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120"/>
  </p:notesMasterIdLst>
  <p:sldIdLst>
    <p:sldId id="473" r:id="rId3"/>
    <p:sldId id="329" r:id="rId4"/>
    <p:sldId id="330" r:id="rId5"/>
    <p:sldId id="331" r:id="rId6"/>
    <p:sldId id="332" r:id="rId7"/>
    <p:sldId id="333" r:id="rId8"/>
    <p:sldId id="334" r:id="rId9"/>
    <p:sldId id="335" r:id="rId10"/>
    <p:sldId id="336" r:id="rId11"/>
    <p:sldId id="337" r:id="rId12"/>
    <p:sldId id="338" r:id="rId13"/>
    <p:sldId id="339" r:id="rId14"/>
    <p:sldId id="378" r:id="rId15"/>
    <p:sldId id="379" r:id="rId16"/>
    <p:sldId id="380" r:id="rId17"/>
    <p:sldId id="381" r:id="rId18"/>
    <p:sldId id="382" r:id="rId19"/>
    <p:sldId id="384" r:id="rId20"/>
    <p:sldId id="385" r:id="rId21"/>
    <p:sldId id="383" r:id="rId22"/>
    <p:sldId id="388" r:id="rId23"/>
    <p:sldId id="386" r:id="rId24"/>
    <p:sldId id="387" r:id="rId25"/>
    <p:sldId id="389" r:id="rId26"/>
    <p:sldId id="390" r:id="rId27"/>
    <p:sldId id="392" r:id="rId28"/>
    <p:sldId id="391" r:id="rId29"/>
    <p:sldId id="393" r:id="rId30"/>
    <p:sldId id="394" r:id="rId31"/>
    <p:sldId id="395" r:id="rId32"/>
    <p:sldId id="396" r:id="rId33"/>
    <p:sldId id="397" r:id="rId34"/>
    <p:sldId id="398" r:id="rId35"/>
    <p:sldId id="399" r:id="rId36"/>
    <p:sldId id="400" r:id="rId37"/>
    <p:sldId id="401" r:id="rId38"/>
    <p:sldId id="402" r:id="rId39"/>
    <p:sldId id="403" r:id="rId40"/>
    <p:sldId id="404" r:id="rId41"/>
    <p:sldId id="405" r:id="rId42"/>
    <p:sldId id="406" r:id="rId43"/>
    <p:sldId id="407" r:id="rId44"/>
    <p:sldId id="409" r:id="rId45"/>
    <p:sldId id="410" r:id="rId46"/>
    <p:sldId id="411" r:id="rId47"/>
    <p:sldId id="413" r:id="rId48"/>
    <p:sldId id="414" r:id="rId49"/>
    <p:sldId id="416" r:id="rId50"/>
    <p:sldId id="417" r:id="rId51"/>
    <p:sldId id="418" r:id="rId52"/>
    <p:sldId id="419" r:id="rId53"/>
    <p:sldId id="420" r:id="rId54"/>
    <p:sldId id="421" r:id="rId55"/>
    <p:sldId id="422" r:id="rId56"/>
    <p:sldId id="423" r:id="rId57"/>
    <p:sldId id="424" r:id="rId58"/>
    <p:sldId id="425" r:id="rId59"/>
    <p:sldId id="426" r:id="rId60"/>
    <p:sldId id="427" r:id="rId61"/>
    <p:sldId id="428" r:id="rId62"/>
    <p:sldId id="257" r:id="rId63"/>
    <p:sldId id="258" r:id="rId64"/>
    <p:sldId id="259" r:id="rId65"/>
    <p:sldId id="328" r:id="rId66"/>
    <p:sldId id="260" r:id="rId67"/>
    <p:sldId id="429" r:id="rId68"/>
    <p:sldId id="430" r:id="rId69"/>
    <p:sldId id="431" r:id="rId70"/>
    <p:sldId id="432" r:id="rId71"/>
    <p:sldId id="433" r:id="rId72"/>
    <p:sldId id="434" r:id="rId73"/>
    <p:sldId id="435" r:id="rId74"/>
    <p:sldId id="436" r:id="rId75"/>
    <p:sldId id="274" r:id="rId76"/>
    <p:sldId id="437" r:id="rId77"/>
    <p:sldId id="438" r:id="rId78"/>
    <p:sldId id="440" r:id="rId79"/>
    <p:sldId id="439" r:id="rId80"/>
    <p:sldId id="441" r:id="rId81"/>
    <p:sldId id="442" r:id="rId82"/>
    <p:sldId id="443" r:id="rId83"/>
    <p:sldId id="444" r:id="rId84"/>
    <p:sldId id="445" r:id="rId85"/>
    <p:sldId id="446" r:id="rId86"/>
    <p:sldId id="447" r:id="rId87"/>
    <p:sldId id="448" r:id="rId88"/>
    <p:sldId id="449" r:id="rId89"/>
    <p:sldId id="450" r:id="rId90"/>
    <p:sldId id="451" r:id="rId91"/>
    <p:sldId id="452" r:id="rId92"/>
    <p:sldId id="453" r:id="rId93"/>
    <p:sldId id="454" r:id="rId94"/>
    <p:sldId id="315" r:id="rId95"/>
    <p:sldId id="455" r:id="rId96"/>
    <p:sldId id="456" r:id="rId97"/>
    <p:sldId id="457" r:id="rId98"/>
    <p:sldId id="458" r:id="rId99"/>
    <p:sldId id="459" r:id="rId100"/>
    <p:sldId id="460" r:id="rId101"/>
    <p:sldId id="461" r:id="rId102"/>
    <p:sldId id="463" r:id="rId103"/>
    <p:sldId id="462" r:id="rId104"/>
    <p:sldId id="464" r:id="rId105"/>
    <p:sldId id="359" r:id="rId106"/>
    <p:sldId id="465" r:id="rId107"/>
    <p:sldId id="466" r:id="rId108"/>
    <p:sldId id="467" r:id="rId109"/>
    <p:sldId id="468" r:id="rId110"/>
    <p:sldId id="469" r:id="rId111"/>
    <p:sldId id="470" r:id="rId112"/>
    <p:sldId id="471" r:id="rId113"/>
    <p:sldId id="370" r:id="rId114"/>
    <p:sldId id="371" r:id="rId115"/>
    <p:sldId id="372" r:id="rId116"/>
    <p:sldId id="472" r:id="rId117"/>
    <p:sldId id="375" r:id="rId118"/>
    <p:sldId id="376" r:id="rId119"/>
  </p:sldIdLst>
  <p:sldSz cx="10080625" cy="7559675"/>
  <p:notesSz cx="7559675" cy="10691813"/>
  <p:defaultTextStyle>
    <a:defPPr>
      <a:defRPr lang="en-GB"/>
    </a:defPPr>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Tahoma" panose="020B0604030504040204" pitchFamily="34" charset="0"/>
      </a:defRPr>
    </a:lvl1pPr>
    <a:lvl2pPr marL="742950" indent="-285750"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Tahoma" panose="020B0604030504040204" pitchFamily="34" charset="0"/>
      </a:defRPr>
    </a:lvl2pPr>
    <a:lvl3pPr marL="1143000" indent="-228600"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Tahoma" panose="020B0604030504040204" pitchFamily="34" charset="0"/>
      </a:defRPr>
    </a:lvl3pPr>
    <a:lvl4pPr marL="1600200" indent="-228600"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Tahoma" panose="020B0604030504040204" pitchFamily="34" charset="0"/>
      </a:defRPr>
    </a:lvl4pPr>
    <a:lvl5pPr marL="2057400" indent="-228600"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Tahoma" panose="020B060403050404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Tahoma" panose="020B060403050404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Tahoma" panose="020B060403050404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Tahoma" panose="020B060403050404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Tahoma" panose="020B060403050404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4FC609-7935-4DD3-BCA0-19EDB1186921}" v="765" dt="2024-02-14T14:29:58.842"/>
    <p1510:client id="{EBA252B9-E096-947E-2C9C-A291664C8F1F}" v="809" dt="2024-02-15T12:26:08.6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94660"/>
  </p:normalViewPr>
  <p:slideViewPr>
    <p:cSldViewPr snapToGrid="0">
      <p:cViewPr varScale="1">
        <p:scale>
          <a:sx n="112" d="100"/>
          <a:sy n="112" d="100"/>
        </p:scale>
        <p:origin x="1116" y="8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tableStyles" Target="tableStyle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notesMaster" Target="notesMasters/notesMaster1.xml"/><Relationship Id="rId125" Type="http://schemas.microsoft.com/office/2015/10/relationships/revisionInfo" Target="revisionInfo.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presProps" Target="presProp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a:extLst>
              <a:ext uri="{FF2B5EF4-FFF2-40B4-BE49-F238E27FC236}">
                <a16:creationId xmlns:a16="http://schemas.microsoft.com/office/drawing/2014/main" id="{00C386B0-2B85-4730-9D4E-1D068ACADB93}"/>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0" name="AutoShape 2">
            <a:extLst>
              <a:ext uri="{FF2B5EF4-FFF2-40B4-BE49-F238E27FC236}">
                <a16:creationId xmlns:a16="http://schemas.microsoft.com/office/drawing/2014/main" id="{577C7DFE-8136-4036-B7DB-4D4C84619F72}"/>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1" name="AutoShape 3">
            <a:extLst>
              <a:ext uri="{FF2B5EF4-FFF2-40B4-BE49-F238E27FC236}">
                <a16:creationId xmlns:a16="http://schemas.microsoft.com/office/drawing/2014/main" id="{1A792647-123B-43D3-98AC-AE0E80A0CE25}"/>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2" name="AutoShape 4">
            <a:extLst>
              <a:ext uri="{FF2B5EF4-FFF2-40B4-BE49-F238E27FC236}">
                <a16:creationId xmlns:a16="http://schemas.microsoft.com/office/drawing/2014/main" id="{593A1316-B28C-4F0C-A475-7606668B07FB}"/>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3" name="AutoShape 5">
            <a:extLst>
              <a:ext uri="{FF2B5EF4-FFF2-40B4-BE49-F238E27FC236}">
                <a16:creationId xmlns:a16="http://schemas.microsoft.com/office/drawing/2014/main" id="{1AE6F5EA-62A0-49CC-8FD8-7BCB73EC41CE}"/>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4" name="AutoShape 6">
            <a:extLst>
              <a:ext uri="{FF2B5EF4-FFF2-40B4-BE49-F238E27FC236}">
                <a16:creationId xmlns:a16="http://schemas.microsoft.com/office/drawing/2014/main" id="{FE4D071D-98AC-4E05-96D6-2C548467B507}"/>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5" name="AutoShape 7">
            <a:extLst>
              <a:ext uri="{FF2B5EF4-FFF2-40B4-BE49-F238E27FC236}">
                <a16:creationId xmlns:a16="http://schemas.microsoft.com/office/drawing/2014/main" id="{D073FF3B-8055-44AC-8662-65AF4C96A815}"/>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6" name="Rectangle 8">
            <a:extLst>
              <a:ext uri="{FF2B5EF4-FFF2-40B4-BE49-F238E27FC236}">
                <a16:creationId xmlns:a16="http://schemas.microsoft.com/office/drawing/2014/main" id="{9BFFD2D9-C2BE-4AE1-A4EC-E20D3C32F9EF}"/>
              </a:ext>
            </a:extLst>
          </p:cNvPr>
          <p:cNvSpPr>
            <a:spLocks noGrp="1" noRot="1" noChangeAspect="1" noChangeArrowheads="1"/>
          </p:cNvSpPr>
          <p:nvPr>
            <p:ph type="sldImg"/>
          </p:nvPr>
        </p:nvSpPr>
        <p:spPr bwMode="auto">
          <a:xfrm>
            <a:off x="1106488" y="812800"/>
            <a:ext cx="5332412" cy="3995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7" name="Rectangle 9">
            <a:extLst>
              <a:ext uri="{FF2B5EF4-FFF2-40B4-BE49-F238E27FC236}">
                <a16:creationId xmlns:a16="http://schemas.microsoft.com/office/drawing/2014/main" id="{0E287395-324E-4678-85E2-5E80F2E58931}"/>
              </a:ext>
            </a:extLst>
          </p:cNvPr>
          <p:cNvSpPr>
            <a:spLocks noGrp="1" noChangeArrowheads="1"/>
          </p:cNvSpPr>
          <p:nvPr>
            <p:ph type="body"/>
          </p:nvPr>
        </p:nvSpPr>
        <p:spPr bwMode="auto">
          <a:xfrm>
            <a:off x="755650" y="5078413"/>
            <a:ext cx="6035675" cy="4799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ru-RU" altLang="ru-RU"/>
          </a:p>
        </p:txBody>
      </p:sp>
      <p:sp>
        <p:nvSpPr>
          <p:cNvPr id="2058" name="Text Box 10">
            <a:extLst>
              <a:ext uri="{FF2B5EF4-FFF2-40B4-BE49-F238E27FC236}">
                <a16:creationId xmlns:a16="http://schemas.microsoft.com/office/drawing/2014/main" id="{71E8C897-C090-4022-ADD8-73D2A1D21E15}"/>
              </a:ext>
            </a:extLst>
          </p:cNvPr>
          <p:cNvSpPr txBox="1">
            <a:spLocks noChangeArrowheads="1"/>
          </p:cNvSpPr>
          <p:nvPr/>
        </p:nvSpPr>
        <p:spPr bwMode="auto">
          <a:xfrm>
            <a:off x="0" y="0"/>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9" name="Text Box 11">
            <a:extLst>
              <a:ext uri="{FF2B5EF4-FFF2-40B4-BE49-F238E27FC236}">
                <a16:creationId xmlns:a16="http://schemas.microsoft.com/office/drawing/2014/main" id="{EE9AF728-8DEA-41CE-BF2F-52554CC82BEC}"/>
              </a:ext>
            </a:extLst>
          </p:cNvPr>
          <p:cNvSpPr txBox="1">
            <a:spLocks noChangeArrowheads="1"/>
          </p:cNvSpPr>
          <p:nvPr/>
        </p:nvSpPr>
        <p:spPr bwMode="auto">
          <a:xfrm>
            <a:off x="4278313" y="0"/>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60" name="Text Box 12">
            <a:extLst>
              <a:ext uri="{FF2B5EF4-FFF2-40B4-BE49-F238E27FC236}">
                <a16:creationId xmlns:a16="http://schemas.microsoft.com/office/drawing/2014/main" id="{819CBE72-93A6-4D42-A913-8BAB0F998DB4}"/>
              </a:ext>
            </a:extLst>
          </p:cNvPr>
          <p:cNvSpPr txBox="1">
            <a:spLocks noChangeArrowheads="1"/>
          </p:cNvSpPr>
          <p:nvPr/>
        </p:nvSpPr>
        <p:spPr bwMode="auto">
          <a:xfrm>
            <a:off x="0"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61" name="Rectangle 13">
            <a:extLst>
              <a:ext uri="{FF2B5EF4-FFF2-40B4-BE49-F238E27FC236}">
                <a16:creationId xmlns:a16="http://schemas.microsoft.com/office/drawing/2014/main" id="{6D0CC345-581D-4AD1-8345-B5D9C1520AF3}"/>
              </a:ext>
            </a:extLst>
          </p:cNvPr>
          <p:cNvSpPr>
            <a:spLocks noGrp="1" noChangeArrowheads="1"/>
          </p:cNvSpPr>
          <p:nvPr>
            <p:ph type="sldNum"/>
          </p:nvPr>
        </p:nvSpPr>
        <p:spPr bwMode="auto">
          <a:xfrm>
            <a:off x="4278313" y="10156825"/>
            <a:ext cx="3268662"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defRPr>
            </a:lvl1pPr>
          </a:lstStyle>
          <a:p>
            <a:fld id="{EF85CB6D-244A-49DC-9848-7E0B89797A5F}"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E0F69FF3-A986-4BDA-82FF-B83EECE8928F}"/>
              </a:ext>
            </a:extLst>
          </p:cNvPr>
          <p:cNvSpPr>
            <a:spLocks noGrp="1" noChangeArrowheads="1"/>
          </p:cNvSpPr>
          <p:nvPr>
            <p:ph type="sldNum"/>
          </p:nvPr>
        </p:nvSpPr>
        <p:spPr>
          <a:ln/>
        </p:spPr>
        <p:txBody>
          <a:bodyPr/>
          <a:lstStyle/>
          <a:p>
            <a:fld id="{BB8973FD-2AA1-4E66-9279-4147B4DA208E}" type="slidenum">
              <a:rPr lang="ru-RU" altLang="ru-RU"/>
              <a:pPr/>
              <a:t>1</a:t>
            </a:fld>
            <a:endParaRPr lang="ru-RU" altLang="ru-RU"/>
          </a:p>
        </p:txBody>
      </p:sp>
      <p:sp>
        <p:nvSpPr>
          <p:cNvPr id="76801" name="Text Box 1">
            <a:extLst>
              <a:ext uri="{FF2B5EF4-FFF2-40B4-BE49-F238E27FC236}">
                <a16:creationId xmlns:a16="http://schemas.microsoft.com/office/drawing/2014/main" id="{E366F112-1587-4A3A-B63E-482B19D16EAB}"/>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DCBE632D-935D-4917-A15A-B7F47DEAAB61}" type="slidenum">
              <a:rPr lang="ru-RU" altLang="ru-RU" sz="1400">
                <a:solidFill>
                  <a:srgbClr val="000000"/>
                </a:solidFill>
                <a:latin typeface="Times New Roman" panose="02020603050405020304" pitchFamily="18" charset="0"/>
              </a:rPr>
              <a:pPr algn="r" eaLnBrk="1">
                <a:buClrTx/>
                <a:buFontTx/>
                <a:buNone/>
              </a:pPr>
              <a:t>1</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3F713664-20B5-4398-B5B3-3B3B9D6C9225}"/>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1689D8AD-228B-4941-B38E-FBAA03E8324D}"/>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2681843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E0F69FF3-A986-4BDA-82FF-B83EECE8928F}"/>
              </a:ext>
            </a:extLst>
          </p:cNvPr>
          <p:cNvSpPr>
            <a:spLocks noGrp="1" noChangeArrowheads="1"/>
          </p:cNvSpPr>
          <p:nvPr>
            <p:ph type="sldNum"/>
          </p:nvPr>
        </p:nvSpPr>
        <p:spPr>
          <a:ln/>
        </p:spPr>
        <p:txBody>
          <a:bodyPr/>
          <a:lstStyle/>
          <a:p>
            <a:fld id="{BB8973FD-2AA1-4E66-9279-4147B4DA208E}" type="slidenum">
              <a:rPr lang="ru-RU" altLang="ru-RU"/>
              <a:pPr/>
              <a:t>10</a:t>
            </a:fld>
            <a:endParaRPr lang="ru-RU" altLang="ru-RU"/>
          </a:p>
        </p:txBody>
      </p:sp>
      <p:sp>
        <p:nvSpPr>
          <p:cNvPr id="76801" name="Text Box 1">
            <a:extLst>
              <a:ext uri="{FF2B5EF4-FFF2-40B4-BE49-F238E27FC236}">
                <a16:creationId xmlns:a16="http://schemas.microsoft.com/office/drawing/2014/main" id="{E366F112-1587-4A3A-B63E-482B19D16EAB}"/>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DCBE632D-935D-4917-A15A-B7F47DEAAB61}" type="slidenum">
              <a:rPr lang="ru-RU" altLang="ru-RU" sz="1400">
                <a:solidFill>
                  <a:srgbClr val="000000"/>
                </a:solidFill>
                <a:latin typeface="Times New Roman" panose="02020603050405020304" pitchFamily="18" charset="0"/>
              </a:rPr>
              <a:pPr algn="r" eaLnBrk="1">
                <a:buClrTx/>
                <a:buFontTx/>
                <a:buNone/>
              </a:pPr>
              <a:t>10</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3F713664-20B5-4398-B5B3-3B3B9D6C9225}"/>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1689D8AD-228B-4941-B38E-FBAA03E8324D}"/>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3339449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E0F69FF3-A986-4BDA-82FF-B83EECE8928F}"/>
              </a:ext>
            </a:extLst>
          </p:cNvPr>
          <p:cNvSpPr>
            <a:spLocks noGrp="1" noChangeArrowheads="1"/>
          </p:cNvSpPr>
          <p:nvPr>
            <p:ph type="sldNum"/>
          </p:nvPr>
        </p:nvSpPr>
        <p:spPr>
          <a:ln/>
        </p:spPr>
        <p:txBody>
          <a:bodyPr/>
          <a:lstStyle/>
          <a:p>
            <a:fld id="{BB8973FD-2AA1-4E66-9279-4147B4DA208E}" type="slidenum">
              <a:rPr lang="ru-RU" altLang="ru-RU"/>
              <a:pPr/>
              <a:t>11</a:t>
            </a:fld>
            <a:endParaRPr lang="ru-RU" altLang="ru-RU"/>
          </a:p>
        </p:txBody>
      </p:sp>
      <p:sp>
        <p:nvSpPr>
          <p:cNvPr id="76801" name="Text Box 1">
            <a:extLst>
              <a:ext uri="{FF2B5EF4-FFF2-40B4-BE49-F238E27FC236}">
                <a16:creationId xmlns:a16="http://schemas.microsoft.com/office/drawing/2014/main" id="{E366F112-1587-4A3A-B63E-482B19D16EAB}"/>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DCBE632D-935D-4917-A15A-B7F47DEAAB61}" type="slidenum">
              <a:rPr lang="ru-RU" altLang="ru-RU" sz="1400">
                <a:solidFill>
                  <a:srgbClr val="000000"/>
                </a:solidFill>
                <a:latin typeface="Times New Roman" panose="02020603050405020304" pitchFamily="18" charset="0"/>
              </a:rPr>
              <a:pPr algn="r" eaLnBrk="1">
                <a:buClrTx/>
                <a:buFontTx/>
                <a:buNone/>
              </a:pPr>
              <a:t>11</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3F713664-20B5-4398-B5B3-3B3B9D6C9225}"/>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1689D8AD-228B-4941-B38E-FBAA03E8324D}"/>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525214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E0F69FF3-A986-4BDA-82FF-B83EECE8928F}"/>
              </a:ext>
            </a:extLst>
          </p:cNvPr>
          <p:cNvSpPr>
            <a:spLocks noGrp="1" noChangeArrowheads="1"/>
          </p:cNvSpPr>
          <p:nvPr>
            <p:ph type="sldNum"/>
          </p:nvPr>
        </p:nvSpPr>
        <p:spPr>
          <a:ln/>
        </p:spPr>
        <p:txBody>
          <a:bodyPr/>
          <a:lstStyle/>
          <a:p>
            <a:fld id="{BB8973FD-2AA1-4E66-9279-4147B4DA208E}" type="slidenum">
              <a:rPr lang="ru-RU" altLang="ru-RU"/>
              <a:pPr/>
              <a:t>12</a:t>
            </a:fld>
            <a:endParaRPr lang="ru-RU" altLang="ru-RU"/>
          </a:p>
        </p:txBody>
      </p:sp>
      <p:sp>
        <p:nvSpPr>
          <p:cNvPr id="76801" name="Text Box 1">
            <a:extLst>
              <a:ext uri="{FF2B5EF4-FFF2-40B4-BE49-F238E27FC236}">
                <a16:creationId xmlns:a16="http://schemas.microsoft.com/office/drawing/2014/main" id="{E366F112-1587-4A3A-B63E-482B19D16EAB}"/>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DCBE632D-935D-4917-A15A-B7F47DEAAB61}" type="slidenum">
              <a:rPr lang="ru-RU" altLang="ru-RU" sz="1400">
                <a:solidFill>
                  <a:srgbClr val="000000"/>
                </a:solidFill>
                <a:latin typeface="Times New Roman" panose="02020603050405020304" pitchFamily="18" charset="0"/>
              </a:rPr>
              <a:pPr algn="r" eaLnBrk="1">
                <a:buClrTx/>
                <a:buFontTx/>
                <a:buNone/>
              </a:pPr>
              <a:t>12</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3F713664-20B5-4398-B5B3-3B3B9D6C9225}"/>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1689D8AD-228B-4941-B38E-FBAA03E8324D}"/>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118958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E3BF8F2-B025-48E3-A2F8-21C0B9710CBB}"/>
              </a:ext>
            </a:extLst>
          </p:cNvPr>
          <p:cNvSpPr>
            <a:spLocks noGrp="1" noChangeArrowheads="1"/>
          </p:cNvSpPr>
          <p:nvPr>
            <p:ph type="sldNum"/>
          </p:nvPr>
        </p:nvSpPr>
        <p:spPr>
          <a:ln/>
        </p:spPr>
        <p:txBody>
          <a:bodyPr/>
          <a:lstStyle/>
          <a:p>
            <a:fld id="{5B3C3F74-AE8F-4140-AF40-4D2874B5B269}" type="slidenum">
              <a:rPr lang="ru-RU" altLang="ru-RU"/>
              <a:pPr/>
              <a:t>61</a:t>
            </a:fld>
            <a:endParaRPr lang="ru-RU" altLang="ru-RU"/>
          </a:p>
        </p:txBody>
      </p:sp>
      <p:sp>
        <p:nvSpPr>
          <p:cNvPr id="77825" name="Text Box 1">
            <a:extLst>
              <a:ext uri="{FF2B5EF4-FFF2-40B4-BE49-F238E27FC236}">
                <a16:creationId xmlns:a16="http://schemas.microsoft.com/office/drawing/2014/main" id="{76F9570B-FB16-4358-885B-E7E59EA1B072}"/>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A5F372C9-2A23-42CA-A95B-B727FEE67D39}" type="slidenum">
              <a:rPr lang="ru-RU" altLang="ru-RU" sz="1400">
                <a:solidFill>
                  <a:srgbClr val="000000"/>
                </a:solidFill>
                <a:latin typeface="Times New Roman" panose="02020603050405020304" pitchFamily="18" charset="0"/>
              </a:rPr>
              <a:pPr algn="r" eaLnBrk="1">
                <a:buClrTx/>
                <a:buFontTx/>
                <a:buNone/>
              </a:pPr>
              <a:t>61</a:t>
            </a:fld>
            <a:endParaRPr lang="ru-RU" altLang="ru-RU" sz="1400">
              <a:solidFill>
                <a:srgbClr val="000000"/>
              </a:solidFill>
              <a:latin typeface="Times New Roman" panose="02020603050405020304" pitchFamily="18" charset="0"/>
            </a:endParaRPr>
          </a:p>
        </p:txBody>
      </p:sp>
      <p:sp>
        <p:nvSpPr>
          <p:cNvPr id="77826" name="Rectangle 2">
            <a:extLst>
              <a:ext uri="{FF2B5EF4-FFF2-40B4-BE49-F238E27FC236}">
                <a16:creationId xmlns:a16="http://schemas.microsoft.com/office/drawing/2014/main" id="{61C9D9C2-C101-4E24-869B-59F066D10D67}"/>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7" name="Text Box 3">
            <a:extLst>
              <a:ext uri="{FF2B5EF4-FFF2-40B4-BE49-F238E27FC236}">
                <a16:creationId xmlns:a16="http://schemas.microsoft.com/office/drawing/2014/main" id="{4EDD2B2F-F8C1-45AB-A779-B2C1CB9810A1}"/>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668731C-640C-448B-82AB-98952C646A89}"/>
              </a:ext>
            </a:extLst>
          </p:cNvPr>
          <p:cNvSpPr>
            <a:spLocks noGrp="1" noChangeArrowheads="1"/>
          </p:cNvSpPr>
          <p:nvPr>
            <p:ph type="sldNum"/>
          </p:nvPr>
        </p:nvSpPr>
        <p:spPr>
          <a:ln/>
        </p:spPr>
        <p:txBody>
          <a:bodyPr/>
          <a:lstStyle/>
          <a:p>
            <a:fld id="{B8016933-C9DF-4BF4-843F-821115978B73}" type="slidenum">
              <a:rPr lang="ru-RU" altLang="ru-RU"/>
              <a:pPr/>
              <a:t>62</a:t>
            </a:fld>
            <a:endParaRPr lang="ru-RU" altLang="ru-RU"/>
          </a:p>
        </p:txBody>
      </p:sp>
      <p:sp>
        <p:nvSpPr>
          <p:cNvPr id="78849" name="Text Box 1">
            <a:extLst>
              <a:ext uri="{FF2B5EF4-FFF2-40B4-BE49-F238E27FC236}">
                <a16:creationId xmlns:a16="http://schemas.microsoft.com/office/drawing/2014/main" id="{2AD6136B-7A41-456E-B86F-8A335443A6F4}"/>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A6DCBA98-121D-47D0-9D64-10DEBDAA07AC}" type="slidenum">
              <a:rPr lang="ru-RU" altLang="ru-RU" sz="1400">
                <a:solidFill>
                  <a:srgbClr val="000000"/>
                </a:solidFill>
                <a:latin typeface="Times New Roman" panose="02020603050405020304" pitchFamily="18" charset="0"/>
              </a:rPr>
              <a:pPr algn="r" eaLnBrk="1">
                <a:buClrTx/>
                <a:buFontTx/>
                <a:buNone/>
              </a:pPr>
              <a:t>62</a:t>
            </a:fld>
            <a:endParaRPr lang="ru-RU" altLang="ru-RU" sz="1400">
              <a:solidFill>
                <a:srgbClr val="000000"/>
              </a:solidFill>
              <a:latin typeface="Times New Roman" panose="02020603050405020304" pitchFamily="18" charset="0"/>
            </a:endParaRPr>
          </a:p>
        </p:txBody>
      </p:sp>
      <p:sp>
        <p:nvSpPr>
          <p:cNvPr id="78850" name="Rectangle 2">
            <a:extLst>
              <a:ext uri="{FF2B5EF4-FFF2-40B4-BE49-F238E27FC236}">
                <a16:creationId xmlns:a16="http://schemas.microsoft.com/office/drawing/2014/main" id="{8A6AF81E-494A-4955-9B70-BBEC94B285E4}"/>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1" name="Text Box 3">
            <a:extLst>
              <a:ext uri="{FF2B5EF4-FFF2-40B4-BE49-F238E27FC236}">
                <a16:creationId xmlns:a16="http://schemas.microsoft.com/office/drawing/2014/main" id="{06081A3A-D15D-4970-806A-1DCD84884271}"/>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F8BF2CD1-C39E-4064-8590-CE0A9554E302}"/>
              </a:ext>
            </a:extLst>
          </p:cNvPr>
          <p:cNvSpPr>
            <a:spLocks noGrp="1" noChangeArrowheads="1"/>
          </p:cNvSpPr>
          <p:nvPr>
            <p:ph type="sldNum"/>
          </p:nvPr>
        </p:nvSpPr>
        <p:spPr>
          <a:ln/>
        </p:spPr>
        <p:txBody>
          <a:bodyPr/>
          <a:lstStyle/>
          <a:p>
            <a:fld id="{91D63795-5C85-4C27-BB23-F36EB5EB187A}" type="slidenum">
              <a:rPr lang="ru-RU" altLang="ru-RU"/>
              <a:pPr/>
              <a:t>63</a:t>
            </a:fld>
            <a:endParaRPr lang="ru-RU" altLang="ru-RU"/>
          </a:p>
        </p:txBody>
      </p:sp>
      <p:sp>
        <p:nvSpPr>
          <p:cNvPr id="79873" name="Text Box 1">
            <a:extLst>
              <a:ext uri="{FF2B5EF4-FFF2-40B4-BE49-F238E27FC236}">
                <a16:creationId xmlns:a16="http://schemas.microsoft.com/office/drawing/2014/main" id="{57BE433D-5653-435D-B3A3-319188AC0037}"/>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86658D06-1BC1-4A9E-88C4-847E2EB2C314}" type="slidenum">
              <a:rPr lang="ru-RU" altLang="ru-RU" sz="1400">
                <a:solidFill>
                  <a:srgbClr val="000000"/>
                </a:solidFill>
                <a:latin typeface="Times New Roman" panose="02020603050405020304" pitchFamily="18" charset="0"/>
              </a:rPr>
              <a:pPr algn="r" eaLnBrk="1">
                <a:buClrTx/>
                <a:buFontTx/>
                <a:buNone/>
              </a:pPr>
              <a:t>63</a:t>
            </a:fld>
            <a:endParaRPr lang="ru-RU" altLang="ru-RU" sz="1400">
              <a:solidFill>
                <a:srgbClr val="000000"/>
              </a:solidFill>
              <a:latin typeface="Times New Roman" panose="02020603050405020304" pitchFamily="18" charset="0"/>
            </a:endParaRPr>
          </a:p>
        </p:txBody>
      </p:sp>
      <p:sp>
        <p:nvSpPr>
          <p:cNvPr id="79874" name="Rectangle 2">
            <a:extLst>
              <a:ext uri="{FF2B5EF4-FFF2-40B4-BE49-F238E27FC236}">
                <a16:creationId xmlns:a16="http://schemas.microsoft.com/office/drawing/2014/main" id="{6FF313D8-71F4-49E7-BFA5-A21235FDAABA}"/>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5" name="Text Box 3">
            <a:extLst>
              <a:ext uri="{FF2B5EF4-FFF2-40B4-BE49-F238E27FC236}">
                <a16:creationId xmlns:a16="http://schemas.microsoft.com/office/drawing/2014/main" id="{E728342A-A5D1-4D83-93B2-01CF0E814543}"/>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E0F69FF3-A986-4BDA-82FF-B83EECE8928F}"/>
              </a:ext>
            </a:extLst>
          </p:cNvPr>
          <p:cNvSpPr>
            <a:spLocks noGrp="1" noChangeArrowheads="1"/>
          </p:cNvSpPr>
          <p:nvPr>
            <p:ph type="sldNum"/>
          </p:nvPr>
        </p:nvSpPr>
        <p:spPr>
          <a:ln/>
        </p:spPr>
        <p:txBody>
          <a:bodyPr/>
          <a:lstStyle/>
          <a:p>
            <a:fld id="{BB8973FD-2AA1-4E66-9279-4147B4DA208E}" type="slidenum">
              <a:rPr lang="ru-RU" altLang="ru-RU"/>
              <a:pPr/>
              <a:t>64</a:t>
            </a:fld>
            <a:endParaRPr lang="ru-RU" altLang="ru-RU"/>
          </a:p>
        </p:txBody>
      </p:sp>
      <p:sp>
        <p:nvSpPr>
          <p:cNvPr id="76801" name="Text Box 1">
            <a:extLst>
              <a:ext uri="{FF2B5EF4-FFF2-40B4-BE49-F238E27FC236}">
                <a16:creationId xmlns:a16="http://schemas.microsoft.com/office/drawing/2014/main" id="{E366F112-1587-4A3A-B63E-482B19D16EAB}"/>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DCBE632D-935D-4917-A15A-B7F47DEAAB61}" type="slidenum">
              <a:rPr lang="ru-RU" altLang="ru-RU" sz="1400">
                <a:solidFill>
                  <a:srgbClr val="000000"/>
                </a:solidFill>
                <a:latin typeface="Times New Roman" panose="02020603050405020304" pitchFamily="18" charset="0"/>
              </a:rPr>
              <a:pPr algn="r" eaLnBrk="1">
                <a:buClrTx/>
                <a:buFontTx/>
                <a:buNone/>
              </a:pPr>
              <a:t>64</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3F713664-20B5-4398-B5B3-3B3B9D6C9225}"/>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1689D8AD-228B-4941-B38E-FBAA03E8324D}"/>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3468790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867DE15E-D75E-4BEB-AC5F-4789F6EA01F3}"/>
              </a:ext>
            </a:extLst>
          </p:cNvPr>
          <p:cNvSpPr>
            <a:spLocks noGrp="1" noChangeArrowheads="1"/>
          </p:cNvSpPr>
          <p:nvPr>
            <p:ph type="sldNum"/>
          </p:nvPr>
        </p:nvSpPr>
        <p:spPr>
          <a:ln/>
        </p:spPr>
        <p:txBody>
          <a:bodyPr/>
          <a:lstStyle/>
          <a:p>
            <a:fld id="{B050058F-DD4E-47CB-A8DA-9AEDF33B48B9}" type="slidenum">
              <a:rPr lang="ru-RU" altLang="ru-RU"/>
              <a:pPr/>
              <a:t>65</a:t>
            </a:fld>
            <a:endParaRPr lang="ru-RU" altLang="ru-RU"/>
          </a:p>
        </p:txBody>
      </p:sp>
      <p:sp>
        <p:nvSpPr>
          <p:cNvPr id="80897" name="Text Box 1">
            <a:extLst>
              <a:ext uri="{FF2B5EF4-FFF2-40B4-BE49-F238E27FC236}">
                <a16:creationId xmlns:a16="http://schemas.microsoft.com/office/drawing/2014/main" id="{A7F0C439-CBAA-4C96-B1E3-3B52DFFCBB9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C6DD3DE9-B364-4CF1-AC78-8DB5906B69F0}" type="slidenum">
              <a:rPr lang="ru-RU" altLang="ru-RU" sz="1400">
                <a:solidFill>
                  <a:srgbClr val="000000"/>
                </a:solidFill>
                <a:latin typeface="Times New Roman" panose="02020603050405020304" pitchFamily="18" charset="0"/>
              </a:rPr>
              <a:pPr algn="r" eaLnBrk="1">
                <a:buClrTx/>
                <a:buFontTx/>
                <a:buNone/>
              </a:pPr>
              <a:t>65</a:t>
            </a:fld>
            <a:endParaRPr lang="ru-RU" altLang="ru-RU" sz="1400">
              <a:solidFill>
                <a:srgbClr val="000000"/>
              </a:solidFill>
              <a:latin typeface="Times New Roman" panose="02020603050405020304" pitchFamily="18" charset="0"/>
            </a:endParaRPr>
          </a:p>
        </p:txBody>
      </p:sp>
      <p:sp>
        <p:nvSpPr>
          <p:cNvPr id="80898" name="Rectangle 2">
            <a:extLst>
              <a:ext uri="{FF2B5EF4-FFF2-40B4-BE49-F238E27FC236}">
                <a16:creationId xmlns:a16="http://schemas.microsoft.com/office/drawing/2014/main" id="{1E94E04D-A691-43EB-957C-FCBAF817F284}"/>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9" name="Text Box 3">
            <a:extLst>
              <a:ext uri="{FF2B5EF4-FFF2-40B4-BE49-F238E27FC236}">
                <a16:creationId xmlns:a16="http://schemas.microsoft.com/office/drawing/2014/main" id="{1E8FC5CB-12F1-4096-A3E2-5AE7A6C2630D}"/>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867DE15E-D75E-4BEB-AC5F-4789F6EA01F3}"/>
              </a:ext>
            </a:extLst>
          </p:cNvPr>
          <p:cNvSpPr>
            <a:spLocks noGrp="1" noChangeArrowheads="1"/>
          </p:cNvSpPr>
          <p:nvPr>
            <p:ph type="sldNum"/>
          </p:nvPr>
        </p:nvSpPr>
        <p:spPr>
          <a:ln/>
        </p:spPr>
        <p:txBody>
          <a:bodyPr/>
          <a:lstStyle/>
          <a:p>
            <a:fld id="{B050058F-DD4E-47CB-A8DA-9AEDF33B48B9}" type="slidenum">
              <a:rPr lang="ru-RU" altLang="ru-RU"/>
              <a:pPr/>
              <a:t>66</a:t>
            </a:fld>
            <a:endParaRPr lang="ru-RU" altLang="ru-RU"/>
          </a:p>
        </p:txBody>
      </p:sp>
      <p:sp>
        <p:nvSpPr>
          <p:cNvPr id="80897" name="Text Box 1">
            <a:extLst>
              <a:ext uri="{FF2B5EF4-FFF2-40B4-BE49-F238E27FC236}">
                <a16:creationId xmlns:a16="http://schemas.microsoft.com/office/drawing/2014/main" id="{A7F0C439-CBAA-4C96-B1E3-3B52DFFCBB9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C6DD3DE9-B364-4CF1-AC78-8DB5906B69F0}" type="slidenum">
              <a:rPr lang="ru-RU" altLang="ru-RU" sz="1400">
                <a:solidFill>
                  <a:srgbClr val="000000"/>
                </a:solidFill>
                <a:latin typeface="Times New Roman" panose="02020603050405020304" pitchFamily="18" charset="0"/>
              </a:rPr>
              <a:pPr algn="r" eaLnBrk="1">
                <a:buClrTx/>
                <a:buFontTx/>
                <a:buNone/>
              </a:pPr>
              <a:t>66</a:t>
            </a:fld>
            <a:endParaRPr lang="ru-RU" altLang="ru-RU" sz="1400">
              <a:solidFill>
                <a:srgbClr val="000000"/>
              </a:solidFill>
              <a:latin typeface="Times New Roman" panose="02020603050405020304" pitchFamily="18" charset="0"/>
            </a:endParaRPr>
          </a:p>
        </p:txBody>
      </p:sp>
      <p:sp>
        <p:nvSpPr>
          <p:cNvPr id="80898" name="Rectangle 2">
            <a:extLst>
              <a:ext uri="{FF2B5EF4-FFF2-40B4-BE49-F238E27FC236}">
                <a16:creationId xmlns:a16="http://schemas.microsoft.com/office/drawing/2014/main" id="{1E94E04D-A691-43EB-957C-FCBAF817F284}"/>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9" name="Text Box 3">
            <a:extLst>
              <a:ext uri="{FF2B5EF4-FFF2-40B4-BE49-F238E27FC236}">
                <a16:creationId xmlns:a16="http://schemas.microsoft.com/office/drawing/2014/main" id="{1E8FC5CB-12F1-4096-A3E2-5AE7A6C2630D}"/>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2098327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867DE15E-D75E-4BEB-AC5F-4789F6EA01F3}"/>
              </a:ext>
            </a:extLst>
          </p:cNvPr>
          <p:cNvSpPr>
            <a:spLocks noGrp="1" noChangeArrowheads="1"/>
          </p:cNvSpPr>
          <p:nvPr>
            <p:ph type="sldNum"/>
          </p:nvPr>
        </p:nvSpPr>
        <p:spPr>
          <a:ln/>
        </p:spPr>
        <p:txBody>
          <a:bodyPr/>
          <a:lstStyle/>
          <a:p>
            <a:fld id="{B050058F-DD4E-47CB-A8DA-9AEDF33B48B9}" type="slidenum">
              <a:rPr lang="ru-RU" altLang="ru-RU"/>
              <a:pPr/>
              <a:t>67</a:t>
            </a:fld>
            <a:endParaRPr lang="ru-RU" altLang="ru-RU"/>
          </a:p>
        </p:txBody>
      </p:sp>
      <p:sp>
        <p:nvSpPr>
          <p:cNvPr id="80897" name="Text Box 1">
            <a:extLst>
              <a:ext uri="{FF2B5EF4-FFF2-40B4-BE49-F238E27FC236}">
                <a16:creationId xmlns:a16="http://schemas.microsoft.com/office/drawing/2014/main" id="{A7F0C439-CBAA-4C96-B1E3-3B52DFFCBB9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C6DD3DE9-B364-4CF1-AC78-8DB5906B69F0}" type="slidenum">
              <a:rPr lang="ru-RU" altLang="ru-RU" sz="1400">
                <a:solidFill>
                  <a:srgbClr val="000000"/>
                </a:solidFill>
                <a:latin typeface="Times New Roman" panose="02020603050405020304" pitchFamily="18" charset="0"/>
              </a:rPr>
              <a:pPr algn="r" eaLnBrk="1">
                <a:buClrTx/>
                <a:buFontTx/>
                <a:buNone/>
              </a:pPr>
              <a:t>67</a:t>
            </a:fld>
            <a:endParaRPr lang="ru-RU" altLang="ru-RU" sz="1400">
              <a:solidFill>
                <a:srgbClr val="000000"/>
              </a:solidFill>
              <a:latin typeface="Times New Roman" panose="02020603050405020304" pitchFamily="18" charset="0"/>
            </a:endParaRPr>
          </a:p>
        </p:txBody>
      </p:sp>
      <p:sp>
        <p:nvSpPr>
          <p:cNvPr id="80898" name="Rectangle 2">
            <a:extLst>
              <a:ext uri="{FF2B5EF4-FFF2-40B4-BE49-F238E27FC236}">
                <a16:creationId xmlns:a16="http://schemas.microsoft.com/office/drawing/2014/main" id="{1E94E04D-A691-43EB-957C-FCBAF817F284}"/>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9" name="Text Box 3">
            <a:extLst>
              <a:ext uri="{FF2B5EF4-FFF2-40B4-BE49-F238E27FC236}">
                <a16:creationId xmlns:a16="http://schemas.microsoft.com/office/drawing/2014/main" id="{1E8FC5CB-12F1-4096-A3E2-5AE7A6C2630D}"/>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2571928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E0F69FF3-A986-4BDA-82FF-B83EECE8928F}"/>
              </a:ext>
            </a:extLst>
          </p:cNvPr>
          <p:cNvSpPr>
            <a:spLocks noGrp="1" noChangeArrowheads="1"/>
          </p:cNvSpPr>
          <p:nvPr>
            <p:ph type="sldNum"/>
          </p:nvPr>
        </p:nvSpPr>
        <p:spPr>
          <a:ln/>
        </p:spPr>
        <p:txBody>
          <a:bodyPr/>
          <a:lstStyle/>
          <a:p>
            <a:fld id="{BB8973FD-2AA1-4E66-9279-4147B4DA208E}" type="slidenum">
              <a:rPr lang="ru-RU" altLang="ru-RU"/>
              <a:pPr/>
              <a:t>2</a:t>
            </a:fld>
            <a:endParaRPr lang="ru-RU" altLang="ru-RU"/>
          </a:p>
        </p:txBody>
      </p:sp>
      <p:sp>
        <p:nvSpPr>
          <p:cNvPr id="76801" name="Text Box 1">
            <a:extLst>
              <a:ext uri="{FF2B5EF4-FFF2-40B4-BE49-F238E27FC236}">
                <a16:creationId xmlns:a16="http://schemas.microsoft.com/office/drawing/2014/main" id="{E366F112-1587-4A3A-B63E-482B19D16EAB}"/>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DCBE632D-935D-4917-A15A-B7F47DEAAB61}" type="slidenum">
              <a:rPr lang="ru-RU" altLang="ru-RU" sz="1400">
                <a:solidFill>
                  <a:srgbClr val="000000"/>
                </a:solidFill>
                <a:latin typeface="Times New Roman" panose="02020603050405020304" pitchFamily="18" charset="0"/>
              </a:rPr>
              <a:pPr algn="r" eaLnBrk="1">
                <a:buClrTx/>
                <a:buFontTx/>
                <a:buNone/>
              </a:pPr>
              <a:t>2</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3F713664-20B5-4398-B5B3-3B3B9D6C9225}"/>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1689D8AD-228B-4941-B38E-FBAA03E8324D}"/>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365085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867DE15E-D75E-4BEB-AC5F-4789F6EA01F3}"/>
              </a:ext>
            </a:extLst>
          </p:cNvPr>
          <p:cNvSpPr>
            <a:spLocks noGrp="1" noChangeArrowheads="1"/>
          </p:cNvSpPr>
          <p:nvPr>
            <p:ph type="sldNum"/>
          </p:nvPr>
        </p:nvSpPr>
        <p:spPr>
          <a:ln/>
        </p:spPr>
        <p:txBody>
          <a:bodyPr/>
          <a:lstStyle/>
          <a:p>
            <a:fld id="{B050058F-DD4E-47CB-A8DA-9AEDF33B48B9}" type="slidenum">
              <a:rPr lang="ru-RU" altLang="ru-RU"/>
              <a:pPr/>
              <a:t>68</a:t>
            </a:fld>
            <a:endParaRPr lang="ru-RU" altLang="ru-RU"/>
          </a:p>
        </p:txBody>
      </p:sp>
      <p:sp>
        <p:nvSpPr>
          <p:cNvPr id="80897" name="Text Box 1">
            <a:extLst>
              <a:ext uri="{FF2B5EF4-FFF2-40B4-BE49-F238E27FC236}">
                <a16:creationId xmlns:a16="http://schemas.microsoft.com/office/drawing/2014/main" id="{A7F0C439-CBAA-4C96-B1E3-3B52DFFCBB9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C6DD3DE9-B364-4CF1-AC78-8DB5906B69F0}" type="slidenum">
              <a:rPr lang="ru-RU" altLang="ru-RU" sz="1400">
                <a:solidFill>
                  <a:srgbClr val="000000"/>
                </a:solidFill>
                <a:latin typeface="Times New Roman" panose="02020603050405020304" pitchFamily="18" charset="0"/>
              </a:rPr>
              <a:pPr algn="r" eaLnBrk="1">
                <a:buClrTx/>
                <a:buFontTx/>
                <a:buNone/>
              </a:pPr>
              <a:t>68</a:t>
            </a:fld>
            <a:endParaRPr lang="ru-RU" altLang="ru-RU" sz="1400">
              <a:solidFill>
                <a:srgbClr val="000000"/>
              </a:solidFill>
              <a:latin typeface="Times New Roman" panose="02020603050405020304" pitchFamily="18" charset="0"/>
            </a:endParaRPr>
          </a:p>
        </p:txBody>
      </p:sp>
      <p:sp>
        <p:nvSpPr>
          <p:cNvPr id="80898" name="Rectangle 2">
            <a:extLst>
              <a:ext uri="{FF2B5EF4-FFF2-40B4-BE49-F238E27FC236}">
                <a16:creationId xmlns:a16="http://schemas.microsoft.com/office/drawing/2014/main" id="{1E94E04D-A691-43EB-957C-FCBAF817F284}"/>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9" name="Text Box 3">
            <a:extLst>
              <a:ext uri="{FF2B5EF4-FFF2-40B4-BE49-F238E27FC236}">
                <a16:creationId xmlns:a16="http://schemas.microsoft.com/office/drawing/2014/main" id="{1E8FC5CB-12F1-4096-A3E2-5AE7A6C2630D}"/>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2499838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867DE15E-D75E-4BEB-AC5F-4789F6EA01F3}"/>
              </a:ext>
            </a:extLst>
          </p:cNvPr>
          <p:cNvSpPr>
            <a:spLocks noGrp="1" noChangeArrowheads="1"/>
          </p:cNvSpPr>
          <p:nvPr>
            <p:ph type="sldNum"/>
          </p:nvPr>
        </p:nvSpPr>
        <p:spPr>
          <a:ln/>
        </p:spPr>
        <p:txBody>
          <a:bodyPr/>
          <a:lstStyle/>
          <a:p>
            <a:fld id="{B050058F-DD4E-47CB-A8DA-9AEDF33B48B9}" type="slidenum">
              <a:rPr lang="ru-RU" altLang="ru-RU"/>
              <a:pPr/>
              <a:t>69</a:t>
            </a:fld>
            <a:endParaRPr lang="ru-RU" altLang="ru-RU"/>
          </a:p>
        </p:txBody>
      </p:sp>
      <p:sp>
        <p:nvSpPr>
          <p:cNvPr id="80897" name="Text Box 1">
            <a:extLst>
              <a:ext uri="{FF2B5EF4-FFF2-40B4-BE49-F238E27FC236}">
                <a16:creationId xmlns:a16="http://schemas.microsoft.com/office/drawing/2014/main" id="{A7F0C439-CBAA-4C96-B1E3-3B52DFFCBB9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C6DD3DE9-B364-4CF1-AC78-8DB5906B69F0}" type="slidenum">
              <a:rPr lang="ru-RU" altLang="ru-RU" sz="1400">
                <a:solidFill>
                  <a:srgbClr val="000000"/>
                </a:solidFill>
                <a:latin typeface="Times New Roman" panose="02020603050405020304" pitchFamily="18" charset="0"/>
              </a:rPr>
              <a:pPr algn="r" eaLnBrk="1">
                <a:buClrTx/>
                <a:buFontTx/>
                <a:buNone/>
              </a:pPr>
              <a:t>69</a:t>
            </a:fld>
            <a:endParaRPr lang="ru-RU" altLang="ru-RU" sz="1400">
              <a:solidFill>
                <a:srgbClr val="000000"/>
              </a:solidFill>
              <a:latin typeface="Times New Roman" panose="02020603050405020304" pitchFamily="18" charset="0"/>
            </a:endParaRPr>
          </a:p>
        </p:txBody>
      </p:sp>
      <p:sp>
        <p:nvSpPr>
          <p:cNvPr id="80898" name="Rectangle 2">
            <a:extLst>
              <a:ext uri="{FF2B5EF4-FFF2-40B4-BE49-F238E27FC236}">
                <a16:creationId xmlns:a16="http://schemas.microsoft.com/office/drawing/2014/main" id="{1E94E04D-A691-43EB-957C-FCBAF817F284}"/>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9" name="Text Box 3">
            <a:extLst>
              <a:ext uri="{FF2B5EF4-FFF2-40B4-BE49-F238E27FC236}">
                <a16:creationId xmlns:a16="http://schemas.microsoft.com/office/drawing/2014/main" id="{1E8FC5CB-12F1-4096-A3E2-5AE7A6C2630D}"/>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619230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867DE15E-D75E-4BEB-AC5F-4789F6EA01F3}"/>
              </a:ext>
            </a:extLst>
          </p:cNvPr>
          <p:cNvSpPr>
            <a:spLocks noGrp="1" noChangeArrowheads="1"/>
          </p:cNvSpPr>
          <p:nvPr>
            <p:ph type="sldNum"/>
          </p:nvPr>
        </p:nvSpPr>
        <p:spPr>
          <a:ln/>
        </p:spPr>
        <p:txBody>
          <a:bodyPr/>
          <a:lstStyle/>
          <a:p>
            <a:fld id="{B050058F-DD4E-47CB-A8DA-9AEDF33B48B9}" type="slidenum">
              <a:rPr lang="ru-RU" altLang="ru-RU"/>
              <a:pPr/>
              <a:t>70</a:t>
            </a:fld>
            <a:endParaRPr lang="ru-RU" altLang="ru-RU"/>
          </a:p>
        </p:txBody>
      </p:sp>
      <p:sp>
        <p:nvSpPr>
          <p:cNvPr id="80897" name="Text Box 1">
            <a:extLst>
              <a:ext uri="{FF2B5EF4-FFF2-40B4-BE49-F238E27FC236}">
                <a16:creationId xmlns:a16="http://schemas.microsoft.com/office/drawing/2014/main" id="{A7F0C439-CBAA-4C96-B1E3-3B52DFFCBB9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C6DD3DE9-B364-4CF1-AC78-8DB5906B69F0}" type="slidenum">
              <a:rPr lang="ru-RU" altLang="ru-RU" sz="1400">
                <a:solidFill>
                  <a:srgbClr val="000000"/>
                </a:solidFill>
                <a:latin typeface="Times New Roman" panose="02020603050405020304" pitchFamily="18" charset="0"/>
              </a:rPr>
              <a:pPr algn="r" eaLnBrk="1">
                <a:buClrTx/>
                <a:buFontTx/>
                <a:buNone/>
              </a:pPr>
              <a:t>70</a:t>
            </a:fld>
            <a:endParaRPr lang="ru-RU" altLang="ru-RU" sz="1400">
              <a:solidFill>
                <a:srgbClr val="000000"/>
              </a:solidFill>
              <a:latin typeface="Times New Roman" panose="02020603050405020304" pitchFamily="18" charset="0"/>
            </a:endParaRPr>
          </a:p>
        </p:txBody>
      </p:sp>
      <p:sp>
        <p:nvSpPr>
          <p:cNvPr id="80898" name="Rectangle 2">
            <a:extLst>
              <a:ext uri="{FF2B5EF4-FFF2-40B4-BE49-F238E27FC236}">
                <a16:creationId xmlns:a16="http://schemas.microsoft.com/office/drawing/2014/main" id="{1E94E04D-A691-43EB-957C-FCBAF817F284}"/>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9" name="Text Box 3">
            <a:extLst>
              <a:ext uri="{FF2B5EF4-FFF2-40B4-BE49-F238E27FC236}">
                <a16:creationId xmlns:a16="http://schemas.microsoft.com/office/drawing/2014/main" id="{1E8FC5CB-12F1-4096-A3E2-5AE7A6C2630D}"/>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132862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867DE15E-D75E-4BEB-AC5F-4789F6EA01F3}"/>
              </a:ext>
            </a:extLst>
          </p:cNvPr>
          <p:cNvSpPr>
            <a:spLocks noGrp="1" noChangeArrowheads="1"/>
          </p:cNvSpPr>
          <p:nvPr>
            <p:ph type="sldNum"/>
          </p:nvPr>
        </p:nvSpPr>
        <p:spPr>
          <a:ln/>
        </p:spPr>
        <p:txBody>
          <a:bodyPr/>
          <a:lstStyle/>
          <a:p>
            <a:fld id="{B050058F-DD4E-47CB-A8DA-9AEDF33B48B9}" type="slidenum">
              <a:rPr lang="ru-RU" altLang="ru-RU"/>
              <a:pPr/>
              <a:t>71</a:t>
            </a:fld>
            <a:endParaRPr lang="ru-RU" altLang="ru-RU"/>
          </a:p>
        </p:txBody>
      </p:sp>
      <p:sp>
        <p:nvSpPr>
          <p:cNvPr id="80897" name="Text Box 1">
            <a:extLst>
              <a:ext uri="{FF2B5EF4-FFF2-40B4-BE49-F238E27FC236}">
                <a16:creationId xmlns:a16="http://schemas.microsoft.com/office/drawing/2014/main" id="{A7F0C439-CBAA-4C96-B1E3-3B52DFFCBB9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C6DD3DE9-B364-4CF1-AC78-8DB5906B69F0}" type="slidenum">
              <a:rPr lang="ru-RU" altLang="ru-RU" sz="1400">
                <a:solidFill>
                  <a:srgbClr val="000000"/>
                </a:solidFill>
                <a:latin typeface="Times New Roman" panose="02020603050405020304" pitchFamily="18" charset="0"/>
              </a:rPr>
              <a:pPr algn="r" eaLnBrk="1">
                <a:buClrTx/>
                <a:buFontTx/>
                <a:buNone/>
              </a:pPr>
              <a:t>71</a:t>
            </a:fld>
            <a:endParaRPr lang="ru-RU" altLang="ru-RU" sz="1400">
              <a:solidFill>
                <a:srgbClr val="000000"/>
              </a:solidFill>
              <a:latin typeface="Times New Roman" panose="02020603050405020304" pitchFamily="18" charset="0"/>
            </a:endParaRPr>
          </a:p>
        </p:txBody>
      </p:sp>
      <p:sp>
        <p:nvSpPr>
          <p:cNvPr id="80898" name="Rectangle 2">
            <a:extLst>
              <a:ext uri="{FF2B5EF4-FFF2-40B4-BE49-F238E27FC236}">
                <a16:creationId xmlns:a16="http://schemas.microsoft.com/office/drawing/2014/main" id="{1E94E04D-A691-43EB-957C-FCBAF817F284}"/>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9" name="Text Box 3">
            <a:extLst>
              <a:ext uri="{FF2B5EF4-FFF2-40B4-BE49-F238E27FC236}">
                <a16:creationId xmlns:a16="http://schemas.microsoft.com/office/drawing/2014/main" id="{1E8FC5CB-12F1-4096-A3E2-5AE7A6C2630D}"/>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725074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867DE15E-D75E-4BEB-AC5F-4789F6EA01F3}"/>
              </a:ext>
            </a:extLst>
          </p:cNvPr>
          <p:cNvSpPr>
            <a:spLocks noGrp="1" noChangeArrowheads="1"/>
          </p:cNvSpPr>
          <p:nvPr>
            <p:ph type="sldNum"/>
          </p:nvPr>
        </p:nvSpPr>
        <p:spPr>
          <a:ln/>
        </p:spPr>
        <p:txBody>
          <a:bodyPr/>
          <a:lstStyle/>
          <a:p>
            <a:fld id="{B050058F-DD4E-47CB-A8DA-9AEDF33B48B9}" type="slidenum">
              <a:rPr lang="ru-RU" altLang="ru-RU"/>
              <a:pPr/>
              <a:t>72</a:t>
            </a:fld>
            <a:endParaRPr lang="ru-RU" altLang="ru-RU"/>
          </a:p>
        </p:txBody>
      </p:sp>
      <p:sp>
        <p:nvSpPr>
          <p:cNvPr id="80897" name="Text Box 1">
            <a:extLst>
              <a:ext uri="{FF2B5EF4-FFF2-40B4-BE49-F238E27FC236}">
                <a16:creationId xmlns:a16="http://schemas.microsoft.com/office/drawing/2014/main" id="{A7F0C439-CBAA-4C96-B1E3-3B52DFFCBB9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C6DD3DE9-B364-4CF1-AC78-8DB5906B69F0}" type="slidenum">
              <a:rPr lang="ru-RU" altLang="ru-RU" sz="1400">
                <a:solidFill>
                  <a:srgbClr val="000000"/>
                </a:solidFill>
                <a:latin typeface="Times New Roman" panose="02020603050405020304" pitchFamily="18" charset="0"/>
              </a:rPr>
              <a:pPr algn="r" eaLnBrk="1">
                <a:buClrTx/>
                <a:buFontTx/>
                <a:buNone/>
              </a:pPr>
              <a:t>72</a:t>
            </a:fld>
            <a:endParaRPr lang="ru-RU" altLang="ru-RU" sz="1400">
              <a:solidFill>
                <a:srgbClr val="000000"/>
              </a:solidFill>
              <a:latin typeface="Times New Roman" panose="02020603050405020304" pitchFamily="18" charset="0"/>
            </a:endParaRPr>
          </a:p>
        </p:txBody>
      </p:sp>
      <p:sp>
        <p:nvSpPr>
          <p:cNvPr id="80898" name="Rectangle 2">
            <a:extLst>
              <a:ext uri="{FF2B5EF4-FFF2-40B4-BE49-F238E27FC236}">
                <a16:creationId xmlns:a16="http://schemas.microsoft.com/office/drawing/2014/main" id="{1E94E04D-A691-43EB-957C-FCBAF817F284}"/>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9" name="Text Box 3">
            <a:extLst>
              <a:ext uri="{FF2B5EF4-FFF2-40B4-BE49-F238E27FC236}">
                <a16:creationId xmlns:a16="http://schemas.microsoft.com/office/drawing/2014/main" id="{1E8FC5CB-12F1-4096-A3E2-5AE7A6C2630D}"/>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295802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867DE15E-D75E-4BEB-AC5F-4789F6EA01F3}"/>
              </a:ext>
            </a:extLst>
          </p:cNvPr>
          <p:cNvSpPr>
            <a:spLocks noGrp="1" noChangeArrowheads="1"/>
          </p:cNvSpPr>
          <p:nvPr>
            <p:ph type="sldNum"/>
          </p:nvPr>
        </p:nvSpPr>
        <p:spPr>
          <a:ln/>
        </p:spPr>
        <p:txBody>
          <a:bodyPr/>
          <a:lstStyle/>
          <a:p>
            <a:fld id="{B050058F-DD4E-47CB-A8DA-9AEDF33B48B9}" type="slidenum">
              <a:rPr lang="ru-RU" altLang="ru-RU"/>
              <a:pPr/>
              <a:t>73</a:t>
            </a:fld>
            <a:endParaRPr lang="ru-RU" altLang="ru-RU"/>
          </a:p>
        </p:txBody>
      </p:sp>
      <p:sp>
        <p:nvSpPr>
          <p:cNvPr id="80897" name="Text Box 1">
            <a:extLst>
              <a:ext uri="{FF2B5EF4-FFF2-40B4-BE49-F238E27FC236}">
                <a16:creationId xmlns:a16="http://schemas.microsoft.com/office/drawing/2014/main" id="{A7F0C439-CBAA-4C96-B1E3-3B52DFFCBB9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C6DD3DE9-B364-4CF1-AC78-8DB5906B69F0}" type="slidenum">
              <a:rPr lang="ru-RU" altLang="ru-RU" sz="1400">
                <a:solidFill>
                  <a:srgbClr val="000000"/>
                </a:solidFill>
                <a:latin typeface="Times New Roman" panose="02020603050405020304" pitchFamily="18" charset="0"/>
              </a:rPr>
              <a:pPr algn="r" eaLnBrk="1">
                <a:buClrTx/>
                <a:buFontTx/>
                <a:buNone/>
              </a:pPr>
              <a:t>73</a:t>
            </a:fld>
            <a:endParaRPr lang="ru-RU" altLang="ru-RU" sz="1400">
              <a:solidFill>
                <a:srgbClr val="000000"/>
              </a:solidFill>
              <a:latin typeface="Times New Roman" panose="02020603050405020304" pitchFamily="18" charset="0"/>
            </a:endParaRPr>
          </a:p>
        </p:txBody>
      </p:sp>
      <p:sp>
        <p:nvSpPr>
          <p:cNvPr id="80898" name="Rectangle 2">
            <a:extLst>
              <a:ext uri="{FF2B5EF4-FFF2-40B4-BE49-F238E27FC236}">
                <a16:creationId xmlns:a16="http://schemas.microsoft.com/office/drawing/2014/main" id="{1E94E04D-A691-43EB-957C-FCBAF817F284}"/>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9" name="Text Box 3">
            <a:extLst>
              <a:ext uri="{FF2B5EF4-FFF2-40B4-BE49-F238E27FC236}">
                <a16:creationId xmlns:a16="http://schemas.microsoft.com/office/drawing/2014/main" id="{1E8FC5CB-12F1-4096-A3E2-5AE7A6C2630D}"/>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394656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3215D1DD-90E9-4A0F-B8BD-196F4B25107E}"/>
              </a:ext>
            </a:extLst>
          </p:cNvPr>
          <p:cNvSpPr>
            <a:spLocks noGrp="1" noChangeArrowheads="1"/>
          </p:cNvSpPr>
          <p:nvPr>
            <p:ph type="sldNum"/>
          </p:nvPr>
        </p:nvSpPr>
        <p:spPr>
          <a:ln/>
        </p:spPr>
        <p:txBody>
          <a:bodyPr/>
          <a:lstStyle/>
          <a:p>
            <a:fld id="{B9CD23F6-5766-421C-BB96-39432BC8A586}" type="slidenum">
              <a:rPr lang="ru-RU" altLang="ru-RU"/>
              <a:pPr/>
              <a:t>74</a:t>
            </a:fld>
            <a:endParaRPr lang="ru-RU" altLang="ru-RU"/>
          </a:p>
        </p:txBody>
      </p:sp>
      <p:sp>
        <p:nvSpPr>
          <p:cNvPr id="95233" name="Text Box 1">
            <a:extLst>
              <a:ext uri="{FF2B5EF4-FFF2-40B4-BE49-F238E27FC236}">
                <a16:creationId xmlns:a16="http://schemas.microsoft.com/office/drawing/2014/main" id="{8D1F6D18-97D0-4F75-8AB4-C8429564F62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3A760A1-F15E-4894-85E1-89F4AF2F8B4F}" type="slidenum">
              <a:rPr lang="ru-RU" altLang="ru-RU" sz="1400">
                <a:solidFill>
                  <a:srgbClr val="000000"/>
                </a:solidFill>
                <a:latin typeface="Times New Roman" panose="02020603050405020304" pitchFamily="18" charset="0"/>
              </a:rPr>
              <a:pPr algn="r" eaLnBrk="1">
                <a:buClrTx/>
                <a:buFontTx/>
                <a:buNone/>
              </a:pPr>
              <a:t>74</a:t>
            </a:fld>
            <a:endParaRPr lang="ru-RU" altLang="ru-RU" sz="1400">
              <a:solidFill>
                <a:srgbClr val="000000"/>
              </a:solidFill>
              <a:latin typeface="Times New Roman" panose="02020603050405020304" pitchFamily="18" charset="0"/>
            </a:endParaRPr>
          </a:p>
        </p:txBody>
      </p:sp>
      <p:sp>
        <p:nvSpPr>
          <p:cNvPr id="95234" name="Rectangle 2">
            <a:extLst>
              <a:ext uri="{FF2B5EF4-FFF2-40B4-BE49-F238E27FC236}">
                <a16:creationId xmlns:a16="http://schemas.microsoft.com/office/drawing/2014/main" id="{3C315976-9E43-453A-80B1-7F781AE4EDE3}"/>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5" name="Text Box 3">
            <a:extLst>
              <a:ext uri="{FF2B5EF4-FFF2-40B4-BE49-F238E27FC236}">
                <a16:creationId xmlns:a16="http://schemas.microsoft.com/office/drawing/2014/main" id="{C1EE516E-3ADC-4DC4-ABE3-EF5E5839CCDB}"/>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3215D1DD-90E9-4A0F-B8BD-196F4B25107E}"/>
              </a:ext>
            </a:extLst>
          </p:cNvPr>
          <p:cNvSpPr>
            <a:spLocks noGrp="1" noChangeArrowheads="1"/>
          </p:cNvSpPr>
          <p:nvPr>
            <p:ph type="sldNum"/>
          </p:nvPr>
        </p:nvSpPr>
        <p:spPr>
          <a:ln/>
        </p:spPr>
        <p:txBody>
          <a:bodyPr/>
          <a:lstStyle/>
          <a:p>
            <a:fld id="{B9CD23F6-5766-421C-BB96-39432BC8A586}" type="slidenum">
              <a:rPr lang="ru-RU" altLang="ru-RU"/>
              <a:pPr/>
              <a:t>75</a:t>
            </a:fld>
            <a:endParaRPr lang="ru-RU" altLang="ru-RU"/>
          </a:p>
        </p:txBody>
      </p:sp>
      <p:sp>
        <p:nvSpPr>
          <p:cNvPr id="95233" name="Text Box 1">
            <a:extLst>
              <a:ext uri="{FF2B5EF4-FFF2-40B4-BE49-F238E27FC236}">
                <a16:creationId xmlns:a16="http://schemas.microsoft.com/office/drawing/2014/main" id="{8D1F6D18-97D0-4F75-8AB4-C8429564F62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3A760A1-F15E-4894-85E1-89F4AF2F8B4F}" type="slidenum">
              <a:rPr lang="ru-RU" altLang="ru-RU" sz="1400">
                <a:solidFill>
                  <a:srgbClr val="000000"/>
                </a:solidFill>
                <a:latin typeface="Times New Roman" panose="02020603050405020304" pitchFamily="18" charset="0"/>
              </a:rPr>
              <a:pPr algn="r" eaLnBrk="1">
                <a:buClrTx/>
                <a:buFontTx/>
                <a:buNone/>
              </a:pPr>
              <a:t>75</a:t>
            </a:fld>
            <a:endParaRPr lang="ru-RU" altLang="ru-RU" sz="1400">
              <a:solidFill>
                <a:srgbClr val="000000"/>
              </a:solidFill>
              <a:latin typeface="Times New Roman" panose="02020603050405020304" pitchFamily="18" charset="0"/>
            </a:endParaRPr>
          </a:p>
        </p:txBody>
      </p:sp>
      <p:sp>
        <p:nvSpPr>
          <p:cNvPr id="95234" name="Rectangle 2">
            <a:extLst>
              <a:ext uri="{FF2B5EF4-FFF2-40B4-BE49-F238E27FC236}">
                <a16:creationId xmlns:a16="http://schemas.microsoft.com/office/drawing/2014/main" id="{3C315976-9E43-453A-80B1-7F781AE4EDE3}"/>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5" name="Text Box 3">
            <a:extLst>
              <a:ext uri="{FF2B5EF4-FFF2-40B4-BE49-F238E27FC236}">
                <a16:creationId xmlns:a16="http://schemas.microsoft.com/office/drawing/2014/main" id="{C1EE516E-3ADC-4DC4-ABE3-EF5E5839CCDB}"/>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675531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3215D1DD-90E9-4A0F-B8BD-196F4B25107E}"/>
              </a:ext>
            </a:extLst>
          </p:cNvPr>
          <p:cNvSpPr>
            <a:spLocks noGrp="1" noChangeArrowheads="1"/>
          </p:cNvSpPr>
          <p:nvPr>
            <p:ph type="sldNum"/>
          </p:nvPr>
        </p:nvSpPr>
        <p:spPr>
          <a:ln/>
        </p:spPr>
        <p:txBody>
          <a:bodyPr/>
          <a:lstStyle/>
          <a:p>
            <a:fld id="{B9CD23F6-5766-421C-BB96-39432BC8A586}" type="slidenum">
              <a:rPr lang="ru-RU" altLang="ru-RU"/>
              <a:pPr/>
              <a:t>76</a:t>
            </a:fld>
            <a:endParaRPr lang="ru-RU" altLang="ru-RU"/>
          </a:p>
        </p:txBody>
      </p:sp>
      <p:sp>
        <p:nvSpPr>
          <p:cNvPr id="95233" name="Text Box 1">
            <a:extLst>
              <a:ext uri="{FF2B5EF4-FFF2-40B4-BE49-F238E27FC236}">
                <a16:creationId xmlns:a16="http://schemas.microsoft.com/office/drawing/2014/main" id="{8D1F6D18-97D0-4F75-8AB4-C8429564F62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3A760A1-F15E-4894-85E1-89F4AF2F8B4F}" type="slidenum">
              <a:rPr lang="ru-RU" altLang="ru-RU" sz="1400">
                <a:solidFill>
                  <a:srgbClr val="000000"/>
                </a:solidFill>
                <a:latin typeface="Times New Roman" panose="02020603050405020304" pitchFamily="18" charset="0"/>
              </a:rPr>
              <a:pPr algn="r" eaLnBrk="1">
                <a:buClrTx/>
                <a:buFontTx/>
                <a:buNone/>
              </a:pPr>
              <a:t>76</a:t>
            </a:fld>
            <a:endParaRPr lang="ru-RU" altLang="ru-RU" sz="1400">
              <a:solidFill>
                <a:srgbClr val="000000"/>
              </a:solidFill>
              <a:latin typeface="Times New Roman" panose="02020603050405020304" pitchFamily="18" charset="0"/>
            </a:endParaRPr>
          </a:p>
        </p:txBody>
      </p:sp>
      <p:sp>
        <p:nvSpPr>
          <p:cNvPr id="95234" name="Rectangle 2">
            <a:extLst>
              <a:ext uri="{FF2B5EF4-FFF2-40B4-BE49-F238E27FC236}">
                <a16:creationId xmlns:a16="http://schemas.microsoft.com/office/drawing/2014/main" id="{3C315976-9E43-453A-80B1-7F781AE4EDE3}"/>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5" name="Text Box 3">
            <a:extLst>
              <a:ext uri="{FF2B5EF4-FFF2-40B4-BE49-F238E27FC236}">
                <a16:creationId xmlns:a16="http://schemas.microsoft.com/office/drawing/2014/main" id="{C1EE516E-3ADC-4DC4-ABE3-EF5E5839CCDB}"/>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3875928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3215D1DD-90E9-4A0F-B8BD-196F4B25107E}"/>
              </a:ext>
            </a:extLst>
          </p:cNvPr>
          <p:cNvSpPr>
            <a:spLocks noGrp="1" noChangeArrowheads="1"/>
          </p:cNvSpPr>
          <p:nvPr>
            <p:ph type="sldNum"/>
          </p:nvPr>
        </p:nvSpPr>
        <p:spPr>
          <a:ln/>
        </p:spPr>
        <p:txBody>
          <a:bodyPr/>
          <a:lstStyle/>
          <a:p>
            <a:fld id="{B9CD23F6-5766-421C-BB96-39432BC8A586}" type="slidenum">
              <a:rPr lang="ru-RU" altLang="ru-RU"/>
              <a:pPr/>
              <a:t>77</a:t>
            </a:fld>
            <a:endParaRPr lang="ru-RU" altLang="ru-RU"/>
          </a:p>
        </p:txBody>
      </p:sp>
      <p:sp>
        <p:nvSpPr>
          <p:cNvPr id="95233" name="Text Box 1">
            <a:extLst>
              <a:ext uri="{FF2B5EF4-FFF2-40B4-BE49-F238E27FC236}">
                <a16:creationId xmlns:a16="http://schemas.microsoft.com/office/drawing/2014/main" id="{8D1F6D18-97D0-4F75-8AB4-C8429564F62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3A760A1-F15E-4894-85E1-89F4AF2F8B4F}" type="slidenum">
              <a:rPr lang="ru-RU" altLang="ru-RU" sz="1400">
                <a:solidFill>
                  <a:srgbClr val="000000"/>
                </a:solidFill>
                <a:latin typeface="Times New Roman" panose="02020603050405020304" pitchFamily="18" charset="0"/>
              </a:rPr>
              <a:pPr algn="r" eaLnBrk="1">
                <a:buClrTx/>
                <a:buFontTx/>
                <a:buNone/>
              </a:pPr>
              <a:t>77</a:t>
            </a:fld>
            <a:endParaRPr lang="ru-RU" altLang="ru-RU" sz="1400">
              <a:solidFill>
                <a:srgbClr val="000000"/>
              </a:solidFill>
              <a:latin typeface="Times New Roman" panose="02020603050405020304" pitchFamily="18" charset="0"/>
            </a:endParaRPr>
          </a:p>
        </p:txBody>
      </p:sp>
      <p:sp>
        <p:nvSpPr>
          <p:cNvPr id="95234" name="Rectangle 2">
            <a:extLst>
              <a:ext uri="{FF2B5EF4-FFF2-40B4-BE49-F238E27FC236}">
                <a16:creationId xmlns:a16="http://schemas.microsoft.com/office/drawing/2014/main" id="{3C315976-9E43-453A-80B1-7F781AE4EDE3}"/>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5" name="Text Box 3">
            <a:extLst>
              <a:ext uri="{FF2B5EF4-FFF2-40B4-BE49-F238E27FC236}">
                <a16:creationId xmlns:a16="http://schemas.microsoft.com/office/drawing/2014/main" id="{C1EE516E-3ADC-4DC4-ABE3-EF5E5839CCDB}"/>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262051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E0F69FF3-A986-4BDA-82FF-B83EECE8928F}"/>
              </a:ext>
            </a:extLst>
          </p:cNvPr>
          <p:cNvSpPr>
            <a:spLocks noGrp="1" noChangeArrowheads="1"/>
          </p:cNvSpPr>
          <p:nvPr>
            <p:ph type="sldNum"/>
          </p:nvPr>
        </p:nvSpPr>
        <p:spPr>
          <a:ln/>
        </p:spPr>
        <p:txBody>
          <a:bodyPr/>
          <a:lstStyle/>
          <a:p>
            <a:fld id="{BB8973FD-2AA1-4E66-9279-4147B4DA208E}" type="slidenum">
              <a:rPr lang="ru-RU" altLang="ru-RU"/>
              <a:pPr/>
              <a:t>3</a:t>
            </a:fld>
            <a:endParaRPr lang="ru-RU" altLang="ru-RU"/>
          </a:p>
        </p:txBody>
      </p:sp>
      <p:sp>
        <p:nvSpPr>
          <p:cNvPr id="76801" name="Text Box 1">
            <a:extLst>
              <a:ext uri="{FF2B5EF4-FFF2-40B4-BE49-F238E27FC236}">
                <a16:creationId xmlns:a16="http://schemas.microsoft.com/office/drawing/2014/main" id="{E366F112-1587-4A3A-B63E-482B19D16EAB}"/>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DCBE632D-935D-4917-A15A-B7F47DEAAB61}" type="slidenum">
              <a:rPr lang="ru-RU" altLang="ru-RU" sz="1400">
                <a:solidFill>
                  <a:srgbClr val="000000"/>
                </a:solidFill>
                <a:latin typeface="Times New Roman" panose="02020603050405020304" pitchFamily="18" charset="0"/>
              </a:rPr>
              <a:pPr algn="r" eaLnBrk="1">
                <a:buClrTx/>
                <a:buFontTx/>
                <a:buNone/>
              </a:pPr>
              <a:t>3</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3F713664-20B5-4398-B5B3-3B3B9D6C9225}"/>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1689D8AD-228B-4941-B38E-FBAA03E8324D}"/>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25981936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3215D1DD-90E9-4A0F-B8BD-196F4B25107E}"/>
              </a:ext>
            </a:extLst>
          </p:cNvPr>
          <p:cNvSpPr>
            <a:spLocks noGrp="1" noChangeArrowheads="1"/>
          </p:cNvSpPr>
          <p:nvPr>
            <p:ph type="sldNum"/>
          </p:nvPr>
        </p:nvSpPr>
        <p:spPr>
          <a:ln/>
        </p:spPr>
        <p:txBody>
          <a:bodyPr/>
          <a:lstStyle/>
          <a:p>
            <a:fld id="{B9CD23F6-5766-421C-BB96-39432BC8A586}" type="slidenum">
              <a:rPr lang="ru-RU" altLang="ru-RU"/>
              <a:pPr/>
              <a:t>78</a:t>
            </a:fld>
            <a:endParaRPr lang="ru-RU" altLang="ru-RU"/>
          </a:p>
        </p:txBody>
      </p:sp>
      <p:sp>
        <p:nvSpPr>
          <p:cNvPr id="95233" name="Text Box 1">
            <a:extLst>
              <a:ext uri="{FF2B5EF4-FFF2-40B4-BE49-F238E27FC236}">
                <a16:creationId xmlns:a16="http://schemas.microsoft.com/office/drawing/2014/main" id="{8D1F6D18-97D0-4F75-8AB4-C8429564F62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3A760A1-F15E-4894-85E1-89F4AF2F8B4F}" type="slidenum">
              <a:rPr lang="ru-RU" altLang="ru-RU" sz="1400">
                <a:solidFill>
                  <a:srgbClr val="000000"/>
                </a:solidFill>
                <a:latin typeface="Times New Roman" panose="02020603050405020304" pitchFamily="18" charset="0"/>
              </a:rPr>
              <a:pPr algn="r" eaLnBrk="1">
                <a:buClrTx/>
                <a:buFontTx/>
                <a:buNone/>
              </a:pPr>
              <a:t>78</a:t>
            </a:fld>
            <a:endParaRPr lang="ru-RU" altLang="ru-RU" sz="1400">
              <a:solidFill>
                <a:srgbClr val="000000"/>
              </a:solidFill>
              <a:latin typeface="Times New Roman" panose="02020603050405020304" pitchFamily="18" charset="0"/>
            </a:endParaRPr>
          </a:p>
        </p:txBody>
      </p:sp>
      <p:sp>
        <p:nvSpPr>
          <p:cNvPr id="95234" name="Rectangle 2">
            <a:extLst>
              <a:ext uri="{FF2B5EF4-FFF2-40B4-BE49-F238E27FC236}">
                <a16:creationId xmlns:a16="http://schemas.microsoft.com/office/drawing/2014/main" id="{3C315976-9E43-453A-80B1-7F781AE4EDE3}"/>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5" name="Text Box 3">
            <a:extLst>
              <a:ext uri="{FF2B5EF4-FFF2-40B4-BE49-F238E27FC236}">
                <a16:creationId xmlns:a16="http://schemas.microsoft.com/office/drawing/2014/main" id="{C1EE516E-3ADC-4DC4-ABE3-EF5E5839CCDB}"/>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20185465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3215D1DD-90E9-4A0F-B8BD-196F4B25107E}"/>
              </a:ext>
            </a:extLst>
          </p:cNvPr>
          <p:cNvSpPr>
            <a:spLocks noGrp="1" noChangeArrowheads="1"/>
          </p:cNvSpPr>
          <p:nvPr>
            <p:ph type="sldNum"/>
          </p:nvPr>
        </p:nvSpPr>
        <p:spPr>
          <a:ln/>
        </p:spPr>
        <p:txBody>
          <a:bodyPr/>
          <a:lstStyle/>
          <a:p>
            <a:fld id="{B9CD23F6-5766-421C-BB96-39432BC8A586}" type="slidenum">
              <a:rPr lang="ru-RU" altLang="ru-RU"/>
              <a:pPr/>
              <a:t>79</a:t>
            </a:fld>
            <a:endParaRPr lang="ru-RU" altLang="ru-RU"/>
          </a:p>
        </p:txBody>
      </p:sp>
      <p:sp>
        <p:nvSpPr>
          <p:cNvPr id="95233" name="Text Box 1">
            <a:extLst>
              <a:ext uri="{FF2B5EF4-FFF2-40B4-BE49-F238E27FC236}">
                <a16:creationId xmlns:a16="http://schemas.microsoft.com/office/drawing/2014/main" id="{8D1F6D18-97D0-4F75-8AB4-C8429564F62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3A760A1-F15E-4894-85E1-89F4AF2F8B4F}" type="slidenum">
              <a:rPr lang="ru-RU" altLang="ru-RU" sz="1400">
                <a:solidFill>
                  <a:srgbClr val="000000"/>
                </a:solidFill>
                <a:latin typeface="Times New Roman" panose="02020603050405020304" pitchFamily="18" charset="0"/>
              </a:rPr>
              <a:pPr algn="r" eaLnBrk="1">
                <a:buClrTx/>
                <a:buFontTx/>
                <a:buNone/>
              </a:pPr>
              <a:t>79</a:t>
            </a:fld>
            <a:endParaRPr lang="ru-RU" altLang="ru-RU" sz="1400">
              <a:solidFill>
                <a:srgbClr val="000000"/>
              </a:solidFill>
              <a:latin typeface="Times New Roman" panose="02020603050405020304" pitchFamily="18" charset="0"/>
            </a:endParaRPr>
          </a:p>
        </p:txBody>
      </p:sp>
      <p:sp>
        <p:nvSpPr>
          <p:cNvPr id="95234" name="Rectangle 2">
            <a:extLst>
              <a:ext uri="{FF2B5EF4-FFF2-40B4-BE49-F238E27FC236}">
                <a16:creationId xmlns:a16="http://schemas.microsoft.com/office/drawing/2014/main" id="{3C315976-9E43-453A-80B1-7F781AE4EDE3}"/>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5" name="Text Box 3">
            <a:extLst>
              <a:ext uri="{FF2B5EF4-FFF2-40B4-BE49-F238E27FC236}">
                <a16:creationId xmlns:a16="http://schemas.microsoft.com/office/drawing/2014/main" id="{C1EE516E-3ADC-4DC4-ABE3-EF5E5839CCDB}"/>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5764701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3215D1DD-90E9-4A0F-B8BD-196F4B25107E}"/>
              </a:ext>
            </a:extLst>
          </p:cNvPr>
          <p:cNvSpPr>
            <a:spLocks noGrp="1" noChangeArrowheads="1"/>
          </p:cNvSpPr>
          <p:nvPr>
            <p:ph type="sldNum"/>
          </p:nvPr>
        </p:nvSpPr>
        <p:spPr>
          <a:ln/>
        </p:spPr>
        <p:txBody>
          <a:bodyPr/>
          <a:lstStyle/>
          <a:p>
            <a:fld id="{B9CD23F6-5766-421C-BB96-39432BC8A586}" type="slidenum">
              <a:rPr lang="ru-RU" altLang="ru-RU"/>
              <a:pPr/>
              <a:t>80</a:t>
            </a:fld>
            <a:endParaRPr lang="ru-RU" altLang="ru-RU"/>
          </a:p>
        </p:txBody>
      </p:sp>
      <p:sp>
        <p:nvSpPr>
          <p:cNvPr id="95233" name="Text Box 1">
            <a:extLst>
              <a:ext uri="{FF2B5EF4-FFF2-40B4-BE49-F238E27FC236}">
                <a16:creationId xmlns:a16="http://schemas.microsoft.com/office/drawing/2014/main" id="{8D1F6D18-97D0-4F75-8AB4-C8429564F62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3A760A1-F15E-4894-85E1-89F4AF2F8B4F}" type="slidenum">
              <a:rPr lang="ru-RU" altLang="ru-RU" sz="1400">
                <a:solidFill>
                  <a:srgbClr val="000000"/>
                </a:solidFill>
                <a:latin typeface="Times New Roman" panose="02020603050405020304" pitchFamily="18" charset="0"/>
              </a:rPr>
              <a:pPr algn="r" eaLnBrk="1">
                <a:buClrTx/>
                <a:buFontTx/>
                <a:buNone/>
              </a:pPr>
              <a:t>80</a:t>
            </a:fld>
            <a:endParaRPr lang="ru-RU" altLang="ru-RU" sz="1400">
              <a:solidFill>
                <a:srgbClr val="000000"/>
              </a:solidFill>
              <a:latin typeface="Times New Roman" panose="02020603050405020304" pitchFamily="18" charset="0"/>
            </a:endParaRPr>
          </a:p>
        </p:txBody>
      </p:sp>
      <p:sp>
        <p:nvSpPr>
          <p:cNvPr id="95234" name="Rectangle 2">
            <a:extLst>
              <a:ext uri="{FF2B5EF4-FFF2-40B4-BE49-F238E27FC236}">
                <a16:creationId xmlns:a16="http://schemas.microsoft.com/office/drawing/2014/main" id="{3C315976-9E43-453A-80B1-7F781AE4EDE3}"/>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5" name="Text Box 3">
            <a:extLst>
              <a:ext uri="{FF2B5EF4-FFF2-40B4-BE49-F238E27FC236}">
                <a16:creationId xmlns:a16="http://schemas.microsoft.com/office/drawing/2014/main" id="{C1EE516E-3ADC-4DC4-ABE3-EF5E5839CCDB}"/>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38500195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3215D1DD-90E9-4A0F-B8BD-196F4B25107E}"/>
              </a:ext>
            </a:extLst>
          </p:cNvPr>
          <p:cNvSpPr>
            <a:spLocks noGrp="1" noChangeArrowheads="1"/>
          </p:cNvSpPr>
          <p:nvPr>
            <p:ph type="sldNum"/>
          </p:nvPr>
        </p:nvSpPr>
        <p:spPr>
          <a:ln/>
        </p:spPr>
        <p:txBody>
          <a:bodyPr/>
          <a:lstStyle/>
          <a:p>
            <a:fld id="{B9CD23F6-5766-421C-BB96-39432BC8A586}" type="slidenum">
              <a:rPr lang="ru-RU" altLang="ru-RU"/>
              <a:pPr/>
              <a:t>81</a:t>
            </a:fld>
            <a:endParaRPr lang="ru-RU" altLang="ru-RU"/>
          </a:p>
        </p:txBody>
      </p:sp>
      <p:sp>
        <p:nvSpPr>
          <p:cNvPr id="95233" name="Text Box 1">
            <a:extLst>
              <a:ext uri="{FF2B5EF4-FFF2-40B4-BE49-F238E27FC236}">
                <a16:creationId xmlns:a16="http://schemas.microsoft.com/office/drawing/2014/main" id="{8D1F6D18-97D0-4F75-8AB4-C8429564F62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3A760A1-F15E-4894-85E1-89F4AF2F8B4F}" type="slidenum">
              <a:rPr lang="ru-RU" altLang="ru-RU" sz="1400">
                <a:solidFill>
                  <a:srgbClr val="000000"/>
                </a:solidFill>
                <a:latin typeface="Times New Roman" panose="02020603050405020304" pitchFamily="18" charset="0"/>
              </a:rPr>
              <a:pPr algn="r" eaLnBrk="1">
                <a:buClrTx/>
                <a:buFontTx/>
                <a:buNone/>
              </a:pPr>
              <a:t>81</a:t>
            </a:fld>
            <a:endParaRPr lang="ru-RU" altLang="ru-RU" sz="1400">
              <a:solidFill>
                <a:srgbClr val="000000"/>
              </a:solidFill>
              <a:latin typeface="Times New Roman" panose="02020603050405020304" pitchFamily="18" charset="0"/>
            </a:endParaRPr>
          </a:p>
        </p:txBody>
      </p:sp>
      <p:sp>
        <p:nvSpPr>
          <p:cNvPr id="95234" name="Rectangle 2">
            <a:extLst>
              <a:ext uri="{FF2B5EF4-FFF2-40B4-BE49-F238E27FC236}">
                <a16:creationId xmlns:a16="http://schemas.microsoft.com/office/drawing/2014/main" id="{3C315976-9E43-453A-80B1-7F781AE4EDE3}"/>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5" name="Text Box 3">
            <a:extLst>
              <a:ext uri="{FF2B5EF4-FFF2-40B4-BE49-F238E27FC236}">
                <a16:creationId xmlns:a16="http://schemas.microsoft.com/office/drawing/2014/main" id="{C1EE516E-3ADC-4DC4-ABE3-EF5E5839CCDB}"/>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20375375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3215D1DD-90E9-4A0F-B8BD-196F4B25107E}"/>
              </a:ext>
            </a:extLst>
          </p:cNvPr>
          <p:cNvSpPr>
            <a:spLocks noGrp="1" noChangeArrowheads="1"/>
          </p:cNvSpPr>
          <p:nvPr>
            <p:ph type="sldNum"/>
          </p:nvPr>
        </p:nvSpPr>
        <p:spPr>
          <a:ln/>
        </p:spPr>
        <p:txBody>
          <a:bodyPr/>
          <a:lstStyle/>
          <a:p>
            <a:fld id="{B9CD23F6-5766-421C-BB96-39432BC8A586}" type="slidenum">
              <a:rPr lang="ru-RU" altLang="ru-RU"/>
              <a:pPr/>
              <a:t>82</a:t>
            </a:fld>
            <a:endParaRPr lang="ru-RU" altLang="ru-RU"/>
          </a:p>
        </p:txBody>
      </p:sp>
      <p:sp>
        <p:nvSpPr>
          <p:cNvPr id="95233" name="Text Box 1">
            <a:extLst>
              <a:ext uri="{FF2B5EF4-FFF2-40B4-BE49-F238E27FC236}">
                <a16:creationId xmlns:a16="http://schemas.microsoft.com/office/drawing/2014/main" id="{8D1F6D18-97D0-4F75-8AB4-C8429564F62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3A760A1-F15E-4894-85E1-89F4AF2F8B4F}" type="slidenum">
              <a:rPr lang="ru-RU" altLang="ru-RU" sz="1400">
                <a:solidFill>
                  <a:srgbClr val="000000"/>
                </a:solidFill>
                <a:latin typeface="Times New Roman" panose="02020603050405020304" pitchFamily="18" charset="0"/>
              </a:rPr>
              <a:pPr algn="r" eaLnBrk="1">
                <a:buClrTx/>
                <a:buFontTx/>
                <a:buNone/>
              </a:pPr>
              <a:t>82</a:t>
            </a:fld>
            <a:endParaRPr lang="ru-RU" altLang="ru-RU" sz="1400">
              <a:solidFill>
                <a:srgbClr val="000000"/>
              </a:solidFill>
              <a:latin typeface="Times New Roman" panose="02020603050405020304" pitchFamily="18" charset="0"/>
            </a:endParaRPr>
          </a:p>
        </p:txBody>
      </p:sp>
      <p:sp>
        <p:nvSpPr>
          <p:cNvPr id="95234" name="Rectangle 2">
            <a:extLst>
              <a:ext uri="{FF2B5EF4-FFF2-40B4-BE49-F238E27FC236}">
                <a16:creationId xmlns:a16="http://schemas.microsoft.com/office/drawing/2014/main" id="{3C315976-9E43-453A-80B1-7F781AE4EDE3}"/>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5" name="Text Box 3">
            <a:extLst>
              <a:ext uri="{FF2B5EF4-FFF2-40B4-BE49-F238E27FC236}">
                <a16:creationId xmlns:a16="http://schemas.microsoft.com/office/drawing/2014/main" id="{C1EE516E-3ADC-4DC4-ABE3-EF5E5839CCDB}"/>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32130936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3215D1DD-90E9-4A0F-B8BD-196F4B25107E}"/>
              </a:ext>
            </a:extLst>
          </p:cNvPr>
          <p:cNvSpPr>
            <a:spLocks noGrp="1" noChangeArrowheads="1"/>
          </p:cNvSpPr>
          <p:nvPr>
            <p:ph type="sldNum"/>
          </p:nvPr>
        </p:nvSpPr>
        <p:spPr>
          <a:ln/>
        </p:spPr>
        <p:txBody>
          <a:bodyPr/>
          <a:lstStyle/>
          <a:p>
            <a:fld id="{B9CD23F6-5766-421C-BB96-39432BC8A586}" type="slidenum">
              <a:rPr lang="ru-RU" altLang="ru-RU"/>
              <a:pPr/>
              <a:t>83</a:t>
            </a:fld>
            <a:endParaRPr lang="ru-RU" altLang="ru-RU"/>
          </a:p>
        </p:txBody>
      </p:sp>
      <p:sp>
        <p:nvSpPr>
          <p:cNvPr id="95233" name="Text Box 1">
            <a:extLst>
              <a:ext uri="{FF2B5EF4-FFF2-40B4-BE49-F238E27FC236}">
                <a16:creationId xmlns:a16="http://schemas.microsoft.com/office/drawing/2014/main" id="{8D1F6D18-97D0-4F75-8AB4-C8429564F62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3A760A1-F15E-4894-85E1-89F4AF2F8B4F}" type="slidenum">
              <a:rPr lang="ru-RU" altLang="ru-RU" sz="1400">
                <a:solidFill>
                  <a:srgbClr val="000000"/>
                </a:solidFill>
                <a:latin typeface="Times New Roman" panose="02020603050405020304" pitchFamily="18" charset="0"/>
              </a:rPr>
              <a:pPr algn="r" eaLnBrk="1">
                <a:buClrTx/>
                <a:buFontTx/>
                <a:buNone/>
              </a:pPr>
              <a:t>83</a:t>
            </a:fld>
            <a:endParaRPr lang="ru-RU" altLang="ru-RU" sz="1400">
              <a:solidFill>
                <a:srgbClr val="000000"/>
              </a:solidFill>
              <a:latin typeface="Times New Roman" panose="02020603050405020304" pitchFamily="18" charset="0"/>
            </a:endParaRPr>
          </a:p>
        </p:txBody>
      </p:sp>
      <p:sp>
        <p:nvSpPr>
          <p:cNvPr id="95234" name="Rectangle 2">
            <a:extLst>
              <a:ext uri="{FF2B5EF4-FFF2-40B4-BE49-F238E27FC236}">
                <a16:creationId xmlns:a16="http://schemas.microsoft.com/office/drawing/2014/main" id="{3C315976-9E43-453A-80B1-7F781AE4EDE3}"/>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5" name="Text Box 3">
            <a:extLst>
              <a:ext uri="{FF2B5EF4-FFF2-40B4-BE49-F238E27FC236}">
                <a16:creationId xmlns:a16="http://schemas.microsoft.com/office/drawing/2014/main" id="{C1EE516E-3ADC-4DC4-ABE3-EF5E5839CCDB}"/>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22632849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3215D1DD-90E9-4A0F-B8BD-196F4B25107E}"/>
              </a:ext>
            </a:extLst>
          </p:cNvPr>
          <p:cNvSpPr>
            <a:spLocks noGrp="1" noChangeArrowheads="1"/>
          </p:cNvSpPr>
          <p:nvPr>
            <p:ph type="sldNum"/>
          </p:nvPr>
        </p:nvSpPr>
        <p:spPr>
          <a:ln/>
        </p:spPr>
        <p:txBody>
          <a:bodyPr/>
          <a:lstStyle/>
          <a:p>
            <a:fld id="{B9CD23F6-5766-421C-BB96-39432BC8A586}" type="slidenum">
              <a:rPr lang="ru-RU" altLang="ru-RU"/>
              <a:pPr/>
              <a:t>84</a:t>
            </a:fld>
            <a:endParaRPr lang="ru-RU" altLang="ru-RU"/>
          </a:p>
        </p:txBody>
      </p:sp>
      <p:sp>
        <p:nvSpPr>
          <p:cNvPr id="95233" name="Text Box 1">
            <a:extLst>
              <a:ext uri="{FF2B5EF4-FFF2-40B4-BE49-F238E27FC236}">
                <a16:creationId xmlns:a16="http://schemas.microsoft.com/office/drawing/2014/main" id="{8D1F6D18-97D0-4F75-8AB4-C8429564F62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3A760A1-F15E-4894-85E1-89F4AF2F8B4F}" type="slidenum">
              <a:rPr lang="ru-RU" altLang="ru-RU" sz="1400">
                <a:solidFill>
                  <a:srgbClr val="000000"/>
                </a:solidFill>
                <a:latin typeface="Times New Roman" panose="02020603050405020304" pitchFamily="18" charset="0"/>
              </a:rPr>
              <a:pPr algn="r" eaLnBrk="1">
                <a:buClrTx/>
                <a:buFontTx/>
                <a:buNone/>
              </a:pPr>
              <a:t>84</a:t>
            </a:fld>
            <a:endParaRPr lang="ru-RU" altLang="ru-RU" sz="1400">
              <a:solidFill>
                <a:srgbClr val="000000"/>
              </a:solidFill>
              <a:latin typeface="Times New Roman" panose="02020603050405020304" pitchFamily="18" charset="0"/>
            </a:endParaRPr>
          </a:p>
        </p:txBody>
      </p:sp>
      <p:sp>
        <p:nvSpPr>
          <p:cNvPr id="95234" name="Rectangle 2">
            <a:extLst>
              <a:ext uri="{FF2B5EF4-FFF2-40B4-BE49-F238E27FC236}">
                <a16:creationId xmlns:a16="http://schemas.microsoft.com/office/drawing/2014/main" id="{3C315976-9E43-453A-80B1-7F781AE4EDE3}"/>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5" name="Text Box 3">
            <a:extLst>
              <a:ext uri="{FF2B5EF4-FFF2-40B4-BE49-F238E27FC236}">
                <a16:creationId xmlns:a16="http://schemas.microsoft.com/office/drawing/2014/main" id="{C1EE516E-3ADC-4DC4-ABE3-EF5E5839CCDB}"/>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31783593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3215D1DD-90E9-4A0F-B8BD-196F4B25107E}"/>
              </a:ext>
            </a:extLst>
          </p:cNvPr>
          <p:cNvSpPr>
            <a:spLocks noGrp="1" noChangeArrowheads="1"/>
          </p:cNvSpPr>
          <p:nvPr>
            <p:ph type="sldNum"/>
          </p:nvPr>
        </p:nvSpPr>
        <p:spPr>
          <a:ln/>
        </p:spPr>
        <p:txBody>
          <a:bodyPr/>
          <a:lstStyle/>
          <a:p>
            <a:fld id="{B9CD23F6-5766-421C-BB96-39432BC8A586}" type="slidenum">
              <a:rPr lang="ru-RU" altLang="ru-RU"/>
              <a:pPr/>
              <a:t>85</a:t>
            </a:fld>
            <a:endParaRPr lang="ru-RU" altLang="ru-RU"/>
          </a:p>
        </p:txBody>
      </p:sp>
      <p:sp>
        <p:nvSpPr>
          <p:cNvPr id="95233" name="Text Box 1">
            <a:extLst>
              <a:ext uri="{FF2B5EF4-FFF2-40B4-BE49-F238E27FC236}">
                <a16:creationId xmlns:a16="http://schemas.microsoft.com/office/drawing/2014/main" id="{8D1F6D18-97D0-4F75-8AB4-C8429564F62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3A760A1-F15E-4894-85E1-89F4AF2F8B4F}" type="slidenum">
              <a:rPr lang="ru-RU" altLang="ru-RU" sz="1400">
                <a:solidFill>
                  <a:srgbClr val="000000"/>
                </a:solidFill>
                <a:latin typeface="Times New Roman" panose="02020603050405020304" pitchFamily="18" charset="0"/>
              </a:rPr>
              <a:pPr algn="r" eaLnBrk="1">
                <a:buClrTx/>
                <a:buFontTx/>
                <a:buNone/>
              </a:pPr>
              <a:t>85</a:t>
            </a:fld>
            <a:endParaRPr lang="ru-RU" altLang="ru-RU" sz="1400">
              <a:solidFill>
                <a:srgbClr val="000000"/>
              </a:solidFill>
              <a:latin typeface="Times New Roman" panose="02020603050405020304" pitchFamily="18" charset="0"/>
            </a:endParaRPr>
          </a:p>
        </p:txBody>
      </p:sp>
      <p:sp>
        <p:nvSpPr>
          <p:cNvPr id="95234" name="Rectangle 2">
            <a:extLst>
              <a:ext uri="{FF2B5EF4-FFF2-40B4-BE49-F238E27FC236}">
                <a16:creationId xmlns:a16="http://schemas.microsoft.com/office/drawing/2014/main" id="{3C315976-9E43-453A-80B1-7F781AE4EDE3}"/>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5" name="Text Box 3">
            <a:extLst>
              <a:ext uri="{FF2B5EF4-FFF2-40B4-BE49-F238E27FC236}">
                <a16:creationId xmlns:a16="http://schemas.microsoft.com/office/drawing/2014/main" id="{C1EE516E-3ADC-4DC4-ABE3-EF5E5839CCDB}"/>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6564369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3215D1DD-90E9-4A0F-B8BD-196F4B25107E}"/>
              </a:ext>
            </a:extLst>
          </p:cNvPr>
          <p:cNvSpPr>
            <a:spLocks noGrp="1" noChangeArrowheads="1"/>
          </p:cNvSpPr>
          <p:nvPr>
            <p:ph type="sldNum"/>
          </p:nvPr>
        </p:nvSpPr>
        <p:spPr>
          <a:ln/>
        </p:spPr>
        <p:txBody>
          <a:bodyPr/>
          <a:lstStyle/>
          <a:p>
            <a:fld id="{B9CD23F6-5766-421C-BB96-39432BC8A586}" type="slidenum">
              <a:rPr lang="ru-RU" altLang="ru-RU"/>
              <a:pPr/>
              <a:t>86</a:t>
            </a:fld>
            <a:endParaRPr lang="ru-RU" altLang="ru-RU"/>
          </a:p>
        </p:txBody>
      </p:sp>
      <p:sp>
        <p:nvSpPr>
          <p:cNvPr id="95233" name="Text Box 1">
            <a:extLst>
              <a:ext uri="{FF2B5EF4-FFF2-40B4-BE49-F238E27FC236}">
                <a16:creationId xmlns:a16="http://schemas.microsoft.com/office/drawing/2014/main" id="{8D1F6D18-97D0-4F75-8AB4-C8429564F62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3A760A1-F15E-4894-85E1-89F4AF2F8B4F}" type="slidenum">
              <a:rPr lang="ru-RU" altLang="ru-RU" sz="1400">
                <a:solidFill>
                  <a:srgbClr val="000000"/>
                </a:solidFill>
                <a:latin typeface="Times New Roman" panose="02020603050405020304" pitchFamily="18" charset="0"/>
              </a:rPr>
              <a:pPr algn="r" eaLnBrk="1">
                <a:buClrTx/>
                <a:buFontTx/>
                <a:buNone/>
              </a:pPr>
              <a:t>86</a:t>
            </a:fld>
            <a:endParaRPr lang="ru-RU" altLang="ru-RU" sz="1400">
              <a:solidFill>
                <a:srgbClr val="000000"/>
              </a:solidFill>
              <a:latin typeface="Times New Roman" panose="02020603050405020304" pitchFamily="18" charset="0"/>
            </a:endParaRPr>
          </a:p>
        </p:txBody>
      </p:sp>
      <p:sp>
        <p:nvSpPr>
          <p:cNvPr id="95234" name="Rectangle 2">
            <a:extLst>
              <a:ext uri="{FF2B5EF4-FFF2-40B4-BE49-F238E27FC236}">
                <a16:creationId xmlns:a16="http://schemas.microsoft.com/office/drawing/2014/main" id="{3C315976-9E43-453A-80B1-7F781AE4EDE3}"/>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5" name="Text Box 3">
            <a:extLst>
              <a:ext uri="{FF2B5EF4-FFF2-40B4-BE49-F238E27FC236}">
                <a16:creationId xmlns:a16="http://schemas.microsoft.com/office/drawing/2014/main" id="{C1EE516E-3ADC-4DC4-ABE3-EF5E5839CCDB}"/>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7656608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3215D1DD-90E9-4A0F-B8BD-196F4B25107E}"/>
              </a:ext>
            </a:extLst>
          </p:cNvPr>
          <p:cNvSpPr>
            <a:spLocks noGrp="1" noChangeArrowheads="1"/>
          </p:cNvSpPr>
          <p:nvPr>
            <p:ph type="sldNum"/>
          </p:nvPr>
        </p:nvSpPr>
        <p:spPr>
          <a:ln/>
        </p:spPr>
        <p:txBody>
          <a:bodyPr/>
          <a:lstStyle/>
          <a:p>
            <a:fld id="{B9CD23F6-5766-421C-BB96-39432BC8A586}" type="slidenum">
              <a:rPr lang="ru-RU" altLang="ru-RU"/>
              <a:pPr/>
              <a:t>87</a:t>
            </a:fld>
            <a:endParaRPr lang="ru-RU" altLang="ru-RU"/>
          </a:p>
        </p:txBody>
      </p:sp>
      <p:sp>
        <p:nvSpPr>
          <p:cNvPr id="95233" name="Text Box 1">
            <a:extLst>
              <a:ext uri="{FF2B5EF4-FFF2-40B4-BE49-F238E27FC236}">
                <a16:creationId xmlns:a16="http://schemas.microsoft.com/office/drawing/2014/main" id="{8D1F6D18-97D0-4F75-8AB4-C8429564F62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3A760A1-F15E-4894-85E1-89F4AF2F8B4F}" type="slidenum">
              <a:rPr lang="ru-RU" altLang="ru-RU" sz="1400">
                <a:solidFill>
                  <a:srgbClr val="000000"/>
                </a:solidFill>
                <a:latin typeface="Times New Roman" panose="02020603050405020304" pitchFamily="18" charset="0"/>
              </a:rPr>
              <a:pPr algn="r" eaLnBrk="1">
                <a:buClrTx/>
                <a:buFontTx/>
                <a:buNone/>
              </a:pPr>
              <a:t>87</a:t>
            </a:fld>
            <a:endParaRPr lang="ru-RU" altLang="ru-RU" sz="1400">
              <a:solidFill>
                <a:srgbClr val="000000"/>
              </a:solidFill>
              <a:latin typeface="Times New Roman" panose="02020603050405020304" pitchFamily="18" charset="0"/>
            </a:endParaRPr>
          </a:p>
        </p:txBody>
      </p:sp>
      <p:sp>
        <p:nvSpPr>
          <p:cNvPr id="95234" name="Rectangle 2">
            <a:extLst>
              <a:ext uri="{FF2B5EF4-FFF2-40B4-BE49-F238E27FC236}">
                <a16:creationId xmlns:a16="http://schemas.microsoft.com/office/drawing/2014/main" id="{3C315976-9E43-453A-80B1-7F781AE4EDE3}"/>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5" name="Text Box 3">
            <a:extLst>
              <a:ext uri="{FF2B5EF4-FFF2-40B4-BE49-F238E27FC236}">
                <a16:creationId xmlns:a16="http://schemas.microsoft.com/office/drawing/2014/main" id="{C1EE516E-3ADC-4DC4-ABE3-EF5E5839CCDB}"/>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833443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E0F69FF3-A986-4BDA-82FF-B83EECE8928F}"/>
              </a:ext>
            </a:extLst>
          </p:cNvPr>
          <p:cNvSpPr>
            <a:spLocks noGrp="1" noChangeArrowheads="1"/>
          </p:cNvSpPr>
          <p:nvPr>
            <p:ph type="sldNum"/>
          </p:nvPr>
        </p:nvSpPr>
        <p:spPr>
          <a:ln/>
        </p:spPr>
        <p:txBody>
          <a:bodyPr/>
          <a:lstStyle/>
          <a:p>
            <a:fld id="{BB8973FD-2AA1-4E66-9279-4147B4DA208E}" type="slidenum">
              <a:rPr lang="ru-RU" altLang="ru-RU"/>
              <a:pPr/>
              <a:t>4</a:t>
            </a:fld>
            <a:endParaRPr lang="ru-RU" altLang="ru-RU"/>
          </a:p>
        </p:txBody>
      </p:sp>
      <p:sp>
        <p:nvSpPr>
          <p:cNvPr id="76801" name="Text Box 1">
            <a:extLst>
              <a:ext uri="{FF2B5EF4-FFF2-40B4-BE49-F238E27FC236}">
                <a16:creationId xmlns:a16="http://schemas.microsoft.com/office/drawing/2014/main" id="{E366F112-1587-4A3A-B63E-482B19D16EAB}"/>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DCBE632D-935D-4917-A15A-B7F47DEAAB61}" type="slidenum">
              <a:rPr lang="ru-RU" altLang="ru-RU" sz="1400">
                <a:solidFill>
                  <a:srgbClr val="000000"/>
                </a:solidFill>
                <a:latin typeface="Times New Roman" panose="02020603050405020304" pitchFamily="18" charset="0"/>
              </a:rPr>
              <a:pPr algn="r" eaLnBrk="1">
                <a:buClrTx/>
                <a:buFontTx/>
                <a:buNone/>
              </a:pPr>
              <a:t>4</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3F713664-20B5-4398-B5B3-3B3B9D6C9225}"/>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1689D8AD-228B-4941-B38E-FBAA03E8324D}"/>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23454033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3215D1DD-90E9-4A0F-B8BD-196F4B25107E}"/>
              </a:ext>
            </a:extLst>
          </p:cNvPr>
          <p:cNvSpPr>
            <a:spLocks noGrp="1" noChangeArrowheads="1"/>
          </p:cNvSpPr>
          <p:nvPr>
            <p:ph type="sldNum"/>
          </p:nvPr>
        </p:nvSpPr>
        <p:spPr>
          <a:ln/>
        </p:spPr>
        <p:txBody>
          <a:bodyPr/>
          <a:lstStyle/>
          <a:p>
            <a:fld id="{B9CD23F6-5766-421C-BB96-39432BC8A586}" type="slidenum">
              <a:rPr lang="ru-RU" altLang="ru-RU"/>
              <a:pPr/>
              <a:t>88</a:t>
            </a:fld>
            <a:endParaRPr lang="ru-RU" altLang="ru-RU"/>
          </a:p>
        </p:txBody>
      </p:sp>
      <p:sp>
        <p:nvSpPr>
          <p:cNvPr id="95233" name="Text Box 1">
            <a:extLst>
              <a:ext uri="{FF2B5EF4-FFF2-40B4-BE49-F238E27FC236}">
                <a16:creationId xmlns:a16="http://schemas.microsoft.com/office/drawing/2014/main" id="{8D1F6D18-97D0-4F75-8AB4-C8429564F62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3A760A1-F15E-4894-85E1-89F4AF2F8B4F}" type="slidenum">
              <a:rPr lang="ru-RU" altLang="ru-RU" sz="1400">
                <a:solidFill>
                  <a:srgbClr val="000000"/>
                </a:solidFill>
                <a:latin typeface="Times New Roman" panose="02020603050405020304" pitchFamily="18" charset="0"/>
              </a:rPr>
              <a:pPr algn="r" eaLnBrk="1">
                <a:buClrTx/>
                <a:buFontTx/>
                <a:buNone/>
              </a:pPr>
              <a:t>88</a:t>
            </a:fld>
            <a:endParaRPr lang="ru-RU" altLang="ru-RU" sz="1400">
              <a:solidFill>
                <a:srgbClr val="000000"/>
              </a:solidFill>
              <a:latin typeface="Times New Roman" panose="02020603050405020304" pitchFamily="18" charset="0"/>
            </a:endParaRPr>
          </a:p>
        </p:txBody>
      </p:sp>
      <p:sp>
        <p:nvSpPr>
          <p:cNvPr id="95234" name="Rectangle 2">
            <a:extLst>
              <a:ext uri="{FF2B5EF4-FFF2-40B4-BE49-F238E27FC236}">
                <a16:creationId xmlns:a16="http://schemas.microsoft.com/office/drawing/2014/main" id="{3C315976-9E43-453A-80B1-7F781AE4EDE3}"/>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5" name="Text Box 3">
            <a:extLst>
              <a:ext uri="{FF2B5EF4-FFF2-40B4-BE49-F238E27FC236}">
                <a16:creationId xmlns:a16="http://schemas.microsoft.com/office/drawing/2014/main" id="{C1EE516E-3ADC-4DC4-ABE3-EF5E5839CCDB}"/>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5202825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3215D1DD-90E9-4A0F-B8BD-196F4B25107E}"/>
              </a:ext>
            </a:extLst>
          </p:cNvPr>
          <p:cNvSpPr>
            <a:spLocks noGrp="1" noChangeArrowheads="1"/>
          </p:cNvSpPr>
          <p:nvPr>
            <p:ph type="sldNum"/>
          </p:nvPr>
        </p:nvSpPr>
        <p:spPr>
          <a:ln/>
        </p:spPr>
        <p:txBody>
          <a:bodyPr/>
          <a:lstStyle/>
          <a:p>
            <a:fld id="{B9CD23F6-5766-421C-BB96-39432BC8A586}" type="slidenum">
              <a:rPr lang="ru-RU" altLang="ru-RU"/>
              <a:pPr/>
              <a:t>89</a:t>
            </a:fld>
            <a:endParaRPr lang="ru-RU" altLang="ru-RU"/>
          </a:p>
        </p:txBody>
      </p:sp>
      <p:sp>
        <p:nvSpPr>
          <p:cNvPr id="95233" name="Text Box 1">
            <a:extLst>
              <a:ext uri="{FF2B5EF4-FFF2-40B4-BE49-F238E27FC236}">
                <a16:creationId xmlns:a16="http://schemas.microsoft.com/office/drawing/2014/main" id="{8D1F6D18-97D0-4F75-8AB4-C8429564F62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3A760A1-F15E-4894-85E1-89F4AF2F8B4F}" type="slidenum">
              <a:rPr lang="ru-RU" altLang="ru-RU" sz="1400">
                <a:solidFill>
                  <a:srgbClr val="000000"/>
                </a:solidFill>
                <a:latin typeface="Times New Roman" panose="02020603050405020304" pitchFamily="18" charset="0"/>
              </a:rPr>
              <a:pPr algn="r" eaLnBrk="1">
                <a:buClrTx/>
                <a:buFontTx/>
                <a:buNone/>
              </a:pPr>
              <a:t>89</a:t>
            </a:fld>
            <a:endParaRPr lang="ru-RU" altLang="ru-RU" sz="1400">
              <a:solidFill>
                <a:srgbClr val="000000"/>
              </a:solidFill>
              <a:latin typeface="Times New Roman" panose="02020603050405020304" pitchFamily="18" charset="0"/>
            </a:endParaRPr>
          </a:p>
        </p:txBody>
      </p:sp>
      <p:sp>
        <p:nvSpPr>
          <p:cNvPr id="95234" name="Rectangle 2">
            <a:extLst>
              <a:ext uri="{FF2B5EF4-FFF2-40B4-BE49-F238E27FC236}">
                <a16:creationId xmlns:a16="http://schemas.microsoft.com/office/drawing/2014/main" id="{3C315976-9E43-453A-80B1-7F781AE4EDE3}"/>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5" name="Text Box 3">
            <a:extLst>
              <a:ext uri="{FF2B5EF4-FFF2-40B4-BE49-F238E27FC236}">
                <a16:creationId xmlns:a16="http://schemas.microsoft.com/office/drawing/2014/main" id="{C1EE516E-3ADC-4DC4-ABE3-EF5E5839CCDB}"/>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1679426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3215D1DD-90E9-4A0F-B8BD-196F4B25107E}"/>
              </a:ext>
            </a:extLst>
          </p:cNvPr>
          <p:cNvSpPr>
            <a:spLocks noGrp="1" noChangeArrowheads="1"/>
          </p:cNvSpPr>
          <p:nvPr>
            <p:ph type="sldNum"/>
          </p:nvPr>
        </p:nvSpPr>
        <p:spPr>
          <a:ln/>
        </p:spPr>
        <p:txBody>
          <a:bodyPr/>
          <a:lstStyle/>
          <a:p>
            <a:fld id="{B9CD23F6-5766-421C-BB96-39432BC8A586}" type="slidenum">
              <a:rPr lang="ru-RU" altLang="ru-RU"/>
              <a:pPr/>
              <a:t>90</a:t>
            </a:fld>
            <a:endParaRPr lang="ru-RU" altLang="ru-RU"/>
          </a:p>
        </p:txBody>
      </p:sp>
      <p:sp>
        <p:nvSpPr>
          <p:cNvPr id="95233" name="Text Box 1">
            <a:extLst>
              <a:ext uri="{FF2B5EF4-FFF2-40B4-BE49-F238E27FC236}">
                <a16:creationId xmlns:a16="http://schemas.microsoft.com/office/drawing/2014/main" id="{8D1F6D18-97D0-4F75-8AB4-C8429564F62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3A760A1-F15E-4894-85E1-89F4AF2F8B4F}" type="slidenum">
              <a:rPr lang="ru-RU" altLang="ru-RU" sz="1400">
                <a:solidFill>
                  <a:srgbClr val="000000"/>
                </a:solidFill>
                <a:latin typeface="Times New Roman" panose="02020603050405020304" pitchFamily="18" charset="0"/>
              </a:rPr>
              <a:pPr algn="r" eaLnBrk="1">
                <a:buClrTx/>
                <a:buFontTx/>
                <a:buNone/>
              </a:pPr>
              <a:t>90</a:t>
            </a:fld>
            <a:endParaRPr lang="ru-RU" altLang="ru-RU" sz="1400">
              <a:solidFill>
                <a:srgbClr val="000000"/>
              </a:solidFill>
              <a:latin typeface="Times New Roman" panose="02020603050405020304" pitchFamily="18" charset="0"/>
            </a:endParaRPr>
          </a:p>
        </p:txBody>
      </p:sp>
      <p:sp>
        <p:nvSpPr>
          <p:cNvPr id="95234" name="Rectangle 2">
            <a:extLst>
              <a:ext uri="{FF2B5EF4-FFF2-40B4-BE49-F238E27FC236}">
                <a16:creationId xmlns:a16="http://schemas.microsoft.com/office/drawing/2014/main" id="{3C315976-9E43-453A-80B1-7F781AE4EDE3}"/>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5" name="Text Box 3">
            <a:extLst>
              <a:ext uri="{FF2B5EF4-FFF2-40B4-BE49-F238E27FC236}">
                <a16:creationId xmlns:a16="http://schemas.microsoft.com/office/drawing/2014/main" id="{C1EE516E-3ADC-4DC4-ABE3-EF5E5839CCDB}"/>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6630703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3215D1DD-90E9-4A0F-B8BD-196F4B25107E}"/>
              </a:ext>
            </a:extLst>
          </p:cNvPr>
          <p:cNvSpPr>
            <a:spLocks noGrp="1" noChangeArrowheads="1"/>
          </p:cNvSpPr>
          <p:nvPr>
            <p:ph type="sldNum"/>
          </p:nvPr>
        </p:nvSpPr>
        <p:spPr>
          <a:ln/>
        </p:spPr>
        <p:txBody>
          <a:bodyPr/>
          <a:lstStyle/>
          <a:p>
            <a:fld id="{B9CD23F6-5766-421C-BB96-39432BC8A586}" type="slidenum">
              <a:rPr lang="ru-RU" altLang="ru-RU"/>
              <a:pPr/>
              <a:t>91</a:t>
            </a:fld>
            <a:endParaRPr lang="ru-RU" altLang="ru-RU"/>
          </a:p>
        </p:txBody>
      </p:sp>
      <p:sp>
        <p:nvSpPr>
          <p:cNvPr id="95233" name="Text Box 1">
            <a:extLst>
              <a:ext uri="{FF2B5EF4-FFF2-40B4-BE49-F238E27FC236}">
                <a16:creationId xmlns:a16="http://schemas.microsoft.com/office/drawing/2014/main" id="{8D1F6D18-97D0-4F75-8AB4-C8429564F62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3A760A1-F15E-4894-85E1-89F4AF2F8B4F}" type="slidenum">
              <a:rPr lang="ru-RU" altLang="ru-RU" sz="1400">
                <a:solidFill>
                  <a:srgbClr val="000000"/>
                </a:solidFill>
                <a:latin typeface="Times New Roman" panose="02020603050405020304" pitchFamily="18" charset="0"/>
              </a:rPr>
              <a:pPr algn="r" eaLnBrk="1">
                <a:buClrTx/>
                <a:buFontTx/>
                <a:buNone/>
              </a:pPr>
              <a:t>91</a:t>
            </a:fld>
            <a:endParaRPr lang="ru-RU" altLang="ru-RU" sz="1400">
              <a:solidFill>
                <a:srgbClr val="000000"/>
              </a:solidFill>
              <a:latin typeface="Times New Roman" panose="02020603050405020304" pitchFamily="18" charset="0"/>
            </a:endParaRPr>
          </a:p>
        </p:txBody>
      </p:sp>
      <p:sp>
        <p:nvSpPr>
          <p:cNvPr id="95234" name="Rectangle 2">
            <a:extLst>
              <a:ext uri="{FF2B5EF4-FFF2-40B4-BE49-F238E27FC236}">
                <a16:creationId xmlns:a16="http://schemas.microsoft.com/office/drawing/2014/main" id="{3C315976-9E43-453A-80B1-7F781AE4EDE3}"/>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5" name="Text Box 3">
            <a:extLst>
              <a:ext uri="{FF2B5EF4-FFF2-40B4-BE49-F238E27FC236}">
                <a16:creationId xmlns:a16="http://schemas.microsoft.com/office/drawing/2014/main" id="{C1EE516E-3ADC-4DC4-ABE3-EF5E5839CCDB}"/>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4037911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3215D1DD-90E9-4A0F-B8BD-196F4B25107E}"/>
              </a:ext>
            </a:extLst>
          </p:cNvPr>
          <p:cNvSpPr>
            <a:spLocks noGrp="1" noChangeArrowheads="1"/>
          </p:cNvSpPr>
          <p:nvPr>
            <p:ph type="sldNum"/>
          </p:nvPr>
        </p:nvSpPr>
        <p:spPr>
          <a:ln/>
        </p:spPr>
        <p:txBody>
          <a:bodyPr/>
          <a:lstStyle/>
          <a:p>
            <a:fld id="{B9CD23F6-5766-421C-BB96-39432BC8A586}" type="slidenum">
              <a:rPr lang="ru-RU" altLang="ru-RU"/>
              <a:pPr/>
              <a:t>92</a:t>
            </a:fld>
            <a:endParaRPr lang="ru-RU" altLang="ru-RU"/>
          </a:p>
        </p:txBody>
      </p:sp>
      <p:sp>
        <p:nvSpPr>
          <p:cNvPr id="95233" name="Text Box 1">
            <a:extLst>
              <a:ext uri="{FF2B5EF4-FFF2-40B4-BE49-F238E27FC236}">
                <a16:creationId xmlns:a16="http://schemas.microsoft.com/office/drawing/2014/main" id="{8D1F6D18-97D0-4F75-8AB4-C8429564F62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3A760A1-F15E-4894-85E1-89F4AF2F8B4F}" type="slidenum">
              <a:rPr lang="ru-RU" altLang="ru-RU" sz="1400">
                <a:solidFill>
                  <a:srgbClr val="000000"/>
                </a:solidFill>
                <a:latin typeface="Times New Roman" panose="02020603050405020304" pitchFamily="18" charset="0"/>
              </a:rPr>
              <a:pPr algn="r" eaLnBrk="1">
                <a:buClrTx/>
                <a:buFontTx/>
                <a:buNone/>
              </a:pPr>
              <a:t>92</a:t>
            </a:fld>
            <a:endParaRPr lang="ru-RU" altLang="ru-RU" sz="1400">
              <a:solidFill>
                <a:srgbClr val="000000"/>
              </a:solidFill>
              <a:latin typeface="Times New Roman" panose="02020603050405020304" pitchFamily="18" charset="0"/>
            </a:endParaRPr>
          </a:p>
        </p:txBody>
      </p:sp>
      <p:sp>
        <p:nvSpPr>
          <p:cNvPr id="95234" name="Rectangle 2">
            <a:extLst>
              <a:ext uri="{FF2B5EF4-FFF2-40B4-BE49-F238E27FC236}">
                <a16:creationId xmlns:a16="http://schemas.microsoft.com/office/drawing/2014/main" id="{3C315976-9E43-453A-80B1-7F781AE4EDE3}"/>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5" name="Text Box 3">
            <a:extLst>
              <a:ext uri="{FF2B5EF4-FFF2-40B4-BE49-F238E27FC236}">
                <a16:creationId xmlns:a16="http://schemas.microsoft.com/office/drawing/2014/main" id="{C1EE516E-3ADC-4DC4-ABE3-EF5E5839CCDB}"/>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39849164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E35C02D4-41AA-4322-8A9A-87CFD636E236}"/>
              </a:ext>
            </a:extLst>
          </p:cNvPr>
          <p:cNvSpPr>
            <a:spLocks noGrp="1" noChangeArrowheads="1"/>
          </p:cNvSpPr>
          <p:nvPr>
            <p:ph type="sldNum"/>
          </p:nvPr>
        </p:nvSpPr>
        <p:spPr>
          <a:ln/>
        </p:spPr>
        <p:txBody>
          <a:bodyPr/>
          <a:lstStyle/>
          <a:p>
            <a:fld id="{9F26B003-A98A-4DD0-8B43-61951FE1B9AB}" type="slidenum">
              <a:rPr lang="ru-RU" altLang="ru-RU"/>
              <a:pPr/>
              <a:t>93</a:t>
            </a:fld>
            <a:endParaRPr lang="ru-RU" altLang="ru-RU"/>
          </a:p>
        </p:txBody>
      </p:sp>
      <p:sp>
        <p:nvSpPr>
          <p:cNvPr id="137217" name="Text Box 1">
            <a:extLst>
              <a:ext uri="{FF2B5EF4-FFF2-40B4-BE49-F238E27FC236}">
                <a16:creationId xmlns:a16="http://schemas.microsoft.com/office/drawing/2014/main" id="{1590EFFC-6AFD-40C8-862E-11818608881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7EF3D639-31AC-4617-AD31-D572625930A4}" type="slidenum">
              <a:rPr lang="ru-RU" altLang="ru-RU" sz="1400">
                <a:solidFill>
                  <a:srgbClr val="000000"/>
                </a:solidFill>
                <a:latin typeface="Times New Roman" panose="02020603050405020304" pitchFamily="18" charset="0"/>
              </a:rPr>
              <a:pPr algn="r" eaLnBrk="1">
                <a:buClrTx/>
                <a:buFontTx/>
                <a:buNone/>
              </a:pPr>
              <a:t>93</a:t>
            </a:fld>
            <a:endParaRPr lang="ru-RU" altLang="ru-RU" sz="1400">
              <a:solidFill>
                <a:srgbClr val="000000"/>
              </a:solidFill>
              <a:latin typeface="Times New Roman" panose="02020603050405020304" pitchFamily="18" charset="0"/>
            </a:endParaRPr>
          </a:p>
        </p:txBody>
      </p:sp>
      <p:sp>
        <p:nvSpPr>
          <p:cNvPr id="137218" name="Rectangle 2">
            <a:extLst>
              <a:ext uri="{FF2B5EF4-FFF2-40B4-BE49-F238E27FC236}">
                <a16:creationId xmlns:a16="http://schemas.microsoft.com/office/drawing/2014/main" id="{2BD7AECD-FBB3-4927-96FB-555CAAC44DAA}"/>
              </a:ext>
            </a:extLst>
          </p:cNvPr>
          <p:cNvSpPr txBox="1">
            <a:spLocks noGrp="1" noRot="1" noChangeAspect="1" noChangeArrowheads="1"/>
          </p:cNvSpPr>
          <p:nvPr>
            <p:ph type="sldImg"/>
          </p:nvPr>
        </p:nvSpPr>
        <p:spPr bwMode="auto">
          <a:xfrm>
            <a:off x="1106488" y="812800"/>
            <a:ext cx="5341937" cy="40052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7219" name="Text Box 3">
            <a:extLst>
              <a:ext uri="{FF2B5EF4-FFF2-40B4-BE49-F238E27FC236}">
                <a16:creationId xmlns:a16="http://schemas.microsoft.com/office/drawing/2014/main" id="{6B65A67C-4182-49E9-AEE4-AF85BFBBB52F}"/>
              </a:ext>
            </a:extLst>
          </p:cNvPr>
          <p:cNvSpPr txBox="1">
            <a:spLocks noChangeArrowheads="1"/>
          </p:cNvSpPr>
          <p:nvPr/>
        </p:nvSpPr>
        <p:spPr bwMode="auto">
          <a:xfrm>
            <a:off x="755650" y="5078413"/>
            <a:ext cx="6045200" cy="480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E35C02D4-41AA-4322-8A9A-87CFD636E236}"/>
              </a:ext>
            </a:extLst>
          </p:cNvPr>
          <p:cNvSpPr>
            <a:spLocks noGrp="1" noChangeArrowheads="1"/>
          </p:cNvSpPr>
          <p:nvPr>
            <p:ph type="sldNum"/>
          </p:nvPr>
        </p:nvSpPr>
        <p:spPr>
          <a:ln/>
        </p:spPr>
        <p:txBody>
          <a:bodyPr/>
          <a:lstStyle/>
          <a:p>
            <a:fld id="{9F26B003-A98A-4DD0-8B43-61951FE1B9AB}" type="slidenum">
              <a:rPr lang="ru-RU" altLang="ru-RU"/>
              <a:pPr/>
              <a:t>94</a:t>
            </a:fld>
            <a:endParaRPr lang="ru-RU" altLang="ru-RU"/>
          </a:p>
        </p:txBody>
      </p:sp>
      <p:sp>
        <p:nvSpPr>
          <p:cNvPr id="137217" name="Text Box 1">
            <a:extLst>
              <a:ext uri="{FF2B5EF4-FFF2-40B4-BE49-F238E27FC236}">
                <a16:creationId xmlns:a16="http://schemas.microsoft.com/office/drawing/2014/main" id="{1590EFFC-6AFD-40C8-862E-11818608881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7EF3D639-31AC-4617-AD31-D572625930A4}" type="slidenum">
              <a:rPr lang="ru-RU" altLang="ru-RU" sz="1400">
                <a:solidFill>
                  <a:srgbClr val="000000"/>
                </a:solidFill>
                <a:latin typeface="Times New Roman" panose="02020603050405020304" pitchFamily="18" charset="0"/>
              </a:rPr>
              <a:pPr algn="r" eaLnBrk="1">
                <a:buClrTx/>
                <a:buFontTx/>
                <a:buNone/>
              </a:pPr>
              <a:t>94</a:t>
            </a:fld>
            <a:endParaRPr lang="ru-RU" altLang="ru-RU" sz="1400">
              <a:solidFill>
                <a:srgbClr val="000000"/>
              </a:solidFill>
              <a:latin typeface="Times New Roman" panose="02020603050405020304" pitchFamily="18" charset="0"/>
            </a:endParaRPr>
          </a:p>
        </p:txBody>
      </p:sp>
      <p:sp>
        <p:nvSpPr>
          <p:cNvPr id="137218" name="Rectangle 2">
            <a:extLst>
              <a:ext uri="{FF2B5EF4-FFF2-40B4-BE49-F238E27FC236}">
                <a16:creationId xmlns:a16="http://schemas.microsoft.com/office/drawing/2014/main" id="{2BD7AECD-FBB3-4927-96FB-555CAAC44DAA}"/>
              </a:ext>
            </a:extLst>
          </p:cNvPr>
          <p:cNvSpPr txBox="1">
            <a:spLocks noGrp="1" noRot="1" noChangeAspect="1" noChangeArrowheads="1"/>
          </p:cNvSpPr>
          <p:nvPr>
            <p:ph type="sldImg"/>
          </p:nvPr>
        </p:nvSpPr>
        <p:spPr bwMode="auto">
          <a:xfrm>
            <a:off x="1106488" y="812800"/>
            <a:ext cx="5341937" cy="40052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7219" name="Text Box 3">
            <a:extLst>
              <a:ext uri="{FF2B5EF4-FFF2-40B4-BE49-F238E27FC236}">
                <a16:creationId xmlns:a16="http://schemas.microsoft.com/office/drawing/2014/main" id="{6B65A67C-4182-49E9-AEE4-AF85BFBBB52F}"/>
              </a:ext>
            </a:extLst>
          </p:cNvPr>
          <p:cNvSpPr txBox="1">
            <a:spLocks noChangeArrowheads="1"/>
          </p:cNvSpPr>
          <p:nvPr/>
        </p:nvSpPr>
        <p:spPr bwMode="auto">
          <a:xfrm>
            <a:off x="755650" y="5078413"/>
            <a:ext cx="6045200" cy="480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34604048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E35C02D4-41AA-4322-8A9A-87CFD636E236}"/>
              </a:ext>
            </a:extLst>
          </p:cNvPr>
          <p:cNvSpPr>
            <a:spLocks noGrp="1" noChangeArrowheads="1"/>
          </p:cNvSpPr>
          <p:nvPr>
            <p:ph type="sldNum"/>
          </p:nvPr>
        </p:nvSpPr>
        <p:spPr>
          <a:ln/>
        </p:spPr>
        <p:txBody>
          <a:bodyPr/>
          <a:lstStyle/>
          <a:p>
            <a:fld id="{9F26B003-A98A-4DD0-8B43-61951FE1B9AB}" type="slidenum">
              <a:rPr lang="ru-RU" altLang="ru-RU"/>
              <a:pPr/>
              <a:t>95</a:t>
            </a:fld>
            <a:endParaRPr lang="ru-RU" altLang="ru-RU"/>
          </a:p>
        </p:txBody>
      </p:sp>
      <p:sp>
        <p:nvSpPr>
          <p:cNvPr id="137217" name="Text Box 1">
            <a:extLst>
              <a:ext uri="{FF2B5EF4-FFF2-40B4-BE49-F238E27FC236}">
                <a16:creationId xmlns:a16="http://schemas.microsoft.com/office/drawing/2014/main" id="{1590EFFC-6AFD-40C8-862E-11818608881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7EF3D639-31AC-4617-AD31-D572625930A4}" type="slidenum">
              <a:rPr lang="ru-RU" altLang="ru-RU" sz="1400">
                <a:solidFill>
                  <a:srgbClr val="000000"/>
                </a:solidFill>
                <a:latin typeface="Times New Roman" panose="02020603050405020304" pitchFamily="18" charset="0"/>
              </a:rPr>
              <a:pPr algn="r" eaLnBrk="1">
                <a:buClrTx/>
                <a:buFontTx/>
                <a:buNone/>
              </a:pPr>
              <a:t>95</a:t>
            </a:fld>
            <a:endParaRPr lang="ru-RU" altLang="ru-RU" sz="1400">
              <a:solidFill>
                <a:srgbClr val="000000"/>
              </a:solidFill>
              <a:latin typeface="Times New Roman" panose="02020603050405020304" pitchFamily="18" charset="0"/>
            </a:endParaRPr>
          </a:p>
        </p:txBody>
      </p:sp>
      <p:sp>
        <p:nvSpPr>
          <p:cNvPr id="137218" name="Rectangle 2">
            <a:extLst>
              <a:ext uri="{FF2B5EF4-FFF2-40B4-BE49-F238E27FC236}">
                <a16:creationId xmlns:a16="http://schemas.microsoft.com/office/drawing/2014/main" id="{2BD7AECD-FBB3-4927-96FB-555CAAC44DAA}"/>
              </a:ext>
            </a:extLst>
          </p:cNvPr>
          <p:cNvSpPr txBox="1">
            <a:spLocks noGrp="1" noRot="1" noChangeAspect="1" noChangeArrowheads="1"/>
          </p:cNvSpPr>
          <p:nvPr>
            <p:ph type="sldImg"/>
          </p:nvPr>
        </p:nvSpPr>
        <p:spPr bwMode="auto">
          <a:xfrm>
            <a:off x="1106488" y="812800"/>
            <a:ext cx="5341937" cy="40052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7219" name="Text Box 3">
            <a:extLst>
              <a:ext uri="{FF2B5EF4-FFF2-40B4-BE49-F238E27FC236}">
                <a16:creationId xmlns:a16="http://schemas.microsoft.com/office/drawing/2014/main" id="{6B65A67C-4182-49E9-AEE4-AF85BFBBB52F}"/>
              </a:ext>
            </a:extLst>
          </p:cNvPr>
          <p:cNvSpPr txBox="1">
            <a:spLocks noChangeArrowheads="1"/>
          </p:cNvSpPr>
          <p:nvPr/>
        </p:nvSpPr>
        <p:spPr bwMode="auto">
          <a:xfrm>
            <a:off x="755650" y="5078413"/>
            <a:ext cx="6045200" cy="480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4422037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E35C02D4-41AA-4322-8A9A-87CFD636E236}"/>
              </a:ext>
            </a:extLst>
          </p:cNvPr>
          <p:cNvSpPr>
            <a:spLocks noGrp="1" noChangeArrowheads="1"/>
          </p:cNvSpPr>
          <p:nvPr>
            <p:ph type="sldNum"/>
          </p:nvPr>
        </p:nvSpPr>
        <p:spPr>
          <a:ln/>
        </p:spPr>
        <p:txBody>
          <a:bodyPr/>
          <a:lstStyle/>
          <a:p>
            <a:fld id="{9F26B003-A98A-4DD0-8B43-61951FE1B9AB}" type="slidenum">
              <a:rPr lang="ru-RU" altLang="ru-RU"/>
              <a:pPr/>
              <a:t>96</a:t>
            </a:fld>
            <a:endParaRPr lang="ru-RU" altLang="ru-RU"/>
          </a:p>
        </p:txBody>
      </p:sp>
      <p:sp>
        <p:nvSpPr>
          <p:cNvPr id="137217" name="Text Box 1">
            <a:extLst>
              <a:ext uri="{FF2B5EF4-FFF2-40B4-BE49-F238E27FC236}">
                <a16:creationId xmlns:a16="http://schemas.microsoft.com/office/drawing/2014/main" id="{1590EFFC-6AFD-40C8-862E-11818608881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7EF3D639-31AC-4617-AD31-D572625930A4}" type="slidenum">
              <a:rPr lang="ru-RU" altLang="ru-RU" sz="1400">
                <a:solidFill>
                  <a:srgbClr val="000000"/>
                </a:solidFill>
                <a:latin typeface="Times New Roman" panose="02020603050405020304" pitchFamily="18" charset="0"/>
              </a:rPr>
              <a:pPr algn="r" eaLnBrk="1">
                <a:buClrTx/>
                <a:buFontTx/>
                <a:buNone/>
              </a:pPr>
              <a:t>96</a:t>
            </a:fld>
            <a:endParaRPr lang="ru-RU" altLang="ru-RU" sz="1400">
              <a:solidFill>
                <a:srgbClr val="000000"/>
              </a:solidFill>
              <a:latin typeface="Times New Roman" panose="02020603050405020304" pitchFamily="18" charset="0"/>
            </a:endParaRPr>
          </a:p>
        </p:txBody>
      </p:sp>
      <p:sp>
        <p:nvSpPr>
          <p:cNvPr id="137218" name="Rectangle 2">
            <a:extLst>
              <a:ext uri="{FF2B5EF4-FFF2-40B4-BE49-F238E27FC236}">
                <a16:creationId xmlns:a16="http://schemas.microsoft.com/office/drawing/2014/main" id="{2BD7AECD-FBB3-4927-96FB-555CAAC44DAA}"/>
              </a:ext>
            </a:extLst>
          </p:cNvPr>
          <p:cNvSpPr txBox="1">
            <a:spLocks noGrp="1" noRot="1" noChangeAspect="1" noChangeArrowheads="1"/>
          </p:cNvSpPr>
          <p:nvPr>
            <p:ph type="sldImg"/>
          </p:nvPr>
        </p:nvSpPr>
        <p:spPr bwMode="auto">
          <a:xfrm>
            <a:off x="1106488" y="812800"/>
            <a:ext cx="5341937" cy="40052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7219" name="Text Box 3">
            <a:extLst>
              <a:ext uri="{FF2B5EF4-FFF2-40B4-BE49-F238E27FC236}">
                <a16:creationId xmlns:a16="http://schemas.microsoft.com/office/drawing/2014/main" id="{6B65A67C-4182-49E9-AEE4-AF85BFBBB52F}"/>
              </a:ext>
            </a:extLst>
          </p:cNvPr>
          <p:cNvSpPr txBox="1">
            <a:spLocks noChangeArrowheads="1"/>
          </p:cNvSpPr>
          <p:nvPr/>
        </p:nvSpPr>
        <p:spPr bwMode="auto">
          <a:xfrm>
            <a:off x="755650" y="5078413"/>
            <a:ext cx="6045200" cy="480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8563743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E35C02D4-41AA-4322-8A9A-87CFD636E236}"/>
              </a:ext>
            </a:extLst>
          </p:cNvPr>
          <p:cNvSpPr>
            <a:spLocks noGrp="1" noChangeArrowheads="1"/>
          </p:cNvSpPr>
          <p:nvPr>
            <p:ph type="sldNum"/>
          </p:nvPr>
        </p:nvSpPr>
        <p:spPr>
          <a:ln/>
        </p:spPr>
        <p:txBody>
          <a:bodyPr/>
          <a:lstStyle/>
          <a:p>
            <a:fld id="{9F26B003-A98A-4DD0-8B43-61951FE1B9AB}" type="slidenum">
              <a:rPr lang="ru-RU" altLang="ru-RU"/>
              <a:pPr/>
              <a:t>97</a:t>
            </a:fld>
            <a:endParaRPr lang="ru-RU" altLang="ru-RU"/>
          </a:p>
        </p:txBody>
      </p:sp>
      <p:sp>
        <p:nvSpPr>
          <p:cNvPr id="137217" name="Text Box 1">
            <a:extLst>
              <a:ext uri="{FF2B5EF4-FFF2-40B4-BE49-F238E27FC236}">
                <a16:creationId xmlns:a16="http://schemas.microsoft.com/office/drawing/2014/main" id="{1590EFFC-6AFD-40C8-862E-11818608881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7EF3D639-31AC-4617-AD31-D572625930A4}" type="slidenum">
              <a:rPr lang="ru-RU" altLang="ru-RU" sz="1400">
                <a:solidFill>
                  <a:srgbClr val="000000"/>
                </a:solidFill>
                <a:latin typeface="Times New Roman" panose="02020603050405020304" pitchFamily="18" charset="0"/>
              </a:rPr>
              <a:pPr algn="r" eaLnBrk="1">
                <a:buClrTx/>
                <a:buFontTx/>
                <a:buNone/>
              </a:pPr>
              <a:t>97</a:t>
            </a:fld>
            <a:endParaRPr lang="ru-RU" altLang="ru-RU" sz="1400">
              <a:solidFill>
                <a:srgbClr val="000000"/>
              </a:solidFill>
              <a:latin typeface="Times New Roman" panose="02020603050405020304" pitchFamily="18" charset="0"/>
            </a:endParaRPr>
          </a:p>
        </p:txBody>
      </p:sp>
      <p:sp>
        <p:nvSpPr>
          <p:cNvPr id="137218" name="Rectangle 2">
            <a:extLst>
              <a:ext uri="{FF2B5EF4-FFF2-40B4-BE49-F238E27FC236}">
                <a16:creationId xmlns:a16="http://schemas.microsoft.com/office/drawing/2014/main" id="{2BD7AECD-FBB3-4927-96FB-555CAAC44DAA}"/>
              </a:ext>
            </a:extLst>
          </p:cNvPr>
          <p:cNvSpPr txBox="1">
            <a:spLocks noGrp="1" noRot="1" noChangeAspect="1" noChangeArrowheads="1"/>
          </p:cNvSpPr>
          <p:nvPr>
            <p:ph type="sldImg"/>
          </p:nvPr>
        </p:nvSpPr>
        <p:spPr bwMode="auto">
          <a:xfrm>
            <a:off x="1106488" y="812800"/>
            <a:ext cx="5341937" cy="40052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7219" name="Text Box 3">
            <a:extLst>
              <a:ext uri="{FF2B5EF4-FFF2-40B4-BE49-F238E27FC236}">
                <a16:creationId xmlns:a16="http://schemas.microsoft.com/office/drawing/2014/main" id="{6B65A67C-4182-49E9-AEE4-AF85BFBBB52F}"/>
              </a:ext>
            </a:extLst>
          </p:cNvPr>
          <p:cNvSpPr txBox="1">
            <a:spLocks noChangeArrowheads="1"/>
          </p:cNvSpPr>
          <p:nvPr/>
        </p:nvSpPr>
        <p:spPr bwMode="auto">
          <a:xfrm>
            <a:off x="755650" y="5078413"/>
            <a:ext cx="6045200" cy="480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853886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E0F69FF3-A986-4BDA-82FF-B83EECE8928F}"/>
              </a:ext>
            </a:extLst>
          </p:cNvPr>
          <p:cNvSpPr>
            <a:spLocks noGrp="1" noChangeArrowheads="1"/>
          </p:cNvSpPr>
          <p:nvPr>
            <p:ph type="sldNum"/>
          </p:nvPr>
        </p:nvSpPr>
        <p:spPr>
          <a:ln/>
        </p:spPr>
        <p:txBody>
          <a:bodyPr/>
          <a:lstStyle/>
          <a:p>
            <a:fld id="{BB8973FD-2AA1-4E66-9279-4147B4DA208E}" type="slidenum">
              <a:rPr lang="ru-RU" altLang="ru-RU"/>
              <a:pPr/>
              <a:t>5</a:t>
            </a:fld>
            <a:endParaRPr lang="ru-RU" altLang="ru-RU"/>
          </a:p>
        </p:txBody>
      </p:sp>
      <p:sp>
        <p:nvSpPr>
          <p:cNvPr id="76801" name="Text Box 1">
            <a:extLst>
              <a:ext uri="{FF2B5EF4-FFF2-40B4-BE49-F238E27FC236}">
                <a16:creationId xmlns:a16="http://schemas.microsoft.com/office/drawing/2014/main" id="{E366F112-1587-4A3A-B63E-482B19D16EAB}"/>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DCBE632D-935D-4917-A15A-B7F47DEAAB61}" type="slidenum">
              <a:rPr lang="ru-RU" altLang="ru-RU" sz="1400">
                <a:solidFill>
                  <a:srgbClr val="000000"/>
                </a:solidFill>
                <a:latin typeface="Times New Roman" panose="02020603050405020304" pitchFamily="18" charset="0"/>
              </a:rPr>
              <a:pPr algn="r" eaLnBrk="1">
                <a:buClrTx/>
                <a:buFontTx/>
                <a:buNone/>
              </a:pPr>
              <a:t>5</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3F713664-20B5-4398-B5B3-3B3B9D6C9225}"/>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1689D8AD-228B-4941-B38E-FBAA03E8324D}"/>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1788717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E35C02D4-41AA-4322-8A9A-87CFD636E236}"/>
              </a:ext>
            </a:extLst>
          </p:cNvPr>
          <p:cNvSpPr>
            <a:spLocks noGrp="1" noChangeArrowheads="1"/>
          </p:cNvSpPr>
          <p:nvPr>
            <p:ph type="sldNum"/>
          </p:nvPr>
        </p:nvSpPr>
        <p:spPr>
          <a:ln/>
        </p:spPr>
        <p:txBody>
          <a:bodyPr/>
          <a:lstStyle/>
          <a:p>
            <a:fld id="{9F26B003-A98A-4DD0-8B43-61951FE1B9AB}" type="slidenum">
              <a:rPr lang="ru-RU" altLang="ru-RU"/>
              <a:pPr/>
              <a:t>98</a:t>
            </a:fld>
            <a:endParaRPr lang="ru-RU" altLang="ru-RU"/>
          </a:p>
        </p:txBody>
      </p:sp>
      <p:sp>
        <p:nvSpPr>
          <p:cNvPr id="137217" name="Text Box 1">
            <a:extLst>
              <a:ext uri="{FF2B5EF4-FFF2-40B4-BE49-F238E27FC236}">
                <a16:creationId xmlns:a16="http://schemas.microsoft.com/office/drawing/2014/main" id="{1590EFFC-6AFD-40C8-862E-11818608881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7EF3D639-31AC-4617-AD31-D572625930A4}" type="slidenum">
              <a:rPr lang="ru-RU" altLang="ru-RU" sz="1400">
                <a:solidFill>
                  <a:srgbClr val="000000"/>
                </a:solidFill>
                <a:latin typeface="Times New Roman" panose="02020603050405020304" pitchFamily="18" charset="0"/>
              </a:rPr>
              <a:pPr algn="r" eaLnBrk="1">
                <a:buClrTx/>
                <a:buFontTx/>
                <a:buNone/>
              </a:pPr>
              <a:t>98</a:t>
            </a:fld>
            <a:endParaRPr lang="ru-RU" altLang="ru-RU" sz="1400">
              <a:solidFill>
                <a:srgbClr val="000000"/>
              </a:solidFill>
              <a:latin typeface="Times New Roman" panose="02020603050405020304" pitchFamily="18" charset="0"/>
            </a:endParaRPr>
          </a:p>
        </p:txBody>
      </p:sp>
      <p:sp>
        <p:nvSpPr>
          <p:cNvPr id="137218" name="Rectangle 2">
            <a:extLst>
              <a:ext uri="{FF2B5EF4-FFF2-40B4-BE49-F238E27FC236}">
                <a16:creationId xmlns:a16="http://schemas.microsoft.com/office/drawing/2014/main" id="{2BD7AECD-FBB3-4927-96FB-555CAAC44DAA}"/>
              </a:ext>
            </a:extLst>
          </p:cNvPr>
          <p:cNvSpPr txBox="1">
            <a:spLocks noGrp="1" noRot="1" noChangeAspect="1" noChangeArrowheads="1"/>
          </p:cNvSpPr>
          <p:nvPr>
            <p:ph type="sldImg"/>
          </p:nvPr>
        </p:nvSpPr>
        <p:spPr bwMode="auto">
          <a:xfrm>
            <a:off x="1106488" y="812800"/>
            <a:ext cx="5341937" cy="40052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7219" name="Text Box 3">
            <a:extLst>
              <a:ext uri="{FF2B5EF4-FFF2-40B4-BE49-F238E27FC236}">
                <a16:creationId xmlns:a16="http://schemas.microsoft.com/office/drawing/2014/main" id="{6B65A67C-4182-49E9-AEE4-AF85BFBBB52F}"/>
              </a:ext>
            </a:extLst>
          </p:cNvPr>
          <p:cNvSpPr txBox="1">
            <a:spLocks noChangeArrowheads="1"/>
          </p:cNvSpPr>
          <p:nvPr/>
        </p:nvSpPr>
        <p:spPr bwMode="auto">
          <a:xfrm>
            <a:off x="755650" y="5078413"/>
            <a:ext cx="6045200" cy="480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8189865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E35C02D4-41AA-4322-8A9A-87CFD636E236}"/>
              </a:ext>
            </a:extLst>
          </p:cNvPr>
          <p:cNvSpPr>
            <a:spLocks noGrp="1" noChangeArrowheads="1"/>
          </p:cNvSpPr>
          <p:nvPr>
            <p:ph type="sldNum"/>
          </p:nvPr>
        </p:nvSpPr>
        <p:spPr>
          <a:ln/>
        </p:spPr>
        <p:txBody>
          <a:bodyPr/>
          <a:lstStyle/>
          <a:p>
            <a:fld id="{9F26B003-A98A-4DD0-8B43-61951FE1B9AB}" type="slidenum">
              <a:rPr lang="ru-RU" altLang="ru-RU"/>
              <a:pPr/>
              <a:t>99</a:t>
            </a:fld>
            <a:endParaRPr lang="ru-RU" altLang="ru-RU"/>
          </a:p>
        </p:txBody>
      </p:sp>
      <p:sp>
        <p:nvSpPr>
          <p:cNvPr id="137217" name="Text Box 1">
            <a:extLst>
              <a:ext uri="{FF2B5EF4-FFF2-40B4-BE49-F238E27FC236}">
                <a16:creationId xmlns:a16="http://schemas.microsoft.com/office/drawing/2014/main" id="{1590EFFC-6AFD-40C8-862E-11818608881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7EF3D639-31AC-4617-AD31-D572625930A4}" type="slidenum">
              <a:rPr lang="ru-RU" altLang="ru-RU" sz="1400">
                <a:solidFill>
                  <a:srgbClr val="000000"/>
                </a:solidFill>
                <a:latin typeface="Times New Roman" panose="02020603050405020304" pitchFamily="18" charset="0"/>
              </a:rPr>
              <a:pPr algn="r" eaLnBrk="1">
                <a:buClrTx/>
                <a:buFontTx/>
                <a:buNone/>
              </a:pPr>
              <a:t>99</a:t>
            </a:fld>
            <a:endParaRPr lang="ru-RU" altLang="ru-RU" sz="1400">
              <a:solidFill>
                <a:srgbClr val="000000"/>
              </a:solidFill>
              <a:latin typeface="Times New Roman" panose="02020603050405020304" pitchFamily="18" charset="0"/>
            </a:endParaRPr>
          </a:p>
        </p:txBody>
      </p:sp>
      <p:sp>
        <p:nvSpPr>
          <p:cNvPr id="137218" name="Rectangle 2">
            <a:extLst>
              <a:ext uri="{FF2B5EF4-FFF2-40B4-BE49-F238E27FC236}">
                <a16:creationId xmlns:a16="http://schemas.microsoft.com/office/drawing/2014/main" id="{2BD7AECD-FBB3-4927-96FB-555CAAC44DAA}"/>
              </a:ext>
            </a:extLst>
          </p:cNvPr>
          <p:cNvSpPr txBox="1">
            <a:spLocks noGrp="1" noRot="1" noChangeAspect="1" noChangeArrowheads="1"/>
          </p:cNvSpPr>
          <p:nvPr>
            <p:ph type="sldImg"/>
          </p:nvPr>
        </p:nvSpPr>
        <p:spPr bwMode="auto">
          <a:xfrm>
            <a:off x="1106488" y="812800"/>
            <a:ext cx="5341937" cy="40052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7219" name="Text Box 3">
            <a:extLst>
              <a:ext uri="{FF2B5EF4-FFF2-40B4-BE49-F238E27FC236}">
                <a16:creationId xmlns:a16="http://schemas.microsoft.com/office/drawing/2014/main" id="{6B65A67C-4182-49E9-AEE4-AF85BFBBB52F}"/>
              </a:ext>
            </a:extLst>
          </p:cNvPr>
          <p:cNvSpPr txBox="1">
            <a:spLocks noChangeArrowheads="1"/>
          </p:cNvSpPr>
          <p:nvPr/>
        </p:nvSpPr>
        <p:spPr bwMode="auto">
          <a:xfrm>
            <a:off x="755650" y="5078413"/>
            <a:ext cx="6045200" cy="480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5321098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E35C02D4-41AA-4322-8A9A-87CFD636E236}"/>
              </a:ext>
            </a:extLst>
          </p:cNvPr>
          <p:cNvSpPr>
            <a:spLocks noGrp="1" noChangeArrowheads="1"/>
          </p:cNvSpPr>
          <p:nvPr>
            <p:ph type="sldNum"/>
          </p:nvPr>
        </p:nvSpPr>
        <p:spPr>
          <a:ln/>
        </p:spPr>
        <p:txBody>
          <a:bodyPr/>
          <a:lstStyle/>
          <a:p>
            <a:fld id="{9F26B003-A98A-4DD0-8B43-61951FE1B9AB}" type="slidenum">
              <a:rPr lang="ru-RU" altLang="ru-RU"/>
              <a:pPr/>
              <a:t>100</a:t>
            </a:fld>
            <a:endParaRPr lang="ru-RU" altLang="ru-RU"/>
          </a:p>
        </p:txBody>
      </p:sp>
      <p:sp>
        <p:nvSpPr>
          <p:cNvPr id="137217" name="Text Box 1">
            <a:extLst>
              <a:ext uri="{FF2B5EF4-FFF2-40B4-BE49-F238E27FC236}">
                <a16:creationId xmlns:a16="http://schemas.microsoft.com/office/drawing/2014/main" id="{1590EFFC-6AFD-40C8-862E-11818608881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7EF3D639-31AC-4617-AD31-D572625930A4}" type="slidenum">
              <a:rPr lang="ru-RU" altLang="ru-RU" sz="1400">
                <a:solidFill>
                  <a:srgbClr val="000000"/>
                </a:solidFill>
                <a:latin typeface="Times New Roman" panose="02020603050405020304" pitchFamily="18" charset="0"/>
              </a:rPr>
              <a:pPr algn="r" eaLnBrk="1">
                <a:buClrTx/>
                <a:buFontTx/>
                <a:buNone/>
              </a:pPr>
              <a:t>100</a:t>
            </a:fld>
            <a:endParaRPr lang="ru-RU" altLang="ru-RU" sz="1400">
              <a:solidFill>
                <a:srgbClr val="000000"/>
              </a:solidFill>
              <a:latin typeface="Times New Roman" panose="02020603050405020304" pitchFamily="18" charset="0"/>
            </a:endParaRPr>
          </a:p>
        </p:txBody>
      </p:sp>
      <p:sp>
        <p:nvSpPr>
          <p:cNvPr id="137218" name="Rectangle 2">
            <a:extLst>
              <a:ext uri="{FF2B5EF4-FFF2-40B4-BE49-F238E27FC236}">
                <a16:creationId xmlns:a16="http://schemas.microsoft.com/office/drawing/2014/main" id="{2BD7AECD-FBB3-4927-96FB-555CAAC44DAA}"/>
              </a:ext>
            </a:extLst>
          </p:cNvPr>
          <p:cNvSpPr txBox="1">
            <a:spLocks noGrp="1" noRot="1" noChangeAspect="1" noChangeArrowheads="1"/>
          </p:cNvSpPr>
          <p:nvPr>
            <p:ph type="sldImg"/>
          </p:nvPr>
        </p:nvSpPr>
        <p:spPr bwMode="auto">
          <a:xfrm>
            <a:off x="1106488" y="812800"/>
            <a:ext cx="5341937" cy="40052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7219" name="Text Box 3">
            <a:extLst>
              <a:ext uri="{FF2B5EF4-FFF2-40B4-BE49-F238E27FC236}">
                <a16:creationId xmlns:a16="http://schemas.microsoft.com/office/drawing/2014/main" id="{6B65A67C-4182-49E9-AEE4-AF85BFBBB52F}"/>
              </a:ext>
            </a:extLst>
          </p:cNvPr>
          <p:cNvSpPr txBox="1">
            <a:spLocks noChangeArrowheads="1"/>
          </p:cNvSpPr>
          <p:nvPr/>
        </p:nvSpPr>
        <p:spPr bwMode="auto">
          <a:xfrm>
            <a:off x="755650" y="5078413"/>
            <a:ext cx="6045200" cy="480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22615261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E35C02D4-41AA-4322-8A9A-87CFD636E236}"/>
              </a:ext>
            </a:extLst>
          </p:cNvPr>
          <p:cNvSpPr>
            <a:spLocks noGrp="1" noChangeArrowheads="1"/>
          </p:cNvSpPr>
          <p:nvPr>
            <p:ph type="sldNum"/>
          </p:nvPr>
        </p:nvSpPr>
        <p:spPr>
          <a:ln/>
        </p:spPr>
        <p:txBody>
          <a:bodyPr/>
          <a:lstStyle/>
          <a:p>
            <a:fld id="{9F26B003-A98A-4DD0-8B43-61951FE1B9AB}" type="slidenum">
              <a:rPr lang="ru-RU" altLang="ru-RU"/>
              <a:pPr/>
              <a:t>101</a:t>
            </a:fld>
            <a:endParaRPr lang="ru-RU" altLang="ru-RU"/>
          </a:p>
        </p:txBody>
      </p:sp>
      <p:sp>
        <p:nvSpPr>
          <p:cNvPr id="137217" name="Text Box 1">
            <a:extLst>
              <a:ext uri="{FF2B5EF4-FFF2-40B4-BE49-F238E27FC236}">
                <a16:creationId xmlns:a16="http://schemas.microsoft.com/office/drawing/2014/main" id="{1590EFFC-6AFD-40C8-862E-11818608881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7EF3D639-31AC-4617-AD31-D572625930A4}" type="slidenum">
              <a:rPr lang="ru-RU" altLang="ru-RU" sz="1400">
                <a:solidFill>
                  <a:srgbClr val="000000"/>
                </a:solidFill>
                <a:latin typeface="Times New Roman" panose="02020603050405020304" pitchFamily="18" charset="0"/>
              </a:rPr>
              <a:pPr algn="r" eaLnBrk="1">
                <a:buClrTx/>
                <a:buFontTx/>
                <a:buNone/>
              </a:pPr>
              <a:t>101</a:t>
            </a:fld>
            <a:endParaRPr lang="ru-RU" altLang="ru-RU" sz="1400">
              <a:solidFill>
                <a:srgbClr val="000000"/>
              </a:solidFill>
              <a:latin typeface="Times New Roman" panose="02020603050405020304" pitchFamily="18" charset="0"/>
            </a:endParaRPr>
          </a:p>
        </p:txBody>
      </p:sp>
      <p:sp>
        <p:nvSpPr>
          <p:cNvPr id="137218" name="Rectangle 2">
            <a:extLst>
              <a:ext uri="{FF2B5EF4-FFF2-40B4-BE49-F238E27FC236}">
                <a16:creationId xmlns:a16="http://schemas.microsoft.com/office/drawing/2014/main" id="{2BD7AECD-FBB3-4927-96FB-555CAAC44DAA}"/>
              </a:ext>
            </a:extLst>
          </p:cNvPr>
          <p:cNvSpPr txBox="1">
            <a:spLocks noGrp="1" noRot="1" noChangeAspect="1" noChangeArrowheads="1"/>
          </p:cNvSpPr>
          <p:nvPr>
            <p:ph type="sldImg"/>
          </p:nvPr>
        </p:nvSpPr>
        <p:spPr bwMode="auto">
          <a:xfrm>
            <a:off x="1106488" y="812800"/>
            <a:ext cx="5341937" cy="40052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7219" name="Text Box 3">
            <a:extLst>
              <a:ext uri="{FF2B5EF4-FFF2-40B4-BE49-F238E27FC236}">
                <a16:creationId xmlns:a16="http://schemas.microsoft.com/office/drawing/2014/main" id="{6B65A67C-4182-49E9-AEE4-AF85BFBBB52F}"/>
              </a:ext>
            </a:extLst>
          </p:cNvPr>
          <p:cNvSpPr txBox="1">
            <a:spLocks noChangeArrowheads="1"/>
          </p:cNvSpPr>
          <p:nvPr/>
        </p:nvSpPr>
        <p:spPr bwMode="auto">
          <a:xfrm>
            <a:off x="755650" y="5078413"/>
            <a:ext cx="6045200" cy="480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5721827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E35C02D4-41AA-4322-8A9A-87CFD636E236}"/>
              </a:ext>
            </a:extLst>
          </p:cNvPr>
          <p:cNvSpPr>
            <a:spLocks noGrp="1" noChangeArrowheads="1"/>
          </p:cNvSpPr>
          <p:nvPr>
            <p:ph type="sldNum"/>
          </p:nvPr>
        </p:nvSpPr>
        <p:spPr>
          <a:ln/>
        </p:spPr>
        <p:txBody>
          <a:bodyPr/>
          <a:lstStyle/>
          <a:p>
            <a:fld id="{9F26B003-A98A-4DD0-8B43-61951FE1B9AB}" type="slidenum">
              <a:rPr lang="ru-RU" altLang="ru-RU"/>
              <a:pPr/>
              <a:t>102</a:t>
            </a:fld>
            <a:endParaRPr lang="ru-RU" altLang="ru-RU"/>
          </a:p>
        </p:txBody>
      </p:sp>
      <p:sp>
        <p:nvSpPr>
          <p:cNvPr id="137217" name="Text Box 1">
            <a:extLst>
              <a:ext uri="{FF2B5EF4-FFF2-40B4-BE49-F238E27FC236}">
                <a16:creationId xmlns:a16="http://schemas.microsoft.com/office/drawing/2014/main" id="{1590EFFC-6AFD-40C8-862E-11818608881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7EF3D639-31AC-4617-AD31-D572625930A4}" type="slidenum">
              <a:rPr lang="ru-RU" altLang="ru-RU" sz="1400">
                <a:solidFill>
                  <a:srgbClr val="000000"/>
                </a:solidFill>
                <a:latin typeface="Times New Roman" panose="02020603050405020304" pitchFamily="18" charset="0"/>
              </a:rPr>
              <a:pPr algn="r" eaLnBrk="1">
                <a:buClrTx/>
                <a:buFontTx/>
                <a:buNone/>
              </a:pPr>
              <a:t>102</a:t>
            </a:fld>
            <a:endParaRPr lang="ru-RU" altLang="ru-RU" sz="1400">
              <a:solidFill>
                <a:srgbClr val="000000"/>
              </a:solidFill>
              <a:latin typeface="Times New Roman" panose="02020603050405020304" pitchFamily="18" charset="0"/>
            </a:endParaRPr>
          </a:p>
        </p:txBody>
      </p:sp>
      <p:sp>
        <p:nvSpPr>
          <p:cNvPr id="137218" name="Rectangle 2">
            <a:extLst>
              <a:ext uri="{FF2B5EF4-FFF2-40B4-BE49-F238E27FC236}">
                <a16:creationId xmlns:a16="http://schemas.microsoft.com/office/drawing/2014/main" id="{2BD7AECD-FBB3-4927-96FB-555CAAC44DAA}"/>
              </a:ext>
            </a:extLst>
          </p:cNvPr>
          <p:cNvSpPr txBox="1">
            <a:spLocks noGrp="1" noRot="1" noChangeAspect="1" noChangeArrowheads="1"/>
          </p:cNvSpPr>
          <p:nvPr>
            <p:ph type="sldImg"/>
          </p:nvPr>
        </p:nvSpPr>
        <p:spPr bwMode="auto">
          <a:xfrm>
            <a:off x="1106488" y="812800"/>
            <a:ext cx="5341937" cy="40052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7219" name="Text Box 3">
            <a:extLst>
              <a:ext uri="{FF2B5EF4-FFF2-40B4-BE49-F238E27FC236}">
                <a16:creationId xmlns:a16="http://schemas.microsoft.com/office/drawing/2014/main" id="{6B65A67C-4182-49E9-AEE4-AF85BFBBB52F}"/>
              </a:ext>
            </a:extLst>
          </p:cNvPr>
          <p:cNvSpPr txBox="1">
            <a:spLocks noChangeArrowheads="1"/>
          </p:cNvSpPr>
          <p:nvPr/>
        </p:nvSpPr>
        <p:spPr bwMode="auto">
          <a:xfrm>
            <a:off x="755650" y="5078413"/>
            <a:ext cx="6045200" cy="480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31687072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E35C02D4-41AA-4322-8A9A-87CFD636E236}"/>
              </a:ext>
            </a:extLst>
          </p:cNvPr>
          <p:cNvSpPr>
            <a:spLocks noGrp="1" noChangeArrowheads="1"/>
          </p:cNvSpPr>
          <p:nvPr>
            <p:ph type="sldNum"/>
          </p:nvPr>
        </p:nvSpPr>
        <p:spPr>
          <a:ln/>
        </p:spPr>
        <p:txBody>
          <a:bodyPr/>
          <a:lstStyle/>
          <a:p>
            <a:fld id="{9F26B003-A98A-4DD0-8B43-61951FE1B9AB}" type="slidenum">
              <a:rPr lang="ru-RU" altLang="ru-RU"/>
              <a:pPr/>
              <a:t>103</a:t>
            </a:fld>
            <a:endParaRPr lang="ru-RU" altLang="ru-RU"/>
          </a:p>
        </p:txBody>
      </p:sp>
      <p:sp>
        <p:nvSpPr>
          <p:cNvPr id="137217" name="Text Box 1">
            <a:extLst>
              <a:ext uri="{FF2B5EF4-FFF2-40B4-BE49-F238E27FC236}">
                <a16:creationId xmlns:a16="http://schemas.microsoft.com/office/drawing/2014/main" id="{1590EFFC-6AFD-40C8-862E-118186088813}"/>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7EF3D639-31AC-4617-AD31-D572625930A4}" type="slidenum">
              <a:rPr lang="ru-RU" altLang="ru-RU" sz="1400">
                <a:solidFill>
                  <a:srgbClr val="000000"/>
                </a:solidFill>
                <a:latin typeface="Times New Roman" panose="02020603050405020304" pitchFamily="18" charset="0"/>
              </a:rPr>
              <a:pPr algn="r" eaLnBrk="1">
                <a:buClrTx/>
                <a:buFontTx/>
                <a:buNone/>
              </a:pPr>
              <a:t>103</a:t>
            </a:fld>
            <a:endParaRPr lang="ru-RU" altLang="ru-RU" sz="1400">
              <a:solidFill>
                <a:srgbClr val="000000"/>
              </a:solidFill>
              <a:latin typeface="Times New Roman" panose="02020603050405020304" pitchFamily="18" charset="0"/>
            </a:endParaRPr>
          </a:p>
        </p:txBody>
      </p:sp>
      <p:sp>
        <p:nvSpPr>
          <p:cNvPr id="137218" name="Rectangle 2">
            <a:extLst>
              <a:ext uri="{FF2B5EF4-FFF2-40B4-BE49-F238E27FC236}">
                <a16:creationId xmlns:a16="http://schemas.microsoft.com/office/drawing/2014/main" id="{2BD7AECD-FBB3-4927-96FB-555CAAC44DAA}"/>
              </a:ext>
            </a:extLst>
          </p:cNvPr>
          <p:cNvSpPr txBox="1">
            <a:spLocks noGrp="1" noRot="1" noChangeAspect="1" noChangeArrowheads="1"/>
          </p:cNvSpPr>
          <p:nvPr>
            <p:ph type="sldImg"/>
          </p:nvPr>
        </p:nvSpPr>
        <p:spPr bwMode="auto">
          <a:xfrm>
            <a:off x="1106488" y="812800"/>
            <a:ext cx="5341937" cy="40052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7219" name="Text Box 3">
            <a:extLst>
              <a:ext uri="{FF2B5EF4-FFF2-40B4-BE49-F238E27FC236}">
                <a16:creationId xmlns:a16="http://schemas.microsoft.com/office/drawing/2014/main" id="{6B65A67C-4182-49E9-AEE4-AF85BFBBB52F}"/>
              </a:ext>
            </a:extLst>
          </p:cNvPr>
          <p:cNvSpPr txBox="1">
            <a:spLocks noChangeArrowheads="1"/>
          </p:cNvSpPr>
          <p:nvPr/>
        </p:nvSpPr>
        <p:spPr bwMode="auto">
          <a:xfrm>
            <a:off x="755650" y="5078413"/>
            <a:ext cx="6045200" cy="480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38954636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D548AD55-7151-437A-9947-6C2E8B9CD684}"/>
              </a:ext>
            </a:extLst>
          </p:cNvPr>
          <p:cNvSpPr>
            <a:spLocks noGrp="1" noChangeArrowheads="1"/>
          </p:cNvSpPr>
          <p:nvPr>
            <p:ph type="sldNum"/>
          </p:nvPr>
        </p:nvSpPr>
        <p:spPr>
          <a:ln/>
        </p:spPr>
        <p:txBody>
          <a:bodyPr/>
          <a:lstStyle/>
          <a:p>
            <a:fld id="{2F78A7D9-A022-4A2B-B26E-150FD0BCE743}" type="slidenum">
              <a:rPr lang="ru-RU" altLang="ru-RU"/>
              <a:pPr/>
              <a:t>104</a:t>
            </a:fld>
            <a:endParaRPr lang="ru-RU" altLang="ru-RU"/>
          </a:p>
        </p:txBody>
      </p:sp>
      <p:sp>
        <p:nvSpPr>
          <p:cNvPr id="148481" name="Text Box 1">
            <a:extLst>
              <a:ext uri="{FF2B5EF4-FFF2-40B4-BE49-F238E27FC236}">
                <a16:creationId xmlns:a16="http://schemas.microsoft.com/office/drawing/2014/main" id="{0BF50814-3848-4151-89D5-0BE718B1CC40}"/>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355C322B-D2CD-4093-8E45-2B52991F5B49}" type="slidenum">
              <a:rPr lang="ru-RU" altLang="ru-RU" sz="1400">
                <a:solidFill>
                  <a:srgbClr val="000000"/>
                </a:solidFill>
                <a:latin typeface="Times New Roman" panose="02020603050405020304" pitchFamily="18" charset="0"/>
              </a:rPr>
              <a:pPr algn="r" eaLnBrk="1">
                <a:buClrTx/>
                <a:buFontTx/>
                <a:buNone/>
              </a:pPr>
              <a:t>104</a:t>
            </a:fld>
            <a:endParaRPr lang="ru-RU" altLang="ru-RU" sz="1400">
              <a:solidFill>
                <a:srgbClr val="000000"/>
              </a:solidFill>
              <a:latin typeface="Times New Roman" panose="02020603050405020304" pitchFamily="18" charset="0"/>
            </a:endParaRPr>
          </a:p>
        </p:txBody>
      </p:sp>
      <p:sp>
        <p:nvSpPr>
          <p:cNvPr id="148482" name="Rectangle 2">
            <a:extLst>
              <a:ext uri="{FF2B5EF4-FFF2-40B4-BE49-F238E27FC236}">
                <a16:creationId xmlns:a16="http://schemas.microsoft.com/office/drawing/2014/main" id="{BEE0FA57-681F-4692-8A6F-20633DA5B6CE}"/>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8483" name="Text Box 3">
            <a:extLst>
              <a:ext uri="{FF2B5EF4-FFF2-40B4-BE49-F238E27FC236}">
                <a16:creationId xmlns:a16="http://schemas.microsoft.com/office/drawing/2014/main" id="{5A4C312E-ED59-4A48-A486-B2853641D2A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2743768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D548AD55-7151-437A-9947-6C2E8B9CD684}"/>
              </a:ext>
            </a:extLst>
          </p:cNvPr>
          <p:cNvSpPr>
            <a:spLocks noGrp="1" noChangeArrowheads="1"/>
          </p:cNvSpPr>
          <p:nvPr>
            <p:ph type="sldNum"/>
          </p:nvPr>
        </p:nvSpPr>
        <p:spPr>
          <a:ln/>
        </p:spPr>
        <p:txBody>
          <a:bodyPr/>
          <a:lstStyle/>
          <a:p>
            <a:fld id="{2F78A7D9-A022-4A2B-B26E-150FD0BCE743}" type="slidenum">
              <a:rPr lang="ru-RU" altLang="ru-RU"/>
              <a:pPr/>
              <a:t>105</a:t>
            </a:fld>
            <a:endParaRPr lang="ru-RU" altLang="ru-RU"/>
          </a:p>
        </p:txBody>
      </p:sp>
      <p:sp>
        <p:nvSpPr>
          <p:cNvPr id="148481" name="Text Box 1">
            <a:extLst>
              <a:ext uri="{FF2B5EF4-FFF2-40B4-BE49-F238E27FC236}">
                <a16:creationId xmlns:a16="http://schemas.microsoft.com/office/drawing/2014/main" id="{0BF50814-3848-4151-89D5-0BE718B1CC40}"/>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355C322B-D2CD-4093-8E45-2B52991F5B49}" type="slidenum">
              <a:rPr lang="ru-RU" altLang="ru-RU" sz="1400">
                <a:solidFill>
                  <a:srgbClr val="000000"/>
                </a:solidFill>
                <a:latin typeface="Times New Roman" panose="02020603050405020304" pitchFamily="18" charset="0"/>
              </a:rPr>
              <a:pPr algn="r" eaLnBrk="1">
                <a:buClrTx/>
                <a:buFontTx/>
                <a:buNone/>
              </a:pPr>
              <a:t>105</a:t>
            </a:fld>
            <a:endParaRPr lang="ru-RU" altLang="ru-RU" sz="1400">
              <a:solidFill>
                <a:srgbClr val="000000"/>
              </a:solidFill>
              <a:latin typeface="Times New Roman" panose="02020603050405020304" pitchFamily="18" charset="0"/>
            </a:endParaRPr>
          </a:p>
        </p:txBody>
      </p:sp>
      <p:sp>
        <p:nvSpPr>
          <p:cNvPr id="148482" name="Rectangle 2">
            <a:extLst>
              <a:ext uri="{FF2B5EF4-FFF2-40B4-BE49-F238E27FC236}">
                <a16:creationId xmlns:a16="http://schemas.microsoft.com/office/drawing/2014/main" id="{BEE0FA57-681F-4692-8A6F-20633DA5B6CE}"/>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8483" name="Text Box 3">
            <a:extLst>
              <a:ext uri="{FF2B5EF4-FFF2-40B4-BE49-F238E27FC236}">
                <a16:creationId xmlns:a16="http://schemas.microsoft.com/office/drawing/2014/main" id="{5A4C312E-ED59-4A48-A486-B2853641D2A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6937623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D548AD55-7151-437A-9947-6C2E8B9CD684}"/>
              </a:ext>
            </a:extLst>
          </p:cNvPr>
          <p:cNvSpPr>
            <a:spLocks noGrp="1" noChangeArrowheads="1"/>
          </p:cNvSpPr>
          <p:nvPr>
            <p:ph type="sldNum"/>
          </p:nvPr>
        </p:nvSpPr>
        <p:spPr>
          <a:ln/>
        </p:spPr>
        <p:txBody>
          <a:bodyPr/>
          <a:lstStyle/>
          <a:p>
            <a:fld id="{2F78A7D9-A022-4A2B-B26E-150FD0BCE743}" type="slidenum">
              <a:rPr lang="ru-RU" altLang="ru-RU"/>
              <a:pPr/>
              <a:t>106</a:t>
            </a:fld>
            <a:endParaRPr lang="ru-RU" altLang="ru-RU"/>
          </a:p>
        </p:txBody>
      </p:sp>
      <p:sp>
        <p:nvSpPr>
          <p:cNvPr id="148481" name="Text Box 1">
            <a:extLst>
              <a:ext uri="{FF2B5EF4-FFF2-40B4-BE49-F238E27FC236}">
                <a16:creationId xmlns:a16="http://schemas.microsoft.com/office/drawing/2014/main" id="{0BF50814-3848-4151-89D5-0BE718B1CC40}"/>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355C322B-D2CD-4093-8E45-2B52991F5B49}" type="slidenum">
              <a:rPr lang="ru-RU" altLang="ru-RU" sz="1400">
                <a:solidFill>
                  <a:srgbClr val="000000"/>
                </a:solidFill>
                <a:latin typeface="Times New Roman" panose="02020603050405020304" pitchFamily="18" charset="0"/>
              </a:rPr>
              <a:pPr algn="r" eaLnBrk="1">
                <a:buClrTx/>
                <a:buFontTx/>
                <a:buNone/>
              </a:pPr>
              <a:t>106</a:t>
            </a:fld>
            <a:endParaRPr lang="ru-RU" altLang="ru-RU" sz="1400">
              <a:solidFill>
                <a:srgbClr val="000000"/>
              </a:solidFill>
              <a:latin typeface="Times New Roman" panose="02020603050405020304" pitchFamily="18" charset="0"/>
            </a:endParaRPr>
          </a:p>
        </p:txBody>
      </p:sp>
      <p:sp>
        <p:nvSpPr>
          <p:cNvPr id="148482" name="Rectangle 2">
            <a:extLst>
              <a:ext uri="{FF2B5EF4-FFF2-40B4-BE49-F238E27FC236}">
                <a16:creationId xmlns:a16="http://schemas.microsoft.com/office/drawing/2014/main" id="{BEE0FA57-681F-4692-8A6F-20633DA5B6CE}"/>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8483" name="Text Box 3">
            <a:extLst>
              <a:ext uri="{FF2B5EF4-FFF2-40B4-BE49-F238E27FC236}">
                <a16:creationId xmlns:a16="http://schemas.microsoft.com/office/drawing/2014/main" id="{5A4C312E-ED59-4A48-A486-B2853641D2A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36892671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D548AD55-7151-437A-9947-6C2E8B9CD684}"/>
              </a:ext>
            </a:extLst>
          </p:cNvPr>
          <p:cNvSpPr>
            <a:spLocks noGrp="1" noChangeArrowheads="1"/>
          </p:cNvSpPr>
          <p:nvPr>
            <p:ph type="sldNum"/>
          </p:nvPr>
        </p:nvSpPr>
        <p:spPr>
          <a:ln/>
        </p:spPr>
        <p:txBody>
          <a:bodyPr/>
          <a:lstStyle/>
          <a:p>
            <a:fld id="{2F78A7D9-A022-4A2B-B26E-150FD0BCE743}" type="slidenum">
              <a:rPr lang="ru-RU" altLang="ru-RU"/>
              <a:pPr/>
              <a:t>107</a:t>
            </a:fld>
            <a:endParaRPr lang="ru-RU" altLang="ru-RU"/>
          </a:p>
        </p:txBody>
      </p:sp>
      <p:sp>
        <p:nvSpPr>
          <p:cNvPr id="148481" name="Text Box 1">
            <a:extLst>
              <a:ext uri="{FF2B5EF4-FFF2-40B4-BE49-F238E27FC236}">
                <a16:creationId xmlns:a16="http://schemas.microsoft.com/office/drawing/2014/main" id="{0BF50814-3848-4151-89D5-0BE718B1CC40}"/>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355C322B-D2CD-4093-8E45-2B52991F5B49}" type="slidenum">
              <a:rPr lang="ru-RU" altLang="ru-RU" sz="1400">
                <a:solidFill>
                  <a:srgbClr val="000000"/>
                </a:solidFill>
                <a:latin typeface="Times New Roman" panose="02020603050405020304" pitchFamily="18" charset="0"/>
              </a:rPr>
              <a:pPr algn="r" eaLnBrk="1">
                <a:buClrTx/>
                <a:buFontTx/>
                <a:buNone/>
              </a:pPr>
              <a:t>107</a:t>
            </a:fld>
            <a:endParaRPr lang="ru-RU" altLang="ru-RU" sz="1400">
              <a:solidFill>
                <a:srgbClr val="000000"/>
              </a:solidFill>
              <a:latin typeface="Times New Roman" panose="02020603050405020304" pitchFamily="18" charset="0"/>
            </a:endParaRPr>
          </a:p>
        </p:txBody>
      </p:sp>
      <p:sp>
        <p:nvSpPr>
          <p:cNvPr id="148482" name="Rectangle 2">
            <a:extLst>
              <a:ext uri="{FF2B5EF4-FFF2-40B4-BE49-F238E27FC236}">
                <a16:creationId xmlns:a16="http://schemas.microsoft.com/office/drawing/2014/main" id="{BEE0FA57-681F-4692-8A6F-20633DA5B6CE}"/>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8483" name="Text Box 3">
            <a:extLst>
              <a:ext uri="{FF2B5EF4-FFF2-40B4-BE49-F238E27FC236}">
                <a16:creationId xmlns:a16="http://schemas.microsoft.com/office/drawing/2014/main" id="{5A4C312E-ED59-4A48-A486-B2853641D2A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890680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E0F69FF3-A986-4BDA-82FF-B83EECE8928F}"/>
              </a:ext>
            </a:extLst>
          </p:cNvPr>
          <p:cNvSpPr>
            <a:spLocks noGrp="1" noChangeArrowheads="1"/>
          </p:cNvSpPr>
          <p:nvPr>
            <p:ph type="sldNum"/>
          </p:nvPr>
        </p:nvSpPr>
        <p:spPr>
          <a:ln/>
        </p:spPr>
        <p:txBody>
          <a:bodyPr/>
          <a:lstStyle/>
          <a:p>
            <a:fld id="{BB8973FD-2AA1-4E66-9279-4147B4DA208E}" type="slidenum">
              <a:rPr lang="ru-RU" altLang="ru-RU"/>
              <a:pPr/>
              <a:t>6</a:t>
            </a:fld>
            <a:endParaRPr lang="ru-RU" altLang="ru-RU"/>
          </a:p>
        </p:txBody>
      </p:sp>
      <p:sp>
        <p:nvSpPr>
          <p:cNvPr id="76801" name="Text Box 1">
            <a:extLst>
              <a:ext uri="{FF2B5EF4-FFF2-40B4-BE49-F238E27FC236}">
                <a16:creationId xmlns:a16="http://schemas.microsoft.com/office/drawing/2014/main" id="{E366F112-1587-4A3A-B63E-482B19D16EAB}"/>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DCBE632D-935D-4917-A15A-B7F47DEAAB61}" type="slidenum">
              <a:rPr lang="ru-RU" altLang="ru-RU" sz="1400">
                <a:solidFill>
                  <a:srgbClr val="000000"/>
                </a:solidFill>
                <a:latin typeface="Times New Roman" panose="02020603050405020304" pitchFamily="18" charset="0"/>
              </a:rPr>
              <a:pPr algn="r" eaLnBrk="1">
                <a:buClrTx/>
                <a:buFontTx/>
                <a:buNone/>
              </a:pPr>
              <a:t>6</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3F713664-20B5-4398-B5B3-3B3B9D6C9225}"/>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1689D8AD-228B-4941-B38E-FBAA03E8324D}"/>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38635935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D548AD55-7151-437A-9947-6C2E8B9CD684}"/>
              </a:ext>
            </a:extLst>
          </p:cNvPr>
          <p:cNvSpPr>
            <a:spLocks noGrp="1" noChangeArrowheads="1"/>
          </p:cNvSpPr>
          <p:nvPr>
            <p:ph type="sldNum"/>
          </p:nvPr>
        </p:nvSpPr>
        <p:spPr>
          <a:ln/>
        </p:spPr>
        <p:txBody>
          <a:bodyPr/>
          <a:lstStyle/>
          <a:p>
            <a:fld id="{2F78A7D9-A022-4A2B-B26E-150FD0BCE743}" type="slidenum">
              <a:rPr lang="ru-RU" altLang="ru-RU"/>
              <a:pPr/>
              <a:t>108</a:t>
            </a:fld>
            <a:endParaRPr lang="ru-RU" altLang="ru-RU"/>
          </a:p>
        </p:txBody>
      </p:sp>
      <p:sp>
        <p:nvSpPr>
          <p:cNvPr id="148481" name="Text Box 1">
            <a:extLst>
              <a:ext uri="{FF2B5EF4-FFF2-40B4-BE49-F238E27FC236}">
                <a16:creationId xmlns:a16="http://schemas.microsoft.com/office/drawing/2014/main" id="{0BF50814-3848-4151-89D5-0BE718B1CC40}"/>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355C322B-D2CD-4093-8E45-2B52991F5B49}" type="slidenum">
              <a:rPr lang="ru-RU" altLang="ru-RU" sz="1400">
                <a:solidFill>
                  <a:srgbClr val="000000"/>
                </a:solidFill>
                <a:latin typeface="Times New Roman" panose="02020603050405020304" pitchFamily="18" charset="0"/>
              </a:rPr>
              <a:pPr algn="r" eaLnBrk="1">
                <a:buClrTx/>
                <a:buFontTx/>
                <a:buNone/>
              </a:pPr>
              <a:t>108</a:t>
            </a:fld>
            <a:endParaRPr lang="ru-RU" altLang="ru-RU" sz="1400">
              <a:solidFill>
                <a:srgbClr val="000000"/>
              </a:solidFill>
              <a:latin typeface="Times New Roman" panose="02020603050405020304" pitchFamily="18" charset="0"/>
            </a:endParaRPr>
          </a:p>
        </p:txBody>
      </p:sp>
      <p:sp>
        <p:nvSpPr>
          <p:cNvPr id="148482" name="Rectangle 2">
            <a:extLst>
              <a:ext uri="{FF2B5EF4-FFF2-40B4-BE49-F238E27FC236}">
                <a16:creationId xmlns:a16="http://schemas.microsoft.com/office/drawing/2014/main" id="{BEE0FA57-681F-4692-8A6F-20633DA5B6CE}"/>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8483" name="Text Box 3">
            <a:extLst>
              <a:ext uri="{FF2B5EF4-FFF2-40B4-BE49-F238E27FC236}">
                <a16:creationId xmlns:a16="http://schemas.microsoft.com/office/drawing/2014/main" id="{5A4C312E-ED59-4A48-A486-B2853641D2A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42538582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D548AD55-7151-437A-9947-6C2E8B9CD684}"/>
              </a:ext>
            </a:extLst>
          </p:cNvPr>
          <p:cNvSpPr>
            <a:spLocks noGrp="1" noChangeArrowheads="1"/>
          </p:cNvSpPr>
          <p:nvPr>
            <p:ph type="sldNum"/>
          </p:nvPr>
        </p:nvSpPr>
        <p:spPr>
          <a:ln/>
        </p:spPr>
        <p:txBody>
          <a:bodyPr/>
          <a:lstStyle/>
          <a:p>
            <a:fld id="{2F78A7D9-A022-4A2B-B26E-150FD0BCE743}" type="slidenum">
              <a:rPr lang="ru-RU" altLang="ru-RU"/>
              <a:pPr/>
              <a:t>109</a:t>
            </a:fld>
            <a:endParaRPr lang="ru-RU" altLang="ru-RU"/>
          </a:p>
        </p:txBody>
      </p:sp>
      <p:sp>
        <p:nvSpPr>
          <p:cNvPr id="148481" name="Text Box 1">
            <a:extLst>
              <a:ext uri="{FF2B5EF4-FFF2-40B4-BE49-F238E27FC236}">
                <a16:creationId xmlns:a16="http://schemas.microsoft.com/office/drawing/2014/main" id="{0BF50814-3848-4151-89D5-0BE718B1CC40}"/>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355C322B-D2CD-4093-8E45-2B52991F5B49}" type="slidenum">
              <a:rPr lang="ru-RU" altLang="ru-RU" sz="1400">
                <a:solidFill>
                  <a:srgbClr val="000000"/>
                </a:solidFill>
                <a:latin typeface="Times New Roman" panose="02020603050405020304" pitchFamily="18" charset="0"/>
              </a:rPr>
              <a:pPr algn="r" eaLnBrk="1">
                <a:buClrTx/>
                <a:buFontTx/>
                <a:buNone/>
              </a:pPr>
              <a:t>109</a:t>
            </a:fld>
            <a:endParaRPr lang="ru-RU" altLang="ru-RU" sz="1400">
              <a:solidFill>
                <a:srgbClr val="000000"/>
              </a:solidFill>
              <a:latin typeface="Times New Roman" panose="02020603050405020304" pitchFamily="18" charset="0"/>
            </a:endParaRPr>
          </a:p>
        </p:txBody>
      </p:sp>
      <p:sp>
        <p:nvSpPr>
          <p:cNvPr id="148482" name="Rectangle 2">
            <a:extLst>
              <a:ext uri="{FF2B5EF4-FFF2-40B4-BE49-F238E27FC236}">
                <a16:creationId xmlns:a16="http://schemas.microsoft.com/office/drawing/2014/main" id="{BEE0FA57-681F-4692-8A6F-20633DA5B6CE}"/>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8483" name="Text Box 3">
            <a:extLst>
              <a:ext uri="{FF2B5EF4-FFF2-40B4-BE49-F238E27FC236}">
                <a16:creationId xmlns:a16="http://schemas.microsoft.com/office/drawing/2014/main" id="{5A4C312E-ED59-4A48-A486-B2853641D2A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9987199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D548AD55-7151-437A-9947-6C2E8B9CD684}"/>
              </a:ext>
            </a:extLst>
          </p:cNvPr>
          <p:cNvSpPr>
            <a:spLocks noGrp="1" noChangeArrowheads="1"/>
          </p:cNvSpPr>
          <p:nvPr>
            <p:ph type="sldNum"/>
          </p:nvPr>
        </p:nvSpPr>
        <p:spPr>
          <a:ln/>
        </p:spPr>
        <p:txBody>
          <a:bodyPr/>
          <a:lstStyle/>
          <a:p>
            <a:fld id="{2F78A7D9-A022-4A2B-B26E-150FD0BCE743}" type="slidenum">
              <a:rPr lang="ru-RU" altLang="ru-RU"/>
              <a:pPr/>
              <a:t>110</a:t>
            </a:fld>
            <a:endParaRPr lang="ru-RU" altLang="ru-RU"/>
          </a:p>
        </p:txBody>
      </p:sp>
      <p:sp>
        <p:nvSpPr>
          <p:cNvPr id="148481" name="Text Box 1">
            <a:extLst>
              <a:ext uri="{FF2B5EF4-FFF2-40B4-BE49-F238E27FC236}">
                <a16:creationId xmlns:a16="http://schemas.microsoft.com/office/drawing/2014/main" id="{0BF50814-3848-4151-89D5-0BE718B1CC40}"/>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355C322B-D2CD-4093-8E45-2B52991F5B49}" type="slidenum">
              <a:rPr lang="ru-RU" altLang="ru-RU" sz="1400">
                <a:solidFill>
                  <a:srgbClr val="000000"/>
                </a:solidFill>
                <a:latin typeface="Times New Roman" panose="02020603050405020304" pitchFamily="18" charset="0"/>
              </a:rPr>
              <a:pPr algn="r" eaLnBrk="1">
                <a:buClrTx/>
                <a:buFontTx/>
                <a:buNone/>
              </a:pPr>
              <a:t>110</a:t>
            </a:fld>
            <a:endParaRPr lang="ru-RU" altLang="ru-RU" sz="1400">
              <a:solidFill>
                <a:srgbClr val="000000"/>
              </a:solidFill>
              <a:latin typeface="Times New Roman" panose="02020603050405020304" pitchFamily="18" charset="0"/>
            </a:endParaRPr>
          </a:p>
        </p:txBody>
      </p:sp>
      <p:sp>
        <p:nvSpPr>
          <p:cNvPr id="148482" name="Rectangle 2">
            <a:extLst>
              <a:ext uri="{FF2B5EF4-FFF2-40B4-BE49-F238E27FC236}">
                <a16:creationId xmlns:a16="http://schemas.microsoft.com/office/drawing/2014/main" id="{BEE0FA57-681F-4692-8A6F-20633DA5B6CE}"/>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8483" name="Text Box 3">
            <a:extLst>
              <a:ext uri="{FF2B5EF4-FFF2-40B4-BE49-F238E27FC236}">
                <a16:creationId xmlns:a16="http://schemas.microsoft.com/office/drawing/2014/main" id="{5A4C312E-ED59-4A48-A486-B2853641D2A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38128955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D548AD55-7151-437A-9947-6C2E8B9CD684}"/>
              </a:ext>
            </a:extLst>
          </p:cNvPr>
          <p:cNvSpPr>
            <a:spLocks noGrp="1" noChangeArrowheads="1"/>
          </p:cNvSpPr>
          <p:nvPr>
            <p:ph type="sldNum"/>
          </p:nvPr>
        </p:nvSpPr>
        <p:spPr>
          <a:ln/>
        </p:spPr>
        <p:txBody>
          <a:bodyPr/>
          <a:lstStyle/>
          <a:p>
            <a:fld id="{2F78A7D9-A022-4A2B-B26E-150FD0BCE743}" type="slidenum">
              <a:rPr lang="ru-RU" altLang="ru-RU"/>
              <a:pPr/>
              <a:t>111</a:t>
            </a:fld>
            <a:endParaRPr lang="ru-RU" altLang="ru-RU"/>
          </a:p>
        </p:txBody>
      </p:sp>
      <p:sp>
        <p:nvSpPr>
          <p:cNvPr id="148481" name="Text Box 1">
            <a:extLst>
              <a:ext uri="{FF2B5EF4-FFF2-40B4-BE49-F238E27FC236}">
                <a16:creationId xmlns:a16="http://schemas.microsoft.com/office/drawing/2014/main" id="{0BF50814-3848-4151-89D5-0BE718B1CC40}"/>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355C322B-D2CD-4093-8E45-2B52991F5B49}" type="slidenum">
              <a:rPr lang="ru-RU" altLang="ru-RU" sz="1400">
                <a:solidFill>
                  <a:srgbClr val="000000"/>
                </a:solidFill>
                <a:latin typeface="Times New Roman" panose="02020603050405020304" pitchFamily="18" charset="0"/>
              </a:rPr>
              <a:pPr algn="r" eaLnBrk="1">
                <a:buClrTx/>
                <a:buFontTx/>
                <a:buNone/>
              </a:pPr>
              <a:t>111</a:t>
            </a:fld>
            <a:endParaRPr lang="ru-RU" altLang="ru-RU" sz="1400">
              <a:solidFill>
                <a:srgbClr val="000000"/>
              </a:solidFill>
              <a:latin typeface="Times New Roman" panose="02020603050405020304" pitchFamily="18" charset="0"/>
            </a:endParaRPr>
          </a:p>
        </p:txBody>
      </p:sp>
      <p:sp>
        <p:nvSpPr>
          <p:cNvPr id="148482" name="Rectangle 2">
            <a:extLst>
              <a:ext uri="{FF2B5EF4-FFF2-40B4-BE49-F238E27FC236}">
                <a16:creationId xmlns:a16="http://schemas.microsoft.com/office/drawing/2014/main" id="{BEE0FA57-681F-4692-8A6F-20633DA5B6CE}"/>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8483" name="Text Box 3">
            <a:extLst>
              <a:ext uri="{FF2B5EF4-FFF2-40B4-BE49-F238E27FC236}">
                <a16:creationId xmlns:a16="http://schemas.microsoft.com/office/drawing/2014/main" id="{5A4C312E-ED59-4A48-A486-B2853641D2A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24863980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D548AD55-7151-437A-9947-6C2E8B9CD684}"/>
              </a:ext>
            </a:extLst>
          </p:cNvPr>
          <p:cNvSpPr>
            <a:spLocks noGrp="1" noChangeArrowheads="1"/>
          </p:cNvSpPr>
          <p:nvPr>
            <p:ph type="sldNum"/>
          </p:nvPr>
        </p:nvSpPr>
        <p:spPr>
          <a:ln/>
        </p:spPr>
        <p:txBody>
          <a:bodyPr/>
          <a:lstStyle/>
          <a:p>
            <a:fld id="{2F78A7D9-A022-4A2B-B26E-150FD0BCE743}" type="slidenum">
              <a:rPr lang="ru-RU" altLang="ru-RU"/>
              <a:pPr/>
              <a:t>112</a:t>
            </a:fld>
            <a:endParaRPr lang="ru-RU" altLang="ru-RU"/>
          </a:p>
        </p:txBody>
      </p:sp>
      <p:sp>
        <p:nvSpPr>
          <p:cNvPr id="148481" name="Text Box 1">
            <a:extLst>
              <a:ext uri="{FF2B5EF4-FFF2-40B4-BE49-F238E27FC236}">
                <a16:creationId xmlns:a16="http://schemas.microsoft.com/office/drawing/2014/main" id="{0BF50814-3848-4151-89D5-0BE718B1CC40}"/>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355C322B-D2CD-4093-8E45-2B52991F5B49}" type="slidenum">
              <a:rPr lang="ru-RU" altLang="ru-RU" sz="1400">
                <a:solidFill>
                  <a:srgbClr val="000000"/>
                </a:solidFill>
                <a:latin typeface="Times New Roman" panose="02020603050405020304" pitchFamily="18" charset="0"/>
              </a:rPr>
              <a:pPr algn="r" eaLnBrk="1">
                <a:buClrTx/>
                <a:buFontTx/>
                <a:buNone/>
              </a:pPr>
              <a:t>112</a:t>
            </a:fld>
            <a:endParaRPr lang="ru-RU" altLang="ru-RU" sz="1400">
              <a:solidFill>
                <a:srgbClr val="000000"/>
              </a:solidFill>
              <a:latin typeface="Times New Roman" panose="02020603050405020304" pitchFamily="18" charset="0"/>
            </a:endParaRPr>
          </a:p>
        </p:txBody>
      </p:sp>
      <p:sp>
        <p:nvSpPr>
          <p:cNvPr id="148482" name="Rectangle 2">
            <a:extLst>
              <a:ext uri="{FF2B5EF4-FFF2-40B4-BE49-F238E27FC236}">
                <a16:creationId xmlns:a16="http://schemas.microsoft.com/office/drawing/2014/main" id="{BEE0FA57-681F-4692-8A6F-20633DA5B6CE}"/>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8483" name="Text Box 3">
            <a:extLst>
              <a:ext uri="{FF2B5EF4-FFF2-40B4-BE49-F238E27FC236}">
                <a16:creationId xmlns:a16="http://schemas.microsoft.com/office/drawing/2014/main" id="{5A4C312E-ED59-4A48-A486-B2853641D2A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9089110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D548AD55-7151-437A-9947-6C2E8B9CD684}"/>
              </a:ext>
            </a:extLst>
          </p:cNvPr>
          <p:cNvSpPr>
            <a:spLocks noGrp="1" noChangeArrowheads="1"/>
          </p:cNvSpPr>
          <p:nvPr>
            <p:ph type="sldNum"/>
          </p:nvPr>
        </p:nvSpPr>
        <p:spPr>
          <a:ln/>
        </p:spPr>
        <p:txBody>
          <a:bodyPr/>
          <a:lstStyle/>
          <a:p>
            <a:fld id="{2F78A7D9-A022-4A2B-B26E-150FD0BCE743}" type="slidenum">
              <a:rPr lang="ru-RU" altLang="ru-RU"/>
              <a:pPr/>
              <a:t>113</a:t>
            </a:fld>
            <a:endParaRPr lang="ru-RU" altLang="ru-RU"/>
          </a:p>
        </p:txBody>
      </p:sp>
      <p:sp>
        <p:nvSpPr>
          <p:cNvPr id="148481" name="Text Box 1">
            <a:extLst>
              <a:ext uri="{FF2B5EF4-FFF2-40B4-BE49-F238E27FC236}">
                <a16:creationId xmlns:a16="http://schemas.microsoft.com/office/drawing/2014/main" id="{0BF50814-3848-4151-89D5-0BE718B1CC40}"/>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355C322B-D2CD-4093-8E45-2B52991F5B49}" type="slidenum">
              <a:rPr lang="ru-RU" altLang="ru-RU" sz="1400">
                <a:solidFill>
                  <a:srgbClr val="000000"/>
                </a:solidFill>
                <a:latin typeface="Times New Roman" panose="02020603050405020304" pitchFamily="18" charset="0"/>
              </a:rPr>
              <a:pPr algn="r" eaLnBrk="1">
                <a:buClrTx/>
                <a:buFontTx/>
                <a:buNone/>
              </a:pPr>
              <a:t>113</a:t>
            </a:fld>
            <a:endParaRPr lang="ru-RU" altLang="ru-RU" sz="1400">
              <a:solidFill>
                <a:srgbClr val="000000"/>
              </a:solidFill>
              <a:latin typeface="Times New Roman" panose="02020603050405020304" pitchFamily="18" charset="0"/>
            </a:endParaRPr>
          </a:p>
        </p:txBody>
      </p:sp>
      <p:sp>
        <p:nvSpPr>
          <p:cNvPr id="148482" name="Rectangle 2">
            <a:extLst>
              <a:ext uri="{FF2B5EF4-FFF2-40B4-BE49-F238E27FC236}">
                <a16:creationId xmlns:a16="http://schemas.microsoft.com/office/drawing/2014/main" id="{BEE0FA57-681F-4692-8A6F-20633DA5B6CE}"/>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8483" name="Text Box 3">
            <a:extLst>
              <a:ext uri="{FF2B5EF4-FFF2-40B4-BE49-F238E27FC236}">
                <a16:creationId xmlns:a16="http://schemas.microsoft.com/office/drawing/2014/main" id="{5A4C312E-ED59-4A48-A486-B2853641D2A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32200451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D548AD55-7151-437A-9947-6C2E8B9CD684}"/>
              </a:ext>
            </a:extLst>
          </p:cNvPr>
          <p:cNvSpPr>
            <a:spLocks noGrp="1" noChangeArrowheads="1"/>
          </p:cNvSpPr>
          <p:nvPr>
            <p:ph type="sldNum"/>
          </p:nvPr>
        </p:nvSpPr>
        <p:spPr>
          <a:ln/>
        </p:spPr>
        <p:txBody>
          <a:bodyPr/>
          <a:lstStyle/>
          <a:p>
            <a:fld id="{2F78A7D9-A022-4A2B-B26E-150FD0BCE743}" type="slidenum">
              <a:rPr lang="ru-RU" altLang="ru-RU"/>
              <a:pPr/>
              <a:t>114</a:t>
            </a:fld>
            <a:endParaRPr lang="ru-RU" altLang="ru-RU"/>
          </a:p>
        </p:txBody>
      </p:sp>
      <p:sp>
        <p:nvSpPr>
          <p:cNvPr id="148481" name="Text Box 1">
            <a:extLst>
              <a:ext uri="{FF2B5EF4-FFF2-40B4-BE49-F238E27FC236}">
                <a16:creationId xmlns:a16="http://schemas.microsoft.com/office/drawing/2014/main" id="{0BF50814-3848-4151-89D5-0BE718B1CC40}"/>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355C322B-D2CD-4093-8E45-2B52991F5B49}" type="slidenum">
              <a:rPr lang="ru-RU" altLang="ru-RU" sz="1400">
                <a:solidFill>
                  <a:srgbClr val="000000"/>
                </a:solidFill>
                <a:latin typeface="Times New Roman" panose="02020603050405020304" pitchFamily="18" charset="0"/>
              </a:rPr>
              <a:pPr algn="r" eaLnBrk="1">
                <a:buClrTx/>
                <a:buFontTx/>
                <a:buNone/>
              </a:pPr>
              <a:t>114</a:t>
            </a:fld>
            <a:endParaRPr lang="ru-RU" altLang="ru-RU" sz="1400">
              <a:solidFill>
                <a:srgbClr val="000000"/>
              </a:solidFill>
              <a:latin typeface="Times New Roman" panose="02020603050405020304" pitchFamily="18" charset="0"/>
            </a:endParaRPr>
          </a:p>
        </p:txBody>
      </p:sp>
      <p:sp>
        <p:nvSpPr>
          <p:cNvPr id="148482" name="Rectangle 2">
            <a:extLst>
              <a:ext uri="{FF2B5EF4-FFF2-40B4-BE49-F238E27FC236}">
                <a16:creationId xmlns:a16="http://schemas.microsoft.com/office/drawing/2014/main" id="{BEE0FA57-681F-4692-8A6F-20633DA5B6CE}"/>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8483" name="Text Box 3">
            <a:extLst>
              <a:ext uri="{FF2B5EF4-FFF2-40B4-BE49-F238E27FC236}">
                <a16:creationId xmlns:a16="http://schemas.microsoft.com/office/drawing/2014/main" id="{5A4C312E-ED59-4A48-A486-B2853641D2A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0203228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D548AD55-7151-437A-9947-6C2E8B9CD684}"/>
              </a:ext>
            </a:extLst>
          </p:cNvPr>
          <p:cNvSpPr>
            <a:spLocks noGrp="1" noChangeArrowheads="1"/>
          </p:cNvSpPr>
          <p:nvPr>
            <p:ph type="sldNum"/>
          </p:nvPr>
        </p:nvSpPr>
        <p:spPr>
          <a:ln/>
        </p:spPr>
        <p:txBody>
          <a:bodyPr/>
          <a:lstStyle/>
          <a:p>
            <a:fld id="{2F78A7D9-A022-4A2B-B26E-150FD0BCE743}" type="slidenum">
              <a:rPr lang="ru-RU" altLang="ru-RU"/>
              <a:pPr/>
              <a:t>115</a:t>
            </a:fld>
            <a:endParaRPr lang="ru-RU" altLang="ru-RU"/>
          </a:p>
        </p:txBody>
      </p:sp>
      <p:sp>
        <p:nvSpPr>
          <p:cNvPr id="148481" name="Text Box 1">
            <a:extLst>
              <a:ext uri="{FF2B5EF4-FFF2-40B4-BE49-F238E27FC236}">
                <a16:creationId xmlns:a16="http://schemas.microsoft.com/office/drawing/2014/main" id="{0BF50814-3848-4151-89D5-0BE718B1CC40}"/>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355C322B-D2CD-4093-8E45-2B52991F5B49}" type="slidenum">
              <a:rPr lang="ru-RU" altLang="ru-RU" sz="1400">
                <a:solidFill>
                  <a:srgbClr val="000000"/>
                </a:solidFill>
                <a:latin typeface="Times New Roman" panose="02020603050405020304" pitchFamily="18" charset="0"/>
              </a:rPr>
              <a:pPr algn="r" eaLnBrk="1">
                <a:buClrTx/>
                <a:buFontTx/>
                <a:buNone/>
              </a:pPr>
              <a:t>115</a:t>
            </a:fld>
            <a:endParaRPr lang="ru-RU" altLang="ru-RU" sz="1400">
              <a:solidFill>
                <a:srgbClr val="000000"/>
              </a:solidFill>
              <a:latin typeface="Times New Roman" panose="02020603050405020304" pitchFamily="18" charset="0"/>
            </a:endParaRPr>
          </a:p>
        </p:txBody>
      </p:sp>
      <p:sp>
        <p:nvSpPr>
          <p:cNvPr id="148482" name="Rectangle 2">
            <a:extLst>
              <a:ext uri="{FF2B5EF4-FFF2-40B4-BE49-F238E27FC236}">
                <a16:creationId xmlns:a16="http://schemas.microsoft.com/office/drawing/2014/main" id="{BEE0FA57-681F-4692-8A6F-20633DA5B6CE}"/>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8483" name="Text Box 3">
            <a:extLst>
              <a:ext uri="{FF2B5EF4-FFF2-40B4-BE49-F238E27FC236}">
                <a16:creationId xmlns:a16="http://schemas.microsoft.com/office/drawing/2014/main" id="{5A4C312E-ED59-4A48-A486-B2853641D2A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31634212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D548AD55-7151-437A-9947-6C2E8B9CD684}"/>
              </a:ext>
            </a:extLst>
          </p:cNvPr>
          <p:cNvSpPr>
            <a:spLocks noGrp="1" noChangeArrowheads="1"/>
          </p:cNvSpPr>
          <p:nvPr>
            <p:ph type="sldNum"/>
          </p:nvPr>
        </p:nvSpPr>
        <p:spPr>
          <a:ln/>
        </p:spPr>
        <p:txBody>
          <a:bodyPr/>
          <a:lstStyle/>
          <a:p>
            <a:fld id="{2F78A7D9-A022-4A2B-B26E-150FD0BCE743}" type="slidenum">
              <a:rPr lang="ru-RU" altLang="ru-RU"/>
              <a:pPr/>
              <a:t>116</a:t>
            </a:fld>
            <a:endParaRPr lang="ru-RU" altLang="ru-RU"/>
          </a:p>
        </p:txBody>
      </p:sp>
      <p:sp>
        <p:nvSpPr>
          <p:cNvPr id="148481" name="Text Box 1">
            <a:extLst>
              <a:ext uri="{FF2B5EF4-FFF2-40B4-BE49-F238E27FC236}">
                <a16:creationId xmlns:a16="http://schemas.microsoft.com/office/drawing/2014/main" id="{0BF50814-3848-4151-89D5-0BE718B1CC40}"/>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355C322B-D2CD-4093-8E45-2B52991F5B49}" type="slidenum">
              <a:rPr lang="ru-RU" altLang="ru-RU" sz="1400">
                <a:solidFill>
                  <a:srgbClr val="000000"/>
                </a:solidFill>
                <a:latin typeface="Times New Roman" panose="02020603050405020304" pitchFamily="18" charset="0"/>
              </a:rPr>
              <a:pPr algn="r" eaLnBrk="1">
                <a:buClrTx/>
                <a:buFontTx/>
                <a:buNone/>
              </a:pPr>
              <a:t>116</a:t>
            </a:fld>
            <a:endParaRPr lang="ru-RU" altLang="ru-RU" sz="1400">
              <a:solidFill>
                <a:srgbClr val="000000"/>
              </a:solidFill>
              <a:latin typeface="Times New Roman" panose="02020603050405020304" pitchFamily="18" charset="0"/>
            </a:endParaRPr>
          </a:p>
        </p:txBody>
      </p:sp>
      <p:sp>
        <p:nvSpPr>
          <p:cNvPr id="148482" name="Rectangle 2">
            <a:extLst>
              <a:ext uri="{FF2B5EF4-FFF2-40B4-BE49-F238E27FC236}">
                <a16:creationId xmlns:a16="http://schemas.microsoft.com/office/drawing/2014/main" id="{BEE0FA57-681F-4692-8A6F-20633DA5B6CE}"/>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8483" name="Text Box 3">
            <a:extLst>
              <a:ext uri="{FF2B5EF4-FFF2-40B4-BE49-F238E27FC236}">
                <a16:creationId xmlns:a16="http://schemas.microsoft.com/office/drawing/2014/main" id="{5A4C312E-ED59-4A48-A486-B2853641D2A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20993973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D548AD55-7151-437A-9947-6C2E8B9CD684}"/>
              </a:ext>
            </a:extLst>
          </p:cNvPr>
          <p:cNvSpPr>
            <a:spLocks noGrp="1" noChangeArrowheads="1"/>
          </p:cNvSpPr>
          <p:nvPr>
            <p:ph type="sldNum"/>
          </p:nvPr>
        </p:nvSpPr>
        <p:spPr>
          <a:ln/>
        </p:spPr>
        <p:txBody>
          <a:bodyPr/>
          <a:lstStyle/>
          <a:p>
            <a:fld id="{2F78A7D9-A022-4A2B-B26E-150FD0BCE743}" type="slidenum">
              <a:rPr lang="ru-RU" altLang="ru-RU"/>
              <a:pPr/>
              <a:t>117</a:t>
            </a:fld>
            <a:endParaRPr lang="ru-RU" altLang="ru-RU"/>
          </a:p>
        </p:txBody>
      </p:sp>
      <p:sp>
        <p:nvSpPr>
          <p:cNvPr id="148481" name="Text Box 1">
            <a:extLst>
              <a:ext uri="{FF2B5EF4-FFF2-40B4-BE49-F238E27FC236}">
                <a16:creationId xmlns:a16="http://schemas.microsoft.com/office/drawing/2014/main" id="{0BF50814-3848-4151-89D5-0BE718B1CC40}"/>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355C322B-D2CD-4093-8E45-2B52991F5B49}" type="slidenum">
              <a:rPr lang="ru-RU" altLang="ru-RU" sz="1400">
                <a:solidFill>
                  <a:srgbClr val="000000"/>
                </a:solidFill>
                <a:latin typeface="Times New Roman" panose="02020603050405020304" pitchFamily="18" charset="0"/>
              </a:rPr>
              <a:pPr algn="r" eaLnBrk="1">
                <a:buClrTx/>
                <a:buFontTx/>
                <a:buNone/>
              </a:pPr>
              <a:t>117</a:t>
            </a:fld>
            <a:endParaRPr lang="ru-RU" altLang="ru-RU" sz="1400">
              <a:solidFill>
                <a:srgbClr val="000000"/>
              </a:solidFill>
              <a:latin typeface="Times New Roman" panose="02020603050405020304" pitchFamily="18" charset="0"/>
            </a:endParaRPr>
          </a:p>
        </p:txBody>
      </p:sp>
      <p:sp>
        <p:nvSpPr>
          <p:cNvPr id="148482" name="Rectangle 2">
            <a:extLst>
              <a:ext uri="{FF2B5EF4-FFF2-40B4-BE49-F238E27FC236}">
                <a16:creationId xmlns:a16="http://schemas.microsoft.com/office/drawing/2014/main" id="{BEE0FA57-681F-4692-8A6F-20633DA5B6CE}"/>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8483" name="Text Box 3">
            <a:extLst>
              <a:ext uri="{FF2B5EF4-FFF2-40B4-BE49-F238E27FC236}">
                <a16:creationId xmlns:a16="http://schemas.microsoft.com/office/drawing/2014/main" id="{5A4C312E-ED59-4A48-A486-B2853641D2A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192948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E0F69FF3-A986-4BDA-82FF-B83EECE8928F}"/>
              </a:ext>
            </a:extLst>
          </p:cNvPr>
          <p:cNvSpPr>
            <a:spLocks noGrp="1" noChangeArrowheads="1"/>
          </p:cNvSpPr>
          <p:nvPr>
            <p:ph type="sldNum"/>
          </p:nvPr>
        </p:nvSpPr>
        <p:spPr>
          <a:ln/>
        </p:spPr>
        <p:txBody>
          <a:bodyPr/>
          <a:lstStyle/>
          <a:p>
            <a:fld id="{BB8973FD-2AA1-4E66-9279-4147B4DA208E}" type="slidenum">
              <a:rPr lang="ru-RU" altLang="ru-RU"/>
              <a:pPr/>
              <a:t>7</a:t>
            </a:fld>
            <a:endParaRPr lang="ru-RU" altLang="ru-RU"/>
          </a:p>
        </p:txBody>
      </p:sp>
      <p:sp>
        <p:nvSpPr>
          <p:cNvPr id="76801" name="Text Box 1">
            <a:extLst>
              <a:ext uri="{FF2B5EF4-FFF2-40B4-BE49-F238E27FC236}">
                <a16:creationId xmlns:a16="http://schemas.microsoft.com/office/drawing/2014/main" id="{E366F112-1587-4A3A-B63E-482B19D16EAB}"/>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DCBE632D-935D-4917-A15A-B7F47DEAAB61}" type="slidenum">
              <a:rPr lang="ru-RU" altLang="ru-RU" sz="1400">
                <a:solidFill>
                  <a:srgbClr val="000000"/>
                </a:solidFill>
                <a:latin typeface="Times New Roman" panose="02020603050405020304" pitchFamily="18" charset="0"/>
              </a:rPr>
              <a:pPr algn="r" eaLnBrk="1">
                <a:buClrTx/>
                <a:buFontTx/>
                <a:buNone/>
              </a:pPr>
              <a:t>7</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3F713664-20B5-4398-B5B3-3B3B9D6C9225}"/>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1689D8AD-228B-4941-B38E-FBAA03E8324D}"/>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681350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E0F69FF3-A986-4BDA-82FF-B83EECE8928F}"/>
              </a:ext>
            </a:extLst>
          </p:cNvPr>
          <p:cNvSpPr>
            <a:spLocks noGrp="1" noChangeArrowheads="1"/>
          </p:cNvSpPr>
          <p:nvPr>
            <p:ph type="sldNum"/>
          </p:nvPr>
        </p:nvSpPr>
        <p:spPr>
          <a:ln/>
        </p:spPr>
        <p:txBody>
          <a:bodyPr/>
          <a:lstStyle/>
          <a:p>
            <a:fld id="{BB8973FD-2AA1-4E66-9279-4147B4DA208E}" type="slidenum">
              <a:rPr lang="ru-RU" altLang="ru-RU"/>
              <a:pPr/>
              <a:t>8</a:t>
            </a:fld>
            <a:endParaRPr lang="ru-RU" altLang="ru-RU"/>
          </a:p>
        </p:txBody>
      </p:sp>
      <p:sp>
        <p:nvSpPr>
          <p:cNvPr id="76801" name="Text Box 1">
            <a:extLst>
              <a:ext uri="{FF2B5EF4-FFF2-40B4-BE49-F238E27FC236}">
                <a16:creationId xmlns:a16="http://schemas.microsoft.com/office/drawing/2014/main" id="{E366F112-1587-4A3A-B63E-482B19D16EAB}"/>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DCBE632D-935D-4917-A15A-B7F47DEAAB61}" type="slidenum">
              <a:rPr lang="ru-RU" altLang="ru-RU" sz="1400">
                <a:solidFill>
                  <a:srgbClr val="000000"/>
                </a:solidFill>
                <a:latin typeface="Times New Roman" panose="02020603050405020304" pitchFamily="18" charset="0"/>
              </a:rPr>
              <a:pPr algn="r" eaLnBrk="1">
                <a:buClrTx/>
                <a:buFontTx/>
                <a:buNone/>
              </a:pPr>
              <a:t>8</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3F713664-20B5-4398-B5B3-3B3B9D6C9225}"/>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1689D8AD-228B-4941-B38E-FBAA03E8324D}"/>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406779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E0F69FF3-A986-4BDA-82FF-B83EECE8928F}"/>
              </a:ext>
            </a:extLst>
          </p:cNvPr>
          <p:cNvSpPr>
            <a:spLocks noGrp="1" noChangeArrowheads="1"/>
          </p:cNvSpPr>
          <p:nvPr>
            <p:ph type="sldNum"/>
          </p:nvPr>
        </p:nvSpPr>
        <p:spPr>
          <a:ln/>
        </p:spPr>
        <p:txBody>
          <a:bodyPr/>
          <a:lstStyle/>
          <a:p>
            <a:fld id="{BB8973FD-2AA1-4E66-9279-4147B4DA208E}" type="slidenum">
              <a:rPr lang="ru-RU" altLang="ru-RU"/>
              <a:pPr/>
              <a:t>9</a:t>
            </a:fld>
            <a:endParaRPr lang="ru-RU" altLang="ru-RU"/>
          </a:p>
        </p:txBody>
      </p:sp>
      <p:sp>
        <p:nvSpPr>
          <p:cNvPr id="76801" name="Text Box 1">
            <a:extLst>
              <a:ext uri="{FF2B5EF4-FFF2-40B4-BE49-F238E27FC236}">
                <a16:creationId xmlns:a16="http://schemas.microsoft.com/office/drawing/2014/main" id="{E366F112-1587-4A3A-B63E-482B19D16EAB}"/>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DCBE632D-935D-4917-A15A-B7F47DEAAB61}" type="slidenum">
              <a:rPr lang="ru-RU" altLang="ru-RU" sz="1400">
                <a:solidFill>
                  <a:srgbClr val="000000"/>
                </a:solidFill>
                <a:latin typeface="Times New Roman" panose="02020603050405020304" pitchFamily="18" charset="0"/>
              </a:rPr>
              <a:pPr algn="r" eaLnBrk="1">
                <a:buClrTx/>
                <a:buFontTx/>
                <a:buNone/>
              </a:pPr>
              <a:t>9</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3F713664-20B5-4398-B5B3-3B3B9D6C9225}"/>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1689D8AD-228B-4941-B38E-FBAA03E8324D}"/>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853572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60D535-577D-489C-BADB-DE9821082AEA}"/>
              </a:ext>
            </a:extLst>
          </p:cNvPr>
          <p:cNvSpPr>
            <a:spLocks noGrp="1"/>
          </p:cNvSpPr>
          <p:nvPr>
            <p:ph type="ctrTitle"/>
          </p:nvPr>
        </p:nvSpPr>
        <p:spPr>
          <a:xfrm>
            <a:off x="1260475" y="1236663"/>
            <a:ext cx="7559675" cy="2632075"/>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CFC4AE79-7350-4CF3-B0B9-504C09728953}"/>
              </a:ext>
            </a:extLst>
          </p:cNvPr>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Номер слайда 3">
            <a:extLst>
              <a:ext uri="{FF2B5EF4-FFF2-40B4-BE49-F238E27FC236}">
                <a16:creationId xmlns:a16="http://schemas.microsoft.com/office/drawing/2014/main" id="{F06EF593-11E8-4958-A7E1-809177CA246A}"/>
              </a:ext>
            </a:extLst>
          </p:cNvPr>
          <p:cNvSpPr>
            <a:spLocks noGrp="1"/>
          </p:cNvSpPr>
          <p:nvPr>
            <p:ph type="sldNum" idx="10"/>
          </p:nvPr>
        </p:nvSpPr>
        <p:spPr/>
        <p:txBody>
          <a:bodyPr/>
          <a:lstStyle>
            <a:lvl1pPr>
              <a:defRPr/>
            </a:lvl1pPr>
          </a:lstStyle>
          <a:p>
            <a:fld id="{8C0B5E74-09E3-48AD-953D-B481DD41FEE4}" type="slidenum">
              <a:rPr lang="ru-RU" altLang="ru-RU"/>
              <a:pPr/>
              <a:t>‹#›</a:t>
            </a:fld>
            <a:endParaRPr lang="ru-RU" altLang="ru-RU"/>
          </a:p>
        </p:txBody>
      </p:sp>
    </p:spTree>
    <p:extLst>
      <p:ext uri="{BB962C8B-B14F-4D97-AF65-F5344CB8AC3E}">
        <p14:creationId xmlns:p14="http://schemas.microsoft.com/office/powerpoint/2010/main" val="4177584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0266D3-71EB-401F-8B98-9C51B1566AA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5AF2347-5B95-417D-A168-550AF6985E3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омер слайда 3">
            <a:extLst>
              <a:ext uri="{FF2B5EF4-FFF2-40B4-BE49-F238E27FC236}">
                <a16:creationId xmlns:a16="http://schemas.microsoft.com/office/drawing/2014/main" id="{05C39EEC-766E-4D24-AEAE-90C8412ABA85}"/>
              </a:ext>
            </a:extLst>
          </p:cNvPr>
          <p:cNvSpPr>
            <a:spLocks noGrp="1"/>
          </p:cNvSpPr>
          <p:nvPr>
            <p:ph type="sldNum" idx="10"/>
          </p:nvPr>
        </p:nvSpPr>
        <p:spPr/>
        <p:txBody>
          <a:bodyPr/>
          <a:lstStyle>
            <a:lvl1pPr>
              <a:defRPr/>
            </a:lvl1pPr>
          </a:lstStyle>
          <a:p>
            <a:fld id="{57B41E6B-247D-4581-8BE9-6C2B5740D519}" type="slidenum">
              <a:rPr lang="ru-RU" altLang="ru-RU"/>
              <a:pPr/>
              <a:t>‹#›</a:t>
            </a:fld>
            <a:endParaRPr lang="ru-RU" altLang="ru-RU"/>
          </a:p>
        </p:txBody>
      </p:sp>
    </p:spTree>
    <p:extLst>
      <p:ext uri="{BB962C8B-B14F-4D97-AF65-F5344CB8AC3E}">
        <p14:creationId xmlns:p14="http://schemas.microsoft.com/office/powerpoint/2010/main" val="581401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6E8C400D-FA71-4B8F-9D0A-6CD8D04BC31F}"/>
              </a:ext>
            </a:extLst>
          </p:cNvPr>
          <p:cNvSpPr>
            <a:spLocks noGrp="1"/>
          </p:cNvSpPr>
          <p:nvPr>
            <p:ph type="title" orient="vert"/>
          </p:nvPr>
        </p:nvSpPr>
        <p:spPr>
          <a:xfrm>
            <a:off x="7297738" y="301625"/>
            <a:ext cx="2263775" cy="5838825"/>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5C1D8E5B-7D8F-49E3-9F07-D0BF44BDD550}"/>
              </a:ext>
            </a:extLst>
          </p:cNvPr>
          <p:cNvSpPr>
            <a:spLocks noGrp="1"/>
          </p:cNvSpPr>
          <p:nvPr>
            <p:ph type="body" orient="vert" idx="1"/>
          </p:nvPr>
        </p:nvSpPr>
        <p:spPr>
          <a:xfrm>
            <a:off x="503238" y="301625"/>
            <a:ext cx="6642100" cy="58388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омер слайда 3">
            <a:extLst>
              <a:ext uri="{FF2B5EF4-FFF2-40B4-BE49-F238E27FC236}">
                <a16:creationId xmlns:a16="http://schemas.microsoft.com/office/drawing/2014/main" id="{FCCD6865-1F30-4F9D-82DC-D99F25C6C606}"/>
              </a:ext>
            </a:extLst>
          </p:cNvPr>
          <p:cNvSpPr>
            <a:spLocks noGrp="1"/>
          </p:cNvSpPr>
          <p:nvPr>
            <p:ph type="sldNum" idx="10"/>
          </p:nvPr>
        </p:nvSpPr>
        <p:spPr/>
        <p:txBody>
          <a:bodyPr/>
          <a:lstStyle>
            <a:lvl1pPr>
              <a:defRPr/>
            </a:lvl1pPr>
          </a:lstStyle>
          <a:p>
            <a:fld id="{38D66E2B-9545-4473-B1B7-7831647892B1}" type="slidenum">
              <a:rPr lang="ru-RU" altLang="ru-RU"/>
              <a:pPr/>
              <a:t>‹#›</a:t>
            </a:fld>
            <a:endParaRPr lang="ru-RU" altLang="ru-RU"/>
          </a:p>
        </p:txBody>
      </p:sp>
    </p:spTree>
    <p:extLst>
      <p:ext uri="{BB962C8B-B14F-4D97-AF65-F5344CB8AC3E}">
        <p14:creationId xmlns:p14="http://schemas.microsoft.com/office/powerpoint/2010/main" val="2667601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F93BC7-E784-4C1E-B189-E005BD3F1A15}"/>
              </a:ext>
            </a:extLst>
          </p:cNvPr>
          <p:cNvSpPr>
            <a:spLocks noGrp="1"/>
          </p:cNvSpPr>
          <p:nvPr>
            <p:ph type="ctrTitle"/>
          </p:nvPr>
        </p:nvSpPr>
        <p:spPr>
          <a:xfrm>
            <a:off x="1260475" y="1236663"/>
            <a:ext cx="7559675" cy="2632075"/>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191A0CD9-EB42-4122-B5D9-ED776C6459B4}"/>
              </a:ext>
            </a:extLst>
          </p:cNvPr>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Номер слайда 3">
            <a:extLst>
              <a:ext uri="{FF2B5EF4-FFF2-40B4-BE49-F238E27FC236}">
                <a16:creationId xmlns:a16="http://schemas.microsoft.com/office/drawing/2014/main" id="{79EA6E74-E0AB-4E0F-B8F0-0B8EAE930DBA}"/>
              </a:ext>
            </a:extLst>
          </p:cNvPr>
          <p:cNvSpPr>
            <a:spLocks noGrp="1"/>
          </p:cNvSpPr>
          <p:nvPr>
            <p:ph type="sldNum" idx="10"/>
          </p:nvPr>
        </p:nvSpPr>
        <p:spPr/>
        <p:txBody>
          <a:bodyPr/>
          <a:lstStyle>
            <a:lvl1pPr>
              <a:defRPr/>
            </a:lvl1pPr>
          </a:lstStyle>
          <a:p>
            <a:fld id="{F8FA842A-6048-458C-9A33-DF3755488A4B}" type="slidenum">
              <a:rPr lang="ru-RU" altLang="ru-RU"/>
              <a:pPr/>
              <a:t>‹#›</a:t>
            </a:fld>
            <a:endParaRPr lang="ru-RU" altLang="ru-RU"/>
          </a:p>
        </p:txBody>
      </p:sp>
    </p:spTree>
    <p:extLst>
      <p:ext uri="{BB962C8B-B14F-4D97-AF65-F5344CB8AC3E}">
        <p14:creationId xmlns:p14="http://schemas.microsoft.com/office/powerpoint/2010/main" val="3458072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245C17-FBBF-4BC9-A753-4F78B76F75B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E637B5D-E5DF-434E-9A1B-9B143FF40A9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омер слайда 3">
            <a:extLst>
              <a:ext uri="{FF2B5EF4-FFF2-40B4-BE49-F238E27FC236}">
                <a16:creationId xmlns:a16="http://schemas.microsoft.com/office/drawing/2014/main" id="{655E7E1B-3BD2-45AE-9347-45F7416A202C}"/>
              </a:ext>
            </a:extLst>
          </p:cNvPr>
          <p:cNvSpPr>
            <a:spLocks noGrp="1"/>
          </p:cNvSpPr>
          <p:nvPr>
            <p:ph type="sldNum" idx="10"/>
          </p:nvPr>
        </p:nvSpPr>
        <p:spPr/>
        <p:txBody>
          <a:bodyPr/>
          <a:lstStyle>
            <a:lvl1pPr>
              <a:defRPr/>
            </a:lvl1pPr>
          </a:lstStyle>
          <a:p>
            <a:fld id="{1BE30DBE-EE15-4662-8C4D-D8DD9BE805D3}" type="slidenum">
              <a:rPr lang="ru-RU" altLang="ru-RU"/>
              <a:pPr/>
              <a:t>‹#›</a:t>
            </a:fld>
            <a:endParaRPr lang="ru-RU" altLang="ru-RU"/>
          </a:p>
        </p:txBody>
      </p:sp>
    </p:spTree>
    <p:extLst>
      <p:ext uri="{BB962C8B-B14F-4D97-AF65-F5344CB8AC3E}">
        <p14:creationId xmlns:p14="http://schemas.microsoft.com/office/powerpoint/2010/main" val="3194617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0C815A-F566-4AB9-BDEF-EF9EEE3A3E00}"/>
              </a:ext>
            </a:extLst>
          </p:cNvPr>
          <p:cNvSpPr>
            <a:spLocks noGrp="1"/>
          </p:cNvSpPr>
          <p:nvPr>
            <p:ph type="title"/>
          </p:nvPr>
        </p:nvSpPr>
        <p:spPr>
          <a:xfrm>
            <a:off x="687388" y="1884363"/>
            <a:ext cx="8694737" cy="31448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86410B51-14F7-476E-B268-9396EAA7109B}"/>
              </a:ext>
            </a:extLst>
          </p:cNvPr>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Номер слайда 3">
            <a:extLst>
              <a:ext uri="{FF2B5EF4-FFF2-40B4-BE49-F238E27FC236}">
                <a16:creationId xmlns:a16="http://schemas.microsoft.com/office/drawing/2014/main" id="{05A3C3A1-FAF5-47CD-8210-5281FBC1F506}"/>
              </a:ext>
            </a:extLst>
          </p:cNvPr>
          <p:cNvSpPr>
            <a:spLocks noGrp="1"/>
          </p:cNvSpPr>
          <p:nvPr>
            <p:ph type="sldNum" idx="10"/>
          </p:nvPr>
        </p:nvSpPr>
        <p:spPr/>
        <p:txBody>
          <a:bodyPr/>
          <a:lstStyle>
            <a:lvl1pPr>
              <a:defRPr/>
            </a:lvl1pPr>
          </a:lstStyle>
          <a:p>
            <a:fld id="{17D477E3-526C-4589-97F3-9113D3B06E64}" type="slidenum">
              <a:rPr lang="ru-RU" altLang="ru-RU"/>
              <a:pPr/>
              <a:t>‹#›</a:t>
            </a:fld>
            <a:endParaRPr lang="ru-RU" altLang="ru-RU"/>
          </a:p>
        </p:txBody>
      </p:sp>
    </p:spTree>
    <p:extLst>
      <p:ext uri="{BB962C8B-B14F-4D97-AF65-F5344CB8AC3E}">
        <p14:creationId xmlns:p14="http://schemas.microsoft.com/office/powerpoint/2010/main" val="3339144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9038AE-5C9D-4E2C-AE5E-B09A3A7486F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8FE549C-4B3D-455C-ACFA-9F2746C26FE2}"/>
              </a:ext>
            </a:extLst>
          </p:cNvPr>
          <p:cNvSpPr>
            <a:spLocks noGrp="1"/>
          </p:cNvSpPr>
          <p:nvPr>
            <p:ph sz="half" idx="1"/>
          </p:nvPr>
        </p:nvSpPr>
        <p:spPr>
          <a:xfrm>
            <a:off x="503238" y="1768475"/>
            <a:ext cx="4452937" cy="43719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455F61C9-8BB2-48B9-BB2D-0EE00E1FCCF1}"/>
              </a:ext>
            </a:extLst>
          </p:cNvPr>
          <p:cNvSpPr>
            <a:spLocks noGrp="1"/>
          </p:cNvSpPr>
          <p:nvPr>
            <p:ph sz="half" idx="2"/>
          </p:nvPr>
        </p:nvSpPr>
        <p:spPr>
          <a:xfrm>
            <a:off x="5108575" y="1768475"/>
            <a:ext cx="4452938" cy="43719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Номер слайда 4">
            <a:extLst>
              <a:ext uri="{FF2B5EF4-FFF2-40B4-BE49-F238E27FC236}">
                <a16:creationId xmlns:a16="http://schemas.microsoft.com/office/drawing/2014/main" id="{DFAF32F2-F481-4555-B56B-8D55F2B7E57D}"/>
              </a:ext>
            </a:extLst>
          </p:cNvPr>
          <p:cNvSpPr>
            <a:spLocks noGrp="1"/>
          </p:cNvSpPr>
          <p:nvPr>
            <p:ph type="sldNum" idx="10"/>
          </p:nvPr>
        </p:nvSpPr>
        <p:spPr/>
        <p:txBody>
          <a:bodyPr/>
          <a:lstStyle>
            <a:lvl1pPr>
              <a:defRPr/>
            </a:lvl1pPr>
          </a:lstStyle>
          <a:p>
            <a:fld id="{3A74C277-8BA4-41ED-89C3-75D27560DDCE}" type="slidenum">
              <a:rPr lang="ru-RU" altLang="ru-RU"/>
              <a:pPr/>
              <a:t>‹#›</a:t>
            </a:fld>
            <a:endParaRPr lang="ru-RU" altLang="ru-RU"/>
          </a:p>
        </p:txBody>
      </p:sp>
    </p:spTree>
    <p:extLst>
      <p:ext uri="{BB962C8B-B14F-4D97-AF65-F5344CB8AC3E}">
        <p14:creationId xmlns:p14="http://schemas.microsoft.com/office/powerpoint/2010/main" val="2902070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B10134-A0B4-460F-9942-ADEF80A93C58}"/>
              </a:ext>
            </a:extLst>
          </p:cNvPr>
          <p:cNvSpPr>
            <a:spLocks noGrp="1"/>
          </p:cNvSpPr>
          <p:nvPr>
            <p:ph type="title"/>
          </p:nvPr>
        </p:nvSpPr>
        <p:spPr>
          <a:xfrm>
            <a:off x="693738" y="403225"/>
            <a:ext cx="8694737" cy="1460500"/>
          </a:xfrm>
        </p:spPr>
        <p:txBody>
          <a:bodyPr/>
          <a:lstStyle/>
          <a:p>
            <a:r>
              <a:rPr lang="ru-RU"/>
              <a:t>Образец заголовка</a:t>
            </a:r>
          </a:p>
        </p:txBody>
      </p:sp>
      <p:sp>
        <p:nvSpPr>
          <p:cNvPr id="3" name="Текст 2">
            <a:extLst>
              <a:ext uri="{FF2B5EF4-FFF2-40B4-BE49-F238E27FC236}">
                <a16:creationId xmlns:a16="http://schemas.microsoft.com/office/drawing/2014/main" id="{688DA454-D9D5-4393-B708-7C1D852F2B84}"/>
              </a:ext>
            </a:extLst>
          </p:cNvPr>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15230EC-453E-4F76-B3F9-0AFB16C78231}"/>
              </a:ext>
            </a:extLst>
          </p:cNvPr>
          <p:cNvSpPr>
            <a:spLocks noGrp="1"/>
          </p:cNvSpPr>
          <p:nvPr>
            <p:ph sz="half" idx="2"/>
          </p:nvPr>
        </p:nvSpPr>
        <p:spPr>
          <a:xfrm>
            <a:off x="693738" y="2760663"/>
            <a:ext cx="4265612" cy="40624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AB205ADA-2529-4E47-88D7-03B2798F088F}"/>
              </a:ext>
            </a:extLst>
          </p:cNvPr>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BD7992F5-B8C9-4581-82FA-1CA6610FBC1F}"/>
              </a:ext>
            </a:extLst>
          </p:cNvPr>
          <p:cNvSpPr>
            <a:spLocks noGrp="1"/>
          </p:cNvSpPr>
          <p:nvPr>
            <p:ph sz="quarter" idx="4"/>
          </p:nvPr>
        </p:nvSpPr>
        <p:spPr>
          <a:xfrm>
            <a:off x="5103813" y="2760663"/>
            <a:ext cx="4284662" cy="40624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Номер слайда 6">
            <a:extLst>
              <a:ext uri="{FF2B5EF4-FFF2-40B4-BE49-F238E27FC236}">
                <a16:creationId xmlns:a16="http://schemas.microsoft.com/office/drawing/2014/main" id="{72739616-FA7B-4FA4-93FA-CF91A96E3C26}"/>
              </a:ext>
            </a:extLst>
          </p:cNvPr>
          <p:cNvSpPr>
            <a:spLocks noGrp="1"/>
          </p:cNvSpPr>
          <p:nvPr>
            <p:ph type="sldNum" idx="10"/>
          </p:nvPr>
        </p:nvSpPr>
        <p:spPr/>
        <p:txBody>
          <a:bodyPr/>
          <a:lstStyle>
            <a:lvl1pPr>
              <a:defRPr/>
            </a:lvl1pPr>
          </a:lstStyle>
          <a:p>
            <a:fld id="{2D3813EE-DBD3-4735-A5FD-B7DE7C9C84ED}" type="slidenum">
              <a:rPr lang="ru-RU" altLang="ru-RU"/>
              <a:pPr/>
              <a:t>‹#›</a:t>
            </a:fld>
            <a:endParaRPr lang="ru-RU" altLang="ru-RU"/>
          </a:p>
        </p:txBody>
      </p:sp>
    </p:spTree>
    <p:extLst>
      <p:ext uri="{BB962C8B-B14F-4D97-AF65-F5344CB8AC3E}">
        <p14:creationId xmlns:p14="http://schemas.microsoft.com/office/powerpoint/2010/main" val="298675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F77521-9F40-4027-B43E-BFF8A31B0178}"/>
              </a:ext>
            </a:extLst>
          </p:cNvPr>
          <p:cNvSpPr>
            <a:spLocks noGrp="1"/>
          </p:cNvSpPr>
          <p:nvPr>
            <p:ph type="title"/>
          </p:nvPr>
        </p:nvSpPr>
        <p:spPr/>
        <p:txBody>
          <a:bodyPr/>
          <a:lstStyle/>
          <a:p>
            <a:r>
              <a:rPr lang="ru-RU"/>
              <a:t>Образец заголовка</a:t>
            </a:r>
          </a:p>
        </p:txBody>
      </p:sp>
      <p:sp>
        <p:nvSpPr>
          <p:cNvPr id="3" name="Номер слайда 2">
            <a:extLst>
              <a:ext uri="{FF2B5EF4-FFF2-40B4-BE49-F238E27FC236}">
                <a16:creationId xmlns:a16="http://schemas.microsoft.com/office/drawing/2014/main" id="{F2184D68-3127-4BFA-81B8-F7BC2FDCCD38}"/>
              </a:ext>
            </a:extLst>
          </p:cNvPr>
          <p:cNvSpPr>
            <a:spLocks noGrp="1"/>
          </p:cNvSpPr>
          <p:nvPr>
            <p:ph type="sldNum" idx="10"/>
          </p:nvPr>
        </p:nvSpPr>
        <p:spPr/>
        <p:txBody>
          <a:bodyPr/>
          <a:lstStyle>
            <a:lvl1pPr>
              <a:defRPr/>
            </a:lvl1pPr>
          </a:lstStyle>
          <a:p>
            <a:fld id="{2734CBC6-C8BC-4EDC-B89F-D7C9FBFC9659}" type="slidenum">
              <a:rPr lang="ru-RU" altLang="ru-RU"/>
              <a:pPr/>
              <a:t>‹#›</a:t>
            </a:fld>
            <a:endParaRPr lang="ru-RU" altLang="ru-RU"/>
          </a:p>
        </p:txBody>
      </p:sp>
    </p:spTree>
    <p:extLst>
      <p:ext uri="{BB962C8B-B14F-4D97-AF65-F5344CB8AC3E}">
        <p14:creationId xmlns:p14="http://schemas.microsoft.com/office/powerpoint/2010/main" val="1343975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4144534D-E724-4D3A-BF25-F6D2DBBCC1DE}"/>
              </a:ext>
            </a:extLst>
          </p:cNvPr>
          <p:cNvSpPr>
            <a:spLocks noGrp="1"/>
          </p:cNvSpPr>
          <p:nvPr>
            <p:ph type="sldNum" idx="10"/>
          </p:nvPr>
        </p:nvSpPr>
        <p:spPr/>
        <p:txBody>
          <a:bodyPr/>
          <a:lstStyle>
            <a:lvl1pPr>
              <a:defRPr/>
            </a:lvl1pPr>
          </a:lstStyle>
          <a:p>
            <a:fld id="{21C017E0-FCCC-439C-84B8-24E94B7B0385}" type="slidenum">
              <a:rPr lang="ru-RU" altLang="ru-RU"/>
              <a:pPr/>
              <a:t>‹#›</a:t>
            </a:fld>
            <a:endParaRPr lang="ru-RU" altLang="ru-RU"/>
          </a:p>
        </p:txBody>
      </p:sp>
    </p:spTree>
    <p:extLst>
      <p:ext uri="{BB962C8B-B14F-4D97-AF65-F5344CB8AC3E}">
        <p14:creationId xmlns:p14="http://schemas.microsoft.com/office/powerpoint/2010/main" val="2477276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D5856E-0C9E-47D9-89AA-9772FFACAC2D}"/>
              </a:ext>
            </a:extLst>
          </p:cNvPr>
          <p:cNvSpPr>
            <a:spLocks noGrp="1"/>
          </p:cNvSpPr>
          <p:nvPr>
            <p:ph type="title"/>
          </p:nvPr>
        </p:nvSpPr>
        <p:spPr>
          <a:xfrm>
            <a:off x="693738" y="503238"/>
            <a:ext cx="3251200" cy="17653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64351324-00DD-4666-B630-42C547F6C3D8}"/>
              </a:ext>
            </a:extLst>
          </p:cNvPr>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2257D02-84C7-4499-90FC-7D309C7BC29B}"/>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Номер слайда 4">
            <a:extLst>
              <a:ext uri="{FF2B5EF4-FFF2-40B4-BE49-F238E27FC236}">
                <a16:creationId xmlns:a16="http://schemas.microsoft.com/office/drawing/2014/main" id="{2EF9BEAF-5665-4DA1-8151-F766F8591768}"/>
              </a:ext>
            </a:extLst>
          </p:cNvPr>
          <p:cNvSpPr>
            <a:spLocks noGrp="1"/>
          </p:cNvSpPr>
          <p:nvPr>
            <p:ph type="sldNum" idx="10"/>
          </p:nvPr>
        </p:nvSpPr>
        <p:spPr/>
        <p:txBody>
          <a:bodyPr/>
          <a:lstStyle>
            <a:lvl1pPr>
              <a:defRPr/>
            </a:lvl1pPr>
          </a:lstStyle>
          <a:p>
            <a:fld id="{9687270F-40DF-4BE0-9B54-01917048AEFC}" type="slidenum">
              <a:rPr lang="ru-RU" altLang="ru-RU"/>
              <a:pPr/>
              <a:t>‹#›</a:t>
            </a:fld>
            <a:endParaRPr lang="ru-RU" altLang="ru-RU"/>
          </a:p>
        </p:txBody>
      </p:sp>
    </p:spTree>
    <p:extLst>
      <p:ext uri="{BB962C8B-B14F-4D97-AF65-F5344CB8AC3E}">
        <p14:creationId xmlns:p14="http://schemas.microsoft.com/office/powerpoint/2010/main" val="2199274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A282A6-64DC-4AF5-8C65-B7874C8729C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85ADCB5-8A36-40E7-B1D7-EC1C61CC208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омер слайда 3">
            <a:extLst>
              <a:ext uri="{FF2B5EF4-FFF2-40B4-BE49-F238E27FC236}">
                <a16:creationId xmlns:a16="http://schemas.microsoft.com/office/drawing/2014/main" id="{7136DFC4-23BF-4424-A752-0082DF8C63CC}"/>
              </a:ext>
            </a:extLst>
          </p:cNvPr>
          <p:cNvSpPr>
            <a:spLocks noGrp="1"/>
          </p:cNvSpPr>
          <p:nvPr>
            <p:ph type="sldNum" idx="10"/>
          </p:nvPr>
        </p:nvSpPr>
        <p:spPr/>
        <p:txBody>
          <a:bodyPr/>
          <a:lstStyle>
            <a:lvl1pPr>
              <a:defRPr/>
            </a:lvl1pPr>
          </a:lstStyle>
          <a:p>
            <a:fld id="{BA1A1392-3314-491D-8F54-BA2B618F04A5}" type="slidenum">
              <a:rPr lang="ru-RU" altLang="ru-RU"/>
              <a:pPr/>
              <a:t>‹#›</a:t>
            </a:fld>
            <a:endParaRPr lang="ru-RU" altLang="ru-RU"/>
          </a:p>
        </p:txBody>
      </p:sp>
    </p:spTree>
    <p:extLst>
      <p:ext uri="{BB962C8B-B14F-4D97-AF65-F5344CB8AC3E}">
        <p14:creationId xmlns:p14="http://schemas.microsoft.com/office/powerpoint/2010/main" val="87978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843A23-EF01-4B9E-99F4-2B5695983C32}"/>
              </a:ext>
            </a:extLst>
          </p:cNvPr>
          <p:cNvSpPr>
            <a:spLocks noGrp="1"/>
          </p:cNvSpPr>
          <p:nvPr>
            <p:ph type="title"/>
          </p:nvPr>
        </p:nvSpPr>
        <p:spPr>
          <a:xfrm>
            <a:off x="693738" y="503238"/>
            <a:ext cx="3251200" cy="17653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C2C76DA8-142F-4A8D-9955-C31EA04C9DBF}"/>
              </a:ext>
            </a:extLst>
          </p:cNvPr>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81497A76-54D7-4E18-A666-7B74D01CF288}"/>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Номер слайда 4">
            <a:extLst>
              <a:ext uri="{FF2B5EF4-FFF2-40B4-BE49-F238E27FC236}">
                <a16:creationId xmlns:a16="http://schemas.microsoft.com/office/drawing/2014/main" id="{1FF09842-56B4-4B8F-8DE8-288BB03BCB73}"/>
              </a:ext>
            </a:extLst>
          </p:cNvPr>
          <p:cNvSpPr>
            <a:spLocks noGrp="1"/>
          </p:cNvSpPr>
          <p:nvPr>
            <p:ph type="sldNum" idx="10"/>
          </p:nvPr>
        </p:nvSpPr>
        <p:spPr/>
        <p:txBody>
          <a:bodyPr/>
          <a:lstStyle>
            <a:lvl1pPr>
              <a:defRPr/>
            </a:lvl1pPr>
          </a:lstStyle>
          <a:p>
            <a:fld id="{EDF9D7AA-57E0-4A59-9073-1B908AB91985}" type="slidenum">
              <a:rPr lang="ru-RU" altLang="ru-RU"/>
              <a:pPr/>
              <a:t>‹#›</a:t>
            </a:fld>
            <a:endParaRPr lang="ru-RU" altLang="ru-RU"/>
          </a:p>
        </p:txBody>
      </p:sp>
    </p:spTree>
    <p:extLst>
      <p:ext uri="{BB962C8B-B14F-4D97-AF65-F5344CB8AC3E}">
        <p14:creationId xmlns:p14="http://schemas.microsoft.com/office/powerpoint/2010/main" val="1704565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540C37-9A92-4FB0-9F31-F6317677665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787B6D6-177D-42DF-8280-7CAE9D369969}"/>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омер слайда 3">
            <a:extLst>
              <a:ext uri="{FF2B5EF4-FFF2-40B4-BE49-F238E27FC236}">
                <a16:creationId xmlns:a16="http://schemas.microsoft.com/office/drawing/2014/main" id="{B1F60255-1541-47D8-A1BC-4DD0852F1FEC}"/>
              </a:ext>
            </a:extLst>
          </p:cNvPr>
          <p:cNvSpPr>
            <a:spLocks noGrp="1"/>
          </p:cNvSpPr>
          <p:nvPr>
            <p:ph type="sldNum" idx="10"/>
          </p:nvPr>
        </p:nvSpPr>
        <p:spPr/>
        <p:txBody>
          <a:bodyPr/>
          <a:lstStyle>
            <a:lvl1pPr>
              <a:defRPr/>
            </a:lvl1pPr>
          </a:lstStyle>
          <a:p>
            <a:fld id="{B256AA09-44EC-4C36-87C0-36E16E264179}" type="slidenum">
              <a:rPr lang="ru-RU" altLang="ru-RU"/>
              <a:pPr/>
              <a:t>‹#›</a:t>
            </a:fld>
            <a:endParaRPr lang="ru-RU" altLang="ru-RU"/>
          </a:p>
        </p:txBody>
      </p:sp>
    </p:spTree>
    <p:extLst>
      <p:ext uri="{BB962C8B-B14F-4D97-AF65-F5344CB8AC3E}">
        <p14:creationId xmlns:p14="http://schemas.microsoft.com/office/powerpoint/2010/main" val="130861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F988ED8F-6954-4B61-9120-09DDE782757F}"/>
              </a:ext>
            </a:extLst>
          </p:cNvPr>
          <p:cNvSpPr>
            <a:spLocks noGrp="1"/>
          </p:cNvSpPr>
          <p:nvPr>
            <p:ph type="title" orient="vert"/>
          </p:nvPr>
        </p:nvSpPr>
        <p:spPr>
          <a:xfrm>
            <a:off x="7297738" y="301625"/>
            <a:ext cx="2263775" cy="5838825"/>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0F3BDADF-8CA0-48E4-94A6-E33C44270491}"/>
              </a:ext>
            </a:extLst>
          </p:cNvPr>
          <p:cNvSpPr>
            <a:spLocks noGrp="1"/>
          </p:cNvSpPr>
          <p:nvPr>
            <p:ph type="body" orient="vert" idx="1"/>
          </p:nvPr>
        </p:nvSpPr>
        <p:spPr>
          <a:xfrm>
            <a:off x="503238" y="301625"/>
            <a:ext cx="6642100" cy="58388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омер слайда 3">
            <a:extLst>
              <a:ext uri="{FF2B5EF4-FFF2-40B4-BE49-F238E27FC236}">
                <a16:creationId xmlns:a16="http://schemas.microsoft.com/office/drawing/2014/main" id="{C8F31687-C5B3-48AE-BAB2-F02F307FBA72}"/>
              </a:ext>
            </a:extLst>
          </p:cNvPr>
          <p:cNvSpPr>
            <a:spLocks noGrp="1"/>
          </p:cNvSpPr>
          <p:nvPr>
            <p:ph type="sldNum" idx="10"/>
          </p:nvPr>
        </p:nvSpPr>
        <p:spPr/>
        <p:txBody>
          <a:bodyPr/>
          <a:lstStyle>
            <a:lvl1pPr>
              <a:defRPr/>
            </a:lvl1pPr>
          </a:lstStyle>
          <a:p>
            <a:fld id="{7A439534-CA3E-4B82-BC60-F233026A8984}" type="slidenum">
              <a:rPr lang="ru-RU" altLang="ru-RU"/>
              <a:pPr/>
              <a:t>‹#›</a:t>
            </a:fld>
            <a:endParaRPr lang="ru-RU" altLang="ru-RU"/>
          </a:p>
        </p:txBody>
      </p:sp>
    </p:spTree>
    <p:extLst>
      <p:ext uri="{BB962C8B-B14F-4D97-AF65-F5344CB8AC3E}">
        <p14:creationId xmlns:p14="http://schemas.microsoft.com/office/powerpoint/2010/main" val="1201201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25FB11-25BD-4CCD-AA53-232AE231E216}"/>
              </a:ext>
            </a:extLst>
          </p:cNvPr>
          <p:cNvSpPr>
            <a:spLocks noGrp="1"/>
          </p:cNvSpPr>
          <p:nvPr>
            <p:ph type="title"/>
          </p:nvPr>
        </p:nvSpPr>
        <p:spPr>
          <a:xfrm>
            <a:off x="687388" y="1884363"/>
            <a:ext cx="8694737" cy="31448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30E43585-2F03-4600-B085-42A2F1D5B894}"/>
              </a:ext>
            </a:extLst>
          </p:cNvPr>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Номер слайда 3">
            <a:extLst>
              <a:ext uri="{FF2B5EF4-FFF2-40B4-BE49-F238E27FC236}">
                <a16:creationId xmlns:a16="http://schemas.microsoft.com/office/drawing/2014/main" id="{F1B66A51-B87A-4BE3-AF5D-94137855A292}"/>
              </a:ext>
            </a:extLst>
          </p:cNvPr>
          <p:cNvSpPr>
            <a:spLocks noGrp="1"/>
          </p:cNvSpPr>
          <p:nvPr>
            <p:ph type="sldNum" idx="10"/>
          </p:nvPr>
        </p:nvSpPr>
        <p:spPr/>
        <p:txBody>
          <a:bodyPr/>
          <a:lstStyle>
            <a:lvl1pPr>
              <a:defRPr/>
            </a:lvl1pPr>
          </a:lstStyle>
          <a:p>
            <a:fld id="{E369FFC4-A9EA-43E6-A401-F69D1BE9D635}" type="slidenum">
              <a:rPr lang="ru-RU" altLang="ru-RU"/>
              <a:pPr/>
              <a:t>‹#›</a:t>
            </a:fld>
            <a:endParaRPr lang="ru-RU" altLang="ru-RU"/>
          </a:p>
        </p:txBody>
      </p:sp>
    </p:spTree>
    <p:extLst>
      <p:ext uri="{BB962C8B-B14F-4D97-AF65-F5344CB8AC3E}">
        <p14:creationId xmlns:p14="http://schemas.microsoft.com/office/powerpoint/2010/main" val="216866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B63BC7-243D-4149-8930-F4EB930946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AF900DF-35D9-405D-8DFB-FA0C28332FE0}"/>
              </a:ext>
            </a:extLst>
          </p:cNvPr>
          <p:cNvSpPr>
            <a:spLocks noGrp="1"/>
          </p:cNvSpPr>
          <p:nvPr>
            <p:ph sz="half" idx="1"/>
          </p:nvPr>
        </p:nvSpPr>
        <p:spPr>
          <a:xfrm>
            <a:off x="503238" y="1768475"/>
            <a:ext cx="4452937" cy="43719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21AFDCC4-D277-45DD-A07B-43E00477E3DD}"/>
              </a:ext>
            </a:extLst>
          </p:cNvPr>
          <p:cNvSpPr>
            <a:spLocks noGrp="1"/>
          </p:cNvSpPr>
          <p:nvPr>
            <p:ph sz="half" idx="2"/>
          </p:nvPr>
        </p:nvSpPr>
        <p:spPr>
          <a:xfrm>
            <a:off x="5108575" y="1768475"/>
            <a:ext cx="4452938" cy="43719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Номер слайда 4">
            <a:extLst>
              <a:ext uri="{FF2B5EF4-FFF2-40B4-BE49-F238E27FC236}">
                <a16:creationId xmlns:a16="http://schemas.microsoft.com/office/drawing/2014/main" id="{BB264113-21EB-4AAC-82DF-FCB7187F911D}"/>
              </a:ext>
            </a:extLst>
          </p:cNvPr>
          <p:cNvSpPr>
            <a:spLocks noGrp="1"/>
          </p:cNvSpPr>
          <p:nvPr>
            <p:ph type="sldNum" idx="10"/>
          </p:nvPr>
        </p:nvSpPr>
        <p:spPr/>
        <p:txBody>
          <a:bodyPr/>
          <a:lstStyle>
            <a:lvl1pPr>
              <a:defRPr/>
            </a:lvl1pPr>
          </a:lstStyle>
          <a:p>
            <a:fld id="{A9B85F81-F8E3-495E-82EC-B60B7EF5F1EB}" type="slidenum">
              <a:rPr lang="ru-RU" altLang="ru-RU"/>
              <a:pPr/>
              <a:t>‹#›</a:t>
            </a:fld>
            <a:endParaRPr lang="ru-RU" altLang="ru-RU"/>
          </a:p>
        </p:txBody>
      </p:sp>
    </p:spTree>
    <p:extLst>
      <p:ext uri="{BB962C8B-B14F-4D97-AF65-F5344CB8AC3E}">
        <p14:creationId xmlns:p14="http://schemas.microsoft.com/office/powerpoint/2010/main" val="1343875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A1E859-6DC7-4B8E-B6BF-0E351013CCF2}"/>
              </a:ext>
            </a:extLst>
          </p:cNvPr>
          <p:cNvSpPr>
            <a:spLocks noGrp="1"/>
          </p:cNvSpPr>
          <p:nvPr>
            <p:ph type="title"/>
          </p:nvPr>
        </p:nvSpPr>
        <p:spPr>
          <a:xfrm>
            <a:off x="693738" y="403225"/>
            <a:ext cx="8694737" cy="1460500"/>
          </a:xfrm>
        </p:spPr>
        <p:txBody>
          <a:bodyPr/>
          <a:lstStyle/>
          <a:p>
            <a:r>
              <a:rPr lang="ru-RU"/>
              <a:t>Образец заголовка</a:t>
            </a:r>
          </a:p>
        </p:txBody>
      </p:sp>
      <p:sp>
        <p:nvSpPr>
          <p:cNvPr id="3" name="Текст 2">
            <a:extLst>
              <a:ext uri="{FF2B5EF4-FFF2-40B4-BE49-F238E27FC236}">
                <a16:creationId xmlns:a16="http://schemas.microsoft.com/office/drawing/2014/main" id="{116C60E1-040C-4BB3-B791-D4185A8507BC}"/>
              </a:ext>
            </a:extLst>
          </p:cNvPr>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FFDCE0D-3588-4A3C-8F7C-A492A3EDCF39}"/>
              </a:ext>
            </a:extLst>
          </p:cNvPr>
          <p:cNvSpPr>
            <a:spLocks noGrp="1"/>
          </p:cNvSpPr>
          <p:nvPr>
            <p:ph sz="half" idx="2"/>
          </p:nvPr>
        </p:nvSpPr>
        <p:spPr>
          <a:xfrm>
            <a:off x="693738" y="2760663"/>
            <a:ext cx="4265612" cy="40624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09DAA42-EEDB-4DB9-AAC4-3499AE294041}"/>
              </a:ext>
            </a:extLst>
          </p:cNvPr>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45BB2B25-B509-4ACD-A285-C0E713AFC440}"/>
              </a:ext>
            </a:extLst>
          </p:cNvPr>
          <p:cNvSpPr>
            <a:spLocks noGrp="1"/>
          </p:cNvSpPr>
          <p:nvPr>
            <p:ph sz="quarter" idx="4"/>
          </p:nvPr>
        </p:nvSpPr>
        <p:spPr>
          <a:xfrm>
            <a:off x="5103813" y="2760663"/>
            <a:ext cx="4284662" cy="40624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Номер слайда 6">
            <a:extLst>
              <a:ext uri="{FF2B5EF4-FFF2-40B4-BE49-F238E27FC236}">
                <a16:creationId xmlns:a16="http://schemas.microsoft.com/office/drawing/2014/main" id="{16244A9F-89B1-4EDA-B7DF-0AD3B73F82FF}"/>
              </a:ext>
            </a:extLst>
          </p:cNvPr>
          <p:cNvSpPr>
            <a:spLocks noGrp="1"/>
          </p:cNvSpPr>
          <p:nvPr>
            <p:ph type="sldNum" idx="10"/>
          </p:nvPr>
        </p:nvSpPr>
        <p:spPr/>
        <p:txBody>
          <a:bodyPr/>
          <a:lstStyle>
            <a:lvl1pPr>
              <a:defRPr/>
            </a:lvl1pPr>
          </a:lstStyle>
          <a:p>
            <a:fld id="{AAB61851-4FCA-451F-A713-4F750AE295FD}" type="slidenum">
              <a:rPr lang="ru-RU" altLang="ru-RU"/>
              <a:pPr/>
              <a:t>‹#›</a:t>
            </a:fld>
            <a:endParaRPr lang="ru-RU" altLang="ru-RU"/>
          </a:p>
        </p:txBody>
      </p:sp>
    </p:spTree>
    <p:extLst>
      <p:ext uri="{BB962C8B-B14F-4D97-AF65-F5344CB8AC3E}">
        <p14:creationId xmlns:p14="http://schemas.microsoft.com/office/powerpoint/2010/main" val="329799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1DAF88-D933-48F8-97EE-F20E241F6D3E}"/>
              </a:ext>
            </a:extLst>
          </p:cNvPr>
          <p:cNvSpPr>
            <a:spLocks noGrp="1"/>
          </p:cNvSpPr>
          <p:nvPr>
            <p:ph type="title"/>
          </p:nvPr>
        </p:nvSpPr>
        <p:spPr/>
        <p:txBody>
          <a:bodyPr/>
          <a:lstStyle/>
          <a:p>
            <a:r>
              <a:rPr lang="ru-RU"/>
              <a:t>Образец заголовка</a:t>
            </a:r>
          </a:p>
        </p:txBody>
      </p:sp>
      <p:sp>
        <p:nvSpPr>
          <p:cNvPr id="3" name="Номер слайда 2">
            <a:extLst>
              <a:ext uri="{FF2B5EF4-FFF2-40B4-BE49-F238E27FC236}">
                <a16:creationId xmlns:a16="http://schemas.microsoft.com/office/drawing/2014/main" id="{41E97C23-55F0-4863-8D08-90F850B0CA51}"/>
              </a:ext>
            </a:extLst>
          </p:cNvPr>
          <p:cNvSpPr>
            <a:spLocks noGrp="1"/>
          </p:cNvSpPr>
          <p:nvPr>
            <p:ph type="sldNum" idx="10"/>
          </p:nvPr>
        </p:nvSpPr>
        <p:spPr/>
        <p:txBody>
          <a:bodyPr/>
          <a:lstStyle>
            <a:lvl1pPr>
              <a:defRPr/>
            </a:lvl1pPr>
          </a:lstStyle>
          <a:p>
            <a:fld id="{BDACCB11-FED2-4F6A-BE2D-22889E290AFB}" type="slidenum">
              <a:rPr lang="ru-RU" altLang="ru-RU"/>
              <a:pPr/>
              <a:t>‹#›</a:t>
            </a:fld>
            <a:endParaRPr lang="ru-RU" altLang="ru-RU"/>
          </a:p>
        </p:txBody>
      </p:sp>
    </p:spTree>
    <p:extLst>
      <p:ext uri="{BB962C8B-B14F-4D97-AF65-F5344CB8AC3E}">
        <p14:creationId xmlns:p14="http://schemas.microsoft.com/office/powerpoint/2010/main" val="1691707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41D0872E-EBE9-4C1F-87A7-5A4308942B3A}"/>
              </a:ext>
            </a:extLst>
          </p:cNvPr>
          <p:cNvSpPr>
            <a:spLocks noGrp="1"/>
          </p:cNvSpPr>
          <p:nvPr>
            <p:ph type="sldNum" idx="10"/>
          </p:nvPr>
        </p:nvSpPr>
        <p:spPr/>
        <p:txBody>
          <a:bodyPr/>
          <a:lstStyle>
            <a:lvl1pPr>
              <a:defRPr/>
            </a:lvl1pPr>
          </a:lstStyle>
          <a:p>
            <a:fld id="{D658204E-0247-426C-B48E-9EE1EE6D920B}" type="slidenum">
              <a:rPr lang="ru-RU" altLang="ru-RU"/>
              <a:pPr/>
              <a:t>‹#›</a:t>
            </a:fld>
            <a:endParaRPr lang="ru-RU" altLang="ru-RU"/>
          </a:p>
        </p:txBody>
      </p:sp>
    </p:spTree>
    <p:extLst>
      <p:ext uri="{BB962C8B-B14F-4D97-AF65-F5344CB8AC3E}">
        <p14:creationId xmlns:p14="http://schemas.microsoft.com/office/powerpoint/2010/main" val="2165679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6DB1FB-3C79-4B84-BBF3-52622DB36767}"/>
              </a:ext>
            </a:extLst>
          </p:cNvPr>
          <p:cNvSpPr>
            <a:spLocks noGrp="1"/>
          </p:cNvSpPr>
          <p:nvPr>
            <p:ph type="title"/>
          </p:nvPr>
        </p:nvSpPr>
        <p:spPr>
          <a:xfrm>
            <a:off x="693738" y="503238"/>
            <a:ext cx="3251200" cy="17653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4C35D202-26FB-4ADD-8266-BB31AF6D26D8}"/>
              </a:ext>
            </a:extLst>
          </p:cNvPr>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6AA96CE-E431-482A-915D-FB2A45CF5AA9}"/>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Номер слайда 4">
            <a:extLst>
              <a:ext uri="{FF2B5EF4-FFF2-40B4-BE49-F238E27FC236}">
                <a16:creationId xmlns:a16="http://schemas.microsoft.com/office/drawing/2014/main" id="{CBDBD388-266C-4FEE-BA0C-CD17B9F05DC3}"/>
              </a:ext>
            </a:extLst>
          </p:cNvPr>
          <p:cNvSpPr>
            <a:spLocks noGrp="1"/>
          </p:cNvSpPr>
          <p:nvPr>
            <p:ph type="sldNum" idx="10"/>
          </p:nvPr>
        </p:nvSpPr>
        <p:spPr/>
        <p:txBody>
          <a:bodyPr/>
          <a:lstStyle>
            <a:lvl1pPr>
              <a:defRPr/>
            </a:lvl1pPr>
          </a:lstStyle>
          <a:p>
            <a:fld id="{A8DB39F9-DB7E-496C-B4FC-E8B506FB75A1}" type="slidenum">
              <a:rPr lang="ru-RU" altLang="ru-RU"/>
              <a:pPr/>
              <a:t>‹#›</a:t>
            </a:fld>
            <a:endParaRPr lang="ru-RU" altLang="ru-RU"/>
          </a:p>
        </p:txBody>
      </p:sp>
    </p:spTree>
    <p:extLst>
      <p:ext uri="{BB962C8B-B14F-4D97-AF65-F5344CB8AC3E}">
        <p14:creationId xmlns:p14="http://schemas.microsoft.com/office/powerpoint/2010/main" val="3377400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A24A75-1263-4676-82B8-30E9050F71C7}"/>
              </a:ext>
            </a:extLst>
          </p:cNvPr>
          <p:cNvSpPr>
            <a:spLocks noGrp="1"/>
          </p:cNvSpPr>
          <p:nvPr>
            <p:ph type="title"/>
          </p:nvPr>
        </p:nvSpPr>
        <p:spPr>
          <a:xfrm>
            <a:off x="693738" y="503238"/>
            <a:ext cx="3251200" cy="17653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22FF335E-E597-4936-BBD2-B666A9C4CE04}"/>
              </a:ext>
            </a:extLst>
          </p:cNvPr>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588AA565-C67C-42D9-BD0F-505552E0CD78}"/>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Номер слайда 4">
            <a:extLst>
              <a:ext uri="{FF2B5EF4-FFF2-40B4-BE49-F238E27FC236}">
                <a16:creationId xmlns:a16="http://schemas.microsoft.com/office/drawing/2014/main" id="{DE91B53A-4B70-4E49-BE0C-F20BA62FCDC8}"/>
              </a:ext>
            </a:extLst>
          </p:cNvPr>
          <p:cNvSpPr>
            <a:spLocks noGrp="1"/>
          </p:cNvSpPr>
          <p:nvPr>
            <p:ph type="sldNum" idx="10"/>
          </p:nvPr>
        </p:nvSpPr>
        <p:spPr/>
        <p:txBody>
          <a:bodyPr/>
          <a:lstStyle>
            <a:lvl1pPr>
              <a:defRPr/>
            </a:lvl1pPr>
          </a:lstStyle>
          <a:p>
            <a:fld id="{02F94836-23FE-4FB9-98D9-608751ADCA53}" type="slidenum">
              <a:rPr lang="ru-RU" altLang="ru-RU"/>
              <a:pPr/>
              <a:t>‹#›</a:t>
            </a:fld>
            <a:endParaRPr lang="ru-RU" altLang="ru-RU"/>
          </a:p>
        </p:txBody>
      </p:sp>
    </p:spTree>
    <p:extLst>
      <p:ext uri="{BB962C8B-B14F-4D97-AF65-F5344CB8AC3E}">
        <p14:creationId xmlns:p14="http://schemas.microsoft.com/office/powerpoint/2010/main" val="3756432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6E7B44FB-546F-4A09-B057-987567149BF2}"/>
              </a:ext>
            </a:extLst>
          </p:cNvPr>
          <p:cNvSpPr>
            <a:spLocks noGrp="1" noChangeArrowheads="1"/>
          </p:cNvSpPr>
          <p:nvPr>
            <p:ph type="title"/>
          </p:nvPr>
        </p:nvSpPr>
        <p:spPr bwMode="auto">
          <a:xfrm>
            <a:off x="503238" y="301625"/>
            <a:ext cx="9058275" cy="1249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ru-RU"/>
              <a:t>Для правки текста заголовка щёлкните мышью</a:t>
            </a:r>
          </a:p>
        </p:txBody>
      </p:sp>
      <p:sp>
        <p:nvSpPr>
          <p:cNvPr id="1026" name="Rectangle 2">
            <a:extLst>
              <a:ext uri="{FF2B5EF4-FFF2-40B4-BE49-F238E27FC236}">
                <a16:creationId xmlns:a16="http://schemas.microsoft.com/office/drawing/2014/main" id="{CD6309D7-0E91-4CFB-B197-94323B676865}"/>
              </a:ext>
            </a:extLst>
          </p:cNvPr>
          <p:cNvSpPr>
            <a:spLocks noGrp="1" noChangeArrowheads="1"/>
          </p:cNvSpPr>
          <p:nvPr>
            <p:ph type="body" idx="1"/>
          </p:nvPr>
        </p:nvSpPr>
        <p:spPr bwMode="auto">
          <a:xfrm>
            <a:off x="503238" y="1768475"/>
            <a:ext cx="9058275" cy="437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ru-RU"/>
              <a:t>Для правки структуры щёлкните мышью</a:t>
            </a:r>
          </a:p>
          <a:p>
            <a:pPr lvl="1"/>
            <a:r>
              <a:rPr lang="en-GB" altLang="ru-RU"/>
              <a:t>Второй уровень структуры</a:t>
            </a:r>
          </a:p>
          <a:p>
            <a:pPr lvl="2"/>
            <a:r>
              <a:rPr lang="en-GB" altLang="ru-RU"/>
              <a:t>Третий уровень структуры</a:t>
            </a:r>
          </a:p>
          <a:p>
            <a:pPr lvl="3"/>
            <a:r>
              <a:rPr lang="en-GB" altLang="ru-RU"/>
              <a:t>Четвёртый уровень структуры</a:t>
            </a:r>
          </a:p>
          <a:p>
            <a:pPr lvl="4"/>
            <a:r>
              <a:rPr lang="en-GB" altLang="ru-RU"/>
              <a:t>Пятый уровень структуры</a:t>
            </a:r>
          </a:p>
          <a:p>
            <a:pPr lvl="4"/>
            <a:r>
              <a:rPr lang="en-GB" altLang="ru-RU"/>
              <a:t>Шестой уровень структуры</a:t>
            </a:r>
          </a:p>
          <a:p>
            <a:pPr lvl="4"/>
            <a:r>
              <a:rPr lang="en-GB" altLang="ru-RU"/>
              <a:t>Седьмой уровень структуры</a:t>
            </a:r>
          </a:p>
        </p:txBody>
      </p:sp>
      <p:sp>
        <p:nvSpPr>
          <p:cNvPr id="1027" name="Text Box 3">
            <a:extLst>
              <a:ext uri="{FF2B5EF4-FFF2-40B4-BE49-F238E27FC236}">
                <a16:creationId xmlns:a16="http://schemas.microsoft.com/office/drawing/2014/main" id="{F291AFC3-0F8E-4974-B3B5-25A6632B7F30}"/>
              </a:ext>
            </a:extLst>
          </p:cNvPr>
          <p:cNvSpPr txBox="1">
            <a:spLocks noChangeArrowheads="1"/>
          </p:cNvSpPr>
          <p:nvPr/>
        </p:nvSpPr>
        <p:spPr bwMode="auto">
          <a:xfrm>
            <a:off x="503238" y="6886575"/>
            <a:ext cx="2336800"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028" name="Text Box 4">
            <a:extLst>
              <a:ext uri="{FF2B5EF4-FFF2-40B4-BE49-F238E27FC236}">
                <a16:creationId xmlns:a16="http://schemas.microsoft.com/office/drawing/2014/main" id="{044B477A-FC47-4259-A5A5-DAF32CADE292}"/>
              </a:ext>
            </a:extLst>
          </p:cNvPr>
          <p:cNvSpPr txBox="1">
            <a:spLocks noChangeArrowheads="1"/>
          </p:cNvSpPr>
          <p:nvPr/>
        </p:nvSpPr>
        <p:spPr bwMode="auto">
          <a:xfrm>
            <a:off x="3448050" y="6886575"/>
            <a:ext cx="3184525"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029" name="Rectangle 5">
            <a:extLst>
              <a:ext uri="{FF2B5EF4-FFF2-40B4-BE49-F238E27FC236}">
                <a16:creationId xmlns:a16="http://schemas.microsoft.com/office/drawing/2014/main" id="{793BEB7D-2AB9-4FCE-8159-576FE42FF578}"/>
              </a:ext>
            </a:extLst>
          </p:cNvPr>
          <p:cNvSpPr>
            <a:spLocks noGrp="1" noChangeArrowheads="1"/>
          </p:cNvSpPr>
          <p:nvPr>
            <p:ph type="sldNum"/>
          </p:nvPr>
        </p:nvSpPr>
        <p:spPr bwMode="auto">
          <a:xfrm>
            <a:off x="7227888" y="6886575"/>
            <a:ext cx="2335212"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fld id="{9E351A8C-388C-4A0D-9ABD-00A1647D2E7A}"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Tahoma" panose="020B0604030504040204" pitchFamily="34" charset="0"/>
        </a:defRPr>
      </a:lvl2pPr>
      <a:lvl3pPr marL="11430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Tahoma" panose="020B0604030504040204" pitchFamily="34" charset="0"/>
        </a:defRPr>
      </a:lvl3pPr>
      <a:lvl4pPr marL="16002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Tahoma" panose="020B0604030504040204" pitchFamily="34" charset="0"/>
        </a:defRPr>
      </a:lvl4pPr>
      <a:lvl5pPr marL="20574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Tahoma" panose="020B0604030504040204" pitchFamily="34" charset="0"/>
        </a:defRPr>
      </a:lvl5pPr>
      <a:lvl6pPr marL="25146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Tahoma" panose="020B0604030504040204" pitchFamily="34" charset="0"/>
        </a:defRPr>
      </a:lvl6pPr>
      <a:lvl7pPr marL="29718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Tahoma" panose="020B0604030504040204" pitchFamily="34" charset="0"/>
        </a:defRPr>
      </a:lvl7pPr>
      <a:lvl8pPr marL="34290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Tahoma" panose="020B0604030504040204" pitchFamily="34" charset="0"/>
        </a:defRPr>
      </a:lvl8pPr>
      <a:lvl9pPr marL="38862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Tahoma" panose="020B0604030504040204" pitchFamily="34" charset="0"/>
        </a:defRPr>
      </a:lvl9pPr>
    </p:titleStyle>
    <p:bodyStyle>
      <a:lvl1pPr marL="342900" indent="-342900" algn="l" defTabSz="449263" rtl="0" eaLnBrk="0" fontAlgn="base" hangingPunct="0">
        <a:lnSpc>
          <a:spcPct val="93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D5733C86-CAB7-4212-96A2-1956983073A6}"/>
              </a:ext>
            </a:extLst>
          </p:cNvPr>
          <p:cNvSpPr>
            <a:spLocks noGrp="1" noChangeArrowheads="1"/>
          </p:cNvSpPr>
          <p:nvPr>
            <p:ph type="title"/>
          </p:nvPr>
        </p:nvSpPr>
        <p:spPr bwMode="auto">
          <a:xfrm>
            <a:off x="503238" y="301625"/>
            <a:ext cx="9058275" cy="1249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ru-RU"/>
              <a:t>Для правки текста заголовка щёлкните мышью</a:t>
            </a:r>
          </a:p>
        </p:txBody>
      </p:sp>
      <p:sp>
        <p:nvSpPr>
          <p:cNvPr id="1026" name="Rectangle 2">
            <a:extLst>
              <a:ext uri="{FF2B5EF4-FFF2-40B4-BE49-F238E27FC236}">
                <a16:creationId xmlns:a16="http://schemas.microsoft.com/office/drawing/2014/main" id="{913D0B7D-90F5-4B63-A56E-AC60CE116B8A}"/>
              </a:ext>
            </a:extLst>
          </p:cNvPr>
          <p:cNvSpPr>
            <a:spLocks noGrp="1" noChangeArrowheads="1"/>
          </p:cNvSpPr>
          <p:nvPr>
            <p:ph type="body" idx="1"/>
          </p:nvPr>
        </p:nvSpPr>
        <p:spPr bwMode="auto">
          <a:xfrm>
            <a:off x="503238" y="1768475"/>
            <a:ext cx="9058275" cy="437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ru-RU"/>
              <a:t>Для правки структуры щёлкните мышью</a:t>
            </a:r>
          </a:p>
          <a:p>
            <a:pPr lvl="1"/>
            <a:r>
              <a:rPr lang="en-GB" altLang="ru-RU"/>
              <a:t>Второй уровень структуры</a:t>
            </a:r>
          </a:p>
          <a:p>
            <a:pPr lvl="2"/>
            <a:r>
              <a:rPr lang="en-GB" altLang="ru-RU"/>
              <a:t>Третий уровень структуры</a:t>
            </a:r>
          </a:p>
          <a:p>
            <a:pPr lvl="3"/>
            <a:r>
              <a:rPr lang="en-GB" altLang="ru-RU"/>
              <a:t>Четвёртый уровень структуры</a:t>
            </a:r>
          </a:p>
          <a:p>
            <a:pPr lvl="4"/>
            <a:r>
              <a:rPr lang="en-GB" altLang="ru-RU"/>
              <a:t>Пятый уровень структуры</a:t>
            </a:r>
          </a:p>
          <a:p>
            <a:pPr lvl="4"/>
            <a:r>
              <a:rPr lang="en-GB" altLang="ru-RU"/>
              <a:t>Шестой уровень структуры</a:t>
            </a:r>
          </a:p>
          <a:p>
            <a:pPr lvl="4"/>
            <a:r>
              <a:rPr lang="en-GB" altLang="ru-RU"/>
              <a:t>Седьмой уровень структуры</a:t>
            </a:r>
          </a:p>
        </p:txBody>
      </p:sp>
      <p:sp>
        <p:nvSpPr>
          <p:cNvPr id="1027" name="Text Box 3">
            <a:extLst>
              <a:ext uri="{FF2B5EF4-FFF2-40B4-BE49-F238E27FC236}">
                <a16:creationId xmlns:a16="http://schemas.microsoft.com/office/drawing/2014/main" id="{B16C7632-B8EA-4B94-BD7D-6C7859D42F7A}"/>
              </a:ext>
            </a:extLst>
          </p:cNvPr>
          <p:cNvSpPr txBox="1">
            <a:spLocks noChangeArrowheads="1"/>
          </p:cNvSpPr>
          <p:nvPr/>
        </p:nvSpPr>
        <p:spPr bwMode="auto">
          <a:xfrm>
            <a:off x="503238" y="6886575"/>
            <a:ext cx="2336800"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028" name="Text Box 4">
            <a:extLst>
              <a:ext uri="{FF2B5EF4-FFF2-40B4-BE49-F238E27FC236}">
                <a16:creationId xmlns:a16="http://schemas.microsoft.com/office/drawing/2014/main" id="{12C35612-B1FB-4BEA-9FF0-1016C7B5329E}"/>
              </a:ext>
            </a:extLst>
          </p:cNvPr>
          <p:cNvSpPr txBox="1">
            <a:spLocks noChangeArrowheads="1"/>
          </p:cNvSpPr>
          <p:nvPr/>
        </p:nvSpPr>
        <p:spPr bwMode="auto">
          <a:xfrm>
            <a:off x="3448050" y="6886575"/>
            <a:ext cx="3184525"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029" name="Rectangle 5">
            <a:extLst>
              <a:ext uri="{FF2B5EF4-FFF2-40B4-BE49-F238E27FC236}">
                <a16:creationId xmlns:a16="http://schemas.microsoft.com/office/drawing/2014/main" id="{E2E97015-5934-4AA2-B34C-591E77439E86}"/>
              </a:ext>
            </a:extLst>
          </p:cNvPr>
          <p:cNvSpPr>
            <a:spLocks noGrp="1" noChangeArrowheads="1"/>
          </p:cNvSpPr>
          <p:nvPr>
            <p:ph type="sldNum"/>
          </p:nvPr>
        </p:nvSpPr>
        <p:spPr bwMode="auto">
          <a:xfrm>
            <a:off x="7227888" y="6886575"/>
            <a:ext cx="2335212"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fld id="{D693DE38-3872-4EED-ABBF-6482DF95B7A4}"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Tahoma" panose="020B0604030504040204" pitchFamily="34" charset="0"/>
        </a:defRPr>
      </a:lvl2pPr>
      <a:lvl3pPr marL="11430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Tahoma" panose="020B0604030504040204" pitchFamily="34" charset="0"/>
        </a:defRPr>
      </a:lvl3pPr>
      <a:lvl4pPr marL="16002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Tahoma" panose="020B0604030504040204" pitchFamily="34" charset="0"/>
        </a:defRPr>
      </a:lvl4pPr>
      <a:lvl5pPr marL="20574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Tahoma" panose="020B0604030504040204" pitchFamily="34" charset="0"/>
        </a:defRPr>
      </a:lvl5pPr>
      <a:lvl6pPr marL="25146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Tahoma" panose="020B0604030504040204" pitchFamily="34" charset="0"/>
        </a:defRPr>
      </a:lvl6pPr>
      <a:lvl7pPr marL="29718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Tahoma" panose="020B0604030504040204" pitchFamily="34" charset="0"/>
        </a:defRPr>
      </a:lvl7pPr>
      <a:lvl8pPr marL="34290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Tahoma" panose="020B0604030504040204" pitchFamily="34" charset="0"/>
        </a:defRPr>
      </a:lvl8pPr>
      <a:lvl9pPr marL="38862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Tahoma" panose="020B0604030504040204" pitchFamily="34" charset="0"/>
        </a:defRPr>
      </a:lvl9pPr>
    </p:titleStyle>
    <p:bodyStyle>
      <a:lvl1pPr marL="342900" indent="-342900" algn="l" defTabSz="449263" rtl="0" eaLnBrk="0" fontAlgn="base" hangingPunct="0">
        <a:lnSpc>
          <a:spcPct val="93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s://www.ibm.com/cloud/learn/container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prnewswire.com/in/news-releases/sdn-market-size-is-projected-to-reach-usd-72-630-million-by-2027-valuates-reports-815582808.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08A27D47-DA1E-4098-BA00-3FB400331A76}"/>
              </a:ext>
            </a:extLst>
          </p:cNvPr>
          <p:cNvSpPr txBox="1">
            <a:spLocks noChangeArrowheads="1"/>
          </p:cNvSpPr>
          <p:nvPr/>
        </p:nvSpPr>
        <p:spPr bwMode="auto">
          <a:xfrm>
            <a:off x="373725" y="451097"/>
            <a:ext cx="9070975" cy="962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eaLnBrk="1">
              <a:buClrTx/>
            </a:pPr>
            <a:r>
              <a:rPr lang="ru-RU" altLang="ru-RU" b="1" dirty="0">
                <a:solidFill>
                  <a:srgbClr val="000000"/>
                </a:solidFill>
                <a:latin typeface="Arial"/>
                <a:cs typeface="Tahoma"/>
              </a:rPr>
              <a:t>SDN-Software </a:t>
            </a:r>
            <a:r>
              <a:rPr lang="ru-RU" altLang="ru-RU" b="1" err="1">
                <a:solidFill>
                  <a:srgbClr val="000000"/>
                </a:solidFill>
                <a:latin typeface="Arial"/>
                <a:cs typeface="Tahoma"/>
              </a:rPr>
              <a:t>Defined</a:t>
            </a:r>
            <a:r>
              <a:rPr lang="ru-RU" altLang="ru-RU" b="1" dirty="0">
                <a:solidFill>
                  <a:srgbClr val="000000"/>
                </a:solidFill>
                <a:latin typeface="Arial"/>
                <a:cs typeface="Tahoma"/>
              </a:rPr>
              <a:t> Networks, Программно-конфигурируемы Сети, ПКС</a:t>
            </a:r>
          </a:p>
        </p:txBody>
      </p:sp>
      <p:sp>
        <p:nvSpPr>
          <p:cNvPr id="4" name="TextBox 3">
            <a:extLst>
              <a:ext uri="{FF2B5EF4-FFF2-40B4-BE49-F238E27FC236}">
                <a16:creationId xmlns:a16="http://schemas.microsoft.com/office/drawing/2014/main" id="{2E45A9E2-5792-4DC0-834F-93AF613ECF8B}"/>
              </a:ext>
            </a:extLst>
          </p:cNvPr>
          <p:cNvSpPr txBox="1"/>
          <p:nvPr/>
        </p:nvSpPr>
        <p:spPr>
          <a:xfrm>
            <a:off x="139140" y="1807395"/>
            <a:ext cx="9543383" cy="2926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b="1">
                <a:solidFill>
                  <a:srgbClr val="000000"/>
                </a:solidFill>
                <a:latin typeface="Arial"/>
                <a:cs typeface="Arial"/>
              </a:rPr>
              <a:t>Основные понятия (Р.Л. Смелянский, В.А. Антоненко - Концепции …)</a:t>
            </a:r>
            <a:endParaRPr lang="ru-RU" b="1">
              <a:solidFill>
                <a:srgbClr val="000000"/>
              </a:solidFill>
              <a:cs typeface="Arial"/>
            </a:endParaRPr>
          </a:p>
          <a:p>
            <a:endParaRPr lang="ru-RU" b="1">
              <a:solidFill>
                <a:srgbClr val="000000"/>
              </a:solidFill>
              <a:cs typeface="Arial"/>
            </a:endParaRPr>
          </a:p>
          <a:p>
            <a:r>
              <a:rPr lang="ru-RU" b="1">
                <a:solidFill>
                  <a:srgbClr val="000000"/>
                </a:solidFill>
                <a:latin typeface="Arial"/>
                <a:cs typeface="Arial"/>
              </a:rPr>
              <a:t>ПКС - </a:t>
            </a:r>
            <a:r>
              <a:rPr lang="ru-RU">
                <a:solidFill>
                  <a:srgbClr val="000000"/>
                </a:solidFill>
                <a:latin typeface="Arial"/>
                <a:cs typeface="Arial"/>
              </a:rPr>
              <a:t>это концепция построения сети, в которой </a:t>
            </a:r>
            <a:r>
              <a:rPr lang="ru-RU" b="1">
                <a:solidFill>
                  <a:srgbClr val="000000"/>
                </a:solidFill>
                <a:latin typeface="Arial"/>
                <a:cs typeface="Arial"/>
              </a:rPr>
              <a:t>Контур управления</a:t>
            </a:r>
            <a:r>
              <a:rPr lang="ru-RU">
                <a:solidFill>
                  <a:srgbClr val="000000"/>
                </a:solidFill>
                <a:latin typeface="Arial"/>
                <a:cs typeface="Arial"/>
              </a:rPr>
              <a:t>  (</a:t>
            </a:r>
            <a:r>
              <a:rPr lang="ru-RU" b="1" err="1">
                <a:solidFill>
                  <a:srgbClr val="000000"/>
                </a:solidFill>
                <a:latin typeface="Arial"/>
                <a:cs typeface="Arial"/>
              </a:rPr>
              <a:t>Control</a:t>
            </a:r>
            <a:r>
              <a:rPr lang="ru-RU" b="1">
                <a:solidFill>
                  <a:srgbClr val="000000"/>
                </a:solidFill>
                <a:latin typeface="Arial"/>
                <a:cs typeface="Arial"/>
              </a:rPr>
              <a:t> </a:t>
            </a:r>
            <a:r>
              <a:rPr lang="ru-RU" b="1" err="1">
                <a:solidFill>
                  <a:srgbClr val="000000"/>
                </a:solidFill>
                <a:latin typeface="Arial"/>
                <a:cs typeface="Arial"/>
              </a:rPr>
              <a:t>Plane</a:t>
            </a:r>
            <a:r>
              <a:rPr lang="ru-RU">
                <a:solidFill>
                  <a:srgbClr val="000000"/>
                </a:solidFill>
                <a:latin typeface="Arial"/>
                <a:cs typeface="Arial"/>
              </a:rPr>
              <a:t>) централизован и отделен от </a:t>
            </a:r>
            <a:r>
              <a:rPr lang="ru-RU" b="1">
                <a:solidFill>
                  <a:srgbClr val="000000"/>
                </a:solidFill>
                <a:latin typeface="Arial"/>
                <a:cs typeface="Arial"/>
              </a:rPr>
              <a:t>Контура передачи данных ( </a:t>
            </a:r>
            <a:r>
              <a:rPr lang="ru-RU" b="1" err="1">
                <a:solidFill>
                  <a:srgbClr val="000000"/>
                </a:solidFill>
                <a:latin typeface="Arial"/>
                <a:cs typeface="Arial"/>
              </a:rPr>
              <a:t>Data</a:t>
            </a:r>
            <a:r>
              <a:rPr lang="ru-RU" b="1">
                <a:solidFill>
                  <a:srgbClr val="000000"/>
                </a:solidFill>
                <a:latin typeface="Arial"/>
                <a:cs typeface="Arial"/>
              </a:rPr>
              <a:t> </a:t>
            </a:r>
            <a:r>
              <a:rPr lang="ru-RU" b="1" err="1">
                <a:solidFill>
                  <a:srgbClr val="000000"/>
                </a:solidFill>
                <a:latin typeface="Arial"/>
                <a:cs typeface="Arial"/>
              </a:rPr>
              <a:t>Plane</a:t>
            </a:r>
            <a:r>
              <a:rPr lang="ru-RU" b="1">
                <a:solidFill>
                  <a:srgbClr val="000000"/>
                </a:solidFill>
                <a:latin typeface="Arial"/>
                <a:cs typeface="Arial"/>
              </a:rPr>
              <a:t>).</a:t>
            </a:r>
            <a:endParaRPr lang="ru-RU" b="1">
              <a:solidFill>
                <a:srgbClr val="000000"/>
              </a:solidFill>
              <a:cs typeface="Arial"/>
            </a:endParaRPr>
          </a:p>
          <a:p>
            <a:r>
              <a:rPr lang="ru-RU">
                <a:solidFill>
                  <a:srgbClr val="000000"/>
                </a:solidFill>
                <a:latin typeface="Arial"/>
                <a:cs typeface="Arial"/>
              </a:rPr>
              <a:t>Логика управления сетью сосредоточена в </a:t>
            </a:r>
            <a:r>
              <a:rPr lang="ru-RU" b="1">
                <a:solidFill>
                  <a:srgbClr val="000000"/>
                </a:solidFill>
                <a:latin typeface="Arial"/>
                <a:cs typeface="Arial"/>
              </a:rPr>
              <a:t>контроллере</a:t>
            </a:r>
            <a:r>
              <a:rPr lang="ru-RU">
                <a:solidFill>
                  <a:srgbClr val="000000"/>
                </a:solidFill>
                <a:latin typeface="Arial"/>
                <a:cs typeface="Arial"/>
              </a:rPr>
              <a:t> - программной платформе, которая работает на выделенном типовом </a:t>
            </a:r>
            <a:r>
              <a:rPr lang="ru-RU" b="1">
                <a:solidFill>
                  <a:srgbClr val="000000"/>
                </a:solidFill>
                <a:latin typeface="Arial"/>
                <a:cs typeface="Arial"/>
              </a:rPr>
              <a:t>сервере</a:t>
            </a:r>
            <a:r>
              <a:rPr lang="ru-RU">
                <a:solidFill>
                  <a:srgbClr val="000000"/>
                </a:solidFill>
                <a:latin typeface="Arial"/>
                <a:cs typeface="Arial"/>
              </a:rPr>
              <a:t> и способна отслеживать работу всех </a:t>
            </a:r>
            <a:r>
              <a:rPr lang="ru-RU" b="1">
                <a:solidFill>
                  <a:srgbClr val="000000"/>
                </a:solidFill>
                <a:latin typeface="Arial"/>
                <a:cs typeface="Arial"/>
              </a:rPr>
              <a:t>сетевых устройств</a:t>
            </a:r>
            <a:r>
              <a:rPr lang="ru-RU">
                <a:solidFill>
                  <a:srgbClr val="000000"/>
                </a:solidFill>
                <a:latin typeface="Arial"/>
                <a:cs typeface="Arial"/>
              </a:rPr>
              <a:t>.</a:t>
            </a:r>
            <a:endParaRPr lang="ru-RU">
              <a:solidFill>
                <a:srgbClr val="000000"/>
              </a:solidFill>
              <a:cs typeface="Arial"/>
            </a:endParaRPr>
          </a:p>
          <a:p>
            <a:endParaRPr lang="ru-RU" b="1">
              <a:solidFill>
                <a:srgbClr val="000000"/>
              </a:solidFill>
              <a:latin typeface="Arial"/>
              <a:cs typeface="Arial"/>
            </a:endParaRPr>
          </a:p>
          <a:p>
            <a:endParaRPr lang="ru-RU" b="1">
              <a:solidFill>
                <a:srgbClr val="000000"/>
              </a:solidFill>
              <a:cs typeface="Arial"/>
            </a:endParaRPr>
          </a:p>
          <a:p>
            <a:endParaRPr lang="ru-RU" b="1">
              <a:solidFill>
                <a:srgbClr val="000000"/>
              </a:solidFill>
              <a:cs typeface="Arial"/>
            </a:endParaRPr>
          </a:p>
          <a:p>
            <a:endParaRPr lang="ru-RU">
              <a:solidFill>
                <a:srgbClr val="000000"/>
              </a:solidFill>
              <a:cs typeface="Arial"/>
            </a:endParaRPr>
          </a:p>
        </p:txBody>
      </p:sp>
      <p:pic>
        <p:nvPicPr>
          <p:cNvPr id="5" name="Рисунок 5" descr="Изображение выглядит как снимок экрана&#10;&#10;Описание создано с очень высокой степенью достоверности">
            <a:extLst>
              <a:ext uri="{FF2B5EF4-FFF2-40B4-BE49-F238E27FC236}">
                <a16:creationId xmlns:a16="http://schemas.microsoft.com/office/drawing/2014/main" id="{EBC246E3-BEB5-47A8-8613-458BF6D2C44E}"/>
              </a:ext>
            </a:extLst>
          </p:cNvPr>
          <p:cNvPicPr>
            <a:picLocks noChangeAspect="1"/>
          </p:cNvPicPr>
          <p:nvPr/>
        </p:nvPicPr>
        <p:blipFill>
          <a:blip r:embed="rId3"/>
          <a:stretch>
            <a:fillRect/>
          </a:stretch>
        </p:blipFill>
        <p:spPr>
          <a:xfrm>
            <a:off x="621010" y="3704523"/>
            <a:ext cx="8834829" cy="3813675"/>
          </a:xfrm>
          <a:prstGeom prst="rect">
            <a:avLst/>
          </a:prstGeom>
        </p:spPr>
      </p:pic>
    </p:spTree>
    <p:extLst>
      <p:ext uri="{BB962C8B-B14F-4D97-AF65-F5344CB8AC3E}">
        <p14:creationId xmlns:p14="http://schemas.microsoft.com/office/powerpoint/2010/main" val="30835839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08A27D47-DA1E-4098-BA00-3FB400331A76}"/>
              </a:ext>
            </a:extLst>
          </p:cNvPr>
          <p:cNvSpPr txBox="1">
            <a:spLocks noChangeArrowheads="1"/>
          </p:cNvSpPr>
          <p:nvPr/>
        </p:nvSpPr>
        <p:spPr bwMode="auto">
          <a:xfrm>
            <a:off x="373725" y="451097"/>
            <a:ext cx="9070975" cy="962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eaLnBrk="1">
              <a:buClrTx/>
            </a:pPr>
            <a:r>
              <a:rPr lang="ru-RU" altLang="ru-RU" b="1" dirty="0">
                <a:solidFill>
                  <a:srgbClr val="000000"/>
                </a:solidFill>
                <a:latin typeface="Arial"/>
                <a:cs typeface="Tahoma"/>
              </a:rPr>
              <a:t>SDN-Software </a:t>
            </a:r>
            <a:r>
              <a:rPr lang="ru-RU" altLang="ru-RU" b="1" err="1">
                <a:solidFill>
                  <a:srgbClr val="000000"/>
                </a:solidFill>
                <a:latin typeface="Arial"/>
                <a:cs typeface="Tahoma"/>
              </a:rPr>
              <a:t>Defined</a:t>
            </a:r>
            <a:r>
              <a:rPr lang="ru-RU" altLang="ru-RU" b="1" dirty="0">
                <a:solidFill>
                  <a:srgbClr val="000000"/>
                </a:solidFill>
                <a:latin typeface="Arial"/>
                <a:cs typeface="Tahoma"/>
              </a:rPr>
              <a:t> Networks, Программно-конфигурируемы Сети, ПКС</a:t>
            </a:r>
          </a:p>
        </p:txBody>
      </p:sp>
      <p:sp>
        <p:nvSpPr>
          <p:cNvPr id="4" name="TextBox 3">
            <a:extLst>
              <a:ext uri="{FF2B5EF4-FFF2-40B4-BE49-F238E27FC236}">
                <a16:creationId xmlns:a16="http://schemas.microsoft.com/office/drawing/2014/main" id="{2E45A9E2-5792-4DC0-834F-93AF613ECF8B}"/>
              </a:ext>
            </a:extLst>
          </p:cNvPr>
          <p:cNvSpPr txBox="1"/>
          <p:nvPr/>
        </p:nvSpPr>
        <p:spPr>
          <a:xfrm>
            <a:off x="139140" y="1807395"/>
            <a:ext cx="9543383" cy="46438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b="1" dirty="0">
                <a:solidFill>
                  <a:srgbClr val="000000"/>
                </a:solidFill>
                <a:latin typeface="Arial"/>
                <a:cs typeface="Arial"/>
              </a:rPr>
              <a:t>Архитектура ПКС-сети (Р.Л. Смелянский, В.А. Антоненко -  Концепции …)</a:t>
            </a:r>
          </a:p>
          <a:p>
            <a:endParaRPr lang="ru-RU" dirty="0">
              <a:solidFill>
                <a:srgbClr val="000000"/>
              </a:solidFill>
              <a:latin typeface="Arial"/>
              <a:cs typeface="Arial"/>
            </a:endParaRPr>
          </a:p>
          <a:p>
            <a:r>
              <a:rPr lang="ru-RU" b="1" dirty="0">
                <a:solidFill>
                  <a:srgbClr val="000000"/>
                </a:solidFill>
                <a:latin typeface="Arial"/>
                <a:cs typeface="Arial"/>
              </a:rPr>
              <a:t>ПКС-контроллер</a:t>
            </a:r>
            <a:r>
              <a:rPr lang="ru-RU" dirty="0">
                <a:solidFill>
                  <a:srgbClr val="000000"/>
                </a:solidFill>
                <a:latin typeface="Arial"/>
                <a:cs typeface="Arial"/>
              </a:rPr>
              <a:t> реализует базовые службы и интерфейс </a:t>
            </a:r>
            <a:r>
              <a:rPr lang="ru-RU" b="1" dirty="0">
                <a:solidFill>
                  <a:srgbClr val="000000"/>
                </a:solidFill>
                <a:latin typeface="Arial"/>
                <a:cs typeface="Arial"/>
              </a:rPr>
              <a:t>приложений</a:t>
            </a:r>
            <a:r>
              <a:rPr lang="ru-RU" dirty="0">
                <a:solidFill>
                  <a:srgbClr val="000000"/>
                </a:solidFill>
                <a:latin typeface="Arial"/>
                <a:cs typeface="Arial"/>
              </a:rPr>
              <a:t> для управления сетью и работающих на </a:t>
            </a:r>
            <a:r>
              <a:rPr lang="ru-RU" b="1" dirty="0">
                <a:solidFill>
                  <a:srgbClr val="000000"/>
                </a:solidFill>
                <a:latin typeface="Arial"/>
                <a:cs typeface="Arial"/>
              </a:rPr>
              <a:t>контроллере.</a:t>
            </a:r>
          </a:p>
          <a:p>
            <a:endParaRPr lang="ru-RU" b="1" dirty="0">
              <a:solidFill>
                <a:srgbClr val="000000"/>
              </a:solidFill>
              <a:latin typeface="Arial"/>
              <a:cs typeface="Arial"/>
            </a:endParaRPr>
          </a:p>
          <a:p>
            <a:endParaRPr lang="ru-RU" b="1" dirty="0">
              <a:solidFill>
                <a:srgbClr val="000000"/>
              </a:solidFill>
              <a:latin typeface="Arial"/>
              <a:cs typeface="Arial"/>
            </a:endParaRPr>
          </a:p>
          <a:p>
            <a:r>
              <a:rPr lang="ru-RU" dirty="0">
                <a:solidFill>
                  <a:srgbClr val="000000"/>
                </a:solidFill>
                <a:latin typeface="Arial"/>
                <a:cs typeface="Arial"/>
              </a:rPr>
              <a:t>Базовые службы обеспечивают </a:t>
            </a:r>
            <a:r>
              <a:rPr lang="ru-RU" b="1" dirty="0">
                <a:solidFill>
                  <a:srgbClr val="000000"/>
                </a:solidFill>
                <a:latin typeface="Arial"/>
                <a:cs typeface="Arial"/>
              </a:rPr>
              <a:t>приложениям контроллера</a:t>
            </a:r>
            <a:r>
              <a:rPr lang="ru-RU" dirty="0">
                <a:solidFill>
                  <a:srgbClr val="000000"/>
                </a:solidFill>
                <a:latin typeface="Arial"/>
                <a:cs typeface="Arial"/>
              </a:rPr>
              <a:t> работу с </a:t>
            </a:r>
            <a:r>
              <a:rPr lang="ru-RU" b="1" dirty="0">
                <a:solidFill>
                  <a:srgbClr val="000000"/>
                </a:solidFill>
                <a:latin typeface="Arial"/>
                <a:cs typeface="Arial"/>
              </a:rPr>
              <a:t>коммутаторами</a:t>
            </a:r>
            <a:r>
              <a:rPr lang="ru-RU" dirty="0">
                <a:solidFill>
                  <a:srgbClr val="000000"/>
                </a:solidFill>
                <a:latin typeface="Arial"/>
                <a:cs typeface="Arial"/>
              </a:rPr>
              <a:t> и включают установление и поддержание соединений с </a:t>
            </a:r>
            <a:r>
              <a:rPr lang="ru-RU" b="1" dirty="0">
                <a:solidFill>
                  <a:srgbClr val="000000"/>
                </a:solidFill>
                <a:latin typeface="Arial"/>
                <a:cs typeface="Arial"/>
              </a:rPr>
              <a:t>коммутаторами</a:t>
            </a:r>
            <a:r>
              <a:rPr lang="ru-RU" dirty="0">
                <a:solidFill>
                  <a:srgbClr val="000000"/>
                </a:solidFill>
                <a:latin typeface="Arial"/>
                <a:cs typeface="Arial"/>
              </a:rPr>
              <a:t>, распределение обработки сообщений между </a:t>
            </a:r>
            <a:r>
              <a:rPr lang="ru-RU" b="1" dirty="0">
                <a:solidFill>
                  <a:srgbClr val="000000"/>
                </a:solidFill>
                <a:latin typeface="Arial"/>
                <a:cs typeface="Arial"/>
              </a:rPr>
              <a:t>потоками</a:t>
            </a:r>
            <a:r>
              <a:rPr lang="ru-RU" dirty="0">
                <a:solidFill>
                  <a:srgbClr val="000000"/>
                </a:solidFill>
                <a:latin typeface="Arial"/>
                <a:cs typeface="Arial"/>
              </a:rPr>
              <a:t> (</a:t>
            </a:r>
            <a:r>
              <a:rPr lang="ru-RU" b="1" err="1">
                <a:solidFill>
                  <a:srgbClr val="000000"/>
                </a:solidFill>
                <a:latin typeface="Arial"/>
                <a:cs typeface="Arial"/>
              </a:rPr>
              <a:t>threads</a:t>
            </a:r>
            <a:r>
              <a:rPr lang="ru-RU" dirty="0">
                <a:solidFill>
                  <a:srgbClr val="000000"/>
                </a:solidFill>
                <a:latin typeface="Arial"/>
                <a:cs typeface="Arial"/>
              </a:rPr>
              <a:t>) исполнения, работу с очередью полученных сообщений и очередью сообщений на отправку в сеть.</a:t>
            </a:r>
            <a:endParaRPr lang="ru-RU" dirty="0">
              <a:solidFill>
                <a:srgbClr val="000000"/>
              </a:solidFill>
              <a:cs typeface="Arial"/>
            </a:endParaRPr>
          </a:p>
          <a:p>
            <a:endParaRPr lang="ru-RU" dirty="0">
              <a:solidFill>
                <a:srgbClr val="000000"/>
              </a:solidFill>
              <a:latin typeface="Arial"/>
              <a:cs typeface="Arial"/>
            </a:endParaRPr>
          </a:p>
          <a:p>
            <a:endParaRPr lang="ru-RU" dirty="0">
              <a:solidFill>
                <a:srgbClr val="000000"/>
              </a:solidFill>
              <a:latin typeface="Arial"/>
              <a:cs typeface="Arial"/>
            </a:endParaRPr>
          </a:p>
          <a:p>
            <a:r>
              <a:rPr lang="ru-RU" dirty="0">
                <a:solidFill>
                  <a:srgbClr val="000000"/>
                </a:solidFill>
                <a:latin typeface="Arial"/>
                <a:cs typeface="Arial"/>
              </a:rPr>
              <a:t>Службы </a:t>
            </a:r>
            <a:r>
              <a:rPr lang="ru-RU" b="1" dirty="0">
                <a:solidFill>
                  <a:srgbClr val="000000"/>
                </a:solidFill>
                <a:latin typeface="Arial"/>
                <a:cs typeface="Arial"/>
              </a:rPr>
              <a:t>контроллера</a:t>
            </a:r>
            <a:r>
              <a:rPr lang="ru-RU" dirty="0">
                <a:solidFill>
                  <a:srgbClr val="000000"/>
                </a:solidFill>
                <a:latin typeface="Arial"/>
                <a:cs typeface="Arial"/>
              </a:rPr>
              <a:t> позволяют вынести функциональность, используемую различными </a:t>
            </a:r>
            <a:r>
              <a:rPr lang="ru-RU" b="1" dirty="0">
                <a:solidFill>
                  <a:srgbClr val="000000"/>
                </a:solidFill>
                <a:latin typeface="Arial"/>
                <a:cs typeface="Arial"/>
              </a:rPr>
              <a:t>приложениями</a:t>
            </a:r>
            <a:r>
              <a:rPr lang="ru-RU" dirty="0">
                <a:solidFill>
                  <a:srgbClr val="000000"/>
                </a:solidFill>
                <a:latin typeface="Arial"/>
                <a:cs typeface="Arial"/>
              </a:rPr>
              <a:t>, в отдельные </a:t>
            </a:r>
            <a:r>
              <a:rPr lang="ru-RU" b="1" dirty="0">
                <a:solidFill>
                  <a:srgbClr val="000000"/>
                </a:solidFill>
                <a:latin typeface="Arial"/>
                <a:cs typeface="Arial"/>
              </a:rPr>
              <a:t>модули контроллера.</a:t>
            </a:r>
            <a:endParaRPr lang="ru-RU" b="1" dirty="0">
              <a:solidFill>
                <a:srgbClr val="000000"/>
              </a:solidFill>
              <a:cs typeface="Arial"/>
            </a:endParaRPr>
          </a:p>
          <a:p>
            <a:endParaRPr lang="ru-RU" sz="2400">
              <a:solidFill>
                <a:srgbClr val="000000"/>
              </a:solidFill>
              <a:cs typeface="Arial"/>
            </a:endParaRPr>
          </a:p>
          <a:p>
            <a:endParaRPr lang="ru-RU">
              <a:solidFill>
                <a:srgbClr val="FFFFFF"/>
              </a:solidFill>
            </a:endParaRPr>
          </a:p>
          <a:p>
            <a:endParaRPr lang="ru-RU" sz="2400" i="1">
              <a:solidFill>
                <a:srgbClr val="000000"/>
              </a:solidFill>
              <a:latin typeface="Arial"/>
              <a:cs typeface="Arial"/>
            </a:endParaRPr>
          </a:p>
        </p:txBody>
      </p:sp>
    </p:spTree>
    <p:extLst>
      <p:ext uri="{BB962C8B-B14F-4D97-AF65-F5344CB8AC3E}">
        <p14:creationId xmlns:p14="http://schemas.microsoft.com/office/powerpoint/2010/main" val="3958008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Text Box 1">
            <a:extLst>
              <a:ext uri="{FF2B5EF4-FFF2-40B4-BE49-F238E27FC236}">
                <a16:creationId xmlns:a16="http://schemas.microsoft.com/office/drawing/2014/main" id="{DB15B563-1B4B-474A-9107-2233DF22020F}"/>
              </a:ext>
            </a:extLst>
          </p:cNvPr>
          <p:cNvSpPr txBox="1">
            <a:spLocks noChangeArrowheads="1"/>
          </p:cNvSpPr>
          <p:nvPr/>
        </p:nvSpPr>
        <p:spPr bwMode="auto">
          <a:xfrm>
            <a:off x="503238" y="284163"/>
            <a:ext cx="9067800" cy="537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buNone/>
            </a:pPr>
            <a:r>
              <a:rPr lang="ru-RU" b="1" dirty="0" err="1">
                <a:solidFill>
                  <a:srgbClr val="000000"/>
                </a:solidFill>
                <a:latin typeface="Arial"/>
                <a:cs typeface="Arial"/>
              </a:rPr>
              <a:t>SDN:</a:t>
            </a:r>
            <a:r>
              <a:rPr lang="ru-RU" altLang="ru-RU" b="1" dirty="0" err="1">
                <a:solidFill>
                  <a:srgbClr val="000000"/>
                </a:solidFill>
                <a:latin typeface="Arial"/>
                <a:cs typeface="Tahoma"/>
              </a:rPr>
              <a:t>Distributed</a:t>
            </a:r>
            <a:r>
              <a:rPr lang="ru-RU" altLang="ru-RU" b="1" dirty="0">
                <a:solidFill>
                  <a:srgbClr val="000000"/>
                </a:solidFill>
                <a:latin typeface="Arial"/>
                <a:cs typeface="Tahoma"/>
              </a:rPr>
              <a:t> Control </a:t>
            </a:r>
            <a:r>
              <a:rPr lang="ru-RU" altLang="ru-RU" b="1" dirty="0" err="1">
                <a:solidFill>
                  <a:srgbClr val="000000"/>
                </a:solidFill>
                <a:latin typeface="Arial"/>
                <a:cs typeface="Tahoma"/>
              </a:rPr>
              <a:t>Planes</a:t>
            </a:r>
            <a:endParaRPr lang="ru-RU" altLang="ru-RU" b="1" dirty="0">
              <a:solidFill>
                <a:srgbClr val="000000"/>
              </a:solidFill>
              <a:latin typeface="Arial"/>
              <a:cs typeface="Tahoma"/>
            </a:endParaRPr>
          </a:p>
        </p:txBody>
      </p:sp>
      <p:sp>
        <p:nvSpPr>
          <p:cNvPr id="63490" name="Text Box 2">
            <a:extLst>
              <a:ext uri="{FF2B5EF4-FFF2-40B4-BE49-F238E27FC236}">
                <a16:creationId xmlns:a16="http://schemas.microsoft.com/office/drawing/2014/main" id="{7ED22EF6-2E2F-42B2-AAF5-1ADAB8E6F08B}"/>
              </a:ext>
            </a:extLst>
          </p:cNvPr>
          <p:cNvSpPr txBox="1">
            <a:spLocks noChangeArrowheads="1"/>
          </p:cNvSpPr>
          <p:nvPr/>
        </p:nvSpPr>
        <p:spPr bwMode="auto">
          <a:xfrm>
            <a:off x="175391" y="1481007"/>
            <a:ext cx="9720262" cy="608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655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40995">
              <a:buClrTx/>
            </a:pPr>
            <a:endParaRPr lang="ru" sz="1800" dirty="0">
              <a:solidFill>
                <a:srgbClr val="000000"/>
              </a:solidFill>
              <a:cs typeface="Arial"/>
            </a:endParaRPr>
          </a:p>
          <a:p>
            <a:pPr indent="-340995">
              <a:buClrTx/>
            </a:pPr>
            <a:r>
              <a:rPr lang="ru" sz="1800" dirty="0">
                <a:solidFill>
                  <a:srgbClr val="000000"/>
                </a:solidFill>
                <a:cs typeface="Arial"/>
              </a:rPr>
              <a:t>В какой-то момент, главным тайным знанием  в настройке </a:t>
            </a:r>
            <a:r>
              <a:rPr lang="ru" sz="1800" i="1" dirty="0">
                <a:solidFill>
                  <a:srgbClr val="000000"/>
                </a:solidFill>
                <a:cs typeface="Arial"/>
              </a:rPr>
              <a:t>IP</a:t>
            </a:r>
            <a:r>
              <a:rPr lang="ru" sz="1800" dirty="0">
                <a:solidFill>
                  <a:srgbClr val="000000"/>
                </a:solidFill>
                <a:cs typeface="Arial"/>
              </a:rPr>
              <a:t>-сетей  были оптимальные настройки таймеров протокола в каждой конкретной сетевой конфигурации . </a:t>
            </a:r>
            <a:endParaRPr lang="ru" dirty="0">
              <a:cs typeface="Arial"/>
            </a:endParaRPr>
          </a:p>
          <a:p>
            <a:pPr indent="-340995">
              <a:buClrTx/>
            </a:pPr>
            <a:endParaRPr lang="ru" sz="1800" dirty="0">
              <a:solidFill>
                <a:srgbClr val="000000"/>
              </a:solidFill>
              <a:cs typeface="Arial"/>
            </a:endParaRPr>
          </a:p>
          <a:p>
            <a:pPr indent="-340995">
              <a:buClrTx/>
            </a:pPr>
            <a:r>
              <a:rPr lang="ru" sz="1800" dirty="0">
                <a:solidFill>
                  <a:srgbClr val="000000"/>
                </a:solidFill>
                <a:cs typeface="Arial"/>
              </a:rPr>
              <a:t>Сегодня большая часть из них задается по умолчанию для различных протоколов в большинстве популярных реализаций. Особый интерес представляет то, как это делается в случае </a:t>
            </a:r>
            <a:r>
              <a:rPr lang="ru" sz="1800" i="1" dirty="0">
                <a:solidFill>
                  <a:srgbClr val="000000"/>
                </a:solidFill>
                <a:cs typeface="Arial"/>
              </a:rPr>
              <a:t>BGP</a:t>
            </a:r>
            <a:r>
              <a:rPr lang="ru" sz="1800" dirty="0">
                <a:solidFill>
                  <a:srgbClr val="000000"/>
                </a:solidFill>
                <a:cs typeface="Arial"/>
              </a:rPr>
              <a:t>, когда передаются большие объемы данных на многие узлы. </a:t>
            </a:r>
            <a:endParaRPr lang="ru" sz="1800" dirty="0">
              <a:cs typeface="Arial"/>
            </a:endParaRPr>
          </a:p>
          <a:p>
            <a:pPr indent="-340995">
              <a:buClrTx/>
            </a:pPr>
            <a:endParaRPr lang="ru" sz="1800" dirty="0">
              <a:solidFill>
                <a:srgbClr val="000000"/>
              </a:solidFill>
              <a:cs typeface="Arial"/>
            </a:endParaRPr>
          </a:p>
          <a:p>
            <a:pPr indent="-340995">
              <a:buClrTx/>
            </a:pPr>
            <a:r>
              <a:rPr lang="ru" sz="1800" dirty="0">
                <a:solidFill>
                  <a:srgbClr val="000000"/>
                </a:solidFill>
                <a:cs typeface="Arial"/>
              </a:rPr>
              <a:t>С этой целью у разных поставщиков есть пакеты обновления сообщений, приорит</a:t>
            </a:r>
            <a:r>
              <a:rPr lang="ru-RU" sz="1800" dirty="0">
                <a:solidFill>
                  <a:srgbClr val="000000"/>
                </a:solidFill>
                <a:cs typeface="Arial"/>
              </a:rPr>
              <a:t>и</a:t>
            </a:r>
            <a:r>
              <a:rPr lang="ru" sz="1800" dirty="0">
                <a:solidFill>
                  <a:srgbClr val="000000"/>
                </a:solidFill>
                <a:cs typeface="Arial"/>
              </a:rPr>
              <a:t>зация обновлений, группировка одноранговых обновлений и другие внутренние оптимизации для уменьшения избыточной обработки генерации обновлений, увеличения скорости конвергенции на уровне маршрутизации или плоскости управления и увеличения эффективность передачи обновлений.</a:t>
            </a:r>
          </a:p>
          <a:p>
            <a:pPr indent="-340995">
              <a:buClrTx/>
            </a:pPr>
            <a:endParaRPr lang="ru" sz="1800" dirty="0">
              <a:solidFill>
                <a:srgbClr val="000000"/>
              </a:solidFill>
              <a:latin typeface="Arial"/>
              <a:cs typeface="Arial"/>
            </a:endParaRPr>
          </a:p>
          <a:p>
            <a:pPr indent="-340995">
              <a:buClrTx/>
            </a:pPr>
            <a:r>
              <a:rPr lang="ru" sz="1800" dirty="0">
                <a:solidFill>
                  <a:srgbClr val="000000"/>
                </a:solidFill>
                <a:latin typeface="Arial"/>
                <a:cs typeface="Arial"/>
              </a:rPr>
              <a:t>Чтобы оптимизировать обновления для </a:t>
            </a:r>
            <a:r>
              <a:rPr lang="ru" sz="1800" i="1" dirty="0">
                <a:solidFill>
                  <a:srgbClr val="000000"/>
                </a:solidFill>
                <a:latin typeface="Arial"/>
                <a:cs typeface="Arial"/>
              </a:rPr>
              <a:t>FIB</a:t>
            </a:r>
            <a:r>
              <a:rPr lang="ru" sz="1800" dirty="0">
                <a:solidFill>
                  <a:srgbClr val="000000"/>
                </a:solidFill>
                <a:latin typeface="Arial"/>
                <a:cs typeface="Arial"/>
              </a:rPr>
              <a:t>, разные поставщики разработали стратегии организации таблиц и стратегии реагирования на события для ключевых компонентов рекурсивного характера </a:t>
            </a:r>
            <a:r>
              <a:rPr lang="ru" sz="1800" i="1" dirty="0">
                <a:solidFill>
                  <a:srgbClr val="000000"/>
                </a:solidFill>
                <a:latin typeface="Arial"/>
                <a:cs typeface="Arial"/>
              </a:rPr>
              <a:t>FIB</a:t>
            </a:r>
            <a:r>
              <a:rPr lang="ru" sz="1800" dirty="0">
                <a:solidFill>
                  <a:srgbClr val="000000"/>
                </a:solidFill>
                <a:latin typeface="Arial"/>
                <a:cs typeface="Arial"/>
              </a:rPr>
              <a:t> (например, </a:t>
            </a:r>
            <a:r>
              <a:rPr lang="ru" sz="1800" i="1" dirty="0">
                <a:solidFill>
                  <a:srgbClr val="000000"/>
                </a:solidFill>
                <a:latin typeface="Arial"/>
                <a:cs typeface="Arial"/>
              </a:rPr>
              <a:t>BGP</a:t>
            </a:r>
            <a:r>
              <a:rPr lang="ru" sz="1800" dirty="0">
                <a:solidFill>
                  <a:srgbClr val="000000"/>
                </a:solidFill>
                <a:latin typeface="Arial"/>
                <a:cs typeface="Arial"/>
              </a:rPr>
              <a:t> на следующем шаге). </a:t>
            </a:r>
            <a:endParaRPr lang="ru" sz="1800" dirty="0">
              <a:latin typeface="Arial"/>
              <a:cs typeface="Arial"/>
            </a:endParaRPr>
          </a:p>
          <a:p>
            <a:pPr indent="-340995">
              <a:buClrTx/>
            </a:pPr>
            <a:endParaRPr lang="ru" sz="1800" dirty="0">
              <a:solidFill>
                <a:srgbClr val="000000"/>
              </a:solidFill>
              <a:latin typeface="Arial"/>
              <a:cs typeface="Arial"/>
            </a:endParaRPr>
          </a:p>
          <a:p>
            <a:pPr indent="-340995">
              <a:buClrTx/>
            </a:pPr>
            <a:r>
              <a:rPr lang="ru" sz="1800" dirty="0">
                <a:solidFill>
                  <a:srgbClr val="000000"/>
                </a:solidFill>
                <a:latin typeface="Arial"/>
                <a:cs typeface="Arial"/>
              </a:rPr>
              <a:t>Эти оптимизации минимизируют количество и тип изменений в </a:t>
            </a:r>
            <a:r>
              <a:rPr lang="ru" sz="1800" i="1" dirty="0">
                <a:solidFill>
                  <a:srgbClr val="000000"/>
                </a:solidFill>
                <a:latin typeface="Arial"/>
                <a:cs typeface="Arial"/>
              </a:rPr>
              <a:t>FIB</a:t>
            </a:r>
            <a:r>
              <a:rPr lang="ru" sz="1800" dirty="0">
                <a:solidFill>
                  <a:srgbClr val="000000"/>
                </a:solidFill>
                <a:latin typeface="Arial"/>
                <a:cs typeface="Arial"/>
              </a:rPr>
              <a:t>, которые происходят в ответ на сетевое событие и, таким образом, минимизируют конвергенцию.  </a:t>
            </a:r>
            <a:endParaRPr lang="ru" sz="1800" dirty="0">
              <a:latin typeface="Arial"/>
              <a:cs typeface="Arial"/>
            </a:endParaRPr>
          </a:p>
          <a:p>
            <a:pPr indent="-340995">
              <a:buClrTx/>
            </a:pPr>
            <a:endParaRPr lang="ru" sz="1800" dirty="0">
              <a:solidFill>
                <a:srgbClr val="000000"/>
              </a:solidFill>
              <a:cs typeface="Arial"/>
            </a:endParaRPr>
          </a:p>
          <a:p>
            <a:pPr indent="-340995">
              <a:buClrTx/>
            </a:pPr>
            <a:r>
              <a:rPr lang="ru" sz="1800" dirty="0">
                <a:solidFill>
                  <a:srgbClr val="000000"/>
                </a:solidFill>
                <a:latin typeface="Arial"/>
                <a:cs typeface="Arial"/>
              </a:rPr>
              <a:t>Эти оптимизации позволяют выполнять  до более чем 10 000 обновлений в секунду на некоторых типах аппаратных средств.</a:t>
            </a:r>
            <a:endParaRPr lang="ru" sz="1800" dirty="0">
              <a:latin typeface="Arial"/>
              <a:cs typeface="Arial"/>
            </a:endParaRPr>
          </a:p>
          <a:p>
            <a:pPr indent="-340995">
              <a:buClrTx/>
            </a:pPr>
            <a:endParaRPr lang="ru" sz="1800" dirty="0">
              <a:solidFill>
                <a:srgbClr val="000000"/>
              </a:solidFill>
              <a:cs typeface="Arial"/>
            </a:endParaRPr>
          </a:p>
          <a:p>
            <a:pPr indent="-340995">
              <a:buClrTx/>
            </a:pPr>
            <a:endParaRPr lang="ru" sz="1800" dirty="0">
              <a:solidFill>
                <a:srgbClr val="000000"/>
              </a:solidFill>
              <a:cs typeface="Arial"/>
            </a:endParaRPr>
          </a:p>
          <a:p>
            <a:pPr indent="-340995">
              <a:buClrTx/>
            </a:pPr>
            <a:endParaRPr lang="ru" sz="1800" dirty="0">
              <a:cs typeface="Arial"/>
            </a:endParaRPr>
          </a:p>
          <a:p>
            <a:pPr indent="-340995">
              <a:buClrTx/>
            </a:pPr>
            <a:endParaRPr lang="en-US" sz="1800" dirty="0">
              <a:solidFill>
                <a:srgbClr val="000000"/>
              </a:solidFill>
              <a:cs typeface="Arial"/>
            </a:endParaRPr>
          </a:p>
          <a:p>
            <a:pPr indent="-340995">
              <a:buClrTx/>
            </a:pPr>
            <a:endParaRPr lang="ru" dirty="0">
              <a:cs typeface="Arial"/>
            </a:endParaRPr>
          </a:p>
          <a:p>
            <a:pPr indent="-340995">
              <a:buClrTx/>
            </a:pPr>
            <a:endParaRPr lang="ru" dirty="0">
              <a:latin typeface="Arial"/>
              <a:cs typeface="Arial"/>
            </a:endParaRPr>
          </a:p>
          <a:p>
            <a:pPr indent="-340995">
              <a:buClrTx/>
            </a:pPr>
            <a:endParaRPr lang="ru" dirty="0">
              <a:solidFill>
                <a:srgbClr val="000000"/>
              </a:solidFill>
              <a:cs typeface="Arial"/>
            </a:endParaRPr>
          </a:p>
        </p:txBody>
      </p:sp>
    </p:spTree>
    <p:extLst>
      <p:ext uri="{BB962C8B-B14F-4D97-AF65-F5344CB8AC3E}">
        <p14:creationId xmlns:p14="http://schemas.microsoft.com/office/powerpoint/2010/main" val="37438163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Text Box 1">
            <a:extLst>
              <a:ext uri="{FF2B5EF4-FFF2-40B4-BE49-F238E27FC236}">
                <a16:creationId xmlns:a16="http://schemas.microsoft.com/office/drawing/2014/main" id="{DB15B563-1B4B-474A-9107-2233DF22020F}"/>
              </a:ext>
            </a:extLst>
          </p:cNvPr>
          <p:cNvSpPr txBox="1">
            <a:spLocks noChangeArrowheads="1"/>
          </p:cNvSpPr>
          <p:nvPr/>
        </p:nvSpPr>
        <p:spPr bwMode="auto">
          <a:xfrm>
            <a:off x="503238" y="284163"/>
            <a:ext cx="9067800" cy="44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buNone/>
            </a:pPr>
            <a:r>
              <a:rPr lang="ru-RU" b="1" dirty="0" err="1">
                <a:solidFill>
                  <a:srgbClr val="000000"/>
                </a:solidFill>
                <a:latin typeface="Arial"/>
                <a:cs typeface="Arial"/>
              </a:rPr>
              <a:t>SDN:</a:t>
            </a:r>
            <a:r>
              <a:rPr lang="ru-RU" altLang="ru-RU" b="1" dirty="0" err="1">
                <a:solidFill>
                  <a:srgbClr val="000000"/>
                </a:solidFill>
                <a:latin typeface="Arial"/>
                <a:cs typeface="Tahoma"/>
              </a:rPr>
              <a:t>Distributed</a:t>
            </a:r>
            <a:r>
              <a:rPr lang="ru-RU" altLang="ru-RU" b="1" dirty="0">
                <a:solidFill>
                  <a:srgbClr val="000000"/>
                </a:solidFill>
                <a:latin typeface="Arial"/>
                <a:cs typeface="Tahoma"/>
              </a:rPr>
              <a:t> Control </a:t>
            </a:r>
            <a:r>
              <a:rPr lang="ru-RU" altLang="ru-RU" b="1" dirty="0" err="1">
                <a:solidFill>
                  <a:srgbClr val="000000"/>
                </a:solidFill>
                <a:latin typeface="Arial"/>
                <a:cs typeface="Tahoma"/>
              </a:rPr>
              <a:t>Planes</a:t>
            </a:r>
            <a:endParaRPr lang="ru-RU" altLang="ru-RU" b="1" dirty="0">
              <a:solidFill>
                <a:srgbClr val="000000"/>
              </a:solidFill>
              <a:latin typeface="Arial"/>
              <a:cs typeface="Tahoma"/>
            </a:endParaRPr>
          </a:p>
        </p:txBody>
      </p:sp>
      <p:sp>
        <p:nvSpPr>
          <p:cNvPr id="63490" name="Text Box 2">
            <a:extLst>
              <a:ext uri="{FF2B5EF4-FFF2-40B4-BE49-F238E27FC236}">
                <a16:creationId xmlns:a16="http://schemas.microsoft.com/office/drawing/2014/main" id="{7ED22EF6-2E2F-42B2-AAF5-1ADAB8E6F08B}"/>
              </a:ext>
            </a:extLst>
          </p:cNvPr>
          <p:cNvSpPr txBox="1">
            <a:spLocks noChangeArrowheads="1"/>
          </p:cNvSpPr>
          <p:nvPr/>
        </p:nvSpPr>
        <p:spPr bwMode="auto">
          <a:xfrm>
            <a:off x="144463" y="1171867"/>
            <a:ext cx="9720262" cy="608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655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40995">
              <a:buClrTx/>
            </a:pPr>
            <a:r>
              <a:rPr lang="ru" b="1" dirty="0">
                <a:solidFill>
                  <a:srgbClr val="000000"/>
                </a:solidFill>
                <a:latin typeface="Arial"/>
                <a:cs typeface="Arial"/>
              </a:rPr>
              <a:t>Балансировка нагрузки:</a:t>
            </a:r>
            <a:endParaRPr lang="en-US" b="1" dirty="0">
              <a:solidFill>
                <a:srgbClr val="000000"/>
              </a:solidFill>
              <a:latin typeface="Arial"/>
              <a:cs typeface="Arial"/>
            </a:endParaRPr>
          </a:p>
          <a:p>
            <a:pPr indent="-340995">
              <a:buClrTx/>
            </a:pPr>
            <a:endParaRPr lang="en-US" dirty="0">
              <a:solidFill>
                <a:srgbClr val="000000"/>
              </a:solidFill>
              <a:latin typeface="Arial"/>
              <a:cs typeface="Arial"/>
            </a:endParaRPr>
          </a:p>
          <a:p>
            <a:pPr indent="-340995">
              <a:buClrTx/>
            </a:pPr>
            <a:r>
              <a:rPr lang="ru" b="1" dirty="0">
                <a:solidFill>
                  <a:srgbClr val="000000"/>
                </a:solidFill>
                <a:latin typeface="Arial"/>
                <a:cs typeface="Arial"/>
              </a:rPr>
              <a:t>Балансировка нагрузки</a:t>
            </a:r>
            <a:r>
              <a:rPr lang="ru" dirty="0">
                <a:solidFill>
                  <a:srgbClr val="000000"/>
                </a:solidFill>
                <a:latin typeface="Arial"/>
                <a:cs typeface="Arial"/>
              </a:rPr>
              <a:t> в распределенных системах передачи данных эволюционировала от обработки отдельного пакета к работе  с хэшами  растущего заголовка </a:t>
            </a:r>
            <a:r>
              <a:rPr lang="ru" i="1" dirty="0">
                <a:solidFill>
                  <a:srgbClr val="000000"/>
                </a:solidFill>
                <a:latin typeface="Arial"/>
                <a:cs typeface="Arial"/>
              </a:rPr>
              <a:t>IP</a:t>
            </a:r>
            <a:r>
              <a:rPr lang="ru" dirty="0">
                <a:solidFill>
                  <a:srgbClr val="000000"/>
                </a:solidFill>
                <a:latin typeface="Arial"/>
                <a:cs typeface="Arial"/>
              </a:rPr>
              <a:t>. Это случилось в связи с тем, все больше и больше отдельных потоков стали передаваться шлюзовыми устройствами, которые посредничают в передаче голосовых и других типов данных. </a:t>
            </a:r>
            <a:endParaRPr lang="ru" dirty="0">
              <a:latin typeface="Arial"/>
              <a:cs typeface="Arial"/>
            </a:endParaRPr>
          </a:p>
          <a:p>
            <a:pPr indent="-340995">
              <a:buClrTx/>
            </a:pPr>
            <a:endParaRPr lang="ru" dirty="0">
              <a:solidFill>
                <a:srgbClr val="000000"/>
              </a:solidFill>
              <a:cs typeface="Arial"/>
            </a:endParaRPr>
          </a:p>
          <a:p>
            <a:pPr indent="-340995">
              <a:buClrTx/>
            </a:pPr>
            <a:r>
              <a:rPr lang="ru" b="1" dirty="0">
                <a:solidFill>
                  <a:srgbClr val="000000"/>
                </a:solidFill>
                <a:latin typeface="Arial"/>
                <a:cs typeface="Arial"/>
              </a:rPr>
              <a:t>Балансировка нагрузки</a:t>
            </a:r>
            <a:r>
              <a:rPr lang="ru" dirty="0">
                <a:solidFill>
                  <a:srgbClr val="000000"/>
                </a:solidFill>
                <a:latin typeface="Arial"/>
                <a:cs typeface="Arial"/>
              </a:rPr>
              <a:t> обычно применяется в  равнозагруженных  сетях  или  в цепочках «точка-точка», хотя для определенных целей используют потоки  различной  "стоимости". </a:t>
            </a:r>
            <a:endParaRPr lang="ru" dirty="0">
              <a:latin typeface="Arial"/>
              <a:cs typeface="Arial"/>
            </a:endParaRPr>
          </a:p>
          <a:p>
            <a:pPr indent="-340995">
              <a:buClrTx/>
            </a:pPr>
            <a:endParaRPr lang="ru" dirty="0">
              <a:solidFill>
                <a:srgbClr val="000000"/>
              </a:solidFill>
              <a:cs typeface="Arial"/>
            </a:endParaRPr>
          </a:p>
          <a:p>
            <a:pPr indent="-340995">
              <a:buClrTx/>
            </a:pPr>
            <a:r>
              <a:rPr lang="ru" dirty="0">
                <a:solidFill>
                  <a:srgbClr val="000000"/>
                </a:solidFill>
                <a:latin typeface="Arial"/>
                <a:cs typeface="Arial"/>
              </a:rPr>
              <a:t>Эффективность алгоритма </a:t>
            </a:r>
            <a:r>
              <a:rPr lang="ru" b="1" dirty="0">
                <a:solidFill>
                  <a:srgbClr val="000000"/>
                </a:solidFill>
                <a:latin typeface="Arial"/>
                <a:cs typeface="Arial"/>
              </a:rPr>
              <a:t>балансировки нагрузки</a:t>
            </a:r>
            <a:r>
              <a:rPr lang="ru" dirty="0">
                <a:solidFill>
                  <a:srgbClr val="000000"/>
                </a:solidFill>
                <a:latin typeface="Arial"/>
                <a:cs typeface="Arial"/>
              </a:rPr>
              <a:t> ограничена как алгоритмом вычисления, так и потенциальным дисбалансом в размере потока. </a:t>
            </a:r>
            <a:endParaRPr lang="en-US" dirty="0">
              <a:solidFill>
                <a:srgbClr val="000000"/>
              </a:solidFill>
              <a:latin typeface="Arial"/>
              <a:cs typeface="Arial"/>
            </a:endParaRPr>
          </a:p>
          <a:p>
            <a:pPr indent="-340995">
              <a:buClrTx/>
            </a:pPr>
            <a:endParaRPr lang="ru" dirty="0">
              <a:solidFill>
                <a:srgbClr val="000000"/>
              </a:solidFill>
              <a:latin typeface="Arial"/>
              <a:cs typeface="Arial"/>
            </a:endParaRPr>
          </a:p>
          <a:p>
            <a:pPr indent="-340995">
              <a:buClrTx/>
            </a:pPr>
            <a:r>
              <a:rPr lang="ru" dirty="0">
                <a:solidFill>
                  <a:srgbClr val="000000"/>
                </a:solidFill>
                <a:latin typeface="Arial"/>
                <a:cs typeface="Arial"/>
              </a:rPr>
              <a:t>Это может привести к проблемам с эффективностью упаковки потоков, что в конечном счете приведет к ограничениям возможных равных путей.</a:t>
            </a:r>
            <a:endParaRPr lang="en-US">
              <a:solidFill>
                <a:srgbClr val="000000"/>
              </a:solidFill>
              <a:latin typeface="Arial"/>
              <a:cs typeface="Arial"/>
            </a:endParaRPr>
          </a:p>
          <a:p>
            <a:pPr indent="-340995">
              <a:buClrTx/>
            </a:pPr>
            <a:endParaRPr lang="ru" dirty="0">
              <a:latin typeface="Arial"/>
              <a:cs typeface="Arial"/>
            </a:endParaRPr>
          </a:p>
        </p:txBody>
      </p:sp>
    </p:spTree>
    <p:extLst>
      <p:ext uri="{BB962C8B-B14F-4D97-AF65-F5344CB8AC3E}">
        <p14:creationId xmlns:p14="http://schemas.microsoft.com/office/powerpoint/2010/main" val="84776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Text Box 1">
            <a:extLst>
              <a:ext uri="{FF2B5EF4-FFF2-40B4-BE49-F238E27FC236}">
                <a16:creationId xmlns:a16="http://schemas.microsoft.com/office/drawing/2014/main" id="{DB15B563-1B4B-474A-9107-2233DF22020F}"/>
              </a:ext>
            </a:extLst>
          </p:cNvPr>
          <p:cNvSpPr txBox="1">
            <a:spLocks noChangeArrowheads="1"/>
          </p:cNvSpPr>
          <p:nvPr/>
        </p:nvSpPr>
        <p:spPr bwMode="auto">
          <a:xfrm>
            <a:off x="503238" y="284163"/>
            <a:ext cx="9067800" cy="557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buNone/>
            </a:pPr>
            <a:r>
              <a:rPr lang="ru-RU" b="1" dirty="0" err="1">
                <a:solidFill>
                  <a:srgbClr val="000000"/>
                </a:solidFill>
                <a:latin typeface="Arial"/>
                <a:cs typeface="Arial"/>
              </a:rPr>
              <a:t>SDN:</a:t>
            </a:r>
            <a:r>
              <a:rPr lang="ru-RU" altLang="ru-RU" b="1" dirty="0" err="1">
                <a:solidFill>
                  <a:srgbClr val="000000"/>
                </a:solidFill>
                <a:latin typeface="Arial"/>
                <a:cs typeface="Tahoma"/>
              </a:rPr>
              <a:t>Distributed</a:t>
            </a:r>
            <a:r>
              <a:rPr lang="ru-RU" altLang="ru-RU" b="1" dirty="0">
                <a:solidFill>
                  <a:srgbClr val="000000"/>
                </a:solidFill>
                <a:latin typeface="Arial"/>
                <a:cs typeface="Tahoma"/>
              </a:rPr>
              <a:t> Control </a:t>
            </a:r>
            <a:r>
              <a:rPr lang="ru-RU" altLang="ru-RU" b="1" dirty="0" err="1">
                <a:solidFill>
                  <a:srgbClr val="000000"/>
                </a:solidFill>
                <a:latin typeface="Arial"/>
                <a:cs typeface="Tahoma"/>
              </a:rPr>
              <a:t>Planes</a:t>
            </a:r>
            <a:endParaRPr lang="ru-RU" altLang="ru-RU" b="1" dirty="0">
              <a:solidFill>
                <a:srgbClr val="000000"/>
              </a:solidFill>
              <a:latin typeface="Arial"/>
              <a:cs typeface="Tahoma"/>
            </a:endParaRPr>
          </a:p>
        </p:txBody>
      </p:sp>
      <p:sp>
        <p:nvSpPr>
          <p:cNvPr id="63490" name="Text Box 2">
            <a:extLst>
              <a:ext uri="{FF2B5EF4-FFF2-40B4-BE49-F238E27FC236}">
                <a16:creationId xmlns:a16="http://schemas.microsoft.com/office/drawing/2014/main" id="{7ED22EF6-2E2F-42B2-AAF5-1ADAB8E6F08B}"/>
              </a:ext>
            </a:extLst>
          </p:cNvPr>
          <p:cNvSpPr txBox="1">
            <a:spLocks noChangeArrowheads="1"/>
          </p:cNvSpPr>
          <p:nvPr/>
        </p:nvSpPr>
        <p:spPr bwMode="auto">
          <a:xfrm>
            <a:off x="103226" y="2882443"/>
            <a:ext cx="9720262" cy="4154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655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40995">
              <a:buClrTx/>
            </a:pPr>
            <a:r>
              <a:rPr lang="ru" b="1" dirty="0">
                <a:solidFill>
                  <a:srgbClr val="000000"/>
                </a:solidFill>
                <a:latin typeface="Arial"/>
                <a:cs typeface="Arial"/>
              </a:rPr>
              <a:t>High </a:t>
            </a:r>
            <a:r>
              <a:rPr lang="ru" b="1" dirty="0" err="1">
                <a:solidFill>
                  <a:srgbClr val="000000"/>
                </a:solidFill>
                <a:latin typeface="Arial"/>
                <a:cs typeface="Arial"/>
              </a:rPr>
              <a:t>Availability</a:t>
            </a:r>
            <a:r>
              <a:rPr lang="ru" b="1" dirty="0">
                <a:solidFill>
                  <a:srgbClr val="000000"/>
                </a:solidFill>
                <a:latin typeface="Arial"/>
                <a:cs typeface="Arial"/>
              </a:rPr>
              <a:t>:</a:t>
            </a:r>
            <a:endParaRPr lang="en-US" b="1" dirty="0">
              <a:solidFill>
                <a:srgbClr val="000000"/>
              </a:solidFill>
              <a:latin typeface="Arial"/>
              <a:cs typeface="Arial"/>
            </a:endParaRPr>
          </a:p>
          <a:p>
            <a:pPr indent="-340995">
              <a:buClrTx/>
            </a:pPr>
            <a:endParaRPr lang="en-US" b="1" dirty="0">
              <a:solidFill>
                <a:srgbClr val="000000"/>
              </a:solidFill>
              <a:latin typeface="Arial"/>
              <a:cs typeface="Arial"/>
            </a:endParaRPr>
          </a:p>
          <a:p>
            <a:pPr indent="-340995">
              <a:buClrTx/>
            </a:pPr>
            <a:r>
              <a:rPr lang="ru" b="1" i="1" dirty="0">
                <a:solidFill>
                  <a:srgbClr val="000000"/>
                </a:solidFill>
                <a:latin typeface="Arial"/>
                <a:cs typeface="Arial"/>
              </a:rPr>
              <a:t>High Availability</a:t>
            </a:r>
            <a:r>
              <a:rPr lang="ru" dirty="0">
                <a:solidFill>
                  <a:srgbClr val="000000"/>
                </a:solidFill>
                <a:latin typeface="Arial"/>
                <a:cs typeface="Arial"/>
              </a:rPr>
              <a:t> в распределенном контексте IP передачи обеспечивается несколькими механизмами:</a:t>
            </a:r>
            <a:endParaRPr lang="ru-RU" dirty="0">
              <a:latin typeface="Arial"/>
            </a:endParaRPr>
          </a:p>
          <a:p>
            <a:pPr indent="-340995">
              <a:buClrTx/>
            </a:pPr>
            <a:endParaRPr lang="ru" dirty="0">
              <a:cs typeface="Arial"/>
            </a:endParaRPr>
          </a:p>
          <a:p>
            <a:pPr indent="-340995">
              <a:buClrTx/>
            </a:pPr>
            <a:r>
              <a:rPr lang="ru" dirty="0">
                <a:solidFill>
                  <a:srgbClr val="000000"/>
                </a:solidFill>
                <a:latin typeface="Arial"/>
                <a:cs typeface="Arial"/>
              </a:rPr>
              <a:t>• Резервирование на уровне сети (подход «всего по два», когда дублируются маршрутизаторы / коммутаторы и  пути в сетевом дизайне допускают отказ линка или элемента сети).</a:t>
            </a:r>
            <a:endParaRPr lang="ru" dirty="0">
              <a:latin typeface="Arial"/>
              <a:cs typeface="Arial"/>
            </a:endParaRPr>
          </a:p>
          <a:p>
            <a:pPr indent="-340995">
              <a:buClrTx/>
            </a:pPr>
            <a:endParaRPr lang="ru" dirty="0">
              <a:cs typeface="Arial"/>
            </a:endParaRPr>
          </a:p>
          <a:p>
            <a:pPr indent="-340995">
              <a:buClrTx/>
            </a:pPr>
            <a:r>
              <a:rPr lang="ru" dirty="0">
                <a:solidFill>
                  <a:srgbClr val="000000"/>
                </a:solidFill>
                <a:latin typeface="Arial"/>
                <a:cs typeface="Arial"/>
              </a:rPr>
              <a:t>• Резервирование на уровне элемента сети с дублированием  модулей маршрутных процессоров / контроллеров коммутаторов. Резервные процессоры могут работать либо в состоянии без сохранения состояния / в режиме ожидания (что обычно подразумевает прерывание при передаче данных если нет альтернативного пути) или посредством зеркального отображения данных управления процессом (например, непрерывной маршрутизации).</a:t>
            </a:r>
            <a:endParaRPr lang="ru" dirty="0">
              <a:latin typeface="Arial"/>
              <a:cs typeface="Arial"/>
            </a:endParaRPr>
          </a:p>
        </p:txBody>
      </p:sp>
    </p:spTree>
    <p:extLst>
      <p:ext uri="{BB962C8B-B14F-4D97-AF65-F5344CB8AC3E}">
        <p14:creationId xmlns:p14="http://schemas.microsoft.com/office/powerpoint/2010/main" val="21450840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Text Box 1">
            <a:extLst>
              <a:ext uri="{FF2B5EF4-FFF2-40B4-BE49-F238E27FC236}">
                <a16:creationId xmlns:a16="http://schemas.microsoft.com/office/drawing/2014/main" id="{DB15B563-1B4B-474A-9107-2233DF22020F}"/>
              </a:ext>
            </a:extLst>
          </p:cNvPr>
          <p:cNvSpPr txBox="1">
            <a:spLocks noChangeArrowheads="1"/>
          </p:cNvSpPr>
          <p:nvPr/>
        </p:nvSpPr>
        <p:spPr bwMode="auto">
          <a:xfrm>
            <a:off x="503238" y="284163"/>
            <a:ext cx="9067800" cy="464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buNone/>
            </a:pPr>
            <a:r>
              <a:rPr lang="ru-RU" b="1" dirty="0" err="1">
                <a:solidFill>
                  <a:srgbClr val="000000"/>
                </a:solidFill>
                <a:latin typeface="Arial"/>
                <a:cs typeface="Arial"/>
              </a:rPr>
              <a:t>SDN:</a:t>
            </a:r>
            <a:r>
              <a:rPr lang="ru-RU" altLang="ru-RU" b="1" dirty="0" err="1">
                <a:solidFill>
                  <a:srgbClr val="000000"/>
                </a:solidFill>
                <a:latin typeface="Arial"/>
                <a:cs typeface="Tahoma"/>
              </a:rPr>
              <a:t>Distributed</a:t>
            </a:r>
            <a:r>
              <a:rPr lang="ru-RU" altLang="ru-RU" b="1" dirty="0">
                <a:solidFill>
                  <a:srgbClr val="000000"/>
                </a:solidFill>
                <a:latin typeface="Arial"/>
                <a:cs typeface="Tahoma"/>
              </a:rPr>
              <a:t> Control </a:t>
            </a:r>
            <a:r>
              <a:rPr lang="ru-RU" altLang="ru-RU" b="1" dirty="0" err="1">
                <a:solidFill>
                  <a:srgbClr val="000000"/>
                </a:solidFill>
                <a:latin typeface="Arial"/>
                <a:cs typeface="Tahoma"/>
              </a:rPr>
              <a:t>Planes</a:t>
            </a:r>
            <a:endParaRPr lang="ru-RU" altLang="ru-RU" b="1" dirty="0">
              <a:solidFill>
                <a:srgbClr val="000000"/>
              </a:solidFill>
              <a:latin typeface="Arial"/>
              <a:cs typeface="Tahoma"/>
            </a:endParaRPr>
          </a:p>
        </p:txBody>
      </p:sp>
      <p:sp>
        <p:nvSpPr>
          <p:cNvPr id="63490" name="Text Box 2">
            <a:extLst>
              <a:ext uri="{FF2B5EF4-FFF2-40B4-BE49-F238E27FC236}">
                <a16:creationId xmlns:a16="http://schemas.microsoft.com/office/drawing/2014/main" id="{7ED22EF6-2E2F-42B2-AAF5-1ADAB8E6F08B}"/>
              </a:ext>
            </a:extLst>
          </p:cNvPr>
          <p:cNvSpPr txBox="1">
            <a:spLocks noChangeArrowheads="1"/>
          </p:cNvSpPr>
          <p:nvPr/>
        </p:nvSpPr>
        <p:spPr bwMode="auto">
          <a:xfrm>
            <a:off x="216554" y="3129755"/>
            <a:ext cx="9720262" cy="4319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655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40995">
              <a:buClrTx/>
            </a:pPr>
            <a:r>
              <a:rPr lang="en-US" b="1" dirty="0">
                <a:solidFill>
                  <a:srgbClr val="000000"/>
                </a:solidFill>
                <a:latin typeface="Arial"/>
                <a:cs typeface="Arial"/>
              </a:rPr>
              <a:t>Replication:</a:t>
            </a:r>
          </a:p>
          <a:p>
            <a:pPr indent="-340995">
              <a:buClrTx/>
            </a:pPr>
            <a:endParaRPr lang="en-US" dirty="0">
              <a:solidFill>
                <a:srgbClr val="000000"/>
              </a:solidFill>
              <a:latin typeface="Arial"/>
              <a:cs typeface="Arial"/>
            </a:endParaRPr>
          </a:p>
          <a:p>
            <a:pPr indent="-340995">
              <a:buClrTx/>
            </a:pPr>
            <a:r>
              <a:rPr lang="ru" dirty="0">
                <a:solidFill>
                  <a:srgbClr val="000000"/>
                </a:solidFill>
                <a:latin typeface="Arial"/>
                <a:cs typeface="Arial"/>
              </a:rPr>
              <a:t> В распределенной </a:t>
            </a:r>
            <a:r>
              <a:rPr lang="ru" b="1" i="1" dirty="0">
                <a:solidFill>
                  <a:srgbClr val="000000"/>
                </a:solidFill>
                <a:latin typeface="Arial"/>
                <a:cs typeface="Arial"/>
              </a:rPr>
              <a:t>Control </a:t>
            </a:r>
            <a:r>
              <a:rPr lang="ru" b="1" i="1" dirty="0" err="1">
                <a:solidFill>
                  <a:srgbClr val="000000"/>
                </a:solidFill>
                <a:latin typeface="Arial"/>
                <a:cs typeface="Arial"/>
              </a:rPr>
              <a:t>Plane</a:t>
            </a:r>
            <a:r>
              <a:rPr lang="ru" b="1" i="1" dirty="0">
                <a:solidFill>
                  <a:srgbClr val="000000"/>
                </a:solidFill>
                <a:latin typeface="Arial"/>
                <a:cs typeface="Arial"/>
              </a:rPr>
              <a:t> </a:t>
            </a:r>
            <a:r>
              <a:rPr lang="ru" dirty="0">
                <a:solidFill>
                  <a:srgbClr val="000000"/>
                </a:solidFill>
                <a:latin typeface="Arial"/>
                <a:cs typeface="Arial"/>
              </a:rPr>
              <a:t>как </a:t>
            </a:r>
            <a:r>
              <a:rPr lang="ru" sz="1800" i="1" dirty="0">
                <a:solidFill>
                  <a:srgbClr val="000000"/>
                </a:solidFill>
                <a:latin typeface="Arial"/>
                <a:cs typeface="Arial"/>
              </a:rPr>
              <a:t>IP</a:t>
            </a:r>
            <a:r>
              <a:rPr lang="ru" dirty="0">
                <a:solidFill>
                  <a:srgbClr val="000000"/>
                </a:solidFill>
                <a:latin typeface="Arial"/>
                <a:cs typeface="Arial"/>
              </a:rPr>
              <a:t> так и </a:t>
            </a:r>
            <a:r>
              <a:rPr lang="ru" sz="1800" i="1" dirty="0">
                <a:solidFill>
                  <a:srgbClr val="000000"/>
                </a:solidFill>
                <a:latin typeface="Arial"/>
                <a:cs typeface="Arial"/>
              </a:rPr>
              <a:t>MPLS</a:t>
            </a:r>
            <a:r>
              <a:rPr lang="ru" sz="1800" dirty="0">
                <a:solidFill>
                  <a:srgbClr val="000000"/>
                </a:solidFill>
                <a:latin typeface="Arial"/>
                <a:cs typeface="Arial"/>
              </a:rPr>
              <a:t> одинаково </a:t>
            </a:r>
            <a:r>
              <a:rPr lang="ru" dirty="0">
                <a:solidFill>
                  <a:srgbClr val="000000"/>
                </a:solidFill>
                <a:latin typeface="Arial"/>
                <a:cs typeface="Arial"/>
              </a:rPr>
              <a:t>относятся</a:t>
            </a:r>
            <a:r>
              <a:rPr lang="ru" sz="1800" dirty="0">
                <a:solidFill>
                  <a:srgbClr val="000000"/>
                </a:solidFill>
                <a:latin typeface="Arial"/>
                <a:cs typeface="Arial"/>
              </a:rPr>
              <a:t> к </a:t>
            </a:r>
            <a:r>
              <a:rPr lang="ru" sz="1800" i="1" dirty="0" err="1">
                <a:solidFill>
                  <a:srgbClr val="000000"/>
                </a:solidFill>
                <a:latin typeface="Arial"/>
                <a:cs typeface="Arial"/>
              </a:rPr>
              <a:t>unicast</a:t>
            </a:r>
            <a:r>
              <a:rPr lang="ru" sz="1800" dirty="0">
                <a:solidFill>
                  <a:srgbClr val="000000"/>
                </a:solidFill>
                <a:latin typeface="Arial"/>
                <a:cs typeface="Arial"/>
              </a:rPr>
              <a:t> и </a:t>
            </a:r>
            <a:r>
              <a:rPr lang="ru" sz="1800" i="1" dirty="0">
                <a:solidFill>
                  <a:srgbClr val="000000"/>
                </a:solidFill>
                <a:latin typeface="Arial"/>
                <a:cs typeface="Arial"/>
              </a:rPr>
              <a:t>broadcast</a:t>
            </a:r>
            <a:r>
              <a:rPr lang="ru" sz="1800" dirty="0">
                <a:solidFill>
                  <a:srgbClr val="000000"/>
                </a:solidFill>
                <a:latin typeface="Arial"/>
                <a:cs typeface="Arial"/>
              </a:rPr>
              <a:t> передаче, хотя последняя требует уникальных протоколов и структур данных для многоадресной репликации. </a:t>
            </a:r>
            <a:endParaRPr lang="ru-RU" dirty="0">
              <a:latin typeface="Arial"/>
            </a:endParaRPr>
          </a:p>
          <a:p>
            <a:pPr indent="-340995">
              <a:buClrTx/>
            </a:pPr>
            <a:endParaRPr lang="ru" dirty="0">
              <a:cs typeface="Arial"/>
            </a:endParaRPr>
          </a:p>
          <a:p>
            <a:pPr indent="-340995">
              <a:buClrTx/>
            </a:pPr>
            <a:r>
              <a:rPr lang="ru" sz="1800" dirty="0">
                <a:solidFill>
                  <a:srgbClr val="000000"/>
                </a:solidFill>
                <a:latin typeface="Arial"/>
                <a:cs typeface="Arial"/>
              </a:rPr>
              <a:t>Многоадресная репликация имеет довольно долгую историю в сетях  </a:t>
            </a:r>
            <a:r>
              <a:rPr lang="ru" sz="1800" i="1" dirty="0">
                <a:solidFill>
                  <a:srgbClr val="000000"/>
                </a:solidFill>
                <a:latin typeface="Arial"/>
                <a:cs typeface="Arial"/>
              </a:rPr>
              <a:t>IP</a:t>
            </a:r>
            <a:r>
              <a:rPr lang="ru" sz="1800" dirty="0">
                <a:solidFill>
                  <a:srgbClr val="000000"/>
                </a:solidFill>
                <a:latin typeface="Arial"/>
                <a:cs typeface="Arial"/>
              </a:rPr>
              <a:t>, начиная с </a:t>
            </a:r>
            <a:r>
              <a:rPr lang="ru" sz="1800" i="1" dirty="0">
                <a:solidFill>
                  <a:srgbClr val="000000"/>
                </a:solidFill>
                <a:latin typeface="Arial"/>
                <a:cs typeface="Arial"/>
              </a:rPr>
              <a:t>DVMRP</a:t>
            </a:r>
            <a:r>
              <a:rPr lang="ru" sz="1800" dirty="0">
                <a:solidFill>
                  <a:srgbClr val="000000"/>
                </a:solidFill>
                <a:latin typeface="Arial"/>
                <a:cs typeface="Arial"/>
              </a:rPr>
              <a:t>, затем </a:t>
            </a:r>
            <a:r>
              <a:rPr lang="ru" sz="1800" i="1" dirty="0">
                <a:solidFill>
                  <a:srgbClr val="000000"/>
                </a:solidFill>
                <a:latin typeface="Arial"/>
                <a:cs typeface="Arial"/>
              </a:rPr>
              <a:t>MOSPF</a:t>
            </a:r>
            <a:r>
              <a:rPr lang="ru" sz="1800" dirty="0">
                <a:solidFill>
                  <a:srgbClr val="000000"/>
                </a:solidFill>
                <a:latin typeface="Arial"/>
                <a:cs typeface="Arial"/>
              </a:rPr>
              <a:t>, и развивается в </a:t>
            </a:r>
            <a:r>
              <a:rPr lang="ru" sz="1800" i="1" dirty="0">
                <a:solidFill>
                  <a:srgbClr val="000000"/>
                </a:solidFill>
                <a:latin typeface="Arial"/>
                <a:cs typeface="Arial"/>
              </a:rPr>
              <a:t>PIM</a:t>
            </a:r>
            <a:r>
              <a:rPr lang="ru" sz="1800" dirty="0">
                <a:solidFill>
                  <a:srgbClr val="000000"/>
                </a:solidFill>
                <a:latin typeface="Arial"/>
                <a:cs typeface="Arial"/>
              </a:rPr>
              <a:t>. </a:t>
            </a:r>
            <a:endParaRPr lang="ru" dirty="0">
              <a:latin typeface="Arial"/>
              <a:cs typeface="Arial"/>
            </a:endParaRPr>
          </a:p>
          <a:p>
            <a:pPr indent="-340995">
              <a:buClrTx/>
            </a:pPr>
            <a:endParaRPr lang="ru" dirty="0">
              <a:cs typeface="Arial"/>
            </a:endParaRPr>
          </a:p>
          <a:p>
            <a:pPr indent="-340995">
              <a:buClrTx/>
            </a:pPr>
            <a:r>
              <a:rPr lang="ru" sz="1800" dirty="0">
                <a:solidFill>
                  <a:srgbClr val="000000"/>
                </a:solidFill>
                <a:latin typeface="Arial"/>
                <a:cs typeface="Arial"/>
              </a:rPr>
              <a:t>Как и их однонаправленные родственники, протоколы управления многоадресной рассылкой оптимизируют масштаб, конвергенцию и стабильность, а также стараются избегать черных дыр и циклов / циклов. </a:t>
            </a:r>
            <a:endParaRPr lang="ru" dirty="0">
              <a:cs typeface="Arial"/>
            </a:endParaRPr>
          </a:p>
          <a:p>
            <a:pPr indent="-340995">
              <a:buClrTx/>
            </a:pPr>
            <a:endParaRPr lang="ru" dirty="0">
              <a:cs typeface="Arial"/>
            </a:endParaRPr>
          </a:p>
          <a:p>
            <a:pPr indent="-340995">
              <a:buClrTx/>
            </a:pPr>
            <a:r>
              <a:rPr lang="ru" sz="1800" dirty="0">
                <a:solidFill>
                  <a:srgbClr val="000000"/>
                </a:solidFill>
                <a:latin typeface="Arial"/>
                <a:cs typeface="Arial"/>
              </a:rPr>
              <a:t>В случае </a:t>
            </a:r>
            <a:r>
              <a:rPr lang="ru" sz="1800" i="1" dirty="0">
                <a:solidFill>
                  <a:srgbClr val="000000"/>
                </a:solidFill>
                <a:latin typeface="Arial"/>
                <a:cs typeface="Arial"/>
              </a:rPr>
              <a:t>MPVPN </a:t>
            </a:r>
            <a:r>
              <a:rPr lang="ru" sz="1800" dirty="0">
                <a:solidFill>
                  <a:srgbClr val="000000"/>
                </a:solidFill>
                <a:latin typeface="Arial"/>
                <a:cs typeface="Arial"/>
              </a:rPr>
              <a:t>возникают дополнительные проблемы с балансировкой состояния многоадресной рассылки в сети с бременем репликации пакетов на элементах на краю сети.</a:t>
            </a:r>
            <a:endParaRPr lang="ru" dirty="0">
              <a:latin typeface="Arial"/>
              <a:cs typeface="Arial"/>
            </a:endParaRPr>
          </a:p>
          <a:p>
            <a:pPr indent="-340995">
              <a:buClrTx/>
            </a:pPr>
            <a:endParaRPr lang="ru" dirty="0">
              <a:cs typeface="Arial"/>
            </a:endParaRPr>
          </a:p>
          <a:p>
            <a:pPr indent="-340995">
              <a:buClrTx/>
            </a:pPr>
            <a:endParaRPr lang="ru-RU" dirty="0">
              <a:latin typeface="Arial"/>
            </a:endParaRPr>
          </a:p>
          <a:p>
            <a:pPr indent="-340995">
              <a:buClrTx/>
            </a:pPr>
            <a:endParaRPr lang="ru" dirty="0">
              <a:cs typeface="Arial"/>
            </a:endParaRPr>
          </a:p>
        </p:txBody>
      </p:sp>
    </p:spTree>
    <p:extLst>
      <p:ext uri="{BB962C8B-B14F-4D97-AF65-F5344CB8AC3E}">
        <p14:creationId xmlns:p14="http://schemas.microsoft.com/office/powerpoint/2010/main" val="10306036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a:extLst>
              <a:ext uri="{FF2B5EF4-FFF2-40B4-BE49-F238E27FC236}">
                <a16:creationId xmlns:a16="http://schemas.microsoft.com/office/drawing/2014/main" id="{1B478348-136B-46AC-BEE4-E0261DA107B8}"/>
              </a:ext>
            </a:extLst>
          </p:cNvPr>
          <p:cNvSpPr txBox="1">
            <a:spLocks noChangeArrowheads="1"/>
          </p:cNvSpPr>
          <p:nvPr/>
        </p:nvSpPr>
        <p:spPr bwMode="auto">
          <a:xfrm>
            <a:off x="270193" y="831895"/>
            <a:ext cx="9536513" cy="210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1pPr>
            <a:lvl2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2pPr>
            <a:lvl3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3pPr>
            <a:lvl4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4pPr>
            <a:lvl5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9pPr>
          </a:lstStyle>
          <a:p>
            <a:pPr algn="ctr"/>
            <a:r>
              <a:rPr lang="ru-RU" b="1" dirty="0" err="1">
                <a:solidFill>
                  <a:srgbClr val="000000"/>
                </a:solidFill>
                <a:latin typeface="Arial"/>
                <a:cs typeface="Arial"/>
              </a:rPr>
              <a:t>SDN:</a:t>
            </a:r>
            <a:r>
              <a:rPr lang="ru-RU" b="1" dirty="0" err="1">
                <a:solidFill>
                  <a:srgbClr val="000000"/>
                </a:solidFill>
                <a:latin typeface="Arial"/>
                <a:cs typeface="Tahoma"/>
              </a:rPr>
              <a:t>Centralized</a:t>
            </a:r>
            <a:r>
              <a:rPr lang="ru-RU" altLang="ru-RU" b="1" dirty="0">
                <a:solidFill>
                  <a:srgbClr val="000000"/>
                </a:solidFill>
                <a:latin typeface="Arial"/>
                <a:cs typeface="Tahoma"/>
              </a:rPr>
              <a:t> Control </a:t>
            </a:r>
            <a:r>
              <a:rPr lang="ru-RU" altLang="ru-RU" b="1" dirty="0" err="1">
                <a:solidFill>
                  <a:srgbClr val="000000"/>
                </a:solidFill>
                <a:latin typeface="Arial"/>
                <a:cs typeface="Tahoma"/>
              </a:rPr>
              <a:t>Planes</a:t>
            </a:r>
            <a:br>
              <a:rPr lang="ru-RU" altLang="ru-RU" b="1" dirty="0">
                <a:cs typeface="Arial"/>
              </a:rPr>
            </a:br>
            <a:br>
              <a:rPr lang="ru-RU" altLang="ru-RU" sz="4400" dirty="0">
                <a:cs typeface="Arial"/>
              </a:rPr>
            </a:br>
            <a:endParaRPr lang="ru-RU" altLang="ru-RU" sz="4400">
              <a:solidFill>
                <a:srgbClr val="000000"/>
              </a:solidFill>
              <a:cs typeface="Arial"/>
            </a:endParaRPr>
          </a:p>
        </p:txBody>
      </p:sp>
      <p:sp>
        <p:nvSpPr>
          <p:cNvPr id="74754" name="Text Box 2">
            <a:extLst>
              <a:ext uri="{FF2B5EF4-FFF2-40B4-BE49-F238E27FC236}">
                <a16:creationId xmlns:a16="http://schemas.microsoft.com/office/drawing/2014/main" id="{D9E6C6DC-D405-4A53-8604-B1869483C1E8}"/>
              </a:ext>
            </a:extLst>
          </p:cNvPr>
          <p:cNvSpPr txBox="1">
            <a:spLocks noChangeArrowheads="1"/>
          </p:cNvSpPr>
          <p:nvPr/>
        </p:nvSpPr>
        <p:spPr bwMode="auto">
          <a:xfrm>
            <a:off x="217806" y="2655708"/>
            <a:ext cx="9863137" cy="467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40995">
              <a:buClrTx/>
            </a:pPr>
            <a:r>
              <a:rPr lang="ru" dirty="0">
                <a:solidFill>
                  <a:srgbClr val="000000"/>
                </a:solidFill>
                <a:latin typeface="Arial"/>
                <a:cs typeface="Arial"/>
              </a:rPr>
              <a:t> </a:t>
            </a:r>
            <a:r>
              <a:rPr lang="ru" sz="1800" dirty="0">
                <a:solidFill>
                  <a:srgbClr val="000000"/>
                </a:solidFill>
                <a:latin typeface="Arial"/>
                <a:cs typeface="Arial"/>
              </a:rPr>
              <a:t>Концепция централизованного </a:t>
            </a:r>
            <a:r>
              <a:rPr lang="ru" sz="1800" b="1" i="1" dirty="0">
                <a:solidFill>
                  <a:srgbClr val="000000"/>
                </a:solidFill>
                <a:latin typeface="Arial"/>
                <a:cs typeface="Arial"/>
              </a:rPr>
              <a:t>Control Plane</a:t>
            </a:r>
            <a:r>
              <a:rPr lang="ru" sz="1800" dirty="0">
                <a:solidFill>
                  <a:srgbClr val="000000"/>
                </a:solidFill>
                <a:latin typeface="Arial"/>
                <a:cs typeface="Arial"/>
              </a:rPr>
              <a:t> не единственная рассматриваемая в сообществе разработчиков </a:t>
            </a:r>
            <a:r>
              <a:rPr lang="ru" sz="1800" b="1" dirty="0">
                <a:solidFill>
                  <a:srgbClr val="000000"/>
                </a:solidFill>
                <a:latin typeface="Arial"/>
                <a:cs typeface="Arial"/>
              </a:rPr>
              <a:t>SDN</a:t>
            </a:r>
            <a:r>
              <a:rPr lang="ru" sz="1800" dirty="0">
                <a:solidFill>
                  <a:srgbClr val="000000"/>
                </a:solidFill>
                <a:latin typeface="Arial"/>
                <a:cs typeface="Arial"/>
              </a:rPr>
              <a:t>. </a:t>
            </a:r>
            <a:endParaRPr lang="ru-RU" sz="1800" dirty="0">
              <a:latin typeface="Arial"/>
              <a:cs typeface="Arial"/>
            </a:endParaRPr>
          </a:p>
          <a:p>
            <a:pPr indent="-340995">
              <a:buClrTx/>
            </a:pPr>
            <a:endParaRPr lang="ru" sz="1800" dirty="0">
              <a:solidFill>
                <a:srgbClr val="000000"/>
              </a:solidFill>
              <a:cs typeface="Arial"/>
            </a:endParaRPr>
          </a:p>
          <a:p>
            <a:pPr indent="-340995">
              <a:buClrTx/>
            </a:pPr>
            <a:r>
              <a:rPr lang="ru" sz="1800" dirty="0">
                <a:solidFill>
                  <a:srgbClr val="000000"/>
                </a:solidFill>
                <a:latin typeface="Arial"/>
                <a:cs typeface="Arial"/>
              </a:rPr>
              <a:t>Распределенная модель </a:t>
            </a:r>
            <a:r>
              <a:rPr lang="ru" sz="1800" b="1" i="1" dirty="0">
                <a:solidFill>
                  <a:srgbClr val="000000"/>
                </a:solidFill>
                <a:latin typeface="Arial"/>
                <a:cs typeface="Arial"/>
              </a:rPr>
              <a:t>Control Plane</a:t>
            </a:r>
            <a:r>
              <a:rPr lang="ru" sz="1800" dirty="0">
                <a:solidFill>
                  <a:srgbClr val="000000"/>
                </a:solidFill>
                <a:latin typeface="Arial"/>
                <a:cs typeface="Arial"/>
              </a:rPr>
              <a:t> существует потому, что не все необходимые параметры </a:t>
            </a:r>
            <a:r>
              <a:rPr lang="ru" dirty="0">
                <a:solidFill>
                  <a:srgbClr val="000000"/>
                </a:solidFill>
                <a:latin typeface="Arial"/>
                <a:cs typeface="Arial"/>
              </a:rPr>
              <a:t>ее</a:t>
            </a:r>
            <a:r>
              <a:rPr lang="ru" i="1" dirty="0">
                <a:solidFill>
                  <a:srgbClr val="000000"/>
                </a:solidFill>
                <a:latin typeface="Arial"/>
                <a:cs typeface="Arial"/>
              </a:rPr>
              <a:t> </a:t>
            </a:r>
            <a:r>
              <a:rPr lang="ru" sz="1800" dirty="0">
                <a:solidFill>
                  <a:srgbClr val="000000"/>
                </a:solidFill>
                <a:latin typeface="Arial"/>
                <a:cs typeface="Arial"/>
              </a:rPr>
              <a:t>могут быть реализованы с помощью существующих баз данных. </a:t>
            </a:r>
            <a:endParaRPr lang="ru" sz="1800" dirty="0">
              <a:latin typeface="Arial"/>
              <a:cs typeface="Arial"/>
            </a:endParaRPr>
          </a:p>
          <a:p>
            <a:pPr indent="-340995">
              <a:buClrTx/>
            </a:pPr>
            <a:endParaRPr lang="ru" sz="1800" dirty="0">
              <a:solidFill>
                <a:srgbClr val="000000"/>
              </a:solidFill>
              <a:cs typeface="Arial"/>
            </a:endParaRPr>
          </a:p>
          <a:p>
            <a:pPr indent="-340995">
              <a:buClrTx/>
            </a:pPr>
            <a:r>
              <a:rPr lang="ru" sz="1800" dirty="0">
                <a:solidFill>
                  <a:srgbClr val="000000"/>
                </a:solidFill>
                <a:latin typeface="Arial"/>
                <a:cs typeface="Arial"/>
              </a:rPr>
              <a:t>Главная проблема в том, что трудно добиться надежной синхронизации, необходимой для </a:t>
            </a:r>
            <a:r>
              <a:rPr lang="ru" sz="1800" b="1" i="1" dirty="0">
                <a:solidFill>
                  <a:srgbClr val="000000"/>
                </a:solidFill>
                <a:latin typeface="Arial"/>
                <a:cs typeface="Arial"/>
              </a:rPr>
              <a:t>high availability</a:t>
            </a:r>
            <a:r>
              <a:rPr lang="ru" sz="1800" dirty="0">
                <a:solidFill>
                  <a:srgbClr val="000000"/>
                </a:solidFill>
                <a:latin typeface="Arial"/>
                <a:cs typeface="Arial"/>
              </a:rPr>
              <a:t> и гарантированной согласованности между двумя  и больше точками  управлениия.</a:t>
            </a:r>
            <a:endParaRPr lang="en-US" sz="1800" dirty="0">
              <a:solidFill>
                <a:srgbClr val="000000"/>
              </a:solidFill>
              <a:latin typeface="Arial"/>
              <a:cs typeface="Arial"/>
            </a:endParaRPr>
          </a:p>
          <a:p>
            <a:pPr indent="-340995">
              <a:buClrTx/>
            </a:pPr>
            <a:endParaRPr lang="en-US" sz="1800" dirty="0">
              <a:solidFill>
                <a:srgbClr val="000000"/>
              </a:solidFill>
              <a:latin typeface="Arial"/>
              <a:cs typeface="Arial"/>
            </a:endParaRPr>
          </a:p>
          <a:p>
            <a:pPr indent="-340995">
              <a:buClrTx/>
            </a:pPr>
            <a:r>
              <a:rPr lang="ru" sz="1800" dirty="0">
                <a:solidFill>
                  <a:srgbClr val="000000"/>
                </a:solidFill>
                <a:latin typeface="Arial"/>
                <a:cs typeface="Arial"/>
              </a:rPr>
              <a:t>Основным преимуществом централизованного </a:t>
            </a:r>
            <a:r>
              <a:rPr lang="ru" sz="1800" b="1" i="1" dirty="0">
                <a:solidFill>
                  <a:srgbClr val="000000"/>
                </a:solidFill>
                <a:latin typeface="Arial"/>
                <a:cs typeface="Arial"/>
              </a:rPr>
              <a:t>Control Plane</a:t>
            </a:r>
            <a:r>
              <a:rPr lang="ru" sz="1800" dirty="0">
                <a:solidFill>
                  <a:srgbClr val="000000"/>
                </a:solidFill>
                <a:latin typeface="Arial"/>
                <a:cs typeface="Arial"/>
              </a:rPr>
              <a:t> является карта сети, которую оно может предоставить приложениям. </a:t>
            </a:r>
          </a:p>
          <a:p>
            <a:pPr indent="-340995">
              <a:buClrTx/>
            </a:pPr>
            <a:endParaRPr lang="ru" sz="1800" dirty="0">
              <a:solidFill>
                <a:srgbClr val="000000"/>
              </a:solidFill>
              <a:latin typeface="Arial"/>
              <a:cs typeface="Arial"/>
            </a:endParaRPr>
          </a:p>
          <a:p>
            <a:pPr indent="-340995">
              <a:buClrTx/>
            </a:pPr>
            <a:r>
              <a:rPr lang="ru" sz="1800" dirty="0">
                <a:solidFill>
                  <a:srgbClr val="000000"/>
                </a:solidFill>
                <a:latin typeface="Arial"/>
                <a:cs typeface="Arial"/>
              </a:rPr>
              <a:t>Приложения больше не должны заниматься отдельными элементами сети, чтобы проводить общие изменения в большой сети, вместо этого они взаимодействует с несколькими  точками управления </a:t>
            </a:r>
            <a:endParaRPr lang="ru" dirty="0"/>
          </a:p>
        </p:txBody>
      </p:sp>
    </p:spTree>
    <p:extLst>
      <p:ext uri="{BB962C8B-B14F-4D97-AF65-F5344CB8AC3E}">
        <p14:creationId xmlns:p14="http://schemas.microsoft.com/office/powerpoint/2010/main" val="23693291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a:extLst>
              <a:ext uri="{FF2B5EF4-FFF2-40B4-BE49-F238E27FC236}">
                <a16:creationId xmlns:a16="http://schemas.microsoft.com/office/drawing/2014/main" id="{1B478348-136B-46AC-BEE4-E0261DA107B8}"/>
              </a:ext>
            </a:extLst>
          </p:cNvPr>
          <p:cNvSpPr txBox="1">
            <a:spLocks noChangeArrowheads="1"/>
          </p:cNvSpPr>
          <p:nvPr/>
        </p:nvSpPr>
        <p:spPr bwMode="auto">
          <a:xfrm>
            <a:off x="175391" y="565800"/>
            <a:ext cx="9536513" cy="566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1pPr>
            <a:lvl2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2pPr>
            <a:lvl3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3pPr>
            <a:lvl4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4pPr>
            <a:lvl5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9pPr>
          </a:lstStyle>
          <a:p>
            <a:pPr algn="ctr"/>
            <a:r>
              <a:rPr lang="ru-RU" b="1" dirty="0" err="1">
                <a:solidFill>
                  <a:srgbClr val="000000"/>
                </a:solidFill>
                <a:latin typeface="Arial"/>
                <a:cs typeface="Arial"/>
              </a:rPr>
              <a:t>SDN:</a:t>
            </a:r>
            <a:r>
              <a:rPr lang="ru-RU" b="1" dirty="0" err="1">
                <a:solidFill>
                  <a:srgbClr val="000000"/>
                </a:solidFill>
                <a:latin typeface="Arial"/>
                <a:cs typeface="Tahoma"/>
              </a:rPr>
              <a:t>Centralized</a:t>
            </a:r>
            <a:r>
              <a:rPr lang="ru-RU" altLang="ru-RU" b="1" dirty="0">
                <a:solidFill>
                  <a:srgbClr val="000000"/>
                </a:solidFill>
                <a:latin typeface="Arial"/>
                <a:cs typeface="Tahoma"/>
              </a:rPr>
              <a:t> Control </a:t>
            </a:r>
            <a:r>
              <a:rPr lang="ru-RU" altLang="ru-RU" b="1" dirty="0" err="1">
                <a:solidFill>
                  <a:srgbClr val="000000"/>
                </a:solidFill>
                <a:latin typeface="Arial"/>
                <a:cs typeface="Tahoma"/>
              </a:rPr>
              <a:t>Planes</a:t>
            </a:r>
            <a:br>
              <a:rPr lang="ru-RU" altLang="ru-RU" b="1" dirty="0">
                <a:cs typeface="Arial"/>
              </a:rPr>
            </a:br>
            <a:br>
              <a:rPr lang="ru-RU" altLang="ru-RU" sz="4400" dirty="0">
                <a:cs typeface="Arial"/>
              </a:rPr>
            </a:br>
            <a:endParaRPr lang="ru-RU" altLang="ru-RU" sz="4400">
              <a:solidFill>
                <a:srgbClr val="000000"/>
              </a:solidFill>
              <a:cs typeface="Arial"/>
            </a:endParaRPr>
          </a:p>
        </p:txBody>
      </p:sp>
      <p:sp>
        <p:nvSpPr>
          <p:cNvPr id="74754" name="Text Box 2">
            <a:extLst>
              <a:ext uri="{FF2B5EF4-FFF2-40B4-BE49-F238E27FC236}">
                <a16:creationId xmlns:a16="http://schemas.microsoft.com/office/drawing/2014/main" id="{D9E6C6DC-D405-4A53-8604-B1869483C1E8}"/>
              </a:ext>
            </a:extLst>
          </p:cNvPr>
          <p:cNvSpPr txBox="1">
            <a:spLocks noChangeArrowheads="1"/>
          </p:cNvSpPr>
          <p:nvPr/>
        </p:nvSpPr>
        <p:spPr bwMode="auto">
          <a:xfrm>
            <a:off x="216628" y="2619126"/>
            <a:ext cx="9863137" cy="44917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40995">
              <a:buClrTx/>
            </a:pPr>
            <a:r>
              <a:rPr lang="ru" dirty="0">
                <a:solidFill>
                  <a:srgbClr val="000000"/>
                </a:solidFill>
                <a:latin typeface="Arial"/>
                <a:cs typeface="Arial"/>
              </a:rPr>
              <a:t> </a:t>
            </a:r>
            <a:r>
              <a:rPr lang="ru" sz="1800" dirty="0">
                <a:solidFill>
                  <a:srgbClr val="000000"/>
                </a:solidFill>
                <a:latin typeface="Arial"/>
                <a:cs typeface="Arial"/>
              </a:rPr>
              <a:t>Такая схема работы не является достижением </a:t>
            </a:r>
            <a:r>
              <a:rPr lang="ru" sz="1800" b="1" dirty="0">
                <a:solidFill>
                  <a:srgbClr val="000000"/>
                </a:solidFill>
                <a:latin typeface="Arial"/>
                <a:cs typeface="Arial"/>
              </a:rPr>
              <a:t>SDN</a:t>
            </a:r>
            <a:r>
              <a:rPr lang="ru" sz="1800" dirty="0">
                <a:solidFill>
                  <a:srgbClr val="000000"/>
                </a:solidFill>
                <a:latin typeface="Arial"/>
                <a:cs typeface="Arial"/>
              </a:rPr>
              <a:t>, еще ранее были разработаны модели частичной или полной централизации, в частности  таких решениях как сервер маршрутизации в </a:t>
            </a:r>
            <a:r>
              <a:rPr lang="ru" sz="1800" i="1" dirty="0">
                <a:solidFill>
                  <a:srgbClr val="000000"/>
                </a:solidFill>
                <a:latin typeface="Arial"/>
                <a:cs typeface="Arial"/>
              </a:rPr>
              <a:t>IP</a:t>
            </a:r>
            <a:r>
              <a:rPr lang="ru" sz="1800" dirty="0">
                <a:solidFill>
                  <a:srgbClr val="000000"/>
                </a:solidFill>
                <a:latin typeface="Arial"/>
                <a:cs typeface="Arial"/>
              </a:rPr>
              <a:t>-доменах  и контроллер коммутатора </a:t>
            </a:r>
            <a:r>
              <a:rPr lang="ru" sz="1800" i="1" dirty="0">
                <a:solidFill>
                  <a:srgbClr val="000000"/>
                </a:solidFill>
                <a:latin typeface="Arial"/>
                <a:cs typeface="Arial"/>
              </a:rPr>
              <a:t>ATM.</a:t>
            </a:r>
            <a:endParaRPr lang="en-US" sz="1800" i="1" dirty="0">
              <a:solidFill>
                <a:srgbClr val="000000"/>
              </a:solidFill>
              <a:latin typeface="Arial"/>
              <a:cs typeface="Arial"/>
            </a:endParaRPr>
          </a:p>
          <a:p>
            <a:pPr indent="-340995">
              <a:buClrTx/>
            </a:pPr>
            <a:endParaRPr lang="en-US" sz="1800" i="1" dirty="0">
              <a:solidFill>
                <a:srgbClr val="000000"/>
              </a:solidFill>
              <a:latin typeface="Arial"/>
              <a:cs typeface="Arial"/>
            </a:endParaRPr>
          </a:p>
          <a:p>
            <a:pPr indent="-340995">
              <a:buClrTx/>
            </a:pPr>
            <a:r>
              <a:rPr lang="ru" sz="1800" dirty="0">
                <a:solidFill>
                  <a:srgbClr val="000000"/>
                </a:solidFill>
                <a:latin typeface="Arial"/>
                <a:cs typeface="Arial"/>
              </a:rPr>
              <a:t>Одной из первых попыток построить систему  </a:t>
            </a:r>
            <a:r>
              <a:rPr lang="ru" sz="1800" b="1" dirty="0">
                <a:solidFill>
                  <a:srgbClr val="000000"/>
                </a:solidFill>
                <a:latin typeface="Arial"/>
                <a:cs typeface="Arial"/>
              </a:rPr>
              <a:t>SDN</a:t>
            </a:r>
            <a:r>
              <a:rPr lang="ru" sz="1800" dirty="0">
                <a:solidFill>
                  <a:srgbClr val="000000"/>
                </a:solidFill>
                <a:latin typeface="Arial"/>
                <a:cs typeface="Arial"/>
              </a:rPr>
              <a:t> считается  Ipsilon Networks. </a:t>
            </a:r>
            <a:endParaRPr lang="en-US" sz="1800" dirty="0">
              <a:solidFill>
                <a:srgbClr val="000000"/>
              </a:solidFill>
              <a:latin typeface="Arial"/>
              <a:cs typeface="Arial"/>
            </a:endParaRPr>
          </a:p>
          <a:p>
            <a:pPr indent="-340995">
              <a:buClrTx/>
            </a:pPr>
            <a:endParaRPr lang="ru" dirty="0">
              <a:latin typeface="Arial"/>
              <a:cs typeface="Arial"/>
            </a:endParaRPr>
          </a:p>
          <a:p>
            <a:pPr indent="-340995">
              <a:buClrTx/>
            </a:pPr>
            <a:r>
              <a:rPr lang="ru" sz="1800" dirty="0">
                <a:solidFill>
                  <a:srgbClr val="000000"/>
                </a:solidFill>
                <a:latin typeface="Arial"/>
                <a:cs typeface="Arial"/>
              </a:rPr>
              <a:t>Это решение имело компоненты </a:t>
            </a:r>
            <a:r>
              <a:rPr lang="ru" sz="1800" i="1" dirty="0">
                <a:solidFill>
                  <a:srgbClr val="000000"/>
                </a:solidFill>
                <a:latin typeface="Arial"/>
                <a:cs typeface="Arial"/>
              </a:rPr>
              <a:t>ATM</a:t>
            </a:r>
            <a:r>
              <a:rPr lang="ru" sz="1800" dirty="0">
                <a:solidFill>
                  <a:srgbClr val="000000"/>
                </a:solidFill>
                <a:latin typeface="Arial"/>
                <a:cs typeface="Arial"/>
              </a:rPr>
              <a:t>, хотя по сути было фактически детерминированной маршрутизацией с использованием комбинации </a:t>
            </a:r>
            <a:r>
              <a:rPr lang="ru" sz="1800" i="1" dirty="0">
                <a:solidFill>
                  <a:srgbClr val="000000"/>
                </a:solidFill>
                <a:latin typeface="Arial"/>
                <a:cs typeface="Arial"/>
              </a:rPr>
              <a:t>IP</a:t>
            </a:r>
            <a:r>
              <a:rPr lang="ru" sz="1800" dirty="0">
                <a:solidFill>
                  <a:srgbClr val="000000"/>
                </a:solidFill>
                <a:latin typeface="Arial"/>
                <a:cs typeface="Arial"/>
              </a:rPr>
              <a:t> и </a:t>
            </a:r>
            <a:r>
              <a:rPr lang="ru" sz="1800" i="1" dirty="0">
                <a:solidFill>
                  <a:srgbClr val="000000"/>
                </a:solidFill>
                <a:latin typeface="Arial"/>
                <a:cs typeface="Arial"/>
              </a:rPr>
              <a:t>ATM</a:t>
            </a:r>
            <a:r>
              <a:rPr lang="ru" sz="1800" dirty="0">
                <a:solidFill>
                  <a:srgbClr val="000000"/>
                </a:solidFill>
                <a:latin typeface="Arial"/>
                <a:cs typeface="Arial"/>
              </a:rPr>
              <a:t>, которая впоследствии была реализована как </a:t>
            </a:r>
            <a:r>
              <a:rPr lang="ru" sz="1800" b="1" i="1" dirty="0">
                <a:solidFill>
                  <a:srgbClr val="000000"/>
                </a:solidFill>
                <a:latin typeface="Arial"/>
                <a:cs typeface="Arial"/>
              </a:rPr>
              <a:t>MPLS</a:t>
            </a:r>
            <a:r>
              <a:rPr lang="ru" sz="1800" dirty="0">
                <a:solidFill>
                  <a:srgbClr val="000000"/>
                </a:solidFill>
                <a:latin typeface="Arial"/>
                <a:cs typeface="Arial"/>
              </a:rPr>
              <a:t>.</a:t>
            </a:r>
            <a:endParaRPr lang="en-US" sz="1800" dirty="0">
              <a:solidFill>
                <a:srgbClr val="000000"/>
              </a:solidFill>
              <a:latin typeface="Arial"/>
              <a:cs typeface="Arial"/>
            </a:endParaRPr>
          </a:p>
          <a:p>
            <a:pPr indent="-340995">
              <a:buClrTx/>
            </a:pPr>
            <a:endParaRPr lang="ru" dirty="0">
              <a:latin typeface="Arial"/>
              <a:cs typeface="Arial"/>
            </a:endParaRPr>
          </a:p>
          <a:p>
            <a:pPr indent="-340995">
              <a:buClrTx/>
            </a:pPr>
            <a:r>
              <a:rPr lang="ru" sz="1800" dirty="0">
                <a:solidFill>
                  <a:srgbClr val="000000"/>
                </a:solidFill>
                <a:latin typeface="Arial"/>
                <a:cs typeface="Arial"/>
              </a:rPr>
              <a:t>Следует также отметить, что </a:t>
            </a:r>
            <a:r>
              <a:rPr lang="ru" sz="1800" i="1" dirty="0">
                <a:solidFill>
                  <a:srgbClr val="000000"/>
                </a:solidFill>
                <a:latin typeface="Arial"/>
                <a:cs typeface="Arial"/>
              </a:rPr>
              <a:t>IETF</a:t>
            </a:r>
            <a:r>
              <a:rPr lang="ru" sz="1800" dirty="0">
                <a:solidFill>
                  <a:srgbClr val="000000"/>
                </a:solidFill>
                <a:latin typeface="Arial"/>
                <a:cs typeface="Arial"/>
              </a:rPr>
              <a:t> попытался решить некоторые аспекты того, что в настоящее время считается </a:t>
            </a:r>
            <a:r>
              <a:rPr lang="ru" sz="1800" b="1" dirty="0">
                <a:solidFill>
                  <a:srgbClr val="000000"/>
                </a:solidFill>
                <a:latin typeface="Arial"/>
                <a:cs typeface="Arial"/>
              </a:rPr>
              <a:t>SDN</a:t>
            </a:r>
            <a:r>
              <a:rPr lang="ru" sz="1800" dirty="0">
                <a:solidFill>
                  <a:srgbClr val="000000"/>
                </a:solidFill>
                <a:latin typeface="Arial"/>
                <a:cs typeface="Arial"/>
              </a:rPr>
              <a:t>, включая разделение  </a:t>
            </a:r>
            <a:r>
              <a:rPr lang="ru" sz="1800" b="1" i="1" dirty="0">
                <a:solidFill>
                  <a:srgbClr val="000000"/>
                </a:solidFill>
                <a:latin typeface="Arial"/>
                <a:cs typeface="Arial"/>
              </a:rPr>
              <a:t>Control Plane</a:t>
            </a:r>
            <a:r>
              <a:rPr lang="ru" sz="1800" dirty="0">
                <a:solidFill>
                  <a:srgbClr val="000000"/>
                </a:solidFill>
                <a:latin typeface="Arial"/>
                <a:cs typeface="Arial"/>
              </a:rPr>
              <a:t>  и </a:t>
            </a:r>
            <a:r>
              <a:rPr lang="ru" sz="1800" b="1" i="1" dirty="0">
                <a:solidFill>
                  <a:srgbClr val="000000"/>
                </a:solidFill>
                <a:latin typeface="Arial"/>
                <a:cs typeface="Arial"/>
              </a:rPr>
              <a:t>Data Plane</a:t>
            </a:r>
            <a:r>
              <a:rPr lang="ru" sz="1800" dirty="0">
                <a:solidFill>
                  <a:srgbClr val="000000"/>
                </a:solidFill>
                <a:latin typeface="Arial"/>
                <a:cs typeface="Arial"/>
              </a:rPr>
              <a:t>:</a:t>
            </a:r>
            <a:endParaRPr lang="ru" dirty="0">
              <a:latin typeface="Arial"/>
              <a:cs typeface="Arial"/>
            </a:endParaRPr>
          </a:p>
          <a:p>
            <a:pPr indent="-340995">
              <a:buClrTx/>
            </a:pPr>
            <a:endParaRPr lang="en-US" sz="1800" b="1" dirty="0">
              <a:solidFill>
                <a:srgbClr val="000000"/>
              </a:solidFill>
              <a:latin typeface="Arial"/>
              <a:cs typeface="Arial"/>
            </a:endParaRPr>
          </a:p>
          <a:p>
            <a:pPr indent="-340995">
              <a:buClrTx/>
            </a:pPr>
            <a:r>
              <a:rPr lang="ru" sz="1800" i="1" dirty="0">
                <a:solidFill>
                  <a:srgbClr val="000000"/>
                </a:solidFill>
                <a:latin typeface="Arial"/>
                <a:cs typeface="Arial"/>
              </a:rPr>
              <a:t>ForCES (RFC</a:t>
            </a:r>
            <a:r>
              <a:rPr lang="ru" sz="1800" dirty="0">
                <a:solidFill>
                  <a:srgbClr val="000000"/>
                </a:solidFill>
                <a:latin typeface="Arial"/>
                <a:cs typeface="Arial"/>
              </a:rPr>
              <a:t> 3746), </a:t>
            </a:r>
            <a:endParaRPr lang="ru" dirty="0">
              <a:latin typeface="Arial"/>
              <a:cs typeface="Arial"/>
            </a:endParaRPr>
          </a:p>
          <a:p>
            <a:pPr indent="-340995">
              <a:buClrTx/>
            </a:pPr>
            <a:endParaRPr lang="ru" sz="1800" dirty="0">
              <a:solidFill>
                <a:srgbClr val="000000"/>
              </a:solidFill>
              <a:cs typeface="Arial"/>
            </a:endParaRPr>
          </a:p>
          <a:p>
            <a:pPr indent="-340995">
              <a:buClrTx/>
            </a:pPr>
            <a:r>
              <a:rPr lang="ru" sz="1800" i="1" dirty="0">
                <a:solidFill>
                  <a:srgbClr val="000000"/>
                </a:solidFill>
                <a:latin typeface="Arial"/>
                <a:cs typeface="Arial"/>
              </a:rPr>
              <a:t>GSMP (RFC</a:t>
            </a:r>
            <a:r>
              <a:rPr lang="ru" sz="1800" dirty="0">
                <a:solidFill>
                  <a:srgbClr val="000000"/>
                </a:solidFill>
                <a:latin typeface="Arial"/>
                <a:cs typeface="Arial"/>
              </a:rPr>
              <a:t> 3292) -  протокол общего управления коммутацией.</a:t>
            </a:r>
            <a:endParaRPr lang="ru" dirty="0">
              <a:latin typeface="Arial"/>
              <a:cs typeface="Arial"/>
            </a:endParaRPr>
          </a:p>
          <a:p>
            <a:pPr indent="-340995">
              <a:buClrTx/>
            </a:pPr>
            <a:endParaRPr lang="ru" dirty="0"/>
          </a:p>
          <a:p>
            <a:pPr indent="-340995">
              <a:buClrTx/>
            </a:pPr>
            <a:endParaRPr lang="ru" sz="1800" dirty="0">
              <a:solidFill>
                <a:srgbClr val="000000"/>
              </a:solidFill>
              <a:cs typeface="Arial"/>
            </a:endParaRPr>
          </a:p>
          <a:p>
            <a:pPr indent="-340995">
              <a:buClrTx/>
            </a:pPr>
            <a:endParaRPr lang="ru" sz="1800" dirty="0">
              <a:latin typeface="Arial"/>
              <a:cs typeface="Arial"/>
            </a:endParaRPr>
          </a:p>
          <a:p>
            <a:pPr indent="-340995">
              <a:buClrTx/>
            </a:pPr>
            <a:r>
              <a:rPr lang="ru" dirty="0">
                <a:solidFill>
                  <a:srgbClr val="000000"/>
                </a:solidFill>
                <a:latin typeface="Arial"/>
                <a:cs typeface="Arial"/>
              </a:rPr>
              <a:t> </a:t>
            </a:r>
            <a:endParaRPr lang="ru-RU" dirty="0">
              <a:cs typeface="Arial"/>
            </a:endParaRPr>
          </a:p>
          <a:p>
            <a:pPr indent="-340995">
              <a:buClrTx/>
            </a:pPr>
            <a:r>
              <a:rPr lang="ru" dirty="0">
                <a:solidFill>
                  <a:srgbClr val="000000"/>
                </a:solidFill>
                <a:latin typeface="Arial"/>
                <a:cs typeface="Arial"/>
              </a:rPr>
              <a:t>                       </a:t>
            </a:r>
            <a:endParaRPr lang="ru" dirty="0">
              <a:latin typeface="Arial"/>
              <a:cs typeface="Arial"/>
            </a:endParaRPr>
          </a:p>
          <a:p>
            <a:pPr indent="-340995">
              <a:buClrTx/>
            </a:pPr>
            <a:r>
              <a:rPr lang="ru" dirty="0">
                <a:solidFill>
                  <a:srgbClr val="000000"/>
                </a:solidFill>
                <a:latin typeface="Arial"/>
                <a:cs typeface="Arial"/>
              </a:rPr>
              <a:t>                       </a:t>
            </a:r>
            <a:endParaRPr lang="en-US" dirty="0">
              <a:solidFill>
                <a:srgbClr val="000000"/>
              </a:solidFill>
              <a:latin typeface="Arial"/>
              <a:cs typeface="Arial"/>
            </a:endParaRPr>
          </a:p>
          <a:p>
            <a:pPr indent="-340995">
              <a:buClrTx/>
            </a:pPr>
            <a:endParaRPr lang="ru" dirty="0">
              <a:latin typeface="Arial"/>
              <a:cs typeface="Arial"/>
            </a:endParaRPr>
          </a:p>
          <a:p>
            <a:pPr indent="-340995">
              <a:buClrTx/>
            </a:pPr>
            <a:endParaRPr lang="ru" dirty="0">
              <a:solidFill>
                <a:srgbClr val="000000"/>
              </a:solidFill>
              <a:cs typeface="Arial"/>
            </a:endParaRPr>
          </a:p>
        </p:txBody>
      </p:sp>
    </p:spTree>
    <p:extLst>
      <p:ext uri="{BB962C8B-B14F-4D97-AF65-F5344CB8AC3E}">
        <p14:creationId xmlns:p14="http://schemas.microsoft.com/office/powerpoint/2010/main" val="2579276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a:extLst>
              <a:ext uri="{FF2B5EF4-FFF2-40B4-BE49-F238E27FC236}">
                <a16:creationId xmlns:a16="http://schemas.microsoft.com/office/drawing/2014/main" id="{1B478348-136B-46AC-BEE4-E0261DA107B8}"/>
              </a:ext>
            </a:extLst>
          </p:cNvPr>
          <p:cNvSpPr txBox="1">
            <a:spLocks noChangeArrowheads="1"/>
          </p:cNvSpPr>
          <p:nvPr/>
        </p:nvSpPr>
        <p:spPr bwMode="auto">
          <a:xfrm>
            <a:off x="144463" y="462381"/>
            <a:ext cx="9536513" cy="61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1pPr>
            <a:lvl2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2pPr>
            <a:lvl3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3pPr>
            <a:lvl4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4pPr>
            <a:lvl5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9pPr>
          </a:lstStyle>
          <a:p>
            <a:pPr algn="ctr"/>
            <a:r>
              <a:rPr lang="ru-RU" b="1" dirty="0" err="1">
                <a:solidFill>
                  <a:srgbClr val="000000"/>
                </a:solidFill>
                <a:latin typeface="Arial"/>
                <a:cs typeface="Arial"/>
              </a:rPr>
              <a:t>SDN:</a:t>
            </a:r>
            <a:r>
              <a:rPr lang="ru-RU" b="1" dirty="0" err="1">
                <a:solidFill>
                  <a:srgbClr val="000000"/>
                </a:solidFill>
                <a:latin typeface="Arial"/>
                <a:cs typeface="Tahoma"/>
              </a:rPr>
              <a:t>Centralized</a:t>
            </a:r>
            <a:r>
              <a:rPr lang="ru-RU" altLang="ru-RU" b="1" dirty="0">
                <a:solidFill>
                  <a:srgbClr val="000000"/>
                </a:solidFill>
                <a:latin typeface="Arial"/>
                <a:cs typeface="Tahoma"/>
              </a:rPr>
              <a:t> Control </a:t>
            </a:r>
            <a:r>
              <a:rPr lang="ru-RU" altLang="ru-RU" b="1" dirty="0" err="1">
                <a:solidFill>
                  <a:srgbClr val="000000"/>
                </a:solidFill>
                <a:latin typeface="Arial"/>
                <a:cs typeface="Tahoma"/>
              </a:rPr>
              <a:t>Planes</a:t>
            </a:r>
            <a:br>
              <a:rPr lang="ru-RU" altLang="ru-RU" b="1" dirty="0">
                <a:cs typeface="Arial"/>
              </a:rPr>
            </a:br>
            <a:br>
              <a:rPr lang="ru-RU" altLang="ru-RU" b="1" dirty="0">
                <a:cs typeface="Arial"/>
              </a:rPr>
            </a:br>
            <a:endParaRPr lang="ru-RU" altLang="ru-RU" sz="4400">
              <a:solidFill>
                <a:srgbClr val="000000"/>
              </a:solidFill>
              <a:cs typeface="Arial"/>
            </a:endParaRPr>
          </a:p>
        </p:txBody>
      </p:sp>
      <p:sp>
        <p:nvSpPr>
          <p:cNvPr id="74754" name="Text Box 2">
            <a:extLst>
              <a:ext uri="{FF2B5EF4-FFF2-40B4-BE49-F238E27FC236}">
                <a16:creationId xmlns:a16="http://schemas.microsoft.com/office/drawing/2014/main" id="{D9E6C6DC-D405-4A53-8604-B1869483C1E8}"/>
              </a:ext>
            </a:extLst>
          </p:cNvPr>
          <p:cNvSpPr txBox="1">
            <a:spLocks noChangeArrowheads="1"/>
          </p:cNvSpPr>
          <p:nvPr/>
        </p:nvSpPr>
        <p:spPr bwMode="auto">
          <a:xfrm>
            <a:off x="72298" y="2078255"/>
            <a:ext cx="9863137" cy="54818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40995">
              <a:buClrTx/>
            </a:pPr>
            <a:r>
              <a:rPr lang="ru-RU" b="1" dirty="0" err="1">
                <a:solidFill>
                  <a:srgbClr val="000000"/>
                </a:solidFill>
                <a:latin typeface="Arial"/>
                <a:cs typeface="Arial"/>
              </a:rPr>
              <a:t>Logical</a:t>
            </a:r>
            <a:r>
              <a:rPr lang="ru-RU" b="1" dirty="0">
                <a:solidFill>
                  <a:srgbClr val="000000"/>
                </a:solidFill>
                <a:latin typeface="Arial"/>
                <a:cs typeface="Arial"/>
              </a:rPr>
              <a:t> </a:t>
            </a:r>
            <a:r>
              <a:rPr lang="ru-RU" b="1" dirty="0" err="1">
                <a:solidFill>
                  <a:srgbClr val="000000"/>
                </a:solidFill>
                <a:latin typeface="Arial"/>
                <a:cs typeface="Arial"/>
              </a:rPr>
              <a:t>vs</a:t>
            </a:r>
            <a:r>
              <a:rPr lang="ru-RU" b="1" dirty="0">
                <a:solidFill>
                  <a:srgbClr val="000000"/>
                </a:solidFill>
                <a:latin typeface="Arial"/>
                <a:cs typeface="Arial"/>
              </a:rPr>
              <a:t> </a:t>
            </a:r>
            <a:r>
              <a:rPr lang="ru-RU" b="1" dirty="0" err="1">
                <a:solidFill>
                  <a:srgbClr val="000000"/>
                </a:solidFill>
                <a:latin typeface="Arial"/>
                <a:cs typeface="Arial"/>
              </a:rPr>
              <a:t>Literal</a:t>
            </a:r>
            <a:r>
              <a:rPr lang="ru-RU" b="1" dirty="0">
                <a:solidFill>
                  <a:srgbClr val="000000"/>
                </a:solidFill>
                <a:latin typeface="Arial"/>
                <a:cs typeface="Arial"/>
              </a:rPr>
              <a:t>:</a:t>
            </a:r>
            <a:endParaRPr lang="en-US" b="1" dirty="0">
              <a:solidFill>
                <a:srgbClr val="000000"/>
              </a:solidFill>
              <a:latin typeface="Arial"/>
              <a:cs typeface="Arial"/>
            </a:endParaRPr>
          </a:p>
          <a:p>
            <a:pPr indent="-340995">
              <a:buClrTx/>
            </a:pPr>
            <a:endParaRPr lang="en-US" dirty="0">
              <a:solidFill>
                <a:srgbClr val="000000"/>
              </a:solidFill>
              <a:latin typeface="Arial"/>
              <a:cs typeface="Arial"/>
            </a:endParaRPr>
          </a:p>
          <a:p>
            <a:pPr indent="-340995">
              <a:buClrTx/>
            </a:pPr>
            <a:r>
              <a:rPr lang="ru" dirty="0">
                <a:solidFill>
                  <a:srgbClr val="000000"/>
                </a:solidFill>
                <a:latin typeface="Arial"/>
                <a:cs typeface="Arial"/>
              </a:rPr>
              <a:t>Для понимания централизованного </a:t>
            </a:r>
            <a:r>
              <a:rPr lang="ru" b="1" dirty="0">
                <a:solidFill>
                  <a:srgbClr val="000000"/>
                </a:solidFill>
                <a:latin typeface="Arial"/>
                <a:cs typeface="Arial"/>
              </a:rPr>
              <a:t>Control Plane</a:t>
            </a:r>
            <a:r>
              <a:rPr lang="ru" dirty="0">
                <a:solidFill>
                  <a:srgbClr val="000000"/>
                </a:solidFill>
                <a:latin typeface="Arial"/>
                <a:cs typeface="Arial"/>
              </a:rPr>
              <a:t>, необходимо разделить понятия</a:t>
            </a:r>
            <a:endParaRPr lang="ru" dirty="0">
              <a:latin typeface="Arial"/>
              <a:cs typeface="Arial"/>
            </a:endParaRPr>
          </a:p>
          <a:p>
            <a:pPr indent="-340995">
              <a:buClrTx/>
            </a:pPr>
            <a:r>
              <a:rPr lang="en-US" dirty="0">
                <a:solidFill>
                  <a:srgbClr val="000000"/>
                </a:solidFill>
                <a:latin typeface="Arial"/>
                <a:cs typeface="Arial"/>
              </a:rPr>
              <a:t>	</a:t>
            </a:r>
            <a:r>
              <a:rPr lang="ru" b="1" dirty="0">
                <a:solidFill>
                  <a:srgbClr val="000000"/>
                </a:solidFill>
                <a:latin typeface="Arial"/>
                <a:cs typeface="Arial"/>
              </a:rPr>
              <a:t>Логическое (</a:t>
            </a:r>
            <a:r>
              <a:rPr lang="ru-RU" b="1" dirty="0" err="1">
                <a:solidFill>
                  <a:srgbClr val="000000"/>
                </a:solidFill>
                <a:latin typeface="Arial"/>
                <a:cs typeface="Arial"/>
              </a:rPr>
              <a:t>Logical</a:t>
            </a:r>
            <a:r>
              <a:rPr lang="ru-RU" b="1" dirty="0">
                <a:solidFill>
                  <a:srgbClr val="000000"/>
                </a:solidFill>
                <a:latin typeface="Arial"/>
                <a:cs typeface="Arial"/>
              </a:rPr>
              <a:t>)</a:t>
            </a:r>
            <a:r>
              <a:rPr lang="ru" b="1" dirty="0">
                <a:solidFill>
                  <a:srgbClr val="000000"/>
                </a:solidFill>
                <a:latin typeface="Arial"/>
                <a:cs typeface="Arial"/>
              </a:rPr>
              <a:t> </a:t>
            </a:r>
            <a:r>
              <a:rPr lang="ru" dirty="0">
                <a:solidFill>
                  <a:srgbClr val="000000"/>
                </a:solidFill>
                <a:latin typeface="Arial"/>
                <a:cs typeface="Arial"/>
              </a:rPr>
              <a:t>и </a:t>
            </a:r>
            <a:r>
              <a:rPr lang="ru" b="1" dirty="0">
                <a:solidFill>
                  <a:srgbClr val="000000"/>
                </a:solidFill>
                <a:latin typeface="Arial"/>
                <a:cs typeface="Arial"/>
              </a:rPr>
              <a:t>буквальное (</a:t>
            </a:r>
            <a:r>
              <a:rPr lang="ru-RU" b="1" dirty="0" err="1">
                <a:solidFill>
                  <a:srgbClr val="000000"/>
                </a:solidFill>
                <a:latin typeface="Arial"/>
                <a:cs typeface="Arial"/>
              </a:rPr>
              <a:t>Literal</a:t>
            </a:r>
            <a:r>
              <a:rPr lang="ru-RU" b="1" dirty="0">
                <a:solidFill>
                  <a:srgbClr val="000000"/>
                </a:solidFill>
                <a:latin typeface="Arial"/>
                <a:cs typeface="Arial"/>
              </a:rPr>
              <a:t>)</a:t>
            </a:r>
            <a:r>
              <a:rPr lang="ru" dirty="0">
                <a:solidFill>
                  <a:srgbClr val="000000"/>
                </a:solidFill>
                <a:latin typeface="Arial"/>
                <a:cs typeface="Arial"/>
              </a:rPr>
              <a:t>. </a:t>
            </a:r>
            <a:endParaRPr lang="ru" dirty="0">
              <a:latin typeface="Arial"/>
              <a:cs typeface="Arial"/>
            </a:endParaRPr>
          </a:p>
          <a:p>
            <a:pPr indent="-340995">
              <a:buClrTx/>
            </a:pPr>
            <a:endParaRPr lang="ru" dirty="0">
              <a:solidFill>
                <a:srgbClr val="000000"/>
              </a:solidFill>
              <a:latin typeface="Arial"/>
              <a:cs typeface="Arial"/>
            </a:endParaRPr>
          </a:p>
          <a:p>
            <a:pPr indent="-340995">
              <a:buClrTx/>
            </a:pPr>
            <a:r>
              <a:rPr lang="ru" dirty="0">
                <a:solidFill>
                  <a:srgbClr val="000000"/>
                </a:solidFill>
                <a:latin typeface="Arial"/>
                <a:cs typeface="Arial"/>
              </a:rPr>
              <a:t>Следующие факторы делают буквальную централизацию </a:t>
            </a:r>
            <a:r>
              <a:rPr lang="ru" b="1" i="1" dirty="0">
                <a:solidFill>
                  <a:srgbClr val="000000"/>
                </a:solidFill>
                <a:latin typeface="Arial"/>
                <a:cs typeface="Arial"/>
              </a:rPr>
              <a:t>Control </a:t>
            </a:r>
            <a:r>
              <a:rPr lang="ru" b="1" i="1" dirty="0" err="1">
                <a:solidFill>
                  <a:srgbClr val="000000"/>
                </a:solidFill>
                <a:latin typeface="Arial"/>
                <a:cs typeface="Arial"/>
              </a:rPr>
              <a:t>Plane</a:t>
            </a:r>
            <a:r>
              <a:rPr lang="ru" b="1" dirty="0">
                <a:solidFill>
                  <a:srgbClr val="000000"/>
                </a:solidFill>
                <a:latin typeface="Arial"/>
                <a:cs typeface="Arial"/>
              </a:rPr>
              <a:t> </a:t>
            </a:r>
            <a:r>
              <a:rPr lang="ru" dirty="0">
                <a:solidFill>
                  <a:srgbClr val="000000"/>
                </a:solidFill>
                <a:latin typeface="Arial"/>
                <a:cs typeface="Arial"/>
              </a:rPr>
              <a:t>очень сложной и даже нежелательной:</a:t>
            </a:r>
            <a:endParaRPr lang="ru">
              <a:latin typeface="Arial"/>
              <a:cs typeface="Arial"/>
            </a:endParaRPr>
          </a:p>
          <a:p>
            <a:pPr indent="-340995">
              <a:buClrTx/>
            </a:pPr>
            <a:r>
              <a:rPr lang="ru" dirty="0">
                <a:solidFill>
                  <a:srgbClr val="000000"/>
                </a:solidFill>
                <a:cs typeface="Arial"/>
              </a:rPr>
              <a:t>    </a:t>
            </a:r>
            <a:endParaRPr lang="ru" dirty="0">
              <a:cs typeface="Arial"/>
            </a:endParaRPr>
          </a:p>
          <a:p>
            <a:pPr indent="-340995">
              <a:buClrTx/>
            </a:pPr>
            <a:endParaRPr lang="ru" dirty="0">
              <a:solidFill>
                <a:srgbClr val="000000"/>
              </a:solidFill>
              <a:latin typeface="Arial"/>
              <a:cs typeface="Arial"/>
            </a:endParaRPr>
          </a:p>
          <a:p>
            <a:pPr indent="-340995">
              <a:buClrTx/>
            </a:pPr>
            <a:r>
              <a:rPr lang="ru" dirty="0">
                <a:solidFill>
                  <a:srgbClr val="000000"/>
                </a:solidFill>
                <a:latin typeface="Arial"/>
                <a:cs typeface="Arial"/>
              </a:rPr>
              <a:t>    </a:t>
            </a:r>
            <a:r>
              <a:rPr lang="ru" b="1" dirty="0">
                <a:solidFill>
                  <a:srgbClr val="000000"/>
                </a:solidFill>
                <a:latin typeface="Arial"/>
                <a:cs typeface="Arial"/>
              </a:rPr>
              <a:t>Масштабирование</a:t>
            </a:r>
          </a:p>
          <a:p>
            <a:pPr indent="-340995">
              <a:buClrTx/>
            </a:pPr>
            <a:endParaRPr lang="ru" b="1" dirty="0">
              <a:solidFill>
                <a:srgbClr val="000000"/>
              </a:solidFill>
              <a:cs typeface="Arial"/>
            </a:endParaRPr>
          </a:p>
          <a:p>
            <a:pPr indent="-340995">
              <a:buClrTx/>
            </a:pPr>
            <a:r>
              <a:rPr lang="ru" dirty="0">
                <a:solidFill>
                  <a:srgbClr val="000000"/>
                </a:solidFill>
                <a:latin typeface="Arial"/>
                <a:cs typeface="Arial"/>
              </a:rPr>
              <a:t>    </a:t>
            </a:r>
            <a:r>
              <a:rPr lang="ru" b="1" i="1" dirty="0">
                <a:solidFill>
                  <a:srgbClr val="000000"/>
                </a:solidFill>
                <a:latin typeface="Arial"/>
                <a:cs typeface="Arial"/>
              </a:rPr>
              <a:t>High Availability</a:t>
            </a:r>
          </a:p>
          <a:p>
            <a:pPr indent="-340995">
              <a:buClrTx/>
            </a:pPr>
            <a:endParaRPr lang="ru" dirty="0">
              <a:solidFill>
                <a:srgbClr val="000000"/>
              </a:solidFill>
              <a:cs typeface="Arial"/>
            </a:endParaRPr>
          </a:p>
          <a:p>
            <a:pPr indent="-340995">
              <a:buClrTx/>
            </a:pPr>
            <a:r>
              <a:rPr lang="ru" dirty="0">
                <a:solidFill>
                  <a:srgbClr val="000000"/>
                </a:solidFill>
                <a:latin typeface="Arial"/>
                <a:cs typeface="Arial"/>
              </a:rPr>
              <a:t>    </a:t>
            </a:r>
            <a:r>
              <a:rPr lang="ru" b="1" dirty="0">
                <a:solidFill>
                  <a:srgbClr val="000000"/>
                </a:solidFill>
                <a:latin typeface="Arial"/>
                <a:cs typeface="Arial"/>
              </a:rPr>
              <a:t>География</a:t>
            </a:r>
            <a:endParaRPr lang="ru" b="1" dirty="0">
              <a:solidFill>
                <a:srgbClr val="000000"/>
              </a:solidFill>
              <a:cs typeface="Arial"/>
            </a:endParaRPr>
          </a:p>
        </p:txBody>
      </p:sp>
    </p:spTree>
    <p:extLst>
      <p:ext uri="{BB962C8B-B14F-4D97-AF65-F5344CB8AC3E}">
        <p14:creationId xmlns:p14="http://schemas.microsoft.com/office/powerpoint/2010/main" val="15350828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a:extLst>
              <a:ext uri="{FF2B5EF4-FFF2-40B4-BE49-F238E27FC236}">
                <a16:creationId xmlns:a16="http://schemas.microsoft.com/office/drawing/2014/main" id="{1B478348-136B-46AC-BEE4-E0261DA107B8}"/>
              </a:ext>
            </a:extLst>
          </p:cNvPr>
          <p:cNvSpPr txBox="1">
            <a:spLocks noChangeArrowheads="1"/>
          </p:cNvSpPr>
          <p:nvPr/>
        </p:nvSpPr>
        <p:spPr bwMode="auto">
          <a:xfrm>
            <a:off x="144463" y="905854"/>
            <a:ext cx="9536513" cy="504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1pPr>
            <a:lvl2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2pPr>
            <a:lvl3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3pPr>
            <a:lvl4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4pPr>
            <a:lvl5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9pPr>
          </a:lstStyle>
          <a:p>
            <a:pPr algn="ctr"/>
            <a:r>
              <a:rPr lang="ru-RU" b="1" dirty="0" err="1">
                <a:solidFill>
                  <a:srgbClr val="000000"/>
                </a:solidFill>
                <a:latin typeface="Arial"/>
                <a:cs typeface="Tahoma"/>
              </a:rPr>
              <a:t>SDN:Centralized</a:t>
            </a:r>
            <a:r>
              <a:rPr lang="ru-RU" altLang="ru-RU" b="1" dirty="0">
                <a:solidFill>
                  <a:srgbClr val="000000"/>
                </a:solidFill>
                <a:latin typeface="Arial"/>
                <a:cs typeface="Tahoma"/>
              </a:rPr>
              <a:t> Control </a:t>
            </a:r>
            <a:r>
              <a:rPr lang="ru-RU" altLang="ru-RU" b="1" dirty="0" err="1">
                <a:solidFill>
                  <a:srgbClr val="000000"/>
                </a:solidFill>
                <a:latin typeface="Arial"/>
                <a:cs typeface="Tahoma"/>
              </a:rPr>
              <a:t>Planes</a:t>
            </a:r>
            <a:br>
              <a:rPr lang="ru-RU" altLang="ru-RU" b="1" dirty="0">
                <a:cs typeface="Arial"/>
              </a:rPr>
            </a:br>
            <a:br>
              <a:rPr lang="ru-RU" altLang="ru-RU" b="1" dirty="0">
                <a:cs typeface="Arial"/>
              </a:rPr>
            </a:br>
            <a:endParaRPr lang="ru-RU" altLang="ru-RU" sz="4400">
              <a:solidFill>
                <a:srgbClr val="000000"/>
              </a:solidFill>
              <a:cs typeface="Arial"/>
            </a:endParaRPr>
          </a:p>
        </p:txBody>
      </p:sp>
      <p:sp>
        <p:nvSpPr>
          <p:cNvPr id="74754" name="Text Box 2">
            <a:extLst>
              <a:ext uri="{FF2B5EF4-FFF2-40B4-BE49-F238E27FC236}">
                <a16:creationId xmlns:a16="http://schemas.microsoft.com/office/drawing/2014/main" id="{D9E6C6DC-D405-4A53-8604-B1869483C1E8}"/>
              </a:ext>
            </a:extLst>
          </p:cNvPr>
          <p:cNvSpPr txBox="1">
            <a:spLocks noChangeArrowheads="1"/>
          </p:cNvSpPr>
          <p:nvPr/>
        </p:nvSpPr>
        <p:spPr bwMode="auto">
          <a:xfrm>
            <a:off x="144463" y="1655763"/>
            <a:ext cx="9863137" cy="583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40995">
              <a:buClrTx/>
            </a:pPr>
            <a:r>
              <a:rPr lang="ru" sz="2400" dirty="0">
                <a:solidFill>
                  <a:srgbClr val="000000"/>
                </a:solidFill>
                <a:latin typeface="Arial"/>
                <a:cs typeface="Arial"/>
              </a:rPr>
              <a:t>Масштабирование</a:t>
            </a:r>
            <a:endParaRPr lang="en-US" sz="2400" dirty="0">
              <a:solidFill>
                <a:srgbClr val="000000"/>
              </a:solidFill>
              <a:latin typeface="Arial"/>
              <a:cs typeface="Arial"/>
            </a:endParaRPr>
          </a:p>
          <a:p>
            <a:pPr indent="-340995">
              <a:buClrTx/>
            </a:pPr>
            <a:endParaRPr lang="ru" sz="2400" dirty="0">
              <a:solidFill>
                <a:srgbClr val="000000"/>
              </a:solidFill>
              <a:cs typeface="Arial"/>
            </a:endParaRPr>
          </a:p>
          <a:p>
            <a:pPr indent="-340995">
              <a:buClrTx/>
            </a:pPr>
            <a:r>
              <a:rPr lang="ru" dirty="0">
                <a:solidFill>
                  <a:srgbClr val="000000"/>
                </a:solidFill>
                <a:latin typeface="Arial"/>
                <a:cs typeface="Arial"/>
              </a:rPr>
              <a:t>Центральный контроллер поддерживает сеанс управления с каждым управляемым устройством.</a:t>
            </a:r>
            <a:r>
              <a:rPr lang="en-US" dirty="0">
                <a:solidFill>
                  <a:srgbClr val="000000"/>
                </a:solidFill>
                <a:latin typeface="Arial"/>
                <a:cs typeface="Arial"/>
              </a:rPr>
              <a:t> </a:t>
            </a:r>
            <a:r>
              <a:rPr lang="ru" dirty="0">
                <a:solidFill>
                  <a:srgbClr val="000000"/>
                </a:solidFill>
                <a:latin typeface="Arial"/>
                <a:cs typeface="Arial"/>
              </a:rPr>
              <a:t>Когда масштаб сети увеличивается, обновление каждого отдельного элемента требует увеличения количества операций ввода-вывода за сеанс и загрузки процессора. </a:t>
            </a:r>
            <a:endParaRPr lang="ru" dirty="0">
              <a:latin typeface="Arial"/>
              <a:cs typeface="Arial"/>
            </a:endParaRPr>
          </a:p>
          <a:p>
            <a:pPr indent="-340995">
              <a:buClrTx/>
            </a:pPr>
            <a:endParaRPr lang="ru" dirty="0">
              <a:solidFill>
                <a:srgbClr val="000000"/>
              </a:solidFill>
              <a:cs typeface="Arial"/>
            </a:endParaRPr>
          </a:p>
          <a:p>
            <a:pPr indent="-340995">
              <a:buClrTx/>
            </a:pPr>
            <a:r>
              <a:rPr lang="ru" dirty="0">
                <a:solidFill>
                  <a:srgbClr val="000000"/>
                </a:solidFill>
                <a:latin typeface="Arial"/>
                <a:cs typeface="Arial"/>
              </a:rPr>
              <a:t>Второстепенные функции, такие как сбор аналитики по всем каналам или выполнение других задач создает дополнительную нагрузку. </a:t>
            </a:r>
            <a:endParaRPr lang="ru" dirty="0">
              <a:latin typeface="Arial"/>
              <a:cs typeface="Arial"/>
            </a:endParaRPr>
          </a:p>
          <a:p>
            <a:pPr indent="-340995">
              <a:buClrTx/>
            </a:pPr>
            <a:endParaRPr lang="ru" dirty="0">
              <a:solidFill>
                <a:srgbClr val="000000"/>
              </a:solidFill>
              <a:cs typeface="Arial"/>
            </a:endParaRPr>
          </a:p>
          <a:p>
            <a:pPr indent="-340995">
              <a:buClrTx/>
            </a:pPr>
            <a:r>
              <a:rPr lang="ru" dirty="0">
                <a:solidFill>
                  <a:srgbClr val="000000"/>
                </a:solidFill>
                <a:latin typeface="Arial"/>
                <a:cs typeface="Arial"/>
              </a:rPr>
              <a:t>В какой-то момент имеет смысл разделить нагрузку на части для большей управляемости.</a:t>
            </a:r>
            <a:endParaRPr lang="ru" dirty="0">
              <a:latin typeface="Arial"/>
              <a:cs typeface="Arial"/>
            </a:endParaRPr>
          </a:p>
        </p:txBody>
      </p:sp>
    </p:spTree>
    <p:extLst>
      <p:ext uri="{BB962C8B-B14F-4D97-AF65-F5344CB8AC3E}">
        <p14:creationId xmlns:p14="http://schemas.microsoft.com/office/powerpoint/2010/main" val="21211672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a:extLst>
              <a:ext uri="{FF2B5EF4-FFF2-40B4-BE49-F238E27FC236}">
                <a16:creationId xmlns:a16="http://schemas.microsoft.com/office/drawing/2014/main" id="{1B478348-136B-46AC-BEE4-E0261DA107B8}"/>
              </a:ext>
            </a:extLst>
          </p:cNvPr>
          <p:cNvSpPr txBox="1">
            <a:spLocks noChangeArrowheads="1"/>
          </p:cNvSpPr>
          <p:nvPr/>
        </p:nvSpPr>
        <p:spPr bwMode="auto">
          <a:xfrm>
            <a:off x="144463" y="689274"/>
            <a:ext cx="9536513" cy="1329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1pPr>
            <a:lvl2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2pPr>
            <a:lvl3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3pPr>
            <a:lvl4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4pPr>
            <a:lvl5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9pPr>
          </a:lstStyle>
          <a:p>
            <a:pPr algn="ctr"/>
            <a:r>
              <a:rPr lang="ru-RU" b="1" dirty="0" err="1">
                <a:solidFill>
                  <a:srgbClr val="000000"/>
                </a:solidFill>
                <a:latin typeface="Arial"/>
                <a:cs typeface="Arial"/>
              </a:rPr>
              <a:t>SDN:</a:t>
            </a:r>
            <a:r>
              <a:rPr lang="ru-RU" b="1" dirty="0" err="1">
                <a:solidFill>
                  <a:srgbClr val="000000"/>
                </a:solidFill>
                <a:latin typeface="Arial"/>
                <a:cs typeface="Tahoma"/>
              </a:rPr>
              <a:t>Centralized</a:t>
            </a:r>
            <a:r>
              <a:rPr lang="ru-RU" altLang="ru-RU" b="1" dirty="0">
                <a:solidFill>
                  <a:srgbClr val="000000"/>
                </a:solidFill>
                <a:latin typeface="Arial"/>
                <a:cs typeface="Tahoma"/>
              </a:rPr>
              <a:t> Control </a:t>
            </a:r>
            <a:r>
              <a:rPr lang="ru-RU" altLang="ru-RU" b="1" dirty="0" err="1">
                <a:solidFill>
                  <a:srgbClr val="000000"/>
                </a:solidFill>
                <a:latin typeface="Arial"/>
                <a:cs typeface="Tahoma"/>
              </a:rPr>
              <a:t>Planes</a:t>
            </a:r>
            <a:br>
              <a:rPr lang="ru-RU" altLang="ru-RU" b="1" dirty="0">
                <a:cs typeface="Arial"/>
              </a:rPr>
            </a:br>
            <a:br>
              <a:rPr lang="ru-RU" altLang="ru-RU" b="1" dirty="0">
                <a:cs typeface="Arial"/>
              </a:rPr>
            </a:br>
            <a:endParaRPr lang="ru-RU" altLang="ru-RU" sz="4400">
              <a:solidFill>
                <a:srgbClr val="000000"/>
              </a:solidFill>
              <a:cs typeface="Arial"/>
            </a:endParaRPr>
          </a:p>
        </p:txBody>
      </p:sp>
      <p:sp>
        <p:nvSpPr>
          <p:cNvPr id="74754" name="Text Box 2">
            <a:extLst>
              <a:ext uri="{FF2B5EF4-FFF2-40B4-BE49-F238E27FC236}">
                <a16:creationId xmlns:a16="http://schemas.microsoft.com/office/drawing/2014/main" id="{D9E6C6DC-D405-4A53-8604-B1869483C1E8}"/>
              </a:ext>
            </a:extLst>
          </p:cNvPr>
          <p:cNvSpPr txBox="1">
            <a:spLocks noChangeArrowheads="1"/>
          </p:cNvSpPr>
          <p:nvPr/>
        </p:nvSpPr>
        <p:spPr bwMode="auto">
          <a:xfrm>
            <a:off x="103226" y="2990342"/>
            <a:ext cx="9863137" cy="37698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40995">
              <a:buClrTx/>
            </a:pPr>
            <a:r>
              <a:rPr lang="ru" b="1" dirty="0">
                <a:solidFill>
                  <a:srgbClr val="000000"/>
                </a:solidFill>
                <a:latin typeface="Arial"/>
                <a:cs typeface="Arial"/>
              </a:rPr>
              <a:t>High </a:t>
            </a:r>
            <a:r>
              <a:rPr lang="ru" b="1" dirty="0" err="1">
                <a:solidFill>
                  <a:srgbClr val="000000"/>
                </a:solidFill>
                <a:latin typeface="Arial"/>
                <a:cs typeface="Arial"/>
              </a:rPr>
              <a:t>Availability</a:t>
            </a:r>
            <a:r>
              <a:rPr lang="ru" b="1" dirty="0">
                <a:solidFill>
                  <a:srgbClr val="000000"/>
                </a:solidFill>
                <a:latin typeface="Arial"/>
                <a:cs typeface="Arial"/>
              </a:rPr>
              <a:t>:</a:t>
            </a:r>
            <a:endParaRPr lang="en-US" b="1" dirty="0">
              <a:solidFill>
                <a:srgbClr val="000000"/>
              </a:solidFill>
              <a:latin typeface="Arial"/>
              <a:cs typeface="Arial"/>
            </a:endParaRPr>
          </a:p>
          <a:p>
            <a:pPr indent="-340995">
              <a:buClrTx/>
            </a:pPr>
            <a:endParaRPr lang="ru" sz="2400" dirty="0">
              <a:cs typeface="Arial"/>
            </a:endParaRPr>
          </a:p>
          <a:p>
            <a:pPr indent="-340995">
              <a:buClrTx/>
            </a:pPr>
            <a:r>
              <a:rPr lang="ru" dirty="0">
                <a:solidFill>
                  <a:srgbClr val="000000"/>
                </a:solidFill>
                <a:cs typeface="Arial"/>
              </a:rPr>
              <a:t>Если нагрузка во время сессии обрабатывается одним контроллером, этот контроллер становится единственной точкой отказа, которая приведет к падению всей сети.</a:t>
            </a:r>
            <a:endParaRPr lang="en-US" dirty="0">
              <a:solidFill>
                <a:srgbClr val="000000"/>
              </a:solidFill>
              <a:cs typeface="Arial"/>
            </a:endParaRPr>
          </a:p>
          <a:p>
            <a:pPr indent="-340995">
              <a:buClrTx/>
            </a:pPr>
            <a:endParaRPr lang="ru" dirty="0">
              <a:cs typeface="Arial"/>
            </a:endParaRPr>
          </a:p>
          <a:p>
            <a:pPr indent="-340995">
              <a:buClrTx/>
            </a:pPr>
            <a:r>
              <a:rPr lang="ru" dirty="0">
                <a:solidFill>
                  <a:srgbClr val="000000"/>
                </a:solidFill>
                <a:cs typeface="Arial"/>
              </a:rPr>
              <a:t>Даже если вся сеть настроена работать в неуправляемом режиме в течение значительного периода времени, в какой-то момент сбоя или изменения конфигурации сети потребуется взаимодействие с контроллером.</a:t>
            </a:r>
            <a:endParaRPr lang="en-US" dirty="0">
              <a:solidFill>
                <a:srgbClr val="000000"/>
              </a:solidFill>
              <a:cs typeface="Arial"/>
            </a:endParaRPr>
          </a:p>
          <a:p>
            <a:pPr indent="-340995">
              <a:buClrTx/>
            </a:pPr>
            <a:r>
              <a:rPr lang="ru" dirty="0">
                <a:solidFill>
                  <a:srgbClr val="000000"/>
                </a:solidFill>
                <a:cs typeface="Arial"/>
              </a:rPr>
              <a:t> </a:t>
            </a:r>
            <a:endParaRPr lang="ru" dirty="0">
              <a:cs typeface="Arial"/>
            </a:endParaRPr>
          </a:p>
          <a:p>
            <a:pPr indent="-340995">
              <a:buClrTx/>
            </a:pPr>
            <a:r>
              <a:rPr lang="ru" dirty="0">
                <a:solidFill>
                  <a:srgbClr val="000000"/>
                </a:solidFill>
                <a:cs typeface="Arial"/>
              </a:rPr>
              <a:t>Если к тому времени контроллер не будет восстановлен, возникнет проблема. </a:t>
            </a:r>
            <a:endParaRPr lang="ru" dirty="0">
              <a:cs typeface="Arial"/>
            </a:endParaRPr>
          </a:p>
          <a:p>
            <a:pPr indent="-340995">
              <a:buClrTx/>
            </a:pPr>
            <a:endParaRPr lang="ru" dirty="0">
              <a:cs typeface="Arial"/>
            </a:endParaRPr>
          </a:p>
          <a:p>
            <a:pPr indent="-340995">
              <a:buClrTx/>
            </a:pPr>
            <a:r>
              <a:rPr lang="ru" dirty="0">
                <a:solidFill>
                  <a:srgbClr val="000000"/>
                </a:solidFill>
                <a:latin typeface="Arial"/>
                <a:cs typeface="Arial"/>
              </a:rPr>
              <a:t>Простейшая стратегия  </a:t>
            </a:r>
            <a:r>
              <a:rPr lang="ru" b="1" i="1" dirty="0">
                <a:solidFill>
                  <a:srgbClr val="000000"/>
                </a:solidFill>
                <a:latin typeface="Arial"/>
                <a:cs typeface="Arial"/>
              </a:rPr>
              <a:t>High Availability</a:t>
            </a:r>
            <a:r>
              <a:rPr lang="ru" dirty="0">
                <a:solidFill>
                  <a:srgbClr val="000000"/>
                </a:solidFill>
                <a:latin typeface="Arial"/>
                <a:cs typeface="Arial"/>
              </a:rPr>
              <a:t> обязывает использовать сочетание контроллеров: </a:t>
            </a:r>
            <a:endParaRPr lang="ru" dirty="0">
              <a:latin typeface="Arial"/>
              <a:cs typeface="Arial"/>
            </a:endParaRPr>
          </a:p>
          <a:p>
            <a:pPr indent="-340995">
              <a:buClrTx/>
            </a:pPr>
            <a:r>
              <a:rPr lang="ru" dirty="0">
                <a:solidFill>
                  <a:srgbClr val="000000"/>
                </a:solidFill>
                <a:latin typeface="Arial"/>
                <a:cs typeface="Arial"/>
              </a:rPr>
              <a:t>                 </a:t>
            </a:r>
            <a:r>
              <a:rPr lang="ru" b="1" dirty="0">
                <a:solidFill>
                  <a:srgbClr val="000000"/>
                </a:solidFill>
                <a:latin typeface="Arial"/>
                <a:cs typeface="Arial"/>
              </a:rPr>
              <a:t> </a:t>
            </a:r>
            <a:r>
              <a:rPr lang="ru" b="1" i="1" dirty="0">
                <a:solidFill>
                  <a:srgbClr val="000000"/>
                </a:solidFill>
                <a:latin typeface="Arial"/>
                <a:cs typeface="Arial"/>
              </a:rPr>
              <a:t>активный</a:t>
            </a:r>
            <a:r>
              <a:rPr lang="ru" i="1" dirty="0">
                <a:solidFill>
                  <a:srgbClr val="000000"/>
                </a:solidFill>
                <a:latin typeface="Arial"/>
                <a:cs typeface="Arial"/>
              </a:rPr>
              <a:t> / </a:t>
            </a:r>
            <a:r>
              <a:rPr lang="ru" b="1" i="1" dirty="0">
                <a:solidFill>
                  <a:srgbClr val="000000"/>
                </a:solidFill>
                <a:latin typeface="Arial"/>
                <a:cs typeface="Arial"/>
              </a:rPr>
              <a:t>резервный</a:t>
            </a:r>
            <a:r>
              <a:rPr lang="ru" dirty="0">
                <a:solidFill>
                  <a:srgbClr val="000000"/>
                </a:solidFill>
                <a:latin typeface="Arial"/>
                <a:cs typeface="Arial"/>
              </a:rPr>
              <a:t>.</a:t>
            </a:r>
            <a:endParaRPr lang="ru" dirty="0">
              <a:latin typeface="Arial"/>
              <a:cs typeface="Arial"/>
            </a:endParaRPr>
          </a:p>
        </p:txBody>
      </p:sp>
    </p:spTree>
    <p:extLst>
      <p:ext uri="{BB962C8B-B14F-4D97-AF65-F5344CB8AC3E}">
        <p14:creationId xmlns:p14="http://schemas.microsoft.com/office/powerpoint/2010/main" val="8367116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a:extLst>
              <a:ext uri="{FF2B5EF4-FFF2-40B4-BE49-F238E27FC236}">
                <a16:creationId xmlns:a16="http://schemas.microsoft.com/office/drawing/2014/main" id="{1B478348-136B-46AC-BEE4-E0261DA107B8}"/>
              </a:ext>
            </a:extLst>
          </p:cNvPr>
          <p:cNvSpPr txBox="1">
            <a:spLocks noChangeArrowheads="1"/>
          </p:cNvSpPr>
          <p:nvPr/>
        </p:nvSpPr>
        <p:spPr bwMode="auto">
          <a:xfrm>
            <a:off x="144463" y="905854"/>
            <a:ext cx="9536513" cy="81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1pPr>
            <a:lvl2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2pPr>
            <a:lvl3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3pPr>
            <a:lvl4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4pPr>
            <a:lvl5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9pPr>
          </a:lstStyle>
          <a:p>
            <a:pPr algn="ctr"/>
            <a:r>
              <a:rPr lang="ru-RU" b="1" dirty="0" err="1">
                <a:solidFill>
                  <a:srgbClr val="000000"/>
                </a:solidFill>
                <a:latin typeface="Arial"/>
                <a:cs typeface="Arial"/>
              </a:rPr>
              <a:t>SDN:</a:t>
            </a:r>
            <a:r>
              <a:rPr lang="ru-RU" b="1" dirty="0" err="1">
                <a:solidFill>
                  <a:srgbClr val="000000"/>
                </a:solidFill>
                <a:latin typeface="Arial"/>
                <a:cs typeface="Tahoma"/>
              </a:rPr>
              <a:t>Centralized</a:t>
            </a:r>
            <a:r>
              <a:rPr lang="ru-RU" altLang="ru-RU" b="1" dirty="0">
                <a:solidFill>
                  <a:srgbClr val="000000"/>
                </a:solidFill>
                <a:latin typeface="Arial"/>
                <a:cs typeface="Tahoma"/>
              </a:rPr>
              <a:t> Control </a:t>
            </a:r>
            <a:r>
              <a:rPr lang="ru-RU" altLang="ru-RU" b="1" dirty="0" err="1">
                <a:solidFill>
                  <a:srgbClr val="000000"/>
                </a:solidFill>
                <a:latin typeface="Arial"/>
                <a:cs typeface="Tahoma"/>
              </a:rPr>
              <a:t>Planes</a:t>
            </a:r>
            <a:br>
              <a:rPr lang="ru-RU" altLang="ru-RU" b="1" dirty="0">
                <a:cs typeface="Arial"/>
              </a:rPr>
            </a:br>
            <a:br>
              <a:rPr lang="ru-RU" altLang="ru-RU" sz="4400" dirty="0">
                <a:cs typeface="Arial"/>
              </a:rPr>
            </a:br>
            <a:endParaRPr lang="ru-RU" altLang="ru-RU" sz="4400">
              <a:solidFill>
                <a:srgbClr val="000000"/>
              </a:solidFill>
              <a:cs typeface="Arial"/>
            </a:endParaRPr>
          </a:p>
        </p:txBody>
      </p:sp>
      <p:sp>
        <p:nvSpPr>
          <p:cNvPr id="74754" name="Text Box 2">
            <a:extLst>
              <a:ext uri="{FF2B5EF4-FFF2-40B4-BE49-F238E27FC236}">
                <a16:creationId xmlns:a16="http://schemas.microsoft.com/office/drawing/2014/main" id="{D9E6C6DC-D405-4A53-8604-B1869483C1E8}"/>
              </a:ext>
            </a:extLst>
          </p:cNvPr>
          <p:cNvSpPr txBox="1">
            <a:spLocks noChangeArrowheads="1"/>
          </p:cNvSpPr>
          <p:nvPr/>
        </p:nvSpPr>
        <p:spPr bwMode="auto">
          <a:xfrm>
            <a:off x="216628" y="3557099"/>
            <a:ext cx="9863137" cy="3388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40995">
              <a:buClrTx/>
            </a:pPr>
            <a:r>
              <a:rPr lang="ru" b="1" dirty="0" err="1">
                <a:solidFill>
                  <a:srgbClr val="000000"/>
                </a:solidFill>
                <a:latin typeface="Arial"/>
                <a:cs typeface="Arial"/>
              </a:rPr>
              <a:t>Geography</a:t>
            </a:r>
            <a:r>
              <a:rPr lang="ru" b="1" dirty="0">
                <a:solidFill>
                  <a:srgbClr val="000000"/>
                </a:solidFill>
                <a:latin typeface="Arial"/>
                <a:cs typeface="Arial"/>
              </a:rPr>
              <a:t>:</a:t>
            </a:r>
            <a:endParaRPr lang="ru" b="1" dirty="0">
              <a:latin typeface="Arial"/>
              <a:cs typeface="Arial"/>
            </a:endParaRPr>
          </a:p>
          <a:p>
            <a:pPr indent="-340995">
              <a:buClrTx/>
            </a:pPr>
            <a:endParaRPr lang="ru" dirty="0">
              <a:solidFill>
                <a:srgbClr val="000000"/>
              </a:solidFill>
              <a:cs typeface="Arial"/>
            </a:endParaRPr>
          </a:p>
          <a:p>
            <a:pPr indent="-340995">
              <a:buClrTx/>
            </a:pPr>
            <a:endParaRPr lang="ru" dirty="0">
              <a:solidFill>
                <a:srgbClr val="000000"/>
              </a:solidFill>
              <a:latin typeface="Arial"/>
              <a:cs typeface="Arial"/>
            </a:endParaRPr>
          </a:p>
          <a:p>
            <a:pPr indent="-340995">
              <a:buClrTx/>
            </a:pPr>
            <a:r>
              <a:rPr lang="ru" dirty="0">
                <a:solidFill>
                  <a:srgbClr val="000000"/>
                </a:solidFill>
                <a:latin typeface="Arial"/>
                <a:cs typeface="Arial"/>
              </a:rPr>
              <a:t>Внутри </a:t>
            </a:r>
            <a:r>
              <a:rPr lang="ru" i="1" dirty="0">
                <a:solidFill>
                  <a:srgbClr val="000000"/>
                </a:solidFill>
                <a:latin typeface="Arial"/>
                <a:cs typeface="Arial"/>
              </a:rPr>
              <a:t>ЦОД</a:t>
            </a:r>
            <a:r>
              <a:rPr lang="ru" dirty="0">
                <a:solidFill>
                  <a:srgbClr val="000000"/>
                </a:solidFill>
                <a:latin typeface="Arial"/>
                <a:cs typeface="Arial"/>
              </a:rPr>
              <a:t> почти все управляемые элементы относительно близки, даже если </a:t>
            </a:r>
            <a:r>
              <a:rPr lang="ru" i="1" dirty="0">
                <a:solidFill>
                  <a:srgbClr val="000000"/>
                </a:solidFill>
                <a:latin typeface="Arial"/>
                <a:cs typeface="Arial"/>
              </a:rPr>
              <a:t>ЦОД</a:t>
            </a:r>
            <a:r>
              <a:rPr lang="ru" dirty="0">
                <a:solidFill>
                  <a:srgbClr val="000000"/>
                </a:solidFill>
                <a:latin typeface="Arial"/>
                <a:cs typeface="Arial"/>
              </a:rPr>
              <a:t> занимает много этажей  или даже городских кварталов. </a:t>
            </a:r>
            <a:endParaRPr lang="ru">
              <a:latin typeface="Arial"/>
              <a:cs typeface="Arial"/>
            </a:endParaRPr>
          </a:p>
          <a:p>
            <a:pPr indent="-340995">
              <a:buClrTx/>
            </a:pPr>
            <a:endParaRPr lang="ru" dirty="0">
              <a:cs typeface="Arial"/>
            </a:endParaRPr>
          </a:p>
          <a:p>
            <a:pPr indent="-340995">
              <a:buClrTx/>
            </a:pPr>
            <a:r>
              <a:rPr lang="ru" dirty="0">
                <a:solidFill>
                  <a:srgbClr val="000000"/>
                </a:solidFill>
                <a:cs typeface="Arial"/>
              </a:rPr>
              <a:t>Как только контроллер и управляемый элемент разнесены между городами или государствами, задержки передачи могут значительно влиять на эффективность работы. </a:t>
            </a:r>
            <a:endParaRPr lang="ru" dirty="0">
              <a:cs typeface="Arial"/>
            </a:endParaRPr>
          </a:p>
          <a:p>
            <a:pPr indent="-340995">
              <a:buClrTx/>
            </a:pPr>
            <a:endParaRPr lang="ru" dirty="0">
              <a:solidFill>
                <a:srgbClr val="000000"/>
              </a:solidFill>
              <a:cs typeface="Arial"/>
            </a:endParaRPr>
          </a:p>
          <a:p>
            <a:pPr indent="-340995">
              <a:buClrTx/>
            </a:pPr>
            <a:r>
              <a:rPr lang="ru" dirty="0">
                <a:solidFill>
                  <a:srgbClr val="000000"/>
                </a:solidFill>
                <a:cs typeface="Arial"/>
              </a:rPr>
              <a:t>Большие географические регионы увеличивают риск разнесения контроллера  и элементов управления.</a:t>
            </a:r>
            <a:endParaRPr lang="ru" dirty="0">
              <a:cs typeface="Arial"/>
            </a:endParaRPr>
          </a:p>
          <a:p>
            <a:pPr indent="-340995">
              <a:buClrTx/>
            </a:pPr>
            <a:endParaRPr lang="ru" b="1" dirty="0">
              <a:solidFill>
                <a:srgbClr val="000000"/>
              </a:solidFill>
              <a:cs typeface="Arial"/>
            </a:endParaRPr>
          </a:p>
        </p:txBody>
      </p:sp>
    </p:spTree>
    <p:extLst>
      <p:ext uri="{BB962C8B-B14F-4D97-AF65-F5344CB8AC3E}">
        <p14:creationId xmlns:p14="http://schemas.microsoft.com/office/powerpoint/2010/main" val="3472543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08A27D47-DA1E-4098-BA00-3FB400331A76}"/>
              </a:ext>
            </a:extLst>
          </p:cNvPr>
          <p:cNvSpPr txBox="1">
            <a:spLocks noChangeArrowheads="1"/>
          </p:cNvSpPr>
          <p:nvPr/>
        </p:nvSpPr>
        <p:spPr bwMode="auto">
          <a:xfrm>
            <a:off x="373725" y="451097"/>
            <a:ext cx="9070975" cy="962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eaLnBrk="1">
              <a:buClrTx/>
            </a:pPr>
            <a:r>
              <a:rPr lang="ru-RU" altLang="ru-RU" b="1" dirty="0">
                <a:solidFill>
                  <a:srgbClr val="000000"/>
                </a:solidFill>
                <a:latin typeface="Arial"/>
                <a:cs typeface="Tahoma"/>
              </a:rPr>
              <a:t>SDN-Software </a:t>
            </a:r>
            <a:r>
              <a:rPr lang="ru-RU" altLang="ru-RU" b="1" err="1">
                <a:solidFill>
                  <a:srgbClr val="000000"/>
                </a:solidFill>
                <a:latin typeface="Arial"/>
                <a:cs typeface="Tahoma"/>
              </a:rPr>
              <a:t>Defined</a:t>
            </a:r>
            <a:r>
              <a:rPr lang="ru-RU" altLang="ru-RU" b="1" dirty="0">
                <a:solidFill>
                  <a:srgbClr val="000000"/>
                </a:solidFill>
                <a:latin typeface="Arial"/>
                <a:cs typeface="Tahoma"/>
              </a:rPr>
              <a:t> Networks, Программно-конфигурируемы Сети, ПКС</a:t>
            </a:r>
          </a:p>
        </p:txBody>
      </p:sp>
      <p:sp>
        <p:nvSpPr>
          <p:cNvPr id="4" name="TextBox 3">
            <a:extLst>
              <a:ext uri="{FF2B5EF4-FFF2-40B4-BE49-F238E27FC236}">
                <a16:creationId xmlns:a16="http://schemas.microsoft.com/office/drawing/2014/main" id="{2E45A9E2-5792-4DC0-834F-93AF613ECF8B}"/>
              </a:ext>
            </a:extLst>
          </p:cNvPr>
          <p:cNvSpPr txBox="1"/>
          <p:nvPr/>
        </p:nvSpPr>
        <p:spPr>
          <a:xfrm>
            <a:off x="139140" y="1807395"/>
            <a:ext cx="9543383" cy="3441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b="1" dirty="0">
                <a:solidFill>
                  <a:srgbClr val="000000"/>
                </a:solidFill>
                <a:latin typeface="Arial"/>
                <a:cs typeface="Arial"/>
              </a:rPr>
              <a:t>Архитектура ПКС-сети (Р.Л. Смелянский, В.А. Антоненко -  Концепции …)</a:t>
            </a:r>
          </a:p>
          <a:p>
            <a:endParaRPr lang="ru-RU" dirty="0">
              <a:solidFill>
                <a:srgbClr val="000000"/>
              </a:solidFill>
              <a:latin typeface="Arial"/>
              <a:cs typeface="Arial"/>
            </a:endParaRPr>
          </a:p>
          <a:p>
            <a:r>
              <a:rPr lang="ru-RU" dirty="0">
                <a:solidFill>
                  <a:srgbClr val="000000"/>
                </a:solidFill>
                <a:latin typeface="Arial"/>
                <a:cs typeface="Arial"/>
              </a:rPr>
              <a:t>Службы </a:t>
            </a:r>
            <a:r>
              <a:rPr lang="ru-RU" b="1" dirty="0">
                <a:solidFill>
                  <a:srgbClr val="000000"/>
                </a:solidFill>
                <a:latin typeface="Arial"/>
                <a:cs typeface="Arial"/>
              </a:rPr>
              <a:t>контроллера</a:t>
            </a:r>
            <a:r>
              <a:rPr lang="ru-RU" dirty="0">
                <a:solidFill>
                  <a:srgbClr val="000000"/>
                </a:solidFill>
                <a:latin typeface="Arial"/>
                <a:cs typeface="Arial"/>
              </a:rPr>
              <a:t> могут быть реализованы как в виде отдельных загружаемых модулей, так и непосредственно являться частью </a:t>
            </a:r>
            <a:r>
              <a:rPr lang="ru-RU" b="1" dirty="0">
                <a:solidFill>
                  <a:srgbClr val="000000"/>
                </a:solidFill>
                <a:latin typeface="Arial"/>
                <a:cs typeface="Arial"/>
              </a:rPr>
              <a:t>ядра контроллера</a:t>
            </a:r>
            <a:r>
              <a:rPr lang="ru-RU" dirty="0">
                <a:solidFill>
                  <a:srgbClr val="000000"/>
                </a:solidFill>
                <a:latin typeface="Arial"/>
                <a:cs typeface="Arial"/>
              </a:rPr>
              <a:t>.</a:t>
            </a:r>
            <a:endParaRPr lang="ru-RU" dirty="0">
              <a:solidFill>
                <a:srgbClr val="000000"/>
              </a:solidFill>
              <a:cs typeface="Arial"/>
            </a:endParaRPr>
          </a:p>
          <a:p>
            <a:endParaRPr lang="ru-RU" dirty="0">
              <a:solidFill>
                <a:srgbClr val="000000"/>
              </a:solidFill>
              <a:cs typeface="Arial"/>
            </a:endParaRPr>
          </a:p>
          <a:p>
            <a:r>
              <a:rPr lang="ru-RU" dirty="0">
                <a:solidFill>
                  <a:srgbClr val="000000"/>
                </a:solidFill>
                <a:latin typeface="Arial"/>
                <a:cs typeface="Arial"/>
              </a:rPr>
              <a:t>С </a:t>
            </a:r>
            <a:r>
              <a:rPr lang="ru-RU" b="1" dirty="0">
                <a:solidFill>
                  <a:srgbClr val="000000"/>
                </a:solidFill>
                <a:latin typeface="Arial"/>
                <a:cs typeface="Arial"/>
              </a:rPr>
              <a:t>контроллером</a:t>
            </a:r>
            <a:r>
              <a:rPr lang="ru-RU" dirty="0">
                <a:solidFill>
                  <a:srgbClr val="000000"/>
                </a:solidFill>
                <a:latin typeface="Arial"/>
                <a:cs typeface="Arial"/>
              </a:rPr>
              <a:t> по </a:t>
            </a:r>
            <a:r>
              <a:rPr lang="ru-RU" err="1">
                <a:solidFill>
                  <a:srgbClr val="000000"/>
                </a:solidFill>
                <a:latin typeface="Arial"/>
                <a:cs typeface="Arial"/>
              </a:rPr>
              <a:t>стадартизованному</a:t>
            </a:r>
            <a:r>
              <a:rPr lang="ru-RU" dirty="0">
                <a:solidFill>
                  <a:srgbClr val="000000"/>
                </a:solidFill>
                <a:latin typeface="Arial"/>
                <a:cs typeface="Arial"/>
              </a:rPr>
              <a:t> программному интерфейсу (например, </a:t>
            </a:r>
            <a:r>
              <a:rPr lang="ru-RU" b="1" err="1">
                <a:solidFill>
                  <a:srgbClr val="000000"/>
                </a:solidFill>
                <a:latin typeface="Arial"/>
                <a:cs typeface="Arial"/>
              </a:rPr>
              <a:t>RESTful</a:t>
            </a:r>
            <a:r>
              <a:rPr lang="ru-RU" dirty="0">
                <a:solidFill>
                  <a:srgbClr val="000000"/>
                </a:solidFill>
                <a:latin typeface="Arial"/>
                <a:cs typeface="Arial"/>
              </a:rPr>
              <a:t>) взаимодействуют разнообразные приложения, реализующие сетевые сервисы, такие как </a:t>
            </a:r>
            <a:r>
              <a:rPr lang="ru-RU" b="1" dirty="0">
                <a:solidFill>
                  <a:srgbClr val="000000"/>
                </a:solidFill>
                <a:latin typeface="Arial"/>
                <a:cs typeface="Arial"/>
              </a:rPr>
              <a:t>маршрутизация</a:t>
            </a:r>
            <a:r>
              <a:rPr lang="ru-RU" dirty="0">
                <a:solidFill>
                  <a:srgbClr val="000000"/>
                </a:solidFill>
                <a:latin typeface="Arial"/>
                <a:cs typeface="Arial"/>
              </a:rPr>
              <a:t>, </a:t>
            </a:r>
            <a:r>
              <a:rPr lang="ru-RU" b="1" dirty="0">
                <a:solidFill>
                  <a:srgbClr val="000000"/>
                </a:solidFill>
                <a:latin typeface="Arial"/>
                <a:cs typeface="Arial"/>
              </a:rPr>
              <a:t>балансировка нагрузки</a:t>
            </a:r>
            <a:r>
              <a:rPr lang="ru-RU" dirty="0">
                <a:solidFill>
                  <a:srgbClr val="000000"/>
                </a:solidFill>
                <a:latin typeface="Arial"/>
                <a:cs typeface="Arial"/>
              </a:rPr>
              <a:t>, разнообразные </a:t>
            </a:r>
            <a:r>
              <a:rPr lang="ru-RU" b="1" dirty="0">
                <a:solidFill>
                  <a:srgbClr val="000000"/>
                </a:solidFill>
                <a:latin typeface="Arial"/>
                <a:cs typeface="Arial"/>
              </a:rPr>
              <a:t>протоколы</a:t>
            </a:r>
            <a:r>
              <a:rPr lang="ru-RU" dirty="0">
                <a:solidFill>
                  <a:srgbClr val="000000"/>
                </a:solidFill>
                <a:latin typeface="Arial"/>
                <a:cs typeface="Arial"/>
              </a:rPr>
              <a:t>, </a:t>
            </a:r>
            <a:r>
              <a:rPr lang="ru-RU" b="1" dirty="0">
                <a:solidFill>
                  <a:srgbClr val="000000"/>
                </a:solidFill>
                <a:latin typeface="Arial"/>
                <a:cs typeface="Arial"/>
              </a:rPr>
              <a:t>шлюзы</a:t>
            </a:r>
            <a:r>
              <a:rPr lang="ru-RU" dirty="0">
                <a:solidFill>
                  <a:srgbClr val="000000"/>
                </a:solidFill>
                <a:latin typeface="Arial"/>
                <a:cs typeface="Arial"/>
              </a:rPr>
              <a:t>, </a:t>
            </a:r>
            <a:r>
              <a:rPr lang="ru-RU" b="1" dirty="0">
                <a:solidFill>
                  <a:srgbClr val="000000"/>
                </a:solidFill>
                <a:latin typeface="Arial"/>
                <a:cs typeface="Arial"/>
              </a:rPr>
              <a:t>сетевые экраны</a:t>
            </a:r>
            <a:r>
              <a:rPr lang="ru-RU" dirty="0">
                <a:solidFill>
                  <a:srgbClr val="000000"/>
                </a:solidFill>
                <a:latin typeface="Arial"/>
                <a:cs typeface="Arial"/>
              </a:rPr>
              <a:t> (</a:t>
            </a:r>
            <a:r>
              <a:rPr lang="ru-RU" b="1" dirty="0">
                <a:solidFill>
                  <a:srgbClr val="000000"/>
                </a:solidFill>
                <a:latin typeface="Arial"/>
                <a:cs typeface="Arial"/>
              </a:rPr>
              <a:t>Firewall</a:t>
            </a:r>
            <a:r>
              <a:rPr lang="ru-RU" dirty="0">
                <a:solidFill>
                  <a:srgbClr val="000000"/>
                </a:solidFill>
                <a:latin typeface="Arial"/>
                <a:cs typeface="Arial"/>
              </a:rPr>
              <a:t>), </a:t>
            </a:r>
            <a:r>
              <a:rPr lang="ru-RU" b="1" dirty="0">
                <a:solidFill>
                  <a:srgbClr val="000000"/>
                </a:solidFill>
                <a:latin typeface="Arial"/>
                <a:cs typeface="Arial"/>
              </a:rPr>
              <a:t>шифрование</a:t>
            </a:r>
            <a:r>
              <a:rPr lang="ru-RU" dirty="0">
                <a:solidFill>
                  <a:srgbClr val="000000"/>
                </a:solidFill>
                <a:latin typeface="Arial"/>
                <a:cs typeface="Arial"/>
              </a:rPr>
              <a:t>, </a:t>
            </a:r>
            <a:r>
              <a:rPr lang="ru-RU" b="1" dirty="0">
                <a:solidFill>
                  <a:srgbClr val="000000"/>
                </a:solidFill>
                <a:latin typeface="Arial"/>
                <a:cs typeface="Arial"/>
              </a:rPr>
              <a:t>DPI</a:t>
            </a:r>
            <a:r>
              <a:rPr lang="ru-RU" dirty="0">
                <a:solidFill>
                  <a:srgbClr val="000000"/>
                </a:solidFill>
                <a:latin typeface="Arial"/>
                <a:cs typeface="Arial"/>
              </a:rPr>
              <a:t>, </a:t>
            </a:r>
            <a:r>
              <a:rPr lang="ru-RU" b="1" dirty="0">
                <a:solidFill>
                  <a:srgbClr val="000000"/>
                </a:solidFill>
                <a:latin typeface="Arial"/>
                <a:cs typeface="Arial"/>
              </a:rPr>
              <a:t>NAT</a:t>
            </a:r>
            <a:r>
              <a:rPr lang="ru-RU" dirty="0">
                <a:solidFill>
                  <a:srgbClr val="000000"/>
                </a:solidFill>
                <a:latin typeface="Arial"/>
                <a:cs typeface="Arial"/>
              </a:rPr>
              <a:t> и др.</a:t>
            </a:r>
            <a:endParaRPr lang="ru-RU" dirty="0">
              <a:solidFill>
                <a:srgbClr val="000000"/>
              </a:solidFill>
              <a:cs typeface="Arial"/>
            </a:endParaRPr>
          </a:p>
          <a:p>
            <a:endParaRPr lang="ru-RU" dirty="0">
              <a:solidFill>
                <a:srgbClr val="000000"/>
              </a:solidFill>
              <a:cs typeface="Arial"/>
            </a:endParaRPr>
          </a:p>
          <a:p>
            <a:endParaRPr lang="ru-RU" dirty="0">
              <a:solidFill>
                <a:srgbClr val="000000"/>
              </a:solidFill>
              <a:cs typeface="Arial"/>
            </a:endParaRPr>
          </a:p>
          <a:p>
            <a:endParaRPr lang="ru-RU">
              <a:solidFill>
                <a:srgbClr val="FFFFFF"/>
              </a:solidFill>
            </a:endParaRPr>
          </a:p>
          <a:p>
            <a:endParaRPr lang="ru-RU" i="1" dirty="0">
              <a:solidFill>
                <a:srgbClr val="000000"/>
              </a:solidFill>
              <a:cs typeface="Arial"/>
            </a:endParaRPr>
          </a:p>
        </p:txBody>
      </p:sp>
    </p:spTree>
    <p:extLst>
      <p:ext uri="{BB962C8B-B14F-4D97-AF65-F5344CB8AC3E}">
        <p14:creationId xmlns:p14="http://schemas.microsoft.com/office/powerpoint/2010/main" val="20623404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a:extLst>
              <a:ext uri="{FF2B5EF4-FFF2-40B4-BE49-F238E27FC236}">
                <a16:creationId xmlns:a16="http://schemas.microsoft.com/office/drawing/2014/main" id="{1B478348-136B-46AC-BEE4-E0261DA107B8}"/>
              </a:ext>
            </a:extLst>
          </p:cNvPr>
          <p:cNvSpPr txBox="1">
            <a:spLocks noChangeArrowheads="1"/>
          </p:cNvSpPr>
          <p:nvPr/>
        </p:nvSpPr>
        <p:spPr bwMode="auto">
          <a:xfrm>
            <a:off x="144463" y="905854"/>
            <a:ext cx="9536513" cy="607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1pPr>
            <a:lvl2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2pPr>
            <a:lvl3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3pPr>
            <a:lvl4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4pPr>
            <a:lvl5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9pPr>
          </a:lstStyle>
          <a:p>
            <a:pPr algn="ctr"/>
            <a:r>
              <a:rPr lang="ru-RU" b="1" dirty="0" err="1">
                <a:solidFill>
                  <a:srgbClr val="000000"/>
                </a:solidFill>
                <a:latin typeface="Arial"/>
                <a:cs typeface="Arial"/>
              </a:rPr>
              <a:t>SDN:</a:t>
            </a:r>
            <a:r>
              <a:rPr lang="ru-RU" b="1" dirty="0" err="1">
                <a:solidFill>
                  <a:srgbClr val="000000"/>
                </a:solidFill>
                <a:latin typeface="Arial"/>
                <a:cs typeface="Tahoma"/>
              </a:rPr>
              <a:t>Centralized</a:t>
            </a:r>
            <a:r>
              <a:rPr lang="ru-RU" altLang="ru-RU" b="1" dirty="0">
                <a:solidFill>
                  <a:srgbClr val="000000"/>
                </a:solidFill>
                <a:latin typeface="Arial"/>
                <a:cs typeface="Tahoma"/>
              </a:rPr>
              <a:t> Control </a:t>
            </a:r>
            <a:r>
              <a:rPr lang="ru-RU" altLang="ru-RU" b="1" dirty="0" err="1">
                <a:solidFill>
                  <a:srgbClr val="000000"/>
                </a:solidFill>
                <a:latin typeface="Arial"/>
                <a:cs typeface="Tahoma"/>
              </a:rPr>
              <a:t>Planes</a:t>
            </a:r>
            <a:br>
              <a:rPr lang="ru-RU" altLang="ru-RU" b="1" dirty="0">
                <a:cs typeface="Arial"/>
              </a:rPr>
            </a:br>
            <a:br>
              <a:rPr lang="ru-RU" altLang="ru-RU" sz="4400" dirty="0">
                <a:cs typeface="Arial"/>
              </a:rPr>
            </a:br>
            <a:endParaRPr lang="ru-RU" altLang="ru-RU" sz="4400">
              <a:solidFill>
                <a:srgbClr val="000000"/>
              </a:solidFill>
              <a:cs typeface="Arial"/>
            </a:endParaRPr>
          </a:p>
        </p:txBody>
      </p:sp>
      <p:sp>
        <p:nvSpPr>
          <p:cNvPr id="74754" name="Text Box 2">
            <a:extLst>
              <a:ext uri="{FF2B5EF4-FFF2-40B4-BE49-F238E27FC236}">
                <a16:creationId xmlns:a16="http://schemas.microsoft.com/office/drawing/2014/main" id="{D9E6C6DC-D405-4A53-8604-B1869483C1E8}"/>
              </a:ext>
            </a:extLst>
          </p:cNvPr>
          <p:cNvSpPr txBox="1">
            <a:spLocks noChangeArrowheads="1"/>
          </p:cNvSpPr>
          <p:nvPr/>
        </p:nvSpPr>
        <p:spPr bwMode="auto">
          <a:xfrm>
            <a:off x="216628" y="2361757"/>
            <a:ext cx="9863137" cy="4935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40995">
              <a:buClrTx/>
            </a:pPr>
            <a:r>
              <a:rPr lang="ru" b="1" dirty="0">
                <a:solidFill>
                  <a:srgbClr val="000000"/>
                </a:solidFill>
                <a:latin typeface="Arial"/>
                <a:cs typeface="Arial"/>
              </a:rPr>
              <a:t>Сервер маршрутизации:</a:t>
            </a:r>
            <a:endParaRPr lang="en-US" b="1" dirty="0">
              <a:solidFill>
                <a:srgbClr val="000000"/>
              </a:solidFill>
              <a:cs typeface="Arial"/>
            </a:endParaRPr>
          </a:p>
          <a:p>
            <a:pPr indent="-340995">
              <a:buClrTx/>
            </a:pPr>
            <a:endParaRPr lang="en-US" b="1" dirty="0">
              <a:solidFill>
                <a:srgbClr val="000000"/>
              </a:solidFill>
              <a:cs typeface="Arial"/>
            </a:endParaRPr>
          </a:p>
          <a:p>
            <a:pPr indent="-340995">
              <a:buClrTx/>
            </a:pPr>
            <a:r>
              <a:rPr lang="ru" dirty="0">
                <a:solidFill>
                  <a:srgbClr val="000000"/>
                </a:solidFill>
                <a:cs typeface="Arial"/>
              </a:rPr>
              <a:t>Разрабатывался как средство для поставщиков интернет-услуг для управления соседними элементами сети (</a:t>
            </a:r>
            <a:r>
              <a:rPr lang="ru" i="1" dirty="0">
                <a:solidFill>
                  <a:srgbClr val="000000"/>
                </a:solidFill>
                <a:cs typeface="Arial"/>
              </a:rPr>
              <a:t>peer</a:t>
            </a:r>
            <a:r>
              <a:rPr lang="ru" dirty="0">
                <a:solidFill>
                  <a:srgbClr val="000000"/>
                </a:solidFill>
                <a:cs typeface="Arial"/>
              </a:rPr>
              <a:t>)  и политиками на внешних пиринговых точках. </a:t>
            </a:r>
            <a:endParaRPr lang="ru-RU" dirty="0"/>
          </a:p>
          <a:p>
            <a:pPr indent="-340995">
              <a:buClrTx/>
            </a:pPr>
            <a:endParaRPr lang="ru" dirty="0">
              <a:solidFill>
                <a:srgbClr val="000000"/>
              </a:solidFill>
              <a:cs typeface="Arial"/>
            </a:endParaRPr>
          </a:p>
          <a:p>
            <a:pPr indent="-340995">
              <a:buClrTx/>
            </a:pPr>
            <a:r>
              <a:rPr lang="ru" dirty="0">
                <a:solidFill>
                  <a:srgbClr val="000000"/>
                </a:solidFill>
                <a:cs typeface="Arial"/>
              </a:rPr>
              <a:t>Для этого был стандартизированы несколько иной механизм (рефлектор маршрута) для внутренних сетевых соседей.</a:t>
            </a:r>
            <a:endParaRPr lang="ru" dirty="0"/>
          </a:p>
          <a:p>
            <a:pPr indent="-340995">
              <a:buClrTx/>
            </a:pPr>
            <a:endParaRPr lang="ru" dirty="0">
              <a:solidFill>
                <a:srgbClr val="000000"/>
              </a:solidFill>
              <a:cs typeface="Arial"/>
            </a:endParaRPr>
          </a:p>
          <a:p>
            <a:pPr indent="-340995">
              <a:buClrTx/>
            </a:pPr>
            <a:r>
              <a:rPr lang="ru" dirty="0">
                <a:solidFill>
                  <a:srgbClr val="000000"/>
                </a:solidFill>
                <a:cs typeface="Arial"/>
              </a:rPr>
              <a:t>Сервер маршрутизации является сетевым элементом (расположенным обычно на общем сегменте сети, который рассматривается всеми сторонами как отдельная </a:t>
            </a:r>
            <a:r>
              <a:rPr lang="ru" i="1" dirty="0">
                <a:solidFill>
                  <a:srgbClr val="000000"/>
                </a:solidFill>
                <a:cs typeface="Arial"/>
              </a:rPr>
              <a:t>AS</a:t>
            </a:r>
            <a:r>
              <a:rPr lang="ru" dirty="0">
                <a:solidFill>
                  <a:srgbClr val="000000"/>
                </a:solidFill>
                <a:cs typeface="Arial"/>
              </a:rPr>
              <a:t> - автономная система),  управляется на основе </a:t>
            </a:r>
            <a:r>
              <a:rPr lang="ru" i="1" dirty="0">
                <a:solidFill>
                  <a:srgbClr val="000000"/>
                </a:solidFill>
                <a:cs typeface="Arial"/>
              </a:rPr>
              <a:t>eBGP  (external Border Gateway Protocol)</a:t>
            </a:r>
            <a:r>
              <a:rPr lang="ru" dirty="0">
                <a:solidFill>
                  <a:srgbClr val="000000"/>
                </a:solidFill>
                <a:cs typeface="Arial"/>
              </a:rPr>
              <a:t>, получает обновления состояния контроля  (</a:t>
            </a:r>
            <a:r>
              <a:rPr lang="ru" i="1" dirty="0">
                <a:solidFill>
                  <a:srgbClr val="000000"/>
                </a:solidFill>
                <a:cs typeface="Arial"/>
              </a:rPr>
              <a:t>NLRI</a:t>
            </a:r>
            <a:r>
              <a:rPr lang="ru" b="1" dirty="0">
                <a:solidFill>
                  <a:srgbClr val="000000"/>
                </a:solidFill>
                <a:cs typeface="Arial"/>
              </a:rPr>
              <a:t> - </a:t>
            </a:r>
            <a:r>
              <a:rPr lang="ru" dirty="0">
                <a:solidFill>
                  <a:srgbClr val="000000"/>
                </a:solidFill>
                <a:cs typeface="Arial"/>
              </a:rPr>
              <a:t>Network Layer Reachability Information) от каждого участника, применяет фильтры и политики к этим обновлениям, вычисляет наилучший путь на основе полученных данных  и создает </a:t>
            </a:r>
            <a:r>
              <a:rPr lang="ru" i="1" dirty="0">
                <a:solidFill>
                  <a:srgbClr val="000000"/>
                </a:solidFill>
                <a:cs typeface="Arial"/>
              </a:rPr>
              <a:t>RIB</a:t>
            </a:r>
            <a:r>
              <a:rPr lang="ru" dirty="0">
                <a:solidFill>
                  <a:srgbClr val="000000"/>
                </a:solidFill>
                <a:cs typeface="Arial"/>
              </a:rPr>
              <a:t> для каждого участника.</a:t>
            </a:r>
            <a:endParaRPr lang="ru" dirty="0">
              <a:cs typeface="Arial"/>
            </a:endParaRPr>
          </a:p>
          <a:p>
            <a:pPr indent="-340995">
              <a:buClrTx/>
            </a:pPr>
            <a:endParaRPr lang="ru" dirty="0">
              <a:solidFill>
                <a:srgbClr val="000000"/>
              </a:solidFill>
              <a:cs typeface="Arial"/>
            </a:endParaRPr>
          </a:p>
          <a:p>
            <a:pPr indent="-340995">
              <a:buClrTx/>
            </a:pPr>
            <a:r>
              <a:rPr lang="ru" dirty="0">
                <a:solidFill>
                  <a:srgbClr val="000000"/>
                </a:solidFill>
                <a:cs typeface="Arial"/>
              </a:rPr>
              <a:t>Сервер маршрутизации прозрачен по отношению к таким атрибутам, как </a:t>
            </a:r>
            <a:r>
              <a:rPr lang="ru" i="1" dirty="0">
                <a:solidFill>
                  <a:srgbClr val="000000"/>
                </a:solidFill>
                <a:cs typeface="Arial"/>
              </a:rPr>
              <a:t>AS</a:t>
            </a:r>
            <a:r>
              <a:rPr lang="ru" dirty="0">
                <a:solidFill>
                  <a:srgbClr val="000000"/>
                </a:solidFill>
                <a:cs typeface="Arial"/>
              </a:rPr>
              <a:t>. </a:t>
            </a:r>
            <a:endParaRPr lang="ru" dirty="0">
              <a:cs typeface="Arial"/>
            </a:endParaRPr>
          </a:p>
          <a:p>
            <a:pPr indent="-340995">
              <a:buClrTx/>
            </a:pPr>
            <a:endParaRPr lang="ru" dirty="0">
              <a:solidFill>
                <a:srgbClr val="000000"/>
              </a:solidFill>
              <a:cs typeface="Arial"/>
            </a:endParaRPr>
          </a:p>
          <a:p>
            <a:pPr indent="-340995">
              <a:buClrTx/>
            </a:pPr>
            <a:r>
              <a:rPr lang="ru" dirty="0">
                <a:solidFill>
                  <a:srgbClr val="000000"/>
                </a:solidFill>
                <a:cs typeface="Arial"/>
              </a:rPr>
              <a:t>Каждому участнику требуется только один сеанс </a:t>
            </a:r>
            <a:r>
              <a:rPr lang="ru" i="1" dirty="0">
                <a:solidFill>
                  <a:srgbClr val="000000"/>
                </a:solidFill>
                <a:cs typeface="Arial"/>
              </a:rPr>
              <a:t>BGP</a:t>
            </a:r>
            <a:r>
              <a:rPr lang="ru" dirty="0">
                <a:solidFill>
                  <a:srgbClr val="000000"/>
                </a:solidFill>
                <a:cs typeface="Arial"/>
              </a:rPr>
              <a:t> для обмена.</a:t>
            </a:r>
            <a:endParaRPr lang="ru" dirty="0">
              <a:cs typeface="Arial"/>
            </a:endParaRPr>
          </a:p>
        </p:txBody>
      </p:sp>
    </p:spTree>
    <p:extLst>
      <p:ext uri="{BB962C8B-B14F-4D97-AF65-F5344CB8AC3E}">
        <p14:creationId xmlns:p14="http://schemas.microsoft.com/office/powerpoint/2010/main" val="492149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a:extLst>
              <a:ext uri="{FF2B5EF4-FFF2-40B4-BE49-F238E27FC236}">
                <a16:creationId xmlns:a16="http://schemas.microsoft.com/office/drawing/2014/main" id="{1B478348-136B-46AC-BEE4-E0261DA107B8}"/>
              </a:ext>
            </a:extLst>
          </p:cNvPr>
          <p:cNvSpPr txBox="1">
            <a:spLocks noChangeArrowheads="1"/>
          </p:cNvSpPr>
          <p:nvPr/>
        </p:nvSpPr>
        <p:spPr bwMode="auto">
          <a:xfrm>
            <a:off x="144463" y="905854"/>
            <a:ext cx="9536513" cy="71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1pPr>
            <a:lvl2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2pPr>
            <a:lvl3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3pPr>
            <a:lvl4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4pPr>
            <a:lvl5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9pPr>
          </a:lstStyle>
          <a:p>
            <a:pPr algn="ctr"/>
            <a:r>
              <a:rPr lang="ru-RU" b="1" dirty="0" err="1">
                <a:solidFill>
                  <a:srgbClr val="000000"/>
                </a:solidFill>
                <a:latin typeface="Arial"/>
                <a:cs typeface="Arial"/>
              </a:rPr>
              <a:t>SDN:</a:t>
            </a:r>
            <a:r>
              <a:rPr lang="ru-RU" b="1" dirty="0" err="1">
                <a:solidFill>
                  <a:srgbClr val="000000"/>
                </a:solidFill>
                <a:latin typeface="Arial"/>
                <a:cs typeface="Tahoma"/>
              </a:rPr>
              <a:t>Centralized</a:t>
            </a:r>
            <a:r>
              <a:rPr lang="ru-RU" altLang="ru-RU" b="1" dirty="0">
                <a:solidFill>
                  <a:srgbClr val="000000"/>
                </a:solidFill>
                <a:latin typeface="Arial"/>
                <a:cs typeface="Tahoma"/>
              </a:rPr>
              <a:t> Control </a:t>
            </a:r>
            <a:r>
              <a:rPr lang="ru-RU" altLang="ru-RU" b="1" dirty="0" err="1">
                <a:solidFill>
                  <a:srgbClr val="000000"/>
                </a:solidFill>
                <a:latin typeface="Arial"/>
                <a:cs typeface="Tahoma"/>
              </a:rPr>
              <a:t>Planes</a:t>
            </a:r>
            <a:br>
              <a:rPr lang="ru-RU" altLang="ru-RU" b="1" dirty="0">
                <a:cs typeface="Arial"/>
              </a:rPr>
            </a:br>
            <a:br>
              <a:rPr lang="ru-RU" altLang="ru-RU" sz="4400" dirty="0">
                <a:cs typeface="Arial"/>
              </a:rPr>
            </a:br>
            <a:endParaRPr lang="ru-RU" altLang="ru-RU" sz="4400">
              <a:solidFill>
                <a:srgbClr val="000000"/>
              </a:solidFill>
              <a:cs typeface="Arial"/>
            </a:endParaRPr>
          </a:p>
        </p:txBody>
      </p:sp>
      <p:sp>
        <p:nvSpPr>
          <p:cNvPr id="74754" name="Text Box 2">
            <a:extLst>
              <a:ext uri="{FF2B5EF4-FFF2-40B4-BE49-F238E27FC236}">
                <a16:creationId xmlns:a16="http://schemas.microsoft.com/office/drawing/2014/main" id="{D9E6C6DC-D405-4A53-8604-B1869483C1E8}"/>
              </a:ext>
            </a:extLst>
          </p:cNvPr>
          <p:cNvSpPr txBox="1">
            <a:spLocks noChangeArrowheads="1"/>
          </p:cNvSpPr>
          <p:nvPr/>
        </p:nvSpPr>
        <p:spPr bwMode="auto">
          <a:xfrm>
            <a:off x="103226" y="3412833"/>
            <a:ext cx="9863137" cy="3254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40995">
              <a:buClrTx/>
            </a:pPr>
            <a:endParaRPr lang="ru" dirty="0">
              <a:solidFill>
                <a:srgbClr val="000000"/>
              </a:solidFill>
              <a:cs typeface="Arial"/>
            </a:endParaRPr>
          </a:p>
          <a:p>
            <a:pPr indent="-340995">
              <a:buClrTx/>
            </a:pPr>
            <a:r>
              <a:rPr lang="ru" dirty="0">
                <a:solidFill>
                  <a:srgbClr val="000000"/>
                </a:solidFill>
                <a:cs typeface="Arial"/>
              </a:rPr>
              <a:t>Каждому участнику требуется только один сеанс </a:t>
            </a:r>
            <a:r>
              <a:rPr lang="ru" i="1" dirty="0">
                <a:solidFill>
                  <a:srgbClr val="000000"/>
                </a:solidFill>
                <a:cs typeface="Arial"/>
              </a:rPr>
              <a:t>BGP</a:t>
            </a:r>
            <a:r>
              <a:rPr lang="ru" dirty="0">
                <a:solidFill>
                  <a:srgbClr val="000000"/>
                </a:solidFill>
                <a:cs typeface="Arial"/>
              </a:rPr>
              <a:t> для обмена.</a:t>
            </a:r>
          </a:p>
          <a:p>
            <a:pPr indent="-340995">
              <a:buClrTx/>
            </a:pPr>
            <a:endParaRPr lang="ru" dirty="0">
              <a:solidFill>
                <a:srgbClr val="000000"/>
              </a:solidFill>
              <a:cs typeface="Arial"/>
            </a:endParaRPr>
          </a:p>
          <a:p>
            <a:pPr indent="-340995">
              <a:buClrTx/>
            </a:pPr>
            <a:r>
              <a:rPr lang="ru" sz="1800" dirty="0">
                <a:solidFill>
                  <a:srgbClr val="000000"/>
                </a:solidFill>
                <a:cs typeface="Arial"/>
              </a:rPr>
              <a:t>Сервер маршрутизации взаимодействовует с реестром маршрутизации. </a:t>
            </a:r>
            <a:endParaRPr lang="ru-RU" dirty="0">
              <a:cs typeface="Arial"/>
            </a:endParaRPr>
          </a:p>
          <a:p>
            <a:pPr indent="-340995">
              <a:buClrTx/>
            </a:pPr>
            <a:endParaRPr lang="ru" sz="1800" dirty="0">
              <a:solidFill>
                <a:srgbClr val="000000"/>
              </a:solidFill>
              <a:cs typeface="Arial"/>
            </a:endParaRPr>
          </a:p>
          <a:p>
            <a:pPr indent="-340995">
              <a:buClrTx/>
            </a:pPr>
            <a:r>
              <a:rPr lang="ru" sz="1800" dirty="0">
                <a:solidFill>
                  <a:srgbClr val="000000"/>
                </a:solidFill>
                <a:cs typeface="Arial"/>
              </a:rPr>
              <a:t>Реестр представляет собой распределенное хранилище объектов маршрута (</a:t>
            </a:r>
            <a:r>
              <a:rPr lang="ru" sz="1800" i="1" dirty="0">
                <a:solidFill>
                  <a:srgbClr val="000000"/>
                </a:solidFill>
                <a:cs typeface="Arial"/>
              </a:rPr>
              <a:t>ASN</a:t>
            </a:r>
            <a:r>
              <a:rPr lang="ru" sz="1800" dirty="0">
                <a:solidFill>
                  <a:srgbClr val="000000"/>
                </a:solidFill>
                <a:cs typeface="Arial"/>
              </a:rPr>
              <a:t> - autonomous system number, политики, префиксы, сведения об аутентификации), которые предоставляют набор инструментов, который может включать автоматическое предоставление как автономных одноранговых узлов (пограничных маршрутизаторов), так и серверов маршрутизации.</a:t>
            </a:r>
          </a:p>
          <a:p>
            <a:pPr indent="-340995">
              <a:buClrTx/>
            </a:pPr>
            <a:endParaRPr lang="ru" dirty="0"/>
          </a:p>
          <a:p>
            <a:pPr indent="-340995">
              <a:buClrTx/>
            </a:pPr>
            <a:endParaRPr lang="ru" dirty="0">
              <a:cs typeface="Arial"/>
            </a:endParaRPr>
          </a:p>
          <a:p>
            <a:pPr indent="-340995">
              <a:buClrTx/>
            </a:pPr>
            <a:endParaRPr lang="ru" dirty="0">
              <a:cs typeface="Arial"/>
            </a:endParaRPr>
          </a:p>
        </p:txBody>
      </p:sp>
    </p:spTree>
    <p:extLst>
      <p:ext uri="{BB962C8B-B14F-4D97-AF65-F5344CB8AC3E}">
        <p14:creationId xmlns:p14="http://schemas.microsoft.com/office/powerpoint/2010/main" val="39858891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a:extLst>
              <a:ext uri="{FF2B5EF4-FFF2-40B4-BE49-F238E27FC236}">
                <a16:creationId xmlns:a16="http://schemas.microsoft.com/office/drawing/2014/main" id="{1B478348-136B-46AC-BEE4-E0261DA107B8}"/>
              </a:ext>
            </a:extLst>
          </p:cNvPr>
          <p:cNvSpPr txBox="1">
            <a:spLocks noChangeArrowheads="1"/>
          </p:cNvSpPr>
          <p:nvPr/>
        </p:nvSpPr>
        <p:spPr bwMode="auto">
          <a:xfrm>
            <a:off x="144463" y="185842"/>
            <a:ext cx="9536513" cy="14816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1pPr>
            <a:lvl2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2pPr>
            <a:lvl3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3pPr>
            <a:lvl4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4pPr>
            <a:lvl5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9pPr>
          </a:lstStyle>
          <a:p>
            <a:pPr algn="ctr"/>
            <a:r>
              <a:rPr lang="ru-RU" b="1" dirty="0" err="1">
                <a:solidFill>
                  <a:srgbClr val="000000"/>
                </a:solidFill>
                <a:latin typeface="Arial"/>
                <a:cs typeface="Arial"/>
              </a:rPr>
              <a:t>SDN:</a:t>
            </a:r>
            <a:r>
              <a:rPr lang="ru-RU" b="1" dirty="0" err="1">
                <a:solidFill>
                  <a:srgbClr val="000000"/>
                </a:solidFill>
                <a:latin typeface="Arial"/>
                <a:cs typeface="Tahoma"/>
              </a:rPr>
              <a:t>Centralized</a:t>
            </a:r>
            <a:r>
              <a:rPr lang="ru-RU" altLang="ru-RU" b="1" dirty="0">
                <a:solidFill>
                  <a:srgbClr val="000000"/>
                </a:solidFill>
                <a:latin typeface="Arial"/>
                <a:cs typeface="Tahoma"/>
              </a:rPr>
              <a:t> Control </a:t>
            </a:r>
            <a:r>
              <a:rPr lang="ru-RU" altLang="ru-RU" b="1" dirty="0" err="1">
                <a:solidFill>
                  <a:srgbClr val="000000"/>
                </a:solidFill>
                <a:latin typeface="Arial"/>
                <a:cs typeface="Tahoma"/>
              </a:rPr>
              <a:t>Planes</a:t>
            </a:r>
            <a:br>
              <a:rPr lang="ru-RU" altLang="ru-RU" b="1" dirty="0">
                <a:cs typeface="Arial"/>
              </a:rPr>
            </a:br>
            <a:r>
              <a:rPr lang="ru-RU" b="1" dirty="0" err="1">
                <a:solidFill>
                  <a:schemeClr val="tx1"/>
                </a:solidFill>
                <a:latin typeface="Arial"/>
                <a:cs typeface="Arial"/>
              </a:rPr>
              <a:t>Route</a:t>
            </a:r>
            <a:r>
              <a:rPr lang="ru-RU" b="1" dirty="0">
                <a:solidFill>
                  <a:schemeClr val="tx1"/>
                </a:solidFill>
                <a:latin typeface="Arial"/>
                <a:cs typeface="Arial"/>
              </a:rPr>
              <a:t> </a:t>
            </a:r>
            <a:r>
              <a:rPr lang="ru-RU" b="1" dirty="0" err="1">
                <a:solidFill>
                  <a:schemeClr val="tx1"/>
                </a:solidFill>
                <a:latin typeface="Arial"/>
                <a:cs typeface="Arial"/>
              </a:rPr>
              <a:t>Servers</a:t>
            </a:r>
            <a:endParaRPr lang="ru-RU" b="1" dirty="0">
              <a:solidFill>
                <a:schemeClr val="tx1"/>
              </a:solidFill>
              <a:latin typeface="Arial"/>
              <a:cs typeface="Arial"/>
            </a:endParaRPr>
          </a:p>
        </p:txBody>
      </p:sp>
      <p:sp>
        <p:nvSpPr>
          <p:cNvPr id="74754" name="Text Box 2">
            <a:extLst>
              <a:ext uri="{FF2B5EF4-FFF2-40B4-BE49-F238E27FC236}">
                <a16:creationId xmlns:a16="http://schemas.microsoft.com/office/drawing/2014/main" id="{D9E6C6DC-D405-4A53-8604-B1869483C1E8}"/>
              </a:ext>
            </a:extLst>
          </p:cNvPr>
          <p:cNvSpPr txBox="1">
            <a:spLocks noChangeArrowheads="1"/>
          </p:cNvSpPr>
          <p:nvPr/>
        </p:nvSpPr>
        <p:spPr bwMode="auto">
          <a:xfrm>
            <a:off x="298003" y="1672882"/>
            <a:ext cx="9539114" cy="588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40995">
              <a:buClrTx/>
            </a:pPr>
            <a:endParaRPr lang="ru" sz="2000">
              <a:solidFill>
                <a:srgbClr val="000000"/>
              </a:solidFill>
              <a:cs typeface="Arial"/>
            </a:endParaRPr>
          </a:p>
        </p:txBody>
      </p:sp>
      <p:pic>
        <p:nvPicPr>
          <p:cNvPr id="2" name="Рисунок 2" descr="Изображение выглядит как снимок экрана&#10;&#10;Описание создано с очень высокой степенью достоверности">
            <a:extLst>
              <a:ext uri="{FF2B5EF4-FFF2-40B4-BE49-F238E27FC236}">
                <a16:creationId xmlns:a16="http://schemas.microsoft.com/office/drawing/2014/main" id="{AF9B68EC-BDD2-4942-8379-4540B85BB0F3}"/>
              </a:ext>
            </a:extLst>
          </p:cNvPr>
          <p:cNvPicPr>
            <a:picLocks noChangeAspect="1"/>
          </p:cNvPicPr>
          <p:nvPr/>
        </p:nvPicPr>
        <p:blipFill>
          <a:blip r:embed="rId3"/>
          <a:stretch>
            <a:fillRect/>
          </a:stretch>
        </p:blipFill>
        <p:spPr>
          <a:xfrm>
            <a:off x="298003" y="1919304"/>
            <a:ext cx="9447270" cy="5454529"/>
          </a:xfrm>
          <a:prstGeom prst="rect">
            <a:avLst/>
          </a:prstGeom>
        </p:spPr>
      </p:pic>
    </p:spTree>
    <p:extLst>
      <p:ext uri="{BB962C8B-B14F-4D97-AF65-F5344CB8AC3E}">
        <p14:creationId xmlns:p14="http://schemas.microsoft.com/office/powerpoint/2010/main" val="38900869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a:extLst>
              <a:ext uri="{FF2B5EF4-FFF2-40B4-BE49-F238E27FC236}">
                <a16:creationId xmlns:a16="http://schemas.microsoft.com/office/drawing/2014/main" id="{1B478348-136B-46AC-BEE4-E0261DA107B8}"/>
              </a:ext>
            </a:extLst>
          </p:cNvPr>
          <p:cNvSpPr txBox="1">
            <a:spLocks noChangeArrowheads="1"/>
          </p:cNvSpPr>
          <p:nvPr/>
        </p:nvSpPr>
        <p:spPr bwMode="auto">
          <a:xfrm>
            <a:off x="144463" y="185842"/>
            <a:ext cx="9536513" cy="656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1pPr>
            <a:lvl2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2pPr>
            <a:lvl3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3pPr>
            <a:lvl4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4pPr>
            <a:lvl5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9pPr>
          </a:lstStyle>
          <a:p>
            <a:pPr algn="ctr"/>
            <a:r>
              <a:rPr lang="ru-RU" b="1" dirty="0" err="1">
                <a:solidFill>
                  <a:srgbClr val="000000"/>
                </a:solidFill>
                <a:latin typeface="Arial"/>
                <a:cs typeface="Arial"/>
              </a:rPr>
              <a:t>SDN:</a:t>
            </a:r>
            <a:r>
              <a:rPr lang="ru-RU" b="1" dirty="0" err="1">
                <a:solidFill>
                  <a:srgbClr val="000000"/>
                </a:solidFill>
                <a:latin typeface="Arial"/>
                <a:cs typeface="Tahoma"/>
              </a:rPr>
              <a:t>Centralized</a:t>
            </a:r>
            <a:r>
              <a:rPr lang="ru-RU" altLang="ru-RU" b="1" dirty="0">
                <a:solidFill>
                  <a:srgbClr val="000000"/>
                </a:solidFill>
                <a:latin typeface="Arial"/>
                <a:cs typeface="Tahoma"/>
              </a:rPr>
              <a:t> Control </a:t>
            </a:r>
            <a:r>
              <a:rPr lang="ru-RU" altLang="ru-RU" b="1" dirty="0" err="1">
                <a:solidFill>
                  <a:srgbClr val="000000"/>
                </a:solidFill>
                <a:latin typeface="Arial"/>
                <a:cs typeface="Tahoma"/>
              </a:rPr>
              <a:t>Planes</a:t>
            </a:r>
            <a:br>
              <a:rPr lang="ru-RU" altLang="ru-RU" b="1" dirty="0">
                <a:cs typeface="Arial"/>
              </a:rPr>
            </a:br>
            <a:r>
              <a:rPr lang="ru-RU" b="1" dirty="0" err="1">
                <a:solidFill>
                  <a:schemeClr val="tx1"/>
                </a:solidFill>
                <a:latin typeface="Arial"/>
                <a:cs typeface="Arial"/>
              </a:rPr>
              <a:t>Route</a:t>
            </a:r>
            <a:r>
              <a:rPr lang="ru-RU" b="1" dirty="0">
                <a:solidFill>
                  <a:schemeClr val="tx1"/>
                </a:solidFill>
                <a:latin typeface="Arial"/>
                <a:cs typeface="Arial"/>
              </a:rPr>
              <a:t> </a:t>
            </a:r>
            <a:r>
              <a:rPr lang="ru-RU" b="1" dirty="0" err="1">
                <a:solidFill>
                  <a:schemeClr val="tx1"/>
                </a:solidFill>
                <a:latin typeface="Arial"/>
                <a:cs typeface="Arial"/>
              </a:rPr>
              <a:t>Servers</a:t>
            </a:r>
            <a:endParaRPr lang="ru-RU" b="1" dirty="0">
              <a:solidFill>
                <a:schemeClr val="tx1"/>
              </a:solidFill>
              <a:latin typeface="Arial"/>
              <a:cs typeface="Arial"/>
            </a:endParaRPr>
          </a:p>
        </p:txBody>
      </p:sp>
      <p:sp>
        <p:nvSpPr>
          <p:cNvPr id="74754" name="Text Box 2">
            <a:extLst>
              <a:ext uri="{FF2B5EF4-FFF2-40B4-BE49-F238E27FC236}">
                <a16:creationId xmlns:a16="http://schemas.microsoft.com/office/drawing/2014/main" id="{D9E6C6DC-D405-4A53-8604-B1869483C1E8}"/>
              </a:ext>
            </a:extLst>
          </p:cNvPr>
          <p:cNvSpPr txBox="1">
            <a:spLocks noChangeArrowheads="1"/>
          </p:cNvSpPr>
          <p:nvPr/>
        </p:nvSpPr>
        <p:spPr bwMode="auto">
          <a:xfrm>
            <a:off x="308312" y="3156755"/>
            <a:ext cx="9539114" cy="356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40995">
              <a:buClrTx/>
            </a:pPr>
            <a:r>
              <a:rPr lang="ru" b="1" dirty="0">
                <a:solidFill>
                  <a:srgbClr val="000000"/>
                </a:solidFill>
                <a:latin typeface="Arial"/>
                <a:cs typeface="Arial"/>
              </a:rPr>
              <a:t>Отражатель маршрута</a:t>
            </a:r>
            <a:r>
              <a:rPr lang="ru" dirty="0">
                <a:solidFill>
                  <a:srgbClr val="000000"/>
                </a:solidFill>
                <a:latin typeface="Arial"/>
                <a:cs typeface="Arial"/>
              </a:rPr>
              <a:t> (</a:t>
            </a:r>
            <a:r>
              <a:rPr lang="ru" b="1" i="1" dirty="0">
                <a:solidFill>
                  <a:srgbClr val="000000"/>
                </a:solidFill>
                <a:latin typeface="Arial"/>
                <a:cs typeface="Arial"/>
              </a:rPr>
              <a:t>Route Reflector</a:t>
            </a:r>
            <a:r>
              <a:rPr lang="ru" dirty="0">
                <a:solidFill>
                  <a:srgbClr val="000000"/>
                </a:solidFill>
                <a:latin typeface="Arial"/>
                <a:cs typeface="Arial"/>
              </a:rPr>
              <a:t>) обеспечивает аналогичную услугу для внутренних аналогов, хотя это более прозрачная услуга (как предполагает термин «рефлектор») с некоторой ограниченной вставкой политики посредника и более строгим набором определенных типов поведения</a:t>
            </a:r>
            <a:endParaRPr lang="ru" dirty="0">
              <a:latin typeface="Arial"/>
              <a:cs typeface="Arial"/>
            </a:endParaRPr>
          </a:p>
          <a:p>
            <a:pPr indent="-340995">
              <a:buClrTx/>
            </a:pPr>
            <a:endParaRPr lang="ru" dirty="0">
              <a:solidFill>
                <a:srgbClr val="000000"/>
              </a:solidFill>
              <a:cs typeface="Arial"/>
            </a:endParaRPr>
          </a:p>
          <a:p>
            <a:pPr indent="-340995">
              <a:buClrTx/>
            </a:pPr>
            <a:r>
              <a:rPr lang="ru" dirty="0">
                <a:solidFill>
                  <a:srgbClr val="000000"/>
                </a:solidFill>
                <a:cs typeface="Arial"/>
              </a:rPr>
              <a:t>Хорошим примером  является рефлектор службы </a:t>
            </a:r>
            <a:r>
              <a:rPr lang="ru" i="1" dirty="0">
                <a:solidFill>
                  <a:srgbClr val="000000"/>
                </a:solidFill>
                <a:cs typeface="Arial"/>
              </a:rPr>
              <a:t>VPN</a:t>
            </a:r>
            <a:r>
              <a:rPr lang="ru" b="1" dirty="0">
                <a:solidFill>
                  <a:srgbClr val="000000"/>
                </a:solidFill>
                <a:cs typeface="Arial"/>
              </a:rPr>
              <a:t>,</a:t>
            </a:r>
            <a:r>
              <a:rPr lang="ru" dirty="0">
                <a:solidFill>
                  <a:srgbClr val="000000"/>
                </a:solidFill>
                <a:cs typeface="Arial"/>
              </a:rPr>
              <a:t> который устраняет необходимость в том, чтобы все граничные маршрутизаторы </a:t>
            </a:r>
            <a:r>
              <a:rPr lang="ru" i="1" dirty="0">
                <a:solidFill>
                  <a:srgbClr val="000000"/>
                </a:solidFill>
                <a:cs typeface="Arial"/>
              </a:rPr>
              <a:t>VPN</a:t>
            </a:r>
            <a:r>
              <a:rPr lang="ru" dirty="0">
                <a:solidFill>
                  <a:srgbClr val="000000"/>
                </a:solidFill>
                <a:cs typeface="Arial"/>
              </a:rPr>
              <a:t>  создавали  и поддерживали полную сетку сеансов </a:t>
            </a:r>
            <a:r>
              <a:rPr lang="ru" i="1" dirty="0">
                <a:solidFill>
                  <a:srgbClr val="000000"/>
                </a:solidFill>
                <a:cs typeface="Arial"/>
              </a:rPr>
              <a:t>BGP</a:t>
            </a:r>
            <a:r>
              <a:rPr lang="ru" dirty="0">
                <a:solidFill>
                  <a:srgbClr val="000000"/>
                </a:solidFill>
                <a:cs typeface="Arial"/>
              </a:rPr>
              <a:t> по обмену </a:t>
            </a:r>
            <a:r>
              <a:rPr lang="ru" i="1" dirty="0">
                <a:solidFill>
                  <a:srgbClr val="000000"/>
                </a:solidFill>
                <a:cs typeface="Arial"/>
              </a:rPr>
              <a:t>NLRI</a:t>
            </a:r>
            <a:r>
              <a:rPr lang="ru" dirty="0">
                <a:solidFill>
                  <a:srgbClr val="000000"/>
                </a:solidFill>
                <a:cs typeface="Arial"/>
              </a:rPr>
              <a:t> для семейств адресов </a:t>
            </a:r>
            <a:r>
              <a:rPr lang="ru" i="1" dirty="0">
                <a:solidFill>
                  <a:srgbClr val="000000"/>
                </a:solidFill>
                <a:cs typeface="Arial"/>
              </a:rPr>
              <a:t>VPN</a:t>
            </a:r>
            <a:r>
              <a:rPr lang="ru" dirty="0">
                <a:solidFill>
                  <a:srgbClr val="000000"/>
                </a:solidFill>
                <a:cs typeface="Arial"/>
              </a:rPr>
              <a:t>. </a:t>
            </a:r>
            <a:endParaRPr lang="ru-RU" dirty="0">
              <a:cs typeface="Arial"/>
            </a:endParaRPr>
          </a:p>
          <a:p>
            <a:pPr indent="-340995">
              <a:buClrTx/>
            </a:pPr>
            <a:endParaRPr lang="ru" dirty="0">
              <a:solidFill>
                <a:srgbClr val="000000"/>
              </a:solidFill>
              <a:cs typeface="Arial"/>
            </a:endParaRPr>
          </a:p>
          <a:p>
            <a:pPr indent="-340995">
              <a:buClrTx/>
            </a:pPr>
            <a:r>
              <a:rPr lang="ru" b="1" dirty="0">
                <a:solidFill>
                  <a:srgbClr val="000000"/>
                </a:solidFill>
                <a:latin typeface="Arial"/>
                <a:cs typeface="Arial"/>
              </a:rPr>
              <a:t>Маршрутные отражатели</a:t>
            </a:r>
            <a:r>
              <a:rPr lang="ru" dirty="0">
                <a:solidFill>
                  <a:srgbClr val="000000"/>
                </a:solidFill>
                <a:latin typeface="Arial"/>
                <a:cs typeface="Arial"/>
              </a:rPr>
              <a:t> поддерживают </a:t>
            </a:r>
            <a:r>
              <a:rPr lang="ru" b="1" i="1" dirty="0">
                <a:solidFill>
                  <a:srgbClr val="000000"/>
                </a:solidFill>
                <a:latin typeface="Arial"/>
                <a:cs typeface="Arial"/>
              </a:rPr>
              <a:t>high-availability</a:t>
            </a:r>
            <a:r>
              <a:rPr lang="ru" dirty="0">
                <a:solidFill>
                  <a:srgbClr val="000000"/>
                </a:solidFill>
                <a:latin typeface="Arial"/>
                <a:cs typeface="Arial"/>
              </a:rPr>
              <a:t> (кластеры) и иерархическое распределение.</a:t>
            </a:r>
            <a:endParaRPr lang="ru" dirty="0">
              <a:latin typeface="Arial"/>
              <a:cs typeface="Arial"/>
            </a:endParaRPr>
          </a:p>
          <a:p>
            <a:pPr indent="-340995">
              <a:buClrTx/>
            </a:pPr>
            <a:endParaRPr lang="ru" sz="2000" dirty="0">
              <a:solidFill>
                <a:srgbClr val="000000"/>
              </a:solidFill>
              <a:cs typeface="Arial"/>
            </a:endParaRPr>
          </a:p>
        </p:txBody>
      </p:sp>
    </p:spTree>
    <p:extLst>
      <p:ext uri="{BB962C8B-B14F-4D97-AF65-F5344CB8AC3E}">
        <p14:creationId xmlns:p14="http://schemas.microsoft.com/office/powerpoint/2010/main" val="11005657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a:extLst>
              <a:ext uri="{FF2B5EF4-FFF2-40B4-BE49-F238E27FC236}">
                <a16:creationId xmlns:a16="http://schemas.microsoft.com/office/drawing/2014/main" id="{1B478348-136B-46AC-BEE4-E0261DA107B8}"/>
              </a:ext>
            </a:extLst>
          </p:cNvPr>
          <p:cNvSpPr txBox="1">
            <a:spLocks noChangeArrowheads="1"/>
          </p:cNvSpPr>
          <p:nvPr/>
        </p:nvSpPr>
        <p:spPr bwMode="auto">
          <a:xfrm>
            <a:off x="144463" y="185842"/>
            <a:ext cx="9536513" cy="14816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1pPr>
            <a:lvl2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2pPr>
            <a:lvl3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3pPr>
            <a:lvl4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4pPr>
            <a:lvl5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9pPr>
          </a:lstStyle>
          <a:p>
            <a:pPr algn="ctr"/>
            <a:r>
              <a:rPr lang="ru-RU" b="1" dirty="0" err="1">
                <a:solidFill>
                  <a:srgbClr val="000000"/>
                </a:solidFill>
                <a:latin typeface="Arial"/>
                <a:cs typeface="Arial"/>
              </a:rPr>
              <a:t>SDN:</a:t>
            </a:r>
            <a:r>
              <a:rPr lang="ru-RU" b="1" dirty="0" err="1">
                <a:solidFill>
                  <a:srgbClr val="000000"/>
                </a:solidFill>
                <a:latin typeface="Arial"/>
                <a:cs typeface="Tahoma"/>
              </a:rPr>
              <a:t>Centralized</a:t>
            </a:r>
            <a:r>
              <a:rPr lang="ru-RU" altLang="ru-RU" b="1" dirty="0">
                <a:solidFill>
                  <a:srgbClr val="000000"/>
                </a:solidFill>
                <a:latin typeface="Arial"/>
                <a:cs typeface="Tahoma"/>
              </a:rPr>
              <a:t> Control </a:t>
            </a:r>
            <a:r>
              <a:rPr lang="ru-RU" altLang="ru-RU" b="1" dirty="0" err="1">
                <a:solidFill>
                  <a:srgbClr val="000000"/>
                </a:solidFill>
                <a:latin typeface="Arial"/>
                <a:cs typeface="Tahoma"/>
              </a:rPr>
              <a:t>Planes</a:t>
            </a:r>
            <a:br>
              <a:rPr lang="ru-RU" altLang="ru-RU" b="1" dirty="0">
                <a:cs typeface="Arial"/>
              </a:rPr>
            </a:br>
            <a:r>
              <a:rPr lang="ru-RU" b="1" dirty="0" err="1">
                <a:solidFill>
                  <a:schemeClr val="tx1"/>
                </a:solidFill>
                <a:latin typeface="Arial"/>
                <a:cs typeface="Arial"/>
              </a:rPr>
              <a:t>Route</a:t>
            </a:r>
            <a:r>
              <a:rPr lang="ru-RU" b="1" dirty="0">
                <a:solidFill>
                  <a:schemeClr val="tx1"/>
                </a:solidFill>
                <a:latin typeface="Arial"/>
                <a:cs typeface="Arial"/>
              </a:rPr>
              <a:t> </a:t>
            </a:r>
            <a:r>
              <a:rPr lang="ru-RU" b="1" dirty="0" err="1">
                <a:solidFill>
                  <a:schemeClr val="tx1"/>
                </a:solidFill>
                <a:latin typeface="Arial"/>
                <a:cs typeface="Arial"/>
              </a:rPr>
              <a:t>Servers</a:t>
            </a:r>
            <a:endParaRPr lang="ru-RU" b="1" dirty="0">
              <a:solidFill>
                <a:schemeClr val="tx1"/>
              </a:solidFill>
              <a:latin typeface="Arial"/>
              <a:cs typeface="Arial"/>
            </a:endParaRPr>
          </a:p>
        </p:txBody>
      </p:sp>
      <p:sp>
        <p:nvSpPr>
          <p:cNvPr id="74754" name="Text Box 2">
            <a:extLst>
              <a:ext uri="{FF2B5EF4-FFF2-40B4-BE49-F238E27FC236}">
                <a16:creationId xmlns:a16="http://schemas.microsoft.com/office/drawing/2014/main" id="{D9E6C6DC-D405-4A53-8604-B1869483C1E8}"/>
              </a:ext>
            </a:extLst>
          </p:cNvPr>
          <p:cNvSpPr txBox="1">
            <a:spLocks noChangeArrowheads="1"/>
          </p:cNvSpPr>
          <p:nvPr/>
        </p:nvSpPr>
        <p:spPr bwMode="auto">
          <a:xfrm>
            <a:off x="298003" y="1672882"/>
            <a:ext cx="9539114" cy="588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40995">
              <a:buClrTx/>
            </a:pPr>
            <a:endParaRPr lang="ru" sz="2000">
              <a:solidFill>
                <a:srgbClr val="000000"/>
              </a:solidFill>
              <a:cs typeface="Arial"/>
            </a:endParaRPr>
          </a:p>
        </p:txBody>
      </p:sp>
      <p:pic>
        <p:nvPicPr>
          <p:cNvPr id="2" name="Рисунок 2" descr="Изображение выглядит как карта, текст, снимок экрана&#10;&#10;Описание создано с высокой степенью достоверности">
            <a:extLst>
              <a:ext uri="{FF2B5EF4-FFF2-40B4-BE49-F238E27FC236}">
                <a16:creationId xmlns:a16="http://schemas.microsoft.com/office/drawing/2014/main" id="{8F85D799-7A25-4BEF-A1DC-387743FE90A6}"/>
              </a:ext>
            </a:extLst>
          </p:cNvPr>
          <p:cNvPicPr>
            <a:picLocks noChangeAspect="1"/>
          </p:cNvPicPr>
          <p:nvPr/>
        </p:nvPicPr>
        <p:blipFill>
          <a:blip r:embed="rId3"/>
          <a:stretch>
            <a:fillRect/>
          </a:stretch>
        </p:blipFill>
        <p:spPr>
          <a:xfrm>
            <a:off x="755866" y="2145853"/>
            <a:ext cx="9026756" cy="5008212"/>
          </a:xfrm>
          <a:prstGeom prst="rect">
            <a:avLst/>
          </a:prstGeom>
        </p:spPr>
      </p:pic>
    </p:spTree>
    <p:extLst>
      <p:ext uri="{BB962C8B-B14F-4D97-AF65-F5344CB8AC3E}">
        <p14:creationId xmlns:p14="http://schemas.microsoft.com/office/powerpoint/2010/main" val="27999326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a:extLst>
              <a:ext uri="{FF2B5EF4-FFF2-40B4-BE49-F238E27FC236}">
                <a16:creationId xmlns:a16="http://schemas.microsoft.com/office/drawing/2014/main" id="{1B478348-136B-46AC-BEE4-E0261DA107B8}"/>
              </a:ext>
            </a:extLst>
          </p:cNvPr>
          <p:cNvSpPr txBox="1">
            <a:spLocks noChangeArrowheads="1"/>
          </p:cNvSpPr>
          <p:nvPr/>
        </p:nvSpPr>
        <p:spPr bwMode="auto">
          <a:xfrm>
            <a:off x="144463" y="151659"/>
            <a:ext cx="9536513" cy="71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1pPr>
            <a:lvl2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2pPr>
            <a:lvl3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3pPr>
            <a:lvl4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4pPr>
            <a:lvl5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9pPr>
          </a:lstStyle>
          <a:p>
            <a:pPr algn="ctr"/>
            <a:r>
              <a:rPr lang="ru-RU" b="1" dirty="0" err="1">
                <a:solidFill>
                  <a:srgbClr val="000000"/>
                </a:solidFill>
                <a:latin typeface="Arial"/>
                <a:cs typeface="Arial"/>
              </a:rPr>
              <a:t>SDN:</a:t>
            </a:r>
            <a:r>
              <a:rPr lang="ru-RU" b="1" dirty="0" err="1">
                <a:solidFill>
                  <a:srgbClr val="000000"/>
                </a:solidFill>
                <a:latin typeface="Arial"/>
                <a:cs typeface="Tahoma"/>
              </a:rPr>
              <a:t>Centralized</a:t>
            </a:r>
            <a:r>
              <a:rPr lang="ru-RU" altLang="ru-RU" b="1" dirty="0">
                <a:solidFill>
                  <a:srgbClr val="000000"/>
                </a:solidFill>
                <a:latin typeface="Arial"/>
                <a:cs typeface="Tahoma"/>
              </a:rPr>
              <a:t> Control </a:t>
            </a:r>
            <a:r>
              <a:rPr lang="ru-RU" altLang="ru-RU" b="1" dirty="0" err="1">
                <a:solidFill>
                  <a:srgbClr val="000000"/>
                </a:solidFill>
                <a:latin typeface="Arial"/>
                <a:cs typeface="Tahoma"/>
              </a:rPr>
              <a:t>Planes</a:t>
            </a:r>
            <a:br>
              <a:rPr lang="ru-RU" altLang="ru-RU" b="1" dirty="0">
                <a:cs typeface="Arial"/>
              </a:rPr>
            </a:br>
            <a:endParaRPr lang="ru-RU" b="1">
              <a:solidFill>
                <a:schemeClr val="tx1"/>
              </a:solidFill>
              <a:cs typeface="Arial"/>
            </a:endParaRPr>
          </a:p>
        </p:txBody>
      </p:sp>
      <p:sp>
        <p:nvSpPr>
          <p:cNvPr id="74754" name="Text Box 2">
            <a:extLst>
              <a:ext uri="{FF2B5EF4-FFF2-40B4-BE49-F238E27FC236}">
                <a16:creationId xmlns:a16="http://schemas.microsoft.com/office/drawing/2014/main" id="{D9E6C6DC-D405-4A53-8604-B1869483C1E8}"/>
              </a:ext>
            </a:extLst>
          </p:cNvPr>
          <p:cNvSpPr txBox="1">
            <a:spLocks noChangeArrowheads="1"/>
          </p:cNvSpPr>
          <p:nvPr/>
        </p:nvSpPr>
        <p:spPr bwMode="auto">
          <a:xfrm>
            <a:off x="298003" y="1741249"/>
            <a:ext cx="9539114" cy="588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40995">
              <a:buClrTx/>
            </a:pPr>
            <a:r>
              <a:rPr lang="ru" sz="2000" dirty="0">
                <a:solidFill>
                  <a:srgbClr val="000000"/>
                </a:solidFill>
                <a:latin typeface="Arial"/>
                <a:cs typeface="Arial"/>
              </a:rPr>
              <a:t>Оба этих устройства предлагают централизованную точку контроля, из которой провайдер может потенциально ввести состояние маршрута. </a:t>
            </a:r>
            <a:endParaRPr lang="ru-RU" sz="2000" dirty="0">
              <a:latin typeface="Arial"/>
              <a:cs typeface="Arial"/>
            </a:endParaRPr>
          </a:p>
          <a:p>
            <a:pPr indent="-340995">
              <a:buClrTx/>
            </a:pPr>
            <a:r>
              <a:rPr lang="ru" sz="2000" dirty="0">
                <a:solidFill>
                  <a:srgbClr val="000000"/>
                </a:solidFill>
                <a:latin typeface="Arial"/>
                <a:cs typeface="Arial"/>
              </a:rPr>
              <a:t>Многие провайдеры  используют такие точки контроля со своими собственными скриптами / автоматическими интерфейсами для предоставления услуг </a:t>
            </a:r>
            <a:r>
              <a:rPr lang="ru" sz="2000" i="1" dirty="0">
                <a:solidFill>
                  <a:srgbClr val="000000"/>
                </a:solidFill>
                <a:latin typeface="Arial"/>
                <a:cs typeface="Arial"/>
              </a:rPr>
              <a:t>VPN</a:t>
            </a:r>
            <a:r>
              <a:rPr lang="ru" sz="2000" dirty="0">
                <a:solidFill>
                  <a:srgbClr val="000000"/>
                </a:solidFill>
                <a:latin typeface="Arial"/>
                <a:cs typeface="Arial"/>
              </a:rPr>
              <a:t>, смягчения </a:t>
            </a:r>
            <a:r>
              <a:rPr lang="ru" sz="2000" i="1" dirty="0">
                <a:solidFill>
                  <a:srgbClr val="000000"/>
                </a:solidFill>
                <a:latin typeface="Arial"/>
                <a:cs typeface="Arial"/>
              </a:rPr>
              <a:t>DDOS-атак</a:t>
            </a:r>
            <a:r>
              <a:rPr lang="ru" sz="2000" dirty="0">
                <a:solidFill>
                  <a:srgbClr val="000000"/>
                </a:solidFill>
                <a:latin typeface="Arial"/>
                <a:cs typeface="Arial"/>
              </a:rPr>
              <a:t> (черные дыры или маршрутные ловушки ) и выполнения других задач.</a:t>
            </a:r>
          </a:p>
          <a:p>
            <a:pPr indent="-340995">
              <a:buClrTx/>
            </a:pPr>
            <a:r>
              <a:rPr lang="ru" sz="2000" dirty="0">
                <a:solidFill>
                  <a:srgbClr val="000000"/>
                </a:solidFill>
                <a:latin typeface="Arial"/>
                <a:cs typeface="Arial"/>
              </a:rPr>
              <a:t>Поскольку эти устройства взаимодействуют через стандартный протокол управления (</a:t>
            </a:r>
            <a:r>
              <a:rPr lang="ru" sz="2000" i="1" dirty="0">
                <a:solidFill>
                  <a:srgbClr val="000000"/>
                </a:solidFill>
                <a:latin typeface="Arial"/>
                <a:cs typeface="Arial"/>
              </a:rPr>
              <a:t>BGP</a:t>
            </a:r>
            <a:r>
              <a:rPr lang="ru" sz="2000" dirty="0">
                <a:solidFill>
                  <a:srgbClr val="000000"/>
                </a:solidFill>
                <a:latin typeface="Arial"/>
                <a:cs typeface="Arial"/>
              </a:rPr>
              <a:t>), который обеспечивает обмен информацией между доменами и внутри домена, они легко объединяются и синхронизируются для обеспечения географического распределения.</a:t>
            </a:r>
            <a:endParaRPr lang="ru" sz="2000" dirty="0">
              <a:latin typeface="Arial"/>
              <a:cs typeface="Arial"/>
            </a:endParaRPr>
          </a:p>
          <a:p>
            <a:pPr indent="-340995">
              <a:buClrTx/>
            </a:pPr>
            <a:r>
              <a:rPr lang="ru" sz="2000" dirty="0">
                <a:solidFill>
                  <a:srgbClr val="000000"/>
                </a:solidFill>
                <a:latin typeface="Arial"/>
                <a:cs typeface="Arial"/>
              </a:rPr>
              <a:t>С точки зрения </a:t>
            </a:r>
            <a:r>
              <a:rPr lang="ru" sz="2000" b="1" dirty="0">
                <a:solidFill>
                  <a:srgbClr val="000000"/>
                </a:solidFill>
                <a:latin typeface="Arial"/>
                <a:cs typeface="Arial"/>
              </a:rPr>
              <a:t>SDN,</a:t>
            </a:r>
            <a:r>
              <a:rPr lang="ru" sz="2000" dirty="0">
                <a:solidFill>
                  <a:srgbClr val="000000"/>
                </a:solidFill>
                <a:latin typeface="Arial"/>
                <a:cs typeface="Arial"/>
              </a:rPr>
              <a:t> главной проблемой с контрольной точкой на основе </a:t>
            </a:r>
            <a:r>
              <a:rPr lang="ru" sz="2000" i="1" dirty="0">
                <a:solidFill>
                  <a:srgbClr val="000000"/>
                </a:solidFill>
                <a:latin typeface="Arial"/>
                <a:cs typeface="Arial"/>
              </a:rPr>
              <a:t>BGP</a:t>
            </a:r>
            <a:r>
              <a:rPr lang="ru" sz="2000" dirty="0">
                <a:solidFill>
                  <a:srgbClr val="000000"/>
                </a:solidFill>
                <a:latin typeface="Arial"/>
                <a:cs typeface="Arial"/>
              </a:rPr>
              <a:t> является отсутствие стандартизованной программируемости. Некоторые утверждают, что </a:t>
            </a:r>
            <a:r>
              <a:rPr lang="ru" sz="2000" i="1" dirty="0">
                <a:solidFill>
                  <a:srgbClr val="000000"/>
                </a:solidFill>
                <a:latin typeface="Arial"/>
                <a:cs typeface="Arial"/>
              </a:rPr>
              <a:t>RPSL</a:t>
            </a:r>
            <a:r>
              <a:rPr lang="ru" sz="2000" dirty="0">
                <a:solidFill>
                  <a:srgbClr val="000000"/>
                </a:solidFill>
                <a:latin typeface="Arial"/>
                <a:cs typeface="Arial"/>
              </a:rPr>
              <a:t> (язык спецификации политики маршрута) является стандартом для выражения / программирования политики </a:t>
            </a:r>
            <a:r>
              <a:rPr lang="ru" sz="2000" i="1" dirty="0">
                <a:solidFill>
                  <a:srgbClr val="000000"/>
                </a:solidFill>
                <a:latin typeface="Arial"/>
                <a:cs typeface="Arial"/>
              </a:rPr>
              <a:t>BGP</a:t>
            </a:r>
            <a:r>
              <a:rPr lang="ru" sz="2000" dirty="0">
                <a:solidFill>
                  <a:srgbClr val="000000"/>
                </a:solidFill>
                <a:latin typeface="Arial"/>
                <a:cs typeface="Arial"/>
              </a:rPr>
              <a:t> на сервере маршрутизации. Однако это не полное / адекватное решение (отсутствует стандартный </a:t>
            </a:r>
            <a:r>
              <a:rPr lang="ru" sz="2000" i="1" dirty="0">
                <a:solidFill>
                  <a:srgbClr val="000000"/>
                </a:solidFill>
                <a:latin typeface="Arial"/>
                <a:cs typeface="Arial"/>
              </a:rPr>
              <a:t>API</a:t>
            </a:r>
            <a:r>
              <a:rPr lang="ru" sz="2000" dirty="0">
                <a:solidFill>
                  <a:srgbClr val="000000"/>
                </a:solidFill>
                <a:latin typeface="Arial"/>
                <a:cs typeface="Arial"/>
              </a:rPr>
              <a:t>, ориентация транзакций) для обобщенной контрольной точки</a:t>
            </a:r>
            <a:r>
              <a:rPr lang="ru" sz="2000" b="1" dirty="0">
                <a:solidFill>
                  <a:srgbClr val="000000"/>
                </a:solidFill>
                <a:latin typeface="Arial"/>
                <a:cs typeface="Arial"/>
              </a:rPr>
              <a:t> </a:t>
            </a:r>
            <a:r>
              <a:rPr lang="ru" sz="2000" dirty="0">
                <a:solidFill>
                  <a:srgbClr val="000000"/>
                </a:solidFill>
                <a:latin typeface="Arial"/>
                <a:cs typeface="Arial"/>
              </a:rPr>
              <a:t>BGP, такой как </a:t>
            </a:r>
            <a:r>
              <a:rPr lang="ru" sz="2000" i="1" dirty="0">
                <a:solidFill>
                  <a:srgbClr val="000000"/>
                </a:solidFill>
                <a:latin typeface="Arial"/>
                <a:cs typeface="Arial"/>
              </a:rPr>
              <a:t>рефлектор маршрута</a:t>
            </a:r>
            <a:r>
              <a:rPr lang="ru" sz="2000" dirty="0">
                <a:solidFill>
                  <a:srgbClr val="000000"/>
                </a:solidFill>
                <a:latin typeface="Arial"/>
                <a:cs typeface="Arial"/>
              </a:rPr>
              <a:t>. Некоторые провайдеры используют собственные разработанные инструменты, которые напрямую обрабатывают файлы базы данных </a:t>
            </a:r>
            <a:r>
              <a:rPr lang="ru" sz="2000" i="1" dirty="0">
                <a:solidFill>
                  <a:srgbClr val="000000"/>
                </a:solidFill>
                <a:latin typeface="Arial"/>
                <a:cs typeface="Arial"/>
              </a:rPr>
              <a:t>RPSL</a:t>
            </a:r>
            <a:r>
              <a:rPr lang="ru" sz="2000" dirty="0">
                <a:solidFill>
                  <a:srgbClr val="000000"/>
                </a:solidFill>
                <a:latin typeface="Arial"/>
                <a:cs typeface="Arial"/>
              </a:rPr>
              <a:t> и помогают в автоматизации их элементов управления </a:t>
            </a:r>
            <a:r>
              <a:rPr lang="ru" sz="2000" i="1" dirty="0">
                <a:solidFill>
                  <a:srgbClr val="000000"/>
                </a:solidFill>
                <a:latin typeface="Arial"/>
                <a:cs typeface="Arial"/>
              </a:rPr>
              <a:t>BGP</a:t>
            </a:r>
            <a:r>
              <a:rPr lang="ru" sz="2000" dirty="0">
                <a:solidFill>
                  <a:srgbClr val="000000"/>
                </a:solidFill>
                <a:latin typeface="Arial"/>
                <a:cs typeface="Arial"/>
              </a:rPr>
              <a:t>.</a:t>
            </a:r>
            <a:endParaRPr lang="ru" sz="2000" dirty="0">
              <a:latin typeface="Arial"/>
              <a:cs typeface="Arial"/>
            </a:endParaRPr>
          </a:p>
        </p:txBody>
      </p:sp>
    </p:spTree>
    <p:extLst>
      <p:ext uri="{BB962C8B-B14F-4D97-AF65-F5344CB8AC3E}">
        <p14:creationId xmlns:p14="http://schemas.microsoft.com/office/powerpoint/2010/main" val="13642157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a:extLst>
              <a:ext uri="{FF2B5EF4-FFF2-40B4-BE49-F238E27FC236}">
                <a16:creationId xmlns:a16="http://schemas.microsoft.com/office/drawing/2014/main" id="{1B478348-136B-46AC-BEE4-E0261DA107B8}"/>
              </a:ext>
            </a:extLst>
          </p:cNvPr>
          <p:cNvSpPr txBox="1">
            <a:spLocks noChangeArrowheads="1"/>
          </p:cNvSpPr>
          <p:nvPr/>
        </p:nvSpPr>
        <p:spPr bwMode="auto">
          <a:xfrm>
            <a:off x="74378" y="185842"/>
            <a:ext cx="9606598" cy="6050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1pPr>
            <a:lvl2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2pPr>
            <a:lvl3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3pPr>
            <a:lvl4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4pPr>
            <a:lvl5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9pPr>
          </a:lstStyle>
          <a:p>
            <a:pPr algn="ctr" eaLnBrk="1"/>
            <a:r>
              <a:rPr lang="ru-RU" b="1" err="1">
                <a:solidFill>
                  <a:srgbClr val="000000"/>
                </a:solidFill>
                <a:latin typeface="Arial"/>
                <a:cs typeface="Tahoma"/>
              </a:rPr>
              <a:t>SDN:Centralized</a:t>
            </a:r>
            <a:r>
              <a:rPr lang="ru-RU" b="1" dirty="0">
                <a:solidFill>
                  <a:srgbClr val="000000"/>
                </a:solidFill>
                <a:latin typeface="Arial"/>
                <a:cs typeface="Tahoma"/>
              </a:rPr>
              <a:t> </a:t>
            </a:r>
            <a:r>
              <a:rPr lang="ru-RU" b="1" err="1">
                <a:solidFill>
                  <a:srgbClr val="000000"/>
                </a:solidFill>
                <a:latin typeface="Arial"/>
                <a:cs typeface="Tahoma"/>
              </a:rPr>
              <a:t>and</a:t>
            </a:r>
            <a:r>
              <a:rPr lang="ru-RU" b="1" dirty="0">
                <a:solidFill>
                  <a:srgbClr val="000000"/>
                </a:solidFill>
                <a:latin typeface="Arial"/>
                <a:cs typeface="Tahoma"/>
              </a:rPr>
              <a:t> </a:t>
            </a:r>
            <a:r>
              <a:rPr lang="ru-RU" b="1" err="1">
                <a:solidFill>
                  <a:srgbClr val="000000"/>
                </a:solidFill>
                <a:latin typeface="Arial"/>
                <a:cs typeface="Tahoma"/>
              </a:rPr>
              <a:t>Distributed</a:t>
            </a:r>
            <a:r>
              <a:rPr lang="ru-RU" b="1" dirty="0">
                <a:solidFill>
                  <a:srgbClr val="000000"/>
                </a:solidFill>
                <a:latin typeface="Arial"/>
                <a:cs typeface="Tahoma"/>
              </a:rPr>
              <a:t> Control </a:t>
            </a:r>
            <a:r>
              <a:rPr lang="ru-RU" b="1" err="1">
                <a:solidFill>
                  <a:srgbClr val="000000"/>
                </a:solidFill>
                <a:latin typeface="Arial"/>
                <a:cs typeface="Tahoma"/>
              </a:rPr>
              <a:t>Plane</a:t>
            </a:r>
            <a:r>
              <a:rPr lang="ru-RU" b="1" dirty="0">
                <a:solidFill>
                  <a:srgbClr val="000000"/>
                </a:solidFill>
                <a:latin typeface="Arial"/>
                <a:cs typeface="Tahoma"/>
              </a:rPr>
              <a:t>.</a:t>
            </a:r>
            <a:r>
              <a:rPr lang="ru-RU" b="1" dirty="0">
                <a:solidFill>
                  <a:schemeClr val="tx1"/>
                </a:solidFill>
                <a:latin typeface="Arial"/>
                <a:cs typeface="Tahoma"/>
              </a:rPr>
              <a:t> </a:t>
            </a:r>
            <a:r>
              <a:rPr lang="ru-RU" b="1" err="1">
                <a:solidFill>
                  <a:schemeClr val="tx1"/>
                </a:solidFill>
                <a:latin typeface="Arial"/>
                <a:cs typeface="Arial"/>
              </a:rPr>
              <a:t>Conclusions</a:t>
            </a:r>
            <a:endParaRPr lang="ru-RU" b="1">
              <a:solidFill>
                <a:schemeClr val="tx1"/>
              </a:solidFill>
              <a:latin typeface="Arial"/>
              <a:cs typeface="Arial"/>
            </a:endParaRPr>
          </a:p>
        </p:txBody>
      </p:sp>
      <p:sp>
        <p:nvSpPr>
          <p:cNvPr id="74754" name="Text Box 2">
            <a:extLst>
              <a:ext uri="{FF2B5EF4-FFF2-40B4-BE49-F238E27FC236}">
                <a16:creationId xmlns:a16="http://schemas.microsoft.com/office/drawing/2014/main" id="{D9E6C6DC-D405-4A53-8604-B1869483C1E8}"/>
              </a:ext>
            </a:extLst>
          </p:cNvPr>
          <p:cNvSpPr txBox="1">
            <a:spLocks noChangeArrowheads="1"/>
          </p:cNvSpPr>
          <p:nvPr/>
        </p:nvSpPr>
        <p:spPr bwMode="auto">
          <a:xfrm>
            <a:off x="143364" y="2229334"/>
            <a:ext cx="9539114" cy="52773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40995">
              <a:buClrTx/>
            </a:pPr>
            <a:r>
              <a:rPr lang="ru" dirty="0">
                <a:solidFill>
                  <a:srgbClr val="000000"/>
                </a:solidFill>
                <a:cs typeface="Arial"/>
              </a:rPr>
              <a:t>С течением времени представления о распределенном Управлении и его возможной консенсусной модели  эволюционировали, чтобы  удовлетворить задаче постоянного масштабирования / роста Интернета в целом, устранить главные проблемы операторов сетей (избегание петель и циклов) и добиться хорошей конвергенции (слияния, совместного использования) для  сетевого оборудования различных производителей, а также для сетей разного рода.</a:t>
            </a:r>
          </a:p>
          <a:p>
            <a:pPr indent="-340995">
              <a:buClrTx/>
            </a:pPr>
            <a:endParaRPr lang="ru-RU" dirty="0">
              <a:cs typeface="Arial"/>
            </a:endParaRPr>
          </a:p>
          <a:p>
            <a:pPr indent="-340995">
              <a:buClrTx/>
            </a:pPr>
            <a:r>
              <a:rPr lang="ru" dirty="0">
                <a:solidFill>
                  <a:srgbClr val="000000"/>
                </a:solidFill>
                <a:latin typeface="Arial"/>
                <a:cs typeface="Arial"/>
              </a:rPr>
              <a:t>В этой парадигме фундаментальная концепция абстракции </a:t>
            </a:r>
            <a:r>
              <a:rPr lang="ru" b="1" dirty="0">
                <a:solidFill>
                  <a:srgbClr val="000000"/>
                </a:solidFill>
                <a:latin typeface="Arial"/>
                <a:cs typeface="Arial"/>
              </a:rPr>
              <a:t>underlay</a:t>
            </a:r>
            <a:r>
              <a:rPr lang="ru" dirty="0">
                <a:solidFill>
                  <a:srgbClr val="000000"/>
                </a:solidFill>
                <a:latin typeface="Arial"/>
                <a:cs typeface="Arial"/>
              </a:rPr>
              <a:t> и </a:t>
            </a:r>
            <a:r>
              <a:rPr lang="ru" b="1" dirty="0">
                <a:solidFill>
                  <a:srgbClr val="000000"/>
                </a:solidFill>
                <a:latin typeface="Arial"/>
                <a:cs typeface="Arial"/>
              </a:rPr>
              <a:t>overlay</a:t>
            </a:r>
            <a:r>
              <a:rPr lang="ru" dirty="0">
                <a:solidFill>
                  <a:srgbClr val="000000"/>
                </a:solidFill>
                <a:latin typeface="Arial"/>
                <a:cs typeface="Arial"/>
              </a:rPr>
              <a:t> получила широкое признание (примером которой является IP-передача данных и </a:t>
            </a:r>
            <a:r>
              <a:rPr lang="ru" b="1" dirty="0">
                <a:solidFill>
                  <a:srgbClr val="000000"/>
                </a:solidFill>
                <a:latin typeface="Arial"/>
                <a:cs typeface="Arial"/>
              </a:rPr>
              <a:t>overlay</a:t>
            </a:r>
            <a:r>
              <a:rPr lang="ru" dirty="0">
                <a:solidFill>
                  <a:srgbClr val="000000"/>
                </a:solidFill>
                <a:latin typeface="Arial"/>
                <a:cs typeface="Arial"/>
              </a:rPr>
              <a:t> абстракции </a:t>
            </a:r>
            <a:r>
              <a:rPr lang="ru" b="1" dirty="0">
                <a:solidFill>
                  <a:srgbClr val="000000"/>
                </a:solidFill>
                <a:latin typeface="Arial"/>
                <a:cs typeface="Arial"/>
              </a:rPr>
              <a:t>MPLS</a:t>
            </a:r>
            <a:r>
              <a:rPr lang="ru" dirty="0">
                <a:solidFill>
                  <a:srgbClr val="000000"/>
                </a:solidFill>
                <a:latin typeface="Arial"/>
                <a:cs typeface="Arial"/>
              </a:rPr>
              <a:t>).</a:t>
            </a:r>
          </a:p>
          <a:p>
            <a:pPr indent="-340995">
              <a:buClrTx/>
            </a:pPr>
            <a:endParaRPr lang="ru" dirty="0">
              <a:cs typeface="Arial"/>
            </a:endParaRPr>
          </a:p>
          <a:p>
            <a:pPr indent="-340995">
              <a:buClrTx/>
            </a:pPr>
            <a:r>
              <a:rPr lang="ru" dirty="0">
                <a:solidFill>
                  <a:srgbClr val="000000"/>
                </a:solidFill>
                <a:cs typeface="Arial"/>
              </a:rPr>
              <a:t>Основные недостатки модели распределенного управления заключаются  в ненадежности сети, слабом контроле пользовательского выбора консенсусного пути для обеспечения достаточной гибкости, недостаточной программируемости (нет стандартного API для ввода информации о состоянии, большая часть автоматизации либо зависит от производителя, либо в значительной степени связана семантикой команд конфигурации / эксплуатации введенных производителем), а также с высокой степенью интеграции своих систем управления, данных, обслуживания и управления . </a:t>
            </a:r>
          </a:p>
          <a:p>
            <a:pPr indent="-340995">
              <a:buClrTx/>
            </a:pPr>
            <a:endParaRPr lang="ru" sz="2000" dirty="0">
              <a:solidFill>
                <a:srgbClr val="000000"/>
              </a:solidFill>
              <a:cs typeface="Arial"/>
            </a:endParaRPr>
          </a:p>
          <a:p>
            <a:pPr indent="-340995">
              <a:buClrTx/>
            </a:pPr>
            <a:endParaRPr lang="ru" sz="2000" dirty="0">
              <a:solidFill>
                <a:srgbClr val="000000"/>
              </a:solidFill>
              <a:cs typeface="Arial"/>
            </a:endParaRPr>
          </a:p>
          <a:p>
            <a:pPr indent="-340995">
              <a:buClrTx/>
            </a:pPr>
            <a:endParaRPr lang="ru" sz="2000" dirty="0">
              <a:solidFill>
                <a:srgbClr val="000000"/>
              </a:solidFill>
              <a:cs typeface="Arial"/>
            </a:endParaRPr>
          </a:p>
        </p:txBody>
      </p:sp>
    </p:spTree>
    <p:extLst>
      <p:ext uri="{BB962C8B-B14F-4D97-AF65-F5344CB8AC3E}">
        <p14:creationId xmlns:p14="http://schemas.microsoft.com/office/powerpoint/2010/main" val="12581273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a:extLst>
              <a:ext uri="{FF2B5EF4-FFF2-40B4-BE49-F238E27FC236}">
                <a16:creationId xmlns:a16="http://schemas.microsoft.com/office/drawing/2014/main" id="{1B478348-136B-46AC-BEE4-E0261DA107B8}"/>
              </a:ext>
            </a:extLst>
          </p:cNvPr>
          <p:cNvSpPr txBox="1">
            <a:spLocks noChangeArrowheads="1"/>
          </p:cNvSpPr>
          <p:nvPr/>
        </p:nvSpPr>
        <p:spPr bwMode="auto">
          <a:xfrm>
            <a:off x="74378" y="185842"/>
            <a:ext cx="9606598" cy="14816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1pPr>
            <a:lvl2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2pPr>
            <a:lvl3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3pPr>
            <a:lvl4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4pPr>
            <a:lvl5pPr>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2913" algn="l"/>
                <a:tab pos="892175" algn="l"/>
                <a:tab pos="1341438" algn="l"/>
                <a:tab pos="1790700" algn="l"/>
                <a:tab pos="2239963" algn="l"/>
                <a:tab pos="2689225" algn="l"/>
                <a:tab pos="3138488" algn="l"/>
                <a:tab pos="3587750" algn="l"/>
                <a:tab pos="4037013" algn="l"/>
                <a:tab pos="4486275" algn="l"/>
                <a:tab pos="4935538" algn="l"/>
                <a:tab pos="5389563" algn="l"/>
                <a:tab pos="5834063" algn="l"/>
                <a:tab pos="6283325" algn="l"/>
                <a:tab pos="6732588" algn="l"/>
                <a:tab pos="7181850" algn="l"/>
                <a:tab pos="7631113" algn="l"/>
                <a:tab pos="8080375" algn="l"/>
                <a:tab pos="8529638" algn="l"/>
                <a:tab pos="8978900" algn="l"/>
                <a:tab pos="8980488" algn="l"/>
                <a:tab pos="9429750" algn="l"/>
                <a:tab pos="9879013" algn="l"/>
                <a:tab pos="10328275" algn="l"/>
                <a:tab pos="10779125" algn="l"/>
                <a:tab pos="10779125" algn="l"/>
                <a:tab pos="10780713" algn="l"/>
              </a:tabLst>
              <a:defRPr>
                <a:solidFill>
                  <a:srgbClr val="FFFFFF"/>
                </a:solidFill>
                <a:latin typeface="Arial" panose="020B0604020202020204" pitchFamily="34" charset="0"/>
                <a:cs typeface="Tahoma" panose="020B0604030504040204" pitchFamily="34" charset="0"/>
              </a:defRPr>
            </a:lvl9pPr>
          </a:lstStyle>
          <a:p>
            <a:pPr algn="ctr" eaLnBrk="1"/>
            <a:r>
              <a:rPr lang="ru-RU" b="1" err="1">
                <a:solidFill>
                  <a:srgbClr val="000000"/>
                </a:solidFill>
                <a:latin typeface="Arial"/>
                <a:cs typeface="Tahoma"/>
              </a:rPr>
              <a:t>SDN:Centralized</a:t>
            </a:r>
            <a:r>
              <a:rPr lang="ru-RU" b="1" dirty="0">
                <a:solidFill>
                  <a:srgbClr val="000000"/>
                </a:solidFill>
                <a:latin typeface="Arial"/>
                <a:cs typeface="Tahoma"/>
              </a:rPr>
              <a:t> </a:t>
            </a:r>
            <a:r>
              <a:rPr lang="ru-RU" b="1" err="1">
                <a:solidFill>
                  <a:srgbClr val="000000"/>
                </a:solidFill>
                <a:latin typeface="Arial"/>
                <a:cs typeface="Tahoma"/>
              </a:rPr>
              <a:t>and</a:t>
            </a:r>
            <a:r>
              <a:rPr lang="ru-RU" b="1" dirty="0">
                <a:solidFill>
                  <a:srgbClr val="000000"/>
                </a:solidFill>
                <a:latin typeface="Arial"/>
                <a:cs typeface="Tahoma"/>
              </a:rPr>
              <a:t> </a:t>
            </a:r>
            <a:r>
              <a:rPr lang="ru-RU" b="1" err="1">
                <a:solidFill>
                  <a:srgbClr val="000000"/>
                </a:solidFill>
                <a:latin typeface="Arial"/>
                <a:cs typeface="Tahoma"/>
              </a:rPr>
              <a:t>Distributed</a:t>
            </a:r>
            <a:r>
              <a:rPr lang="ru-RU" b="1" dirty="0">
                <a:solidFill>
                  <a:srgbClr val="000000"/>
                </a:solidFill>
                <a:latin typeface="Arial"/>
                <a:cs typeface="Tahoma"/>
              </a:rPr>
              <a:t> Control </a:t>
            </a:r>
            <a:r>
              <a:rPr lang="ru-RU" b="1" err="1">
                <a:solidFill>
                  <a:srgbClr val="000000"/>
                </a:solidFill>
                <a:latin typeface="Arial"/>
                <a:cs typeface="Tahoma"/>
              </a:rPr>
              <a:t>Plane</a:t>
            </a:r>
            <a:r>
              <a:rPr lang="ru-RU" b="1" dirty="0">
                <a:solidFill>
                  <a:srgbClr val="000000"/>
                </a:solidFill>
                <a:latin typeface="Arial"/>
                <a:cs typeface="Tahoma"/>
              </a:rPr>
              <a:t>.</a:t>
            </a:r>
            <a:r>
              <a:rPr lang="ru-RU" b="1" dirty="0">
                <a:solidFill>
                  <a:schemeClr val="tx1"/>
                </a:solidFill>
                <a:latin typeface="Arial"/>
                <a:cs typeface="Tahoma"/>
              </a:rPr>
              <a:t> </a:t>
            </a:r>
            <a:r>
              <a:rPr lang="ru-RU" b="1" err="1">
                <a:solidFill>
                  <a:schemeClr val="tx1"/>
                </a:solidFill>
                <a:latin typeface="Arial"/>
                <a:cs typeface="Arial"/>
              </a:rPr>
              <a:t>Conclusions</a:t>
            </a:r>
            <a:endParaRPr lang="ru-RU" b="1">
              <a:solidFill>
                <a:schemeClr val="tx1"/>
              </a:solidFill>
              <a:latin typeface="Arial"/>
              <a:cs typeface="Arial"/>
            </a:endParaRPr>
          </a:p>
        </p:txBody>
      </p:sp>
      <p:sp>
        <p:nvSpPr>
          <p:cNvPr id="74754" name="Text Box 2">
            <a:extLst>
              <a:ext uri="{FF2B5EF4-FFF2-40B4-BE49-F238E27FC236}">
                <a16:creationId xmlns:a16="http://schemas.microsoft.com/office/drawing/2014/main" id="{D9E6C6DC-D405-4A53-8604-B1869483C1E8}"/>
              </a:ext>
            </a:extLst>
          </p:cNvPr>
          <p:cNvSpPr txBox="1">
            <a:spLocks noChangeArrowheads="1"/>
          </p:cNvSpPr>
          <p:nvPr/>
        </p:nvSpPr>
        <p:spPr bwMode="auto">
          <a:xfrm>
            <a:off x="219209" y="3095932"/>
            <a:ext cx="9539114" cy="42769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40995">
              <a:buClrTx/>
            </a:pPr>
            <a:endParaRPr lang="ru" sz="2000" dirty="0">
              <a:solidFill>
                <a:srgbClr val="000000"/>
              </a:solidFill>
              <a:cs typeface="Arial"/>
            </a:endParaRPr>
          </a:p>
          <a:p>
            <a:pPr indent="-340995">
              <a:buClrTx/>
            </a:pPr>
            <a:endParaRPr lang="ru" sz="2000" dirty="0">
              <a:solidFill>
                <a:srgbClr val="000000"/>
              </a:solidFill>
              <a:cs typeface="Arial"/>
            </a:endParaRPr>
          </a:p>
          <a:p>
            <a:pPr indent="-340995">
              <a:buClrTx/>
            </a:pPr>
            <a:r>
              <a:rPr lang="ru" dirty="0">
                <a:solidFill>
                  <a:srgbClr val="000000"/>
                </a:solidFill>
                <a:cs typeface="Arial"/>
              </a:rPr>
              <a:t>Обе эти центральные контрольные точки уменьшают масштабы инфраструктуры распределенного управления. </a:t>
            </a:r>
            <a:endParaRPr lang="ru" dirty="0">
              <a:cs typeface="Arial"/>
            </a:endParaRPr>
          </a:p>
          <a:p>
            <a:pPr indent="-340995">
              <a:buClrTx/>
            </a:pPr>
            <a:endParaRPr lang="ru" dirty="0">
              <a:solidFill>
                <a:srgbClr val="000000"/>
              </a:solidFill>
              <a:cs typeface="Arial"/>
            </a:endParaRPr>
          </a:p>
          <a:p>
            <a:pPr indent="-340995">
              <a:buClrTx/>
            </a:pPr>
            <a:r>
              <a:rPr lang="ru" dirty="0">
                <a:solidFill>
                  <a:srgbClr val="000000"/>
                </a:solidFill>
                <a:cs typeface="Arial"/>
              </a:rPr>
              <a:t>Сервер маршрутизации обеспечивает программируемость, но не стандартизирован, и не обеспечивает большей гибкости или гранулярности управления. </a:t>
            </a:r>
            <a:endParaRPr lang="ru" dirty="0">
              <a:cs typeface="Arial"/>
            </a:endParaRPr>
          </a:p>
          <a:p>
            <a:pPr indent="-340995">
              <a:buClrTx/>
            </a:pPr>
            <a:endParaRPr lang="ru" dirty="0">
              <a:solidFill>
                <a:srgbClr val="000000"/>
              </a:solidFill>
              <a:cs typeface="Arial"/>
            </a:endParaRPr>
          </a:p>
          <a:p>
            <a:pPr indent="-340995">
              <a:buClrTx/>
            </a:pPr>
            <a:r>
              <a:rPr lang="ru" dirty="0">
                <a:solidFill>
                  <a:srgbClr val="000000"/>
                </a:solidFill>
                <a:cs typeface="Arial"/>
              </a:rPr>
              <a:t>То же самое можно сказать и для рефлектора маршрута, хотя многие поставщики услуг используют автоматизацию поверх отражателя маршрута, чтобы влиять на пересылку в своих сетях. </a:t>
            </a:r>
            <a:endParaRPr lang="ru" dirty="0">
              <a:cs typeface="Arial"/>
            </a:endParaRPr>
          </a:p>
          <a:p>
            <a:pPr indent="-340995">
              <a:buClrTx/>
            </a:pPr>
            <a:endParaRPr lang="ru" dirty="0">
              <a:solidFill>
                <a:srgbClr val="000000"/>
              </a:solidFill>
              <a:cs typeface="Arial"/>
            </a:endParaRPr>
          </a:p>
          <a:p>
            <a:pPr indent="-340995">
              <a:buClrTx/>
            </a:pPr>
            <a:r>
              <a:rPr lang="ru" dirty="0">
                <a:solidFill>
                  <a:srgbClr val="000000"/>
                </a:solidFill>
                <a:cs typeface="Arial"/>
              </a:rPr>
              <a:t>Хотя сервер маршрутизации имеет конкретные приложения, работающие поверх его базы  (например, WHOIS), не предоставляет дополнительные прикладные сервисы для программистов (например, топологии)</a:t>
            </a:r>
            <a:endParaRPr lang="ru" dirty="0">
              <a:cs typeface="Arial"/>
            </a:endParaRPr>
          </a:p>
          <a:p>
            <a:pPr indent="-340995">
              <a:buClrTx/>
            </a:pPr>
            <a:endParaRPr lang="ru" sz="2000" dirty="0">
              <a:solidFill>
                <a:srgbClr val="000000"/>
              </a:solidFill>
              <a:cs typeface="Arial"/>
            </a:endParaRPr>
          </a:p>
          <a:p>
            <a:pPr indent="-340995">
              <a:buClrTx/>
            </a:pPr>
            <a:endParaRPr lang="ru" sz="2000" dirty="0">
              <a:solidFill>
                <a:srgbClr val="000000"/>
              </a:solidFill>
              <a:cs typeface="Arial"/>
            </a:endParaRPr>
          </a:p>
          <a:p>
            <a:pPr indent="-340995">
              <a:buClrTx/>
            </a:pPr>
            <a:endParaRPr lang="ru" sz="2000" dirty="0">
              <a:solidFill>
                <a:srgbClr val="000000"/>
              </a:solidFill>
              <a:cs typeface="Arial"/>
            </a:endParaRPr>
          </a:p>
        </p:txBody>
      </p:sp>
    </p:spTree>
    <p:extLst>
      <p:ext uri="{BB962C8B-B14F-4D97-AF65-F5344CB8AC3E}">
        <p14:creationId xmlns:p14="http://schemas.microsoft.com/office/powerpoint/2010/main" val="8686616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08A27D47-DA1E-4098-BA00-3FB400331A76}"/>
              </a:ext>
            </a:extLst>
          </p:cNvPr>
          <p:cNvSpPr txBox="1">
            <a:spLocks noChangeArrowheads="1"/>
          </p:cNvSpPr>
          <p:nvPr/>
        </p:nvSpPr>
        <p:spPr bwMode="auto">
          <a:xfrm>
            <a:off x="373725" y="451097"/>
            <a:ext cx="9070975" cy="962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eaLnBrk="1">
              <a:buClrTx/>
            </a:pPr>
            <a:r>
              <a:rPr lang="ru-RU" altLang="ru-RU" b="1" dirty="0">
                <a:solidFill>
                  <a:srgbClr val="000000"/>
                </a:solidFill>
                <a:latin typeface="Arial"/>
                <a:cs typeface="Tahoma"/>
              </a:rPr>
              <a:t>SDN-Software </a:t>
            </a:r>
            <a:r>
              <a:rPr lang="ru-RU" altLang="ru-RU" b="1" err="1">
                <a:solidFill>
                  <a:srgbClr val="000000"/>
                </a:solidFill>
                <a:latin typeface="Arial"/>
                <a:cs typeface="Tahoma"/>
              </a:rPr>
              <a:t>Defined</a:t>
            </a:r>
            <a:r>
              <a:rPr lang="ru-RU" altLang="ru-RU" b="1" dirty="0">
                <a:solidFill>
                  <a:srgbClr val="000000"/>
                </a:solidFill>
                <a:latin typeface="Arial"/>
                <a:cs typeface="Tahoma"/>
              </a:rPr>
              <a:t> Networks, Программно-конфигурируемы Сети, ПКС</a:t>
            </a:r>
          </a:p>
        </p:txBody>
      </p:sp>
      <p:sp>
        <p:nvSpPr>
          <p:cNvPr id="4" name="TextBox 3">
            <a:extLst>
              <a:ext uri="{FF2B5EF4-FFF2-40B4-BE49-F238E27FC236}">
                <a16:creationId xmlns:a16="http://schemas.microsoft.com/office/drawing/2014/main" id="{2E45A9E2-5792-4DC0-834F-93AF613ECF8B}"/>
              </a:ext>
            </a:extLst>
          </p:cNvPr>
          <p:cNvSpPr txBox="1"/>
          <p:nvPr/>
        </p:nvSpPr>
        <p:spPr>
          <a:xfrm>
            <a:off x="139140" y="1807395"/>
            <a:ext cx="9543383" cy="12087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b="1" dirty="0">
                <a:solidFill>
                  <a:srgbClr val="000000"/>
                </a:solidFill>
                <a:latin typeface="Arial"/>
                <a:cs typeface="Arial"/>
              </a:rPr>
              <a:t>Архитектура ПКС-сети (Р.Л. Смелянский, В.А. Антоненко -  Концепции …)</a:t>
            </a:r>
          </a:p>
          <a:p>
            <a:endParaRPr lang="ru-RU" dirty="0">
              <a:solidFill>
                <a:srgbClr val="000000"/>
              </a:solidFill>
              <a:latin typeface="Arial"/>
              <a:cs typeface="Arial"/>
            </a:endParaRPr>
          </a:p>
          <a:p>
            <a:endParaRPr lang="ru-RU">
              <a:solidFill>
                <a:srgbClr val="FFFFFF"/>
              </a:solidFill>
            </a:endParaRPr>
          </a:p>
          <a:p>
            <a:endParaRPr lang="ru-RU" sz="2400" i="1">
              <a:solidFill>
                <a:srgbClr val="000000"/>
              </a:solidFill>
              <a:cs typeface="Arial"/>
            </a:endParaRPr>
          </a:p>
        </p:txBody>
      </p:sp>
      <p:pic>
        <p:nvPicPr>
          <p:cNvPr id="2" name="Рисунок 2" descr="Изображение выглядит как текст&#10;&#10;Описание создано с очень высокой степенью достоверности">
            <a:extLst>
              <a:ext uri="{FF2B5EF4-FFF2-40B4-BE49-F238E27FC236}">
                <a16:creationId xmlns:a16="http://schemas.microsoft.com/office/drawing/2014/main" id="{1892F062-9CEB-420D-90D3-919FC9E94BAA}"/>
              </a:ext>
            </a:extLst>
          </p:cNvPr>
          <p:cNvPicPr>
            <a:picLocks noChangeAspect="1"/>
          </p:cNvPicPr>
          <p:nvPr/>
        </p:nvPicPr>
        <p:blipFill>
          <a:blip r:embed="rId3"/>
          <a:stretch>
            <a:fillRect/>
          </a:stretch>
        </p:blipFill>
        <p:spPr>
          <a:xfrm>
            <a:off x="2048123" y="2592118"/>
            <a:ext cx="5715594" cy="4729603"/>
          </a:xfrm>
          <a:prstGeom prst="rect">
            <a:avLst/>
          </a:prstGeom>
        </p:spPr>
      </p:pic>
    </p:spTree>
    <p:extLst>
      <p:ext uri="{BB962C8B-B14F-4D97-AF65-F5344CB8AC3E}">
        <p14:creationId xmlns:p14="http://schemas.microsoft.com/office/powerpoint/2010/main" val="41784216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16381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a:t>Проблема с традиционными сетями при управлении трафиком современной сети передачи данных заключается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a:xfrm>
            <a:off x="503238" y="1768475"/>
            <a:ext cx="9058275" cy="4921224"/>
          </a:xfrm>
        </p:spPr>
        <p:txBody>
          <a:bodyPr/>
          <a:lstStyle/>
          <a:p>
            <a:r>
              <a:rPr lang="ru" sz="1800" b="1" dirty="0">
                <a:ea typeface="+mn-lt"/>
                <a:cs typeface="+mn-lt"/>
              </a:rPr>
              <a:t>Проблема с традиционными сетями при управлении трафиком в современных сетях передачи данных:</a:t>
            </a:r>
            <a:endParaRPr lang="ru" sz="1800" b="1">
              <a:solidFill>
                <a:srgbClr val="808080"/>
              </a:solidFill>
              <a:ea typeface="+mn-lt"/>
              <a:cs typeface="+mn-lt"/>
            </a:endParaRPr>
          </a:p>
          <a:p>
            <a:endParaRPr lang="ru" sz="1800" b="1" dirty="0">
              <a:ea typeface="+mn-lt"/>
              <a:cs typeface="Arial"/>
            </a:endParaRPr>
          </a:p>
          <a:p>
            <a:pPr>
              <a:buFont typeface="Arial" panose="02020603050405020304" pitchFamily="18" charset="0"/>
              <a:buChar char="•"/>
            </a:pPr>
            <a:r>
              <a:rPr lang="ru" sz="1800" dirty="0">
                <a:ea typeface="+mn-lt"/>
                <a:cs typeface="+mn-lt"/>
              </a:rPr>
              <a:t>Сложность управления современными сетями передачи данных с помощью обычных сетей; </a:t>
            </a:r>
            <a:endParaRPr lang="ru-RU" sz="1800">
              <a:ea typeface="+mn-lt"/>
              <a:cs typeface="Tahoma"/>
            </a:endParaRPr>
          </a:p>
          <a:p>
            <a:pPr>
              <a:buFont typeface="Arial" panose="02020603050405020304" pitchFamily="18" charset="0"/>
              <a:buChar char="•"/>
            </a:pPr>
            <a:endParaRPr lang="ru" sz="1800" dirty="0">
              <a:ea typeface="+mn-lt"/>
              <a:cs typeface="+mn-lt"/>
            </a:endParaRPr>
          </a:p>
          <a:p>
            <a:pPr>
              <a:buFont typeface="Arial" panose="02020603050405020304" pitchFamily="18" charset="0"/>
              <a:buChar char="•"/>
            </a:pPr>
            <a:r>
              <a:rPr lang="ru" sz="1800" dirty="0">
                <a:ea typeface="+mn-lt"/>
                <a:cs typeface="+mn-lt"/>
              </a:rPr>
              <a:t>В обычных сетях нет места для инноваций;</a:t>
            </a:r>
            <a:endParaRPr lang="ru-RU" sz="1800" dirty="0">
              <a:ea typeface="+mn-lt"/>
              <a:cs typeface="Tahoma"/>
            </a:endParaRPr>
          </a:p>
          <a:p>
            <a:pPr>
              <a:buFont typeface="Arial" panose="02020603050405020304" pitchFamily="18" charset="0"/>
              <a:buChar char="•"/>
            </a:pPr>
            <a:endParaRPr lang="ru-RU" sz="1800">
              <a:ea typeface="+mn-lt"/>
              <a:cs typeface="Tahoma"/>
            </a:endParaRPr>
          </a:p>
          <a:p>
            <a:pPr>
              <a:buFont typeface="Arial" panose="02020603050405020304" pitchFamily="18" charset="0"/>
              <a:buChar char="•"/>
            </a:pPr>
            <a:r>
              <a:rPr lang="ru" sz="1800" dirty="0">
                <a:ea typeface="+mn-lt"/>
                <a:cs typeface="+mn-lt"/>
              </a:rPr>
              <a:t>Развертывание новых сетевых функций очень дорого;</a:t>
            </a:r>
            <a:endParaRPr lang="ru-RU" sz="1800" dirty="0">
              <a:ea typeface="+mn-lt"/>
              <a:cs typeface="Tahoma"/>
            </a:endParaRPr>
          </a:p>
          <a:p>
            <a:pPr>
              <a:buFont typeface="Arial" panose="02020603050405020304" pitchFamily="18" charset="0"/>
              <a:buChar char="•"/>
            </a:pPr>
            <a:endParaRPr lang="ru-RU" sz="1800">
              <a:ea typeface="+mn-lt"/>
              <a:cs typeface="Tahoma"/>
            </a:endParaRPr>
          </a:p>
          <a:p>
            <a:pPr>
              <a:buFont typeface="Arial" panose="02020603050405020304" pitchFamily="18" charset="0"/>
              <a:buChar char="•"/>
            </a:pPr>
            <a:r>
              <a:rPr lang="ru" sz="1800" dirty="0">
                <a:ea typeface="+mn-lt"/>
                <a:cs typeface="+mn-lt"/>
              </a:rPr>
              <a:t>Трудность обработки ошибочной конфигурации.</a:t>
            </a:r>
          </a:p>
          <a:p>
            <a:pPr>
              <a:buFont typeface="Arial" panose="02020603050405020304" pitchFamily="18" charset="0"/>
              <a:buChar char="•"/>
            </a:pPr>
            <a:endParaRPr lang="ru" sz="1800" dirty="0">
              <a:cs typeface="Arial"/>
            </a:endParaRPr>
          </a:p>
        </p:txBody>
      </p:sp>
    </p:spTree>
    <p:extLst>
      <p:ext uri="{BB962C8B-B14F-4D97-AF65-F5344CB8AC3E}">
        <p14:creationId xmlns:p14="http://schemas.microsoft.com/office/powerpoint/2010/main" val="1081754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16381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a:t>Проблема с традиционными сетями при управлении трафиком современной сети передачи данных заключается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sz="1800" b="1"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a:xfrm>
            <a:off x="503238" y="1768475"/>
            <a:ext cx="9058275" cy="5220814"/>
          </a:xfrm>
        </p:spPr>
        <p:txBody>
          <a:bodyPr/>
          <a:lstStyle/>
          <a:p>
            <a:pPr marL="0" indent="0"/>
            <a:r>
              <a:rPr lang="ru" sz="1800" b="1" dirty="0">
                <a:ea typeface="+mn-lt"/>
                <a:cs typeface="+mn-lt"/>
              </a:rPr>
              <a:t>Сложно управлять современными сетями передачи данных с помощью обычных сетей:</a:t>
            </a:r>
            <a:endParaRPr lang="ru-RU" sz="1800" b="1" dirty="0">
              <a:ea typeface="+mn-lt"/>
              <a:cs typeface="Tahoma"/>
            </a:endParaRPr>
          </a:p>
          <a:p>
            <a:pPr marL="0" indent="0"/>
            <a:r>
              <a:rPr lang="ru" sz="1800" dirty="0">
                <a:ea typeface="+mn-lt"/>
                <a:cs typeface="+mn-lt"/>
              </a:rPr>
              <a:t>Традиционные IP-сети сложны; </a:t>
            </a:r>
            <a:endParaRPr lang="ru-RU" sz="1800" dirty="0">
              <a:ea typeface="+mn-lt"/>
              <a:cs typeface="Tahoma"/>
            </a:endParaRPr>
          </a:p>
          <a:p>
            <a:pPr marL="0" indent="0"/>
            <a:r>
              <a:rPr lang="ru" sz="1800" dirty="0">
                <a:ea typeface="+mn-lt"/>
                <a:cs typeface="+mn-lt"/>
              </a:rPr>
              <a:t>Для изменения политики, оператору сети необходимо настроить отдельные сетевые устройства с помощью команд, специфичных для  конкретного поставщика; </a:t>
            </a:r>
            <a:endParaRPr lang="ru-RU" sz="1800" dirty="0">
              <a:ea typeface="+mn-lt"/>
              <a:cs typeface="Tahoma"/>
            </a:endParaRPr>
          </a:p>
          <a:p>
            <a:pPr marL="0" indent="0"/>
            <a:r>
              <a:rPr lang="ru" sz="1800" dirty="0">
                <a:ea typeface="+mn-lt"/>
                <a:cs typeface="+mn-lt"/>
              </a:rPr>
              <a:t>В распределенной среде ручное обновление устройств приводит к сложности конфигурации;</a:t>
            </a:r>
            <a:endParaRPr lang="ru" dirty="0"/>
          </a:p>
          <a:p>
            <a:pPr marL="0" indent="0"/>
            <a:r>
              <a:rPr lang="ru" sz="1800" dirty="0">
                <a:ea typeface="+mn-lt"/>
                <a:cs typeface="+mn-lt"/>
              </a:rPr>
              <a:t>В современных сетях передачи данных, особенно в контексте облачных вычислений и распределенных приложений, возрастает потребность в динамическом управлении трафиком, гибкой конфигурации сети и быстрой реакции на изменяющиеся условия.</a:t>
            </a:r>
            <a:endParaRPr lang="ru" dirty="0">
              <a:ea typeface="+mn-lt"/>
              <a:cs typeface="Tahoma"/>
            </a:endParaRPr>
          </a:p>
          <a:p>
            <a:pPr marL="0" indent="0"/>
            <a:r>
              <a:rPr lang="ru" sz="1800" dirty="0">
                <a:ea typeface="+mn-lt"/>
                <a:cs typeface="+mn-lt"/>
              </a:rPr>
              <a:t>Традиционные сети, основанные на жестких аппаратных устройствах и распределенных протоколах маршрутизации, могут столкнуться с ограничениями в масштабируемости, управлении трафиком и адаптации к изменяющимся потребностям сети.</a:t>
            </a:r>
            <a:endParaRPr lang="ru" dirty="0">
              <a:ea typeface="+mn-lt"/>
              <a:cs typeface="Tahoma"/>
            </a:endParaRPr>
          </a:p>
          <a:p>
            <a:pPr marL="0" indent="0"/>
            <a:endParaRPr lang="ru" dirty="0">
              <a:cs typeface="Arial"/>
            </a:endParaRPr>
          </a:p>
        </p:txBody>
      </p:sp>
    </p:spTree>
    <p:extLst>
      <p:ext uri="{BB962C8B-B14F-4D97-AF65-F5344CB8AC3E}">
        <p14:creationId xmlns:p14="http://schemas.microsoft.com/office/powerpoint/2010/main" val="1393437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16381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a:t>Проблема с традиционными сетями при управлении трафиком современной сети передачи данных заключается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sz="1800" b="1"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a:xfrm>
            <a:off x="503238" y="1768475"/>
            <a:ext cx="9058275" cy="3603025"/>
          </a:xfrm>
        </p:spPr>
        <p:txBody>
          <a:bodyPr/>
          <a:lstStyle/>
          <a:p>
            <a:pPr marL="0" indent="0"/>
            <a:r>
              <a:rPr lang="ru" sz="1800" b="1" dirty="0">
                <a:ea typeface="+mn-lt"/>
                <a:cs typeface="+mn-lt"/>
              </a:rPr>
              <a:t>В обычных сетях нет места для инноваций: </a:t>
            </a:r>
          </a:p>
          <a:p>
            <a:pPr marL="0" indent="0"/>
            <a:r>
              <a:rPr lang="ru" sz="1800" dirty="0">
                <a:ea typeface="+mn-lt"/>
                <a:cs typeface="+mn-lt"/>
              </a:rPr>
              <a:t>Интеграция уровня управления и уровня данных в традиционных IP-сети оставляет мало возможностей для инноваций. </a:t>
            </a:r>
            <a:endParaRPr lang="ru" sz="1800" dirty="0">
              <a:ea typeface="+mn-lt"/>
              <a:cs typeface="Tahoma"/>
            </a:endParaRPr>
          </a:p>
          <a:p>
            <a:pPr marL="0" indent="0"/>
            <a:r>
              <a:rPr lang="ru" sz="1800" dirty="0">
                <a:ea typeface="+mn-lt"/>
                <a:cs typeface="+mn-lt"/>
              </a:rPr>
              <a:t>Это видно на примере медленного  внедрения IPv6. </a:t>
            </a:r>
            <a:endParaRPr lang="ru" sz="1800">
              <a:ea typeface="+mn-lt"/>
              <a:cs typeface="Tahoma"/>
            </a:endParaRPr>
          </a:p>
          <a:p>
            <a:pPr marL="0" indent="0"/>
            <a:r>
              <a:rPr lang="ru" sz="1800" dirty="0">
                <a:ea typeface="+mn-lt"/>
                <a:cs typeface="+mn-lt"/>
              </a:rPr>
              <a:t>Даже спустя 20 лет переход с IPv4 на IPv6 не был осуществлен в полной мере.</a:t>
            </a:r>
            <a:endParaRPr lang="ru" sz="1800" dirty="0">
              <a:ea typeface="+mn-lt"/>
              <a:cs typeface="Tahoma"/>
            </a:endParaRPr>
          </a:p>
          <a:p>
            <a:pPr marL="0" indent="0"/>
            <a:r>
              <a:rPr lang="ru" sz="1800" dirty="0">
                <a:ea typeface="+mn-lt"/>
                <a:cs typeface="+mn-lt"/>
              </a:rPr>
              <a:t>Попытка использовать подход с чистого листа для перепроектирования Интернета не очень осуществима.</a:t>
            </a:r>
          </a:p>
          <a:p>
            <a:pPr marL="0" indent="0"/>
            <a:r>
              <a:rPr lang="ru" sz="1800" dirty="0">
                <a:cs typeface="Arial"/>
              </a:rPr>
              <a:t>Инновации проходят очень долго, хотя современные условия требуют быстрых изменений.</a:t>
            </a:r>
          </a:p>
          <a:p>
            <a:pPr marL="0" indent="0"/>
            <a:endParaRPr lang="ru" sz="1800" dirty="0">
              <a:cs typeface="Arial"/>
            </a:endParaRPr>
          </a:p>
          <a:p>
            <a:pPr marL="0" indent="0"/>
            <a:endParaRPr lang="ru" sz="1800" dirty="0">
              <a:cs typeface="Arial"/>
            </a:endParaRPr>
          </a:p>
          <a:p>
            <a:pPr marL="0" indent="0"/>
            <a:endParaRPr lang="ru" dirty="0">
              <a:cs typeface="Tahoma"/>
            </a:endParaRPr>
          </a:p>
          <a:p>
            <a:pPr marL="0" indent="0"/>
            <a:endParaRPr lang="ru" sz="1800" dirty="0">
              <a:cs typeface="Arial"/>
            </a:endParaRPr>
          </a:p>
        </p:txBody>
      </p:sp>
    </p:spTree>
    <p:extLst>
      <p:ext uri="{BB962C8B-B14F-4D97-AF65-F5344CB8AC3E}">
        <p14:creationId xmlns:p14="http://schemas.microsoft.com/office/powerpoint/2010/main" val="1130198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16381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a:t>Проблема с традиционными сетями при управлении трафиком современной сети передачи данных заключается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a:xfrm>
            <a:off x="503238" y="301625"/>
            <a:ext cx="9058275" cy="1249363"/>
          </a:xfrm>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p:txBody>
          <a:bodyPr/>
          <a:lstStyle/>
          <a:p>
            <a:pPr marL="0" indent="0"/>
            <a:r>
              <a:rPr lang="ru" sz="1800" b="1" dirty="0">
                <a:ea typeface="+mn-lt"/>
                <a:cs typeface="+mn-lt"/>
              </a:rPr>
              <a:t>Развертывание новых сетевых функций очень дорого:</a:t>
            </a:r>
            <a:endParaRPr lang="ru-RU" sz="1800" b="1" dirty="0">
              <a:ea typeface="+mn-lt"/>
              <a:cs typeface="Tahoma"/>
            </a:endParaRPr>
          </a:p>
          <a:p>
            <a:pPr marL="0" indent="0"/>
            <a:endParaRPr lang="ru" sz="1800" dirty="0">
              <a:ea typeface="+mn-lt"/>
              <a:cs typeface="+mn-lt"/>
            </a:endParaRPr>
          </a:p>
          <a:p>
            <a:pPr marL="0" indent="0"/>
            <a:r>
              <a:rPr lang="ru" sz="1800" dirty="0">
                <a:ea typeface="+mn-lt"/>
                <a:cs typeface="+mn-lt"/>
              </a:rPr>
              <a:t>Тесная связь управления и данных за счет физического внедрения в сетевые устройства очень затрудняет развертывание новых сетевых функций, поскольку требует дальнейшей модификации плоскости управления на всех устройствах с помощью микропрограмм и аппаратных устройств. </a:t>
            </a:r>
            <a:endParaRPr lang="ru-RU" sz="1800">
              <a:ea typeface="+mn-lt"/>
              <a:cs typeface="Tahoma"/>
            </a:endParaRPr>
          </a:p>
          <a:p>
            <a:pPr marL="0" indent="0"/>
            <a:endParaRPr lang="ru" sz="1800" dirty="0">
              <a:ea typeface="+mn-lt"/>
              <a:cs typeface="+mn-lt"/>
            </a:endParaRPr>
          </a:p>
          <a:p>
            <a:pPr marL="0" indent="0"/>
            <a:r>
              <a:rPr lang="ru" sz="1800" dirty="0">
                <a:ea typeface="+mn-lt"/>
                <a:cs typeface="+mn-lt"/>
              </a:rPr>
              <a:t>Это приводит к внедрению новых сетевых функций с помощью дорогостоящих сетевых аппаратных устройств промежуточного уровня, включая балансировщики нагрузки и системы обнаружения вторжений.</a:t>
            </a:r>
            <a:endParaRPr lang="ru-RU" sz="1800"/>
          </a:p>
        </p:txBody>
      </p:sp>
    </p:spTree>
    <p:extLst>
      <p:ext uri="{BB962C8B-B14F-4D97-AF65-F5344CB8AC3E}">
        <p14:creationId xmlns:p14="http://schemas.microsoft.com/office/powerpoint/2010/main" val="1528798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16381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a:t>Проблема с традиционными сетями при управлении трафиком современной сети передачи данных заключается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p:txBody>
          <a:bodyPr/>
          <a:lstStyle/>
          <a:p>
            <a:pPr marL="0" indent="0"/>
            <a:r>
              <a:rPr lang="ru" sz="1800" b="1" dirty="0">
                <a:ea typeface="+mn-lt"/>
                <a:cs typeface="+mn-lt"/>
              </a:rPr>
              <a:t>Трудно обрабатывать неправильные конфигурации и ошибки:</a:t>
            </a:r>
          </a:p>
          <a:p>
            <a:pPr marL="0" indent="0"/>
            <a:endParaRPr lang="ru" sz="1800" dirty="0">
              <a:ea typeface="+mn-lt"/>
              <a:cs typeface="+mn-lt"/>
            </a:endParaRPr>
          </a:p>
          <a:p>
            <a:pPr marL="0" indent="0"/>
            <a:r>
              <a:rPr lang="ru" sz="1800" dirty="0">
                <a:ea typeface="+mn-lt"/>
                <a:cs typeface="+mn-lt"/>
              </a:rPr>
              <a:t>Традиционная сеть использует распределенную архитектуру;</a:t>
            </a:r>
            <a:endParaRPr lang="ru" sz="1800" dirty="0">
              <a:ea typeface="+mn-lt"/>
              <a:cs typeface="Tahoma"/>
            </a:endParaRPr>
          </a:p>
          <a:p>
            <a:pPr marL="0" indent="0"/>
            <a:r>
              <a:rPr lang="ru" sz="1800" dirty="0">
                <a:ea typeface="+mn-lt"/>
                <a:cs typeface="+mn-lt"/>
              </a:rPr>
              <a:t>Многие конфигурации в традиционных сетях производятся вручную;</a:t>
            </a:r>
          </a:p>
          <a:p>
            <a:pPr marL="0" indent="0"/>
            <a:r>
              <a:rPr lang="ru" sz="1800" dirty="0">
                <a:ea typeface="+mn-lt"/>
                <a:cs typeface="+mn-lt"/>
              </a:rPr>
              <a:t>Неправильная конфигурация сети и ошибки, такие как потеря пакетов и циклы пересылки, не являются редкостью;</a:t>
            </a:r>
            <a:endParaRPr lang="ru" sz="1800" dirty="0">
              <a:ea typeface="+mn-lt"/>
              <a:cs typeface="Tahoma"/>
            </a:endParaRPr>
          </a:p>
          <a:p>
            <a:pPr marL="0" indent="0"/>
            <a:r>
              <a:rPr lang="ru" sz="1800" dirty="0">
                <a:ea typeface="+mn-lt"/>
                <a:cs typeface="+mn-lt"/>
              </a:rPr>
              <a:t>Один неправильно настроенный маршрутизатор может привести к нарушению нормальной работы большой сети в течение нескольких часов.</a:t>
            </a:r>
            <a:endParaRPr lang="ru" sz="1800" dirty="0"/>
          </a:p>
        </p:txBody>
      </p:sp>
    </p:spTree>
    <p:extLst>
      <p:ext uri="{BB962C8B-B14F-4D97-AF65-F5344CB8AC3E}">
        <p14:creationId xmlns:p14="http://schemas.microsoft.com/office/powerpoint/2010/main" val="1804385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16381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a:t>Проблема с традиционными сетями при управлении трафиком современной сети передачи данных заключается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err="1">
                <a:ea typeface="+mj-lt"/>
                <a:cs typeface="+mj-lt"/>
              </a:rPr>
              <a:t>CurtinX</a:t>
            </a:r>
            <a:r>
              <a:rPr lang="ru-RU" sz="1800" dirty="0">
                <a:ea typeface="+mj-lt"/>
                <a:cs typeface="+mj-lt"/>
              </a:rPr>
              <a:t> SDN1x</a:t>
            </a:r>
            <a:br>
              <a:rPr lang="ru-RU" sz="1800" dirty="0">
                <a:ea typeface="+mj-lt"/>
                <a:cs typeface="+mj-lt"/>
              </a:rPr>
            </a:br>
            <a:r>
              <a:rPr lang="ru-RU" sz="1800" err="1">
                <a:ea typeface="+mj-lt"/>
                <a:cs typeface="+mj-lt"/>
              </a:rPr>
              <a:t>Introduction</a:t>
            </a:r>
            <a:r>
              <a:rPr lang="ru-RU" sz="1800" dirty="0">
                <a:ea typeface="+mj-lt"/>
                <a:cs typeface="+mj-lt"/>
              </a:rPr>
              <a:t> </a:t>
            </a:r>
            <a:r>
              <a:rPr lang="ru-RU" sz="1800" err="1">
                <a:ea typeface="+mj-lt"/>
                <a:cs typeface="+mj-lt"/>
              </a:rPr>
              <a:t>to</a:t>
            </a:r>
            <a:r>
              <a:rPr lang="ru-RU" sz="1800" dirty="0">
                <a:ea typeface="+mj-lt"/>
                <a:cs typeface="+mj-lt"/>
              </a:rPr>
              <a:t> Software </a:t>
            </a:r>
            <a:r>
              <a:rPr lang="ru-RU" sz="1800" err="1">
                <a:ea typeface="+mj-lt"/>
                <a:cs typeface="+mj-lt"/>
              </a:rPr>
              <a:t>Defined</a:t>
            </a:r>
            <a:r>
              <a:rPr lang="ru-RU" sz="1800" dirty="0">
                <a:ea typeface="+mj-lt"/>
                <a:cs typeface="+mj-lt"/>
              </a:rPr>
              <a:t> </a:t>
            </a:r>
            <a:r>
              <a:rPr lang="ru-RU" sz="1800" err="1">
                <a:ea typeface="+mj-lt"/>
                <a:cs typeface="+mj-lt"/>
              </a:rPr>
              <a:t>Networking</a:t>
            </a:r>
            <a:endParaRPr lang="ru-RU" sz="1800"/>
          </a:p>
          <a:p>
            <a:endParaRPr lang="ru-RU" sz="1800"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a:xfrm>
            <a:off x="503238" y="1544032"/>
            <a:ext cx="9058275" cy="5279951"/>
          </a:xfrm>
        </p:spPr>
        <p:txBody>
          <a:bodyPr/>
          <a:lstStyle/>
          <a:p>
            <a:pPr marL="0" indent="0"/>
            <a:r>
              <a:rPr lang="ru" sz="1800" b="1" dirty="0">
                <a:ea typeface="+mn-lt"/>
                <a:cs typeface="+mn-lt"/>
              </a:rPr>
              <a:t>Software </a:t>
            </a:r>
            <a:r>
              <a:rPr lang="ru" sz="1800" b="1" err="1">
                <a:ea typeface="+mn-lt"/>
                <a:cs typeface="+mn-lt"/>
              </a:rPr>
              <a:t>Defined</a:t>
            </a:r>
            <a:r>
              <a:rPr lang="ru" sz="1800" b="1" dirty="0">
                <a:ea typeface="+mn-lt"/>
                <a:cs typeface="+mn-lt"/>
              </a:rPr>
              <a:t> </a:t>
            </a:r>
            <a:r>
              <a:rPr lang="ru" sz="1800" b="1" err="1">
                <a:ea typeface="+mn-lt"/>
                <a:cs typeface="+mn-lt"/>
              </a:rPr>
              <a:t>Networking</a:t>
            </a:r>
            <a:r>
              <a:rPr lang="ru" sz="1800" b="1" dirty="0">
                <a:ea typeface="+mn-lt"/>
                <a:cs typeface="+mn-lt"/>
              </a:rPr>
              <a:t> - это архитектура, которая делает сеть более гибкой и простой в управлении. </a:t>
            </a:r>
            <a:endParaRPr lang="ru-RU" sz="1800" b="1">
              <a:ea typeface="+mn-lt"/>
              <a:cs typeface="Tahoma"/>
            </a:endParaRPr>
          </a:p>
          <a:p>
            <a:pPr marL="0" indent="0"/>
            <a:r>
              <a:rPr lang="ru" sz="1800" dirty="0">
                <a:ea typeface="+mn-lt"/>
                <a:cs typeface="+mn-lt"/>
              </a:rPr>
              <a:t>SDN состоит из следующих элементов: </a:t>
            </a:r>
            <a:endParaRPr lang="ru-RU" sz="1800">
              <a:ea typeface="+mn-lt"/>
              <a:cs typeface="Tahoma"/>
            </a:endParaRPr>
          </a:p>
          <a:p>
            <a:pPr marL="0" indent="0"/>
            <a:r>
              <a:rPr lang="ru" sz="1800" b="1" dirty="0">
                <a:ea typeface="+mn-lt"/>
                <a:cs typeface="+mn-lt"/>
              </a:rPr>
              <a:t>SDN-контроллер </a:t>
            </a:r>
            <a:r>
              <a:rPr lang="ru" sz="1800" dirty="0">
                <a:ea typeface="+mn-lt"/>
                <a:cs typeface="+mn-lt"/>
              </a:rPr>
              <a:t> </a:t>
            </a:r>
            <a:endParaRPr lang="ru-RU" sz="1800" dirty="0">
              <a:ea typeface="+mn-lt"/>
              <a:cs typeface="Tahoma"/>
            </a:endParaRPr>
          </a:p>
          <a:p>
            <a:pPr marL="285750" indent="-285750">
              <a:buFont typeface="Calibri" panose="02020603050405020304" pitchFamily="18" charset="0"/>
              <a:buChar char="-"/>
            </a:pPr>
            <a:r>
              <a:rPr lang="ru" sz="1800" dirty="0">
                <a:ea typeface="+mn-lt"/>
                <a:cs typeface="+mn-lt"/>
              </a:rPr>
              <a:t>основной элемент или мозг архитектуры SDN, который обеспечивает централизованное управление, автоматизацию сети и применение политик в физических и виртуальных сетевых средах. Плоскость управления в SDN является программируемой. </a:t>
            </a:r>
            <a:endParaRPr lang="ru-RU" sz="1800">
              <a:ea typeface="+mn-lt"/>
              <a:cs typeface="Tahoma"/>
            </a:endParaRPr>
          </a:p>
          <a:p>
            <a:pPr marL="0" indent="0"/>
            <a:r>
              <a:rPr lang="ru" sz="1800" b="1" dirty="0">
                <a:ea typeface="+mn-lt"/>
                <a:cs typeface="+mn-lt"/>
              </a:rPr>
              <a:t>Северный API</a:t>
            </a:r>
            <a:r>
              <a:rPr lang="ru" sz="1800" dirty="0">
                <a:ea typeface="+mn-lt"/>
                <a:cs typeface="+mn-lt"/>
              </a:rPr>
              <a:t> </a:t>
            </a:r>
            <a:endParaRPr lang="ru-RU" sz="1800" dirty="0">
              <a:ea typeface="+mn-lt"/>
              <a:cs typeface="Tahoma"/>
            </a:endParaRPr>
          </a:p>
          <a:p>
            <a:pPr marL="0" indent="0"/>
            <a:r>
              <a:rPr lang="ru" sz="1800" dirty="0">
                <a:ea typeface="+mn-lt"/>
                <a:cs typeface="+mn-lt"/>
              </a:rPr>
              <a:t>- формирует интерфейс между контроллером SDN и приложениями. </a:t>
            </a:r>
            <a:endParaRPr lang="ru-RU" sz="1800" dirty="0">
              <a:ea typeface="+mn-lt"/>
              <a:cs typeface="Tahoma"/>
            </a:endParaRPr>
          </a:p>
          <a:p>
            <a:pPr marL="0" indent="0"/>
            <a:r>
              <a:rPr lang="ru" sz="1800" b="1" dirty="0">
                <a:ea typeface="+mn-lt"/>
                <a:cs typeface="+mn-lt"/>
              </a:rPr>
              <a:t>Южный API</a:t>
            </a:r>
            <a:r>
              <a:rPr lang="ru" sz="1800" dirty="0">
                <a:ea typeface="+mn-lt"/>
                <a:cs typeface="+mn-lt"/>
              </a:rPr>
              <a:t> </a:t>
            </a:r>
            <a:endParaRPr lang="ru-RU" sz="1800" dirty="0">
              <a:ea typeface="+mn-lt"/>
              <a:cs typeface="Tahoma"/>
            </a:endParaRPr>
          </a:p>
          <a:p>
            <a:pPr marL="0" indent="0"/>
            <a:r>
              <a:rPr lang="ru" sz="1800" dirty="0">
                <a:ea typeface="+mn-lt"/>
                <a:cs typeface="+mn-lt"/>
              </a:rPr>
              <a:t>- формирует интерфейс между контроллером SDN и маршрутизаторами/коммутаторами. </a:t>
            </a:r>
            <a:endParaRPr lang="ru-RU" sz="1800"/>
          </a:p>
        </p:txBody>
      </p:sp>
    </p:spTree>
    <p:extLst>
      <p:ext uri="{BB962C8B-B14F-4D97-AF65-F5344CB8AC3E}">
        <p14:creationId xmlns:p14="http://schemas.microsoft.com/office/powerpoint/2010/main" val="2339475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16381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a:t>Проблема с традиционными сетями при управлении трафиком современной сети передачи данных заключается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sz="1800" b="1"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a:xfrm>
            <a:off x="503238" y="1768475"/>
            <a:ext cx="9058275" cy="5310558"/>
          </a:xfrm>
        </p:spPr>
        <p:txBody>
          <a:bodyPr/>
          <a:lstStyle/>
          <a:p>
            <a:pPr marL="0" indent="0"/>
            <a:r>
              <a:rPr lang="ru" sz="1800" b="1" dirty="0">
                <a:ea typeface="+mn-lt"/>
                <a:cs typeface="+mn-lt"/>
              </a:rPr>
              <a:t>Архитектура SDN:</a:t>
            </a:r>
            <a:r>
              <a:rPr lang="ru" sz="1800" dirty="0">
                <a:ea typeface="+mn-lt"/>
                <a:cs typeface="+mn-lt"/>
              </a:rPr>
              <a:t> </a:t>
            </a:r>
            <a:endParaRPr lang="ru-RU" sz="1800" dirty="0">
              <a:ea typeface="+mn-lt"/>
              <a:cs typeface="Tahoma"/>
            </a:endParaRPr>
          </a:p>
          <a:p>
            <a:pPr marL="0" indent="0"/>
            <a:r>
              <a:rPr lang="ru" sz="1800" dirty="0">
                <a:ea typeface="+mn-lt"/>
                <a:cs typeface="+mn-lt"/>
              </a:rPr>
              <a:t>уровень приложения:</a:t>
            </a:r>
            <a:endParaRPr lang="ru-RU" sz="1800" dirty="0">
              <a:ea typeface="+mn-lt"/>
              <a:cs typeface="Tahoma"/>
            </a:endParaRPr>
          </a:p>
          <a:p>
            <a:pPr marL="0" indent="0"/>
            <a:r>
              <a:rPr lang="ru" sz="1800" dirty="0">
                <a:ea typeface="+mn-lt"/>
                <a:cs typeface="Arial"/>
              </a:rPr>
              <a:t>На прикладном уровне у нас есть работающие </a:t>
            </a:r>
            <a:r>
              <a:rPr lang="ru" sz="1800" b="1" dirty="0">
                <a:ea typeface="+mn-lt"/>
                <a:cs typeface="Arial"/>
              </a:rPr>
              <a:t>приложения</a:t>
            </a:r>
            <a:r>
              <a:rPr lang="ru" sz="1800" dirty="0">
                <a:ea typeface="+mn-lt"/>
                <a:cs typeface="Arial"/>
              </a:rPr>
              <a:t>; например, брандмауэр и балансировщик нагрузки. </a:t>
            </a:r>
            <a:endParaRPr lang="ru-RU" sz="1800" dirty="0">
              <a:ea typeface="+mn-lt"/>
              <a:cs typeface="Tahoma"/>
            </a:endParaRPr>
          </a:p>
          <a:p>
            <a:pPr marL="0" indent="0"/>
            <a:endParaRPr lang="ru" sz="1800" dirty="0">
              <a:ea typeface="+mn-lt"/>
              <a:cs typeface="+mn-lt"/>
            </a:endParaRPr>
          </a:p>
          <a:p>
            <a:pPr marL="0" indent="0"/>
            <a:r>
              <a:rPr lang="ru" sz="1800" dirty="0">
                <a:ea typeface="+mn-lt"/>
                <a:cs typeface="+mn-lt"/>
              </a:rPr>
              <a:t>уровень управления:</a:t>
            </a:r>
            <a:endParaRPr lang="ru-RU" sz="1800" dirty="0">
              <a:ea typeface="+mn-lt"/>
              <a:cs typeface="Tahoma"/>
            </a:endParaRPr>
          </a:p>
          <a:p>
            <a:pPr marL="0" indent="0"/>
            <a:r>
              <a:rPr lang="ru" sz="1800" b="1" dirty="0">
                <a:ea typeface="+mn-lt"/>
                <a:cs typeface="Arial"/>
              </a:rPr>
              <a:t>Контроллер SDN</a:t>
            </a:r>
            <a:r>
              <a:rPr lang="ru" sz="1800" dirty="0">
                <a:ea typeface="+mn-lt"/>
                <a:cs typeface="Arial"/>
              </a:rPr>
              <a:t> работает на уровне управления и взаимодействует </a:t>
            </a:r>
            <a:endParaRPr lang="ru-RU" sz="1800">
              <a:ea typeface="+mn-lt"/>
              <a:cs typeface="Tahoma"/>
            </a:endParaRPr>
          </a:p>
          <a:p>
            <a:pPr marL="0" indent="0"/>
            <a:r>
              <a:rPr lang="ru" sz="1800" dirty="0">
                <a:ea typeface="+mn-lt"/>
                <a:cs typeface="Arial"/>
              </a:rPr>
              <a:t>с прикладным уровнем через </a:t>
            </a:r>
            <a:r>
              <a:rPr lang="ru" sz="1800" b="1" err="1">
                <a:ea typeface="+mn-lt"/>
                <a:cs typeface="Arial"/>
              </a:rPr>
              <a:t>Northbound</a:t>
            </a:r>
            <a:r>
              <a:rPr lang="ru" sz="1800" b="1">
                <a:ea typeface="+mn-lt"/>
                <a:cs typeface="Arial"/>
              </a:rPr>
              <a:t> API</a:t>
            </a:r>
            <a:r>
              <a:rPr lang="ru" sz="1800">
                <a:ea typeface="+mn-lt"/>
                <a:cs typeface="Arial"/>
              </a:rPr>
              <a:t>,  </a:t>
            </a:r>
            <a:endParaRPr lang="ru-RU" sz="1800">
              <a:ea typeface="+mn-lt"/>
              <a:cs typeface="Tahoma"/>
            </a:endParaRPr>
          </a:p>
          <a:p>
            <a:pPr marL="0" indent="0"/>
            <a:r>
              <a:rPr lang="ru" sz="1800" dirty="0">
                <a:ea typeface="+mn-lt"/>
                <a:cs typeface="Arial"/>
              </a:rPr>
              <a:t>с уровнем инфраструктуры - с помощью  </a:t>
            </a:r>
            <a:r>
              <a:rPr lang="ru" sz="1800" b="1" err="1">
                <a:ea typeface="+mn-lt"/>
                <a:cs typeface="Arial"/>
              </a:rPr>
              <a:t>Southbound</a:t>
            </a:r>
            <a:r>
              <a:rPr lang="ru" sz="1800" b="1" dirty="0">
                <a:ea typeface="+mn-lt"/>
                <a:cs typeface="Arial"/>
              </a:rPr>
              <a:t> API</a:t>
            </a:r>
            <a:r>
              <a:rPr lang="ru" sz="1800" dirty="0">
                <a:ea typeface="+mn-lt"/>
                <a:cs typeface="Arial"/>
              </a:rPr>
              <a:t>.</a:t>
            </a:r>
            <a:endParaRPr lang="ru-RU" sz="1800"/>
          </a:p>
          <a:p>
            <a:pPr marL="0" indent="0"/>
            <a:endParaRPr lang="ru" sz="1800" dirty="0">
              <a:ea typeface="+mn-lt"/>
              <a:cs typeface="+mn-lt"/>
            </a:endParaRPr>
          </a:p>
          <a:p>
            <a:pPr marL="0" indent="0"/>
            <a:r>
              <a:rPr lang="ru" sz="1800" dirty="0">
                <a:ea typeface="+mn-lt"/>
                <a:cs typeface="+mn-lt"/>
              </a:rPr>
              <a:t>уровень инфраструктуры:</a:t>
            </a:r>
            <a:endParaRPr lang="ru-RU" sz="1800" dirty="0">
              <a:ea typeface="+mn-lt"/>
              <a:cs typeface="Tahoma"/>
            </a:endParaRPr>
          </a:p>
          <a:p>
            <a:pPr marL="0" indent="0"/>
            <a:r>
              <a:rPr lang="ru" sz="1800" dirty="0">
                <a:ea typeface="+mn-lt"/>
                <a:cs typeface="+mn-lt"/>
              </a:rPr>
              <a:t>состоящий из сетевых устройств и т. д.</a:t>
            </a:r>
            <a:endParaRPr lang="ru" sz="1800" dirty="0"/>
          </a:p>
          <a:p>
            <a:pPr marL="0" indent="0"/>
            <a:endParaRPr lang="ru-RU" sz="1800"/>
          </a:p>
        </p:txBody>
      </p:sp>
    </p:spTree>
    <p:extLst>
      <p:ext uri="{BB962C8B-B14F-4D97-AF65-F5344CB8AC3E}">
        <p14:creationId xmlns:p14="http://schemas.microsoft.com/office/powerpoint/2010/main" val="182215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08A27D47-DA1E-4098-BA00-3FB400331A76}"/>
              </a:ext>
            </a:extLst>
          </p:cNvPr>
          <p:cNvSpPr txBox="1">
            <a:spLocks noChangeArrowheads="1"/>
          </p:cNvSpPr>
          <p:nvPr/>
        </p:nvSpPr>
        <p:spPr bwMode="auto">
          <a:xfrm>
            <a:off x="373725" y="451097"/>
            <a:ext cx="9070975" cy="962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eaLnBrk="1">
              <a:buClrTx/>
            </a:pPr>
            <a:r>
              <a:rPr lang="ru-RU" altLang="ru-RU" b="1" dirty="0">
                <a:solidFill>
                  <a:srgbClr val="000000"/>
                </a:solidFill>
                <a:latin typeface="Arial"/>
                <a:cs typeface="Tahoma"/>
              </a:rPr>
              <a:t>SDN-Software </a:t>
            </a:r>
            <a:r>
              <a:rPr lang="ru-RU" altLang="ru-RU" b="1" err="1">
                <a:solidFill>
                  <a:srgbClr val="000000"/>
                </a:solidFill>
                <a:latin typeface="Arial"/>
                <a:cs typeface="Tahoma"/>
              </a:rPr>
              <a:t>Defined</a:t>
            </a:r>
            <a:r>
              <a:rPr lang="ru-RU" altLang="ru-RU" b="1" dirty="0">
                <a:solidFill>
                  <a:srgbClr val="000000"/>
                </a:solidFill>
                <a:latin typeface="Arial"/>
                <a:cs typeface="Tahoma"/>
              </a:rPr>
              <a:t> Networks, Программно-конфигурируемы Сети, ПКС</a:t>
            </a:r>
          </a:p>
        </p:txBody>
      </p:sp>
      <p:sp>
        <p:nvSpPr>
          <p:cNvPr id="4" name="TextBox 3">
            <a:extLst>
              <a:ext uri="{FF2B5EF4-FFF2-40B4-BE49-F238E27FC236}">
                <a16:creationId xmlns:a16="http://schemas.microsoft.com/office/drawing/2014/main" id="{2E45A9E2-5792-4DC0-834F-93AF613ECF8B}"/>
              </a:ext>
            </a:extLst>
          </p:cNvPr>
          <p:cNvSpPr txBox="1"/>
          <p:nvPr/>
        </p:nvSpPr>
        <p:spPr>
          <a:xfrm>
            <a:off x="139140" y="1807395"/>
            <a:ext cx="9543383" cy="39568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b="1" dirty="0">
                <a:solidFill>
                  <a:srgbClr val="000000"/>
                </a:solidFill>
                <a:latin typeface="Arial"/>
                <a:cs typeface="Arial"/>
              </a:rPr>
              <a:t>Основные понятия (Р.Л. Смелянский, В.А. Антоненко - Концепции …)</a:t>
            </a:r>
            <a:endParaRPr lang="ru-RU" b="1" dirty="0">
              <a:solidFill>
                <a:srgbClr val="000000"/>
              </a:solidFill>
              <a:cs typeface="Arial"/>
            </a:endParaRPr>
          </a:p>
          <a:p>
            <a:endParaRPr lang="ru-RU" b="1" dirty="0">
              <a:solidFill>
                <a:srgbClr val="000000"/>
              </a:solidFill>
              <a:cs typeface="Arial"/>
            </a:endParaRPr>
          </a:p>
          <a:p>
            <a:endParaRPr lang="ru-RU" b="1" dirty="0">
              <a:solidFill>
                <a:srgbClr val="000000"/>
              </a:solidFill>
              <a:latin typeface="Arial"/>
              <a:cs typeface="Arial"/>
            </a:endParaRPr>
          </a:p>
          <a:p>
            <a:r>
              <a:rPr lang="ru-RU" dirty="0">
                <a:solidFill>
                  <a:srgbClr val="000000"/>
                </a:solidFill>
                <a:latin typeface="Arial"/>
                <a:cs typeface="Arial"/>
              </a:rPr>
              <a:t> </a:t>
            </a:r>
            <a:r>
              <a:rPr lang="ru-RU" b="1" dirty="0">
                <a:solidFill>
                  <a:srgbClr val="000000"/>
                </a:solidFill>
                <a:latin typeface="Arial"/>
                <a:cs typeface="Arial"/>
              </a:rPr>
              <a:t>Централизованное управление</a:t>
            </a:r>
            <a:r>
              <a:rPr lang="ru-RU" dirty="0">
                <a:solidFill>
                  <a:srgbClr val="000000"/>
                </a:solidFill>
                <a:latin typeface="Arial"/>
                <a:cs typeface="Arial"/>
              </a:rPr>
              <a:t> позволяет упростить и повысить уровень управления сетью.  </a:t>
            </a:r>
            <a:endParaRPr lang="ru-RU" b="1" dirty="0">
              <a:solidFill>
                <a:srgbClr val="000000"/>
              </a:solidFill>
              <a:cs typeface="Arial"/>
            </a:endParaRPr>
          </a:p>
          <a:p>
            <a:endParaRPr lang="ru-RU" b="1" dirty="0">
              <a:solidFill>
                <a:srgbClr val="000000"/>
              </a:solidFill>
              <a:latin typeface="Arial"/>
              <a:cs typeface="Arial"/>
            </a:endParaRPr>
          </a:p>
          <a:p>
            <a:endParaRPr lang="ru-RU" b="1" dirty="0">
              <a:solidFill>
                <a:srgbClr val="000000"/>
              </a:solidFill>
              <a:latin typeface="Arial"/>
              <a:cs typeface="Arial"/>
            </a:endParaRPr>
          </a:p>
          <a:p>
            <a:r>
              <a:rPr lang="ru-RU" b="1" dirty="0">
                <a:solidFill>
                  <a:srgbClr val="000000"/>
                </a:solidFill>
                <a:latin typeface="Arial"/>
                <a:cs typeface="Arial"/>
              </a:rPr>
              <a:t>Виртуализация</a:t>
            </a:r>
            <a:r>
              <a:rPr lang="ru-RU" dirty="0">
                <a:solidFill>
                  <a:srgbClr val="000000"/>
                </a:solidFill>
                <a:latin typeface="Arial"/>
                <a:cs typeface="Arial"/>
              </a:rPr>
              <a:t> - динамическая привязка виртуальных, логических каналов к физическим линиям. (Пример, виртуализация памяти).</a:t>
            </a:r>
            <a:endParaRPr lang="ru-RU" b="1" dirty="0">
              <a:solidFill>
                <a:srgbClr val="000000"/>
              </a:solidFill>
              <a:cs typeface="Arial"/>
            </a:endParaRPr>
          </a:p>
          <a:p>
            <a:r>
              <a:rPr lang="ru-RU" dirty="0">
                <a:solidFill>
                  <a:srgbClr val="000000"/>
                </a:solidFill>
                <a:latin typeface="Arial"/>
                <a:cs typeface="Arial"/>
              </a:rPr>
              <a:t>На одной физической инфраструктуре - несколько пластов виртуальных сетей.</a:t>
            </a:r>
            <a:endParaRPr lang="ru-RU" dirty="0">
              <a:solidFill>
                <a:srgbClr val="000000"/>
              </a:solidFill>
              <a:cs typeface="Arial"/>
            </a:endParaRPr>
          </a:p>
          <a:p>
            <a:endParaRPr lang="ru-RU" dirty="0">
              <a:solidFill>
                <a:srgbClr val="000000"/>
              </a:solidFill>
              <a:cs typeface="Arial"/>
            </a:endParaRPr>
          </a:p>
          <a:p>
            <a:endParaRPr lang="ru-RU" dirty="0">
              <a:solidFill>
                <a:srgbClr val="000000"/>
              </a:solidFill>
              <a:latin typeface="Arial"/>
              <a:cs typeface="Arial"/>
            </a:endParaRPr>
          </a:p>
          <a:p>
            <a:r>
              <a:rPr lang="ru-RU" b="1" dirty="0">
                <a:solidFill>
                  <a:srgbClr val="000000"/>
                </a:solidFill>
                <a:latin typeface="Arial"/>
                <a:cs typeface="Arial"/>
              </a:rPr>
              <a:t>ПКС контроллер</a:t>
            </a:r>
            <a:r>
              <a:rPr lang="ru-RU" dirty="0">
                <a:solidFill>
                  <a:srgbClr val="000000"/>
                </a:solidFill>
                <a:latin typeface="Arial"/>
                <a:cs typeface="Arial"/>
              </a:rPr>
              <a:t> представляет </a:t>
            </a:r>
            <a:r>
              <a:rPr lang="ru-RU" b="1" dirty="0">
                <a:solidFill>
                  <a:srgbClr val="000000"/>
                </a:solidFill>
                <a:latin typeface="Arial"/>
                <a:cs typeface="Arial"/>
              </a:rPr>
              <a:t>топологию сети</a:t>
            </a:r>
            <a:r>
              <a:rPr lang="ru-RU" dirty="0">
                <a:solidFill>
                  <a:srgbClr val="000000"/>
                </a:solidFill>
                <a:latin typeface="Arial"/>
                <a:cs typeface="Arial"/>
              </a:rPr>
              <a:t> как на L2, так и на L3</a:t>
            </a:r>
            <a:endParaRPr lang="ru-RU" dirty="0">
              <a:solidFill>
                <a:srgbClr val="000000"/>
              </a:solidFill>
              <a:cs typeface="Arial"/>
            </a:endParaRPr>
          </a:p>
          <a:p>
            <a:endParaRPr lang="ru-RU" b="1" dirty="0">
              <a:solidFill>
                <a:srgbClr val="000000"/>
              </a:solidFill>
              <a:cs typeface="Arial"/>
            </a:endParaRPr>
          </a:p>
          <a:p>
            <a:endParaRPr lang="ru-RU" dirty="0">
              <a:solidFill>
                <a:srgbClr val="000000"/>
              </a:solidFill>
              <a:cs typeface="Arial"/>
            </a:endParaRPr>
          </a:p>
        </p:txBody>
      </p:sp>
    </p:spTree>
    <p:extLst>
      <p:ext uri="{BB962C8B-B14F-4D97-AF65-F5344CB8AC3E}">
        <p14:creationId xmlns:p14="http://schemas.microsoft.com/office/powerpoint/2010/main" val="13410826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16381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a:t>Проблема с традиционными сетями при управлении трафиком современной сети передачи данных заключается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sz="1800" b="1" dirty="0"/>
          </a:p>
        </p:txBody>
      </p:sp>
      <p:pic>
        <p:nvPicPr>
          <p:cNvPr id="5" name="Рисунок 5">
            <a:extLst>
              <a:ext uri="{FF2B5EF4-FFF2-40B4-BE49-F238E27FC236}">
                <a16:creationId xmlns:a16="http://schemas.microsoft.com/office/drawing/2014/main" id="{4275650F-17BA-A4BB-38B6-436FA7D9697B}"/>
              </a:ext>
            </a:extLst>
          </p:cNvPr>
          <p:cNvPicPr>
            <a:picLocks noGrp="1" noChangeAspect="1"/>
          </p:cNvPicPr>
          <p:nvPr>
            <p:ph idx="1"/>
          </p:nvPr>
        </p:nvPicPr>
        <p:blipFill>
          <a:blip r:embed="rId2"/>
          <a:stretch>
            <a:fillRect/>
          </a:stretch>
        </p:blipFill>
        <p:spPr>
          <a:xfrm>
            <a:off x="2668863" y="2033153"/>
            <a:ext cx="4738018" cy="4790256"/>
          </a:xfrm>
        </p:spPr>
      </p:pic>
    </p:spTree>
    <p:extLst>
      <p:ext uri="{BB962C8B-B14F-4D97-AF65-F5344CB8AC3E}">
        <p14:creationId xmlns:p14="http://schemas.microsoft.com/office/powerpoint/2010/main" val="789763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16381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a:t>Проблема с традиционными сетями при управлении трафиком современной сети передачи данных заключается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p:txBody>
          <a:bodyPr/>
          <a:lstStyle/>
          <a:p>
            <a:pPr marL="0" indent="0"/>
            <a:r>
              <a:rPr lang="ru" sz="1800" b="1" dirty="0">
                <a:ea typeface="+mn-lt"/>
                <a:cs typeface="+mn-lt"/>
              </a:rPr>
              <a:t>Четыре столпа SDN:</a:t>
            </a:r>
            <a:endParaRPr lang="ru-RU" sz="1800" dirty="0">
              <a:ea typeface="+mn-lt"/>
              <a:cs typeface="Tahoma"/>
            </a:endParaRPr>
          </a:p>
          <a:p>
            <a:pPr marL="0" indent="0"/>
            <a:endParaRPr lang="ru-RU" sz="1800">
              <a:ea typeface="+mn-lt"/>
              <a:cs typeface="Tahoma"/>
            </a:endParaRPr>
          </a:p>
          <a:p>
            <a:pPr marL="0" indent="0"/>
            <a:r>
              <a:rPr lang="ru" sz="1800" b="1" dirty="0">
                <a:ea typeface="+mn-lt"/>
                <a:cs typeface="+mn-lt"/>
              </a:rPr>
              <a:t>Разделение плоскости управления и данных</a:t>
            </a:r>
            <a:r>
              <a:rPr lang="ru" sz="1800" dirty="0">
                <a:ea typeface="+mn-lt"/>
                <a:cs typeface="+mn-lt"/>
              </a:rPr>
              <a:t>;</a:t>
            </a:r>
            <a:endParaRPr lang="ru-RU" sz="1800" dirty="0">
              <a:ea typeface="+mn-lt"/>
              <a:cs typeface="Tahoma"/>
            </a:endParaRPr>
          </a:p>
          <a:p>
            <a:pPr marL="0" indent="0"/>
            <a:endParaRPr lang="ru" sz="1800" b="1" dirty="0">
              <a:ea typeface="+mn-lt"/>
              <a:cs typeface="+mn-lt"/>
            </a:endParaRPr>
          </a:p>
          <a:p>
            <a:pPr marL="0" indent="0"/>
            <a:r>
              <a:rPr lang="ru" sz="1800" b="1" dirty="0">
                <a:ea typeface="+mn-lt"/>
                <a:cs typeface="+mn-lt"/>
              </a:rPr>
              <a:t>Более гибкая адресация;</a:t>
            </a:r>
            <a:r>
              <a:rPr lang="ru" sz="1800" dirty="0">
                <a:ea typeface="+mn-lt"/>
                <a:cs typeface="+mn-lt"/>
              </a:rPr>
              <a:t> </a:t>
            </a:r>
            <a:endParaRPr lang="ru-RU" sz="1800" dirty="0">
              <a:ea typeface="+mn-lt"/>
              <a:cs typeface="Tahoma"/>
            </a:endParaRPr>
          </a:p>
          <a:p>
            <a:pPr marL="0" indent="0"/>
            <a:endParaRPr lang="ru" sz="1800" b="1" dirty="0">
              <a:ea typeface="+mn-lt"/>
              <a:cs typeface="+mn-lt"/>
            </a:endParaRPr>
          </a:p>
          <a:p>
            <a:pPr marL="0" indent="0"/>
            <a:r>
              <a:rPr lang="ru" sz="1800" b="1" dirty="0">
                <a:ea typeface="+mn-lt"/>
                <a:cs typeface="+mn-lt"/>
              </a:rPr>
              <a:t>Глобальное представление сети (карта)</a:t>
            </a:r>
            <a:r>
              <a:rPr lang="ru" sz="1800" dirty="0">
                <a:ea typeface="+mn-lt"/>
                <a:cs typeface="+mn-lt"/>
              </a:rPr>
              <a:t>;</a:t>
            </a:r>
            <a:endParaRPr lang="ru-RU" sz="1800" dirty="0">
              <a:ea typeface="+mn-lt"/>
              <a:cs typeface="Tahoma"/>
            </a:endParaRPr>
          </a:p>
          <a:p>
            <a:pPr marL="0" indent="0"/>
            <a:endParaRPr lang="ru-RU" sz="1800">
              <a:ea typeface="+mn-lt"/>
              <a:cs typeface="Tahoma"/>
            </a:endParaRPr>
          </a:p>
          <a:p>
            <a:pPr marL="0" indent="0"/>
            <a:r>
              <a:rPr lang="ru" sz="1800" b="1" dirty="0">
                <a:ea typeface="+mn-lt"/>
                <a:cs typeface="+mn-lt"/>
              </a:rPr>
              <a:t>Сеть является программируемой</a:t>
            </a:r>
            <a:r>
              <a:rPr lang="ru" sz="1800" dirty="0">
                <a:ea typeface="+mn-lt"/>
                <a:cs typeface="+mn-lt"/>
              </a:rPr>
              <a:t>.</a:t>
            </a:r>
            <a:endParaRPr lang="ru-RU" sz="1800" dirty="0"/>
          </a:p>
        </p:txBody>
      </p:sp>
    </p:spTree>
    <p:extLst>
      <p:ext uri="{BB962C8B-B14F-4D97-AF65-F5344CB8AC3E}">
        <p14:creationId xmlns:p14="http://schemas.microsoft.com/office/powerpoint/2010/main" val="2503924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16381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a:t>Проблема с традиционными сетями при управлении трафиком современной сети передачи данных заключается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sz="1800" b="1" dirty="0"/>
          </a:p>
        </p:txBody>
      </p:sp>
      <p:pic>
        <p:nvPicPr>
          <p:cNvPr id="5" name="Рисунок 5">
            <a:extLst>
              <a:ext uri="{FF2B5EF4-FFF2-40B4-BE49-F238E27FC236}">
                <a16:creationId xmlns:a16="http://schemas.microsoft.com/office/drawing/2014/main" id="{D9AE5F9D-15AD-06E4-36A8-011BF49472B5}"/>
              </a:ext>
            </a:extLst>
          </p:cNvPr>
          <p:cNvPicPr>
            <a:picLocks noGrp="1" noChangeAspect="1"/>
          </p:cNvPicPr>
          <p:nvPr>
            <p:ph idx="1"/>
          </p:nvPr>
        </p:nvPicPr>
        <p:blipFill>
          <a:blip r:embed="rId2"/>
          <a:stretch>
            <a:fillRect/>
          </a:stretch>
        </p:blipFill>
        <p:spPr>
          <a:xfrm>
            <a:off x="1534428" y="1768475"/>
            <a:ext cx="6995894" cy="4371975"/>
          </a:xfrm>
        </p:spPr>
      </p:pic>
    </p:spTree>
    <p:extLst>
      <p:ext uri="{BB962C8B-B14F-4D97-AF65-F5344CB8AC3E}">
        <p14:creationId xmlns:p14="http://schemas.microsoft.com/office/powerpoint/2010/main" val="569533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16381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a:t>Проблема с традиционными сетями при управлении трафиком современной сети передачи данных заключается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sz="1800" b="1"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a:xfrm>
            <a:off x="503238" y="1268579"/>
            <a:ext cx="9058275" cy="5596212"/>
          </a:xfrm>
        </p:spPr>
        <p:txBody>
          <a:bodyPr/>
          <a:lstStyle/>
          <a:p>
            <a:pPr marL="0" indent="0"/>
            <a:r>
              <a:rPr lang="ru" sz="1800" b="1" dirty="0">
                <a:ea typeface="+mn-lt"/>
                <a:cs typeface="+mn-lt"/>
              </a:rPr>
              <a:t>Разделение уровней управления и данных</a:t>
            </a:r>
            <a:r>
              <a:rPr lang="ru" sz="1800" dirty="0">
                <a:ea typeface="+mn-lt"/>
                <a:cs typeface="+mn-lt"/>
              </a:rPr>
              <a:t> </a:t>
            </a:r>
            <a:endParaRPr lang="ru-RU" sz="1800" dirty="0">
              <a:ea typeface="+mn-lt"/>
              <a:cs typeface="Tahoma"/>
            </a:endParaRPr>
          </a:p>
          <a:p>
            <a:pPr marL="0" indent="0"/>
            <a:r>
              <a:rPr lang="ru" sz="1800" dirty="0">
                <a:ea typeface="+mn-lt"/>
                <a:cs typeface="+mn-lt"/>
              </a:rPr>
              <a:t>В обычных сетях управление и данные тесно связаны за счет физической реализации  в сетевых устройствах. Это затрудняет развертывание любой новой сетевой функции, поскольку означает изменение систем управления на всех устройствах через встроенное ПО и аппаратные устройства. </a:t>
            </a:r>
            <a:endParaRPr lang="ru-RU" sz="1800" dirty="0">
              <a:ea typeface="+mn-lt"/>
              <a:cs typeface="Tahoma"/>
            </a:endParaRPr>
          </a:p>
          <a:p>
            <a:pPr marL="0" indent="0"/>
            <a:r>
              <a:rPr lang="ru" sz="1800" dirty="0">
                <a:ea typeface="+mn-lt"/>
                <a:cs typeface="+mn-lt"/>
              </a:rPr>
              <a:t>В </a:t>
            </a:r>
            <a:r>
              <a:rPr lang="ru" sz="1800" b="1" dirty="0">
                <a:ea typeface="+mn-lt"/>
                <a:cs typeface="+mn-lt"/>
              </a:rPr>
              <a:t>SDN</a:t>
            </a:r>
            <a:r>
              <a:rPr lang="ru" sz="1800" dirty="0">
                <a:ea typeface="+mn-lt"/>
                <a:cs typeface="+mn-lt"/>
              </a:rPr>
              <a:t> плоскости управления и данных разделены и по существу состоят из: </a:t>
            </a:r>
            <a:endParaRPr lang="ru-RU" sz="1800">
              <a:ea typeface="+mn-lt"/>
              <a:cs typeface="Tahoma"/>
            </a:endParaRPr>
          </a:p>
          <a:p>
            <a:pPr marL="0" indent="0"/>
            <a:r>
              <a:rPr lang="ru" sz="1800" b="1" dirty="0">
                <a:ea typeface="+mn-lt"/>
                <a:cs typeface="+mn-lt"/>
              </a:rPr>
              <a:t>Плоскость управления:</a:t>
            </a:r>
            <a:r>
              <a:rPr lang="ru" sz="1800" dirty="0">
                <a:ea typeface="+mn-lt"/>
                <a:cs typeface="+mn-lt"/>
              </a:rPr>
              <a:t> </a:t>
            </a:r>
            <a:endParaRPr lang="ru-RU" sz="1800">
              <a:ea typeface="+mn-lt"/>
              <a:cs typeface="Tahoma"/>
            </a:endParaRPr>
          </a:p>
          <a:p>
            <a:r>
              <a:rPr lang="ru" sz="1800" b="1" dirty="0">
                <a:ea typeface="+mn-lt"/>
                <a:cs typeface="+mn-lt"/>
              </a:rPr>
              <a:t>Северный API</a:t>
            </a:r>
            <a:r>
              <a:rPr lang="ru" sz="1800" dirty="0">
                <a:ea typeface="+mn-lt"/>
                <a:cs typeface="+mn-lt"/>
              </a:rPr>
              <a:t>;</a:t>
            </a:r>
            <a:endParaRPr lang="ru" sz="1800" dirty="0">
              <a:solidFill>
                <a:srgbClr val="808080"/>
              </a:solidFill>
              <a:ea typeface="+mn-lt"/>
              <a:cs typeface="+mn-lt"/>
            </a:endParaRPr>
          </a:p>
          <a:p>
            <a:pPr marL="0" indent="0"/>
            <a:r>
              <a:rPr lang="ru" sz="1800" b="1" dirty="0">
                <a:ea typeface="+mn-lt"/>
                <a:cs typeface="+mn-lt"/>
              </a:rPr>
              <a:t>Контроллер</a:t>
            </a:r>
            <a:r>
              <a:rPr lang="ru" sz="1800" dirty="0">
                <a:ea typeface="+mn-lt"/>
                <a:cs typeface="+mn-lt"/>
              </a:rPr>
              <a:t> </a:t>
            </a:r>
            <a:r>
              <a:rPr lang="ru" sz="1800" b="1" dirty="0">
                <a:ea typeface="+mn-lt"/>
                <a:cs typeface="+mn-lt"/>
              </a:rPr>
              <a:t>SDN</a:t>
            </a:r>
            <a:r>
              <a:rPr lang="ru" sz="1800" dirty="0">
                <a:ea typeface="+mn-lt"/>
                <a:cs typeface="+mn-lt"/>
              </a:rPr>
              <a:t> (сетевая операционная система); </a:t>
            </a:r>
            <a:endParaRPr lang="ru-RU" sz="1800">
              <a:ea typeface="+mn-lt"/>
              <a:cs typeface="Tahoma"/>
            </a:endParaRPr>
          </a:p>
          <a:p>
            <a:pPr marL="0" indent="0"/>
            <a:r>
              <a:rPr lang="ru" sz="1800" b="1" dirty="0">
                <a:ea typeface="+mn-lt"/>
                <a:cs typeface="+mn-lt"/>
              </a:rPr>
              <a:t>Абстракция сетевой топологии</a:t>
            </a:r>
            <a:r>
              <a:rPr lang="ru" sz="1800" dirty="0">
                <a:ea typeface="+mn-lt"/>
                <a:cs typeface="+mn-lt"/>
              </a:rPr>
              <a:t> (карта); </a:t>
            </a:r>
            <a:endParaRPr lang="ru-RU" sz="1800" dirty="0">
              <a:ea typeface="+mn-lt"/>
              <a:cs typeface="Tahoma"/>
            </a:endParaRPr>
          </a:p>
          <a:p>
            <a:pPr marL="0" indent="0"/>
            <a:r>
              <a:rPr lang="ru" sz="1800" b="1" dirty="0">
                <a:ea typeface="+mn-lt"/>
                <a:cs typeface="+mn-lt"/>
              </a:rPr>
              <a:t>Южный API</a:t>
            </a:r>
            <a:endParaRPr lang="ru" dirty="0"/>
          </a:p>
          <a:p>
            <a:pPr marL="0" indent="0"/>
            <a:r>
              <a:rPr lang="ru" sz="1800" b="1" dirty="0">
                <a:ea typeface="+mn-lt"/>
                <a:cs typeface="+mn-lt"/>
              </a:rPr>
              <a:t>Плоскость данных:</a:t>
            </a:r>
            <a:r>
              <a:rPr lang="ru" sz="1800" dirty="0">
                <a:ea typeface="+mn-lt"/>
                <a:cs typeface="+mn-lt"/>
              </a:rPr>
              <a:t> </a:t>
            </a:r>
            <a:endParaRPr lang="ru-RU" sz="1800">
              <a:ea typeface="+mn-lt"/>
              <a:cs typeface="Tahoma"/>
            </a:endParaRPr>
          </a:p>
          <a:p>
            <a:pPr marL="0" indent="0"/>
            <a:r>
              <a:rPr lang="ru" sz="1800" b="1" dirty="0">
                <a:cs typeface="Arial"/>
              </a:rPr>
              <a:t>Устройства передачи данных.</a:t>
            </a:r>
          </a:p>
        </p:txBody>
      </p:sp>
    </p:spTree>
    <p:extLst>
      <p:ext uri="{BB962C8B-B14F-4D97-AF65-F5344CB8AC3E}">
        <p14:creationId xmlns:p14="http://schemas.microsoft.com/office/powerpoint/2010/main" val="4107546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16381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a:t>Проблема с традиционными сетями при управлении трафиком современной сети передачи данных заключается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sz="1800" b="1" dirty="0"/>
          </a:p>
        </p:txBody>
      </p:sp>
      <p:pic>
        <p:nvPicPr>
          <p:cNvPr id="5" name="Рисунок 5">
            <a:extLst>
              <a:ext uri="{FF2B5EF4-FFF2-40B4-BE49-F238E27FC236}">
                <a16:creationId xmlns:a16="http://schemas.microsoft.com/office/drawing/2014/main" id="{FF7CBF4F-172D-9CEE-C638-9AB798FF9134}"/>
              </a:ext>
            </a:extLst>
          </p:cNvPr>
          <p:cNvPicPr>
            <a:picLocks noGrp="1" noChangeAspect="1"/>
          </p:cNvPicPr>
          <p:nvPr>
            <p:ph idx="1"/>
          </p:nvPr>
        </p:nvPicPr>
        <p:blipFill>
          <a:blip r:embed="rId2"/>
          <a:stretch>
            <a:fillRect/>
          </a:stretch>
        </p:blipFill>
        <p:spPr>
          <a:xfrm>
            <a:off x="2117419" y="1768475"/>
            <a:ext cx="5829912" cy="4371975"/>
          </a:xfrm>
        </p:spPr>
      </p:pic>
    </p:spTree>
    <p:extLst>
      <p:ext uri="{BB962C8B-B14F-4D97-AF65-F5344CB8AC3E}">
        <p14:creationId xmlns:p14="http://schemas.microsoft.com/office/powerpoint/2010/main" val="3489940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16381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a:t>Проблема с традиционными сетями при управлении трафиком современной сети передачи данных заключается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sz="1800" b="1"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p:txBody>
          <a:bodyPr/>
          <a:lstStyle/>
          <a:p>
            <a:pPr marL="0" indent="0"/>
            <a:r>
              <a:rPr lang="ru" sz="1800" b="1" dirty="0">
                <a:ea typeface="+mn-lt"/>
                <a:cs typeface="+mn-lt"/>
              </a:rPr>
              <a:t>гибкая адресация:</a:t>
            </a:r>
            <a:endParaRPr lang="ru-RU" sz="1800" b="1" dirty="0"/>
          </a:p>
          <a:p>
            <a:pPr marL="0" indent="0"/>
            <a:endParaRPr lang="ru" sz="2400" dirty="0">
              <a:ea typeface="+mn-lt"/>
              <a:cs typeface="+mn-lt"/>
            </a:endParaRPr>
          </a:p>
          <a:p>
            <a:pPr marL="0" indent="0"/>
            <a:r>
              <a:rPr lang="ru" sz="1800" b="1" dirty="0">
                <a:ea typeface="+mn-lt"/>
                <a:cs typeface="+mn-lt"/>
              </a:rPr>
              <a:t>SDN </a:t>
            </a:r>
            <a:r>
              <a:rPr lang="ru" sz="1800" dirty="0">
                <a:ea typeface="+mn-lt"/>
                <a:cs typeface="+mn-lt"/>
              </a:rPr>
              <a:t>поддерживает пересылку на основе потока вместо пересылки пакетов на основе пункта назначения  в традиционных сетях. </a:t>
            </a:r>
            <a:endParaRPr lang="ru-RU" sz="1800">
              <a:ea typeface="+mn-lt"/>
              <a:cs typeface="Tahoma"/>
            </a:endParaRPr>
          </a:p>
          <a:p>
            <a:pPr marL="0" indent="0"/>
            <a:r>
              <a:rPr lang="ru" sz="1800" dirty="0">
                <a:ea typeface="+mn-lt"/>
                <a:cs typeface="+mn-lt"/>
              </a:rPr>
              <a:t>Плоскость данных в </a:t>
            </a:r>
            <a:r>
              <a:rPr lang="ru" sz="1800" b="1" dirty="0">
                <a:ea typeface="+mn-lt"/>
                <a:cs typeface="+mn-lt"/>
              </a:rPr>
              <a:t>SDN</a:t>
            </a:r>
            <a:r>
              <a:rPr lang="ru" sz="1800" dirty="0">
                <a:ea typeface="+mn-lt"/>
                <a:cs typeface="+mn-lt"/>
              </a:rPr>
              <a:t> поддерживает потоковое программирование с помощью </a:t>
            </a:r>
            <a:r>
              <a:rPr lang="ru" sz="1800" b="1" dirty="0">
                <a:ea typeface="+mn-lt"/>
                <a:cs typeface="+mn-lt"/>
              </a:rPr>
              <a:t>южного API</a:t>
            </a:r>
            <a:r>
              <a:rPr lang="ru" sz="1800" dirty="0">
                <a:ea typeface="+mn-lt"/>
                <a:cs typeface="+mn-lt"/>
              </a:rPr>
              <a:t>. </a:t>
            </a:r>
            <a:endParaRPr lang="ru-RU" sz="1800">
              <a:ea typeface="+mn-lt"/>
              <a:cs typeface="Tahoma"/>
            </a:endParaRPr>
          </a:p>
          <a:p>
            <a:pPr marL="0" indent="0"/>
            <a:r>
              <a:rPr lang="ru" sz="1800" dirty="0">
                <a:ea typeface="+mn-lt"/>
                <a:cs typeface="+mn-lt"/>
              </a:rPr>
              <a:t>Вводя абстракцию пересылки, </a:t>
            </a:r>
            <a:r>
              <a:rPr lang="ru" sz="1800" b="1" dirty="0">
                <a:ea typeface="+mn-lt"/>
                <a:cs typeface="+mn-lt"/>
              </a:rPr>
              <a:t>SDN</a:t>
            </a:r>
            <a:r>
              <a:rPr lang="ru" sz="1800" dirty="0">
                <a:ea typeface="+mn-lt"/>
                <a:cs typeface="+mn-lt"/>
              </a:rPr>
              <a:t> значительно упрощает задачу пересылки пакетов в сетевых средах, скрывая ненужные детали оборудования на базовом уровне. </a:t>
            </a:r>
            <a:endParaRPr lang="ru-RU" sz="1800">
              <a:ea typeface="+mn-lt"/>
              <a:cs typeface="Tahoma"/>
            </a:endParaRPr>
          </a:p>
          <a:p>
            <a:pPr marL="0" indent="0"/>
            <a:r>
              <a:rPr lang="ru" sz="1800" b="1" dirty="0" err="1">
                <a:ea typeface="+mn-lt"/>
                <a:cs typeface="+mn-lt"/>
              </a:rPr>
              <a:t>Openflow</a:t>
            </a:r>
            <a:r>
              <a:rPr lang="ru" sz="1800" dirty="0">
                <a:ea typeface="+mn-lt"/>
                <a:cs typeface="+mn-lt"/>
              </a:rPr>
              <a:t> — один из таких примеров абстракции пересылки.</a:t>
            </a:r>
            <a:endParaRPr lang="ru-RU" sz="1800"/>
          </a:p>
        </p:txBody>
      </p:sp>
    </p:spTree>
    <p:extLst>
      <p:ext uri="{BB962C8B-B14F-4D97-AF65-F5344CB8AC3E}">
        <p14:creationId xmlns:p14="http://schemas.microsoft.com/office/powerpoint/2010/main" val="3919159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16381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a:t>Проблема с традиционными сетями при управлении трафиком современной сети передачи данных заключается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sz="1800" b="1" dirty="0"/>
          </a:p>
        </p:txBody>
      </p:sp>
      <p:pic>
        <p:nvPicPr>
          <p:cNvPr id="5" name="Рисунок 5" descr="Изображение выглядит как текст, шиферная плитка, векторная графика&#10;&#10;Автоматически созданное описание">
            <a:extLst>
              <a:ext uri="{FF2B5EF4-FFF2-40B4-BE49-F238E27FC236}">
                <a16:creationId xmlns:a16="http://schemas.microsoft.com/office/drawing/2014/main" id="{00EBFB12-405B-F0C0-21C3-97432CEE1D17}"/>
              </a:ext>
            </a:extLst>
          </p:cNvPr>
          <p:cNvPicPr>
            <a:picLocks noGrp="1" noChangeAspect="1"/>
          </p:cNvPicPr>
          <p:nvPr>
            <p:ph idx="1"/>
          </p:nvPr>
        </p:nvPicPr>
        <p:blipFill>
          <a:blip r:embed="rId2"/>
          <a:stretch>
            <a:fillRect/>
          </a:stretch>
        </p:blipFill>
        <p:spPr>
          <a:xfrm>
            <a:off x="2013805" y="2522382"/>
            <a:ext cx="6496502" cy="3802845"/>
          </a:xfrm>
        </p:spPr>
      </p:pic>
    </p:spTree>
    <p:extLst>
      <p:ext uri="{BB962C8B-B14F-4D97-AF65-F5344CB8AC3E}">
        <p14:creationId xmlns:p14="http://schemas.microsoft.com/office/powerpoint/2010/main" val="3092863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16381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a:t>Проблема с традиционными сетями при управлении трафиком современной сети передачи данных заключается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sz="1800" b="1"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p:txBody>
          <a:bodyPr/>
          <a:lstStyle/>
          <a:p>
            <a:pPr marL="0" indent="0"/>
            <a:r>
              <a:rPr lang="ru" sz="1800" b="1" dirty="0">
                <a:ea typeface="+mn-lt"/>
                <a:cs typeface="+mn-lt"/>
              </a:rPr>
              <a:t>Глобальное представление сети (карта):</a:t>
            </a:r>
            <a:endParaRPr lang="ru-RU" sz="1800" b="1" dirty="0"/>
          </a:p>
          <a:p>
            <a:pPr marL="0" indent="0"/>
            <a:endParaRPr lang="ru" sz="1800" dirty="0">
              <a:ea typeface="+mn-lt"/>
              <a:cs typeface="+mn-lt"/>
            </a:endParaRPr>
          </a:p>
          <a:p>
            <a:pPr marL="0" indent="0"/>
            <a:r>
              <a:rPr lang="ru" sz="1800" dirty="0">
                <a:ea typeface="+mn-lt"/>
                <a:cs typeface="+mn-lt"/>
              </a:rPr>
              <a:t>Логически централизованная плоскость управления, обеспечивающая глобальное представление о сети, является одним из наиболее важных элементов </a:t>
            </a:r>
            <a:r>
              <a:rPr lang="ru" sz="1800" b="1" dirty="0">
                <a:ea typeface="+mn-lt"/>
                <a:cs typeface="+mn-lt"/>
              </a:rPr>
              <a:t>SDN</a:t>
            </a:r>
            <a:r>
              <a:rPr lang="ru" sz="1800" dirty="0">
                <a:ea typeface="+mn-lt"/>
                <a:cs typeface="+mn-lt"/>
              </a:rPr>
              <a:t>, поскольку позволяет использовать логически централизованный контроллер </a:t>
            </a:r>
            <a:r>
              <a:rPr lang="ru" sz="1800" b="1" dirty="0">
                <a:ea typeface="+mn-lt"/>
                <a:cs typeface="+mn-lt"/>
              </a:rPr>
              <a:t>SDN</a:t>
            </a:r>
            <a:r>
              <a:rPr lang="ru" sz="1800" dirty="0">
                <a:ea typeface="+mn-lt"/>
                <a:cs typeface="+mn-lt"/>
              </a:rPr>
              <a:t>. </a:t>
            </a:r>
            <a:endParaRPr lang="ru-RU" sz="1800">
              <a:ea typeface="+mn-lt"/>
              <a:cs typeface="Tahoma"/>
            </a:endParaRPr>
          </a:p>
          <a:p>
            <a:pPr marL="0" indent="0"/>
            <a:r>
              <a:rPr lang="ru" sz="1800" dirty="0">
                <a:ea typeface="+mn-lt"/>
                <a:cs typeface="+mn-lt"/>
              </a:rPr>
              <a:t>Традиционная сеть имеет распределенную плоскость управления; поэтому маршрутизатор в традиционной сети имеет ограниченную карту сети. </a:t>
            </a:r>
            <a:endParaRPr lang="ru-RU" sz="1800" dirty="0">
              <a:ea typeface="+mn-lt"/>
              <a:cs typeface="Tahoma"/>
            </a:endParaRPr>
          </a:p>
          <a:p>
            <a:pPr marL="0" indent="0"/>
            <a:r>
              <a:rPr lang="ru" sz="1800" dirty="0">
                <a:ea typeface="+mn-lt"/>
                <a:cs typeface="+mn-lt"/>
              </a:rPr>
              <a:t>Вводя абстракции  логически централизованный контроллер </a:t>
            </a:r>
            <a:r>
              <a:rPr lang="ru" sz="1800" b="1" dirty="0">
                <a:ea typeface="+mn-lt"/>
                <a:cs typeface="+mn-lt"/>
              </a:rPr>
              <a:t>SDN</a:t>
            </a:r>
            <a:r>
              <a:rPr lang="ru" sz="1800" dirty="0">
                <a:ea typeface="+mn-lt"/>
                <a:cs typeface="+mn-lt"/>
              </a:rPr>
              <a:t>, может оперировать глобальным представлением сети.</a:t>
            </a:r>
            <a:endParaRPr lang="ru" sz="1800" dirty="0">
              <a:cs typeface="Arial"/>
            </a:endParaRPr>
          </a:p>
        </p:txBody>
      </p:sp>
    </p:spTree>
    <p:extLst>
      <p:ext uri="{BB962C8B-B14F-4D97-AF65-F5344CB8AC3E}">
        <p14:creationId xmlns:p14="http://schemas.microsoft.com/office/powerpoint/2010/main" val="962888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16381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a:t>Проблема с традиционными сетями при управлении трафиком современной сети передачи данных заключается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dirty="0"/>
          </a:p>
        </p:txBody>
      </p:sp>
      <p:pic>
        <p:nvPicPr>
          <p:cNvPr id="5" name="Рисунок 5">
            <a:extLst>
              <a:ext uri="{FF2B5EF4-FFF2-40B4-BE49-F238E27FC236}">
                <a16:creationId xmlns:a16="http://schemas.microsoft.com/office/drawing/2014/main" id="{3168BF79-301D-8FD3-7A2B-FFF4BC4F5D0A}"/>
              </a:ext>
            </a:extLst>
          </p:cNvPr>
          <p:cNvPicPr>
            <a:picLocks noGrp="1" noChangeAspect="1"/>
          </p:cNvPicPr>
          <p:nvPr>
            <p:ph idx="1"/>
          </p:nvPr>
        </p:nvPicPr>
        <p:blipFill>
          <a:blip r:embed="rId2"/>
          <a:stretch>
            <a:fillRect/>
          </a:stretch>
        </p:blipFill>
        <p:spPr>
          <a:xfrm>
            <a:off x="3720645" y="1768475"/>
            <a:ext cx="2623460" cy="4371975"/>
          </a:xfrm>
        </p:spPr>
      </p:pic>
    </p:spTree>
    <p:extLst>
      <p:ext uri="{BB962C8B-B14F-4D97-AF65-F5344CB8AC3E}">
        <p14:creationId xmlns:p14="http://schemas.microsoft.com/office/powerpoint/2010/main" val="4014815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3183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latin typeface="Arial"/>
                <a:cs typeface="Tahoma"/>
              </a:rPr>
              <a:t>Проблема с традиционными сетями при управлении трафиком современной сети передачи данных заключается</a:t>
            </a:r>
            <a:r>
              <a:rPr lang="ru" dirty="0">
                <a:latin typeface="Arial"/>
                <a:cs typeface="Arial"/>
              </a:rPr>
              <a:t>По сравнению с традиционными сетями, в которых новые сетевые функции поддерживаются в основном в виде промежуточного программного обеспечения (например, балансировщиков нагрузки и систем обнаружения вторжений), SDN позволяет разработчикам программного обеспечения разрабатывать новые сетевые приложения поверх контроллера SDN, работающего под управлением сетевой операционной системы NOS.</a:t>
            </a:r>
            <a:r>
              <a:rPr lang="ru-RU" dirty="0">
                <a:latin typeface="Arial"/>
                <a:cs typeface="Tahoma"/>
              </a:rPr>
              <a:t>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endParaRPr lang="ru-RU"/>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2400" b="1" err="1">
                <a:ea typeface="+mj-lt"/>
                <a:cs typeface="+mj-lt"/>
              </a:rPr>
              <a:t>CurtinX</a:t>
            </a:r>
            <a:r>
              <a:rPr lang="ru-RU" b="1" dirty="0">
                <a:ea typeface="+mj-lt"/>
                <a:cs typeface="+mj-lt"/>
              </a:rPr>
              <a:t> </a:t>
            </a:r>
            <a:r>
              <a:rPr lang="ru-RU" sz="2000" b="1" dirty="0">
                <a:ea typeface="+mj-lt"/>
                <a:cs typeface="+mj-lt"/>
              </a:rPr>
              <a:t>SDN1x</a:t>
            </a:r>
            <a:br>
              <a:rPr lang="ru-RU" sz="2000" b="1" dirty="0">
                <a:ea typeface="+mj-lt"/>
                <a:cs typeface="+mj-lt"/>
              </a:rPr>
            </a:br>
            <a:r>
              <a:rPr lang="ru-RU" sz="2000" b="1" err="1">
                <a:ea typeface="+mj-lt"/>
                <a:cs typeface="+mj-lt"/>
              </a:rPr>
              <a:t>Introduction</a:t>
            </a:r>
            <a:r>
              <a:rPr lang="ru-RU" sz="2000" b="1" dirty="0">
                <a:ea typeface="+mj-lt"/>
                <a:cs typeface="+mj-lt"/>
              </a:rPr>
              <a:t> </a:t>
            </a:r>
            <a:r>
              <a:rPr lang="ru-RU" sz="2000" b="1" err="1">
                <a:ea typeface="+mj-lt"/>
                <a:cs typeface="+mj-lt"/>
              </a:rPr>
              <a:t>to</a:t>
            </a:r>
            <a:r>
              <a:rPr lang="ru-RU" sz="2000" b="1" dirty="0">
                <a:ea typeface="+mj-lt"/>
                <a:cs typeface="+mj-lt"/>
              </a:rPr>
              <a:t> Software </a:t>
            </a:r>
            <a:r>
              <a:rPr lang="ru-RU" sz="2000" b="1" err="1">
                <a:ea typeface="+mj-lt"/>
                <a:cs typeface="+mj-lt"/>
              </a:rPr>
              <a:t>Defined</a:t>
            </a:r>
            <a:r>
              <a:rPr lang="ru-RU" sz="2000" b="1" dirty="0">
                <a:ea typeface="+mj-lt"/>
                <a:cs typeface="+mj-lt"/>
              </a:rPr>
              <a:t> </a:t>
            </a:r>
            <a:r>
              <a:rPr lang="ru-RU" sz="2000" b="1" err="1">
                <a:ea typeface="+mj-lt"/>
                <a:cs typeface="+mj-lt"/>
              </a:rPr>
              <a:t>Networking</a:t>
            </a:r>
            <a:endParaRPr lang="ru-RU" sz="2000" b="1"/>
          </a:p>
          <a:p>
            <a:endParaRPr lang="ru-RU"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p:txBody>
          <a:bodyPr/>
          <a:lstStyle/>
          <a:p>
            <a:pPr marL="0" indent="0"/>
            <a:r>
              <a:rPr lang="ru" sz="1800" b="1" dirty="0">
                <a:ea typeface="+mn-lt"/>
                <a:cs typeface="+mn-lt"/>
              </a:rPr>
              <a:t>Сеть является программируемой</a:t>
            </a:r>
          </a:p>
          <a:p>
            <a:pPr marL="0" indent="0"/>
            <a:endParaRPr lang="ru" sz="1800" b="1" dirty="0">
              <a:ea typeface="+mn-lt"/>
              <a:cs typeface="+mn-lt"/>
            </a:endParaRPr>
          </a:p>
          <a:p>
            <a:pPr marL="0" indent="0"/>
            <a:endParaRPr lang="ru" sz="1800" dirty="0">
              <a:ea typeface="+mn-lt"/>
              <a:cs typeface="+mn-lt"/>
            </a:endParaRPr>
          </a:p>
          <a:p>
            <a:pPr marL="0" indent="0"/>
            <a:r>
              <a:rPr lang="ru" sz="1800" dirty="0">
                <a:ea typeface="+mn-lt"/>
                <a:cs typeface="+mn-lt"/>
              </a:rPr>
              <a:t>По сравнению с традиционными сетями, в которых новые сетевые функции поддерживаются в основном в виде промежуточного программного обеспечения (например, балансировщиков нагрузки и систем обнаружения вторжений), </a:t>
            </a:r>
            <a:r>
              <a:rPr lang="ru" sz="1800" b="1" dirty="0">
                <a:ea typeface="+mn-lt"/>
                <a:cs typeface="+mn-lt"/>
              </a:rPr>
              <a:t>SDN</a:t>
            </a:r>
            <a:r>
              <a:rPr lang="ru" sz="1800" dirty="0">
                <a:ea typeface="+mn-lt"/>
                <a:cs typeface="+mn-lt"/>
              </a:rPr>
              <a:t> позволяет разработчикам программного обеспечения разрабатывать новые сетевые приложения поверх контроллера </a:t>
            </a:r>
            <a:r>
              <a:rPr lang="ru" sz="1800" b="1" dirty="0">
                <a:ea typeface="+mn-lt"/>
                <a:cs typeface="+mn-lt"/>
              </a:rPr>
              <a:t>SDN</a:t>
            </a:r>
            <a:r>
              <a:rPr lang="ru" sz="1800" dirty="0">
                <a:ea typeface="+mn-lt"/>
                <a:cs typeface="+mn-lt"/>
              </a:rPr>
              <a:t>, работающего под управлением сетевой операционной системы </a:t>
            </a:r>
            <a:r>
              <a:rPr lang="ru" sz="1800" b="1" dirty="0">
                <a:ea typeface="+mn-lt"/>
                <a:cs typeface="+mn-lt"/>
              </a:rPr>
              <a:t>NOS</a:t>
            </a:r>
            <a:r>
              <a:rPr lang="ru" sz="1800" dirty="0">
                <a:ea typeface="+mn-lt"/>
                <a:cs typeface="+mn-lt"/>
              </a:rPr>
              <a:t>.</a:t>
            </a:r>
            <a:endParaRPr lang="ru" sz="1800"/>
          </a:p>
          <a:p>
            <a:pPr marL="0" indent="0"/>
            <a:endParaRPr lang="ru" sz="1800" dirty="0">
              <a:cs typeface="Arial"/>
            </a:endParaRPr>
          </a:p>
        </p:txBody>
      </p:sp>
    </p:spTree>
    <p:extLst>
      <p:ext uri="{BB962C8B-B14F-4D97-AF65-F5344CB8AC3E}">
        <p14:creationId xmlns:p14="http://schemas.microsoft.com/office/powerpoint/2010/main" val="2798752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08A27D47-DA1E-4098-BA00-3FB400331A76}"/>
              </a:ext>
            </a:extLst>
          </p:cNvPr>
          <p:cNvSpPr txBox="1">
            <a:spLocks noChangeArrowheads="1"/>
          </p:cNvSpPr>
          <p:nvPr/>
        </p:nvSpPr>
        <p:spPr bwMode="auto">
          <a:xfrm>
            <a:off x="373725" y="451097"/>
            <a:ext cx="9070975" cy="962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eaLnBrk="1">
              <a:buClrTx/>
            </a:pPr>
            <a:r>
              <a:rPr lang="ru-RU" altLang="ru-RU" b="1" dirty="0">
                <a:solidFill>
                  <a:srgbClr val="000000"/>
                </a:solidFill>
                <a:latin typeface="Arial"/>
                <a:cs typeface="Tahoma"/>
              </a:rPr>
              <a:t>SDN-Software </a:t>
            </a:r>
            <a:r>
              <a:rPr lang="ru-RU" altLang="ru-RU" b="1" err="1">
                <a:solidFill>
                  <a:srgbClr val="000000"/>
                </a:solidFill>
                <a:latin typeface="Arial"/>
                <a:cs typeface="Tahoma"/>
              </a:rPr>
              <a:t>Defined</a:t>
            </a:r>
            <a:r>
              <a:rPr lang="ru-RU" altLang="ru-RU" b="1" dirty="0">
                <a:solidFill>
                  <a:srgbClr val="000000"/>
                </a:solidFill>
                <a:latin typeface="Arial"/>
                <a:cs typeface="Tahoma"/>
              </a:rPr>
              <a:t> Networks, Программно-конфигурируемы Сети, ПКС</a:t>
            </a:r>
          </a:p>
        </p:txBody>
      </p:sp>
      <p:sp>
        <p:nvSpPr>
          <p:cNvPr id="4" name="TextBox 3">
            <a:extLst>
              <a:ext uri="{FF2B5EF4-FFF2-40B4-BE49-F238E27FC236}">
                <a16:creationId xmlns:a16="http://schemas.microsoft.com/office/drawing/2014/main" id="{2E45A9E2-5792-4DC0-834F-93AF613ECF8B}"/>
              </a:ext>
            </a:extLst>
          </p:cNvPr>
          <p:cNvSpPr txBox="1"/>
          <p:nvPr/>
        </p:nvSpPr>
        <p:spPr>
          <a:xfrm>
            <a:off x="139140" y="1807395"/>
            <a:ext cx="9543383" cy="3441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b="1" dirty="0">
                <a:solidFill>
                  <a:srgbClr val="000000"/>
                </a:solidFill>
                <a:latin typeface="Arial"/>
                <a:cs typeface="Arial"/>
              </a:rPr>
              <a:t>Архитектура ПКС-сети (Р.Л. Смелянский, В.А. Антоненко -  Концепции …)</a:t>
            </a:r>
            <a:endParaRPr lang="ru-RU" b="1" dirty="0">
              <a:solidFill>
                <a:srgbClr val="000000"/>
              </a:solidFill>
              <a:cs typeface="Arial"/>
            </a:endParaRPr>
          </a:p>
          <a:p>
            <a:endParaRPr lang="ru-RU" b="1" dirty="0">
              <a:solidFill>
                <a:srgbClr val="000000"/>
              </a:solidFill>
              <a:latin typeface="Arial"/>
              <a:cs typeface="Arial"/>
            </a:endParaRPr>
          </a:p>
          <a:p>
            <a:endParaRPr lang="ru-RU" b="1" dirty="0">
              <a:solidFill>
                <a:srgbClr val="000000"/>
              </a:solidFill>
              <a:latin typeface="Arial"/>
              <a:cs typeface="Arial"/>
            </a:endParaRPr>
          </a:p>
          <a:p>
            <a:r>
              <a:rPr lang="ru-RU" b="1" dirty="0">
                <a:solidFill>
                  <a:srgbClr val="000000"/>
                </a:solidFill>
                <a:latin typeface="Arial"/>
                <a:cs typeface="Arial"/>
              </a:rPr>
              <a:t>Data </a:t>
            </a:r>
            <a:r>
              <a:rPr lang="ru-RU" b="1" dirty="0" err="1">
                <a:solidFill>
                  <a:srgbClr val="000000"/>
                </a:solidFill>
                <a:latin typeface="Arial"/>
                <a:cs typeface="Arial"/>
              </a:rPr>
              <a:t>Plane</a:t>
            </a:r>
            <a:r>
              <a:rPr lang="ru-RU" b="1" dirty="0">
                <a:solidFill>
                  <a:srgbClr val="000000"/>
                </a:solidFill>
                <a:latin typeface="Arial"/>
                <a:cs typeface="Arial"/>
              </a:rPr>
              <a:t> </a:t>
            </a:r>
            <a:r>
              <a:rPr lang="ru-RU" dirty="0">
                <a:solidFill>
                  <a:srgbClr val="000000"/>
                </a:solidFill>
                <a:latin typeface="Arial"/>
                <a:cs typeface="Arial"/>
              </a:rPr>
              <a:t>- отвечает за обработку пакетов при передаче данных по маршруту, который был определен в </a:t>
            </a:r>
            <a:r>
              <a:rPr lang="ru-RU" b="1" dirty="0">
                <a:solidFill>
                  <a:srgbClr val="000000"/>
                </a:solidFill>
                <a:latin typeface="Arial"/>
                <a:cs typeface="Arial"/>
              </a:rPr>
              <a:t>Control </a:t>
            </a:r>
            <a:r>
              <a:rPr lang="ru-RU" b="1" dirty="0" err="1">
                <a:solidFill>
                  <a:srgbClr val="000000"/>
                </a:solidFill>
                <a:latin typeface="Arial"/>
                <a:cs typeface="Arial"/>
              </a:rPr>
              <a:t>Plane</a:t>
            </a:r>
            <a:r>
              <a:rPr lang="ru-RU" b="1" dirty="0">
                <a:solidFill>
                  <a:srgbClr val="000000"/>
                </a:solidFill>
                <a:latin typeface="Arial"/>
                <a:cs typeface="Arial"/>
              </a:rPr>
              <a:t>.</a:t>
            </a:r>
            <a:endParaRPr lang="ru-RU"/>
          </a:p>
          <a:p>
            <a:endParaRPr lang="ru-RU" b="1" dirty="0">
              <a:solidFill>
                <a:srgbClr val="000000"/>
              </a:solidFill>
              <a:latin typeface="Arial"/>
              <a:cs typeface="Arial"/>
            </a:endParaRPr>
          </a:p>
          <a:p>
            <a:endParaRPr lang="ru-RU" b="1" dirty="0">
              <a:solidFill>
                <a:srgbClr val="000000"/>
              </a:solidFill>
              <a:latin typeface="Arial"/>
              <a:cs typeface="Arial"/>
            </a:endParaRPr>
          </a:p>
          <a:p>
            <a:r>
              <a:rPr lang="ru-RU" b="1" dirty="0">
                <a:solidFill>
                  <a:srgbClr val="000000"/>
                </a:solidFill>
                <a:latin typeface="Arial"/>
                <a:cs typeface="Arial"/>
              </a:rPr>
              <a:t>Control </a:t>
            </a:r>
            <a:r>
              <a:rPr lang="ru-RU" b="1" dirty="0" err="1">
                <a:solidFill>
                  <a:srgbClr val="000000"/>
                </a:solidFill>
                <a:latin typeface="Arial"/>
                <a:cs typeface="Arial"/>
              </a:rPr>
              <a:t>Plane</a:t>
            </a:r>
            <a:r>
              <a:rPr lang="ru-RU" b="1" dirty="0">
                <a:solidFill>
                  <a:srgbClr val="000000"/>
                </a:solidFill>
                <a:latin typeface="Arial"/>
                <a:cs typeface="Arial"/>
              </a:rPr>
              <a:t> </a:t>
            </a:r>
            <a:r>
              <a:rPr lang="ru-RU" dirty="0">
                <a:solidFill>
                  <a:srgbClr val="000000"/>
                </a:solidFill>
                <a:latin typeface="Arial"/>
                <a:cs typeface="Arial"/>
              </a:rPr>
              <a:t>- отвечает за программирование и настройку сетевых устройств, принятие решений о том, как и какие пакеты должны быть посланы и на какие сетевые устройства.</a:t>
            </a:r>
            <a:endParaRPr lang="ru-RU">
              <a:solidFill>
                <a:srgbClr val="000000"/>
              </a:solidFill>
              <a:cs typeface="Arial"/>
            </a:endParaRPr>
          </a:p>
          <a:p>
            <a:r>
              <a:rPr lang="ru-RU" dirty="0">
                <a:solidFill>
                  <a:srgbClr val="000000"/>
                </a:solidFill>
                <a:latin typeface="Arial"/>
                <a:cs typeface="Arial"/>
              </a:rPr>
              <a:t>   </a:t>
            </a:r>
            <a:endParaRPr lang="ru-RU" dirty="0">
              <a:solidFill>
                <a:srgbClr val="000000"/>
              </a:solidFill>
              <a:cs typeface="Arial"/>
            </a:endParaRPr>
          </a:p>
          <a:p>
            <a:endParaRPr lang="ru-RU" b="1" dirty="0">
              <a:solidFill>
                <a:srgbClr val="000000"/>
              </a:solidFill>
              <a:cs typeface="Arial"/>
            </a:endParaRPr>
          </a:p>
          <a:p>
            <a:endParaRPr lang="ru-RU" dirty="0">
              <a:solidFill>
                <a:srgbClr val="000000"/>
              </a:solidFill>
              <a:cs typeface="Arial"/>
            </a:endParaRPr>
          </a:p>
        </p:txBody>
      </p:sp>
    </p:spTree>
    <p:extLst>
      <p:ext uri="{BB962C8B-B14F-4D97-AF65-F5344CB8AC3E}">
        <p14:creationId xmlns:p14="http://schemas.microsoft.com/office/powerpoint/2010/main" val="31888046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16381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a:t>Проблема с традиционными сетями при управлении трафиком современной сети передачи данных заключается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sz="1800" b="1"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p:txBody>
          <a:bodyPr/>
          <a:lstStyle/>
          <a:p>
            <a:pPr marL="0" indent="0"/>
            <a:endParaRPr lang="ru" sz="2400" dirty="0">
              <a:ea typeface="+mn-lt"/>
              <a:cs typeface="+mn-lt"/>
            </a:endParaRPr>
          </a:p>
          <a:p>
            <a:pPr marL="0" indent="0"/>
            <a:endParaRPr lang="ru" sz="2400" dirty="0">
              <a:cs typeface="Arial"/>
            </a:endParaRPr>
          </a:p>
        </p:txBody>
      </p:sp>
      <p:pic>
        <p:nvPicPr>
          <p:cNvPr id="5" name="Рисунок 5">
            <a:extLst>
              <a:ext uri="{FF2B5EF4-FFF2-40B4-BE49-F238E27FC236}">
                <a16:creationId xmlns:a16="http://schemas.microsoft.com/office/drawing/2014/main" id="{2572CE31-BFCF-CFD5-0805-64D75BF702EB}"/>
              </a:ext>
            </a:extLst>
          </p:cNvPr>
          <p:cNvPicPr>
            <a:picLocks noChangeAspect="1"/>
          </p:cNvPicPr>
          <p:nvPr/>
        </p:nvPicPr>
        <p:blipFill>
          <a:blip r:embed="rId2"/>
          <a:stretch>
            <a:fillRect/>
          </a:stretch>
        </p:blipFill>
        <p:spPr>
          <a:xfrm>
            <a:off x="1229912" y="1728294"/>
            <a:ext cx="7620800" cy="4909043"/>
          </a:xfrm>
          <a:prstGeom prst="rect">
            <a:avLst/>
          </a:prstGeom>
        </p:spPr>
      </p:pic>
    </p:spTree>
    <p:extLst>
      <p:ext uri="{BB962C8B-B14F-4D97-AF65-F5344CB8AC3E}">
        <p14:creationId xmlns:p14="http://schemas.microsoft.com/office/powerpoint/2010/main" val="4291256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3183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latin typeface="Arial"/>
                <a:cs typeface="Tahoma"/>
              </a:rPr>
              <a:t>Проблема с традиционными сетями при управлении трафиком современной сети передачи данных заключается</a:t>
            </a:r>
            <a:r>
              <a:rPr lang="ru" dirty="0">
                <a:latin typeface="Arial"/>
                <a:cs typeface="Arial"/>
              </a:rPr>
              <a:t>По сравнению с традиционными сетями, в которых новые сетевые функции поддерживаются в основном в виде промежуточного программного обеспечения (например, балансировщиков нагрузки и систем обнаружения вторжений), SDN позволяет разработчикам программного обеспечения разрабатывать новые сетевые приложения поверх контроллера SDN, работающего под управлением сетевой операционной системы NOS.</a:t>
            </a:r>
            <a:r>
              <a:rPr lang="ru-RU" dirty="0">
                <a:latin typeface="Arial"/>
                <a:cs typeface="Tahoma"/>
              </a:rPr>
              <a:t>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endParaRPr lang="ru-RU"/>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sz="1800" b="1"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p:txBody>
          <a:bodyPr/>
          <a:lstStyle/>
          <a:p>
            <a:pPr marL="0" indent="0"/>
            <a:r>
              <a:rPr lang="ru" sz="1800" dirty="0">
                <a:ea typeface="+mn-lt"/>
                <a:cs typeface="+mn-lt"/>
              </a:rPr>
              <a:t>К</a:t>
            </a:r>
            <a:r>
              <a:rPr lang="ru" sz="1800" b="1" dirty="0">
                <a:ea typeface="+mn-lt"/>
                <a:cs typeface="+mn-lt"/>
              </a:rPr>
              <a:t>лючевые преимущества и примеры использования SDN:</a:t>
            </a:r>
          </a:p>
          <a:p>
            <a:pPr marL="0" indent="0"/>
            <a:r>
              <a:rPr lang="ru-RU" sz="1800" dirty="0">
                <a:ea typeface="+mn-lt"/>
                <a:cs typeface="+mn-lt"/>
              </a:rPr>
              <a:t>Благодаря виртуализации </a:t>
            </a:r>
            <a:r>
              <a:rPr lang="ru-RU" sz="1800" b="1" dirty="0">
                <a:ea typeface="+mn-lt"/>
                <a:cs typeface="+mn-lt"/>
              </a:rPr>
              <a:t>SDN</a:t>
            </a:r>
            <a:r>
              <a:rPr lang="ru-RU" sz="1800" dirty="0">
                <a:ea typeface="+mn-lt"/>
                <a:cs typeface="+mn-lt"/>
              </a:rPr>
              <a:t> приносит пользу сетям центров обработки данных за счет:</a:t>
            </a:r>
            <a:endParaRPr lang="en-US" sz="1800" dirty="0">
              <a:ea typeface="+mn-lt"/>
              <a:cs typeface="+mn-lt"/>
            </a:endParaRPr>
          </a:p>
          <a:p>
            <a:pPr marL="0" indent="0"/>
            <a:r>
              <a:rPr lang="ru-RU" sz="1800" dirty="0">
                <a:ea typeface="+mn-lt"/>
                <a:cs typeface="+mn-lt"/>
              </a:rPr>
              <a:t>Предоставлению </a:t>
            </a:r>
            <a:r>
              <a:rPr lang="ru-RU" sz="1800" i="1" dirty="0">
                <a:ea typeface="+mn-lt"/>
                <a:cs typeface="+mn-lt"/>
              </a:rPr>
              <a:t>ресурсов по запросу</a:t>
            </a:r>
            <a:r>
              <a:rPr lang="ru-RU" sz="1800" dirty="0">
                <a:ea typeface="+mn-lt"/>
                <a:cs typeface="+mn-lt"/>
              </a:rPr>
              <a:t> для облачного трафика:</a:t>
            </a:r>
            <a:r>
              <a:rPr lang="ru" sz="1800" dirty="0">
                <a:ea typeface="+mn-lt"/>
                <a:cs typeface="+mn-lt"/>
              </a:rPr>
              <a:t>Рост облачных вычислений способствовал более широкому внедрению </a:t>
            </a:r>
            <a:r>
              <a:rPr lang="ru" sz="1800" b="1" dirty="0">
                <a:ea typeface="+mn-lt"/>
                <a:cs typeface="+mn-lt"/>
              </a:rPr>
              <a:t>SDN</a:t>
            </a:r>
            <a:r>
              <a:rPr lang="ru" sz="1800" dirty="0">
                <a:ea typeface="+mn-lt"/>
                <a:cs typeface="+mn-lt"/>
              </a:rPr>
              <a:t> за счет виртуализации и  выделения ресурсов по требованию для облачного трафика. </a:t>
            </a:r>
            <a:endParaRPr lang="ru" sz="1800" dirty="0">
              <a:ea typeface="+mn-lt"/>
              <a:cs typeface="Arial"/>
            </a:endParaRPr>
          </a:p>
          <a:p>
            <a:pPr marL="0" indent="0"/>
            <a:r>
              <a:rPr lang="ru" sz="1800" dirty="0">
                <a:ea typeface="+mn-lt"/>
                <a:cs typeface="+mn-lt"/>
              </a:rPr>
              <a:t>Работа с </a:t>
            </a:r>
            <a:r>
              <a:rPr lang="ru" sz="1800" i="1" dirty="0">
                <a:ea typeface="+mn-lt"/>
                <a:cs typeface="+mn-lt"/>
              </a:rPr>
              <a:t>большими данными</a:t>
            </a:r>
            <a:r>
              <a:rPr lang="ru" sz="1800" dirty="0">
                <a:ea typeface="+mn-lt"/>
                <a:cs typeface="+mn-lt"/>
              </a:rPr>
              <a:t>: </a:t>
            </a:r>
            <a:r>
              <a:rPr lang="ru" sz="1800" b="1" dirty="0">
                <a:ea typeface="+mn-lt"/>
                <a:cs typeface="+mn-lt"/>
              </a:rPr>
              <a:t>SDN</a:t>
            </a:r>
            <a:r>
              <a:rPr lang="ru" sz="1800" dirty="0">
                <a:ea typeface="+mn-lt"/>
                <a:cs typeface="+mn-lt"/>
              </a:rPr>
              <a:t> может достаточно эффективно работать с приложениями для больших данных (требующими большей пропускной способности) эффективно обеспечивающую эту пропускную способность.</a:t>
            </a:r>
            <a:endParaRPr lang="ru" sz="1800" dirty="0">
              <a:ea typeface="+mn-lt"/>
              <a:cs typeface="Tahoma"/>
            </a:endParaRPr>
          </a:p>
          <a:p>
            <a:pPr marL="0" indent="0"/>
            <a:r>
              <a:rPr lang="ru" sz="1800" dirty="0">
                <a:ea typeface="+mn-lt"/>
                <a:cs typeface="+mn-lt"/>
              </a:rPr>
              <a:t> Управление </a:t>
            </a:r>
            <a:r>
              <a:rPr lang="ru" sz="1800" i="1" dirty="0">
                <a:ea typeface="+mn-lt"/>
                <a:cs typeface="+mn-lt"/>
              </a:rPr>
              <a:t>политикой и безопасностью</a:t>
            </a:r>
            <a:r>
              <a:rPr lang="ru" sz="1800" dirty="0">
                <a:ea typeface="+mn-lt"/>
                <a:cs typeface="+mn-lt"/>
              </a:rPr>
              <a:t>: По сравнению с традиционной сетью </a:t>
            </a:r>
            <a:r>
              <a:rPr lang="ru" sz="1800" b="1" dirty="0">
                <a:ea typeface="+mn-lt"/>
                <a:cs typeface="+mn-lt"/>
              </a:rPr>
              <a:t>SDN</a:t>
            </a:r>
            <a:r>
              <a:rPr lang="ru" sz="1800" dirty="0">
                <a:ea typeface="+mn-lt"/>
                <a:cs typeface="+mn-lt"/>
              </a:rPr>
              <a:t> может лучше обрабатывать изменения политики, быстрее распространяя эти изменения по управляемым сетям.</a:t>
            </a:r>
            <a:endParaRPr lang="ru" sz="1800" dirty="0"/>
          </a:p>
        </p:txBody>
      </p:sp>
    </p:spTree>
    <p:extLst>
      <p:ext uri="{BB962C8B-B14F-4D97-AF65-F5344CB8AC3E}">
        <p14:creationId xmlns:p14="http://schemas.microsoft.com/office/powerpoint/2010/main" val="618507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3183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latin typeface="Arial"/>
                <a:cs typeface="Tahoma"/>
              </a:rPr>
              <a:t>Проблема с традиционными сетями при управлении трафиком современной сети передачи данных заключается</a:t>
            </a:r>
            <a:r>
              <a:rPr lang="ru" dirty="0">
                <a:latin typeface="Arial"/>
                <a:cs typeface="Arial"/>
              </a:rPr>
              <a:t>По сравнению с традиционными сетями, в которых новые сетевые функции поддерживаются в основном в виде промежуточного программного обеспечения (например, балансировщиков нагрузки и систем обнаружения вторжений), SDN позволяет разработчикам программного обеспечения разрабатывать новые сетевые приложения поверх контроллера SDN, работающего под управлением сетевой операционной системы NOS.</a:t>
            </a:r>
            <a:r>
              <a:rPr lang="ru-RU" dirty="0">
                <a:latin typeface="Arial"/>
                <a:cs typeface="Tahoma"/>
              </a:rPr>
              <a:t>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endParaRPr lang="ru-RU"/>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sz="1800"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p:txBody>
          <a:bodyPr/>
          <a:lstStyle/>
          <a:p>
            <a:pPr marL="0" indent="0"/>
            <a:r>
              <a:rPr lang="ru-RU" sz="1800" b="1" dirty="0">
                <a:cs typeface="Arial"/>
              </a:rPr>
              <a:t>SDN</a:t>
            </a:r>
            <a:r>
              <a:rPr lang="ru-RU" sz="1800" dirty="0">
                <a:cs typeface="Arial"/>
              </a:rPr>
              <a:t> и </a:t>
            </a:r>
            <a:r>
              <a:rPr lang="ru-RU" sz="1800" b="1" dirty="0" err="1">
                <a:cs typeface="Arial"/>
              </a:rPr>
              <a:t>IoT</a:t>
            </a:r>
            <a:r>
              <a:rPr lang="ru-RU" sz="1800" dirty="0">
                <a:cs typeface="Arial"/>
              </a:rPr>
              <a:t> — две параллельные тенденции, возникающие в последние годы. Считается, что </a:t>
            </a:r>
            <a:r>
              <a:rPr lang="ru-RU" sz="1800" b="1" dirty="0">
                <a:cs typeface="Arial"/>
              </a:rPr>
              <a:t>SDN</a:t>
            </a:r>
            <a:r>
              <a:rPr lang="ru-RU" sz="1800" dirty="0">
                <a:cs typeface="Arial"/>
              </a:rPr>
              <a:t> является ключевым фактором для приложений </a:t>
            </a:r>
            <a:r>
              <a:rPr lang="ru-RU" sz="1800" b="1" dirty="0" err="1">
                <a:cs typeface="Arial"/>
              </a:rPr>
              <a:t>IoT</a:t>
            </a:r>
            <a:r>
              <a:rPr lang="ru-RU" sz="1800" dirty="0">
                <a:cs typeface="Arial"/>
              </a:rPr>
              <a:t>. Некоторые способы, которыми </a:t>
            </a:r>
            <a:r>
              <a:rPr lang="ru-RU" sz="1800" b="1" dirty="0">
                <a:cs typeface="Arial"/>
              </a:rPr>
              <a:t>SDN</a:t>
            </a:r>
            <a:r>
              <a:rPr lang="ru-RU" sz="1800" dirty="0">
                <a:cs typeface="Arial"/>
              </a:rPr>
              <a:t> может поддерживать системы </a:t>
            </a:r>
            <a:r>
              <a:rPr lang="ru-RU" sz="1800" b="1" dirty="0" err="1">
                <a:cs typeface="Arial"/>
              </a:rPr>
              <a:t>IoT</a:t>
            </a:r>
            <a:r>
              <a:rPr lang="ru-RU" sz="1800" dirty="0">
                <a:cs typeface="Arial"/>
              </a:rPr>
              <a:t>, включают:</a:t>
            </a:r>
          </a:p>
          <a:p>
            <a:pPr marL="0" indent="0"/>
            <a:r>
              <a:rPr lang="ru-RU" sz="1800" i="1" dirty="0">
                <a:cs typeface="Arial"/>
              </a:rPr>
              <a:t>Регулирование по времени  пропускной способности</a:t>
            </a:r>
            <a:r>
              <a:rPr lang="ru-RU" sz="1800" dirty="0">
                <a:cs typeface="Arial"/>
              </a:rPr>
              <a:t>: в крупномасштабном приложении </a:t>
            </a:r>
            <a:r>
              <a:rPr lang="ru-RU" sz="1800" dirty="0" err="1">
                <a:cs typeface="Arial"/>
              </a:rPr>
              <a:t>IoT</a:t>
            </a:r>
            <a:r>
              <a:rPr lang="ru-RU" sz="1800" dirty="0">
                <a:cs typeface="Arial"/>
              </a:rPr>
              <a:t> устройство </a:t>
            </a:r>
            <a:r>
              <a:rPr lang="ru-RU" sz="1800" dirty="0" err="1">
                <a:cs typeface="Arial"/>
              </a:rPr>
              <a:t>IoT</a:t>
            </a:r>
            <a:r>
              <a:rPr lang="ru-RU" sz="1800" dirty="0">
                <a:cs typeface="Arial"/>
              </a:rPr>
              <a:t> может периодически отправлять данные в заданное время. Таким образом, </a:t>
            </a:r>
            <a:r>
              <a:rPr lang="ru-RU" sz="1800" b="1" dirty="0">
                <a:cs typeface="Arial"/>
              </a:rPr>
              <a:t>SDN</a:t>
            </a:r>
            <a:r>
              <a:rPr lang="ru-RU" sz="1800" dirty="0">
                <a:cs typeface="Arial"/>
              </a:rPr>
              <a:t> может помочь оператору в планировании пропускной способности для крупномасштабных систем </a:t>
            </a:r>
            <a:r>
              <a:rPr lang="ru-RU" sz="1800" dirty="0" err="1">
                <a:cs typeface="Arial"/>
              </a:rPr>
              <a:t>IoT</a:t>
            </a:r>
            <a:r>
              <a:rPr lang="ru-RU" sz="1800" dirty="0">
                <a:cs typeface="Arial"/>
              </a:rPr>
              <a:t>.</a:t>
            </a:r>
          </a:p>
          <a:p>
            <a:pPr marL="0" indent="0"/>
            <a:r>
              <a:rPr lang="ru-RU" sz="1800" i="1" dirty="0">
                <a:cs typeface="Arial"/>
              </a:rPr>
              <a:t>Динамическое управление нагрузкой</a:t>
            </a:r>
            <a:r>
              <a:rPr lang="ru-RU" sz="1800" dirty="0">
                <a:cs typeface="Arial"/>
              </a:rPr>
              <a:t>: с экспоненциальным ростом количества устройств </a:t>
            </a:r>
            <a:r>
              <a:rPr lang="ru-RU" sz="1800" dirty="0" err="1">
                <a:cs typeface="Arial"/>
              </a:rPr>
              <a:t>IoT</a:t>
            </a:r>
            <a:r>
              <a:rPr lang="ru-RU" sz="1800" dirty="0">
                <a:cs typeface="Arial"/>
              </a:rPr>
              <a:t>, который, как ожидается, будет расти еще больше, </a:t>
            </a:r>
            <a:r>
              <a:rPr lang="ru-RU" sz="1800" b="1" dirty="0">
                <a:cs typeface="Arial"/>
              </a:rPr>
              <a:t>SDN</a:t>
            </a:r>
            <a:r>
              <a:rPr lang="ru-RU" sz="1800" dirty="0">
                <a:cs typeface="Arial"/>
              </a:rPr>
              <a:t> подходит для динамического управления нагрузкой, позволяя оператору автоматически отслеживать и управлять изменениями пропускной способности. Несмотря на то, что традиционные сети являются масштабируемыми, они не подходят для такого динамического управления нагрузкой.</a:t>
            </a:r>
            <a:endParaRPr lang="ru" sz="1800" dirty="0">
              <a:cs typeface="Arial"/>
            </a:endParaRPr>
          </a:p>
        </p:txBody>
      </p:sp>
    </p:spTree>
    <p:extLst>
      <p:ext uri="{BB962C8B-B14F-4D97-AF65-F5344CB8AC3E}">
        <p14:creationId xmlns:p14="http://schemas.microsoft.com/office/powerpoint/2010/main" val="2070105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3183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latin typeface="Arial"/>
                <a:cs typeface="Tahoma"/>
              </a:rPr>
              <a:t>Проблема с традиционными сетями при управлении трафиком современной сети передачи данных заключается</a:t>
            </a:r>
            <a:r>
              <a:rPr lang="ru" dirty="0">
                <a:latin typeface="Arial"/>
                <a:cs typeface="Arial"/>
              </a:rPr>
              <a:t>По сравнению с традиционными сетями, в которых новые сетевые функции поддерживаются в основном в виде промежуточного программного обеспечения (например, балансировщиков нагрузки и систем обнаружения вторжений), SDN позволяет разработчикам программного обеспечения разрабатывать новые сетевые приложения поверх контроллера SDN, работающего под управлением сетевой операционной системы NOS.</a:t>
            </a:r>
            <a:r>
              <a:rPr lang="ru-RU" dirty="0">
                <a:latin typeface="Arial"/>
                <a:cs typeface="Tahoma"/>
              </a:rPr>
              <a:t>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endParaRPr lang="ru-RU"/>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dirty="0"/>
          </a:p>
          <a:p>
            <a:endParaRPr lang="ru-RU" sz="1800" b="1"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p:txBody>
          <a:bodyPr/>
          <a:lstStyle/>
          <a:p>
            <a:pPr marL="0" indent="0"/>
            <a:r>
              <a:rPr lang="ru-RU" sz="1800" b="1" dirty="0">
                <a:cs typeface="Arial"/>
              </a:rPr>
              <a:t>SDN</a:t>
            </a:r>
            <a:r>
              <a:rPr lang="ru-RU" sz="1800" dirty="0">
                <a:cs typeface="Arial"/>
              </a:rPr>
              <a:t> и </a:t>
            </a:r>
            <a:r>
              <a:rPr lang="ru-RU" sz="1800" i="1" dirty="0">
                <a:cs typeface="Arial"/>
              </a:rPr>
              <a:t>виртуализация сетевых функций </a:t>
            </a:r>
            <a:r>
              <a:rPr lang="ru-RU" sz="1800" dirty="0">
                <a:cs typeface="Arial"/>
              </a:rPr>
              <a:t>(</a:t>
            </a:r>
            <a:r>
              <a:rPr lang="ru-RU" sz="1800" b="1" dirty="0">
                <a:cs typeface="Arial"/>
              </a:rPr>
              <a:t>NFV</a:t>
            </a:r>
            <a:r>
              <a:rPr lang="ru-RU" sz="1800" dirty="0">
                <a:cs typeface="Arial"/>
              </a:rPr>
              <a:t>) создали путь для поддержки мобильных сетей.</a:t>
            </a:r>
          </a:p>
          <a:p>
            <a:pPr marL="0" indent="0"/>
            <a:endParaRPr lang="ru-RU" sz="1800" dirty="0">
              <a:cs typeface="Arial"/>
            </a:endParaRPr>
          </a:p>
          <a:p>
            <a:pPr marL="0" indent="0"/>
            <a:r>
              <a:rPr lang="ru-RU" sz="1800" b="1" dirty="0">
                <a:cs typeface="Arial"/>
              </a:rPr>
              <a:t>SDN </a:t>
            </a:r>
            <a:r>
              <a:rPr lang="ru-RU" sz="1800" dirty="0">
                <a:cs typeface="Arial"/>
              </a:rPr>
              <a:t>предлагает возможность программирования.</a:t>
            </a:r>
          </a:p>
          <a:p>
            <a:pPr marL="0" indent="0"/>
            <a:endParaRPr lang="ru-RU" sz="1800" dirty="0">
              <a:cs typeface="Arial"/>
            </a:endParaRPr>
          </a:p>
          <a:p>
            <a:pPr marL="0" indent="0"/>
            <a:r>
              <a:rPr lang="ru-RU" sz="1800" b="1" dirty="0">
                <a:cs typeface="Arial"/>
              </a:rPr>
              <a:t>NFV </a:t>
            </a:r>
            <a:r>
              <a:rPr lang="ru-RU" sz="1800" dirty="0">
                <a:cs typeface="Arial"/>
              </a:rPr>
              <a:t>предлагает виртуализацию.</a:t>
            </a:r>
            <a:endParaRPr lang="ru" sz="1800" dirty="0">
              <a:cs typeface="Arial"/>
            </a:endParaRPr>
          </a:p>
        </p:txBody>
      </p:sp>
    </p:spTree>
    <p:extLst>
      <p:ext uri="{BB962C8B-B14F-4D97-AF65-F5344CB8AC3E}">
        <p14:creationId xmlns:p14="http://schemas.microsoft.com/office/powerpoint/2010/main" val="2843520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3183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latin typeface="Arial"/>
                <a:cs typeface="Tahoma"/>
              </a:rPr>
              <a:t>Проблема с традиционными сетями при управлении трафиком современной сети передачи данных заключается</a:t>
            </a:r>
            <a:r>
              <a:rPr lang="ru" dirty="0">
                <a:latin typeface="Arial"/>
                <a:cs typeface="Arial"/>
              </a:rPr>
              <a:t>По сравнению с традиционными сетями, в которых новые сетевые функции поддерживаются в основном в виде промежуточного программного обеспечения (например, балансировщиков нагрузки и систем обнаружения вторжений), SDN позволяет разработчикам программного обеспечения разрабатывать новые сетевые приложения поверх контроллера SDN, работающего под управлением сетевой операционной системы NOS.</a:t>
            </a:r>
            <a:r>
              <a:rPr lang="ru-RU" dirty="0">
                <a:latin typeface="Arial"/>
                <a:cs typeface="Tahoma"/>
              </a:rPr>
              <a:t>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endParaRPr lang="ru-RU"/>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sz="1800" b="1"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p:txBody>
          <a:bodyPr/>
          <a:lstStyle/>
          <a:p>
            <a:pPr marL="0" indent="0"/>
            <a:r>
              <a:rPr lang="ru-RU" sz="1800" dirty="0">
                <a:cs typeface="Arial"/>
              </a:rPr>
              <a:t>Как развивалась </a:t>
            </a:r>
            <a:r>
              <a:rPr lang="en-US" sz="1800" b="1" dirty="0">
                <a:cs typeface="Arial"/>
              </a:rPr>
              <a:t>SDN</a:t>
            </a:r>
            <a:endParaRPr lang="ru-RU" sz="1800" b="1" dirty="0">
              <a:cs typeface="Arial"/>
            </a:endParaRPr>
          </a:p>
          <a:p>
            <a:pPr marL="0" indent="0"/>
            <a:endParaRPr lang="ru-RU" sz="1800" b="1" dirty="0">
              <a:cs typeface="Arial"/>
            </a:endParaRPr>
          </a:p>
          <a:p>
            <a:pPr marL="0" indent="0"/>
            <a:r>
              <a:rPr lang="ru-RU" sz="1800" dirty="0">
                <a:cs typeface="Arial"/>
              </a:rPr>
              <a:t>Хотя </a:t>
            </a:r>
            <a:r>
              <a:rPr lang="ru-RU" sz="1800" b="1" dirty="0">
                <a:cs typeface="Arial"/>
              </a:rPr>
              <a:t>SDN</a:t>
            </a:r>
            <a:r>
              <a:rPr lang="ru-RU" sz="1800" dirty="0">
                <a:cs typeface="Arial"/>
              </a:rPr>
              <a:t> приобрела популярность в последние несколько лет, на самом деле существует долгая история разделения </a:t>
            </a:r>
            <a:r>
              <a:rPr lang="ru-RU" sz="1800" i="1" dirty="0">
                <a:cs typeface="Arial"/>
              </a:rPr>
              <a:t>плоскости данных </a:t>
            </a:r>
            <a:r>
              <a:rPr lang="ru-RU" sz="1800" dirty="0">
                <a:cs typeface="Arial"/>
              </a:rPr>
              <a:t>и </a:t>
            </a:r>
            <a:r>
              <a:rPr lang="ru-RU" sz="1800" i="1" dirty="0">
                <a:cs typeface="Arial"/>
              </a:rPr>
              <a:t>плоскости управления</a:t>
            </a:r>
            <a:r>
              <a:rPr lang="ru-RU" sz="1800" dirty="0">
                <a:cs typeface="Arial"/>
              </a:rPr>
              <a:t>, а также программируемости плоскости данных. </a:t>
            </a:r>
          </a:p>
          <a:p>
            <a:pPr marL="0" indent="0"/>
            <a:r>
              <a:rPr lang="ru-RU" sz="1800" dirty="0">
                <a:cs typeface="Arial"/>
              </a:rPr>
              <a:t>Считается, что современная </a:t>
            </a:r>
            <a:r>
              <a:rPr lang="ru-RU" sz="1800" b="1" dirty="0">
                <a:cs typeface="Arial"/>
              </a:rPr>
              <a:t>SDN</a:t>
            </a:r>
            <a:r>
              <a:rPr lang="ru-RU" sz="1800" dirty="0">
                <a:cs typeface="Arial"/>
              </a:rPr>
              <a:t> была вдохновлена более ранними разработками 1990-х и 2000-х годов. </a:t>
            </a:r>
          </a:p>
          <a:p>
            <a:pPr marL="0" indent="0"/>
            <a:r>
              <a:rPr lang="ru-RU" sz="1800" dirty="0">
                <a:cs typeface="Arial"/>
              </a:rPr>
              <a:t>Некоторые из этих более ранних инициатив по виртуализации и разделению плоскости данных и управления.  -</a:t>
            </a:r>
            <a:r>
              <a:rPr lang="en-US" sz="1800" dirty="0">
                <a:cs typeface="Arial"/>
              </a:rPr>
              <a:t>&gt;</a:t>
            </a:r>
            <a:endParaRPr lang="ru-RU" sz="1800" dirty="0">
              <a:cs typeface="Arial"/>
            </a:endParaRPr>
          </a:p>
          <a:p>
            <a:pPr marL="0" indent="0"/>
            <a:endParaRPr lang="ru-RU" sz="1800" dirty="0">
              <a:cs typeface="Arial"/>
            </a:endParaRPr>
          </a:p>
          <a:p>
            <a:pPr marL="0" indent="0"/>
            <a:endParaRPr lang="ru" sz="1800" dirty="0">
              <a:cs typeface="Arial"/>
            </a:endParaRPr>
          </a:p>
        </p:txBody>
      </p:sp>
    </p:spTree>
    <p:extLst>
      <p:ext uri="{BB962C8B-B14F-4D97-AF65-F5344CB8AC3E}">
        <p14:creationId xmlns:p14="http://schemas.microsoft.com/office/powerpoint/2010/main" val="956582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3183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latin typeface="Arial"/>
                <a:cs typeface="Tahoma"/>
              </a:rPr>
              <a:t>Проблема с традиционными сетями при управлении трафиком современной сети передачи данных заключается</a:t>
            </a:r>
            <a:r>
              <a:rPr lang="ru" dirty="0">
                <a:latin typeface="Arial"/>
                <a:cs typeface="Arial"/>
              </a:rPr>
              <a:t>По сравнению с традиционными сетями, в которых новые сетевые функции поддерживаются в основном в виде промежуточного программного обеспечения (например, балансировщиков нагрузки и систем обнаружения вторжений), SDN позволяет разработчикам программного обеспечения разрабатывать новые сетевые приложения поверх контроллера SDN, работающего под управлением сетевой операционной системы NOS.</a:t>
            </a:r>
            <a:r>
              <a:rPr lang="ru-RU" dirty="0">
                <a:latin typeface="Arial"/>
                <a:cs typeface="Tahoma"/>
              </a:rPr>
              <a:t>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endParaRPr lang="ru-RU"/>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sz="1800" b="1"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p:txBody>
          <a:bodyPr/>
          <a:lstStyle/>
          <a:p>
            <a:pPr marL="0" indent="0"/>
            <a:endParaRPr lang="ru-RU" sz="1800" dirty="0">
              <a:cs typeface="Arial"/>
            </a:endParaRPr>
          </a:p>
          <a:p>
            <a:pPr marL="0" indent="0"/>
            <a:r>
              <a:rPr lang="ru-RU" sz="1800" dirty="0">
                <a:cs typeface="Arial"/>
              </a:rPr>
              <a:t>Ранняя разработка по разделению </a:t>
            </a:r>
            <a:r>
              <a:rPr lang="ru-RU" sz="1800" i="1" dirty="0">
                <a:cs typeface="Arial"/>
              </a:rPr>
              <a:t>плоскости данных плоскости управления</a:t>
            </a:r>
            <a:r>
              <a:rPr lang="ru-RU" sz="1800" dirty="0">
                <a:cs typeface="Arial"/>
              </a:rPr>
              <a:t> для голосовой сети:</a:t>
            </a:r>
            <a:endParaRPr lang="en-US" sz="1800">
              <a:cs typeface="Arial"/>
            </a:endParaRPr>
          </a:p>
          <a:p>
            <a:pPr marL="0" indent="0"/>
            <a:r>
              <a:rPr lang="ru-RU" sz="1800" dirty="0">
                <a:cs typeface="Arial"/>
              </a:rPr>
              <a:t>В сетевом трафике в 1990-х годах преобладали голосовые звонки или телефонные звонки, сделанные по голосовой сети. </a:t>
            </a:r>
          </a:p>
          <a:p>
            <a:pPr marL="0" indent="0"/>
            <a:r>
              <a:rPr lang="ru-RU" sz="1800" dirty="0">
                <a:cs typeface="Arial"/>
              </a:rPr>
              <a:t>Первая инициатива по разделению уровня данных и уровня управления была принята тогдашним телекоммуникационным гигантом AT&amp;T. </a:t>
            </a:r>
          </a:p>
          <a:p>
            <a:pPr marL="0" indent="0"/>
            <a:r>
              <a:rPr lang="ru-RU" sz="1800" dirty="0">
                <a:cs typeface="Arial"/>
              </a:rPr>
              <a:t>Идея разделения </a:t>
            </a:r>
            <a:r>
              <a:rPr lang="ru-RU" sz="1800" i="1" dirty="0">
                <a:cs typeface="Arial"/>
              </a:rPr>
              <a:t>уровня управления</a:t>
            </a:r>
            <a:r>
              <a:rPr lang="ru-RU" sz="1800" dirty="0">
                <a:cs typeface="Arial"/>
              </a:rPr>
              <a:t> и </a:t>
            </a:r>
            <a:r>
              <a:rPr lang="ru-RU" sz="1800" i="1" dirty="0">
                <a:cs typeface="Arial"/>
              </a:rPr>
              <a:t>уровня данных</a:t>
            </a:r>
            <a:r>
              <a:rPr lang="ru-RU" sz="1800" dirty="0">
                <a:cs typeface="Arial"/>
              </a:rPr>
              <a:t> помогла обеспечить общее представление сети. </a:t>
            </a:r>
          </a:p>
          <a:p>
            <a:pPr marL="0" indent="0"/>
            <a:r>
              <a:rPr lang="ru-RU" sz="1800" dirty="0">
                <a:cs typeface="Arial"/>
              </a:rPr>
              <a:t>Для сетей передачи данных аналогичные инициативы использовались </a:t>
            </a:r>
            <a:r>
              <a:rPr lang="ru-RU" sz="1800" dirty="0" err="1">
                <a:cs typeface="Arial"/>
              </a:rPr>
              <a:t>OpenFlow</a:t>
            </a:r>
            <a:r>
              <a:rPr lang="ru-RU" sz="1800" dirty="0">
                <a:cs typeface="Arial"/>
              </a:rPr>
              <a:t>, </a:t>
            </a:r>
            <a:r>
              <a:rPr lang="ru-RU" sz="1800" dirty="0" err="1">
                <a:cs typeface="Arial"/>
              </a:rPr>
              <a:t>Ethane</a:t>
            </a:r>
            <a:r>
              <a:rPr lang="ru-RU" sz="1800" dirty="0">
                <a:cs typeface="Arial"/>
              </a:rPr>
              <a:t>, NOX и т. д. в начале-середине 2000-х годов.</a:t>
            </a:r>
            <a:endParaRPr lang="ru" sz="1800" dirty="0">
              <a:cs typeface="Arial"/>
            </a:endParaRPr>
          </a:p>
        </p:txBody>
      </p:sp>
    </p:spTree>
    <p:extLst>
      <p:ext uri="{BB962C8B-B14F-4D97-AF65-F5344CB8AC3E}">
        <p14:creationId xmlns:p14="http://schemas.microsoft.com/office/powerpoint/2010/main" val="2067941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3183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latin typeface="Arial"/>
                <a:cs typeface="Tahoma"/>
              </a:rPr>
              <a:t>Проблема с традиционными сетями при управлении трафиком современной сети передачи данных заключается</a:t>
            </a:r>
            <a:r>
              <a:rPr lang="ru" dirty="0">
                <a:latin typeface="Arial"/>
                <a:cs typeface="Arial"/>
              </a:rPr>
              <a:t>По сравнению с традиционными сетями, в которых новые сетевые функции поддерживаются в основном в виде промежуточного программного обеспечения (например, балансировщиков нагрузки и систем обнаружения вторжений), SDN позволяет разработчикам программного обеспечения разрабатывать новые сетевые приложения поверх контроллера SDN, работающего под управлением сетевой операционной системы NOS.</a:t>
            </a:r>
            <a:r>
              <a:rPr lang="ru-RU" dirty="0">
                <a:latin typeface="Arial"/>
                <a:cs typeface="Tahoma"/>
              </a:rPr>
              <a:t>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endParaRPr lang="ru-RU"/>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sz="1800" b="1"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p:txBody>
          <a:bodyPr/>
          <a:lstStyle/>
          <a:p>
            <a:pPr marL="0" indent="0"/>
            <a:r>
              <a:rPr lang="ru-RU" sz="1800" b="1" dirty="0">
                <a:cs typeface="Arial"/>
              </a:rPr>
              <a:t>Виртуализация:</a:t>
            </a:r>
          </a:p>
          <a:p>
            <a:pPr marL="0" indent="0"/>
            <a:endParaRPr lang="ru-RU" sz="1800" dirty="0">
              <a:cs typeface="Arial"/>
            </a:endParaRPr>
          </a:p>
          <a:p>
            <a:pPr marL="0" indent="0"/>
            <a:r>
              <a:rPr lang="ru-RU" sz="1800" dirty="0">
                <a:cs typeface="Arial"/>
              </a:rPr>
              <a:t>Концепция виртуализации сети также восходит к 1990 году. </a:t>
            </a:r>
          </a:p>
          <a:p>
            <a:pPr marL="0" indent="0"/>
            <a:r>
              <a:rPr lang="ru-RU" sz="1800" dirty="0">
                <a:cs typeface="Arial"/>
              </a:rPr>
              <a:t>Виртуализация сети была впервые представлена в виде наложенных сетей, т. е. построения топологии виртуальной сети поверх устаревшей сети для сети ATM </a:t>
            </a:r>
            <a:r>
              <a:rPr lang="ru-RU" sz="1800" dirty="0" err="1">
                <a:cs typeface="Arial"/>
              </a:rPr>
              <a:t>Switch</a:t>
            </a:r>
            <a:r>
              <a:rPr lang="ru-RU" sz="1800" dirty="0">
                <a:cs typeface="Arial"/>
              </a:rPr>
              <a:t>. </a:t>
            </a:r>
          </a:p>
          <a:p>
            <a:pPr marL="0" indent="0"/>
            <a:r>
              <a:rPr lang="ru-RU" sz="1800" dirty="0">
                <a:cs typeface="Arial"/>
              </a:rPr>
              <a:t>Раннее внедрение сетевой виртуализации привело к более поздним разработкам, включая GENI, Planet Lab и гипервизоры.</a:t>
            </a:r>
            <a:endParaRPr lang="ru" sz="1800" dirty="0">
              <a:cs typeface="Arial"/>
            </a:endParaRPr>
          </a:p>
        </p:txBody>
      </p:sp>
    </p:spTree>
    <p:extLst>
      <p:ext uri="{BB962C8B-B14F-4D97-AF65-F5344CB8AC3E}">
        <p14:creationId xmlns:p14="http://schemas.microsoft.com/office/powerpoint/2010/main" val="1097652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3183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latin typeface="Arial"/>
                <a:cs typeface="Tahoma"/>
              </a:rPr>
              <a:t>Проблема с традиционными сетями при управлении трафиком современной сети передачи данных заключается</a:t>
            </a:r>
            <a:r>
              <a:rPr lang="ru" dirty="0">
                <a:latin typeface="Arial"/>
                <a:cs typeface="Arial"/>
              </a:rPr>
              <a:t>По сравнению с традиционными сетями, в которых новые сетевые функции поддерживаются в основном в виде промежуточного программного обеспечения (например, балансировщиков нагрузки и систем обнаружения вторжений), SDN позволяет разработчикам программного обеспечения разрабатывать новые сетевые приложения поверх контроллера SDN, работающего под управлением сетевой операционной системы NOS.</a:t>
            </a:r>
            <a:r>
              <a:rPr lang="ru-RU" dirty="0">
                <a:latin typeface="Arial"/>
                <a:cs typeface="Tahoma"/>
              </a:rPr>
              <a:t>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endParaRPr lang="ru-RU"/>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sz="1800" b="1"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p:txBody>
          <a:bodyPr/>
          <a:lstStyle/>
          <a:p>
            <a:pPr marL="0" indent="0"/>
            <a:r>
              <a:rPr lang="ru-RU" sz="1800" i="1" dirty="0">
                <a:cs typeface="Arial"/>
              </a:rPr>
              <a:t>Сетевая операционная система</a:t>
            </a:r>
            <a:r>
              <a:rPr lang="ru-RU" sz="1800" dirty="0">
                <a:cs typeface="Arial"/>
              </a:rPr>
              <a:t> (NOS):</a:t>
            </a:r>
          </a:p>
          <a:p>
            <a:pPr marL="0" indent="0"/>
            <a:r>
              <a:rPr lang="ru-RU" sz="1800" dirty="0">
                <a:cs typeface="Arial"/>
              </a:rPr>
              <a:t>Что касается NOS, то CISCO IOS (представленная в начале 1990-х годов) является одной из ключевых инициатив, возродившихся благодаря аналогичным разработкам, включая Open </a:t>
            </a:r>
            <a:r>
              <a:rPr lang="ru-RU" sz="1800" dirty="0" err="1">
                <a:cs typeface="Arial"/>
              </a:rPr>
              <a:t>Flow</a:t>
            </a:r>
            <a:r>
              <a:rPr lang="ru-RU" sz="1800" dirty="0">
                <a:cs typeface="Arial"/>
              </a:rPr>
              <a:t> NOS, NOX и ONOS.</a:t>
            </a:r>
          </a:p>
          <a:p>
            <a:pPr marL="0" indent="0"/>
            <a:endParaRPr lang="ru-RU" sz="1800" dirty="0">
              <a:cs typeface="Arial"/>
            </a:endParaRPr>
          </a:p>
          <a:p>
            <a:pPr marL="0" indent="0"/>
            <a:r>
              <a:rPr lang="ru-RU" sz="1800" i="1" dirty="0">
                <a:cs typeface="Arial"/>
              </a:rPr>
              <a:t>Программируемость плоскости данных</a:t>
            </a:r>
            <a:r>
              <a:rPr lang="ru-RU" sz="1800" dirty="0">
                <a:cs typeface="Arial"/>
              </a:rPr>
              <a:t>:</a:t>
            </a:r>
          </a:p>
          <a:p>
            <a:pPr marL="0" indent="0"/>
            <a:r>
              <a:rPr lang="ru-RU" sz="1800" dirty="0">
                <a:cs typeface="Arial"/>
              </a:rPr>
              <a:t>Даже концепция программируемости в контексте сети не нова и уходит своими корнями в форму программируемости плоскости данных, которая была введена Active </a:t>
            </a:r>
            <a:r>
              <a:rPr lang="ru-RU" sz="1800" dirty="0" err="1">
                <a:cs typeface="Arial"/>
              </a:rPr>
              <a:t>network</a:t>
            </a:r>
            <a:r>
              <a:rPr lang="ru-RU" sz="1800" dirty="0">
                <a:cs typeface="Arial"/>
              </a:rPr>
              <a:t> и позже принята </a:t>
            </a:r>
            <a:r>
              <a:rPr lang="ru-RU" sz="1800" dirty="0" err="1">
                <a:cs typeface="Arial"/>
              </a:rPr>
              <a:t>OpenFlow</a:t>
            </a:r>
            <a:r>
              <a:rPr lang="ru-RU" sz="1800" dirty="0">
                <a:cs typeface="Arial"/>
              </a:rPr>
              <a:t> для сетей передачи данных. </a:t>
            </a:r>
          </a:p>
          <a:p>
            <a:pPr marL="0" indent="0"/>
            <a:r>
              <a:rPr lang="ru-RU" sz="1800" dirty="0">
                <a:cs typeface="Arial"/>
              </a:rPr>
              <a:t>Идея программируемости плоскости данных в первую очередь обусловлена тем фактом, что потоковые таблицы можно динамически конфигурировать для задачи пересылки.</a:t>
            </a:r>
            <a:endParaRPr lang="ru" sz="1800" dirty="0">
              <a:cs typeface="Arial"/>
            </a:endParaRPr>
          </a:p>
        </p:txBody>
      </p:sp>
    </p:spTree>
    <p:extLst>
      <p:ext uri="{BB962C8B-B14F-4D97-AF65-F5344CB8AC3E}">
        <p14:creationId xmlns:p14="http://schemas.microsoft.com/office/powerpoint/2010/main" val="3493888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3183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latin typeface="Arial"/>
                <a:cs typeface="Tahoma"/>
              </a:rPr>
              <a:t>Проблема с традиционными сетями при управлении трафиком современной сети передачи данных заключается</a:t>
            </a:r>
            <a:r>
              <a:rPr lang="ru" dirty="0">
                <a:latin typeface="Arial"/>
                <a:cs typeface="Arial"/>
              </a:rPr>
              <a:t>По сравнению с традиционными сетями, в которых новые сетевые функции поддерживаются в основном в виде промежуточного программного обеспечения (например, балансировщиков нагрузки и систем обнаружения вторжений), SDN позволяет разработчикам программного обеспечения разрабатывать новые сетевые приложения поверх контроллера SDN, работающего под управлением сетевой операционной системы NOS.</a:t>
            </a:r>
            <a:r>
              <a:rPr lang="ru-RU" dirty="0">
                <a:latin typeface="Arial"/>
                <a:cs typeface="Tahoma"/>
              </a:rPr>
              <a:t>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endParaRPr lang="ru-RU"/>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p:txBody>
          <a:bodyPr/>
          <a:lstStyle/>
          <a:p>
            <a:pPr marL="0" indent="0"/>
            <a:r>
              <a:rPr lang="ru-RU" sz="1800" i="1" dirty="0">
                <a:cs typeface="Arial"/>
              </a:rPr>
              <a:t>Виртуализация</a:t>
            </a:r>
            <a:r>
              <a:rPr lang="ru-RU" sz="1800" dirty="0">
                <a:cs typeface="Arial"/>
              </a:rPr>
              <a:t>… создает уровень виртуализации (уровень абстракции) на хост-компьютере для использования вычислительного оборудования, такого как процессор, память и хранилище, с помощью нескольких виртуальных компьютеров или виртуальных машин.</a:t>
            </a:r>
            <a:endParaRPr lang="en-US" sz="1800" dirty="0">
              <a:cs typeface="Arial"/>
            </a:endParaRPr>
          </a:p>
          <a:p>
            <a:pPr marL="0" indent="0"/>
            <a:endParaRPr lang="en-US" sz="1800" dirty="0">
              <a:cs typeface="Arial"/>
            </a:endParaRPr>
          </a:p>
          <a:p>
            <a:pPr marL="0" indent="0"/>
            <a:r>
              <a:rPr lang="ru-RU" sz="1800" dirty="0">
                <a:cs typeface="Arial"/>
              </a:rPr>
              <a:t>Развитие </a:t>
            </a:r>
            <a:r>
              <a:rPr lang="ru-RU" sz="1800" i="1" dirty="0">
                <a:cs typeface="Arial"/>
              </a:rPr>
              <a:t>виртуализации</a:t>
            </a:r>
            <a:r>
              <a:rPr lang="ru-RU" sz="1800" dirty="0">
                <a:cs typeface="Arial"/>
              </a:rPr>
              <a:t> и виртуальных платформ за более чем полвека дало миру глобальную виртуальную платформу под названием </a:t>
            </a:r>
            <a:r>
              <a:rPr lang="ru-RU" sz="1800" dirty="0" err="1">
                <a:cs typeface="Arial"/>
              </a:rPr>
              <a:t>Cloud</a:t>
            </a:r>
            <a:r>
              <a:rPr lang="ru-RU" sz="1800" dirty="0">
                <a:cs typeface="Arial"/>
              </a:rPr>
              <a:t> Computing. </a:t>
            </a:r>
            <a:endParaRPr lang="en-US" sz="1800" dirty="0">
              <a:cs typeface="Arial"/>
            </a:endParaRPr>
          </a:p>
          <a:p>
            <a:pPr marL="0" indent="0"/>
            <a:endParaRPr lang="en-US" sz="1800" dirty="0">
              <a:cs typeface="Arial"/>
            </a:endParaRPr>
          </a:p>
          <a:p>
            <a:pPr marL="0" indent="0"/>
            <a:r>
              <a:rPr lang="ru-RU" sz="1800" dirty="0">
                <a:cs typeface="Arial"/>
              </a:rPr>
              <a:t>Популярные облачные платформы, такие как IBM </a:t>
            </a:r>
            <a:r>
              <a:rPr lang="ru-RU" sz="1800" dirty="0" err="1">
                <a:cs typeface="Arial"/>
              </a:rPr>
              <a:t>Cloud</a:t>
            </a:r>
            <a:r>
              <a:rPr lang="ru-RU" sz="1800" dirty="0">
                <a:cs typeface="Arial"/>
              </a:rPr>
              <a:t>, AWS и Microsoft Azure, поддерживают модель оплаты по мере использования, которая позволяет клиентам использовать вычислительные ресурсы, включая обработку, хранение и объем памяти, в соответствии с их бизнес-требованиями и индивидуальными требованиями в любое время. времени и из любой точки мира.</a:t>
            </a:r>
            <a:endParaRPr lang="ru" sz="1800" dirty="0">
              <a:cs typeface="Arial"/>
            </a:endParaRPr>
          </a:p>
        </p:txBody>
      </p:sp>
    </p:spTree>
    <p:extLst>
      <p:ext uri="{BB962C8B-B14F-4D97-AF65-F5344CB8AC3E}">
        <p14:creationId xmlns:p14="http://schemas.microsoft.com/office/powerpoint/2010/main" val="561561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3183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latin typeface="Arial"/>
                <a:cs typeface="Tahoma"/>
              </a:rPr>
              <a:t>Проблема с традиционными сетями при управлении трафиком современной сети передачи данных заключается</a:t>
            </a:r>
            <a:r>
              <a:rPr lang="ru" dirty="0">
                <a:latin typeface="Arial"/>
                <a:cs typeface="Arial"/>
              </a:rPr>
              <a:t>По сравнению с традиционными сетями, в которых новые сетевые функции поддерживаются в основном в виде промежуточного программного обеспечения (например, балансировщиков нагрузки и систем обнаружения вторжений), SDN позволяет разработчикам программного обеспечения разрабатывать новые сетевые приложения поверх контроллера SDN, работающего под управлением сетевой операционной системы NOS.</a:t>
            </a:r>
            <a:r>
              <a:rPr lang="ru-RU" dirty="0">
                <a:latin typeface="Arial"/>
                <a:cs typeface="Tahoma"/>
              </a:rPr>
              <a:t>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endParaRPr lang="ru-RU"/>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sz="1800" b="1"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p:txBody>
          <a:bodyPr/>
          <a:lstStyle/>
          <a:p>
            <a:pPr marL="0" indent="0"/>
            <a:r>
              <a:rPr lang="ru-RU" sz="1800" b="1" dirty="0">
                <a:cs typeface="Arial"/>
              </a:rPr>
              <a:t>Аппаратное обеспечение:</a:t>
            </a:r>
            <a:endParaRPr lang="en-US" sz="1800" b="1">
              <a:cs typeface="Arial"/>
            </a:endParaRPr>
          </a:p>
          <a:p>
            <a:pPr marL="0" indent="0"/>
            <a:endParaRPr lang="en-US" sz="1800" dirty="0">
              <a:cs typeface="Arial"/>
            </a:endParaRPr>
          </a:p>
          <a:p>
            <a:pPr marL="0" indent="0"/>
            <a:endParaRPr lang="ru-RU" sz="1800" dirty="0">
              <a:cs typeface="Arial"/>
            </a:endParaRPr>
          </a:p>
          <a:p>
            <a:pPr marL="0" indent="0"/>
            <a:r>
              <a:rPr lang="ru-RU" sz="1800" dirty="0">
                <a:cs typeface="Arial"/>
              </a:rPr>
              <a:t>Концепция виртуализации началась с виртуализации серверов.</a:t>
            </a:r>
            <a:endParaRPr lang="en-US" sz="1800" dirty="0">
              <a:cs typeface="Arial"/>
            </a:endParaRPr>
          </a:p>
          <a:p>
            <a:pPr marL="0" indent="0"/>
            <a:endParaRPr lang="ru-RU" sz="1800" dirty="0">
              <a:cs typeface="Arial"/>
            </a:endParaRPr>
          </a:p>
          <a:p>
            <a:pPr marL="0" indent="0"/>
            <a:endParaRPr lang="ru-RU" sz="1800" dirty="0">
              <a:cs typeface="Arial"/>
            </a:endParaRPr>
          </a:p>
          <a:p>
            <a:pPr marL="0" indent="0"/>
            <a:r>
              <a:rPr lang="ru-RU" sz="1800" dirty="0">
                <a:cs typeface="Arial"/>
              </a:rPr>
              <a:t>Возможность виртуализировать оборудование и запускать несколько виртуальных машин на одном хост-компьютере - </a:t>
            </a:r>
            <a:r>
              <a:rPr lang="ru-RU" sz="1800" i="1" dirty="0">
                <a:cs typeface="Arial"/>
              </a:rPr>
              <a:t>гипервизор</a:t>
            </a:r>
            <a:r>
              <a:rPr lang="ru-RU" sz="1800" dirty="0">
                <a:cs typeface="Arial"/>
              </a:rPr>
              <a:t> делает возможной аппаратную виртуализацию и позволяет одной машине запускать разные виртуальные машины.</a:t>
            </a:r>
            <a:endParaRPr lang="ru" sz="1800">
              <a:cs typeface="Arial"/>
            </a:endParaRPr>
          </a:p>
        </p:txBody>
      </p:sp>
    </p:spTree>
    <p:extLst>
      <p:ext uri="{BB962C8B-B14F-4D97-AF65-F5344CB8AC3E}">
        <p14:creationId xmlns:p14="http://schemas.microsoft.com/office/powerpoint/2010/main" val="2510893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08A27D47-DA1E-4098-BA00-3FB400331A76}"/>
              </a:ext>
            </a:extLst>
          </p:cNvPr>
          <p:cNvSpPr txBox="1">
            <a:spLocks noChangeArrowheads="1"/>
          </p:cNvSpPr>
          <p:nvPr/>
        </p:nvSpPr>
        <p:spPr bwMode="auto">
          <a:xfrm>
            <a:off x="373725" y="451097"/>
            <a:ext cx="9070975" cy="962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eaLnBrk="1">
              <a:buClrTx/>
            </a:pPr>
            <a:r>
              <a:rPr lang="ru-RU" altLang="ru-RU" b="1" dirty="0">
                <a:solidFill>
                  <a:srgbClr val="000000"/>
                </a:solidFill>
                <a:latin typeface="Arial"/>
                <a:cs typeface="Tahoma"/>
              </a:rPr>
              <a:t>SDN-Software </a:t>
            </a:r>
            <a:r>
              <a:rPr lang="ru-RU" altLang="ru-RU" b="1" err="1">
                <a:solidFill>
                  <a:srgbClr val="000000"/>
                </a:solidFill>
                <a:latin typeface="Arial"/>
                <a:cs typeface="Tahoma"/>
              </a:rPr>
              <a:t>Defined</a:t>
            </a:r>
            <a:r>
              <a:rPr lang="ru-RU" altLang="ru-RU" b="1" dirty="0">
                <a:solidFill>
                  <a:srgbClr val="000000"/>
                </a:solidFill>
                <a:latin typeface="Arial"/>
                <a:cs typeface="Tahoma"/>
              </a:rPr>
              <a:t> Networks, Программно-конфигурируемы Сети, ПКС</a:t>
            </a:r>
          </a:p>
        </p:txBody>
      </p:sp>
      <p:sp>
        <p:nvSpPr>
          <p:cNvPr id="4" name="TextBox 3">
            <a:extLst>
              <a:ext uri="{FF2B5EF4-FFF2-40B4-BE49-F238E27FC236}">
                <a16:creationId xmlns:a16="http://schemas.microsoft.com/office/drawing/2014/main" id="{2E45A9E2-5792-4DC0-834F-93AF613ECF8B}"/>
              </a:ext>
            </a:extLst>
          </p:cNvPr>
          <p:cNvSpPr txBox="1"/>
          <p:nvPr/>
        </p:nvSpPr>
        <p:spPr>
          <a:xfrm>
            <a:off x="139140" y="1807395"/>
            <a:ext cx="9543383" cy="4557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b="1" dirty="0">
                <a:solidFill>
                  <a:srgbClr val="000000"/>
                </a:solidFill>
                <a:latin typeface="Arial"/>
                <a:cs typeface="Arial"/>
              </a:rPr>
              <a:t>Архитектура ПКС-сети (Р.Л. Смелянский, В.А. Антоненко -  Концепции …)</a:t>
            </a:r>
            <a:endParaRPr lang="ru-RU" b="1" dirty="0">
              <a:solidFill>
                <a:srgbClr val="000000"/>
              </a:solidFill>
              <a:cs typeface="Arial"/>
            </a:endParaRPr>
          </a:p>
          <a:p>
            <a:endParaRPr lang="ru-RU" b="1" dirty="0">
              <a:solidFill>
                <a:srgbClr val="000000"/>
              </a:solidFill>
              <a:latin typeface="Arial"/>
              <a:cs typeface="Arial"/>
            </a:endParaRPr>
          </a:p>
          <a:p>
            <a:endParaRPr lang="ru-RU" b="1" dirty="0">
              <a:solidFill>
                <a:srgbClr val="000000"/>
              </a:solidFill>
              <a:latin typeface="Arial"/>
              <a:cs typeface="Arial"/>
            </a:endParaRPr>
          </a:p>
          <a:p>
            <a:r>
              <a:rPr lang="ru-RU" b="1" dirty="0">
                <a:solidFill>
                  <a:srgbClr val="000000"/>
                </a:solidFill>
                <a:latin typeface="Arial"/>
                <a:cs typeface="Arial"/>
              </a:rPr>
              <a:t>Control </a:t>
            </a:r>
            <a:r>
              <a:rPr lang="ru-RU" b="1" dirty="0" err="1">
                <a:solidFill>
                  <a:srgbClr val="000000"/>
                </a:solidFill>
                <a:latin typeface="Arial"/>
                <a:cs typeface="Arial"/>
              </a:rPr>
              <a:t>Plane</a:t>
            </a:r>
            <a:r>
              <a:rPr lang="ru-RU" b="1" dirty="0">
                <a:solidFill>
                  <a:srgbClr val="000000"/>
                </a:solidFill>
                <a:latin typeface="Arial"/>
                <a:cs typeface="Arial"/>
              </a:rPr>
              <a:t> </a:t>
            </a:r>
            <a:r>
              <a:rPr lang="ru-RU" dirty="0">
                <a:solidFill>
                  <a:srgbClr val="000000"/>
                </a:solidFill>
                <a:latin typeface="Arial"/>
                <a:cs typeface="Arial"/>
              </a:rPr>
              <a:t>связан с </a:t>
            </a:r>
            <a:r>
              <a:rPr lang="ru-RU" b="1" dirty="0">
                <a:solidFill>
                  <a:srgbClr val="000000"/>
                </a:solidFill>
                <a:latin typeface="Arial"/>
                <a:cs typeface="Arial"/>
              </a:rPr>
              <a:t>Data </a:t>
            </a:r>
            <a:r>
              <a:rPr lang="ru-RU" b="1" dirty="0" err="1">
                <a:solidFill>
                  <a:srgbClr val="000000"/>
                </a:solidFill>
                <a:latin typeface="Arial"/>
                <a:cs typeface="Arial"/>
              </a:rPr>
              <a:t>Plane</a:t>
            </a:r>
            <a:r>
              <a:rPr lang="ru-RU" dirty="0">
                <a:solidFill>
                  <a:srgbClr val="000000"/>
                </a:solidFill>
                <a:latin typeface="Arial"/>
                <a:cs typeface="Arial"/>
              </a:rPr>
              <a:t> через </a:t>
            </a:r>
            <a:r>
              <a:rPr lang="ru-RU" b="1" dirty="0">
                <a:solidFill>
                  <a:srgbClr val="000000"/>
                </a:solidFill>
                <a:latin typeface="Arial"/>
                <a:cs typeface="Arial"/>
              </a:rPr>
              <a:t>южный </a:t>
            </a:r>
            <a:r>
              <a:rPr lang="ru-RU" b="1" dirty="0" err="1">
                <a:solidFill>
                  <a:srgbClr val="000000"/>
                </a:solidFill>
                <a:latin typeface="Arial"/>
                <a:cs typeface="Arial"/>
              </a:rPr>
              <a:t>интерефейс</a:t>
            </a:r>
            <a:r>
              <a:rPr lang="ru-RU" dirty="0">
                <a:solidFill>
                  <a:srgbClr val="000000"/>
                </a:solidFill>
                <a:latin typeface="Arial"/>
                <a:cs typeface="Arial"/>
              </a:rPr>
              <a:t> и включает: </a:t>
            </a:r>
            <a:r>
              <a:rPr lang="ru-RU" b="1" dirty="0">
                <a:solidFill>
                  <a:srgbClr val="000000"/>
                </a:solidFill>
                <a:latin typeface="Arial"/>
                <a:cs typeface="Arial"/>
              </a:rPr>
              <a:t>контроллер</a:t>
            </a:r>
            <a:r>
              <a:rPr lang="ru-RU" dirty="0">
                <a:solidFill>
                  <a:srgbClr val="000000"/>
                </a:solidFill>
                <a:latin typeface="Arial"/>
                <a:cs typeface="Arial"/>
              </a:rPr>
              <a:t>, </a:t>
            </a:r>
            <a:r>
              <a:rPr lang="ru-RU" b="1" dirty="0">
                <a:solidFill>
                  <a:srgbClr val="000000"/>
                </a:solidFill>
                <a:latin typeface="Arial"/>
                <a:cs typeface="Arial"/>
              </a:rPr>
              <a:t>приложения</a:t>
            </a:r>
            <a:r>
              <a:rPr lang="ru-RU" dirty="0">
                <a:solidFill>
                  <a:srgbClr val="000000"/>
                </a:solidFill>
                <a:latin typeface="Arial"/>
                <a:cs typeface="Arial"/>
              </a:rPr>
              <a:t> контроллера и </a:t>
            </a:r>
            <a:r>
              <a:rPr lang="ru-RU" b="1" dirty="0">
                <a:solidFill>
                  <a:srgbClr val="000000"/>
                </a:solidFill>
                <a:latin typeface="Arial"/>
                <a:cs typeface="Arial"/>
              </a:rPr>
              <a:t>блок администрирования</a:t>
            </a:r>
            <a:r>
              <a:rPr lang="ru-RU" dirty="0">
                <a:solidFill>
                  <a:srgbClr val="000000"/>
                </a:solidFill>
                <a:latin typeface="Arial"/>
                <a:cs typeface="Arial"/>
              </a:rPr>
              <a:t> сетевых устройств.</a:t>
            </a:r>
            <a:endParaRPr lang="ru-RU" b="1">
              <a:solidFill>
                <a:srgbClr val="000000"/>
              </a:solidFill>
              <a:cs typeface="Arial"/>
            </a:endParaRPr>
          </a:p>
          <a:p>
            <a:endParaRPr lang="ru-RU" dirty="0">
              <a:solidFill>
                <a:srgbClr val="000000"/>
              </a:solidFill>
              <a:cs typeface="Arial"/>
            </a:endParaRPr>
          </a:p>
          <a:p>
            <a:endParaRPr lang="ru-RU" dirty="0">
              <a:solidFill>
                <a:srgbClr val="000000"/>
              </a:solidFill>
              <a:latin typeface="Arial"/>
              <a:cs typeface="Arial"/>
            </a:endParaRPr>
          </a:p>
          <a:p>
            <a:r>
              <a:rPr lang="ru-RU" dirty="0">
                <a:solidFill>
                  <a:srgbClr val="000000"/>
                </a:solidFill>
                <a:latin typeface="Arial"/>
                <a:cs typeface="Arial"/>
              </a:rPr>
              <a:t>Основная функциональность:</a:t>
            </a:r>
            <a:endParaRPr lang="ru-RU" dirty="0"/>
          </a:p>
          <a:p>
            <a:pPr marL="342900" indent="-342900">
              <a:buFont typeface="Arial" panose="02020603050405020304" pitchFamily="18" charset="0"/>
              <a:buChar char="•"/>
            </a:pPr>
            <a:r>
              <a:rPr lang="ru-RU" dirty="0">
                <a:solidFill>
                  <a:srgbClr val="000000"/>
                </a:solidFill>
                <a:latin typeface="Arial"/>
                <a:cs typeface="Arial"/>
              </a:rPr>
              <a:t>указания сетевым устройствам о необходимости изменения их состояния</a:t>
            </a:r>
          </a:p>
          <a:p>
            <a:pPr marL="342900" indent="-342900">
              <a:buFont typeface="Arial" panose="02020603050405020304" pitchFamily="18" charset="0"/>
              <a:buChar char="•"/>
            </a:pPr>
            <a:endParaRPr lang="ru-RU" dirty="0">
              <a:solidFill>
                <a:srgbClr val="000000"/>
              </a:solidFill>
              <a:latin typeface="Arial"/>
              <a:cs typeface="Arial"/>
            </a:endParaRPr>
          </a:p>
          <a:p>
            <a:pPr marL="342900" indent="-342900">
              <a:buFont typeface="Arial" panose="02020603050405020304" pitchFamily="18" charset="0"/>
              <a:buChar char="•"/>
            </a:pPr>
            <a:r>
              <a:rPr lang="ru-RU" dirty="0">
                <a:solidFill>
                  <a:srgbClr val="000000"/>
                </a:solidFill>
                <a:latin typeface="Arial"/>
                <a:cs typeface="Arial"/>
              </a:rPr>
              <a:t>Формирование содержания </a:t>
            </a:r>
            <a:r>
              <a:rPr lang="ru-RU" b="1" dirty="0">
                <a:solidFill>
                  <a:srgbClr val="000000"/>
                </a:solidFill>
                <a:latin typeface="Arial"/>
                <a:cs typeface="Arial"/>
              </a:rPr>
              <a:t>таблиц передачи - </a:t>
            </a:r>
            <a:r>
              <a:rPr lang="ru-RU" b="1" i="1" err="1">
                <a:solidFill>
                  <a:srgbClr val="000000"/>
                </a:solidFill>
                <a:latin typeface="Arial"/>
                <a:cs typeface="Arial"/>
              </a:rPr>
              <a:t>forwarding</a:t>
            </a:r>
            <a:r>
              <a:rPr lang="ru-RU" b="1" i="1" dirty="0">
                <a:solidFill>
                  <a:srgbClr val="000000"/>
                </a:solidFill>
                <a:latin typeface="Arial"/>
                <a:cs typeface="Arial"/>
              </a:rPr>
              <a:t> </a:t>
            </a:r>
            <a:r>
              <a:rPr lang="ru-RU" b="1" i="1" err="1">
                <a:solidFill>
                  <a:srgbClr val="000000"/>
                </a:solidFill>
                <a:latin typeface="Arial"/>
                <a:cs typeface="Arial"/>
              </a:rPr>
              <a:t>tables</a:t>
            </a:r>
            <a:endParaRPr lang="ru-RU" b="1" i="1">
              <a:solidFill>
                <a:srgbClr val="000000"/>
              </a:solidFill>
              <a:cs typeface="Arial"/>
            </a:endParaRPr>
          </a:p>
          <a:p>
            <a:pPr marL="342900" indent="-342900">
              <a:buFont typeface="Arial" panose="02020603050405020304" pitchFamily="18" charset="0"/>
              <a:buChar char="•"/>
            </a:pPr>
            <a:endParaRPr lang="ru-RU" b="1" i="1" dirty="0">
              <a:solidFill>
                <a:srgbClr val="000000"/>
              </a:solidFill>
              <a:latin typeface="Arial"/>
              <a:cs typeface="Arial"/>
            </a:endParaRPr>
          </a:p>
          <a:p>
            <a:pPr marL="342900" indent="-342900">
              <a:buFont typeface="Arial" panose="02020603050405020304" pitchFamily="18" charset="0"/>
              <a:buChar char="•"/>
            </a:pPr>
            <a:r>
              <a:rPr lang="ru-RU" dirty="0">
                <a:solidFill>
                  <a:srgbClr val="000000"/>
                </a:solidFill>
                <a:latin typeface="Arial"/>
                <a:cs typeface="Arial"/>
              </a:rPr>
              <a:t>Представление </a:t>
            </a:r>
            <a:r>
              <a:rPr lang="ru-RU" b="1" dirty="0">
                <a:solidFill>
                  <a:srgbClr val="000000"/>
                </a:solidFill>
                <a:latin typeface="Arial"/>
                <a:cs typeface="Arial"/>
              </a:rPr>
              <a:t>приложениям</a:t>
            </a:r>
            <a:r>
              <a:rPr lang="ru-RU" dirty="0">
                <a:solidFill>
                  <a:srgbClr val="000000"/>
                </a:solidFill>
                <a:latin typeface="Arial"/>
                <a:cs typeface="Arial"/>
              </a:rPr>
              <a:t> информации о </a:t>
            </a:r>
            <a:r>
              <a:rPr lang="ru-RU" b="1" dirty="0">
                <a:solidFill>
                  <a:srgbClr val="000000"/>
                </a:solidFill>
                <a:latin typeface="Arial"/>
                <a:cs typeface="Arial"/>
              </a:rPr>
              <a:t>топологии сети</a:t>
            </a:r>
            <a:r>
              <a:rPr lang="ru-RU" dirty="0">
                <a:solidFill>
                  <a:srgbClr val="000000"/>
                </a:solidFill>
                <a:latin typeface="Arial"/>
                <a:cs typeface="Arial"/>
              </a:rPr>
              <a:t>, состоянии </a:t>
            </a:r>
            <a:r>
              <a:rPr lang="ru-RU" b="1" dirty="0">
                <a:solidFill>
                  <a:srgbClr val="000000"/>
                </a:solidFill>
                <a:latin typeface="Arial"/>
                <a:cs typeface="Arial"/>
              </a:rPr>
              <a:t>сетевых устройств</a:t>
            </a:r>
            <a:r>
              <a:rPr lang="ru-RU" dirty="0">
                <a:solidFill>
                  <a:srgbClr val="000000"/>
                </a:solidFill>
                <a:latin typeface="Arial"/>
                <a:cs typeface="Arial"/>
              </a:rPr>
              <a:t> на основе информации от сетевых устройств через </a:t>
            </a:r>
            <a:r>
              <a:rPr lang="ru-RU" b="1" dirty="0">
                <a:solidFill>
                  <a:srgbClr val="000000"/>
                </a:solidFill>
                <a:latin typeface="Arial"/>
                <a:cs typeface="Arial"/>
              </a:rPr>
              <a:t>южный интерфейс.</a:t>
            </a:r>
            <a:r>
              <a:rPr lang="ru-RU" dirty="0">
                <a:solidFill>
                  <a:srgbClr val="000000"/>
                </a:solidFill>
                <a:latin typeface="Arial"/>
                <a:cs typeface="Arial"/>
              </a:rPr>
              <a:t> </a:t>
            </a:r>
            <a:endParaRPr lang="ru-RU">
              <a:solidFill>
                <a:srgbClr val="000000"/>
              </a:solidFill>
              <a:cs typeface="Arial"/>
            </a:endParaRPr>
          </a:p>
          <a:p>
            <a:endParaRPr lang="ru-RU" sz="2400">
              <a:solidFill>
                <a:srgbClr val="000000"/>
              </a:solidFill>
              <a:cs typeface="Arial"/>
            </a:endParaRPr>
          </a:p>
        </p:txBody>
      </p:sp>
    </p:spTree>
    <p:extLst>
      <p:ext uri="{BB962C8B-B14F-4D97-AF65-F5344CB8AC3E}">
        <p14:creationId xmlns:p14="http://schemas.microsoft.com/office/powerpoint/2010/main" val="29725172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3183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latin typeface="Arial"/>
                <a:cs typeface="Tahoma"/>
              </a:rPr>
              <a:t>Проблема с традиционными сетями при управлении трафиком современной сети передачи данных заключается</a:t>
            </a:r>
            <a:r>
              <a:rPr lang="ru" dirty="0">
                <a:latin typeface="Arial"/>
                <a:cs typeface="Arial"/>
              </a:rPr>
              <a:t>По сравнению с традиционными сетями, в которых новые сетевые функции поддерживаются в основном в виде промежуточного программного обеспечения (например, балансировщиков нагрузки и систем обнаружения вторжений), SDN позволяет разработчикам программного обеспечения разрабатывать новые сетевые приложения поверх контроллера SDN, работающего под управлением сетевой операционной системы NOS.</a:t>
            </a:r>
            <a:r>
              <a:rPr lang="ru-RU" dirty="0">
                <a:latin typeface="Arial"/>
                <a:cs typeface="Tahoma"/>
              </a:rPr>
              <a:t>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endParaRPr lang="ru-RU"/>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sz="1800" b="1"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p:txBody>
          <a:bodyPr/>
          <a:lstStyle/>
          <a:p>
            <a:pPr marL="0" indent="0"/>
            <a:r>
              <a:rPr lang="ru-RU" sz="1800" b="1" dirty="0">
                <a:cs typeface="Arial"/>
              </a:rPr>
              <a:t>Виртуализация рабочего стола:</a:t>
            </a:r>
          </a:p>
          <a:p>
            <a:pPr marL="0" indent="0"/>
            <a:endParaRPr lang="ru-RU" sz="1800" dirty="0">
              <a:cs typeface="Arial"/>
            </a:endParaRPr>
          </a:p>
          <a:p>
            <a:pPr marL="0" indent="0"/>
            <a:r>
              <a:rPr lang="ru-RU" sz="1800" dirty="0">
                <a:cs typeface="Arial"/>
              </a:rPr>
              <a:t>С изменением тенденций на рабочих местах, таких как работа из дома и мобильная рабочая сила, традиционный подход, заключающийся в наличии полной среды рабочего стола, управлении обновлениями программного обеспечения, лицензировании и т. д., больше не является очень эффективным с точки зрения затрат. </a:t>
            </a:r>
          </a:p>
          <a:p>
            <a:pPr marL="0" indent="0"/>
            <a:endParaRPr lang="ru-RU" sz="1800" dirty="0">
              <a:cs typeface="Arial"/>
            </a:endParaRPr>
          </a:p>
          <a:p>
            <a:pPr marL="0" indent="0"/>
            <a:r>
              <a:rPr lang="ru-RU" sz="1800" dirty="0">
                <a:cs typeface="Arial"/>
              </a:rPr>
              <a:t>По этой причине организации сейчас внедряют виртуализацию рабочих столов, когда сотрудникам могут предлагаться ресурсы рабочего стола, такие как хранилище и обработка данных, которыми управляют облачные провайдеры.</a:t>
            </a:r>
            <a:endParaRPr lang="ru" sz="1800" dirty="0">
              <a:cs typeface="Arial"/>
            </a:endParaRPr>
          </a:p>
        </p:txBody>
      </p:sp>
    </p:spTree>
    <p:extLst>
      <p:ext uri="{BB962C8B-B14F-4D97-AF65-F5344CB8AC3E}">
        <p14:creationId xmlns:p14="http://schemas.microsoft.com/office/powerpoint/2010/main" val="25741015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3183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latin typeface="Arial"/>
                <a:cs typeface="Tahoma"/>
              </a:rPr>
              <a:t>Проблема с традиционными сетями при управлении трафиком современной сети передачи данных заключается</a:t>
            </a:r>
            <a:r>
              <a:rPr lang="ru" dirty="0">
                <a:latin typeface="Arial"/>
                <a:cs typeface="Arial"/>
              </a:rPr>
              <a:t>По сравнению с традиционными сетями, в которых новые сетевые функции поддерживаются в основном в виде промежуточного программного обеспечения (например, балансировщиков нагрузки и систем обнаружения вторжений), SDN позволяет разработчикам программного обеспечения разрабатывать новые сетевые приложения поверх контроллера SDN, работающего под управлением сетевой операционной системы NOS.</a:t>
            </a:r>
            <a:r>
              <a:rPr lang="ru-RU" dirty="0">
                <a:latin typeface="Arial"/>
                <a:cs typeface="Tahoma"/>
              </a:rPr>
              <a:t>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endParaRPr lang="ru-RU"/>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sz="1800" b="1"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a:xfrm>
            <a:off x="503238" y="1768475"/>
            <a:ext cx="8978350" cy="5011102"/>
          </a:xfrm>
        </p:spPr>
        <p:txBody>
          <a:bodyPr/>
          <a:lstStyle/>
          <a:p>
            <a:pPr marL="0" indent="0"/>
            <a:r>
              <a:rPr lang="ru-RU" sz="1800" b="1" dirty="0">
                <a:cs typeface="Arial"/>
              </a:rPr>
              <a:t>Хранение и переработка:</a:t>
            </a:r>
          </a:p>
          <a:p>
            <a:pPr marL="0" indent="0"/>
            <a:endParaRPr lang="ru-RU" sz="1800" dirty="0">
              <a:cs typeface="Arial"/>
            </a:endParaRPr>
          </a:p>
          <a:p>
            <a:pPr marL="0" indent="0"/>
            <a:r>
              <a:rPr lang="ru-RU" sz="1800" dirty="0">
                <a:cs typeface="Arial"/>
              </a:rPr>
              <a:t>По мере того как предприятия расширяются и со временем набирают сотрудников, их потребности в обработке и хранении также будут меняться. </a:t>
            </a:r>
            <a:endParaRPr lang="ru-RU"/>
          </a:p>
          <a:p>
            <a:pPr marL="0" indent="0"/>
            <a:r>
              <a:rPr lang="ru-RU" sz="1800" dirty="0">
                <a:cs typeface="Arial"/>
              </a:rPr>
              <a:t>Виртуализация хранилища и вычислительной мощности может эффективно удовлетворить такие потребности.</a:t>
            </a:r>
          </a:p>
          <a:p>
            <a:pPr marL="0" indent="0"/>
            <a:r>
              <a:rPr lang="ru-RU" sz="1800" dirty="0">
                <a:cs typeface="Arial"/>
              </a:rPr>
              <a:t>При виртуализации хранилища все устройства хранения в сети выглядят как единый пул хранилища, который может быть предложен поставщиком облачных услуг. Точно так же виртуализация обработки относится к виртуализации как центрального процессора (ЦП), так и графического процессора (ГП). </a:t>
            </a:r>
          </a:p>
          <a:p>
            <a:pPr marL="0" indent="0"/>
            <a:r>
              <a:rPr lang="ru-RU" sz="1800" dirty="0">
                <a:cs typeface="Arial"/>
              </a:rPr>
              <a:t>Многие приложения с большими данными или другие приложения с интенсивным использованием данных, такие как компьютерное зрение и ИИ, требуют дополнительной мощности графического процессора, которую можно легко удовлетворить за счет виртуализации обработки.</a:t>
            </a:r>
            <a:endParaRPr lang="ru" sz="1800" dirty="0">
              <a:cs typeface="Arial"/>
            </a:endParaRPr>
          </a:p>
        </p:txBody>
      </p:sp>
    </p:spTree>
    <p:extLst>
      <p:ext uri="{BB962C8B-B14F-4D97-AF65-F5344CB8AC3E}">
        <p14:creationId xmlns:p14="http://schemas.microsoft.com/office/powerpoint/2010/main" val="1654087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3183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latin typeface="Arial"/>
                <a:cs typeface="Tahoma"/>
              </a:rPr>
              <a:t>Проблема с традиционными сетями при управлении трафиком современной сети передачи данных заключается</a:t>
            </a:r>
            <a:r>
              <a:rPr lang="ru" dirty="0">
                <a:latin typeface="Arial"/>
                <a:cs typeface="Arial"/>
              </a:rPr>
              <a:t>По сравнению с традиционными сетями, в которых новые сетевые функции поддерживаются в основном в виде промежуточного программного обеспечения (например, балансировщиков нагрузки и систем обнаружения вторжений), SDN позволяет разработчикам программного обеспечения разрабатывать новые сетевые приложения поверх контроллера SDN, работающего под управлением сетевой операционной системы NOS.</a:t>
            </a:r>
            <a:r>
              <a:rPr lang="ru-RU" dirty="0">
                <a:latin typeface="Arial"/>
                <a:cs typeface="Tahoma"/>
              </a:rPr>
              <a:t>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endParaRPr lang="ru-RU"/>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sz="1800" b="1"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p:txBody>
          <a:bodyPr/>
          <a:lstStyle/>
          <a:p>
            <a:pPr marL="0" indent="0"/>
            <a:r>
              <a:rPr lang="ru-RU" sz="1800" b="1" dirty="0">
                <a:cs typeface="Arial"/>
              </a:rPr>
              <a:t>Сети:</a:t>
            </a:r>
          </a:p>
          <a:p>
            <a:pPr marL="0" indent="0"/>
            <a:endParaRPr lang="ru-RU" sz="1800" dirty="0">
              <a:cs typeface="Arial"/>
            </a:endParaRPr>
          </a:p>
          <a:p>
            <a:pPr marL="0" indent="0"/>
            <a:r>
              <a:rPr lang="ru-RU" sz="1800" dirty="0">
                <a:cs typeface="Arial"/>
              </a:rPr>
              <a:t>Традиционная сеть состоит из сетевых устройств, включая маршрутизаторы, коммутаторы, брандмауэры и каналы связи. </a:t>
            </a:r>
          </a:p>
          <a:p>
            <a:pPr marL="0" indent="0"/>
            <a:r>
              <a:rPr lang="ru-RU" sz="1800" dirty="0">
                <a:cs typeface="Arial"/>
              </a:rPr>
              <a:t>Таким образом, виртуализация сети создает виртуальное представление сети, абстрагируя сетевые устройства, запуская эти виртуальные устройства на гипервизоре. </a:t>
            </a:r>
          </a:p>
          <a:p>
            <a:pPr marL="0" indent="0"/>
            <a:r>
              <a:rPr lang="ru-RU" sz="1800" dirty="0">
                <a:cs typeface="Arial"/>
              </a:rPr>
              <a:t>Сетевой администратор может легко управлять (с помощью программного обеспечения) этими устройствами. Это значительно упрощает управление сетью.</a:t>
            </a:r>
            <a:endParaRPr lang="ru" sz="1800" dirty="0">
              <a:cs typeface="Arial"/>
            </a:endParaRPr>
          </a:p>
        </p:txBody>
      </p:sp>
    </p:spTree>
    <p:extLst>
      <p:ext uri="{BB962C8B-B14F-4D97-AF65-F5344CB8AC3E}">
        <p14:creationId xmlns:p14="http://schemas.microsoft.com/office/powerpoint/2010/main" val="506489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3183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latin typeface="Arial"/>
                <a:cs typeface="Tahoma"/>
              </a:rPr>
              <a:t>Проблема с традиционными сетями при управлении трафиком современной сети передачи данных заключается</a:t>
            </a:r>
            <a:r>
              <a:rPr lang="ru" dirty="0">
                <a:latin typeface="Arial"/>
                <a:cs typeface="Arial"/>
              </a:rPr>
              <a:t>По сравнению с традиционными сетями, в которых новые сетевые функции поддерживаются в основном в виде промежуточного программного обеспечения (например, балансировщиков нагрузки и систем обнаружения вторжений), SDN позволяет разработчикам программного обеспечения разрабатывать новые сетевые приложения поверх контроллера SDN, работающего под управлением сетевой операционной системы NOS.</a:t>
            </a:r>
            <a:r>
              <a:rPr lang="ru-RU" dirty="0">
                <a:latin typeface="Arial"/>
                <a:cs typeface="Tahoma"/>
              </a:rPr>
              <a:t>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endParaRPr lang="ru-RU"/>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sz="1800" b="1"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p:txBody>
          <a:bodyPr/>
          <a:lstStyle/>
          <a:p>
            <a:pPr marL="0" indent="0"/>
            <a:endParaRPr lang="ru-RU" sz="1800" dirty="0">
              <a:cs typeface="Arial"/>
            </a:endParaRPr>
          </a:p>
          <a:p>
            <a:pPr marL="0" indent="0"/>
            <a:r>
              <a:rPr lang="ru-RU" sz="1800" dirty="0">
                <a:cs typeface="Arial"/>
              </a:rPr>
              <a:t>Одной из наиболее часто используемых виртуальных сред является виртуальная машина, которая создается как смоделированная среда реальной компьютерной аппаратной среды. </a:t>
            </a:r>
          </a:p>
          <a:p>
            <a:pPr marL="0" indent="0"/>
            <a:r>
              <a:rPr lang="ru-RU" sz="1800" dirty="0">
                <a:cs typeface="Arial"/>
              </a:rPr>
              <a:t>Можно запустить несколько виртуальных машин на настольном или портативном компьютере, при этом каждая виртуальная машина работает под управлением своей ОС и, следовательно, получает свою долю аппаратных ресурсов, таких как многоядерный процессор и хранилище, не мешая друг другу.</a:t>
            </a:r>
          </a:p>
          <a:p>
            <a:pPr marL="0" indent="0"/>
            <a:r>
              <a:rPr lang="ru-RU" sz="1800" dirty="0">
                <a:cs typeface="Arial"/>
              </a:rPr>
              <a:t> Эта функция делает виртуальную машину вполне подходящей для бизнес-приложений, поскольку мы можем развернуть виртуальную машину для удовлетворения требований с точки зрения обработки, хранения и операционной системы.</a:t>
            </a:r>
          </a:p>
          <a:p>
            <a:pPr marL="0" indent="0"/>
            <a:endParaRPr lang="ru" sz="1800" dirty="0">
              <a:cs typeface="Arial"/>
            </a:endParaRPr>
          </a:p>
        </p:txBody>
      </p:sp>
    </p:spTree>
    <p:extLst>
      <p:ext uri="{BB962C8B-B14F-4D97-AF65-F5344CB8AC3E}">
        <p14:creationId xmlns:p14="http://schemas.microsoft.com/office/powerpoint/2010/main" val="245116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3183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latin typeface="Arial"/>
                <a:cs typeface="Tahoma"/>
              </a:rPr>
              <a:t>Проблема с традиционными сетями при управлении трафиком современной сети передачи данных заключается</a:t>
            </a:r>
            <a:r>
              <a:rPr lang="ru" dirty="0">
                <a:latin typeface="Arial"/>
                <a:cs typeface="Arial"/>
              </a:rPr>
              <a:t>По сравнению с традиционными сетями, в которых новые сетевые функции поддерживаются в основном в виде промежуточного программного обеспечения (например, балансировщиков нагрузки и систем обнаружения вторжений), SDN позволяет разработчикам программного обеспечения разрабатывать новые сетевые приложения поверх контроллера SDN, работающего под управлением сетевой операционной системы NOS.</a:t>
            </a:r>
            <a:r>
              <a:rPr lang="ru-RU" dirty="0">
                <a:latin typeface="Arial"/>
                <a:cs typeface="Tahoma"/>
              </a:rPr>
              <a:t>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endParaRPr lang="ru-RU"/>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sz="1800" b="1"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p:txBody>
          <a:bodyPr/>
          <a:lstStyle/>
          <a:p>
            <a:pPr marL="0" indent="0"/>
            <a:r>
              <a:rPr lang="ru-RU" sz="1800" b="1" dirty="0">
                <a:cs typeface="Arial"/>
              </a:rPr>
              <a:t>Преимущества виртуальных машин:</a:t>
            </a:r>
          </a:p>
          <a:p>
            <a:pPr marL="0" indent="0"/>
            <a:r>
              <a:rPr lang="ru-RU" sz="1800" dirty="0">
                <a:cs typeface="Arial"/>
              </a:rPr>
              <a:t>По сравнению с физической машиной виртуальная машина имеет определенные преимущества. </a:t>
            </a:r>
          </a:p>
          <a:p>
            <a:pPr marL="0" indent="0"/>
            <a:r>
              <a:rPr lang="ru-RU" sz="1800" dirty="0">
                <a:cs typeface="Arial"/>
              </a:rPr>
              <a:t>Например, запуск различных виртуальных машин на основе Linux в операционной системе Windows, работающей на хосте, может сэкономить на расходах, связанных с переходом на отдельную операционную систему. </a:t>
            </a:r>
          </a:p>
          <a:p>
            <a:pPr marL="0" indent="0"/>
            <a:r>
              <a:rPr lang="ru-RU" sz="1800" dirty="0">
                <a:cs typeface="Arial"/>
              </a:rPr>
              <a:t>Кроме того, использование единой платформы для поддержки нескольких виртуальных машин приводит к экономии физического пространства, времени и затрат на управление.</a:t>
            </a:r>
          </a:p>
          <a:p>
            <a:pPr marL="0" indent="0"/>
            <a:endParaRPr lang="ru-RU" sz="1800" dirty="0">
              <a:cs typeface="Arial"/>
            </a:endParaRPr>
          </a:p>
          <a:p>
            <a:pPr marL="0" indent="0"/>
            <a:r>
              <a:rPr lang="ru-RU" sz="1800" dirty="0">
                <a:cs typeface="Arial"/>
              </a:rPr>
              <a:t>Рассмотрим два примера виртуальных машин, чтобы помочь вам лучше понять, как они работают.</a:t>
            </a:r>
            <a:endParaRPr lang="ru" sz="1800" dirty="0">
              <a:cs typeface="Arial"/>
            </a:endParaRPr>
          </a:p>
        </p:txBody>
      </p:sp>
    </p:spTree>
    <p:extLst>
      <p:ext uri="{BB962C8B-B14F-4D97-AF65-F5344CB8AC3E}">
        <p14:creationId xmlns:p14="http://schemas.microsoft.com/office/powerpoint/2010/main" val="1894220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3183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latin typeface="Arial"/>
                <a:cs typeface="Tahoma"/>
              </a:rPr>
              <a:t>Проблема с традиционными сетями при управлении трафиком современной сети передачи данных заключается</a:t>
            </a:r>
            <a:r>
              <a:rPr lang="ru" dirty="0">
                <a:latin typeface="Arial"/>
                <a:cs typeface="Arial"/>
              </a:rPr>
              <a:t>По сравнению с традиционными сетями, в которых новые сетевые функции поддерживаются в основном в виде промежуточного программного обеспечения (например, балансировщиков нагрузки и систем обнаружения вторжений), SDN позволяет разработчикам программного обеспечения разрабатывать новые сетевые приложения поверх контроллера SDN, работающего под управлением сетевой операционной системы NOS.</a:t>
            </a:r>
            <a:r>
              <a:rPr lang="ru-RU" dirty="0">
                <a:latin typeface="Arial"/>
                <a:cs typeface="Tahoma"/>
              </a:rPr>
              <a:t>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endParaRPr lang="ru-RU"/>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sz="1800" b="1"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p:txBody>
          <a:bodyPr/>
          <a:lstStyle/>
          <a:p>
            <a:pPr marL="0" indent="0"/>
            <a:r>
              <a:rPr lang="ru-RU" sz="1800" b="1" dirty="0" err="1">
                <a:cs typeface="Arial"/>
              </a:rPr>
              <a:t>Mininet</a:t>
            </a:r>
            <a:r>
              <a:rPr lang="ru-RU" sz="1800" b="1" dirty="0">
                <a:cs typeface="Arial"/>
              </a:rPr>
              <a:t> VM:</a:t>
            </a:r>
          </a:p>
          <a:p>
            <a:pPr marL="0" indent="0"/>
            <a:r>
              <a:rPr lang="ru-RU" sz="1800" dirty="0">
                <a:cs typeface="Arial"/>
              </a:rPr>
              <a:t>Это виртуальная среда, которая может помочь учащимся понять современные программно-конфигурируемые сети</a:t>
            </a:r>
          </a:p>
          <a:p>
            <a:pPr marL="0" indent="0"/>
            <a:r>
              <a:rPr lang="ru-RU" sz="1800" dirty="0">
                <a:cs typeface="Arial"/>
              </a:rPr>
              <a:t>Вы можете запустить виртуальную машину </a:t>
            </a:r>
            <a:r>
              <a:rPr lang="ru-RU" sz="1800" i="1" dirty="0" err="1">
                <a:cs typeface="Arial"/>
              </a:rPr>
              <a:t>Mininet</a:t>
            </a:r>
            <a:r>
              <a:rPr lang="ru-RU" sz="1800" dirty="0">
                <a:cs typeface="Arial"/>
              </a:rPr>
              <a:t> на базе </a:t>
            </a:r>
            <a:r>
              <a:rPr lang="ru-RU" sz="1800" i="1" dirty="0">
                <a:cs typeface="Arial"/>
              </a:rPr>
              <a:t>Linux</a:t>
            </a:r>
            <a:r>
              <a:rPr lang="ru-RU" sz="1800" dirty="0">
                <a:cs typeface="Arial"/>
              </a:rPr>
              <a:t> и превратить свой рабочий стол или ноутбук в виртуальную сеть. </a:t>
            </a:r>
          </a:p>
          <a:p>
            <a:pPr marL="0" indent="0"/>
            <a:r>
              <a:rPr lang="ru-RU" sz="1800" dirty="0">
                <a:cs typeface="Arial"/>
              </a:rPr>
              <a:t>В </a:t>
            </a:r>
            <a:r>
              <a:rPr lang="ru-RU" sz="1800" i="1" dirty="0" err="1">
                <a:cs typeface="Arial"/>
              </a:rPr>
              <a:t>Mininet</a:t>
            </a:r>
            <a:r>
              <a:rPr lang="ru-RU" sz="1800" dirty="0">
                <a:cs typeface="Arial"/>
              </a:rPr>
              <a:t> вы можете создать виртуальную среду сетевых устройств, таких как виртуальные коммутаторы, хосты, серверы и т. д., и запустить программируемую сеть почти так же, как вы бы запускали ее в производственной сети. </a:t>
            </a:r>
          </a:p>
          <a:p>
            <a:pPr marL="0" indent="0"/>
            <a:r>
              <a:rPr lang="ru-RU" sz="1800" dirty="0">
                <a:cs typeface="Arial"/>
              </a:rPr>
              <a:t>По сути, </a:t>
            </a:r>
            <a:r>
              <a:rPr lang="ru-RU" sz="1800" i="1" dirty="0" err="1">
                <a:cs typeface="Arial"/>
              </a:rPr>
              <a:t>Mininet</a:t>
            </a:r>
            <a:r>
              <a:rPr lang="ru-RU" sz="1800" i="1" dirty="0">
                <a:cs typeface="Arial"/>
              </a:rPr>
              <a:t> VM</a:t>
            </a:r>
            <a:r>
              <a:rPr lang="ru-RU" sz="1800" dirty="0">
                <a:cs typeface="Arial"/>
              </a:rPr>
              <a:t> позволяет специалистам по сетевым технологиям запускать код для больших приложений, которые они  в дальнейшем могут развернуть в реальной производственной сети, </a:t>
            </a:r>
            <a:endParaRPr lang="ru" sz="1800" dirty="0">
              <a:cs typeface="Arial"/>
            </a:endParaRPr>
          </a:p>
        </p:txBody>
      </p:sp>
    </p:spTree>
    <p:extLst>
      <p:ext uri="{BB962C8B-B14F-4D97-AF65-F5344CB8AC3E}">
        <p14:creationId xmlns:p14="http://schemas.microsoft.com/office/powerpoint/2010/main" val="1089563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3183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latin typeface="Arial"/>
                <a:cs typeface="Tahoma"/>
              </a:rPr>
              <a:t>Проблема с традиционными сетями при управлении трафиком современной сети передачи данных заключается</a:t>
            </a:r>
            <a:r>
              <a:rPr lang="ru" dirty="0">
                <a:latin typeface="Arial"/>
                <a:cs typeface="Arial"/>
              </a:rPr>
              <a:t>По сравнению с традиционными сетями, в которых новые сетевые функции поддерживаются в основном в виде промежуточного программного обеспечения (например, балансировщиков нагрузки и систем обнаружения вторжений), SDN позволяет разработчикам программного обеспечения разрабатывать новые сетевые приложения поверх контроллера SDN, работающего под управлением сетевой операционной системы NOS.</a:t>
            </a:r>
            <a:r>
              <a:rPr lang="ru-RU" dirty="0">
                <a:latin typeface="Arial"/>
                <a:cs typeface="Tahoma"/>
              </a:rPr>
              <a:t>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endParaRPr lang="ru-RU"/>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sz="1800" b="1"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a:xfrm>
            <a:off x="613043" y="1698277"/>
            <a:ext cx="9058275" cy="4791402"/>
          </a:xfrm>
        </p:spPr>
        <p:txBody>
          <a:bodyPr/>
          <a:lstStyle/>
          <a:p>
            <a:pPr marL="0" indent="0"/>
            <a:r>
              <a:rPr lang="ru-RU" sz="1800" b="1" err="1">
                <a:cs typeface="Arial"/>
              </a:rPr>
              <a:t>Raspberry-Pi</a:t>
            </a:r>
            <a:endParaRPr lang="ru-RU" sz="1800" b="1">
              <a:cs typeface="Arial"/>
            </a:endParaRPr>
          </a:p>
          <a:p>
            <a:pPr marL="0" indent="0"/>
            <a:endParaRPr lang="ru-RU" sz="1800" dirty="0">
              <a:cs typeface="Arial"/>
            </a:endParaRPr>
          </a:p>
          <a:p>
            <a:pPr marL="0" indent="0"/>
            <a:r>
              <a:rPr lang="ru-RU" sz="1800" dirty="0">
                <a:cs typeface="Arial"/>
              </a:rPr>
              <a:t>Широко используется в приложениях Интернета вещей в качестве периферийного вычислительного устройства.</a:t>
            </a:r>
            <a:endParaRPr lang="ru-RU"/>
          </a:p>
          <a:p>
            <a:pPr marL="0" indent="0"/>
            <a:endParaRPr lang="ru-RU" sz="1800" dirty="0">
              <a:cs typeface="Arial"/>
            </a:endParaRPr>
          </a:p>
          <a:p>
            <a:pPr marL="0" indent="0"/>
            <a:r>
              <a:rPr lang="ru-RU" sz="1800" dirty="0">
                <a:cs typeface="Arial"/>
              </a:rPr>
              <a:t>Если у вас нет физического вычислительного устройства </a:t>
            </a:r>
            <a:r>
              <a:rPr lang="ru-RU" sz="1800" i="1" dirty="0" err="1">
                <a:cs typeface="Arial"/>
              </a:rPr>
              <a:t>Raspberry-Pi</a:t>
            </a:r>
            <a:r>
              <a:rPr lang="ru-RU" sz="1800" dirty="0">
                <a:cs typeface="Arial"/>
              </a:rPr>
              <a:t>, вы можете установить </a:t>
            </a:r>
            <a:r>
              <a:rPr lang="ru-RU" sz="1800" i="1" dirty="0" err="1">
                <a:cs typeface="Arial"/>
              </a:rPr>
              <a:t>Raspberry-Pi</a:t>
            </a:r>
            <a:r>
              <a:rPr lang="ru-RU" sz="1800" dirty="0">
                <a:cs typeface="Arial"/>
              </a:rPr>
              <a:t> с открытым исходным кодом практически на свой рабочий стол, чтобы достичь той же вычислительной функциональности, что и у физического </a:t>
            </a:r>
            <a:r>
              <a:rPr lang="ru-RU" sz="1800" i="1" dirty="0" err="1">
                <a:cs typeface="Arial"/>
              </a:rPr>
              <a:t>Raspberry</a:t>
            </a:r>
            <a:r>
              <a:rPr lang="ru-RU" sz="1800" i="1" dirty="0">
                <a:cs typeface="Arial"/>
              </a:rPr>
              <a:t> </a:t>
            </a:r>
            <a:r>
              <a:rPr lang="ru-RU" sz="1800" i="1" dirty="0" err="1">
                <a:cs typeface="Arial"/>
              </a:rPr>
              <a:t>Pi</a:t>
            </a:r>
            <a:r>
              <a:rPr lang="ru-RU" sz="1800" dirty="0">
                <a:cs typeface="Arial"/>
              </a:rPr>
              <a:t>.</a:t>
            </a:r>
            <a:endParaRPr lang="ru" sz="1800" dirty="0">
              <a:cs typeface="Arial"/>
            </a:endParaRPr>
          </a:p>
        </p:txBody>
      </p:sp>
    </p:spTree>
    <p:extLst>
      <p:ext uri="{BB962C8B-B14F-4D97-AF65-F5344CB8AC3E}">
        <p14:creationId xmlns:p14="http://schemas.microsoft.com/office/powerpoint/2010/main" val="3184300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3183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latin typeface="Arial"/>
                <a:cs typeface="Tahoma"/>
              </a:rPr>
              <a:t>Проблема с традиционными сетями при управлении трафиком современной сети передачи данных заключается</a:t>
            </a:r>
            <a:r>
              <a:rPr lang="ru" dirty="0">
                <a:latin typeface="Arial"/>
                <a:cs typeface="Arial"/>
              </a:rPr>
              <a:t>По сравнению с традиционными сетями, в которых новые сетевые функции поддерживаются в основном в виде промежуточного программного обеспечения (например, балансировщиков нагрузки и систем обнаружения вторжений), SDN позволяет разработчикам программного обеспечения разрабатывать новые сетевые приложения поверх контроллера SDN, работающего под управлением сетевой операционной системы NOS.</a:t>
            </a:r>
            <a:r>
              <a:rPr lang="ru-RU" dirty="0">
                <a:latin typeface="Arial"/>
                <a:cs typeface="Tahoma"/>
              </a:rPr>
              <a:t>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endParaRPr lang="ru-RU"/>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sz="1800" b="1" dirty="0"/>
          </a:p>
        </p:txBody>
      </p:sp>
      <p:pic>
        <p:nvPicPr>
          <p:cNvPr id="1026" name="Picture 2" descr="Three virtual machines, each running an app and using a guest operating system while running on the infrastructure of one computer with a hypervisor running between the physical machine and the virtual machines.">
            <a:extLst>
              <a:ext uri="{FF2B5EF4-FFF2-40B4-BE49-F238E27FC236}">
                <a16:creationId xmlns:a16="http://schemas.microsoft.com/office/drawing/2014/main" id="{E8482F27-24A2-EDA9-07C4-75ED11695D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2057" y="1768475"/>
            <a:ext cx="5100637" cy="43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6992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3183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latin typeface="Arial"/>
                <a:cs typeface="Tahoma"/>
              </a:rPr>
              <a:t>Проблема с традиционными сетями при управлении трафиком современной сети передачи данных заключается</a:t>
            </a:r>
            <a:r>
              <a:rPr lang="ru" dirty="0">
                <a:latin typeface="Arial"/>
                <a:cs typeface="Arial"/>
              </a:rPr>
              <a:t>По сравнению с традиционными сетями, в которых новые сетевые функции поддерживаются в основном в виде промежуточного программного обеспечения (например, балансировщиков нагрузки и систем обнаружения вторжений), SDN позволяет разработчикам программного обеспечения разрабатывать новые сетевые приложения поверх контроллера SDN, работающего под управлением сетевой операционной системы NOS.</a:t>
            </a:r>
            <a:r>
              <a:rPr lang="ru-RU" dirty="0">
                <a:latin typeface="Arial"/>
                <a:cs typeface="Tahoma"/>
              </a:rPr>
              <a:t>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endParaRPr lang="ru-RU"/>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p:txBody>
          <a:bodyPr/>
          <a:lstStyle/>
          <a:p>
            <a:pPr marL="0" indent="0"/>
            <a:r>
              <a:rPr lang="ru-RU" sz="1800" b="1" dirty="0">
                <a:cs typeface="Arial"/>
              </a:rPr>
              <a:t>Гипервизоры:</a:t>
            </a:r>
          </a:p>
          <a:p>
            <a:pPr marL="0" indent="0"/>
            <a:r>
              <a:rPr lang="ru-RU" sz="1800" i="1" dirty="0">
                <a:cs typeface="Arial"/>
              </a:rPr>
              <a:t>Гипервизор</a:t>
            </a:r>
            <a:r>
              <a:rPr lang="ru-RU" sz="1800" dirty="0">
                <a:cs typeface="Arial"/>
              </a:rPr>
              <a:t> позволяет одновременно запускать разные виртуальные машины на аппаратной платформе. </a:t>
            </a:r>
            <a:endParaRPr lang="ru-RU"/>
          </a:p>
          <a:p>
            <a:pPr marL="0" indent="0"/>
            <a:endParaRPr lang="ru-RU" sz="1800" dirty="0">
              <a:cs typeface="Arial"/>
            </a:endParaRPr>
          </a:p>
          <a:p>
            <a:pPr marL="0" indent="0"/>
            <a:r>
              <a:rPr lang="ru-RU" sz="1800" i="1" dirty="0">
                <a:cs typeface="Arial"/>
              </a:rPr>
              <a:t>Гипервизор</a:t>
            </a:r>
            <a:r>
              <a:rPr lang="ru-RU" sz="1800" dirty="0">
                <a:cs typeface="Arial"/>
              </a:rPr>
              <a:t> — это программное обеспечение, которое может работать непосредственно на оборудовании хоста или может работать как приложение на оборудовании хоста. </a:t>
            </a:r>
          </a:p>
          <a:p>
            <a:pPr marL="0" indent="0"/>
            <a:endParaRPr lang="ru-RU" sz="1800" dirty="0">
              <a:cs typeface="Arial"/>
            </a:endParaRPr>
          </a:p>
          <a:p>
            <a:pPr marL="0" indent="0"/>
            <a:r>
              <a:rPr lang="ru-RU" sz="1800" dirty="0">
                <a:cs typeface="Arial"/>
              </a:rPr>
              <a:t>Технически </a:t>
            </a:r>
            <a:r>
              <a:rPr lang="ru-RU" sz="1800" i="1" dirty="0">
                <a:cs typeface="Arial"/>
              </a:rPr>
              <a:t>гипервизоры</a:t>
            </a:r>
            <a:r>
              <a:rPr lang="ru-RU" sz="1800" dirty="0">
                <a:cs typeface="Arial"/>
              </a:rPr>
              <a:t> предлагают логическое разделение между виртуальными машинами, даже если они работают на общем оборудовании.</a:t>
            </a:r>
            <a:endParaRPr lang="ru" sz="1800" dirty="0">
              <a:cs typeface="Arial"/>
            </a:endParaRPr>
          </a:p>
        </p:txBody>
      </p:sp>
    </p:spTree>
    <p:extLst>
      <p:ext uri="{BB962C8B-B14F-4D97-AF65-F5344CB8AC3E}">
        <p14:creationId xmlns:p14="http://schemas.microsoft.com/office/powerpoint/2010/main" val="1567126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3183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latin typeface="Arial"/>
                <a:cs typeface="Tahoma"/>
              </a:rPr>
              <a:t>Проблема с традиционными сетями при управлении трафиком современной сети передачи данных заключается</a:t>
            </a:r>
            <a:r>
              <a:rPr lang="ru" dirty="0">
                <a:latin typeface="Arial"/>
                <a:cs typeface="Arial"/>
              </a:rPr>
              <a:t>По сравнению с традиционными сетями, в которых новые сетевые функции поддерживаются в основном в виде промежуточного программного обеспечения (например, балансировщиков нагрузки и систем обнаружения вторжений), SDN позволяет разработчикам программного обеспечения разрабатывать новые сетевые приложения поверх контроллера SDN, работающего под управлением сетевой операционной системы NOS.</a:t>
            </a:r>
            <a:r>
              <a:rPr lang="ru-RU" dirty="0">
                <a:latin typeface="Arial"/>
                <a:cs typeface="Tahoma"/>
              </a:rPr>
              <a:t>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endParaRPr lang="ru-RU"/>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sz="1800" b="1"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p:txBody>
          <a:bodyPr/>
          <a:lstStyle/>
          <a:p>
            <a:pPr marL="0" indent="0"/>
            <a:r>
              <a:rPr lang="ru-RU" sz="1800" b="1" dirty="0">
                <a:cs typeface="Arial"/>
              </a:rPr>
              <a:t>Два типа </a:t>
            </a:r>
            <a:r>
              <a:rPr lang="ru-RU" sz="1800" b="1" i="1" dirty="0">
                <a:cs typeface="Arial"/>
              </a:rPr>
              <a:t>гипервизоров</a:t>
            </a:r>
            <a:r>
              <a:rPr lang="ru-RU" sz="1800" b="1" dirty="0">
                <a:cs typeface="Arial"/>
              </a:rPr>
              <a:t>:</a:t>
            </a:r>
          </a:p>
          <a:p>
            <a:pPr marL="0" indent="0"/>
            <a:r>
              <a:rPr lang="ru-RU" sz="1800" i="1" dirty="0">
                <a:cs typeface="Arial"/>
              </a:rPr>
              <a:t>Гипервизор типа 1</a:t>
            </a:r>
            <a:r>
              <a:rPr lang="ru-RU" sz="1800" dirty="0">
                <a:cs typeface="Arial"/>
              </a:rPr>
              <a:t> или «голое железо» </a:t>
            </a:r>
          </a:p>
          <a:p>
            <a:pPr marL="0" indent="0"/>
            <a:r>
              <a:rPr lang="ru-RU" sz="1800" i="1" dirty="0">
                <a:cs typeface="Arial"/>
              </a:rPr>
              <a:t>Гипервизор</a:t>
            </a:r>
            <a:r>
              <a:rPr lang="ru-RU" sz="1800" dirty="0">
                <a:cs typeface="Arial"/>
              </a:rPr>
              <a:t> без операционной системы работает непосредственно на оборудовании хоста и управляет гостевыми виртуальными машинами. </a:t>
            </a:r>
          </a:p>
          <a:p>
            <a:pPr marL="0" indent="0"/>
            <a:r>
              <a:rPr lang="ru-RU" sz="1800" dirty="0">
                <a:cs typeface="Arial"/>
              </a:rPr>
              <a:t>Популярные примеры </a:t>
            </a:r>
            <a:r>
              <a:rPr lang="ru-RU" sz="1800" i="1" dirty="0">
                <a:cs typeface="Arial"/>
              </a:rPr>
              <a:t>гипервизора типа 1</a:t>
            </a:r>
            <a:r>
              <a:rPr lang="ru-RU" sz="1800" dirty="0">
                <a:cs typeface="Arial"/>
              </a:rPr>
              <a:t>  -  Oracle VM, </a:t>
            </a:r>
            <a:r>
              <a:rPr lang="ru-RU" sz="1800" dirty="0" err="1">
                <a:cs typeface="Arial"/>
              </a:rPr>
              <a:t>Xen</a:t>
            </a:r>
            <a:r>
              <a:rPr lang="ru-RU" sz="1800" dirty="0">
                <a:cs typeface="Arial"/>
              </a:rPr>
              <a:t>, Microsoft Hyper-V. </a:t>
            </a:r>
          </a:p>
          <a:p>
            <a:pPr marL="0" indent="0"/>
            <a:r>
              <a:rPr lang="ru-RU" sz="1800" i="1" dirty="0">
                <a:cs typeface="Arial"/>
              </a:rPr>
              <a:t>Гипервизор типа 2</a:t>
            </a:r>
          </a:p>
          <a:p>
            <a:pPr marL="0" indent="0"/>
            <a:r>
              <a:rPr lang="ru-RU" sz="1800" dirty="0">
                <a:cs typeface="Arial"/>
              </a:rPr>
              <a:t>По сравнению с </a:t>
            </a:r>
            <a:r>
              <a:rPr lang="ru-RU" sz="1800" i="1" dirty="0">
                <a:cs typeface="Arial"/>
              </a:rPr>
              <a:t>гипервизором типа 1</a:t>
            </a:r>
            <a:r>
              <a:rPr lang="ru-RU" sz="1800" dirty="0">
                <a:cs typeface="Arial"/>
              </a:rPr>
              <a:t>, который работает непосредственно на оборудовании хоста, </a:t>
            </a:r>
            <a:r>
              <a:rPr lang="ru-RU" sz="1800" i="1" dirty="0">
                <a:cs typeface="Arial"/>
              </a:rPr>
              <a:t>гипервизор типа 2</a:t>
            </a:r>
            <a:r>
              <a:rPr lang="ru-RU" sz="1800" dirty="0">
                <a:cs typeface="Arial"/>
              </a:rPr>
              <a:t> работает как приложение поверх ОС хоста и поддерживает несколько гостевых виртуальных машин.</a:t>
            </a:r>
          </a:p>
          <a:p>
            <a:pPr marL="0" indent="0"/>
            <a:r>
              <a:rPr lang="ru-RU" sz="1800" dirty="0">
                <a:cs typeface="Arial"/>
              </a:rPr>
              <a:t>Примеры - Oracle </a:t>
            </a:r>
            <a:r>
              <a:rPr lang="ru-RU" sz="1800" dirty="0" err="1">
                <a:cs typeface="Arial"/>
              </a:rPr>
              <a:t>VirtualBox</a:t>
            </a:r>
            <a:r>
              <a:rPr lang="ru-RU" sz="1800" dirty="0">
                <a:cs typeface="Arial"/>
              </a:rPr>
              <a:t>,  рабочая станция VMWare.</a:t>
            </a:r>
            <a:endParaRPr lang="ru" sz="1800" dirty="0">
              <a:cs typeface="Arial"/>
            </a:endParaRPr>
          </a:p>
        </p:txBody>
      </p:sp>
    </p:spTree>
    <p:extLst>
      <p:ext uri="{BB962C8B-B14F-4D97-AF65-F5344CB8AC3E}">
        <p14:creationId xmlns:p14="http://schemas.microsoft.com/office/powerpoint/2010/main" val="3178197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08A27D47-DA1E-4098-BA00-3FB400331A76}"/>
              </a:ext>
            </a:extLst>
          </p:cNvPr>
          <p:cNvSpPr txBox="1">
            <a:spLocks noChangeArrowheads="1"/>
          </p:cNvSpPr>
          <p:nvPr/>
        </p:nvSpPr>
        <p:spPr bwMode="auto">
          <a:xfrm>
            <a:off x="373725" y="451097"/>
            <a:ext cx="9070975" cy="962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eaLnBrk="1">
              <a:buClrTx/>
            </a:pPr>
            <a:r>
              <a:rPr lang="ru-RU" altLang="ru-RU" b="1" dirty="0">
                <a:solidFill>
                  <a:srgbClr val="000000"/>
                </a:solidFill>
                <a:latin typeface="Arial"/>
                <a:cs typeface="Tahoma"/>
              </a:rPr>
              <a:t>SDN-Software </a:t>
            </a:r>
            <a:r>
              <a:rPr lang="ru-RU" altLang="ru-RU" b="1" err="1">
                <a:solidFill>
                  <a:srgbClr val="000000"/>
                </a:solidFill>
                <a:latin typeface="Arial"/>
                <a:cs typeface="Tahoma"/>
              </a:rPr>
              <a:t>Defined</a:t>
            </a:r>
            <a:r>
              <a:rPr lang="ru-RU" altLang="ru-RU" b="1" dirty="0">
                <a:solidFill>
                  <a:srgbClr val="000000"/>
                </a:solidFill>
                <a:latin typeface="Arial"/>
                <a:cs typeface="Tahoma"/>
              </a:rPr>
              <a:t> Networks, Программно-конфигурируемы Сети, ПКС</a:t>
            </a:r>
          </a:p>
        </p:txBody>
      </p:sp>
      <p:sp>
        <p:nvSpPr>
          <p:cNvPr id="4" name="TextBox 3">
            <a:extLst>
              <a:ext uri="{FF2B5EF4-FFF2-40B4-BE49-F238E27FC236}">
                <a16:creationId xmlns:a16="http://schemas.microsoft.com/office/drawing/2014/main" id="{2E45A9E2-5792-4DC0-834F-93AF613ECF8B}"/>
              </a:ext>
            </a:extLst>
          </p:cNvPr>
          <p:cNvSpPr txBox="1"/>
          <p:nvPr/>
        </p:nvSpPr>
        <p:spPr>
          <a:xfrm>
            <a:off x="139140" y="1807395"/>
            <a:ext cx="9543383" cy="42144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b="1" dirty="0">
                <a:solidFill>
                  <a:srgbClr val="000000"/>
                </a:solidFill>
                <a:latin typeface="Arial"/>
                <a:cs typeface="Arial"/>
              </a:rPr>
              <a:t>Архитектура ПКС-сети (Р.Л. Смелянский, В.А. Антоненко -  Концепции …)</a:t>
            </a:r>
            <a:endParaRPr lang="ru-RU" b="1" dirty="0">
              <a:solidFill>
                <a:srgbClr val="000000"/>
              </a:solidFill>
              <a:cs typeface="Arial"/>
            </a:endParaRPr>
          </a:p>
          <a:p>
            <a:endParaRPr lang="ru-RU" b="1" dirty="0">
              <a:solidFill>
                <a:srgbClr val="000000"/>
              </a:solidFill>
              <a:latin typeface="Arial"/>
              <a:cs typeface="Arial"/>
            </a:endParaRPr>
          </a:p>
          <a:p>
            <a:r>
              <a:rPr lang="ru-RU" b="1" dirty="0">
                <a:solidFill>
                  <a:srgbClr val="000000"/>
                </a:solidFill>
                <a:latin typeface="Arial"/>
                <a:cs typeface="Arial"/>
              </a:rPr>
              <a:t>Блок администрирования (Management </a:t>
            </a:r>
            <a:r>
              <a:rPr lang="ru-RU" b="1" err="1">
                <a:solidFill>
                  <a:srgbClr val="000000"/>
                </a:solidFill>
                <a:latin typeface="Arial"/>
                <a:cs typeface="Arial"/>
              </a:rPr>
              <a:t>Plane</a:t>
            </a:r>
            <a:r>
              <a:rPr lang="ru-RU" b="1" dirty="0">
                <a:solidFill>
                  <a:srgbClr val="000000"/>
                </a:solidFill>
                <a:latin typeface="Arial"/>
                <a:cs typeface="Arial"/>
              </a:rPr>
              <a:t>) отвечает за:</a:t>
            </a:r>
            <a:endParaRPr lang="ru-RU" dirty="0">
              <a:solidFill>
                <a:srgbClr val="000000"/>
              </a:solidFill>
              <a:cs typeface="Arial"/>
            </a:endParaRPr>
          </a:p>
          <a:p>
            <a:endParaRPr lang="ru-RU" b="1" dirty="0">
              <a:solidFill>
                <a:srgbClr val="000000"/>
              </a:solidFill>
              <a:latin typeface="Arial"/>
              <a:cs typeface="Arial"/>
            </a:endParaRPr>
          </a:p>
          <a:p>
            <a:pPr marL="342900" indent="-342900">
              <a:buFont typeface="Arial" panose="02020603050405020304" pitchFamily="18" charset="0"/>
              <a:buChar char="•"/>
            </a:pPr>
            <a:r>
              <a:rPr lang="ru-RU" dirty="0">
                <a:solidFill>
                  <a:srgbClr val="000000"/>
                </a:solidFill>
                <a:latin typeface="Arial"/>
                <a:cs typeface="Arial"/>
              </a:rPr>
              <a:t>Мониторинг</a:t>
            </a:r>
            <a:endParaRPr lang="ru-RU" b="1" dirty="0">
              <a:solidFill>
                <a:srgbClr val="000000"/>
              </a:solidFill>
              <a:cs typeface="Arial"/>
            </a:endParaRPr>
          </a:p>
          <a:p>
            <a:pPr marL="342900" indent="-342900">
              <a:buFont typeface="Arial" panose="02020603050405020304" pitchFamily="18" charset="0"/>
              <a:buChar char="•"/>
            </a:pPr>
            <a:endParaRPr lang="ru-RU" dirty="0">
              <a:solidFill>
                <a:srgbClr val="000000"/>
              </a:solidFill>
              <a:latin typeface="Arial"/>
              <a:cs typeface="Arial"/>
            </a:endParaRPr>
          </a:p>
          <a:p>
            <a:pPr marL="342900" indent="-342900">
              <a:buFont typeface="Arial" panose="02020603050405020304" pitchFamily="18" charset="0"/>
              <a:buChar char="•"/>
            </a:pPr>
            <a:r>
              <a:rPr lang="ru-RU" dirty="0">
                <a:solidFill>
                  <a:srgbClr val="000000"/>
                </a:solidFill>
                <a:latin typeface="Arial"/>
                <a:cs typeface="Arial"/>
              </a:rPr>
              <a:t>Настройку</a:t>
            </a:r>
          </a:p>
          <a:p>
            <a:pPr marL="342900" indent="-342900">
              <a:buFont typeface="Arial" panose="02020603050405020304" pitchFamily="18" charset="0"/>
              <a:buChar char="•"/>
            </a:pPr>
            <a:endParaRPr lang="ru-RU" dirty="0">
              <a:solidFill>
                <a:srgbClr val="000000"/>
              </a:solidFill>
              <a:latin typeface="Arial"/>
              <a:cs typeface="Arial"/>
            </a:endParaRPr>
          </a:p>
          <a:p>
            <a:pPr marL="342900" indent="-342900">
              <a:buFont typeface="Arial" panose="02020603050405020304" pitchFamily="18" charset="0"/>
              <a:buChar char="•"/>
            </a:pPr>
            <a:r>
              <a:rPr lang="ru-RU" dirty="0">
                <a:solidFill>
                  <a:srgbClr val="000000"/>
                </a:solidFill>
                <a:latin typeface="Arial"/>
                <a:cs typeface="Arial"/>
              </a:rPr>
              <a:t>Принятие решений о конфигурации сетевого устройства.</a:t>
            </a:r>
          </a:p>
          <a:p>
            <a:pPr marL="342900" indent="-342900">
              <a:buFont typeface="Arial" panose="02020603050405020304" pitchFamily="18" charset="0"/>
              <a:buChar char="•"/>
            </a:pPr>
            <a:endParaRPr lang="ru-RU" dirty="0">
              <a:solidFill>
                <a:srgbClr val="000000"/>
              </a:solidFill>
              <a:latin typeface="Arial"/>
              <a:cs typeface="Arial"/>
            </a:endParaRPr>
          </a:p>
          <a:p>
            <a:pPr marL="342900" indent="-342900">
              <a:buFont typeface="Arial" panose="02020603050405020304" pitchFamily="18" charset="0"/>
              <a:buChar char="•"/>
            </a:pPr>
            <a:endParaRPr lang="ru-RU" dirty="0">
              <a:solidFill>
                <a:srgbClr val="000000"/>
              </a:solidFill>
              <a:latin typeface="Arial"/>
              <a:cs typeface="Arial"/>
            </a:endParaRPr>
          </a:p>
          <a:p>
            <a:r>
              <a:rPr lang="ru-RU" b="1" dirty="0">
                <a:solidFill>
                  <a:srgbClr val="000000"/>
                </a:solidFill>
                <a:latin typeface="Arial"/>
                <a:cs typeface="Arial"/>
              </a:rPr>
              <a:t>Блок Приложений</a:t>
            </a:r>
            <a:r>
              <a:rPr lang="ru-RU" dirty="0">
                <a:solidFill>
                  <a:srgbClr val="000000"/>
                </a:solidFill>
                <a:latin typeface="Arial"/>
                <a:cs typeface="Arial"/>
              </a:rPr>
              <a:t> (</a:t>
            </a:r>
            <a:r>
              <a:rPr lang="ru-RU" b="1" dirty="0">
                <a:solidFill>
                  <a:srgbClr val="000000"/>
                </a:solidFill>
                <a:latin typeface="Arial"/>
                <a:cs typeface="Arial"/>
              </a:rPr>
              <a:t>Application </a:t>
            </a:r>
            <a:r>
              <a:rPr lang="ru-RU" b="1" err="1">
                <a:solidFill>
                  <a:srgbClr val="000000"/>
                </a:solidFill>
                <a:latin typeface="Arial"/>
                <a:cs typeface="Arial"/>
              </a:rPr>
              <a:t>Plane</a:t>
            </a:r>
            <a:r>
              <a:rPr lang="ru-RU" dirty="0">
                <a:solidFill>
                  <a:srgbClr val="000000"/>
                </a:solidFill>
                <a:latin typeface="Arial"/>
                <a:cs typeface="Arial"/>
              </a:rPr>
              <a:t>) охватывает приложения и службы, определяющие поведение </a:t>
            </a:r>
            <a:r>
              <a:rPr lang="ru-RU" b="1" dirty="0">
                <a:solidFill>
                  <a:srgbClr val="000000"/>
                </a:solidFill>
                <a:latin typeface="Arial"/>
                <a:cs typeface="Arial"/>
              </a:rPr>
              <a:t>сетевых устройств</a:t>
            </a:r>
            <a:r>
              <a:rPr lang="ru-RU" dirty="0">
                <a:solidFill>
                  <a:srgbClr val="000000"/>
                </a:solidFill>
                <a:latin typeface="Arial"/>
                <a:cs typeface="Arial"/>
              </a:rPr>
              <a:t> в </a:t>
            </a:r>
            <a:r>
              <a:rPr lang="ru-RU" b="1" dirty="0">
                <a:solidFill>
                  <a:srgbClr val="000000"/>
                </a:solidFill>
                <a:latin typeface="Arial"/>
                <a:cs typeface="Arial"/>
              </a:rPr>
              <a:t>Data </a:t>
            </a:r>
            <a:r>
              <a:rPr lang="ru-RU" b="1" err="1">
                <a:solidFill>
                  <a:srgbClr val="000000"/>
                </a:solidFill>
                <a:latin typeface="Arial"/>
                <a:cs typeface="Arial"/>
              </a:rPr>
              <a:t>Plane</a:t>
            </a:r>
            <a:r>
              <a:rPr lang="ru-RU" b="1" dirty="0">
                <a:solidFill>
                  <a:srgbClr val="000000"/>
                </a:solidFill>
                <a:latin typeface="Arial"/>
                <a:cs typeface="Arial"/>
              </a:rPr>
              <a:t>.</a:t>
            </a:r>
          </a:p>
          <a:p>
            <a:endParaRPr lang="ru-RU" b="1" dirty="0">
              <a:solidFill>
                <a:srgbClr val="000000"/>
              </a:solidFill>
              <a:cs typeface="Arial"/>
            </a:endParaRPr>
          </a:p>
          <a:p>
            <a:endParaRPr lang="ru-RU" dirty="0">
              <a:solidFill>
                <a:srgbClr val="000000"/>
              </a:solidFill>
              <a:latin typeface="Arial"/>
              <a:cs typeface="Arial"/>
            </a:endParaRPr>
          </a:p>
          <a:p>
            <a:r>
              <a:rPr lang="ru-RU" dirty="0">
                <a:solidFill>
                  <a:srgbClr val="000000"/>
                </a:solidFill>
                <a:latin typeface="Arial"/>
                <a:cs typeface="Arial"/>
              </a:rPr>
              <a:t>Определения  -  RFC7276</a:t>
            </a:r>
            <a:endParaRPr lang="ru-RU" b="1" dirty="0">
              <a:solidFill>
                <a:srgbClr val="000000"/>
              </a:solidFill>
              <a:cs typeface="Arial"/>
            </a:endParaRPr>
          </a:p>
        </p:txBody>
      </p:sp>
    </p:spTree>
    <p:extLst>
      <p:ext uri="{BB962C8B-B14F-4D97-AF65-F5344CB8AC3E}">
        <p14:creationId xmlns:p14="http://schemas.microsoft.com/office/powerpoint/2010/main" val="39431150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3183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latin typeface="Arial"/>
                <a:cs typeface="Tahoma"/>
              </a:rPr>
              <a:t>Проблема с традиционными сетями при управлении трафиком современной сети передачи данных заключается</a:t>
            </a:r>
            <a:r>
              <a:rPr lang="ru" dirty="0">
                <a:latin typeface="Arial"/>
                <a:cs typeface="Arial"/>
              </a:rPr>
              <a:t>По сравнению с традиционными сетями, в которых новые сетевые функции поддерживаются в основном в виде промежуточного программного обеспечения (например, балансировщиков нагрузки и систем обнаружения вторжений), SDN позволяет разработчикам программного обеспечения разрабатывать новые сетевые приложения поверх контроллера SDN, работающего под управлением сетевой операционной системы NOS.</a:t>
            </a:r>
            <a:r>
              <a:rPr lang="ru-RU" dirty="0">
                <a:latin typeface="Arial"/>
                <a:cs typeface="Tahoma"/>
              </a:rPr>
              <a:t>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endParaRPr lang="ru-RU"/>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p:txBody>
          <a:bodyPr/>
          <a:lstStyle/>
          <a:p>
            <a:pPr marL="0" indent="0"/>
            <a:r>
              <a:rPr lang="ru-RU" sz="1800" b="1" dirty="0">
                <a:cs typeface="Arial"/>
              </a:rPr>
              <a:t>Контейнеры:</a:t>
            </a:r>
          </a:p>
          <a:p>
            <a:pPr marL="0" indent="0"/>
            <a:endParaRPr lang="ru-RU" sz="1800" b="1" dirty="0">
              <a:cs typeface="Arial"/>
            </a:endParaRPr>
          </a:p>
          <a:p>
            <a:pPr marL="0" indent="0"/>
            <a:r>
              <a:rPr lang="ru-RU" sz="1800" i="1" dirty="0">
                <a:cs typeface="Arial"/>
              </a:rPr>
              <a:t>Контейнеры</a:t>
            </a:r>
            <a:r>
              <a:rPr lang="ru-RU" sz="1800" dirty="0">
                <a:cs typeface="Arial"/>
              </a:rPr>
              <a:t> — это исполняемые единицы программного обеспечения, в которых код приложения упакован вместе с его библиотеками и зависимостями обычными способами, чтобы его можно было запускать где угодно, будь то на рабочем столе, в традиционных ИТ или в облаке. Для этого </a:t>
            </a:r>
            <a:r>
              <a:rPr lang="ru-RU" sz="1800" i="1" dirty="0">
                <a:cs typeface="Arial"/>
              </a:rPr>
              <a:t>контейнеры</a:t>
            </a:r>
            <a:r>
              <a:rPr lang="ru-RU" sz="1800" dirty="0">
                <a:cs typeface="Arial"/>
              </a:rPr>
              <a:t> используют форму виртуализации операционной системы (ОС), в которой функции ОС используются как для изоляции процессов, так и для управления объемом ЦП, памяти и диска, к которым эти процессы имеют доступ.</a:t>
            </a:r>
          </a:p>
          <a:p>
            <a:pPr marL="0" indent="0"/>
            <a:r>
              <a:rPr lang="ru-RU" sz="1800" dirty="0">
                <a:cs typeface="Arial"/>
              </a:rPr>
              <a:t> 											</a:t>
            </a:r>
            <a:r>
              <a:rPr lang="en-US" sz="1800" b="0" i="0" dirty="0">
                <a:solidFill>
                  <a:srgbClr val="4F495E"/>
                </a:solidFill>
                <a:effectLst/>
                <a:latin typeface="Inter"/>
              </a:rPr>
              <a:t>(</a:t>
            </a:r>
            <a:r>
              <a:rPr lang="en-US" sz="1800" b="0" i="0" u="sng" dirty="0">
                <a:solidFill>
                  <a:srgbClr val="00688D"/>
                </a:solidFill>
                <a:effectLst/>
                <a:latin typeface="Inter"/>
                <a:hlinkClick r:id="rId2"/>
              </a:rPr>
              <a:t>IBM Cloud Education</a:t>
            </a:r>
            <a:r>
              <a:rPr lang="en-US" sz="1800" b="0" i="0" dirty="0">
                <a:solidFill>
                  <a:srgbClr val="4F495E"/>
                </a:solidFill>
                <a:effectLst/>
                <a:latin typeface="Inter"/>
              </a:rPr>
              <a:t> 2019)</a:t>
            </a:r>
            <a:endParaRPr lang="ru" sz="1800">
              <a:cs typeface="Arial"/>
            </a:endParaRPr>
          </a:p>
        </p:txBody>
      </p:sp>
    </p:spTree>
    <p:extLst>
      <p:ext uri="{BB962C8B-B14F-4D97-AF65-F5344CB8AC3E}">
        <p14:creationId xmlns:p14="http://schemas.microsoft.com/office/powerpoint/2010/main" val="7375116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3183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latin typeface="Arial"/>
                <a:cs typeface="Tahoma"/>
              </a:rPr>
              <a:t>Проблема с традиционными сетями при управлении трафиком современной сети передачи данных заключается</a:t>
            </a:r>
            <a:r>
              <a:rPr lang="ru" dirty="0">
                <a:latin typeface="Arial"/>
                <a:cs typeface="Arial"/>
              </a:rPr>
              <a:t>По сравнению с традиционными сетями, в которых новые сетевые функции поддерживаются в основном в виде промежуточного программного обеспечения (например, балансировщиков нагрузки и систем обнаружения вторжений), SDN позволяет разработчикам программного обеспечения разрабатывать новые сетевые приложения поверх контроллера SDN, работающего под управлением сетевой операционной системы NOS.</a:t>
            </a:r>
            <a:r>
              <a:rPr lang="ru-RU" dirty="0">
                <a:latin typeface="Arial"/>
                <a:cs typeface="Tahoma"/>
              </a:rPr>
              <a:t>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endParaRPr lang="ru-RU"/>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sz="1800" b="1"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p:txBody>
          <a:bodyPr/>
          <a:lstStyle/>
          <a:p>
            <a:pPr marL="0" indent="0"/>
            <a:r>
              <a:rPr lang="ru-RU" sz="1800" b="1" dirty="0">
                <a:cs typeface="Arial"/>
              </a:rPr>
              <a:t>Причины, по которым </a:t>
            </a:r>
            <a:r>
              <a:rPr lang="ru-RU" sz="1800" b="1" i="1" dirty="0">
                <a:cs typeface="Arial"/>
              </a:rPr>
              <a:t>контейнеры</a:t>
            </a:r>
            <a:r>
              <a:rPr lang="ru-RU" sz="1800" b="1" dirty="0">
                <a:cs typeface="Arial"/>
              </a:rPr>
              <a:t> так популярны:</a:t>
            </a:r>
          </a:p>
          <a:p>
            <a:pPr marL="0" indent="0"/>
            <a:endParaRPr lang="ru-RU" sz="1800" dirty="0">
              <a:cs typeface="Arial"/>
            </a:endParaRPr>
          </a:p>
          <a:p>
            <a:pPr marL="0" indent="0"/>
            <a:r>
              <a:rPr lang="ru-RU" sz="1800" dirty="0">
                <a:cs typeface="Arial"/>
              </a:rPr>
              <a:t>Быстрая загрузка: </a:t>
            </a:r>
            <a:r>
              <a:rPr lang="ru-RU" sz="1800" i="1" dirty="0">
                <a:cs typeface="Arial"/>
              </a:rPr>
              <a:t>контейнеры</a:t>
            </a:r>
            <a:r>
              <a:rPr lang="ru-RU" sz="1800" dirty="0">
                <a:cs typeface="Arial"/>
              </a:rPr>
              <a:t> очень легкие и, следовательно, загружаются быстро. Эта функция может иметь большое значение при работе с веб-приложениями.</a:t>
            </a:r>
          </a:p>
          <a:p>
            <a:pPr marL="0" indent="0"/>
            <a:r>
              <a:rPr lang="ru-RU" sz="1800" dirty="0">
                <a:cs typeface="Arial"/>
              </a:rPr>
              <a:t>Поддержка </a:t>
            </a:r>
            <a:r>
              <a:rPr lang="ru-RU" sz="1800" i="1" dirty="0" err="1">
                <a:cs typeface="Arial"/>
              </a:rPr>
              <a:t>микросервисов</a:t>
            </a:r>
            <a:r>
              <a:rPr lang="ru-RU" sz="1800" dirty="0">
                <a:cs typeface="Arial"/>
              </a:rPr>
              <a:t>: эта функция делает </a:t>
            </a:r>
            <a:r>
              <a:rPr lang="ru-RU" sz="1800" i="1" dirty="0">
                <a:cs typeface="Arial"/>
              </a:rPr>
              <a:t>контейнеры</a:t>
            </a:r>
            <a:r>
              <a:rPr lang="ru-RU" sz="1800" dirty="0">
                <a:cs typeface="Arial"/>
              </a:rPr>
              <a:t> подходящими для разработки и тестирования приложений.</a:t>
            </a:r>
          </a:p>
          <a:p>
            <a:pPr marL="0" indent="0"/>
            <a:r>
              <a:rPr lang="ru-RU" sz="1800" dirty="0">
                <a:cs typeface="Arial"/>
              </a:rPr>
              <a:t>Портативность: </a:t>
            </a:r>
            <a:r>
              <a:rPr lang="ru-RU" sz="1800" i="1" dirty="0">
                <a:cs typeface="Arial"/>
              </a:rPr>
              <a:t>Контейнеры</a:t>
            </a:r>
            <a:r>
              <a:rPr lang="ru-RU" sz="1800" dirty="0">
                <a:cs typeface="Arial"/>
              </a:rPr>
              <a:t> или </a:t>
            </a:r>
            <a:r>
              <a:rPr lang="ru-RU" sz="1800" i="1" dirty="0">
                <a:cs typeface="Arial"/>
              </a:rPr>
              <a:t>контейнерные движки</a:t>
            </a:r>
            <a:r>
              <a:rPr lang="ru-RU" sz="1800" dirty="0">
                <a:cs typeface="Arial"/>
              </a:rPr>
              <a:t> портативны и могут работать где угодно.</a:t>
            </a:r>
            <a:endParaRPr lang="ru" sz="1800" dirty="0">
              <a:cs typeface="Arial"/>
            </a:endParaRPr>
          </a:p>
        </p:txBody>
      </p:sp>
    </p:spTree>
    <p:extLst>
      <p:ext uri="{BB962C8B-B14F-4D97-AF65-F5344CB8AC3E}">
        <p14:creationId xmlns:p14="http://schemas.microsoft.com/office/powerpoint/2010/main" val="5916473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3183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latin typeface="Arial"/>
                <a:cs typeface="Tahoma"/>
              </a:rPr>
              <a:t>Проблема с традиционными сетями при управлении трафиком современной сети передачи данных заключается</a:t>
            </a:r>
            <a:r>
              <a:rPr lang="ru" dirty="0">
                <a:latin typeface="Arial"/>
                <a:cs typeface="Arial"/>
              </a:rPr>
              <a:t>По сравнению с традиционными сетями, в которых новые сетевые функции поддерживаются в основном в виде промежуточного программного обеспечения (например, балансировщиков нагрузки и систем обнаружения вторжений), SDN позволяет разработчикам программного обеспечения разрабатывать новые сетевые приложения поверх контроллера SDN, работающего под управлением сетевой операционной системы NOS.</a:t>
            </a:r>
            <a:r>
              <a:rPr lang="ru-RU" dirty="0">
                <a:latin typeface="Arial"/>
                <a:cs typeface="Tahoma"/>
              </a:rPr>
              <a:t>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endParaRPr lang="ru-RU" dirty="0"/>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sz="1800" b="1"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a:xfrm>
            <a:off x="503238" y="1361209"/>
            <a:ext cx="9058275" cy="5896841"/>
          </a:xfrm>
        </p:spPr>
        <p:txBody>
          <a:bodyPr/>
          <a:lstStyle/>
          <a:p>
            <a:pPr marL="0" indent="0"/>
            <a:r>
              <a:rPr lang="ru-RU" sz="1800" b="1" dirty="0">
                <a:cs typeface="Arial"/>
              </a:rPr>
              <a:t>Виртуализация сети:</a:t>
            </a:r>
          </a:p>
          <a:p>
            <a:pPr marL="0" indent="0"/>
            <a:r>
              <a:rPr lang="ru-RU" sz="1800" dirty="0">
                <a:cs typeface="Arial"/>
              </a:rPr>
              <a:t>Как показано на изображении ниже, виртуализация серверов включает в себя разделение физического оборудования, такого как ЦП, хранилище и ввод-вывод.</a:t>
            </a:r>
          </a:p>
          <a:p>
            <a:pPr marL="0" indent="0"/>
            <a:r>
              <a:rPr lang="ru-RU" sz="1800" dirty="0">
                <a:cs typeface="Arial"/>
              </a:rPr>
              <a:t>С другой стороны, виртуализация сети обеспечивает абстракцию и, говоря простым языком, отделение физической топологии от логической топологии сети.</a:t>
            </a:r>
          </a:p>
          <a:p>
            <a:pPr marL="0" indent="0"/>
            <a:endParaRPr lang="ru-RU" sz="1800" dirty="0">
              <a:cs typeface="Arial"/>
            </a:endParaRPr>
          </a:p>
          <a:p>
            <a:pPr marL="0" indent="0"/>
            <a:endParaRPr lang="ru" sz="1800" dirty="0">
              <a:cs typeface="Arial"/>
            </a:endParaRPr>
          </a:p>
        </p:txBody>
      </p:sp>
      <p:pic>
        <p:nvPicPr>
          <p:cNvPr id="2050" name="Picture 2" descr="Server virtualisation versus network virtualisation. Server Virtualisation - Virtualisation of the hardware per VM tenant. Replication of hardware constructs as virtual hardware.  Network virtualisation - No virtualisation of hardware. Encapsulation of traffic on existing infrastructure.">
            <a:extLst>
              <a:ext uri="{FF2B5EF4-FFF2-40B4-BE49-F238E27FC236}">
                <a16:creationId xmlns:a16="http://schemas.microsoft.com/office/drawing/2014/main" id="{ECE52835-02CA-AD4F-05C0-482B18F271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409" y="3779837"/>
            <a:ext cx="5839692" cy="287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4823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3183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latin typeface="Arial"/>
                <a:cs typeface="Tahoma"/>
              </a:rPr>
              <a:t>Проблема с традиционными сетями при управлении трафиком современной сети передачи данных заключается</a:t>
            </a:r>
            <a:r>
              <a:rPr lang="ru" dirty="0">
                <a:latin typeface="Arial"/>
                <a:cs typeface="Arial"/>
              </a:rPr>
              <a:t>По сравнению с традиционными сетями, в которых новые сетевые функции поддерживаются в основном в виде промежуточного программного обеспечения (например, балансировщиков нагрузки и систем обнаружения вторжений), SDN позволяет разработчикам программного обеспечения разрабатывать новые сетевые приложения поверх контроллера SDN, работающего под управлением сетевой операционной системы NOS.</a:t>
            </a:r>
            <a:r>
              <a:rPr lang="ru-RU" dirty="0">
                <a:latin typeface="Arial"/>
                <a:cs typeface="Tahoma"/>
              </a:rPr>
              <a:t>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endParaRPr lang="ru-RU"/>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sz="1800" b="1"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a:xfrm>
            <a:off x="503238" y="1768475"/>
            <a:ext cx="9058275" cy="4684280"/>
          </a:xfrm>
        </p:spPr>
        <p:txBody>
          <a:bodyPr/>
          <a:lstStyle/>
          <a:p>
            <a:pPr marL="0" indent="0"/>
            <a:r>
              <a:rPr lang="ru-RU" sz="1800" b="1" dirty="0">
                <a:cs typeface="Arial"/>
              </a:rPr>
              <a:t>Какие аспекты сети можно виртуализировать?</a:t>
            </a:r>
          </a:p>
          <a:p>
            <a:pPr marL="0" indent="0"/>
            <a:r>
              <a:rPr lang="ru-RU" sz="1800" b="1" dirty="0">
                <a:cs typeface="Arial"/>
              </a:rPr>
              <a:t>Виртуализация сети</a:t>
            </a:r>
            <a:r>
              <a:rPr lang="ru-RU" sz="1800" dirty="0">
                <a:cs typeface="Arial"/>
              </a:rPr>
              <a:t> поддерживает максимальное использование ресурсов, что необходимо при изменении масштаба данных и изменчивости корпоративного трафика. </a:t>
            </a:r>
          </a:p>
          <a:p>
            <a:pPr marL="0" indent="0"/>
            <a:r>
              <a:rPr lang="ru-RU" sz="1800" b="1" dirty="0">
                <a:cs typeface="Arial"/>
              </a:rPr>
              <a:t>Виртуализация сети</a:t>
            </a:r>
            <a:r>
              <a:rPr lang="ru-RU" sz="1800" dirty="0">
                <a:cs typeface="Arial"/>
              </a:rPr>
              <a:t> обеспечивает повышенную производительность приложений и максимальное использование сетевых ресурсов. </a:t>
            </a:r>
          </a:p>
          <a:p>
            <a:pPr marL="0" indent="0"/>
            <a:r>
              <a:rPr lang="ru-RU" sz="1800" dirty="0">
                <a:cs typeface="Arial"/>
              </a:rPr>
              <a:t>С помощью сетевой виртуализации мы можем виртуализировать следующие аспекты сетей:</a:t>
            </a:r>
          </a:p>
          <a:p>
            <a:pPr marL="0" indent="0"/>
            <a:r>
              <a:rPr lang="ru-RU" sz="1800" b="1" dirty="0">
                <a:cs typeface="Arial"/>
              </a:rPr>
              <a:t>Виртуализация сетевых служб;</a:t>
            </a:r>
          </a:p>
          <a:p>
            <a:pPr marL="0" indent="0"/>
            <a:r>
              <a:rPr lang="ru-RU" sz="1800" b="1" dirty="0">
                <a:cs typeface="Arial"/>
              </a:rPr>
              <a:t>Виртуальные сети;</a:t>
            </a:r>
          </a:p>
          <a:p>
            <a:pPr marL="0" indent="0"/>
            <a:r>
              <a:rPr lang="ru-RU" sz="1800" b="1" dirty="0">
                <a:cs typeface="Arial"/>
              </a:rPr>
              <a:t>Виртуализация сетевого ввода/вывода.</a:t>
            </a:r>
          </a:p>
        </p:txBody>
      </p:sp>
    </p:spTree>
    <p:extLst>
      <p:ext uri="{BB962C8B-B14F-4D97-AF65-F5344CB8AC3E}">
        <p14:creationId xmlns:p14="http://schemas.microsoft.com/office/powerpoint/2010/main" val="21145375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3183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latin typeface="Arial"/>
                <a:cs typeface="Tahoma"/>
              </a:rPr>
              <a:t>Проблема с традиционными сетями при управлении трафиком современной сети передачи данных заключается</a:t>
            </a:r>
            <a:r>
              <a:rPr lang="ru" dirty="0">
                <a:latin typeface="Arial"/>
                <a:cs typeface="Arial"/>
              </a:rPr>
              <a:t>По сравнению с традиционными сетями, в которых новые сетевые функции поддерживаются в основном в виде промежуточного программного обеспечения (например, балансировщиков нагрузки и систем обнаружения вторжений), SDN позволяет разработчикам программного обеспечения разрабатывать новые сетевые приложения поверх контроллера SDN, работающего под управлением сетевой операционной системы NOS.</a:t>
            </a:r>
            <a:r>
              <a:rPr lang="ru-RU" dirty="0">
                <a:latin typeface="Arial"/>
                <a:cs typeface="Tahoma"/>
              </a:rPr>
              <a:t>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endParaRPr lang="ru-RU"/>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sz="1800" b="1"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a:xfrm>
            <a:off x="503238" y="1768475"/>
            <a:ext cx="9058275" cy="5135161"/>
          </a:xfrm>
        </p:spPr>
        <p:txBody>
          <a:bodyPr/>
          <a:lstStyle/>
          <a:p>
            <a:pPr marL="0" indent="0"/>
            <a:r>
              <a:rPr lang="ru-RU" sz="1800" b="1" dirty="0">
                <a:cs typeface="Arial"/>
              </a:rPr>
              <a:t>Виртуализация сетевых служб:</a:t>
            </a:r>
          </a:p>
          <a:p>
            <a:pPr marL="0" indent="0"/>
            <a:r>
              <a:rPr lang="ru-RU" sz="1800" b="1" dirty="0">
                <a:cs typeface="Arial"/>
              </a:rPr>
              <a:t>Виртуализация сетевых служб</a:t>
            </a:r>
            <a:r>
              <a:rPr lang="ru-RU" sz="1800" dirty="0">
                <a:cs typeface="Arial"/>
              </a:rPr>
              <a:t> определяет абстракцию сетевых служб. Например, одной из сетевых служб является безопасность. </a:t>
            </a:r>
          </a:p>
          <a:p>
            <a:pPr marL="0" indent="0"/>
            <a:r>
              <a:rPr lang="ru-RU" sz="1800" dirty="0">
                <a:cs typeface="Arial"/>
              </a:rPr>
              <a:t>Сетевая безопасность, которая изначально была доступна в виде таких устройств, как брандмауэры, системы обнаружения и предотвращения вторжений и т. д., теперь может быть доступна в виде функций безопасности или безопасности как услуги. </a:t>
            </a:r>
            <a:endParaRPr lang="ru-RU"/>
          </a:p>
          <a:p>
            <a:pPr marL="0" indent="0"/>
            <a:r>
              <a:rPr lang="ru-RU" sz="1800" dirty="0">
                <a:cs typeface="Arial"/>
              </a:rPr>
              <a:t>Эти функции безопасности для IDS, IPS и брандмауэров, работающих на одном устройстве, не только улучшают совместную работу программного обеспечения, но и предлагают улучшенную модель безопасности для корпоративных приложений.</a:t>
            </a:r>
            <a:endParaRPr lang="ru" sz="1800" dirty="0">
              <a:cs typeface="Arial"/>
            </a:endParaRPr>
          </a:p>
          <a:p>
            <a:pPr marL="0" indent="0"/>
            <a:r>
              <a:rPr lang="ru-RU" sz="1800" b="1" dirty="0">
                <a:cs typeface="Arial"/>
              </a:rPr>
              <a:t>Виртуальные сети:</a:t>
            </a:r>
          </a:p>
          <a:p>
            <a:pPr marL="0" indent="0"/>
            <a:r>
              <a:rPr lang="ru-RU" sz="1800" dirty="0">
                <a:cs typeface="Arial"/>
              </a:rPr>
              <a:t>Виртуализация серверов разделяет аппаратные ресурсы сервера и назначает каждый набор ресурсов (ЦП, память и т. д.) виртуальной машине, виртуальным сетям, разделяя сеть на логически изолированные сети.</a:t>
            </a:r>
            <a:endParaRPr lang="ru" sz="1800" dirty="0">
              <a:cs typeface="Arial"/>
            </a:endParaRPr>
          </a:p>
        </p:txBody>
      </p:sp>
    </p:spTree>
    <p:extLst>
      <p:ext uri="{BB962C8B-B14F-4D97-AF65-F5344CB8AC3E}">
        <p14:creationId xmlns:p14="http://schemas.microsoft.com/office/powerpoint/2010/main" val="39229065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3183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latin typeface="Arial"/>
                <a:cs typeface="Tahoma"/>
              </a:rPr>
              <a:t>Проблема с традиционными сетями при управлении трафиком современной сети передачи данных заключается</a:t>
            </a:r>
            <a:r>
              <a:rPr lang="ru" dirty="0">
                <a:latin typeface="Arial"/>
                <a:cs typeface="Arial"/>
              </a:rPr>
              <a:t>По сравнению с традиционными сетями, в которых новые сетевые функции поддерживаются в основном в виде промежуточного программного обеспечения (например, балансировщиков нагрузки и систем обнаружения вторжений), SDN позволяет разработчикам программного обеспечения разрабатывать новые сетевые приложения поверх контроллера SDN, работающего под управлением сетевой операционной системы NOS.</a:t>
            </a:r>
            <a:r>
              <a:rPr lang="ru-RU" dirty="0">
                <a:latin typeface="Arial"/>
                <a:cs typeface="Tahoma"/>
              </a:rPr>
              <a:t>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endParaRPr lang="ru-RU"/>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p:txBody>
          <a:bodyPr/>
          <a:lstStyle/>
          <a:p>
            <a:pPr marL="0" indent="0"/>
            <a:r>
              <a:rPr lang="ru-RU" sz="1800" b="1" dirty="0">
                <a:cs typeface="Arial"/>
              </a:rPr>
              <a:t>Концепция оверлейных сетей:</a:t>
            </a:r>
          </a:p>
          <a:p>
            <a:pPr marL="0" indent="0"/>
            <a:r>
              <a:rPr lang="ru-RU" sz="1800" dirty="0">
                <a:cs typeface="Arial"/>
              </a:rPr>
              <a:t>Концепция </a:t>
            </a:r>
            <a:r>
              <a:rPr lang="ru-RU" sz="1800" b="1" dirty="0">
                <a:cs typeface="Arial"/>
              </a:rPr>
              <a:t>оверлейных сетей</a:t>
            </a:r>
            <a:r>
              <a:rPr lang="ru-RU" sz="1800" dirty="0">
                <a:cs typeface="Arial"/>
              </a:rPr>
              <a:t> не нова, модель TCP/IP, IP-сеть можно рассматривать как </a:t>
            </a:r>
            <a:r>
              <a:rPr lang="ru-RU" sz="1800" b="1" dirty="0">
                <a:cs typeface="Arial"/>
              </a:rPr>
              <a:t>оверлейную сеть</a:t>
            </a:r>
            <a:r>
              <a:rPr lang="ru-RU" sz="1800" dirty="0">
                <a:cs typeface="Arial"/>
              </a:rPr>
              <a:t> поверх локальной сети. Это верно на уровне ОС.</a:t>
            </a:r>
          </a:p>
          <a:p>
            <a:pPr marL="0" indent="0"/>
            <a:r>
              <a:rPr lang="ru-RU" sz="1800" dirty="0">
                <a:cs typeface="Arial"/>
              </a:rPr>
              <a:t>На уровне приложения </a:t>
            </a:r>
            <a:r>
              <a:rPr lang="ru-RU" sz="1800" b="1" dirty="0">
                <a:cs typeface="Arial"/>
              </a:rPr>
              <a:t>оверлейная сеть</a:t>
            </a:r>
            <a:r>
              <a:rPr lang="ru-RU" sz="1800" dirty="0">
                <a:cs typeface="Arial"/>
              </a:rPr>
              <a:t> означает наложение приложения поверх сети TCP/IP. </a:t>
            </a:r>
          </a:p>
          <a:p>
            <a:pPr marL="0" indent="0"/>
            <a:r>
              <a:rPr lang="ru-RU" sz="1800" dirty="0">
                <a:cs typeface="Arial"/>
              </a:rPr>
              <a:t>Сеть распространения контента является одним из примеров </a:t>
            </a:r>
            <a:r>
              <a:rPr lang="ru-RU" sz="1800" b="1" dirty="0">
                <a:cs typeface="Arial"/>
              </a:rPr>
              <a:t>оверлейной сети</a:t>
            </a:r>
            <a:r>
              <a:rPr lang="ru-RU" sz="1800" dirty="0">
                <a:cs typeface="Arial"/>
              </a:rPr>
              <a:t>.</a:t>
            </a:r>
          </a:p>
          <a:p>
            <a:pPr marL="0" indent="0"/>
            <a:r>
              <a:rPr lang="ru-RU" sz="1800" dirty="0">
                <a:cs typeface="Arial"/>
              </a:rPr>
              <a:t>Мотивация </a:t>
            </a:r>
            <a:r>
              <a:rPr lang="ru-RU" sz="1800" b="1" dirty="0">
                <a:cs typeface="Arial"/>
              </a:rPr>
              <a:t>оверлейной сети</a:t>
            </a:r>
            <a:r>
              <a:rPr lang="ru-RU" sz="1800" dirty="0">
                <a:cs typeface="Arial"/>
              </a:rPr>
              <a:t> заключается в построении логической сети поверх физической сети.</a:t>
            </a:r>
          </a:p>
          <a:p>
            <a:pPr marL="0" indent="0"/>
            <a:r>
              <a:rPr lang="ru-RU" sz="1800" dirty="0">
                <a:cs typeface="Arial"/>
              </a:rPr>
              <a:t>Логическая сеть может использовать туннелирование IP для соединения физически разделенных маршрутизаторов.</a:t>
            </a:r>
            <a:endParaRPr lang="ru" sz="1800" dirty="0">
              <a:cs typeface="Arial"/>
            </a:endParaRPr>
          </a:p>
        </p:txBody>
      </p:sp>
    </p:spTree>
    <p:extLst>
      <p:ext uri="{BB962C8B-B14F-4D97-AF65-F5344CB8AC3E}">
        <p14:creationId xmlns:p14="http://schemas.microsoft.com/office/powerpoint/2010/main" val="29492847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3183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latin typeface="Arial"/>
                <a:cs typeface="Tahoma"/>
              </a:rPr>
              <a:t>Проблема с традиционными сетями при управлении трафиком современной сети передачи данных заключается</a:t>
            </a:r>
            <a:r>
              <a:rPr lang="ru" dirty="0">
                <a:latin typeface="Arial"/>
                <a:cs typeface="Arial"/>
              </a:rPr>
              <a:t>По сравнению с традиционными сетями, в которых новые сетевые функции поддерживаются в основном в виде промежуточного программного обеспечения (например, балансировщиков нагрузки и систем обнаружения вторжений), SDN позволяет разработчикам программного обеспечения разрабатывать новые сетевые приложения поверх контроллера SDN, работающего под управлением сетевой операционной системы NOS.</a:t>
            </a:r>
            <a:r>
              <a:rPr lang="ru-RU" dirty="0">
                <a:latin typeface="Arial"/>
                <a:cs typeface="Tahoma"/>
              </a:rPr>
              <a:t>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endParaRPr lang="ru-RU"/>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sz="1800" b="1"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p:txBody>
          <a:bodyPr/>
          <a:lstStyle/>
          <a:p>
            <a:pPr marL="0" indent="0"/>
            <a:r>
              <a:rPr lang="en-US" sz="1800" b="1" dirty="0">
                <a:cs typeface="Arial"/>
              </a:rPr>
              <a:t>VXLANs:</a:t>
            </a:r>
            <a:endParaRPr lang="ru-RU" sz="1800" b="1" dirty="0">
              <a:cs typeface="Arial"/>
            </a:endParaRPr>
          </a:p>
          <a:p>
            <a:pPr marL="0" indent="0"/>
            <a:r>
              <a:rPr lang="ru-RU" sz="1800" b="1" i="1" dirty="0">
                <a:cs typeface="Arial"/>
              </a:rPr>
              <a:t>VLAN</a:t>
            </a:r>
            <a:r>
              <a:rPr lang="ru-RU" sz="1800" dirty="0">
                <a:cs typeface="Arial"/>
              </a:rPr>
              <a:t> определяет технологию виртуализации уровня 2 для поддержки виртуальных машин на основе MAC-адреса уровня 2. </a:t>
            </a:r>
            <a:endParaRPr lang="en-US" sz="1800" dirty="0">
              <a:cs typeface="Arial"/>
            </a:endParaRPr>
          </a:p>
          <a:p>
            <a:pPr marL="0" indent="0"/>
            <a:r>
              <a:rPr lang="ru-RU" sz="1800" dirty="0">
                <a:cs typeface="Arial"/>
              </a:rPr>
              <a:t>С 12-битным идентификатором </a:t>
            </a:r>
            <a:r>
              <a:rPr lang="ru-RU" sz="1800" b="1" i="1" dirty="0">
                <a:cs typeface="Arial"/>
              </a:rPr>
              <a:t>VLAN</a:t>
            </a:r>
            <a:r>
              <a:rPr lang="ru-RU" sz="1800" dirty="0">
                <a:cs typeface="Arial"/>
              </a:rPr>
              <a:t> может поддерживать только до 2^12, т. е. 4096 виртуальных машин. В современных многопользовательских облачных сетях масштаб виртуальных машин намного больше, чем может поддерживать традиционная </a:t>
            </a:r>
            <a:r>
              <a:rPr lang="ru-RU" sz="1800" b="1" i="1" dirty="0">
                <a:cs typeface="Arial"/>
              </a:rPr>
              <a:t>VLAN</a:t>
            </a:r>
            <a:r>
              <a:rPr lang="ru-RU" sz="1800" dirty="0">
                <a:cs typeface="Arial"/>
              </a:rPr>
              <a:t>.</a:t>
            </a:r>
            <a:endParaRPr lang="en-US" sz="1800" dirty="0">
              <a:cs typeface="Arial"/>
            </a:endParaRPr>
          </a:p>
          <a:p>
            <a:pPr marL="0" indent="0"/>
            <a:r>
              <a:rPr lang="ru-RU" sz="1800" dirty="0">
                <a:cs typeface="Arial"/>
              </a:rPr>
              <a:t>Чтобы соответствовать требованиям современных сетей центров обработки данных и преодолеть ограничения </a:t>
            </a:r>
            <a:r>
              <a:rPr lang="ru-RU" sz="1800" b="1" i="1" dirty="0">
                <a:cs typeface="Arial"/>
              </a:rPr>
              <a:t>VLAN</a:t>
            </a:r>
            <a:r>
              <a:rPr lang="ru-RU" sz="1800" dirty="0">
                <a:cs typeface="Arial"/>
              </a:rPr>
              <a:t>, используются </a:t>
            </a:r>
            <a:r>
              <a:rPr lang="ru-RU" sz="1800" b="1" i="1" dirty="0">
                <a:cs typeface="Arial"/>
              </a:rPr>
              <a:t>VXLAN</a:t>
            </a:r>
            <a:r>
              <a:rPr lang="ru-RU" sz="1800" dirty="0">
                <a:cs typeface="Arial"/>
              </a:rPr>
              <a:t> или </a:t>
            </a:r>
            <a:r>
              <a:rPr lang="ru-RU" sz="1800" b="1" dirty="0">
                <a:cs typeface="Arial"/>
              </a:rPr>
              <a:t>Virtual </a:t>
            </a:r>
            <a:r>
              <a:rPr lang="ru-RU" sz="1800" b="1" err="1">
                <a:cs typeface="Arial"/>
              </a:rPr>
              <a:t>eXtensible</a:t>
            </a:r>
            <a:r>
              <a:rPr lang="ru-RU" sz="1800" b="1" dirty="0">
                <a:cs typeface="Arial"/>
              </a:rPr>
              <a:t> LAN</a:t>
            </a:r>
            <a:r>
              <a:rPr lang="ru-RU" sz="1800" dirty="0">
                <a:cs typeface="Arial"/>
              </a:rPr>
              <a:t>. </a:t>
            </a:r>
            <a:endParaRPr lang="en-US" sz="1800" dirty="0">
              <a:cs typeface="Arial"/>
            </a:endParaRPr>
          </a:p>
          <a:p>
            <a:pPr marL="0" indent="0"/>
            <a:r>
              <a:rPr lang="ru-RU" sz="1800" dirty="0">
                <a:cs typeface="Arial"/>
              </a:rPr>
              <a:t>Формат кадра </a:t>
            </a:r>
            <a:r>
              <a:rPr lang="ru-RU" sz="1800" b="1" i="1" dirty="0">
                <a:cs typeface="Arial"/>
              </a:rPr>
              <a:t>VXLAN</a:t>
            </a:r>
            <a:r>
              <a:rPr lang="ru-RU" sz="1800" dirty="0">
                <a:cs typeface="Arial"/>
              </a:rPr>
              <a:t> [RFC 7348] определяет 24-битный идентификатор </a:t>
            </a:r>
            <a:r>
              <a:rPr lang="ru-RU" sz="1800" b="1" i="1" dirty="0">
                <a:cs typeface="Arial"/>
              </a:rPr>
              <a:t>VLAN</a:t>
            </a:r>
            <a:r>
              <a:rPr lang="ru-RU" sz="1800" dirty="0">
                <a:cs typeface="Arial"/>
              </a:rPr>
              <a:t>, который может поддерживать до 2^24 виртуальных машин (16 миллионов), что намного больше, чем 4096, которые может поддерживать </a:t>
            </a:r>
            <a:r>
              <a:rPr lang="ru-RU" sz="1800" b="1" dirty="0">
                <a:cs typeface="Arial"/>
              </a:rPr>
              <a:t>VLAN</a:t>
            </a:r>
            <a:r>
              <a:rPr lang="ru-RU" sz="1800" dirty="0">
                <a:cs typeface="Arial"/>
              </a:rPr>
              <a:t>.</a:t>
            </a:r>
            <a:endParaRPr lang="ru" sz="1800" dirty="0">
              <a:cs typeface="Arial"/>
            </a:endParaRPr>
          </a:p>
        </p:txBody>
      </p:sp>
    </p:spTree>
    <p:extLst>
      <p:ext uri="{BB962C8B-B14F-4D97-AF65-F5344CB8AC3E}">
        <p14:creationId xmlns:p14="http://schemas.microsoft.com/office/powerpoint/2010/main" val="13606190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788172" y="2787174"/>
            <a:ext cx="8887854" cy="2926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latin typeface="Arial"/>
                <a:cs typeface="Tahoma"/>
              </a:rPr>
              <a:t>Проблема с традиционными сетями при управлении трафиком современной сети передачи данных заключается</a:t>
            </a:r>
            <a:r>
              <a:rPr lang="ru" dirty="0">
                <a:latin typeface="Arial"/>
                <a:cs typeface="Arial"/>
              </a:rPr>
              <a:t>По сравнению с традиционными сетями, в которых новые сетевые функции поддерживаются в основном в виде промежуточного программного обеспечения (например, балансировщиков нагрузки и систем обнаружения вторжений), SDN позволяет разработчикам программного обеспечения разрабатывать новые сетевые приложения поверх контроллера SDN, работающего под управлением сетевой операционной системы NOS.</a:t>
            </a:r>
            <a:r>
              <a:rPr lang="ru-RU" dirty="0">
                <a:latin typeface="Arial"/>
                <a:cs typeface="Tahoma"/>
              </a:rPr>
              <a:t>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endParaRPr lang="ru-RU"/>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p:txBody>
          <a:bodyPr/>
          <a:lstStyle/>
          <a:p>
            <a:pPr marL="0" indent="0"/>
            <a:r>
              <a:rPr lang="en-US" sz="1800" b="1" dirty="0">
                <a:cs typeface="Arial"/>
              </a:rPr>
              <a:t>NFV:</a:t>
            </a:r>
          </a:p>
          <a:p>
            <a:pPr marL="0" indent="0"/>
            <a:r>
              <a:rPr lang="ru-RU" sz="1800" dirty="0">
                <a:cs typeface="Arial"/>
              </a:rPr>
              <a:t>Высокоуровневая архитектура </a:t>
            </a:r>
            <a:r>
              <a:rPr lang="ru-RU" sz="1800" b="1" i="1" dirty="0">
                <a:cs typeface="Arial"/>
              </a:rPr>
              <a:t>NFV</a:t>
            </a:r>
            <a:r>
              <a:rPr lang="ru-RU" sz="1800" dirty="0">
                <a:cs typeface="Arial"/>
              </a:rPr>
              <a:t>, определенная </a:t>
            </a:r>
            <a:r>
              <a:rPr lang="ru-RU" sz="1800" i="1" dirty="0">
                <a:cs typeface="Arial"/>
              </a:rPr>
              <a:t>ETSI</a:t>
            </a:r>
            <a:r>
              <a:rPr lang="ru-RU" sz="1800" dirty="0">
                <a:cs typeface="Arial"/>
              </a:rPr>
              <a:t>. </a:t>
            </a:r>
            <a:endParaRPr lang="en-US" sz="1800" dirty="0">
              <a:cs typeface="Arial"/>
            </a:endParaRPr>
          </a:p>
          <a:p>
            <a:pPr marL="0" indent="0"/>
            <a:r>
              <a:rPr lang="ru-RU" sz="1800" dirty="0">
                <a:cs typeface="Arial"/>
              </a:rPr>
              <a:t>В архитектуре </a:t>
            </a:r>
            <a:r>
              <a:rPr lang="ru-RU" sz="1800" b="1" i="1" dirty="0">
                <a:cs typeface="Arial"/>
              </a:rPr>
              <a:t>NFV</a:t>
            </a:r>
            <a:r>
              <a:rPr lang="ru-RU" sz="1800" dirty="0">
                <a:cs typeface="Arial"/>
              </a:rPr>
              <a:t> есть три основных функциональных компонента:</a:t>
            </a:r>
            <a:endParaRPr lang="en-US" sz="1800" dirty="0">
              <a:cs typeface="Arial"/>
            </a:endParaRPr>
          </a:p>
          <a:p>
            <a:pPr marL="0" indent="0"/>
            <a:r>
              <a:rPr lang="ru-RU" sz="1800" dirty="0">
                <a:cs typeface="Arial"/>
              </a:rPr>
              <a:t>Виртуальные сетевые функции (</a:t>
            </a:r>
            <a:r>
              <a:rPr lang="ru-RU" sz="1800" b="1" i="1" dirty="0">
                <a:cs typeface="Arial"/>
              </a:rPr>
              <a:t>VNF</a:t>
            </a:r>
            <a:r>
              <a:rPr lang="ru-RU" sz="1800" dirty="0">
                <a:cs typeface="Arial"/>
              </a:rPr>
              <a:t>): сетевые функции, </a:t>
            </a:r>
            <a:r>
              <a:rPr lang="ru-RU" sz="1800" dirty="0" err="1">
                <a:cs typeface="Arial"/>
              </a:rPr>
              <a:t>виртуализированные</a:t>
            </a:r>
            <a:r>
              <a:rPr lang="ru-RU" sz="1800" dirty="0">
                <a:cs typeface="Arial"/>
              </a:rPr>
              <a:t> с помощью </a:t>
            </a:r>
            <a:r>
              <a:rPr lang="ru-RU" sz="1800" b="1" i="1" dirty="0">
                <a:cs typeface="Arial"/>
              </a:rPr>
              <a:t>NFV</a:t>
            </a:r>
            <a:r>
              <a:rPr lang="ru-RU" sz="1800" dirty="0">
                <a:cs typeface="Arial"/>
              </a:rPr>
              <a:t>.</a:t>
            </a:r>
            <a:endParaRPr lang="en-US" sz="1800" dirty="0">
              <a:cs typeface="Arial"/>
            </a:endParaRPr>
          </a:p>
          <a:p>
            <a:pPr marL="0" indent="0"/>
            <a:r>
              <a:rPr lang="ru-RU" sz="1800" dirty="0">
                <a:cs typeface="Arial"/>
              </a:rPr>
              <a:t>Инфраструктура </a:t>
            </a:r>
            <a:r>
              <a:rPr lang="ru-RU" sz="1800" b="1" i="1" dirty="0">
                <a:cs typeface="Arial"/>
              </a:rPr>
              <a:t>NFV (NFVI)</a:t>
            </a:r>
            <a:r>
              <a:rPr lang="ru-RU" sz="1800" dirty="0">
                <a:cs typeface="Arial"/>
              </a:rPr>
              <a:t>: этот функциональный блок состоит из физических и виртуальных ресурсов. К физическим ресурсам относятся память, вычислительные и сетевые ресурсы. Виртуальные ресурсы включают в себя виртуальные машины. Есть гипервизор или виртуализация, которая отделяет физические ресурсы от виртуальных.</a:t>
            </a:r>
            <a:endParaRPr lang="en-US" sz="1800" dirty="0">
              <a:cs typeface="Arial"/>
            </a:endParaRPr>
          </a:p>
          <a:p>
            <a:pPr marL="0" indent="0"/>
            <a:r>
              <a:rPr lang="ru-RU" sz="1800" dirty="0">
                <a:cs typeface="Arial"/>
              </a:rPr>
              <a:t>Управление и </a:t>
            </a:r>
            <a:r>
              <a:rPr lang="ru-RU" sz="1800" err="1">
                <a:cs typeface="Arial"/>
              </a:rPr>
              <a:t>оркестрация</a:t>
            </a:r>
            <a:r>
              <a:rPr lang="ru-RU" sz="1800" dirty="0">
                <a:cs typeface="Arial"/>
              </a:rPr>
              <a:t> (</a:t>
            </a:r>
            <a:r>
              <a:rPr lang="ru-RU" sz="1800" b="1" i="1" dirty="0">
                <a:cs typeface="Arial"/>
              </a:rPr>
              <a:t>MANO</a:t>
            </a:r>
            <a:r>
              <a:rPr lang="ru-RU" sz="1800" dirty="0">
                <a:cs typeface="Arial"/>
              </a:rPr>
              <a:t>): этот функциональный блок определяет структуру для управления и оркестровки </a:t>
            </a:r>
            <a:r>
              <a:rPr lang="ru-RU" sz="1800" b="1" i="1" dirty="0">
                <a:cs typeface="Arial"/>
              </a:rPr>
              <a:t>NFVI</a:t>
            </a:r>
            <a:r>
              <a:rPr lang="ru-RU" sz="1800" dirty="0">
                <a:cs typeface="Arial"/>
              </a:rPr>
              <a:t> и </a:t>
            </a:r>
            <a:r>
              <a:rPr lang="ru-RU" sz="1800" b="1" i="1" dirty="0">
                <a:cs typeface="Arial"/>
              </a:rPr>
              <a:t>VNF</a:t>
            </a:r>
            <a:r>
              <a:rPr lang="ru-RU" sz="1800" dirty="0">
                <a:cs typeface="Arial"/>
              </a:rPr>
              <a:t>.</a:t>
            </a:r>
            <a:endParaRPr lang="ru" sz="1800" dirty="0">
              <a:cs typeface="Arial"/>
            </a:endParaRPr>
          </a:p>
        </p:txBody>
      </p:sp>
    </p:spTree>
    <p:extLst>
      <p:ext uri="{BB962C8B-B14F-4D97-AF65-F5344CB8AC3E}">
        <p14:creationId xmlns:p14="http://schemas.microsoft.com/office/powerpoint/2010/main" val="28224598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3183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latin typeface="Arial"/>
                <a:cs typeface="Tahoma"/>
              </a:rPr>
              <a:t>Проблема с традиционными сетями при управлении трафиком современной сети передачи данных заключается</a:t>
            </a:r>
            <a:r>
              <a:rPr lang="ru" dirty="0">
                <a:latin typeface="Arial"/>
                <a:cs typeface="Arial"/>
              </a:rPr>
              <a:t>По сравнению с традиционными сетями, в которых новые сетевые функции поддерживаются в основном в виде промежуточного программного обеспечения (например, балансировщиков нагрузки и систем обнаружения вторжений), SDN позволяет разработчикам программного обеспечения разрабатывать новые сетевые приложения поверх контроллера SDN, работающего под управлением сетевой операционной системы NOS.</a:t>
            </a:r>
            <a:r>
              <a:rPr lang="ru-RU" dirty="0">
                <a:latin typeface="Arial"/>
                <a:cs typeface="Tahoma"/>
              </a:rPr>
              <a:t>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endParaRPr lang="ru-RU"/>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dirty="0"/>
          </a:p>
        </p:txBody>
      </p:sp>
      <p:pic>
        <p:nvPicPr>
          <p:cNvPr id="3074" name="Picture 2" descr="High-level architecture diagram of NFV. WIth VNFs in the top left, on top of VMs, the virtualisation layer (hypervisor) and the physical hardware resources. On the right side in its own column is the Management and Orchestration (MANO).">
            <a:extLst>
              <a:ext uri="{FF2B5EF4-FFF2-40B4-BE49-F238E27FC236}">
                <a16:creationId xmlns:a16="http://schemas.microsoft.com/office/drawing/2014/main" id="{56F2D4D3-7CAC-0C63-F727-EDB0DB03C9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0401" y="1768475"/>
            <a:ext cx="8743949" cy="43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4300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3183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latin typeface="Arial"/>
                <a:cs typeface="Tahoma"/>
              </a:rPr>
              <a:t>Проблема с традиционными сетями при управлении трафиком современной сети передачи данных заключается</a:t>
            </a:r>
            <a:r>
              <a:rPr lang="ru" dirty="0">
                <a:latin typeface="Arial"/>
                <a:cs typeface="Arial"/>
              </a:rPr>
              <a:t>По сравнению с традиционными сетями, в которых новые сетевые функции поддерживаются в основном в виде промежуточного программного обеспечения (например, балансировщиков нагрузки и систем обнаружения вторжений), SDN позволяет разработчикам программного обеспечения разрабатывать новые сетевые приложения поверх контроллера SDN, работающего под управлением сетевой операционной системы NOS.</a:t>
            </a:r>
            <a:r>
              <a:rPr lang="ru-RU" dirty="0">
                <a:latin typeface="Arial"/>
                <a:cs typeface="Tahoma"/>
              </a:rPr>
              <a:t>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endParaRPr lang="ru-RU"/>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sz="1800" b="1"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p:txBody>
          <a:bodyPr/>
          <a:lstStyle/>
          <a:p>
            <a:pPr marL="0" indent="0"/>
            <a:r>
              <a:rPr lang="ru-RU" sz="1800" b="1" dirty="0">
                <a:cs typeface="Arial"/>
              </a:rPr>
              <a:t>Как SDN и NFV меняют представление о сетях для отраслевых вертикалей?</a:t>
            </a:r>
          </a:p>
          <a:p>
            <a:pPr marL="0" indent="0"/>
            <a:endParaRPr lang="ru-RU" sz="1800" b="1" dirty="0">
              <a:cs typeface="Arial"/>
            </a:endParaRPr>
          </a:p>
          <a:p>
            <a:pPr marL="0" indent="0"/>
            <a:r>
              <a:rPr lang="ru-RU" sz="1800" b="1" dirty="0">
                <a:cs typeface="Arial"/>
              </a:rPr>
              <a:t>SDN</a:t>
            </a:r>
            <a:r>
              <a:rPr lang="ru-RU" sz="1800" dirty="0">
                <a:cs typeface="Arial"/>
              </a:rPr>
              <a:t> и </a:t>
            </a:r>
            <a:r>
              <a:rPr lang="ru-RU" sz="1800" b="1" dirty="0">
                <a:cs typeface="Arial"/>
              </a:rPr>
              <a:t>NFV</a:t>
            </a:r>
            <a:r>
              <a:rPr lang="ru-RU" sz="1800" dirty="0">
                <a:cs typeface="Arial"/>
              </a:rPr>
              <a:t> вместе переопределяют сетевую архитектуру для различных вертикалей бизнеса, таких как здравоохранение, энергетика, коммунальные услуги, правительство и оборона. </a:t>
            </a:r>
          </a:p>
          <a:p>
            <a:pPr marL="0" indent="0"/>
            <a:r>
              <a:rPr lang="ru-RU" sz="1800" dirty="0">
                <a:cs typeface="Arial"/>
              </a:rPr>
              <a:t>По оценкам, мировой рынок </a:t>
            </a:r>
            <a:r>
              <a:rPr lang="ru-RU" sz="1800" b="1" dirty="0">
                <a:cs typeface="Arial"/>
              </a:rPr>
              <a:t>SDN</a:t>
            </a:r>
            <a:r>
              <a:rPr lang="ru-RU" sz="1800" dirty="0">
                <a:cs typeface="Arial"/>
              </a:rPr>
              <a:t> будет расти со среднегодовым темпом роста 28,2%; </a:t>
            </a:r>
          </a:p>
          <a:p>
            <a:pPr marL="0" indent="0"/>
            <a:r>
              <a:rPr lang="ru-RU" sz="1800" dirty="0">
                <a:cs typeface="Arial"/>
              </a:rPr>
              <a:t>Его стоимость составила от 9 миллиардов долларов США в 2019 году;</a:t>
            </a:r>
            <a:endParaRPr lang="ru-RU" dirty="0">
              <a:cs typeface="Tahoma"/>
            </a:endParaRPr>
          </a:p>
          <a:p>
            <a:pPr marL="0" indent="0"/>
            <a:r>
              <a:rPr lang="ru-RU" sz="1800" dirty="0">
                <a:cs typeface="Arial"/>
              </a:rPr>
              <a:t>Возрастет до 72 миллиардов долларов США к 2027 году.</a:t>
            </a:r>
            <a:endParaRPr lang="ru-RU" dirty="0"/>
          </a:p>
          <a:p>
            <a:pPr marL="0" indent="0"/>
            <a:r>
              <a:rPr lang="ru-RU" sz="1800" dirty="0">
                <a:cs typeface="Arial"/>
              </a:rPr>
              <a:t>	</a:t>
            </a:r>
          </a:p>
          <a:p>
            <a:pPr marL="0" indent="0"/>
            <a:r>
              <a:rPr lang="ru-RU" sz="1800" b="0" i="1" dirty="0">
                <a:solidFill>
                  <a:srgbClr val="454545"/>
                </a:solidFill>
                <a:effectLst/>
                <a:latin typeface="Inter"/>
                <a:cs typeface="Arial"/>
              </a:rPr>
              <a:t>	</a:t>
            </a:r>
            <a:r>
              <a:rPr lang="en-US" sz="1800" b="0" i="1" dirty="0">
                <a:solidFill>
                  <a:srgbClr val="454545"/>
                </a:solidFill>
                <a:effectLst/>
                <a:latin typeface="Inter"/>
              </a:rPr>
              <a:t>"</a:t>
            </a:r>
            <a:r>
              <a:rPr lang="en-US" sz="1800" b="0" i="1" u="sng" dirty="0">
                <a:solidFill>
                  <a:srgbClr val="00688D"/>
                </a:solidFill>
                <a:effectLst/>
                <a:latin typeface="inherit"/>
                <a:hlinkClick r:id="rId2"/>
              </a:rPr>
              <a:t>SDN Market Size Is Projected To Reach USD 72,630 Million By 2027 - Valuates Report</a:t>
            </a:r>
            <a:r>
              <a:rPr lang="en-US" sz="1800" b="0" i="1" dirty="0">
                <a:solidFill>
                  <a:srgbClr val="454545"/>
                </a:solidFill>
                <a:effectLst/>
                <a:latin typeface="Inter"/>
              </a:rPr>
              <a:t>s" 2020</a:t>
            </a:r>
            <a:endParaRPr lang="ru" sz="1800" dirty="0">
              <a:cs typeface="Arial"/>
            </a:endParaRPr>
          </a:p>
        </p:txBody>
      </p:sp>
    </p:spTree>
    <p:extLst>
      <p:ext uri="{BB962C8B-B14F-4D97-AF65-F5344CB8AC3E}">
        <p14:creationId xmlns:p14="http://schemas.microsoft.com/office/powerpoint/2010/main" val="1089967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08A27D47-DA1E-4098-BA00-3FB400331A76}"/>
              </a:ext>
            </a:extLst>
          </p:cNvPr>
          <p:cNvSpPr txBox="1">
            <a:spLocks noChangeArrowheads="1"/>
          </p:cNvSpPr>
          <p:nvPr/>
        </p:nvSpPr>
        <p:spPr bwMode="auto">
          <a:xfrm>
            <a:off x="373725" y="451097"/>
            <a:ext cx="9070975" cy="962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eaLnBrk="1">
              <a:buClrTx/>
            </a:pPr>
            <a:r>
              <a:rPr lang="ru-RU" altLang="ru-RU" b="1" dirty="0">
                <a:solidFill>
                  <a:srgbClr val="000000"/>
                </a:solidFill>
                <a:latin typeface="Arial"/>
                <a:cs typeface="Tahoma"/>
              </a:rPr>
              <a:t>SDN-Software </a:t>
            </a:r>
            <a:r>
              <a:rPr lang="ru-RU" altLang="ru-RU" b="1" err="1">
                <a:solidFill>
                  <a:srgbClr val="000000"/>
                </a:solidFill>
                <a:latin typeface="Arial"/>
                <a:cs typeface="Tahoma"/>
              </a:rPr>
              <a:t>Defined</a:t>
            </a:r>
            <a:r>
              <a:rPr lang="ru-RU" altLang="ru-RU" b="1" dirty="0">
                <a:solidFill>
                  <a:srgbClr val="000000"/>
                </a:solidFill>
                <a:latin typeface="Arial"/>
                <a:cs typeface="Tahoma"/>
              </a:rPr>
              <a:t> Networks, Программно-конфигурируемы Сети, ПКС</a:t>
            </a:r>
          </a:p>
        </p:txBody>
      </p:sp>
      <p:sp>
        <p:nvSpPr>
          <p:cNvPr id="4" name="TextBox 3">
            <a:extLst>
              <a:ext uri="{FF2B5EF4-FFF2-40B4-BE49-F238E27FC236}">
                <a16:creationId xmlns:a16="http://schemas.microsoft.com/office/drawing/2014/main" id="{2E45A9E2-5792-4DC0-834F-93AF613ECF8B}"/>
              </a:ext>
            </a:extLst>
          </p:cNvPr>
          <p:cNvSpPr txBox="1"/>
          <p:nvPr/>
        </p:nvSpPr>
        <p:spPr>
          <a:xfrm>
            <a:off x="139140" y="1807395"/>
            <a:ext cx="9543383" cy="39568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b="1" dirty="0">
                <a:solidFill>
                  <a:srgbClr val="000000"/>
                </a:solidFill>
                <a:latin typeface="Arial"/>
                <a:cs typeface="Arial"/>
              </a:rPr>
              <a:t>Архитектура ПКС-сети (Р.Л. Смелянский, В.А. Антоненко -  Концепции …)</a:t>
            </a:r>
            <a:endParaRPr lang="ru-RU" b="1" dirty="0">
              <a:solidFill>
                <a:srgbClr val="000000"/>
              </a:solidFill>
              <a:cs typeface="Arial"/>
            </a:endParaRPr>
          </a:p>
          <a:p>
            <a:endParaRPr lang="ru-RU" b="1" dirty="0">
              <a:solidFill>
                <a:srgbClr val="000000"/>
              </a:solidFill>
              <a:latin typeface="Arial"/>
              <a:cs typeface="Arial"/>
            </a:endParaRPr>
          </a:p>
          <a:p>
            <a:r>
              <a:rPr lang="ru-RU" b="1" dirty="0">
                <a:solidFill>
                  <a:srgbClr val="000000"/>
                </a:solidFill>
                <a:latin typeface="Arial"/>
                <a:cs typeface="Arial"/>
              </a:rPr>
              <a:t>Сетевое устройство </a:t>
            </a:r>
            <a:r>
              <a:rPr lang="ru-RU" dirty="0">
                <a:solidFill>
                  <a:srgbClr val="000000"/>
                </a:solidFill>
                <a:latin typeface="Arial"/>
                <a:cs typeface="Arial"/>
              </a:rPr>
              <a:t>- объект, принимающий пакеты на своих портах и выполняющий над пакетами определенное действие.</a:t>
            </a:r>
            <a:endParaRPr lang="ru-RU" dirty="0"/>
          </a:p>
          <a:p>
            <a:endParaRPr lang="ru-RU" dirty="0">
              <a:solidFill>
                <a:srgbClr val="000000"/>
              </a:solidFill>
              <a:latin typeface="Arial"/>
              <a:cs typeface="Arial"/>
            </a:endParaRPr>
          </a:p>
          <a:p>
            <a:r>
              <a:rPr lang="ru-RU" dirty="0">
                <a:solidFill>
                  <a:srgbClr val="000000"/>
                </a:solidFill>
                <a:latin typeface="Arial"/>
                <a:cs typeface="Arial"/>
              </a:rPr>
              <a:t>Совокупность множества ресурсов:</a:t>
            </a:r>
          </a:p>
          <a:p>
            <a:pPr marL="342900" indent="-342900">
              <a:buFont typeface="Arial" panose="02020603050405020304" pitchFamily="18" charset="0"/>
              <a:buChar char="•"/>
            </a:pPr>
            <a:r>
              <a:rPr lang="ru-RU" dirty="0">
                <a:solidFill>
                  <a:srgbClr val="000000"/>
                </a:solidFill>
                <a:latin typeface="Arial"/>
                <a:cs typeface="Arial"/>
              </a:rPr>
              <a:t>Порт</a:t>
            </a:r>
          </a:p>
          <a:p>
            <a:pPr marL="342900" indent="-342900">
              <a:buFont typeface="Arial" panose="02020603050405020304" pitchFamily="18" charset="0"/>
              <a:buChar char="•"/>
            </a:pPr>
            <a:r>
              <a:rPr lang="ru-RU" dirty="0">
                <a:solidFill>
                  <a:srgbClr val="000000"/>
                </a:solidFill>
                <a:latin typeface="Arial"/>
                <a:cs typeface="Arial"/>
              </a:rPr>
              <a:t>Процессор</a:t>
            </a:r>
            <a:endParaRPr lang="ru-RU" dirty="0">
              <a:solidFill>
                <a:srgbClr val="000000"/>
              </a:solidFill>
              <a:cs typeface="Arial"/>
            </a:endParaRPr>
          </a:p>
          <a:p>
            <a:pPr marL="342900" indent="-342900">
              <a:buFont typeface="Arial" panose="02020603050405020304" pitchFamily="18" charset="0"/>
              <a:buChar char="•"/>
            </a:pPr>
            <a:r>
              <a:rPr lang="ru-RU" dirty="0">
                <a:solidFill>
                  <a:srgbClr val="000000"/>
                </a:solidFill>
                <a:latin typeface="Arial"/>
                <a:cs typeface="Arial"/>
              </a:rPr>
              <a:t>Память </a:t>
            </a:r>
          </a:p>
          <a:p>
            <a:pPr marL="342900" indent="-342900">
              <a:buFont typeface="Arial" panose="02020603050405020304" pitchFamily="18" charset="0"/>
              <a:buChar char="•"/>
            </a:pPr>
            <a:r>
              <a:rPr lang="ru-RU" dirty="0">
                <a:solidFill>
                  <a:srgbClr val="000000"/>
                </a:solidFill>
                <a:latin typeface="Arial"/>
                <a:cs typeface="Arial"/>
              </a:rPr>
              <a:t>Очередь</a:t>
            </a:r>
          </a:p>
          <a:p>
            <a:pPr marL="342900" indent="-342900">
              <a:buFont typeface="Arial" panose="02020603050405020304" pitchFamily="18" charset="0"/>
              <a:buChar char="•"/>
            </a:pPr>
            <a:r>
              <a:rPr lang="ru-RU" dirty="0">
                <a:solidFill>
                  <a:srgbClr val="000000"/>
                </a:solidFill>
                <a:latin typeface="Arial"/>
                <a:cs typeface="Arial"/>
              </a:rPr>
              <a:t>…</a:t>
            </a:r>
          </a:p>
          <a:p>
            <a:endParaRPr lang="ru-RU" dirty="0">
              <a:solidFill>
                <a:srgbClr val="000000"/>
              </a:solidFill>
              <a:latin typeface="Arial"/>
              <a:cs typeface="Arial"/>
            </a:endParaRPr>
          </a:p>
          <a:p>
            <a:r>
              <a:rPr lang="ru-RU" dirty="0">
                <a:solidFill>
                  <a:srgbClr val="000000"/>
                </a:solidFill>
                <a:latin typeface="Arial"/>
                <a:cs typeface="Arial"/>
              </a:rPr>
              <a:t>Примеры - коммутаторы и маршрутизаторы, балансировщики нагрузки, </a:t>
            </a:r>
            <a:r>
              <a:rPr lang="ru-RU" dirty="0" err="1">
                <a:solidFill>
                  <a:srgbClr val="000000"/>
                </a:solidFill>
                <a:latin typeface="Arial"/>
                <a:cs typeface="Arial"/>
              </a:rPr>
              <a:t>видеотранскодеры</a:t>
            </a:r>
            <a:r>
              <a:rPr lang="ru-RU" dirty="0">
                <a:solidFill>
                  <a:srgbClr val="000000"/>
                </a:solidFill>
                <a:latin typeface="Arial"/>
                <a:cs typeface="Arial"/>
              </a:rPr>
              <a:t>, средства сопряжения с оптическими системами передачи данных, системы радиодоступа. </a:t>
            </a:r>
          </a:p>
        </p:txBody>
      </p:sp>
    </p:spTree>
    <p:extLst>
      <p:ext uri="{BB962C8B-B14F-4D97-AF65-F5344CB8AC3E}">
        <p14:creationId xmlns:p14="http://schemas.microsoft.com/office/powerpoint/2010/main" val="2628774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46CF1-CE2C-10C6-176E-370BDE75D889}"/>
              </a:ext>
            </a:extLst>
          </p:cNvPr>
          <p:cNvSpPr txBox="1"/>
          <p:nvPr/>
        </p:nvSpPr>
        <p:spPr>
          <a:xfrm>
            <a:off x="1004848" y="2787174"/>
            <a:ext cx="8671178" cy="3183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latin typeface="Arial"/>
                <a:cs typeface="Tahoma"/>
              </a:rPr>
              <a:t>Проблема с традиционными сетями при управлении трафиком современной сети передачи данных заключается</a:t>
            </a:r>
            <a:r>
              <a:rPr lang="ru" dirty="0">
                <a:latin typeface="Arial"/>
                <a:cs typeface="Arial"/>
              </a:rPr>
              <a:t>По сравнению с традиционными сетями, в которых новые сетевые функции поддерживаются в основном в виде промежуточного программного обеспечения (например, балансировщиков нагрузки и систем обнаружения вторжений), SDN позволяет разработчикам программного обеспечения разрабатывать новые сетевые приложения поверх контроллера SDN, работающего под управлением сетевой операционной системы NOS.</a:t>
            </a:r>
            <a:r>
              <a:rPr lang="ru-RU" dirty="0">
                <a:latin typeface="Arial"/>
                <a:cs typeface="Tahoma"/>
              </a:rPr>
              <a:t> в том, что они имеют следующие проблемы: трудно и сложно управлять современными сетями передачи данных с помощью обычных сетей в обычных сетях нет места для инноваций развертывание новых сетевых функций очень дорого трудно обрабатывать неправильные конфигурации и ошибки </a:t>
            </a:r>
            <a:endParaRPr lang="ru-RU"/>
          </a:p>
        </p:txBody>
      </p:sp>
      <p:sp>
        <p:nvSpPr>
          <p:cNvPr id="3" name="Заголовок 2">
            <a:extLst>
              <a:ext uri="{FF2B5EF4-FFF2-40B4-BE49-F238E27FC236}">
                <a16:creationId xmlns:a16="http://schemas.microsoft.com/office/drawing/2014/main" id="{B96DCD5A-A3EE-D8D3-1182-10F7DB472609}"/>
              </a:ext>
            </a:extLst>
          </p:cNvPr>
          <p:cNvSpPr>
            <a:spLocks noGrp="1"/>
          </p:cNvSpPr>
          <p:nvPr>
            <p:ph type="title"/>
          </p:nvPr>
        </p:nvSpPr>
        <p:spPr/>
        <p:txBody>
          <a:bodyPr/>
          <a:lstStyle/>
          <a:p>
            <a:r>
              <a:rPr lang="ru-RU" sz="1800" b="1" err="1">
                <a:ea typeface="+mj-lt"/>
                <a:cs typeface="+mj-lt"/>
              </a:rPr>
              <a:t>CurtinX</a:t>
            </a:r>
            <a:r>
              <a:rPr lang="ru-RU" sz="1800" b="1" dirty="0">
                <a:ea typeface="+mj-lt"/>
                <a:cs typeface="+mj-lt"/>
              </a:rPr>
              <a:t> SDN1x</a:t>
            </a:r>
            <a:br>
              <a:rPr lang="ru-RU" sz="1800" b="1" dirty="0">
                <a:ea typeface="+mj-lt"/>
                <a:cs typeface="+mj-lt"/>
              </a:rPr>
            </a:br>
            <a:r>
              <a:rPr lang="ru-RU" sz="1800" b="1" err="1">
                <a:ea typeface="+mj-lt"/>
                <a:cs typeface="+mj-lt"/>
              </a:rPr>
              <a:t>Introduction</a:t>
            </a:r>
            <a:r>
              <a:rPr lang="ru-RU" sz="1800" b="1" dirty="0">
                <a:ea typeface="+mj-lt"/>
                <a:cs typeface="+mj-lt"/>
              </a:rPr>
              <a:t> </a:t>
            </a:r>
            <a:r>
              <a:rPr lang="ru-RU" sz="1800" b="1" err="1">
                <a:ea typeface="+mj-lt"/>
                <a:cs typeface="+mj-lt"/>
              </a:rPr>
              <a:t>to</a:t>
            </a:r>
            <a:r>
              <a:rPr lang="ru-RU" sz="1800" b="1" dirty="0">
                <a:ea typeface="+mj-lt"/>
                <a:cs typeface="+mj-lt"/>
              </a:rPr>
              <a:t> Software </a:t>
            </a:r>
            <a:r>
              <a:rPr lang="ru-RU" sz="1800" b="1" err="1">
                <a:ea typeface="+mj-lt"/>
                <a:cs typeface="+mj-lt"/>
              </a:rPr>
              <a:t>Defined</a:t>
            </a:r>
            <a:r>
              <a:rPr lang="ru-RU" sz="1800" b="1" dirty="0">
                <a:ea typeface="+mj-lt"/>
                <a:cs typeface="+mj-lt"/>
              </a:rPr>
              <a:t> </a:t>
            </a:r>
            <a:r>
              <a:rPr lang="ru-RU" sz="1800" b="1" err="1">
                <a:ea typeface="+mj-lt"/>
                <a:cs typeface="+mj-lt"/>
              </a:rPr>
              <a:t>Networking</a:t>
            </a:r>
            <a:endParaRPr lang="ru-RU" sz="1800" b="1"/>
          </a:p>
          <a:p>
            <a:endParaRPr lang="ru-RU" sz="1800" b="1" dirty="0"/>
          </a:p>
        </p:txBody>
      </p:sp>
      <p:sp>
        <p:nvSpPr>
          <p:cNvPr id="4" name="Объект 3">
            <a:extLst>
              <a:ext uri="{FF2B5EF4-FFF2-40B4-BE49-F238E27FC236}">
                <a16:creationId xmlns:a16="http://schemas.microsoft.com/office/drawing/2014/main" id="{66FADE68-9567-9A00-990D-F34012C4D1BA}"/>
              </a:ext>
            </a:extLst>
          </p:cNvPr>
          <p:cNvSpPr>
            <a:spLocks noGrp="1"/>
          </p:cNvSpPr>
          <p:nvPr>
            <p:ph idx="1"/>
          </p:nvPr>
        </p:nvSpPr>
        <p:spPr/>
        <p:txBody>
          <a:bodyPr/>
          <a:lstStyle/>
          <a:p>
            <a:pPr marL="0" indent="0"/>
            <a:r>
              <a:rPr lang="ru-RU" sz="1800" b="1" dirty="0">
                <a:cs typeface="Arial"/>
              </a:rPr>
              <a:t>SDN</a:t>
            </a:r>
            <a:r>
              <a:rPr lang="ru-RU" sz="1800" dirty="0">
                <a:cs typeface="Arial"/>
              </a:rPr>
              <a:t> отделяет плоскость управления от плоскости пересылки данных, а </a:t>
            </a:r>
            <a:r>
              <a:rPr lang="ru-RU" sz="1800" b="1" i="1" dirty="0">
                <a:cs typeface="Arial"/>
              </a:rPr>
              <a:t>NFV</a:t>
            </a:r>
            <a:r>
              <a:rPr lang="ru-RU" sz="1800" dirty="0">
                <a:cs typeface="Arial"/>
              </a:rPr>
              <a:t> абстрагирует сетевые функции. Они оба полагаются на </a:t>
            </a:r>
            <a:r>
              <a:rPr lang="ru-RU" sz="1800" err="1">
                <a:cs typeface="Arial"/>
              </a:rPr>
              <a:t>виртуализацию.Так</a:t>
            </a:r>
            <a:r>
              <a:rPr lang="ru-RU" sz="1800" dirty="0">
                <a:cs typeface="Arial"/>
              </a:rPr>
              <a:t> чем же </a:t>
            </a:r>
            <a:r>
              <a:rPr lang="ru-RU" sz="1800" b="1" dirty="0">
                <a:cs typeface="Arial"/>
              </a:rPr>
              <a:t>SDN</a:t>
            </a:r>
            <a:r>
              <a:rPr lang="ru-RU" sz="1800" dirty="0">
                <a:cs typeface="Arial"/>
              </a:rPr>
              <a:t> отличается от </a:t>
            </a:r>
            <a:r>
              <a:rPr lang="ru-RU" sz="1800" b="1" i="1" dirty="0">
                <a:cs typeface="Arial"/>
              </a:rPr>
              <a:t>NFV</a:t>
            </a:r>
            <a:r>
              <a:rPr lang="ru-RU" sz="1800" dirty="0">
                <a:cs typeface="Arial"/>
              </a:rPr>
              <a:t>?</a:t>
            </a:r>
          </a:p>
          <a:p>
            <a:pPr marL="0" indent="0"/>
            <a:endParaRPr lang="ru-RU" sz="1800" b="1" dirty="0">
              <a:cs typeface="Arial"/>
            </a:endParaRPr>
          </a:p>
          <a:p>
            <a:pPr marL="0" indent="0"/>
            <a:r>
              <a:rPr lang="ru-RU" sz="1800" b="1" dirty="0">
                <a:cs typeface="Arial"/>
              </a:rPr>
              <a:t>SDN</a:t>
            </a:r>
            <a:r>
              <a:rPr lang="ru-RU" sz="1800" dirty="0">
                <a:cs typeface="Arial"/>
              </a:rPr>
              <a:t> абстрагирует сетевые ресурсы, такие как маршрутизаторы и коммутаторы, и поддерживает программируемые аспекты сети. </a:t>
            </a:r>
          </a:p>
          <a:p>
            <a:pPr marL="0" indent="0"/>
            <a:r>
              <a:rPr lang="ru-RU" sz="1800" b="1" i="1" dirty="0">
                <a:cs typeface="Arial"/>
              </a:rPr>
              <a:t>NFV</a:t>
            </a:r>
            <a:r>
              <a:rPr lang="ru-RU" sz="1800" dirty="0">
                <a:cs typeface="Arial"/>
              </a:rPr>
              <a:t> может виртуализировать все базовые физические аппаратные ресурсы (ниже гипервизора).</a:t>
            </a:r>
          </a:p>
          <a:p>
            <a:pPr marL="0" indent="0"/>
            <a:r>
              <a:rPr lang="ru-RU" sz="1800" dirty="0">
                <a:cs typeface="Arial"/>
              </a:rPr>
              <a:t>Таким образом, </a:t>
            </a:r>
            <a:r>
              <a:rPr lang="ru-RU" sz="1800" b="1" i="1" dirty="0">
                <a:cs typeface="Arial"/>
              </a:rPr>
              <a:t>NFV</a:t>
            </a:r>
            <a:r>
              <a:rPr lang="ru-RU" sz="1800" dirty="0">
                <a:cs typeface="Arial"/>
              </a:rPr>
              <a:t> дополняет </a:t>
            </a:r>
            <a:r>
              <a:rPr lang="ru-RU" sz="1800" b="1" dirty="0">
                <a:cs typeface="Arial"/>
              </a:rPr>
              <a:t>SDN</a:t>
            </a:r>
            <a:r>
              <a:rPr lang="ru-RU" sz="1800" dirty="0">
                <a:cs typeface="Arial"/>
              </a:rPr>
              <a:t>, чтобы сделать сетевую архитектуру более гибкой и динамичной, чтобы приспособиться к очень изменчивому трафику данных, исходящему от различных приложений, интенсивно использующих данные.</a:t>
            </a:r>
            <a:endParaRPr lang="ru" sz="1800" dirty="0">
              <a:cs typeface="Arial"/>
            </a:endParaRPr>
          </a:p>
        </p:txBody>
      </p:sp>
    </p:spTree>
    <p:extLst>
      <p:ext uri="{BB962C8B-B14F-4D97-AF65-F5344CB8AC3E}">
        <p14:creationId xmlns:p14="http://schemas.microsoft.com/office/powerpoint/2010/main" val="8664686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411BF672-EC86-46EB-9987-DED2C088BE3C}"/>
              </a:ext>
            </a:extLst>
          </p:cNvPr>
          <p:cNvSpPr txBox="1">
            <a:spLocks noChangeArrowheads="1"/>
          </p:cNvSpPr>
          <p:nvPr/>
        </p:nvSpPr>
        <p:spPr bwMode="auto">
          <a:xfrm>
            <a:off x="503238" y="301625"/>
            <a:ext cx="9070975" cy="126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eaLnBrk="1">
              <a:buClrTx/>
              <a:buFontTx/>
              <a:buNone/>
            </a:pPr>
            <a:r>
              <a:rPr lang="en-US" altLang="ru-RU" b="1" dirty="0">
                <a:solidFill>
                  <a:srgbClr val="000000"/>
                </a:solidFill>
                <a:latin typeface="Arial"/>
                <a:cs typeface="Tahoma"/>
              </a:rPr>
              <a:t>SDN:</a:t>
            </a:r>
            <a:r>
              <a:rPr lang="ru-RU" altLang="ru-RU" b="1" dirty="0">
                <a:solidFill>
                  <a:srgbClr val="000000"/>
                </a:solidFill>
                <a:latin typeface="Arial"/>
                <a:cs typeface="Tahoma"/>
              </a:rPr>
              <a:t>Evolution </a:t>
            </a:r>
            <a:r>
              <a:rPr lang="ru-RU" altLang="ru-RU" b="1" err="1">
                <a:solidFill>
                  <a:srgbClr val="000000"/>
                </a:solidFill>
                <a:latin typeface="Arial"/>
                <a:cs typeface="Tahoma"/>
              </a:rPr>
              <a:t>versus</a:t>
            </a:r>
            <a:r>
              <a:rPr lang="ru-RU" altLang="ru-RU" b="1" dirty="0">
                <a:solidFill>
                  <a:srgbClr val="000000"/>
                </a:solidFill>
                <a:latin typeface="Arial"/>
                <a:cs typeface="Tahoma"/>
              </a:rPr>
              <a:t> Revolution</a:t>
            </a:r>
            <a:br>
              <a:rPr lang="ru-RU" altLang="ru-RU" b="1" dirty="0"/>
            </a:br>
            <a:endParaRPr lang="ru-RU" altLang="ru-RU" b="1">
              <a:solidFill>
                <a:srgbClr val="000000"/>
              </a:solidFill>
            </a:endParaRPr>
          </a:p>
        </p:txBody>
      </p:sp>
      <p:sp>
        <p:nvSpPr>
          <p:cNvPr id="4098" name="Text Box 2">
            <a:extLst>
              <a:ext uri="{FF2B5EF4-FFF2-40B4-BE49-F238E27FC236}">
                <a16:creationId xmlns:a16="http://schemas.microsoft.com/office/drawing/2014/main" id="{BC8DE3CA-1F82-4BB0-A311-979962417656}"/>
              </a:ext>
            </a:extLst>
          </p:cNvPr>
          <p:cNvSpPr txBox="1">
            <a:spLocks noChangeArrowheads="1"/>
          </p:cNvSpPr>
          <p:nvPr/>
        </p:nvSpPr>
        <p:spPr bwMode="auto">
          <a:xfrm>
            <a:off x="215900" y="2003974"/>
            <a:ext cx="9648825" cy="5447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431800" indent="-312738">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 pos="9434513" algn="l"/>
              </a:tabLst>
              <a:defRPr>
                <a:solidFill>
                  <a:srgbClr val="FFFFFF"/>
                </a:solidFill>
                <a:latin typeface="Arial" panose="020B0604020202020204" pitchFamily="34" charset="0"/>
                <a:cs typeface="Tahoma" panose="020B0604030504040204" pitchFamily="34" charset="0"/>
              </a:defRPr>
            </a:lvl1pPr>
            <a:lvl2pP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 pos="9434513" algn="l"/>
              </a:tabLst>
              <a:defRPr>
                <a:solidFill>
                  <a:srgbClr val="FFFFFF"/>
                </a:solidFill>
                <a:latin typeface="Arial" panose="020B0604020202020204" pitchFamily="34" charset="0"/>
                <a:cs typeface="Tahoma" panose="020B0604030504040204" pitchFamily="34" charset="0"/>
              </a:defRPr>
            </a:lvl2pPr>
            <a:lvl3pP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 pos="9434513" algn="l"/>
              </a:tabLst>
              <a:defRPr>
                <a:solidFill>
                  <a:srgbClr val="FFFFFF"/>
                </a:solidFill>
                <a:latin typeface="Arial" panose="020B0604020202020204" pitchFamily="34" charset="0"/>
                <a:cs typeface="Tahoma" panose="020B0604030504040204" pitchFamily="34" charset="0"/>
              </a:defRPr>
            </a:lvl3pPr>
            <a:lvl4pP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 pos="9434513" algn="l"/>
              </a:tabLst>
              <a:defRPr>
                <a:solidFill>
                  <a:srgbClr val="FFFFFF"/>
                </a:solidFill>
                <a:latin typeface="Arial" panose="020B0604020202020204" pitchFamily="34" charset="0"/>
                <a:cs typeface="Tahoma" panose="020B0604030504040204" pitchFamily="34" charset="0"/>
              </a:defRPr>
            </a:lvl4pPr>
            <a:lvl5pP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 pos="9434513" algn="l"/>
              </a:tabLst>
              <a:defRPr>
                <a:solidFill>
                  <a:srgbClr val="FFFFFF"/>
                </a:solidFill>
                <a:latin typeface="Arial" panose="020B0604020202020204" pitchFamily="34" charset="0"/>
                <a:cs typeface="Tahoma" panose="020B0604030504040204" pitchFamily="34" charset="0"/>
              </a:defRPr>
            </a:lvl9pPr>
          </a:lstStyle>
          <a:p>
            <a:pPr indent="-312420" eaLnBrk="1">
              <a:spcAft>
                <a:spcPts val="1413"/>
              </a:spcAft>
              <a:buClrTx/>
              <a:buSzPct val="45000"/>
            </a:pPr>
            <a:r>
              <a:rPr lang="ru-RU" altLang="ru-RU" b="1" dirty="0">
                <a:solidFill>
                  <a:srgbClr val="000000"/>
                </a:solidFill>
                <a:latin typeface="Arial"/>
                <a:cs typeface="Tahoma"/>
              </a:rPr>
              <a:t>Революционный подход:</a:t>
            </a:r>
            <a:r>
              <a:rPr lang="ru-RU" altLang="ru-RU" sz="3200" dirty="0">
                <a:solidFill>
                  <a:srgbClr val="000000"/>
                </a:solidFill>
                <a:latin typeface="Arial"/>
                <a:cs typeface="Tahoma"/>
              </a:rPr>
              <a:t>                         </a:t>
            </a:r>
            <a:endParaRPr lang="ru-RU" dirty="0"/>
          </a:p>
          <a:p>
            <a:pPr indent="-312420" eaLnBrk="1">
              <a:spcAft>
                <a:spcPts val="1413"/>
              </a:spcAft>
              <a:buClrTx/>
              <a:buSzPct val="45000"/>
              <a:buFontTx/>
              <a:buNone/>
            </a:pPr>
            <a:endParaRPr lang="ru-RU" altLang="ru-RU" sz="3200" dirty="0">
              <a:solidFill>
                <a:srgbClr val="000000"/>
              </a:solidFill>
            </a:endParaRPr>
          </a:p>
          <a:p>
            <a:pPr marL="117475" indent="0" eaLnBrk="1">
              <a:spcAft>
                <a:spcPts val="1413"/>
              </a:spcAft>
              <a:buSzPct val="45000"/>
            </a:pPr>
            <a:r>
              <a:rPr lang="ru-RU" altLang="ru-RU" dirty="0">
                <a:solidFill>
                  <a:srgbClr val="000000"/>
                </a:solidFill>
                <a:latin typeface="Arial"/>
                <a:cs typeface="Tahoma"/>
              </a:rPr>
              <a:t>Полностью Централизованное  Управление</a:t>
            </a:r>
          </a:p>
          <a:p>
            <a:pPr marL="117475" indent="0" eaLnBrk="1">
              <a:spcAft>
                <a:spcPts val="1413"/>
              </a:spcAft>
              <a:buSzPct val="45000"/>
            </a:pPr>
            <a:endParaRPr lang="en-US" altLang="ru-RU" dirty="0">
              <a:solidFill>
                <a:srgbClr val="000000"/>
              </a:solidFill>
              <a:latin typeface="Arial"/>
              <a:cs typeface="Tahoma"/>
            </a:endParaRPr>
          </a:p>
          <a:p>
            <a:pPr marL="117475" indent="0" eaLnBrk="1">
              <a:spcAft>
                <a:spcPts val="1413"/>
              </a:spcAft>
              <a:buSzPct val="45000"/>
            </a:pPr>
            <a:r>
              <a:rPr lang="ru-RU" altLang="ru-RU" dirty="0">
                <a:solidFill>
                  <a:srgbClr val="000000"/>
                </a:solidFill>
                <a:latin typeface="Arial"/>
                <a:cs typeface="Tahoma"/>
              </a:rPr>
              <a:t>проблематичные аспекты: </a:t>
            </a:r>
            <a:endParaRPr lang="ru-RU" altLang="ru-RU" dirty="0">
              <a:solidFill>
                <a:srgbClr val="000000"/>
              </a:solidFill>
            </a:endParaRPr>
          </a:p>
          <a:p>
            <a:pPr indent="-312420" eaLnBrk="1">
              <a:spcAft>
                <a:spcPts val="1413"/>
              </a:spcAft>
              <a:buClrTx/>
              <a:buSzPct val="45000"/>
            </a:pPr>
            <a:endParaRPr lang="ru-RU" altLang="ru-RU" dirty="0">
              <a:solidFill>
                <a:srgbClr val="000000"/>
              </a:solidFill>
              <a:latin typeface="Arial"/>
              <a:cs typeface="Tahoma"/>
            </a:endParaRPr>
          </a:p>
          <a:p>
            <a:pPr indent="-312420">
              <a:spcAft>
                <a:spcPts val="1413"/>
              </a:spcAft>
              <a:buClrTx/>
            </a:pPr>
            <a:r>
              <a:rPr lang="ru-RU" altLang="ru-RU" dirty="0">
                <a:solidFill>
                  <a:srgbClr val="000000"/>
                </a:solidFill>
                <a:latin typeface="Arial"/>
                <a:cs typeface="Tahoma"/>
              </a:rPr>
              <a:t>  масштабируемость </a:t>
            </a:r>
            <a:endParaRPr lang="ru-RU" altLang="ru-RU">
              <a:solidFill>
                <a:srgbClr val="000000"/>
              </a:solidFill>
            </a:endParaRPr>
          </a:p>
          <a:p>
            <a:pPr indent="-312420" eaLnBrk="1">
              <a:spcAft>
                <a:spcPts val="1413"/>
              </a:spcAft>
              <a:buClrTx/>
              <a:buSzPct val="45000"/>
            </a:pPr>
            <a:endParaRPr lang="ru-RU" altLang="ru-RU" dirty="0">
              <a:solidFill>
                <a:srgbClr val="000000"/>
              </a:solidFill>
              <a:latin typeface="Arial"/>
              <a:cs typeface="Tahoma"/>
            </a:endParaRPr>
          </a:p>
          <a:p>
            <a:pPr indent="-312420">
              <a:spcAft>
                <a:spcPts val="1413"/>
              </a:spcAft>
              <a:buClrTx/>
            </a:pPr>
            <a:r>
              <a:rPr lang="ru-RU" altLang="ru-RU" dirty="0">
                <a:solidFill>
                  <a:srgbClr val="000000"/>
                </a:solidFill>
                <a:latin typeface="Arial"/>
                <a:cs typeface="Tahoma"/>
              </a:rPr>
              <a:t>  </a:t>
            </a:r>
            <a:r>
              <a:rPr lang="ru-RU" altLang="ru-RU" i="1" dirty="0">
                <a:solidFill>
                  <a:srgbClr val="000000"/>
                </a:solidFill>
                <a:latin typeface="Arial"/>
                <a:cs typeface="Tahoma"/>
              </a:rPr>
              <a:t>High </a:t>
            </a:r>
            <a:r>
              <a:rPr lang="ru-RU" altLang="ru-RU" i="1" err="1">
                <a:solidFill>
                  <a:srgbClr val="000000"/>
                </a:solidFill>
                <a:latin typeface="Arial"/>
                <a:cs typeface="Tahoma"/>
              </a:rPr>
              <a:t>Availability</a:t>
            </a:r>
            <a:r>
              <a:rPr lang="ru-RU" altLang="ru-RU" b="1" dirty="0">
                <a:solidFill>
                  <a:srgbClr val="000000"/>
                </a:solidFill>
                <a:latin typeface="Arial"/>
                <a:cs typeface="Tahoma"/>
              </a:rPr>
              <a:t> </a:t>
            </a:r>
            <a:endParaRPr lang="ru-RU" altLang="ru-RU" b="1">
              <a:solidFill>
                <a:srgbClr val="000000"/>
              </a:solidFill>
            </a:endParaRPr>
          </a:p>
          <a:p>
            <a:pPr indent="-312420" eaLnBrk="1">
              <a:spcAft>
                <a:spcPts val="1413"/>
              </a:spcAft>
              <a:buClrTx/>
              <a:buSzPct val="45000"/>
              <a:buFontTx/>
              <a:buNone/>
            </a:pPr>
            <a:endParaRPr lang="ru-RU" altLang="ru-RU" sz="3200" dirty="0">
              <a:solidFill>
                <a:srgbClr val="000000"/>
              </a:solidFill>
            </a:endParaRPr>
          </a:p>
          <a:p>
            <a:pPr indent="-312420" eaLnBrk="1">
              <a:spcAft>
                <a:spcPts val="1413"/>
              </a:spcAft>
              <a:buClrTx/>
              <a:buSzPct val="45000"/>
              <a:buFontTx/>
              <a:buNone/>
            </a:pPr>
            <a:endParaRPr lang="ru-RU" altLang="ru-RU" sz="3200"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Text Box 1">
            <a:extLst>
              <a:ext uri="{FF2B5EF4-FFF2-40B4-BE49-F238E27FC236}">
                <a16:creationId xmlns:a16="http://schemas.microsoft.com/office/drawing/2014/main" id="{1E192F0E-BBD7-4390-8F64-A53675438CCA}"/>
              </a:ext>
            </a:extLst>
          </p:cNvPr>
          <p:cNvSpPr txBox="1">
            <a:spLocks noChangeArrowheads="1"/>
          </p:cNvSpPr>
          <p:nvPr/>
        </p:nvSpPr>
        <p:spPr bwMode="auto">
          <a:xfrm>
            <a:off x="503238" y="301625"/>
            <a:ext cx="9060658" cy="746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eaLnBrk="1">
              <a:buClrTx/>
              <a:buFontTx/>
              <a:buNone/>
            </a:pPr>
            <a:r>
              <a:rPr lang="en-US" altLang="ru-RU" b="1" dirty="0">
                <a:solidFill>
                  <a:srgbClr val="000000"/>
                </a:solidFill>
                <a:latin typeface="Arial"/>
                <a:cs typeface="Tahoma"/>
              </a:rPr>
              <a:t>SDN:</a:t>
            </a:r>
            <a:r>
              <a:rPr lang="ru-RU" altLang="ru-RU" b="1" dirty="0">
                <a:solidFill>
                  <a:srgbClr val="000000"/>
                </a:solidFill>
                <a:latin typeface="Arial"/>
                <a:cs typeface="Tahoma"/>
              </a:rPr>
              <a:t>Evolution </a:t>
            </a:r>
            <a:r>
              <a:rPr lang="ru-RU" altLang="ru-RU" b="1" err="1">
                <a:solidFill>
                  <a:srgbClr val="000000"/>
                </a:solidFill>
                <a:latin typeface="Arial"/>
                <a:cs typeface="Tahoma"/>
              </a:rPr>
              <a:t>versus</a:t>
            </a:r>
            <a:r>
              <a:rPr lang="ru-RU" altLang="ru-RU" b="1" dirty="0">
                <a:solidFill>
                  <a:srgbClr val="000000"/>
                </a:solidFill>
                <a:latin typeface="Arial"/>
                <a:cs typeface="Tahoma"/>
              </a:rPr>
              <a:t> Revolution</a:t>
            </a:r>
            <a:br>
              <a:rPr lang="ru-RU" altLang="ru-RU" b="1" dirty="0"/>
            </a:br>
            <a:endParaRPr lang="ru-RU" altLang="ru-RU" sz="4400" dirty="0">
              <a:solidFill>
                <a:srgbClr val="000000"/>
              </a:solidFill>
            </a:endParaRPr>
          </a:p>
        </p:txBody>
      </p:sp>
      <p:sp>
        <p:nvSpPr>
          <p:cNvPr id="5122" name="Text Box 2">
            <a:extLst>
              <a:ext uri="{FF2B5EF4-FFF2-40B4-BE49-F238E27FC236}">
                <a16:creationId xmlns:a16="http://schemas.microsoft.com/office/drawing/2014/main" id="{A8EDE034-CA13-47BE-8C2A-25B038E1048A}"/>
              </a:ext>
            </a:extLst>
          </p:cNvPr>
          <p:cNvSpPr txBox="1">
            <a:spLocks noChangeArrowheads="1"/>
          </p:cNvSpPr>
          <p:nvPr/>
        </p:nvSpPr>
        <p:spPr bwMode="auto">
          <a:xfrm>
            <a:off x="-727" y="1383436"/>
            <a:ext cx="9864725" cy="5005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431800" indent="-312738">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 pos="9434513" algn="l"/>
              </a:tabLst>
              <a:defRPr>
                <a:solidFill>
                  <a:srgbClr val="FFFFFF"/>
                </a:solidFill>
                <a:latin typeface="Arial" panose="020B0604020202020204" pitchFamily="34" charset="0"/>
                <a:cs typeface="Tahoma" panose="020B0604030504040204" pitchFamily="34" charset="0"/>
              </a:defRPr>
            </a:lvl1pPr>
            <a:lvl2pP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 pos="9434513" algn="l"/>
              </a:tabLst>
              <a:defRPr>
                <a:solidFill>
                  <a:srgbClr val="FFFFFF"/>
                </a:solidFill>
                <a:latin typeface="Arial" panose="020B0604020202020204" pitchFamily="34" charset="0"/>
                <a:cs typeface="Tahoma" panose="020B0604030504040204" pitchFamily="34" charset="0"/>
              </a:defRPr>
            </a:lvl2pPr>
            <a:lvl3pP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 pos="9434513" algn="l"/>
              </a:tabLst>
              <a:defRPr>
                <a:solidFill>
                  <a:srgbClr val="FFFFFF"/>
                </a:solidFill>
                <a:latin typeface="Arial" panose="020B0604020202020204" pitchFamily="34" charset="0"/>
                <a:cs typeface="Tahoma" panose="020B0604030504040204" pitchFamily="34" charset="0"/>
              </a:defRPr>
            </a:lvl3pPr>
            <a:lvl4pP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 pos="9434513" algn="l"/>
              </a:tabLst>
              <a:defRPr>
                <a:solidFill>
                  <a:srgbClr val="FFFFFF"/>
                </a:solidFill>
                <a:latin typeface="Arial" panose="020B0604020202020204" pitchFamily="34" charset="0"/>
                <a:cs typeface="Tahoma" panose="020B0604030504040204" pitchFamily="34" charset="0"/>
              </a:defRPr>
            </a:lvl4pPr>
            <a:lvl5pP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 pos="9434513" algn="l"/>
              </a:tabLst>
              <a:defRPr>
                <a:solidFill>
                  <a:srgbClr val="FFFFFF"/>
                </a:solidFill>
                <a:latin typeface="Arial" panose="020B0604020202020204" pitchFamily="34" charset="0"/>
                <a:cs typeface="Tahoma" panose="020B0604030504040204" pitchFamily="34" charset="0"/>
              </a:defRPr>
            </a:lvl9pPr>
          </a:lstStyle>
          <a:p>
            <a:pPr indent="-312420" eaLnBrk="1">
              <a:spcAft>
                <a:spcPts val="1413"/>
              </a:spcAft>
              <a:buClrTx/>
              <a:buSzPct val="45000"/>
            </a:pPr>
            <a:r>
              <a:rPr lang="ru-RU" altLang="ru-RU" b="1" i="1" dirty="0">
                <a:solidFill>
                  <a:srgbClr val="000000"/>
                </a:solidFill>
                <a:latin typeface="Arial"/>
                <a:cs typeface="Tahoma"/>
              </a:rPr>
              <a:t>Гибридный </a:t>
            </a:r>
            <a:r>
              <a:rPr lang="ru-RU" altLang="ru-RU" b="1" i="1" err="1">
                <a:solidFill>
                  <a:srgbClr val="000000"/>
                </a:solidFill>
                <a:latin typeface="Arial"/>
                <a:cs typeface="Tahoma"/>
              </a:rPr>
              <a:t>операциональный</a:t>
            </a:r>
            <a:r>
              <a:rPr lang="ru-RU" altLang="ru-RU" b="1" dirty="0">
                <a:solidFill>
                  <a:srgbClr val="000000"/>
                </a:solidFill>
                <a:latin typeface="Arial"/>
                <a:cs typeface="Tahoma"/>
              </a:rPr>
              <a:t> подход: </a:t>
            </a:r>
            <a:r>
              <a:rPr lang="ru-RU" altLang="ru-RU" sz="2400" dirty="0">
                <a:solidFill>
                  <a:srgbClr val="000000"/>
                </a:solidFill>
                <a:latin typeface="Arial"/>
                <a:cs typeface="Tahoma"/>
              </a:rPr>
              <a:t>                        </a:t>
            </a:r>
            <a:endParaRPr lang="ru-RU" sz="2400" dirty="0"/>
          </a:p>
          <a:p>
            <a:pPr marL="117475" indent="0" eaLnBrk="1">
              <a:spcAft>
                <a:spcPts val="1413"/>
              </a:spcAft>
              <a:buSzPct val="45000"/>
            </a:pPr>
            <a:endParaRPr lang="ru-RU" altLang="ru-RU" sz="2400" dirty="0">
              <a:solidFill>
                <a:srgbClr val="000000"/>
              </a:solidFill>
              <a:latin typeface="Arial"/>
              <a:cs typeface="Tahoma"/>
            </a:endParaRPr>
          </a:p>
          <a:p>
            <a:pPr marL="117475" indent="0">
              <a:spcAft>
                <a:spcPts val="1413"/>
              </a:spcAft>
              <a:buSzPct val="45000"/>
            </a:pPr>
            <a:r>
              <a:rPr lang="ru-RU" altLang="ru-RU" dirty="0">
                <a:solidFill>
                  <a:srgbClr val="000000"/>
                </a:solidFill>
                <a:latin typeface="Arial"/>
                <a:cs typeface="Tahoma"/>
              </a:rPr>
              <a:t>Использовать возможности Централизованного </a:t>
            </a:r>
            <a:r>
              <a:rPr lang="ru-RU" b="1" i="1" dirty="0">
                <a:solidFill>
                  <a:srgbClr val="000000"/>
                </a:solidFill>
                <a:latin typeface="Arial"/>
                <a:cs typeface="Arial"/>
              </a:rPr>
              <a:t>Control </a:t>
            </a:r>
            <a:r>
              <a:rPr lang="ru-RU" b="1" i="1" err="1">
                <a:solidFill>
                  <a:srgbClr val="000000"/>
                </a:solidFill>
                <a:latin typeface="Arial"/>
                <a:cs typeface="Arial"/>
              </a:rPr>
              <a:t>Plane</a:t>
            </a:r>
            <a:r>
              <a:rPr lang="ru-RU" altLang="ru-RU" dirty="0">
                <a:solidFill>
                  <a:srgbClr val="000000"/>
                </a:solidFill>
                <a:latin typeface="Arial"/>
                <a:cs typeface="Tahoma"/>
              </a:rPr>
              <a:t>, но оставить базовые функции управления на устройстве, такие как </a:t>
            </a:r>
            <a:r>
              <a:rPr lang="ru-RU" altLang="ru-RU" i="1" dirty="0">
                <a:solidFill>
                  <a:srgbClr val="000000"/>
                </a:solidFill>
                <a:latin typeface="Arial"/>
                <a:cs typeface="Tahoma"/>
              </a:rPr>
              <a:t>ARP</a:t>
            </a:r>
            <a:r>
              <a:rPr lang="ru-RU" altLang="ru-RU" dirty="0">
                <a:solidFill>
                  <a:srgbClr val="000000"/>
                </a:solidFill>
                <a:latin typeface="Arial"/>
                <a:cs typeface="Tahoma"/>
              </a:rPr>
              <a:t>, поиск </a:t>
            </a:r>
            <a:r>
              <a:rPr lang="ru-RU" altLang="ru-RU" i="1" dirty="0">
                <a:solidFill>
                  <a:srgbClr val="000000"/>
                </a:solidFill>
                <a:latin typeface="Arial"/>
                <a:cs typeface="Tahoma"/>
              </a:rPr>
              <a:t>MAC</a:t>
            </a:r>
            <a:r>
              <a:rPr lang="ru-RU" altLang="ru-RU" dirty="0">
                <a:solidFill>
                  <a:srgbClr val="000000"/>
                </a:solidFill>
                <a:latin typeface="Arial"/>
                <a:cs typeface="Tahoma"/>
              </a:rPr>
              <a:t>-адреса, </a:t>
            </a:r>
            <a:r>
              <a:rPr lang="ru-RU" altLang="ru-RU" err="1">
                <a:solidFill>
                  <a:srgbClr val="000000"/>
                </a:solidFill>
                <a:latin typeface="Arial"/>
                <a:cs typeface="Tahoma"/>
              </a:rPr>
              <a:t>etc</a:t>
            </a:r>
            <a:r>
              <a:rPr lang="ru-RU" altLang="ru-RU" dirty="0">
                <a:solidFill>
                  <a:srgbClr val="000000"/>
                </a:solidFill>
                <a:latin typeface="Arial"/>
                <a:cs typeface="Tahoma"/>
              </a:rPr>
              <a:t>.  </a:t>
            </a:r>
            <a:endParaRPr lang="ru-RU" altLang="ru-RU" dirty="0">
              <a:solidFill>
                <a:srgbClr val="000000"/>
              </a:solidFill>
            </a:endParaRPr>
          </a:p>
          <a:p>
            <a:pPr marL="117475" indent="0" eaLnBrk="1">
              <a:spcAft>
                <a:spcPts val="1413"/>
              </a:spcAft>
              <a:buSzPct val="45000"/>
            </a:pPr>
            <a:endParaRPr lang="ru-RU" altLang="ru-RU" b="1" dirty="0">
              <a:solidFill>
                <a:srgbClr val="000000"/>
              </a:solidFill>
              <a:latin typeface="Arial"/>
              <a:cs typeface="Tahoma"/>
            </a:endParaRPr>
          </a:p>
          <a:p>
            <a:pPr marL="117475" indent="0">
              <a:spcAft>
                <a:spcPts val="1413"/>
              </a:spcAft>
              <a:buSzPct val="45000"/>
            </a:pPr>
            <a:r>
              <a:rPr lang="ru-RU" altLang="ru-RU" b="1" i="1" err="1">
                <a:solidFill>
                  <a:srgbClr val="000000"/>
                </a:solidFill>
                <a:latin typeface="Arial"/>
                <a:cs typeface="Tahoma"/>
              </a:rPr>
              <a:t>Underlay</a:t>
            </a:r>
            <a:r>
              <a:rPr lang="ru-RU" altLang="ru-RU" b="1" i="1" dirty="0">
                <a:solidFill>
                  <a:srgbClr val="000000"/>
                </a:solidFill>
                <a:latin typeface="Arial"/>
                <a:cs typeface="Tahoma"/>
              </a:rPr>
              <a:t>/</a:t>
            </a:r>
            <a:r>
              <a:rPr lang="ru-RU" altLang="ru-RU" b="1" i="1" err="1">
                <a:solidFill>
                  <a:srgbClr val="000000"/>
                </a:solidFill>
                <a:latin typeface="Arial"/>
                <a:cs typeface="Tahoma"/>
              </a:rPr>
              <a:t>Overlay</a:t>
            </a:r>
            <a:r>
              <a:rPr lang="ru-RU" altLang="ru-RU" dirty="0">
                <a:solidFill>
                  <a:srgbClr val="000000"/>
                </a:solidFill>
                <a:latin typeface="Arial"/>
                <a:cs typeface="Tahoma"/>
              </a:rPr>
              <a:t> концепция в которой:</a:t>
            </a:r>
            <a:endParaRPr lang="ru-RU" dirty="0"/>
          </a:p>
          <a:p>
            <a:pPr indent="-312420" eaLnBrk="1">
              <a:spcAft>
                <a:spcPts val="1413"/>
              </a:spcAft>
              <a:buClrTx/>
              <a:buSzPct val="45000"/>
            </a:pPr>
            <a:endParaRPr lang="ru-RU" altLang="ru-RU" dirty="0">
              <a:solidFill>
                <a:srgbClr val="000000"/>
              </a:solidFill>
              <a:latin typeface="Arial"/>
              <a:cs typeface="Tahoma"/>
            </a:endParaRPr>
          </a:p>
          <a:p>
            <a:pPr indent="-312420">
              <a:spcAft>
                <a:spcPts val="1413"/>
              </a:spcAft>
              <a:buClrTx/>
              <a:buSzPct val="45000"/>
            </a:pPr>
            <a:r>
              <a:rPr lang="ru-RU" altLang="ru-RU" dirty="0">
                <a:solidFill>
                  <a:srgbClr val="000000"/>
                </a:solidFill>
                <a:latin typeface="Arial"/>
                <a:cs typeface="Tahoma"/>
              </a:rPr>
              <a:t>Распределенная </a:t>
            </a:r>
            <a:r>
              <a:rPr lang="ru-RU" b="1" i="1" dirty="0">
                <a:solidFill>
                  <a:srgbClr val="000000"/>
                </a:solidFill>
                <a:latin typeface="Arial"/>
                <a:cs typeface="Arial"/>
              </a:rPr>
              <a:t>Control </a:t>
            </a:r>
            <a:r>
              <a:rPr lang="ru-RU" b="1" i="1" err="1">
                <a:solidFill>
                  <a:srgbClr val="000000"/>
                </a:solidFill>
                <a:latin typeface="Arial"/>
                <a:cs typeface="Arial"/>
              </a:rPr>
              <a:t>Plane</a:t>
            </a:r>
            <a:r>
              <a:rPr lang="ru-RU" altLang="ru-RU" i="1" dirty="0">
                <a:solidFill>
                  <a:srgbClr val="000000"/>
                </a:solidFill>
                <a:latin typeface="Arial"/>
                <a:cs typeface="Tahoma"/>
              </a:rPr>
              <a:t> - </a:t>
            </a:r>
            <a:r>
              <a:rPr lang="ru-RU" altLang="ru-RU" b="1" err="1">
                <a:solidFill>
                  <a:srgbClr val="000000"/>
                </a:solidFill>
                <a:latin typeface="Arial"/>
                <a:cs typeface="Tahoma"/>
              </a:rPr>
              <a:t>underlay</a:t>
            </a:r>
            <a:endParaRPr lang="ru-RU" altLang="ru-RU" b="1">
              <a:solidFill>
                <a:srgbClr val="000000"/>
              </a:solidFill>
              <a:latin typeface="Arial"/>
              <a:cs typeface="Tahoma"/>
            </a:endParaRPr>
          </a:p>
          <a:p>
            <a:pPr indent="-312420">
              <a:spcAft>
                <a:spcPts val="1413"/>
              </a:spcAft>
              <a:buClrTx/>
              <a:buSzPct val="45000"/>
            </a:pPr>
            <a:r>
              <a:rPr lang="ru-RU" altLang="ru-RU" dirty="0">
                <a:solidFill>
                  <a:srgbClr val="000000"/>
                </a:solidFill>
                <a:latin typeface="Arial"/>
                <a:cs typeface="Tahoma"/>
              </a:rPr>
              <a:t>Централизованная </a:t>
            </a:r>
            <a:r>
              <a:rPr lang="ru-RU" b="1" i="1" dirty="0">
                <a:solidFill>
                  <a:srgbClr val="000000"/>
                </a:solidFill>
                <a:latin typeface="Arial"/>
                <a:cs typeface="Arial"/>
              </a:rPr>
              <a:t>Control </a:t>
            </a:r>
            <a:r>
              <a:rPr lang="ru-RU" b="1" i="1" dirty="0" err="1">
                <a:solidFill>
                  <a:srgbClr val="000000"/>
                </a:solidFill>
                <a:latin typeface="Arial"/>
                <a:cs typeface="Arial"/>
              </a:rPr>
              <a:t>Plane</a:t>
            </a:r>
            <a:r>
              <a:rPr lang="ru-RU" altLang="ru-RU" b="1" dirty="0">
                <a:solidFill>
                  <a:srgbClr val="000000"/>
                </a:solidFill>
                <a:latin typeface="Arial"/>
                <a:cs typeface="Tahoma"/>
              </a:rPr>
              <a:t> </a:t>
            </a:r>
            <a:r>
              <a:rPr lang="ru-RU" altLang="ru-RU" dirty="0">
                <a:solidFill>
                  <a:srgbClr val="000000"/>
                </a:solidFill>
                <a:latin typeface="Arial"/>
                <a:cs typeface="Tahoma"/>
              </a:rPr>
              <a:t>- логический </a:t>
            </a:r>
            <a:r>
              <a:rPr lang="ru-RU" altLang="ru-RU" dirty="0" err="1">
                <a:solidFill>
                  <a:srgbClr val="000000"/>
                </a:solidFill>
                <a:latin typeface="Arial"/>
                <a:cs typeface="Tahoma"/>
              </a:rPr>
              <a:t>overlay</a:t>
            </a:r>
            <a:r>
              <a:rPr lang="ru-RU" altLang="ru-RU" dirty="0">
                <a:solidFill>
                  <a:srgbClr val="000000"/>
                </a:solidFill>
                <a:latin typeface="Arial"/>
                <a:cs typeface="Tahoma"/>
              </a:rPr>
              <a:t> использующий </a:t>
            </a:r>
            <a:r>
              <a:rPr lang="ru-RU" altLang="ru-RU" b="1" dirty="0" err="1">
                <a:solidFill>
                  <a:srgbClr val="000000"/>
                </a:solidFill>
                <a:latin typeface="Arial"/>
                <a:cs typeface="Tahoma"/>
              </a:rPr>
              <a:t>underlay</a:t>
            </a:r>
            <a:r>
              <a:rPr lang="ru-RU" altLang="ru-RU" dirty="0">
                <a:solidFill>
                  <a:srgbClr val="000000"/>
                </a:solidFill>
                <a:latin typeface="Arial"/>
                <a:cs typeface="Tahoma"/>
              </a:rPr>
              <a:t>  как сетевой транспорт. </a:t>
            </a:r>
          </a:p>
          <a:p>
            <a:pPr indent="-312420" eaLnBrk="1">
              <a:spcAft>
                <a:spcPts val="1413"/>
              </a:spcAft>
              <a:buClrTx/>
              <a:buSzPct val="45000"/>
              <a:buFontTx/>
              <a:buNone/>
            </a:pPr>
            <a:endParaRPr lang="ru-RU" altLang="ru-RU" sz="3200" dirty="0">
              <a:solidFill>
                <a:srgbClr val="000000"/>
              </a:solidFill>
            </a:endParaRPr>
          </a:p>
          <a:p>
            <a:pPr indent="-312420" eaLnBrk="1">
              <a:spcAft>
                <a:spcPts val="1413"/>
              </a:spcAft>
              <a:buClrTx/>
              <a:buSzPct val="45000"/>
              <a:buFontTx/>
              <a:buNone/>
            </a:pPr>
            <a:endParaRPr lang="ru-RU" altLang="ru-RU" sz="3200" dirty="0">
              <a:solidFill>
                <a:srgbClr val="000000"/>
              </a:solidFill>
            </a:endParaRPr>
          </a:p>
          <a:p>
            <a:pPr indent="-312420" eaLnBrk="1">
              <a:spcAft>
                <a:spcPts val="1413"/>
              </a:spcAft>
              <a:buClrTx/>
              <a:buSzPct val="45000"/>
              <a:buFontTx/>
              <a:buNone/>
            </a:pPr>
            <a:endParaRPr lang="ru-RU" altLang="ru-RU" sz="3200"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a:extLst>
              <a:ext uri="{FF2B5EF4-FFF2-40B4-BE49-F238E27FC236}">
                <a16:creationId xmlns:a16="http://schemas.microsoft.com/office/drawing/2014/main" id="{760CF1D4-1FD0-4362-B6D5-3FC392838297}"/>
              </a:ext>
            </a:extLst>
          </p:cNvPr>
          <p:cNvSpPr txBox="1">
            <a:spLocks noChangeArrowheads="1"/>
          </p:cNvSpPr>
          <p:nvPr/>
        </p:nvSpPr>
        <p:spPr bwMode="auto">
          <a:xfrm>
            <a:off x="503238" y="301625"/>
            <a:ext cx="9070975" cy="126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eaLnBrk="1">
              <a:buClrTx/>
              <a:buFontTx/>
              <a:buNone/>
            </a:pPr>
            <a:r>
              <a:rPr lang="en-US" altLang="ru-RU" b="1" dirty="0">
                <a:solidFill>
                  <a:srgbClr val="000000"/>
                </a:solidFill>
                <a:latin typeface="Arial"/>
                <a:cs typeface="Tahoma"/>
              </a:rPr>
              <a:t>SDN:</a:t>
            </a:r>
            <a:r>
              <a:rPr lang="ru-RU" altLang="ru-RU" b="1" dirty="0">
                <a:solidFill>
                  <a:srgbClr val="000000"/>
                </a:solidFill>
                <a:latin typeface="Arial"/>
                <a:cs typeface="Tahoma"/>
              </a:rPr>
              <a:t>Evolution </a:t>
            </a:r>
            <a:r>
              <a:rPr lang="ru-RU" altLang="ru-RU" b="1" err="1">
                <a:solidFill>
                  <a:srgbClr val="000000"/>
                </a:solidFill>
                <a:latin typeface="Arial"/>
                <a:cs typeface="Tahoma"/>
              </a:rPr>
              <a:t>versus</a:t>
            </a:r>
            <a:r>
              <a:rPr lang="ru-RU" altLang="ru-RU" b="1" dirty="0">
                <a:solidFill>
                  <a:srgbClr val="000000"/>
                </a:solidFill>
                <a:latin typeface="Arial"/>
                <a:cs typeface="Tahoma"/>
              </a:rPr>
              <a:t> Revolution</a:t>
            </a:r>
            <a:br>
              <a:rPr lang="ru-RU" altLang="ru-RU" b="1" dirty="0"/>
            </a:br>
            <a:endParaRPr lang="ru-RU" altLang="ru-RU" b="1">
              <a:solidFill>
                <a:srgbClr val="000000"/>
              </a:solidFill>
            </a:endParaRPr>
          </a:p>
        </p:txBody>
      </p:sp>
      <p:sp>
        <p:nvSpPr>
          <p:cNvPr id="6146" name="Text Box 2">
            <a:extLst>
              <a:ext uri="{FF2B5EF4-FFF2-40B4-BE49-F238E27FC236}">
                <a16:creationId xmlns:a16="http://schemas.microsoft.com/office/drawing/2014/main" id="{2F00812D-BB7D-4A2F-BD6D-E88B88FBCE0B}"/>
              </a:ext>
            </a:extLst>
          </p:cNvPr>
          <p:cNvSpPr txBox="1">
            <a:spLocks noChangeArrowheads="1"/>
          </p:cNvSpPr>
          <p:nvPr/>
        </p:nvSpPr>
        <p:spPr bwMode="auto">
          <a:xfrm>
            <a:off x="503238" y="1768475"/>
            <a:ext cx="9070975"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431800" indent="-312738">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defRPr>
                <a:solidFill>
                  <a:srgbClr val="FFFFFF"/>
                </a:solidFill>
                <a:latin typeface="Arial" panose="020B0604020202020204" pitchFamily="34" charset="0"/>
                <a:cs typeface="Tahoma" panose="020B0604030504040204" pitchFamily="34" charset="0"/>
              </a:defRPr>
            </a:lvl1pPr>
            <a:lvl2pP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defRPr>
                <a:solidFill>
                  <a:srgbClr val="FFFFFF"/>
                </a:solidFill>
                <a:latin typeface="Arial" panose="020B0604020202020204" pitchFamily="34" charset="0"/>
                <a:cs typeface="Tahoma" panose="020B0604030504040204" pitchFamily="34" charset="0"/>
              </a:defRPr>
            </a:lvl2pPr>
            <a:lvl3pP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defRPr>
                <a:solidFill>
                  <a:srgbClr val="FFFFFF"/>
                </a:solidFill>
                <a:latin typeface="Arial" panose="020B0604020202020204" pitchFamily="34" charset="0"/>
                <a:cs typeface="Tahoma" panose="020B0604030504040204" pitchFamily="34" charset="0"/>
              </a:defRPr>
            </a:lvl3pPr>
            <a:lvl4pP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defRPr>
                <a:solidFill>
                  <a:srgbClr val="FFFFFF"/>
                </a:solidFill>
                <a:latin typeface="Arial" panose="020B0604020202020204" pitchFamily="34" charset="0"/>
                <a:cs typeface="Tahoma" panose="020B0604030504040204" pitchFamily="34" charset="0"/>
              </a:defRPr>
            </a:lvl4pPr>
            <a:lvl5pP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defRPr>
                <a:solidFill>
                  <a:srgbClr val="FFFFFF"/>
                </a:solidFill>
                <a:latin typeface="Arial" panose="020B0604020202020204" pitchFamily="34" charset="0"/>
                <a:cs typeface="Tahoma" panose="020B0604030504040204" pitchFamily="34" charset="0"/>
              </a:defRPr>
            </a:lvl9pPr>
          </a:lstStyle>
          <a:p>
            <a:pPr indent="-312420" eaLnBrk="1">
              <a:spcAft>
                <a:spcPts val="1413"/>
              </a:spcAft>
              <a:buClrTx/>
              <a:buSzPct val="45000"/>
            </a:pPr>
            <a:r>
              <a:rPr lang="ru-RU" altLang="ru-RU" b="1" dirty="0">
                <a:solidFill>
                  <a:srgbClr val="000000"/>
                </a:solidFill>
                <a:latin typeface="Arial"/>
                <a:cs typeface="Tahoma"/>
              </a:rPr>
              <a:t>Эволюционный  подход:</a:t>
            </a:r>
            <a:r>
              <a:rPr lang="ru-RU" altLang="ru-RU" sz="3200" dirty="0">
                <a:solidFill>
                  <a:srgbClr val="000000"/>
                </a:solidFill>
                <a:latin typeface="Arial"/>
                <a:cs typeface="Tahoma"/>
              </a:rPr>
              <a:t>                         </a:t>
            </a:r>
            <a:endParaRPr lang="ru-RU" dirty="0"/>
          </a:p>
          <a:p>
            <a:pPr marL="117475" indent="0" eaLnBrk="1">
              <a:spcAft>
                <a:spcPts val="1413"/>
              </a:spcAft>
              <a:buSzPct val="45000"/>
            </a:pPr>
            <a:endParaRPr lang="en-US" altLang="ru-RU" dirty="0">
              <a:solidFill>
                <a:srgbClr val="000000"/>
              </a:solidFill>
            </a:endParaRPr>
          </a:p>
          <a:p>
            <a:pPr marL="117475" indent="0" eaLnBrk="1">
              <a:spcAft>
                <a:spcPts val="1413"/>
              </a:spcAft>
              <a:buSzPct val="45000"/>
            </a:pPr>
            <a:r>
              <a:rPr lang="ru-RU" altLang="ru-RU" dirty="0">
                <a:solidFill>
                  <a:srgbClr val="000000"/>
                </a:solidFill>
                <a:latin typeface="Arial"/>
                <a:cs typeface="Tahoma"/>
              </a:rPr>
              <a:t>Каждое устройство работает в соответствии с выделенным для него компонентом</a:t>
            </a:r>
            <a:r>
              <a:rPr lang="en-US" altLang="ru-RU" dirty="0">
                <a:solidFill>
                  <a:srgbClr val="000000"/>
                </a:solidFill>
                <a:latin typeface="Arial"/>
                <a:cs typeface="Tahoma"/>
              </a:rPr>
              <a:t> </a:t>
            </a:r>
            <a:r>
              <a:rPr lang="en-US" altLang="ru-RU" b="1" i="1" dirty="0">
                <a:solidFill>
                  <a:srgbClr val="000000"/>
                </a:solidFill>
                <a:latin typeface="Arial"/>
                <a:cs typeface="Tahoma"/>
              </a:rPr>
              <a:t>Control Plane</a:t>
            </a:r>
            <a:r>
              <a:rPr lang="ru-RU" altLang="ru-RU" dirty="0">
                <a:solidFill>
                  <a:srgbClr val="000000"/>
                </a:solidFill>
                <a:latin typeface="Arial"/>
                <a:cs typeface="Tahoma"/>
              </a:rPr>
              <a:t>.</a:t>
            </a:r>
          </a:p>
          <a:p>
            <a:pPr marL="117475" indent="0" eaLnBrk="1">
              <a:spcAft>
                <a:spcPts val="1413"/>
              </a:spcAft>
              <a:buSzPct val="45000"/>
            </a:pPr>
            <a:endParaRPr lang="ru-RU" altLang="ru-RU" dirty="0">
              <a:solidFill>
                <a:srgbClr val="000000"/>
              </a:solidFill>
            </a:endParaRPr>
          </a:p>
          <a:p>
            <a:pPr marL="117475" indent="0" eaLnBrk="1">
              <a:spcAft>
                <a:spcPts val="1413"/>
              </a:spcAft>
              <a:buSzPct val="45000"/>
            </a:pPr>
            <a:r>
              <a:rPr lang="ru-RU" altLang="ru-RU" dirty="0">
                <a:solidFill>
                  <a:srgbClr val="000000"/>
                </a:solidFill>
                <a:latin typeface="Arial"/>
                <a:cs typeface="Tahoma"/>
              </a:rPr>
              <a:t>Каждый компонент </a:t>
            </a:r>
            <a:r>
              <a:rPr lang="en-US" altLang="ru-RU" b="1" i="1" dirty="0">
                <a:solidFill>
                  <a:srgbClr val="000000"/>
                </a:solidFill>
                <a:latin typeface="Arial"/>
                <a:cs typeface="Tahoma"/>
              </a:rPr>
              <a:t>Control Plane</a:t>
            </a:r>
            <a:r>
              <a:rPr lang="en-US" altLang="ru-RU" i="1" dirty="0">
                <a:solidFill>
                  <a:srgbClr val="000000"/>
                </a:solidFill>
                <a:latin typeface="Arial"/>
                <a:cs typeface="Tahoma"/>
              </a:rPr>
              <a:t> </a:t>
            </a:r>
            <a:r>
              <a:rPr lang="ru-RU" altLang="ru-RU" dirty="0">
                <a:solidFill>
                  <a:srgbClr val="000000"/>
                </a:solidFill>
                <a:latin typeface="Arial"/>
                <a:cs typeface="Tahoma"/>
              </a:rPr>
              <a:t>должен взаимодействовать  с другими для создания согласованной  операционной  Сети.</a:t>
            </a:r>
            <a:endParaRPr lang="en-US" altLang="ru-RU" dirty="0">
              <a:solidFill>
                <a:srgbClr val="000000"/>
              </a:solidFill>
              <a:latin typeface="Arial"/>
              <a:cs typeface="Tahoma"/>
            </a:endParaRPr>
          </a:p>
          <a:p>
            <a:pPr marL="117475" indent="0" eaLnBrk="1">
              <a:spcAft>
                <a:spcPts val="1413"/>
              </a:spcAft>
              <a:buSzPct val="45000"/>
            </a:pPr>
            <a:endParaRPr lang="ru-RU" altLang="ru-RU" dirty="0">
              <a:solidFill>
                <a:srgbClr val="000000"/>
              </a:solidFill>
            </a:endParaRPr>
          </a:p>
          <a:p>
            <a:pPr indent="-312420" eaLnBrk="1">
              <a:spcAft>
                <a:spcPts val="1413"/>
              </a:spcAft>
              <a:buClrTx/>
              <a:buSzPct val="45000"/>
              <a:buFontTx/>
              <a:buNone/>
            </a:pPr>
            <a:endParaRPr lang="ru-RU" altLang="ru-RU" sz="3200" dirty="0">
              <a:solidFill>
                <a:srgbClr val="000000"/>
              </a:solidFill>
            </a:endParaRPr>
          </a:p>
          <a:p>
            <a:pPr indent="-312420" eaLnBrk="1">
              <a:spcAft>
                <a:spcPts val="1413"/>
              </a:spcAft>
              <a:buClrTx/>
              <a:buSzPct val="45000"/>
              <a:buFontTx/>
              <a:buNone/>
            </a:pPr>
            <a:endParaRPr lang="ru-RU" altLang="ru-RU" sz="3200"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08A27D47-DA1E-4098-BA00-3FB400331A76}"/>
              </a:ext>
            </a:extLst>
          </p:cNvPr>
          <p:cNvSpPr txBox="1">
            <a:spLocks noChangeArrowheads="1"/>
          </p:cNvSpPr>
          <p:nvPr/>
        </p:nvSpPr>
        <p:spPr bwMode="auto">
          <a:xfrm>
            <a:off x="503238" y="301625"/>
            <a:ext cx="9070975" cy="126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buNone/>
            </a:pPr>
            <a:r>
              <a:rPr lang="ru-RU" b="1" dirty="0" err="1">
                <a:solidFill>
                  <a:srgbClr val="000000"/>
                </a:solidFill>
                <a:latin typeface="Arial"/>
                <a:cs typeface="Arial"/>
              </a:rPr>
              <a:t>SDN:</a:t>
            </a:r>
            <a:r>
              <a:rPr lang="ru-RU" altLang="ru-RU" b="1" dirty="0" err="1">
                <a:solidFill>
                  <a:srgbClr val="000000"/>
                </a:solidFill>
                <a:latin typeface="Arial"/>
                <a:cs typeface="Tahoma"/>
              </a:rPr>
              <a:t>Centralized</a:t>
            </a:r>
            <a:r>
              <a:rPr lang="ru-RU" altLang="ru-RU" b="1" dirty="0">
                <a:solidFill>
                  <a:srgbClr val="000000"/>
                </a:solidFill>
                <a:latin typeface="Arial"/>
                <a:cs typeface="Tahoma"/>
              </a:rPr>
              <a:t> </a:t>
            </a:r>
            <a:r>
              <a:rPr lang="ru-RU" altLang="ru-RU" b="1" dirty="0" err="1">
                <a:solidFill>
                  <a:srgbClr val="000000"/>
                </a:solidFill>
                <a:latin typeface="Arial"/>
                <a:cs typeface="Tahoma"/>
              </a:rPr>
              <a:t>and</a:t>
            </a:r>
            <a:r>
              <a:rPr lang="ru-RU" altLang="ru-RU" b="1" dirty="0">
                <a:solidFill>
                  <a:srgbClr val="000000"/>
                </a:solidFill>
                <a:latin typeface="Arial"/>
                <a:cs typeface="Tahoma"/>
              </a:rPr>
              <a:t> </a:t>
            </a:r>
            <a:r>
              <a:rPr lang="ru-RU" altLang="ru-RU" b="1" dirty="0" err="1">
                <a:solidFill>
                  <a:srgbClr val="000000"/>
                </a:solidFill>
                <a:latin typeface="Arial"/>
                <a:cs typeface="Tahoma"/>
              </a:rPr>
              <a:t>Distributed</a:t>
            </a:r>
            <a:r>
              <a:rPr lang="ru-RU" altLang="ru-RU" b="1" dirty="0">
                <a:solidFill>
                  <a:srgbClr val="000000"/>
                </a:solidFill>
                <a:latin typeface="Arial"/>
                <a:cs typeface="Tahoma"/>
              </a:rPr>
              <a:t> Control </a:t>
            </a:r>
            <a:r>
              <a:rPr lang="ru-RU" altLang="ru-RU" b="1" dirty="0" err="1">
                <a:solidFill>
                  <a:srgbClr val="000000"/>
                </a:solidFill>
                <a:latin typeface="Arial"/>
                <a:cs typeface="Tahoma"/>
              </a:rPr>
              <a:t>Plane</a:t>
            </a:r>
            <a:endParaRPr lang="ru-RU" altLang="ru-RU" b="1" dirty="0">
              <a:solidFill>
                <a:srgbClr val="000000"/>
              </a:solidFill>
              <a:latin typeface="Arial"/>
              <a:cs typeface="Tahoma"/>
            </a:endParaRPr>
          </a:p>
        </p:txBody>
      </p:sp>
      <p:sp>
        <p:nvSpPr>
          <p:cNvPr id="3074" name="Text Box 2">
            <a:extLst>
              <a:ext uri="{FF2B5EF4-FFF2-40B4-BE49-F238E27FC236}">
                <a16:creationId xmlns:a16="http://schemas.microsoft.com/office/drawing/2014/main" id="{DC9A03CA-FC5B-44E8-947D-75DDFA37D68A}"/>
              </a:ext>
            </a:extLst>
          </p:cNvPr>
          <p:cNvSpPr txBox="1">
            <a:spLocks noChangeArrowheads="1"/>
          </p:cNvSpPr>
          <p:nvPr/>
        </p:nvSpPr>
        <p:spPr bwMode="auto">
          <a:xfrm>
            <a:off x="503238" y="1768475"/>
            <a:ext cx="9070975"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pic>
        <p:nvPicPr>
          <p:cNvPr id="3075" name="Picture 3">
            <a:extLst>
              <a:ext uri="{FF2B5EF4-FFF2-40B4-BE49-F238E27FC236}">
                <a16:creationId xmlns:a16="http://schemas.microsoft.com/office/drawing/2014/main" id="{E8711F8F-648E-48A9-836D-241173435E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 y="2303463"/>
            <a:ext cx="9658350" cy="5275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333933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Text Box 1">
            <a:extLst>
              <a:ext uri="{FF2B5EF4-FFF2-40B4-BE49-F238E27FC236}">
                <a16:creationId xmlns:a16="http://schemas.microsoft.com/office/drawing/2014/main" id="{356ABB84-20C6-4A89-9A28-8659F00AF1C0}"/>
              </a:ext>
            </a:extLst>
          </p:cNvPr>
          <p:cNvSpPr txBox="1">
            <a:spLocks noChangeArrowheads="1"/>
          </p:cNvSpPr>
          <p:nvPr/>
        </p:nvSpPr>
        <p:spPr bwMode="auto">
          <a:xfrm>
            <a:off x="503238" y="0"/>
            <a:ext cx="9070975" cy="187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buNone/>
            </a:pPr>
            <a:r>
              <a:rPr lang="ru-RU" b="1" dirty="0" err="1">
                <a:solidFill>
                  <a:srgbClr val="000000"/>
                </a:solidFill>
                <a:latin typeface="Arial"/>
                <a:cs typeface="Arial"/>
              </a:rPr>
              <a:t>SDN:</a:t>
            </a:r>
            <a:r>
              <a:rPr lang="ru-RU" altLang="ru-RU" b="1" dirty="0" err="1">
                <a:solidFill>
                  <a:srgbClr val="000000"/>
                </a:solidFill>
                <a:latin typeface="Arial"/>
                <a:cs typeface="Tahoma"/>
              </a:rPr>
              <a:t>Что</a:t>
            </a:r>
            <a:r>
              <a:rPr lang="ru-RU" altLang="ru-RU" b="1" dirty="0">
                <a:solidFill>
                  <a:srgbClr val="000000"/>
                </a:solidFill>
                <a:latin typeface="Arial"/>
                <a:cs typeface="Tahoma"/>
              </a:rPr>
              <a:t> они делают?</a:t>
            </a:r>
            <a:br>
              <a:rPr lang="ru-RU" altLang="ru-RU" b="1" dirty="0"/>
            </a:br>
            <a:r>
              <a:rPr lang="ru-RU" altLang="ru-RU" b="1" i="1" dirty="0">
                <a:solidFill>
                  <a:srgbClr val="000000"/>
                </a:solidFill>
                <a:latin typeface="Arial"/>
                <a:cs typeface="Tahoma"/>
              </a:rPr>
              <a:t>Control </a:t>
            </a:r>
            <a:r>
              <a:rPr lang="ru-RU" altLang="ru-RU" b="1" i="1" dirty="0" err="1">
                <a:solidFill>
                  <a:srgbClr val="000000"/>
                </a:solidFill>
                <a:latin typeface="Arial"/>
                <a:cs typeface="Tahoma"/>
              </a:rPr>
              <a:t>Plane</a:t>
            </a:r>
            <a:br>
              <a:rPr lang="ru-RU" altLang="ru-RU" b="1" dirty="0"/>
            </a:br>
            <a:endParaRPr lang="ru-RU" altLang="ru-RU" sz="2400">
              <a:solidFill>
                <a:srgbClr val="000000"/>
              </a:solidFill>
            </a:endParaRPr>
          </a:p>
        </p:txBody>
      </p:sp>
      <p:sp>
        <p:nvSpPr>
          <p:cNvPr id="7170" name="Text Box 2">
            <a:extLst>
              <a:ext uri="{FF2B5EF4-FFF2-40B4-BE49-F238E27FC236}">
                <a16:creationId xmlns:a16="http://schemas.microsoft.com/office/drawing/2014/main" id="{3E2D9099-3FEA-4250-BFC9-3CC58965B96C}"/>
              </a:ext>
            </a:extLst>
          </p:cNvPr>
          <p:cNvSpPr txBox="1">
            <a:spLocks noChangeArrowheads="1"/>
          </p:cNvSpPr>
          <p:nvPr/>
        </p:nvSpPr>
        <p:spPr bwMode="auto">
          <a:xfrm>
            <a:off x="462001" y="2376451"/>
            <a:ext cx="9070975"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420688" indent="-315913">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1pPr>
            <a:lvl2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2pPr>
            <a:lvl3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3pPr>
            <a:lvl4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4pPr>
            <a:lvl5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9pPr>
          </a:lstStyle>
          <a:p>
            <a:pPr marL="104775" indent="0" eaLnBrk="1">
              <a:spcAft>
                <a:spcPts val="1413"/>
              </a:spcAft>
              <a:buSzPct val="45000"/>
            </a:pPr>
            <a:r>
              <a:rPr lang="ru-RU" altLang="ru-RU" dirty="0">
                <a:solidFill>
                  <a:srgbClr val="000000"/>
                </a:solidFill>
                <a:latin typeface="Arial"/>
                <a:cs typeface="Tahoma"/>
              </a:rPr>
              <a:t>На самом высоком уровне </a:t>
            </a:r>
            <a:r>
              <a:rPr lang="ru-RU" b="1" i="1" dirty="0">
                <a:solidFill>
                  <a:srgbClr val="000000"/>
                </a:solidFill>
                <a:latin typeface="Arial"/>
                <a:cs typeface="Arial"/>
              </a:rPr>
              <a:t>Control </a:t>
            </a:r>
            <a:r>
              <a:rPr lang="ru-RU" b="1" i="1" err="1">
                <a:solidFill>
                  <a:srgbClr val="000000"/>
                </a:solidFill>
                <a:latin typeface="Arial"/>
                <a:cs typeface="Arial"/>
              </a:rPr>
              <a:t>Plane</a:t>
            </a:r>
            <a:r>
              <a:rPr lang="ru-RU" altLang="ru-RU" dirty="0">
                <a:solidFill>
                  <a:srgbClr val="000000"/>
                </a:solidFill>
                <a:latin typeface="Arial"/>
                <a:cs typeface="Tahoma"/>
              </a:rPr>
              <a:t> устанавливает локальный набор данных,  используемых для составления  таблиц передачи данных, которые в свою очередь позволяют осуществить передачу данных между входящими ( </a:t>
            </a:r>
            <a:r>
              <a:rPr lang="ru-RU" altLang="ru-RU" i="1" err="1">
                <a:solidFill>
                  <a:srgbClr val="000000"/>
                </a:solidFill>
                <a:latin typeface="Arial"/>
                <a:cs typeface="Tahoma"/>
              </a:rPr>
              <a:t>ingress</a:t>
            </a:r>
            <a:r>
              <a:rPr lang="ru-RU" altLang="ru-RU" dirty="0">
                <a:solidFill>
                  <a:srgbClr val="000000"/>
                </a:solidFill>
                <a:latin typeface="Arial"/>
                <a:cs typeface="Tahoma"/>
              </a:rPr>
              <a:t>) и выходящими( </a:t>
            </a:r>
            <a:r>
              <a:rPr lang="ru-RU" altLang="ru-RU" i="1" err="1">
                <a:solidFill>
                  <a:srgbClr val="000000"/>
                </a:solidFill>
                <a:latin typeface="Arial"/>
                <a:cs typeface="Tahoma"/>
              </a:rPr>
              <a:t>egress</a:t>
            </a:r>
            <a:r>
              <a:rPr lang="ru-RU" altLang="ru-RU" dirty="0">
                <a:solidFill>
                  <a:srgbClr val="000000"/>
                </a:solidFill>
                <a:latin typeface="Arial"/>
                <a:cs typeface="Tahoma"/>
              </a:rPr>
              <a:t>) портами устройств. </a:t>
            </a:r>
            <a:endParaRPr lang="en-US" altLang="ru-RU" dirty="0">
              <a:solidFill>
                <a:srgbClr val="000000"/>
              </a:solidFill>
              <a:latin typeface="Arial"/>
              <a:cs typeface="Tahoma"/>
            </a:endParaRPr>
          </a:p>
          <a:p>
            <a:pPr marL="104775" indent="0" eaLnBrk="1">
              <a:spcAft>
                <a:spcPts val="1413"/>
              </a:spcAft>
              <a:buSzPct val="45000"/>
            </a:pPr>
            <a:endParaRPr lang="en-US" altLang="ru-RU" sz="1800" dirty="0">
              <a:solidFill>
                <a:srgbClr val="000000"/>
              </a:solidFill>
              <a:latin typeface="Arial"/>
              <a:cs typeface="Tahoma"/>
            </a:endParaRPr>
          </a:p>
          <a:p>
            <a:pPr marL="104775" indent="0" eaLnBrk="1">
              <a:spcAft>
                <a:spcPts val="1413"/>
              </a:spcAft>
              <a:buSzPct val="45000"/>
            </a:pPr>
            <a:r>
              <a:rPr lang="ru-RU" altLang="ru-RU" sz="1800" dirty="0">
                <a:solidFill>
                  <a:srgbClr val="000000"/>
                </a:solidFill>
                <a:latin typeface="Arial"/>
                <a:cs typeface="Tahoma"/>
              </a:rPr>
              <a:t>Набор данных о сетевой топологии вносится в так называемую Информационную базу Маршрутизации (</a:t>
            </a:r>
            <a:r>
              <a:rPr lang="ru-RU" altLang="ru-RU" sz="1800" i="1" dirty="0" err="1">
                <a:solidFill>
                  <a:srgbClr val="000000"/>
                </a:solidFill>
                <a:latin typeface="Arial"/>
                <a:cs typeface="Tahoma"/>
              </a:rPr>
              <a:t>routing</a:t>
            </a:r>
            <a:r>
              <a:rPr lang="ru-RU" altLang="ru-RU" sz="1800" b="1" dirty="0">
                <a:solidFill>
                  <a:srgbClr val="000000"/>
                </a:solidFill>
                <a:latin typeface="Arial"/>
                <a:cs typeface="Tahoma"/>
              </a:rPr>
              <a:t> </a:t>
            </a:r>
            <a:r>
              <a:rPr lang="ru-RU" altLang="ru-RU" sz="1800" i="1" dirty="0" err="1">
                <a:solidFill>
                  <a:srgbClr val="000000"/>
                </a:solidFill>
                <a:latin typeface="Arial"/>
                <a:cs typeface="Tahoma"/>
              </a:rPr>
              <a:t>information</a:t>
            </a:r>
            <a:r>
              <a:rPr lang="ru-RU" altLang="ru-RU" sz="1800" b="1" dirty="0">
                <a:solidFill>
                  <a:srgbClr val="000000"/>
                </a:solidFill>
                <a:latin typeface="Arial"/>
                <a:cs typeface="Tahoma"/>
              </a:rPr>
              <a:t> </a:t>
            </a:r>
            <a:r>
              <a:rPr lang="ru-RU" altLang="ru-RU" sz="1800" i="1" dirty="0" err="1">
                <a:solidFill>
                  <a:srgbClr val="000000"/>
                </a:solidFill>
                <a:latin typeface="Arial"/>
                <a:cs typeface="Tahoma"/>
              </a:rPr>
              <a:t>base</a:t>
            </a:r>
            <a:r>
              <a:rPr lang="en-US" altLang="ru-RU" sz="1800" i="1" dirty="0">
                <a:solidFill>
                  <a:srgbClr val="000000"/>
                </a:solidFill>
                <a:latin typeface="Arial"/>
                <a:cs typeface="Tahoma"/>
              </a:rPr>
              <a:t> </a:t>
            </a:r>
            <a:r>
              <a:rPr lang="ru-RU" altLang="ru-RU" sz="1800" i="1" dirty="0">
                <a:solidFill>
                  <a:srgbClr val="000000"/>
                </a:solidFill>
                <a:latin typeface="Arial"/>
                <a:cs typeface="Tahoma"/>
              </a:rPr>
              <a:t>-</a:t>
            </a:r>
            <a:r>
              <a:rPr lang="en-US" altLang="ru-RU" sz="1800" i="1" dirty="0">
                <a:solidFill>
                  <a:srgbClr val="000000"/>
                </a:solidFill>
                <a:latin typeface="Arial"/>
                <a:cs typeface="Tahoma"/>
              </a:rPr>
              <a:t> </a:t>
            </a:r>
            <a:r>
              <a:rPr lang="ru-RU" altLang="ru-RU" sz="1800" i="1" dirty="0">
                <a:solidFill>
                  <a:srgbClr val="000000"/>
                </a:solidFill>
                <a:latin typeface="Arial"/>
                <a:cs typeface="Tahoma"/>
              </a:rPr>
              <a:t>RIB</a:t>
            </a:r>
            <a:r>
              <a:rPr lang="ru-RU" altLang="ru-RU" sz="1800" dirty="0">
                <a:solidFill>
                  <a:srgbClr val="000000"/>
                </a:solidFill>
                <a:latin typeface="Arial"/>
                <a:cs typeface="Tahoma"/>
              </a:rPr>
              <a:t>).</a:t>
            </a:r>
            <a:endParaRPr lang="ru-RU" dirty="0">
              <a:latin typeface="Arial"/>
              <a:cs typeface="Tahoma"/>
            </a:endParaRPr>
          </a:p>
          <a:p>
            <a:pPr marL="104775" indent="0" eaLnBrk="1">
              <a:spcAft>
                <a:spcPts val="1413"/>
              </a:spcAft>
              <a:buSzPct val="45000"/>
            </a:pPr>
            <a:endParaRPr lang="en-US" altLang="ru-RU" sz="1800" dirty="0">
              <a:solidFill>
                <a:srgbClr val="000000"/>
              </a:solidFill>
              <a:latin typeface="Arial"/>
              <a:cs typeface="Tahoma"/>
            </a:endParaRPr>
          </a:p>
          <a:p>
            <a:pPr marL="104775" indent="0" eaLnBrk="1">
              <a:spcAft>
                <a:spcPts val="1413"/>
              </a:spcAft>
              <a:buSzPct val="45000"/>
            </a:pPr>
            <a:r>
              <a:rPr lang="ru-RU" altLang="ru-RU" sz="1800" dirty="0">
                <a:solidFill>
                  <a:srgbClr val="000000"/>
                </a:solidFill>
                <a:latin typeface="Arial"/>
                <a:cs typeface="Tahoma"/>
              </a:rPr>
              <a:t>Чтобы избежать петель в сетевой топологии, </a:t>
            </a:r>
            <a:r>
              <a:rPr lang="ru-RU" altLang="ru-RU" sz="1800" i="1" dirty="0">
                <a:solidFill>
                  <a:srgbClr val="000000"/>
                </a:solidFill>
                <a:latin typeface="Arial"/>
                <a:cs typeface="Tahoma"/>
              </a:rPr>
              <a:t>RIB</a:t>
            </a:r>
            <a:r>
              <a:rPr lang="ru-RU" altLang="ru-RU" sz="1800" dirty="0">
                <a:solidFill>
                  <a:srgbClr val="000000"/>
                </a:solidFill>
                <a:latin typeface="Arial"/>
                <a:cs typeface="Tahoma"/>
              </a:rPr>
              <a:t>  постоянно согласовывается в процессе обмена информацией между сетевыми инстансами </a:t>
            </a:r>
            <a:r>
              <a:rPr lang="ru-RU" sz="1800" b="1" i="1" dirty="0">
                <a:solidFill>
                  <a:srgbClr val="000000"/>
                </a:solidFill>
                <a:latin typeface="Arial"/>
                <a:cs typeface="Arial"/>
              </a:rPr>
              <a:t>Control</a:t>
            </a:r>
            <a:r>
              <a:rPr lang="ru-RU" sz="1800" b="1" dirty="0">
                <a:solidFill>
                  <a:srgbClr val="000000"/>
                </a:solidFill>
                <a:latin typeface="Arial"/>
                <a:cs typeface="Arial"/>
              </a:rPr>
              <a:t> </a:t>
            </a:r>
            <a:r>
              <a:rPr lang="ru-RU" sz="1800" b="1" i="1" err="1">
                <a:solidFill>
                  <a:srgbClr val="000000"/>
                </a:solidFill>
                <a:latin typeface="Arial"/>
                <a:cs typeface="Arial"/>
              </a:rPr>
              <a:t>Plane</a:t>
            </a:r>
            <a:r>
              <a:rPr lang="ru-RU" altLang="ru-RU" sz="1800" dirty="0">
                <a:solidFill>
                  <a:srgbClr val="000000"/>
                </a:solidFill>
                <a:latin typeface="Arial"/>
                <a:cs typeface="Tahoma"/>
              </a:rPr>
              <a:t>.</a:t>
            </a:r>
          </a:p>
          <a:p>
            <a:pPr marL="104775" indent="0" eaLnBrk="1">
              <a:spcAft>
                <a:spcPts val="1413"/>
              </a:spcAft>
              <a:buSzPct val="45000"/>
            </a:pPr>
            <a:endParaRPr lang="ru-RU" dirty="0"/>
          </a:p>
          <a:p>
            <a:pPr marL="422275" indent="-315595" eaLnBrk="1">
              <a:spcAft>
                <a:spcPts val="1413"/>
              </a:spcAft>
              <a:buClrTx/>
              <a:buSzPct val="45000"/>
              <a:buFontTx/>
              <a:buNone/>
            </a:pPr>
            <a:endParaRPr lang="ru-RU" altLang="ru-RU"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Text Box 1">
            <a:extLst>
              <a:ext uri="{FF2B5EF4-FFF2-40B4-BE49-F238E27FC236}">
                <a16:creationId xmlns:a16="http://schemas.microsoft.com/office/drawing/2014/main" id="{356ABB84-20C6-4A89-9A28-8659F00AF1C0}"/>
              </a:ext>
            </a:extLst>
          </p:cNvPr>
          <p:cNvSpPr txBox="1">
            <a:spLocks noChangeArrowheads="1"/>
          </p:cNvSpPr>
          <p:nvPr/>
        </p:nvSpPr>
        <p:spPr bwMode="auto">
          <a:xfrm>
            <a:off x="503238" y="0"/>
            <a:ext cx="9070975" cy="187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eaLnBrk="1">
              <a:buClrTx/>
              <a:buFontTx/>
              <a:buNone/>
            </a:pPr>
            <a:r>
              <a:rPr lang="ru-RU" altLang="ru-RU" b="1" dirty="0">
                <a:solidFill>
                  <a:srgbClr val="000000"/>
                </a:solidFill>
                <a:latin typeface="Arial"/>
                <a:cs typeface="Tahoma"/>
              </a:rPr>
              <a:t>Что они делают?</a:t>
            </a:r>
            <a:br>
              <a:rPr lang="ru-RU" altLang="ru-RU" b="1" dirty="0"/>
            </a:br>
            <a:r>
              <a:rPr lang="ru-RU" altLang="ru-RU" b="1" i="1" dirty="0">
                <a:solidFill>
                  <a:srgbClr val="000000"/>
                </a:solidFill>
                <a:latin typeface="Arial"/>
                <a:cs typeface="Tahoma"/>
              </a:rPr>
              <a:t>Control </a:t>
            </a:r>
            <a:r>
              <a:rPr lang="ru-RU" altLang="ru-RU" b="1" i="1" err="1">
                <a:solidFill>
                  <a:srgbClr val="000000"/>
                </a:solidFill>
                <a:latin typeface="Arial"/>
                <a:cs typeface="Tahoma"/>
              </a:rPr>
              <a:t>Plane</a:t>
            </a:r>
            <a:br>
              <a:rPr lang="ru-RU" altLang="ru-RU" b="1" dirty="0"/>
            </a:br>
            <a:endParaRPr lang="ru-RU" altLang="ru-RU" b="1">
              <a:solidFill>
                <a:srgbClr val="000000"/>
              </a:solidFill>
            </a:endParaRPr>
          </a:p>
        </p:txBody>
      </p:sp>
      <p:sp>
        <p:nvSpPr>
          <p:cNvPr id="7170" name="Text Box 2">
            <a:extLst>
              <a:ext uri="{FF2B5EF4-FFF2-40B4-BE49-F238E27FC236}">
                <a16:creationId xmlns:a16="http://schemas.microsoft.com/office/drawing/2014/main" id="{3E2D9099-3FEA-4250-BFC9-3CC58965B96C}"/>
              </a:ext>
            </a:extLst>
          </p:cNvPr>
          <p:cNvSpPr txBox="1">
            <a:spLocks noChangeArrowheads="1"/>
          </p:cNvSpPr>
          <p:nvPr/>
        </p:nvSpPr>
        <p:spPr bwMode="auto">
          <a:xfrm>
            <a:off x="503238" y="2551630"/>
            <a:ext cx="9070975" cy="4580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420688" indent="-315913">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1pPr>
            <a:lvl2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2pPr>
            <a:lvl3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3pPr>
            <a:lvl4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4pPr>
            <a:lvl5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9pPr>
          </a:lstStyle>
          <a:p>
            <a:pPr marL="104775" indent="0" eaLnBrk="1">
              <a:spcAft>
                <a:spcPts val="1413"/>
              </a:spcAft>
              <a:buSzPct val="45000"/>
            </a:pPr>
            <a:r>
              <a:rPr lang="ru-RU" altLang="ru-RU" sz="2000" i="1" dirty="0">
                <a:solidFill>
                  <a:srgbClr val="000000"/>
                </a:solidFill>
                <a:latin typeface="Arial"/>
                <a:cs typeface="Tahoma"/>
              </a:rPr>
              <a:t>Таблицы</a:t>
            </a:r>
            <a:r>
              <a:rPr lang="ru-RU" altLang="ru-RU" sz="1800" i="1" dirty="0">
                <a:solidFill>
                  <a:srgbClr val="000000"/>
                </a:solidFill>
                <a:latin typeface="Arial"/>
                <a:cs typeface="Tahoma"/>
              </a:rPr>
              <a:t> передачи данных</a:t>
            </a:r>
            <a:r>
              <a:rPr lang="ru-RU" altLang="ru-RU" sz="1800" dirty="0">
                <a:solidFill>
                  <a:srgbClr val="000000"/>
                </a:solidFill>
                <a:latin typeface="Arial"/>
                <a:cs typeface="Tahoma"/>
              </a:rPr>
              <a:t> формируют общую Информационную базу Передачи Данных (</a:t>
            </a:r>
            <a:r>
              <a:rPr lang="ru-RU" altLang="ru-RU" sz="1800" b="1" dirty="0">
                <a:solidFill>
                  <a:srgbClr val="000000"/>
                </a:solidFill>
                <a:latin typeface="Arial"/>
                <a:cs typeface="Tahoma"/>
              </a:rPr>
              <a:t> </a:t>
            </a:r>
            <a:r>
              <a:rPr lang="ru-RU" altLang="ru-RU" sz="1800" i="1" err="1">
                <a:solidFill>
                  <a:srgbClr val="000000"/>
                </a:solidFill>
                <a:latin typeface="Arial"/>
                <a:cs typeface="Tahoma"/>
              </a:rPr>
              <a:t>forwarding</a:t>
            </a:r>
            <a:r>
              <a:rPr lang="ru-RU" altLang="ru-RU" sz="1800" b="1" dirty="0">
                <a:solidFill>
                  <a:srgbClr val="000000"/>
                </a:solidFill>
                <a:latin typeface="Arial"/>
                <a:cs typeface="Tahoma"/>
              </a:rPr>
              <a:t> </a:t>
            </a:r>
            <a:r>
              <a:rPr lang="ru-RU" altLang="ru-RU" sz="1800" i="1" err="1">
                <a:solidFill>
                  <a:srgbClr val="000000"/>
                </a:solidFill>
                <a:latin typeface="Arial"/>
                <a:cs typeface="Tahoma"/>
              </a:rPr>
              <a:t>information</a:t>
            </a:r>
            <a:r>
              <a:rPr lang="ru-RU" altLang="ru-RU" sz="1800" i="1" dirty="0">
                <a:solidFill>
                  <a:srgbClr val="000000"/>
                </a:solidFill>
                <a:latin typeface="Arial"/>
                <a:cs typeface="Tahoma"/>
              </a:rPr>
              <a:t> </a:t>
            </a:r>
            <a:r>
              <a:rPr lang="ru-RU" altLang="ru-RU" sz="1800" i="1" err="1">
                <a:solidFill>
                  <a:srgbClr val="000000"/>
                </a:solidFill>
                <a:latin typeface="Arial"/>
                <a:cs typeface="Tahoma"/>
              </a:rPr>
              <a:t>base</a:t>
            </a:r>
            <a:r>
              <a:rPr lang="ru-RU" altLang="ru-RU" sz="1800" i="1" dirty="0">
                <a:solidFill>
                  <a:srgbClr val="000000"/>
                </a:solidFill>
                <a:latin typeface="Arial"/>
                <a:cs typeface="Tahoma"/>
              </a:rPr>
              <a:t>  - FIB</a:t>
            </a:r>
            <a:r>
              <a:rPr lang="ru-RU" altLang="ru-RU" sz="1800" dirty="0">
                <a:solidFill>
                  <a:srgbClr val="000000"/>
                </a:solidFill>
                <a:latin typeface="Arial"/>
                <a:cs typeface="Tahoma"/>
              </a:rPr>
              <a:t>)  и часто согласовываются  для поддержания зеркальных копий как в инстансах </a:t>
            </a:r>
            <a:r>
              <a:rPr lang="ru-RU" sz="1800" b="1" i="1" dirty="0">
                <a:solidFill>
                  <a:srgbClr val="000000"/>
                </a:solidFill>
                <a:latin typeface="Arial"/>
                <a:cs typeface="Arial"/>
              </a:rPr>
              <a:t>Control </a:t>
            </a:r>
            <a:r>
              <a:rPr lang="ru-RU" sz="1800" b="1" i="1" err="1">
                <a:solidFill>
                  <a:srgbClr val="000000"/>
                </a:solidFill>
                <a:latin typeface="Arial"/>
                <a:cs typeface="Arial"/>
              </a:rPr>
              <a:t>Plane</a:t>
            </a:r>
            <a:r>
              <a:rPr lang="ru-RU" altLang="ru-RU" sz="1800" dirty="0">
                <a:solidFill>
                  <a:srgbClr val="000000"/>
                </a:solidFill>
                <a:latin typeface="Arial"/>
                <a:cs typeface="Tahoma"/>
              </a:rPr>
              <a:t>, так и в типовой системе управления устройства.</a:t>
            </a:r>
            <a:endParaRPr lang="ru-RU" dirty="0">
              <a:latin typeface="Arial"/>
              <a:cs typeface="Tahoma"/>
            </a:endParaRPr>
          </a:p>
          <a:p>
            <a:pPr marL="104775" indent="0" eaLnBrk="1">
              <a:spcAft>
                <a:spcPts val="1413"/>
              </a:spcAft>
              <a:buSzPct val="45000"/>
            </a:pPr>
            <a:r>
              <a:rPr lang="ru-RU" altLang="ru-RU" sz="1800" i="1" dirty="0">
                <a:solidFill>
                  <a:srgbClr val="000000"/>
                </a:solidFill>
                <a:latin typeface="Arial"/>
                <a:cs typeface="Tahoma"/>
              </a:rPr>
              <a:t>FIB</a:t>
            </a:r>
            <a:r>
              <a:rPr lang="ru-RU" altLang="ru-RU" sz="1800" dirty="0">
                <a:solidFill>
                  <a:srgbClr val="000000"/>
                </a:solidFill>
                <a:latin typeface="Arial"/>
                <a:cs typeface="Tahoma"/>
              </a:rPr>
              <a:t> </a:t>
            </a:r>
            <a:r>
              <a:rPr lang="ru-RU" altLang="ru-RU" sz="1800" dirty="0" err="1">
                <a:solidFill>
                  <a:srgbClr val="000000"/>
                </a:solidFill>
                <a:latin typeface="Arial"/>
                <a:cs typeface="Tahoma"/>
              </a:rPr>
              <a:t>перепрошивается</a:t>
            </a:r>
            <a:r>
              <a:rPr lang="ru-RU" altLang="ru-RU" sz="1800" dirty="0">
                <a:solidFill>
                  <a:srgbClr val="000000"/>
                </a:solidFill>
                <a:latin typeface="Arial"/>
                <a:cs typeface="Tahoma"/>
              </a:rPr>
              <a:t>  только после  того как сформировалась стабильная согласованная </a:t>
            </a:r>
            <a:r>
              <a:rPr lang="ru-RU" altLang="ru-RU" sz="1800" i="1" dirty="0">
                <a:solidFill>
                  <a:srgbClr val="000000"/>
                </a:solidFill>
                <a:latin typeface="Arial"/>
                <a:cs typeface="Tahoma"/>
              </a:rPr>
              <a:t>RIB</a:t>
            </a:r>
            <a:r>
              <a:rPr lang="ru-RU" altLang="ru-RU" sz="1800" b="1" dirty="0">
                <a:solidFill>
                  <a:srgbClr val="000000"/>
                </a:solidFill>
                <a:latin typeface="Arial"/>
                <a:cs typeface="Tahoma"/>
              </a:rPr>
              <a:t>.</a:t>
            </a:r>
            <a:r>
              <a:rPr lang="ru-RU" altLang="ru-RU" sz="1800" dirty="0">
                <a:solidFill>
                  <a:srgbClr val="000000"/>
                </a:solidFill>
                <a:latin typeface="Arial"/>
                <a:cs typeface="Tahoma"/>
              </a:rPr>
              <a:t>  </a:t>
            </a:r>
          </a:p>
          <a:p>
            <a:pPr marL="104775" indent="0" eaLnBrk="1">
              <a:spcAft>
                <a:spcPts val="1413"/>
              </a:spcAft>
              <a:buSzPct val="45000"/>
            </a:pPr>
            <a:r>
              <a:rPr lang="ru-RU" altLang="ru-RU" sz="1800" dirty="0">
                <a:solidFill>
                  <a:srgbClr val="000000"/>
                </a:solidFill>
                <a:latin typeface="Arial"/>
                <a:cs typeface="Tahoma"/>
              </a:rPr>
              <a:t>Для эффективного решения   этой задачи программный  аппарат </a:t>
            </a:r>
            <a:r>
              <a:rPr lang="ru-RU" sz="1800" b="1" i="1" dirty="0">
                <a:solidFill>
                  <a:srgbClr val="000000"/>
                </a:solidFill>
                <a:latin typeface="Arial"/>
                <a:cs typeface="Arial"/>
              </a:rPr>
              <a:t>Control</a:t>
            </a:r>
            <a:r>
              <a:rPr lang="ru-RU" sz="1800" b="1" dirty="0">
                <a:solidFill>
                  <a:srgbClr val="000000"/>
                </a:solidFill>
                <a:latin typeface="Arial"/>
                <a:cs typeface="Arial"/>
              </a:rPr>
              <a:t> </a:t>
            </a:r>
            <a:r>
              <a:rPr lang="ru-RU" sz="1800" b="1" i="1" err="1">
                <a:solidFill>
                  <a:srgbClr val="000000"/>
                </a:solidFill>
                <a:latin typeface="Arial"/>
                <a:cs typeface="Arial"/>
              </a:rPr>
              <a:t>Plane</a:t>
            </a:r>
            <a:r>
              <a:rPr lang="ru-RU" altLang="ru-RU" sz="1800" b="1" dirty="0">
                <a:solidFill>
                  <a:srgbClr val="000000"/>
                </a:solidFill>
                <a:latin typeface="Arial"/>
                <a:cs typeface="Tahoma"/>
              </a:rPr>
              <a:t> </a:t>
            </a:r>
            <a:r>
              <a:rPr lang="ru-RU" altLang="ru-RU" sz="1800" dirty="0">
                <a:solidFill>
                  <a:srgbClr val="000000"/>
                </a:solidFill>
                <a:latin typeface="Arial"/>
                <a:cs typeface="Tahoma"/>
              </a:rPr>
              <a:t>должен подготовить удовлетворяющую  условиям задачи  схему сетевой топологии (</a:t>
            </a:r>
            <a:r>
              <a:rPr lang="ru-RU" altLang="ru-RU" sz="1800" i="1" dirty="0">
                <a:solidFill>
                  <a:srgbClr val="000000"/>
                </a:solidFill>
                <a:latin typeface="Arial"/>
                <a:cs typeface="Tahoma"/>
              </a:rPr>
              <a:t>Карту Сети</a:t>
            </a:r>
            <a:r>
              <a:rPr lang="ru-RU" altLang="ru-RU" sz="1800" dirty="0">
                <a:solidFill>
                  <a:srgbClr val="000000"/>
                </a:solidFill>
                <a:latin typeface="Arial"/>
                <a:cs typeface="Tahoma"/>
              </a:rPr>
              <a:t>). </a:t>
            </a:r>
            <a:endParaRPr lang="ru-RU" altLang="ru-RU" sz="1800" dirty="0">
              <a:solidFill>
                <a:srgbClr val="000000"/>
              </a:solidFill>
            </a:endParaRPr>
          </a:p>
          <a:p>
            <a:pPr marL="104775" indent="0" eaLnBrk="1">
              <a:spcAft>
                <a:spcPts val="1413"/>
              </a:spcAft>
              <a:buSzPct val="45000"/>
            </a:pPr>
            <a:r>
              <a:rPr lang="ru-RU" altLang="ru-RU" sz="1800" i="1" dirty="0">
                <a:solidFill>
                  <a:srgbClr val="000000"/>
                </a:solidFill>
              </a:rPr>
              <a:t>Карта Сети</a:t>
            </a:r>
            <a:r>
              <a:rPr lang="ru-RU" altLang="ru-RU" sz="1800" dirty="0">
                <a:solidFill>
                  <a:srgbClr val="000000"/>
                </a:solidFill>
              </a:rPr>
              <a:t> может быть задана вручную,  или построена  на основании изучения  сети, или создаваться  в режиме реального времени как результат обмена информацией между инстансами, каждый из которых использует свои протоколы маршрутизации, или программироваться вручную исходя из условий  решаемых задач, а может быть комбинацией всех этих методов</a:t>
            </a:r>
          </a:p>
          <a:p>
            <a:pPr marL="104775" indent="0" eaLnBrk="1">
              <a:spcAft>
                <a:spcPts val="1413"/>
              </a:spcAft>
              <a:buSzPct val="45000"/>
            </a:pPr>
            <a:endParaRPr lang="ru-RU" dirty="0"/>
          </a:p>
          <a:p>
            <a:pPr marL="422275" indent="-315595" eaLnBrk="1">
              <a:spcAft>
                <a:spcPts val="1413"/>
              </a:spcAft>
              <a:buClrTx/>
              <a:buSzPct val="45000"/>
              <a:buFontTx/>
              <a:buNone/>
            </a:pPr>
            <a:endParaRPr lang="ru-RU" altLang="ru-RU" dirty="0">
              <a:solidFill>
                <a:srgbClr val="000000"/>
              </a:solidFill>
            </a:endParaRPr>
          </a:p>
        </p:txBody>
      </p:sp>
    </p:spTree>
    <p:extLst>
      <p:ext uri="{BB962C8B-B14F-4D97-AF65-F5344CB8AC3E}">
        <p14:creationId xmlns:p14="http://schemas.microsoft.com/office/powerpoint/2010/main" val="21782631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Text Box 1">
            <a:extLst>
              <a:ext uri="{FF2B5EF4-FFF2-40B4-BE49-F238E27FC236}">
                <a16:creationId xmlns:a16="http://schemas.microsoft.com/office/drawing/2014/main" id="{356ABB84-20C6-4A89-9A28-8659F00AF1C0}"/>
              </a:ext>
            </a:extLst>
          </p:cNvPr>
          <p:cNvSpPr txBox="1">
            <a:spLocks noChangeArrowheads="1"/>
          </p:cNvSpPr>
          <p:nvPr/>
        </p:nvSpPr>
        <p:spPr bwMode="auto">
          <a:xfrm>
            <a:off x="503238" y="-34183"/>
            <a:ext cx="9070975" cy="187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buNone/>
            </a:pPr>
            <a:r>
              <a:rPr lang="ru-RU" b="1" dirty="0" err="1">
                <a:solidFill>
                  <a:srgbClr val="000000"/>
                </a:solidFill>
                <a:latin typeface="Arial"/>
                <a:cs typeface="Arial"/>
              </a:rPr>
              <a:t>SDN:</a:t>
            </a:r>
            <a:r>
              <a:rPr lang="ru-RU" altLang="ru-RU" b="1" dirty="0" err="1">
                <a:solidFill>
                  <a:srgbClr val="000000"/>
                </a:solidFill>
                <a:latin typeface="Arial"/>
                <a:cs typeface="Tahoma"/>
              </a:rPr>
              <a:t>Что</a:t>
            </a:r>
            <a:r>
              <a:rPr lang="ru-RU" altLang="ru-RU" b="1" dirty="0">
                <a:solidFill>
                  <a:srgbClr val="000000"/>
                </a:solidFill>
                <a:latin typeface="Arial"/>
                <a:cs typeface="Tahoma"/>
              </a:rPr>
              <a:t> они делают?</a:t>
            </a:r>
            <a:br>
              <a:rPr lang="ru-RU" altLang="ru-RU" b="1" dirty="0"/>
            </a:br>
            <a:r>
              <a:rPr lang="ru-RU" altLang="ru-RU" b="1" i="1" dirty="0">
                <a:solidFill>
                  <a:srgbClr val="000000"/>
                </a:solidFill>
                <a:latin typeface="Arial"/>
                <a:cs typeface="Tahoma"/>
              </a:rPr>
              <a:t>Control </a:t>
            </a:r>
            <a:r>
              <a:rPr lang="ru-RU" altLang="ru-RU" b="1" i="1" dirty="0" err="1">
                <a:solidFill>
                  <a:srgbClr val="000000"/>
                </a:solidFill>
                <a:latin typeface="Arial"/>
                <a:cs typeface="Tahoma"/>
              </a:rPr>
              <a:t>Plane</a:t>
            </a:r>
            <a:br>
              <a:rPr lang="ru-RU" altLang="ru-RU" b="1" dirty="0"/>
            </a:br>
            <a:endParaRPr lang="ru-RU" altLang="ru-RU" b="1">
              <a:solidFill>
                <a:srgbClr val="000000"/>
              </a:solidFill>
            </a:endParaRPr>
          </a:p>
        </p:txBody>
      </p:sp>
      <p:sp>
        <p:nvSpPr>
          <p:cNvPr id="7170" name="Text Box 2">
            <a:extLst>
              <a:ext uri="{FF2B5EF4-FFF2-40B4-BE49-F238E27FC236}">
                <a16:creationId xmlns:a16="http://schemas.microsoft.com/office/drawing/2014/main" id="{3E2D9099-3FEA-4250-BFC9-3CC58965B96C}"/>
              </a:ext>
            </a:extLst>
          </p:cNvPr>
          <p:cNvSpPr txBox="1">
            <a:spLocks noChangeArrowheads="1"/>
          </p:cNvSpPr>
          <p:nvPr/>
        </p:nvSpPr>
        <p:spPr bwMode="auto">
          <a:xfrm>
            <a:off x="410455" y="2819599"/>
            <a:ext cx="9070975"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420688" indent="-315913">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1pPr>
            <a:lvl2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2pPr>
            <a:lvl3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3pPr>
            <a:lvl4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4pPr>
            <a:lvl5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9pPr>
          </a:lstStyle>
          <a:p>
            <a:pPr marL="104775" indent="0" eaLnBrk="1">
              <a:spcAft>
                <a:spcPts val="1413"/>
              </a:spcAft>
              <a:buSzPct val="45000"/>
            </a:pPr>
            <a:r>
              <a:rPr lang="ru-RU" altLang="ru-RU" dirty="0">
                <a:solidFill>
                  <a:srgbClr val="000000"/>
                </a:solidFill>
              </a:rPr>
              <a:t>Таблицы маршрутизации  постоянно растут,  управляться с ними становится все сложнее.</a:t>
            </a:r>
          </a:p>
          <a:p>
            <a:pPr marL="420370" indent="-315595" eaLnBrk="1">
              <a:spcAft>
                <a:spcPts val="1413"/>
              </a:spcAft>
              <a:buClrTx/>
            </a:pPr>
            <a:r>
              <a:rPr lang="ru-RU" altLang="ru-RU" sz="1800" dirty="0">
                <a:solidFill>
                  <a:srgbClr val="000000"/>
                </a:solidFill>
                <a:latin typeface="Arial"/>
                <a:cs typeface="Tahoma"/>
              </a:rPr>
              <a:t>В реальности, </a:t>
            </a:r>
            <a:r>
              <a:rPr lang="ru-RU" sz="1800" b="1" i="1" dirty="0">
                <a:solidFill>
                  <a:srgbClr val="000000"/>
                </a:solidFill>
                <a:latin typeface="Arial"/>
                <a:cs typeface="Arial"/>
              </a:rPr>
              <a:t>Control </a:t>
            </a:r>
            <a:r>
              <a:rPr lang="ru-RU" sz="1800" b="1" i="1" err="1">
                <a:solidFill>
                  <a:srgbClr val="000000"/>
                </a:solidFill>
                <a:latin typeface="Arial"/>
                <a:cs typeface="Arial"/>
              </a:rPr>
              <a:t>Plane</a:t>
            </a:r>
            <a:r>
              <a:rPr lang="ru-RU" altLang="ru-RU" sz="1800" dirty="0">
                <a:solidFill>
                  <a:srgbClr val="000000"/>
                </a:solidFill>
                <a:latin typeface="Arial"/>
                <a:cs typeface="Tahoma"/>
              </a:rPr>
              <a:t> представляет из себя сочетание L2</a:t>
            </a:r>
            <a:r>
              <a:rPr lang="ru-RU" altLang="ru-RU" dirty="0">
                <a:solidFill>
                  <a:srgbClr val="000000"/>
                </a:solidFill>
                <a:latin typeface="Arial"/>
                <a:cs typeface="Tahoma"/>
              </a:rPr>
              <a:t> </a:t>
            </a:r>
            <a:r>
              <a:rPr lang="ru-RU" altLang="ru-RU" sz="1800" dirty="0">
                <a:solidFill>
                  <a:srgbClr val="000000"/>
                </a:solidFill>
                <a:latin typeface="Arial"/>
                <a:cs typeface="Tahoma"/>
              </a:rPr>
              <a:t> и L3 уровней.</a:t>
            </a:r>
            <a:r>
              <a:rPr lang="ru-RU" altLang="ru-RU" dirty="0">
                <a:solidFill>
                  <a:srgbClr val="000000"/>
                </a:solidFill>
                <a:latin typeface="Arial"/>
                <a:cs typeface="Tahoma"/>
              </a:rPr>
              <a:t> </a:t>
            </a:r>
            <a:endParaRPr lang="ru-RU" altLang="ru-RU" sz="1800" dirty="0">
              <a:solidFill>
                <a:srgbClr val="000000"/>
              </a:solidFill>
            </a:endParaRPr>
          </a:p>
          <a:p>
            <a:pPr marL="420370" indent="-315595" eaLnBrk="1">
              <a:spcAft>
                <a:spcPts val="1413"/>
              </a:spcAft>
              <a:buClrTx/>
              <a:buFontTx/>
              <a:buNone/>
            </a:pPr>
            <a:r>
              <a:rPr lang="ru-RU" altLang="ru-RU" sz="1800" dirty="0">
                <a:solidFill>
                  <a:srgbClr val="000000"/>
                </a:solidFill>
              </a:rPr>
              <a:t>L2  управление фокусируется на самом устройстве и оперирует с  физическими  </a:t>
            </a:r>
            <a:r>
              <a:rPr lang="ru-RU" altLang="ru-RU" sz="1800" i="1" dirty="0">
                <a:solidFill>
                  <a:srgbClr val="000000"/>
                </a:solidFill>
              </a:rPr>
              <a:t>MAC</a:t>
            </a:r>
            <a:r>
              <a:rPr lang="ru-RU" altLang="ru-RU" sz="1800" b="1" dirty="0">
                <a:solidFill>
                  <a:srgbClr val="000000"/>
                </a:solidFill>
              </a:rPr>
              <a:t> </a:t>
            </a:r>
            <a:r>
              <a:rPr lang="ru-RU" altLang="ru-RU" sz="1800" dirty="0">
                <a:solidFill>
                  <a:srgbClr val="000000"/>
                </a:solidFill>
              </a:rPr>
              <a:t>адресами.</a:t>
            </a:r>
          </a:p>
          <a:p>
            <a:pPr marL="420370" indent="-315595" eaLnBrk="1">
              <a:spcAft>
                <a:spcPts val="1413"/>
              </a:spcAft>
              <a:buClrTx/>
              <a:buFontTx/>
              <a:buNone/>
            </a:pPr>
            <a:r>
              <a:rPr lang="ru-RU" altLang="ru-RU" sz="1800" dirty="0">
                <a:solidFill>
                  <a:srgbClr val="000000"/>
                </a:solidFill>
              </a:rPr>
              <a:t>L3</a:t>
            </a:r>
            <a:r>
              <a:rPr lang="ru-RU" altLang="ru-RU" sz="1800" b="1" dirty="0">
                <a:solidFill>
                  <a:srgbClr val="000000"/>
                </a:solidFill>
              </a:rPr>
              <a:t> </a:t>
            </a:r>
            <a:r>
              <a:rPr lang="ru-RU" altLang="ru-RU" sz="1800" dirty="0">
                <a:solidFill>
                  <a:srgbClr val="000000"/>
                </a:solidFill>
              </a:rPr>
              <a:t>управление построено для работы с </a:t>
            </a:r>
            <a:r>
              <a:rPr lang="ru-RU" altLang="ru-RU" sz="1800" i="1" dirty="0">
                <a:solidFill>
                  <a:srgbClr val="000000"/>
                </a:solidFill>
              </a:rPr>
              <a:t>IP</a:t>
            </a:r>
            <a:r>
              <a:rPr lang="ru-RU" altLang="ru-RU" sz="1800" dirty="0">
                <a:solidFill>
                  <a:srgbClr val="000000"/>
                </a:solidFill>
              </a:rPr>
              <a:t> адресами.</a:t>
            </a:r>
          </a:p>
          <a:p>
            <a:pPr marL="420370" indent="-315595" eaLnBrk="1">
              <a:spcAft>
                <a:spcPts val="1413"/>
              </a:spcAft>
              <a:buClrTx/>
              <a:buFontTx/>
              <a:buNone/>
            </a:pPr>
            <a:r>
              <a:rPr lang="ru-RU" altLang="ru-RU" sz="1800" dirty="0">
                <a:solidFill>
                  <a:srgbClr val="000000"/>
                </a:solidFill>
              </a:rPr>
              <a:t>В </a:t>
            </a:r>
            <a:r>
              <a:rPr lang="ru-RU" altLang="ru-RU" sz="2000" dirty="0">
                <a:solidFill>
                  <a:srgbClr val="000000"/>
                </a:solidFill>
              </a:rPr>
              <a:t>L2</a:t>
            </a:r>
            <a:r>
              <a:rPr lang="ru-RU" altLang="ru-RU" sz="1800" dirty="0">
                <a:solidFill>
                  <a:srgbClr val="000000"/>
                </a:solidFill>
              </a:rPr>
              <a:t> все вращается вокруг обнаружения </a:t>
            </a:r>
            <a:r>
              <a:rPr lang="ru-RU" altLang="ru-RU" sz="1800" i="1" dirty="0">
                <a:solidFill>
                  <a:srgbClr val="000000"/>
                </a:solidFill>
              </a:rPr>
              <a:t>MAC</a:t>
            </a:r>
            <a:r>
              <a:rPr lang="ru-RU" altLang="ru-RU" sz="1800" dirty="0">
                <a:solidFill>
                  <a:srgbClr val="000000"/>
                </a:solidFill>
              </a:rPr>
              <a:t> адресов, для этого используются механизмы  ациклических графов — орграфов ( например, </a:t>
            </a:r>
            <a:r>
              <a:rPr lang="ru-RU" altLang="ru-RU" sz="1800" i="1" dirty="0" err="1">
                <a:solidFill>
                  <a:srgbClr val="000000"/>
                </a:solidFill>
              </a:rPr>
              <a:t>Spanning</a:t>
            </a:r>
            <a:r>
              <a:rPr lang="ru-RU" altLang="ru-RU" sz="1800" i="1" dirty="0">
                <a:solidFill>
                  <a:srgbClr val="000000"/>
                </a:solidFill>
              </a:rPr>
              <a:t> </a:t>
            </a:r>
            <a:r>
              <a:rPr lang="ru-RU" altLang="ru-RU" sz="1800" i="1" dirty="0" err="1">
                <a:solidFill>
                  <a:srgbClr val="000000"/>
                </a:solidFill>
              </a:rPr>
              <a:t>Tree</a:t>
            </a:r>
            <a:r>
              <a:rPr lang="ru-RU" altLang="ru-RU" sz="1800" i="1" dirty="0">
                <a:solidFill>
                  <a:srgbClr val="000000"/>
                </a:solidFill>
              </a:rPr>
              <a:t> Protocol — STP </a:t>
            </a:r>
            <a:r>
              <a:rPr lang="ru-RU" altLang="ru-RU" sz="1800" dirty="0">
                <a:solidFill>
                  <a:srgbClr val="000000"/>
                </a:solidFill>
              </a:rPr>
              <a:t>) и системы построенные на  вещании  (</a:t>
            </a:r>
            <a:r>
              <a:rPr lang="ru-RU" altLang="ru-RU" sz="1800" i="1" dirty="0">
                <a:solidFill>
                  <a:srgbClr val="000000"/>
                </a:solidFill>
              </a:rPr>
              <a:t>BUM - </a:t>
            </a:r>
            <a:r>
              <a:rPr lang="ru-RU" altLang="ru-RU" sz="1800" i="1" dirty="0" err="1">
                <a:solidFill>
                  <a:srgbClr val="000000"/>
                </a:solidFill>
              </a:rPr>
              <a:t>broadcast</a:t>
            </a:r>
            <a:r>
              <a:rPr lang="ru-RU" altLang="ru-RU" sz="1800" i="1" dirty="0">
                <a:solidFill>
                  <a:srgbClr val="000000"/>
                </a:solidFill>
              </a:rPr>
              <a:t>, </a:t>
            </a:r>
            <a:r>
              <a:rPr lang="ru-RU" altLang="ru-RU" sz="1800" i="1" dirty="0" err="1">
                <a:solidFill>
                  <a:srgbClr val="000000"/>
                </a:solidFill>
              </a:rPr>
              <a:t>unicast</a:t>
            </a:r>
            <a:r>
              <a:rPr lang="ru-RU" altLang="ru-RU" sz="1800" i="1" dirty="0">
                <a:solidFill>
                  <a:srgbClr val="000000"/>
                </a:solidFill>
              </a:rPr>
              <a:t> </a:t>
            </a:r>
            <a:r>
              <a:rPr lang="ru-RU" altLang="ru-RU" sz="1800" i="1" dirty="0" err="1">
                <a:solidFill>
                  <a:srgbClr val="000000"/>
                </a:solidFill>
              </a:rPr>
              <a:t>unknown</a:t>
            </a:r>
            <a:r>
              <a:rPr lang="ru-RU" altLang="ru-RU" sz="1800" i="1" dirty="0">
                <a:solidFill>
                  <a:srgbClr val="000000"/>
                </a:solidFill>
              </a:rPr>
              <a:t>, </a:t>
            </a:r>
            <a:r>
              <a:rPr lang="ru-RU" altLang="ru-RU" sz="1800" i="1" dirty="0" err="1">
                <a:solidFill>
                  <a:srgbClr val="000000"/>
                </a:solidFill>
              </a:rPr>
              <a:t>and</a:t>
            </a:r>
            <a:r>
              <a:rPr lang="ru-RU" altLang="ru-RU" sz="1800" i="1" dirty="0">
                <a:solidFill>
                  <a:srgbClr val="000000"/>
                </a:solidFill>
              </a:rPr>
              <a:t> </a:t>
            </a:r>
            <a:r>
              <a:rPr lang="ru-RU" altLang="ru-RU" sz="1800" i="1" dirty="0" err="1">
                <a:solidFill>
                  <a:srgbClr val="000000"/>
                </a:solidFill>
              </a:rPr>
              <a:t>multicast</a:t>
            </a:r>
            <a:r>
              <a:rPr lang="ru-RU" altLang="ru-RU" sz="1800" dirty="0">
                <a:solidFill>
                  <a:srgbClr val="000000"/>
                </a:solidFill>
              </a:rPr>
              <a:t>) и одной из главных проблем является ограничение масштабируемости (пределы в возможности увеличивать количество устройств  и размеры управляемых сетей). </a:t>
            </a:r>
          </a:p>
        </p:txBody>
      </p:sp>
    </p:spTree>
    <p:extLst>
      <p:ext uri="{BB962C8B-B14F-4D97-AF65-F5344CB8AC3E}">
        <p14:creationId xmlns:p14="http://schemas.microsoft.com/office/powerpoint/2010/main" val="12903055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Text Box 1">
            <a:extLst>
              <a:ext uri="{FF2B5EF4-FFF2-40B4-BE49-F238E27FC236}">
                <a16:creationId xmlns:a16="http://schemas.microsoft.com/office/drawing/2014/main" id="{356ABB84-20C6-4A89-9A28-8659F00AF1C0}"/>
              </a:ext>
            </a:extLst>
          </p:cNvPr>
          <p:cNvSpPr txBox="1">
            <a:spLocks noChangeArrowheads="1"/>
          </p:cNvSpPr>
          <p:nvPr/>
        </p:nvSpPr>
        <p:spPr bwMode="auto">
          <a:xfrm>
            <a:off x="503238" y="-34183"/>
            <a:ext cx="9070975" cy="187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buNone/>
            </a:pPr>
            <a:r>
              <a:rPr lang="ru-RU" b="1" err="1">
                <a:solidFill>
                  <a:srgbClr val="000000"/>
                </a:solidFill>
                <a:latin typeface="Arial"/>
                <a:cs typeface="Arial"/>
              </a:rPr>
              <a:t>SDN:</a:t>
            </a:r>
            <a:r>
              <a:rPr lang="ru-RU" altLang="ru-RU" b="1" err="1">
                <a:solidFill>
                  <a:srgbClr val="000000"/>
                </a:solidFill>
                <a:latin typeface="Arial"/>
                <a:cs typeface="Tahoma"/>
              </a:rPr>
              <a:t>Что</a:t>
            </a:r>
            <a:r>
              <a:rPr lang="ru-RU" altLang="ru-RU" b="1" dirty="0">
                <a:solidFill>
                  <a:srgbClr val="000000"/>
                </a:solidFill>
                <a:latin typeface="Arial"/>
                <a:cs typeface="Tahoma"/>
              </a:rPr>
              <a:t> они делают?</a:t>
            </a:r>
            <a:br>
              <a:rPr lang="ru-RU" altLang="ru-RU" b="1" dirty="0"/>
            </a:br>
            <a:r>
              <a:rPr lang="ru-RU" altLang="ru-RU" b="1" i="1" dirty="0">
                <a:solidFill>
                  <a:srgbClr val="000000"/>
                </a:solidFill>
                <a:latin typeface="Arial"/>
                <a:cs typeface="Tahoma"/>
              </a:rPr>
              <a:t>Control </a:t>
            </a:r>
            <a:r>
              <a:rPr lang="ru-RU" altLang="ru-RU" b="1" i="1" err="1">
                <a:solidFill>
                  <a:srgbClr val="000000"/>
                </a:solidFill>
                <a:latin typeface="Arial"/>
                <a:cs typeface="Tahoma"/>
              </a:rPr>
              <a:t>Plane</a:t>
            </a:r>
            <a:br>
              <a:rPr lang="ru-RU" altLang="ru-RU" sz="2400" b="1" dirty="0"/>
            </a:br>
            <a:endParaRPr lang="ru-RU" altLang="ru-RU" sz="2400" b="1">
              <a:solidFill>
                <a:srgbClr val="000000"/>
              </a:solidFill>
            </a:endParaRPr>
          </a:p>
        </p:txBody>
      </p:sp>
      <p:sp>
        <p:nvSpPr>
          <p:cNvPr id="7170" name="Text Box 2">
            <a:extLst>
              <a:ext uri="{FF2B5EF4-FFF2-40B4-BE49-F238E27FC236}">
                <a16:creationId xmlns:a16="http://schemas.microsoft.com/office/drawing/2014/main" id="{3E2D9099-3FEA-4250-BFC9-3CC58965B96C}"/>
              </a:ext>
            </a:extLst>
          </p:cNvPr>
          <p:cNvSpPr txBox="1">
            <a:spLocks noChangeArrowheads="1"/>
          </p:cNvSpPr>
          <p:nvPr/>
        </p:nvSpPr>
        <p:spPr bwMode="auto">
          <a:xfrm>
            <a:off x="719733" y="2912341"/>
            <a:ext cx="9070975"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420688" indent="-315913">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1pPr>
            <a:lvl2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2pPr>
            <a:lvl3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3pPr>
            <a:lvl4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4pPr>
            <a:lvl5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9pPr>
          </a:lstStyle>
          <a:p>
            <a:pPr eaLnBrk="1">
              <a:spcAft>
                <a:spcPts val="1413"/>
              </a:spcAft>
              <a:buClrTx/>
              <a:buFontTx/>
              <a:buNone/>
            </a:pPr>
            <a:r>
              <a:rPr lang="ru-RU" altLang="ru-RU" sz="1800" dirty="0">
                <a:solidFill>
                  <a:srgbClr val="000000"/>
                </a:solidFill>
              </a:rPr>
              <a:t>Был </a:t>
            </a:r>
            <a:r>
              <a:rPr lang="ru-RU" altLang="ru-RU" sz="1800" dirty="0" err="1">
                <a:solidFill>
                  <a:srgbClr val="000000"/>
                </a:solidFill>
              </a:rPr>
              <a:t>разразработан</a:t>
            </a:r>
            <a:r>
              <a:rPr lang="ru-RU" altLang="ru-RU" sz="1800" dirty="0">
                <a:solidFill>
                  <a:srgbClr val="000000"/>
                </a:solidFill>
              </a:rPr>
              <a:t> целый ряд решений  основанных  на стандартах протоколах управления L2: </a:t>
            </a:r>
          </a:p>
          <a:p>
            <a:pPr eaLnBrk="1">
              <a:spcAft>
                <a:spcPts val="1413"/>
              </a:spcAft>
              <a:buClrTx/>
              <a:buFontTx/>
              <a:buNone/>
            </a:pPr>
            <a:endParaRPr lang="ru-RU" altLang="ru-RU" sz="1800" i="1" dirty="0">
              <a:solidFill>
                <a:srgbClr val="000000"/>
              </a:solidFill>
            </a:endParaRPr>
          </a:p>
          <a:p>
            <a:pPr eaLnBrk="1">
              <a:spcAft>
                <a:spcPts val="1413"/>
              </a:spcAft>
              <a:buClrTx/>
              <a:buFontTx/>
              <a:buNone/>
            </a:pPr>
            <a:r>
              <a:rPr lang="ru-RU" altLang="ru-RU" sz="1800" i="1" dirty="0" err="1">
                <a:solidFill>
                  <a:srgbClr val="000000"/>
                </a:solidFill>
              </a:rPr>
              <a:t>Shortest</a:t>
            </a:r>
            <a:r>
              <a:rPr lang="ru-RU" altLang="ru-RU" sz="1800" i="1" dirty="0">
                <a:solidFill>
                  <a:srgbClr val="000000"/>
                </a:solidFill>
              </a:rPr>
              <a:t> </a:t>
            </a:r>
            <a:r>
              <a:rPr lang="ru-RU" altLang="ru-RU" sz="1800" i="1" dirty="0" err="1">
                <a:solidFill>
                  <a:srgbClr val="000000"/>
                </a:solidFill>
              </a:rPr>
              <a:t>Path</a:t>
            </a:r>
            <a:r>
              <a:rPr lang="ru-RU" altLang="ru-RU" sz="1800" i="1" dirty="0">
                <a:solidFill>
                  <a:srgbClr val="000000"/>
                </a:solidFill>
              </a:rPr>
              <a:t> </a:t>
            </a:r>
            <a:r>
              <a:rPr lang="ru-RU" altLang="ru-RU" sz="1800" i="1" dirty="0" err="1">
                <a:solidFill>
                  <a:srgbClr val="000000"/>
                </a:solidFill>
              </a:rPr>
              <a:t>Bridging</a:t>
            </a:r>
            <a:r>
              <a:rPr lang="ru-RU" altLang="ru-RU" sz="1800" i="1" dirty="0">
                <a:solidFill>
                  <a:srgbClr val="000000"/>
                </a:solidFill>
              </a:rPr>
              <a:t> SPB  - IEEE SPB / 802.1aq</a:t>
            </a:r>
            <a:r>
              <a:rPr lang="ru-RU" altLang="ru-RU" sz="1800" b="1" dirty="0">
                <a:solidFill>
                  <a:srgbClr val="000000"/>
                </a:solidFill>
              </a:rPr>
              <a:t> </a:t>
            </a:r>
            <a:r>
              <a:rPr lang="ru-RU" altLang="ru-RU" sz="1800" dirty="0">
                <a:solidFill>
                  <a:srgbClr val="000000"/>
                </a:solidFill>
              </a:rPr>
              <a:t> - Мостовое соединение по кратчайшему пути    </a:t>
            </a:r>
          </a:p>
          <a:p>
            <a:pPr eaLnBrk="1">
              <a:spcAft>
                <a:spcPts val="1413"/>
              </a:spcAft>
              <a:buClrTx/>
              <a:buFontTx/>
              <a:buNone/>
            </a:pPr>
            <a:endParaRPr lang="ru-RU" altLang="ru-RU" sz="1800" i="1" dirty="0">
              <a:solidFill>
                <a:srgbClr val="000000"/>
              </a:solidFill>
            </a:endParaRPr>
          </a:p>
          <a:p>
            <a:pPr eaLnBrk="1">
              <a:spcAft>
                <a:spcPts val="1413"/>
              </a:spcAft>
              <a:buClrTx/>
              <a:buFontTx/>
              <a:buNone/>
            </a:pPr>
            <a:r>
              <a:rPr lang="ru-RU" altLang="ru-RU" sz="1800" i="1" dirty="0" err="1">
                <a:solidFill>
                  <a:srgbClr val="000000"/>
                </a:solidFill>
              </a:rPr>
              <a:t>TRansparent</a:t>
            </a:r>
            <a:r>
              <a:rPr lang="ru-RU" altLang="ru-RU" sz="1800" i="1" dirty="0">
                <a:solidFill>
                  <a:srgbClr val="000000"/>
                </a:solidFill>
              </a:rPr>
              <a:t> </a:t>
            </a:r>
            <a:r>
              <a:rPr lang="ru-RU" altLang="ru-RU" sz="1800" i="1" dirty="0" err="1">
                <a:solidFill>
                  <a:srgbClr val="000000"/>
                </a:solidFill>
              </a:rPr>
              <a:t>Interconnection</a:t>
            </a:r>
            <a:r>
              <a:rPr lang="ru-RU" altLang="ru-RU" sz="1800" i="1" dirty="0">
                <a:solidFill>
                  <a:srgbClr val="000000"/>
                </a:solidFill>
              </a:rPr>
              <a:t> </a:t>
            </a:r>
            <a:r>
              <a:rPr lang="ru-RU" altLang="ru-RU" sz="1800" i="1" dirty="0" err="1">
                <a:solidFill>
                  <a:srgbClr val="000000"/>
                </a:solidFill>
              </a:rPr>
              <a:t>of</a:t>
            </a:r>
            <a:r>
              <a:rPr lang="ru-RU" altLang="ru-RU" sz="1800" i="1" dirty="0">
                <a:solidFill>
                  <a:srgbClr val="000000"/>
                </a:solidFill>
              </a:rPr>
              <a:t> </a:t>
            </a:r>
            <a:r>
              <a:rPr lang="ru-RU" altLang="ru-RU" sz="1800" i="1" dirty="0" err="1">
                <a:solidFill>
                  <a:srgbClr val="000000"/>
                </a:solidFill>
              </a:rPr>
              <a:t>Lots</a:t>
            </a:r>
            <a:r>
              <a:rPr lang="ru-RU" altLang="ru-RU" sz="1800" i="1" dirty="0">
                <a:solidFill>
                  <a:srgbClr val="000000"/>
                </a:solidFill>
              </a:rPr>
              <a:t> </a:t>
            </a:r>
            <a:r>
              <a:rPr lang="ru-RU" altLang="ru-RU" sz="1800" i="1" dirty="0" err="1">
                <a:solidFill>
                  <a:srgbClr val="000000"/>
                </a:solidFill>
              </a:rPr>
              <a:t>of</a:t>
            </a:r>
            <a:r>
              <a:rPr lang="ru-RU" altLang="ru-RU" sz="1800" i="1" dirty="0">
                <a:solidFill>
                  <a:srgbClr val="000000"/>
                </a:solidFill>
              </a:rPr>
              <a:t> </a:t>
            </a:r>
            <a:r>
              <a:rPr lang="ru-RU" altLang="ru-RU" sz="1800" i="1" dirty="0" err="1">
                <a:solidFill>
                  <a:srgbClr val="000000"/>
                </a:solidFill>
              </a:rPr>
              <a:t>Links</a:t>
            </a:r>
            <a:r>
              <a:rPr lang="ru-RU" altLang="ru-RU" sz="1800" i="1" dirty="0">
                <a:solidFill>
                  <a:srgbClr val="000000"/>
                </a:solidFill>
              </a:rPr>
              <a:t> -  IETF TRILL –</a:t>
            </a:r>
            <a:r>
              <a:rPr lang="ru-RU" altLang="ru-RU" sz="1800" dirty="0">
                <a:solidFill>
                  <a:srgbClr val="000000"/>
                </a:solidFill>
              </a:rPr>
              <a:t> со специальными устройствами  </a:t>
            </a:r>
            <a:r>
              <a:rPr lang="ru-RU" altLang="ru-RU" sz="1800" i="1" dirty="0" err="1">
                <a:solidFill>
                  <a:srgbClr val="000000"/>
                </a:solidFill>
              </a:rPr>
              <a:t>RBridges</a:t>
            </a:r>
            <a:r>
              <a:rPr lang="ru-RU" altLang="ru-RU" sz="1800" dirty="0">
                <a:solidFill>
                  <a:srgbClr val="000000"/>
                </a:solidFill>
              </a:rPr>
              <a:t> (маршрутизируемые мосты  или </a:t>
            </a:r>
            <a:r>
              <a:rPr lang="ru-RU" altLang="ru-RU" sz="1800" i="1" dirty="0">
                <a:solidFill>
                  <a:srgbClr val="000000"/>
                </a:solidFill>
              </a:rPr>
              <a:t>TRILL </a:t>
            </a:r>
            <a:r>
              <a:rPr lang="ru-RU" altLang="ru-RU" sz="1800" i="1" dirty="0" err="1">
                <a:solidFill>
                  <a:srgbClr val="000000"/>
                </a:solidFill>
              </a:rPr>
              <a:t>Switches</a:t>
            </a:r>
            <a:r>
              <a:rPr lang="ru-RU" altLang="ru-RU" sz="1800" dirty="0">
                <a:solidFill>
                  <a:srgbClr val="000000"/>
                </a:solidFill>
              </a:rPr>
              <a:t>)</a:t>
            </a:r>
          </a:p>
          <a:p>
            <a:pPr marL="104775" indent="0" eaLnBrk="1">
              <a:spcAft>
                <a:spcPts val="1413"/>
              </a:spcAft>
              <a:buSzPct val="45000"/>
            </a:pPr>
            <a:endParaRPr lang="ru-RU" altLang="ru-RU" dirty="0">
              <a:solidFill>
                <a:srgbClr val="000000"/>
              </a:solidFill>
            </a:endParaRPr>
          </a:p>
        </p:txBody>
      </p:sp>
    </p:spTree>
    <p:extLst>
      <p:ext uri="{BB962C8B-B14F-4D97-AF65-F5344CB8AC3E}">
        <p14:creationId xmlns:p14="http://schemas.microsoft.com/office/powerpoint/2010/main" val="28586637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Text Box 1">
            <a:extLst>
              <a:ext uri="{FF2B5EF4-FFF2-40B4-BE49-F238E27FC236}">
                <a16:creationId xmlns:a16="http://schemas.microsoft.com/office/drawing/2014/main" id="{356ABB84-20C6-4A89-9A28-8659F00AF1C0}"/>
              </a:ext>
            </a:extLst>
          </p:cNvPr>
          <p:cNvSpPr txBox="1">
            <a:spLocks noChangeArrowheads="1"/>
          </p:cNvSpPr>
          <p:nvPr/>
        </p:nvSpPr>
        <p:spPr bwMode="auto">
          <a:xfrm>
            <a:off x="503238" y="-34183"/>
            <a:ext cx="9070975" cy="187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buNone/>
            </a:pPr>
            <a:r>
              <a:rPr lang="ru-RU" b="1" dirty="0" err="1">
                <a:solidFill>
                  <a:srgbClr val="000000"/>
                </a:solidFill>
                <a:latin typeface="Arial"/>
                <a:cs typeface="Arial"/>
              </a:rPr>
              <a:t>SDN:</a:t>
            </a:r>
            <a:r>
              <a:rPr lang="ru-RU" altLang="ru-RU" b="1" dirty="0" err="1">
                <a:solidFill>
                  <a:srgbClr val="000000"/>
                </a:solidFill>
                <a:latin typeface="Arial"/>
                <a:cs typeface="Tahoma"/>
              </a:rPr>
              <a:t>Что</a:t>
            </a:r>
            <a:r>
              <a:rPr lang="ru-RU" altLang="ru-RU" b="1" dirty="0">
                <a:solidFill>
                  <a:srgbClr val="000000"/>
                </a:solidFill>
                <a:latin typeface="Arial"/>
                <a:cs typeface="Tahoma"/>
              </a:rPr>
              <a:t> они делают?</a:t>
            </a:r>
            <a:br>
              <a:rPr lang="ru-RU" altLang="ru-RU" b="1" dirty="0"/>
            </a:br>
            <a:r>
              <a:rPr lang="ru-RU" altLang="ru-RU" b="1" i="1" dirty="0">
                <a:solidFill>
                  <a:srgbClr val="000000"/>
                </a:solidFill>
                <a:latin typeface="Arial"/>
                <a:cs typeface="Tahoma"/>
              </a:rPr>
              <a:t>Control </a:t>
            </a:r>
            <a:r>
              <a:rPr lang="ru-RU" altLang="ru-RU" b="1" i="1" dirty="0" err="1">
                <a:solidFill>
                  <a:srgbClr val="000000"/>
                </a:solidFill>
                <a:latin typeface="Arial"/>
                <a:cs typeface="Tahoma"/>
              </a:rPr>
              <a:t>Plane</a:t>
            </a:r>
            <a:br>
              <a:rPr lang="ru-RU" altLang="ru-RU" b="1" dirty="0"/>
            </a:br>
            <a:endParaRPr lang="ru-RU" altLang="ru-RU" b="1">
              <a:solidFill>
                <a:srgbClr val="000000"/>
              </a:solidFill>
            </a:endParaRPr>
          </a:p>
        </p:txBody>
      </p:sp>
      <p:sp>
        <p:nvSpPr>
          <p:cNvPr id="7170" name="Text Box 2">
            <a:extLst>
              <a:ext uri="{FF2B5EF4-FFF2-40B4-BE49-F238E27FC236}">
                <a16:creationId xmlns:a16="http://schemas.microsoft.com/office/drawing/2014/main" id="{3E2D9099-3FEA-4250-BFC9-3CC58965B96C}"/>
              </a:ext>
            </a:extLst>
          </p:cNvPr>
          <p:cNvSpPr txBox="1">
            <a:spLocks noChangeArrowheads="1"/>
          </p:cNvSpPr>
          <p:nvPr/>
        </p:nvSpPr>
        <p:spPr bwMode="auto">
          <a:xfrm>
            <a:off x="503238" y="1840655"/>
            <a:ext cx="9070975"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420688" indent="-315913">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1pPr>
            <a:lvl2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2pPr>
            <a:lvl3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3pPr>
            <a:lvl4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4pPr>
            <a:lvl5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9pPr>
          </a:lstStyle>
          <a:p>
            <a:pPr eaLnBrk="1">
              <a:spcAft>
                <a:spcPts val="1413"/>
              </a:spcAft>
              <a:buClrTx/>
              <a:buFontTx/>
              <a:buNone/>
            </a:pPr>
            <a:r>
              <a:rPr lang="ru-RU" altLang="ru-RU" sz="2000" dirty="0">
                <a:solidFill>
                  <a:srgbClr val="000000"/>
                </a:solidFill>
              </a:rPr>
              <a:t>Одной</a:t>
            </a:r>
            <a:r>
              <a:rPr lang="ru-RU" altLang="ru-RU" sz="1800" dirty="0">
                <a:solidFill>
                  <a:srgbClr val="000000"/>
                </a:solidFill>
              </a:rPr>
              <a:t> из главных причин использования  гибридного L2-L3 Управления является плохая масштабируемость  L2 сетей. </a:t>
            </a:r>
          </a:p>
          <a:p>
            <a:pPr eaLnBrk="1">
              <a:spcAft>
                <a:spcPts val="1413"/>
              </a:spcAft>
              <a:buClrTx/>
              <a:buFontTx/>
              <a:buNone/>
            </a:pPr>
            <a:r>
              <a:rPr lang="ru-RU" altLang="ru-RU" sz="1800" dirty="0">
                <a:solidFill>
                  <a:srgbClr val="000000"/>
                </a:solidFill>
              </a:rPr>
              <a:t>Возникает проблема с конечными хостами, перемещающимися между сетями, что приводит к нарушению таблиц переадресации и их необходимо быстро обновлять, чтобы не прерывать потоки данных. </a:t>
            </a:r>
          </a:p>
          <a:p>
            <a:pPr eaLnBrk="1">
              <a:spcAft>
                <a:spcPts val="1413"/>
              </a:spcAft>
              <a:buClrTx/>
              <a:buFontTx/>
              <a:buNone/>
            </a:pPr>
            <a:r>
              <a:rPr lang="ru-RU" altLang="ru-RU" sz="1800" dirty="0">
                <a:solidFill>
                  <a:srgbClr val="000000"/>
                </a:solidFill>
              </a:rPr>
              <a:t>В сети L2 пересылка фокусируется на достижимости </a:t>
            </a:r>
            <a:r>
              <a:rPr lang="ru-RU" altLang="ru-RU" sz="1800" i="1" dirty="0">
                <a:solidFill>
                  <a:srgbClr val="000000"/>
                </a:solidFill>
              </a:rPr>
              <a:t>MAC</a:t>
            </a:r>
            <a:r>
              <a:rPr lang="ru-RU" altLang="ru-RU" sz="1800" dirty="0">
                <a:solidFill>
                  <a:srgbClr val="000000"/>
                </a:solidFill>
              </a:rPr>
              <a:t> адреса. </a:t>
            </a:r>
          </a:p>
          <a:p>
            <a:pPr eaLnBrk="1">
              <a:spcAft>
                <a:spcPts val="1413"/>
              </a:spcAft>
              <a:buClrTx/>
              <a:buFontTx/>
              <a:buNone/>
            </a:pPr>
            <a:r>
              <a:rPr lang="ru-RU" altLang="ru-RU" sz="1800" dirty="0">
                <a:solidFill>
                  <a:srgbClr val="000000"/>
                </a:solidFill>
              </a:rPr>
              <a:t>L2 устройства хранят массив  </a:t>
            </a:r>
            <a:r>
              <a:rPr lang="ru-RU" altLang="ru-RU" sz="1800" i="1" dirty="0">
                <a:solidFill>
                  <a:srgbClr val="000000"/>
                </a:solidFill>
              </a:rPr>
              <a:t>MAC</a:t>
            </a:r>
            <a:r>
              <a:rPr lang="ru-RU" altLang="ru-RU" sz="1800" dirty="0">
                <a:solidFill>
                  <a:srgbClr val="000000"/>
                </a:solidFill>
              </a:rPr>
              <a:t>-адресов для целей переадресации в том числе. Количество  </a:t>
            </a:r>
            <a:r>
              <a:rPr lang="ru-RU" altLang="ru-RU" sz="1800" i="1" dirty="0">
                <a:solidFill>
                  <a:srgbClr val="000000"/>
                </a:solidFill>
              </a:rPr>
              <a:t>MAC</a:t>
            </a:r>
            <a:r>
              <a:rPr lang="ru-RU" altLang="ru-RU" sz="1800" dirty="0">
                <a:solidFill>
                  <a:srgbClr val="000000"/>
                </a:solidFill>
              </a:rPr>
              <a:t>-адресов хостов могут быть огромными в крупной корпоративной сети, управление этими адресами становится затруднительным,  более того управление всеми </a:t>
            </a:r>
            <a:r>
              <a:rPr lang="ru-RU" altLang="ru-RU" sz="1800" i="1" dirty="0">
                <a:solidFill>
                  <a:srgbClr val="000000"/>
                </a:solidFill>
              </a:rPr>
              <a:t>MAC</a:t>
            </a:r>
            <a:r>
              <a:rPr lang="ru-RU" altLang="ru-RU" sz="1800" dirty="0">
                <a:solidFill>
                  <a:srgbClr val="000000"/>
                </a:solidFill>
              </a:rPr>
              <a:t>-адресами на нескольких предприятиях или в Интернете.</a:t>
            </a:r>
          </a:p>
          <a:p>
            <a:pPr eaLnBrk="1">
              <a:spcAft>
                <a:spcPts val="1413"/>
              </a:spcAft>
              <a:buClrTx/>
              <a:buFontTx/>
              <a:buNone/>
            </a:pPr>
            <a:endParaRPr lang="ru-RU" altLang="ru-RU" sz="1800" dirty="0">
              <a:solidFill>
                <a:srgbClr val="000000"/>
              </a:solidFill>
            </a:endParaRPr>
          </a:p>
          <a:p>
            <a:pPr eaLnBrk="1">
              <a:spcAft>
                <a:spcPts val="1413"/>
              </a:spcAft>
              <a:buClrTx/>
              <a:buFontTx/>
              <a:buNone/>
            </a:pPr>
            <a:endParaRPr lang="ru-RU" altLang="ru-RU" sz="1800" dirty="0">
              <a:solidFill>
                <a:srgbClr val="000000"/>
              </a:solidFill>
            </a:endParaRPr>
          </a:p>
          <a:p>
            <a:pPr marL="104775" indent="0" eaLnBrk="1">
              <a:spcAft>
                <a:spcPts val="1413"/>
              </a:spcAft>
              <a:buSzPct val="45000"/>
            </a:pPr>
            <a:endParaRPr lang="ru-RU" altLang="ru-RU" dirty="0">
              <a:solidFill>
                <a:srgbClr val="000000"/>
              </a:solidFill>
            </a:endParaRPr>
          </a:p>
          <a:p>
            <a:pPr marL="104775" indent="0" eaLnBrk="1">
              <a:spcAft>
                <a:spcPts val="1413"/>
              </a:spcAft>
              <a:buSzPct val="45000"/>
            </a:pPr>
            <a:endParaRPr lang="ru-RU" altLang="ru-RU" dirty="0">
              <a:solidFill>
                <a:srgbClr val="000000"/>
              </a:solidFill>
            </a:endParaRPr>
          </a:p>
        </p:txBody>
      </p:sp>
    </p:spTree>
    <p:extLst>
      <p:ext uri="{BB962C8B-B14F-4D97-AF65-F5344CB8AC3E}">
        <p14:creationId xmlns:p14="http://schemas.microsoft.com/office/powerpoint/2010/main" val="785658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08A27D47-DA1E-4098-BA00-3FB400331A76}"/>
              </a:ext>
            </a:extLst>
          </p:cNvPr>
          <p:cNvSpPr txBox="1">
            <a:spLocks noChangeArrowheads="1"/>
          </p:cNvSpPr>
          <p:nvPr/>
        </p:nvSpPr>
        <p:spPr bwMode="auto">
          <a:xfrm>
            <a:off x="373725" y="451097"/>
            <a:ext cx="9070975" cy="962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eaLnBrk="1">
              <a:buClrTx/>
            </a:pPr>
            <a:r>
              <a:rPr lang="ru-RU" altLang="ru-RU" b="1" dirty="0">
                <a:solidFill>
                  <a:srgbClr val="000000"/>
                </a:solidFill>
                <a:latin typeface="Arial"/>
                <a:cs typeface="Tahoma"/>
              </a:rPr>
              <a:t>SDN-Software </a:t>
            </a:r>
            <a:r>
              <a:rPr lang="ru-RU" altLang="ru-RU" b="1" err="1">
                <a:solidFill>
                  <a:srgbClr val="000000"/>
                </a:solidFill>
                <a:latin typeface="Arial"/>
                <a:cs typeface="Tahoma"/>
              </a:rPr>
              <a:t>Defined</a:t>
            </a:r>
            <a:r>
              <a:rPr lang="ru-RU" altLang="ru-RU" b="1" dirty="0">
                <a:solidFill>
                  <a:srgbClr val="000000"/>
                </a:solidFill>
                <a:latin typeface="Arial"/>
                <a:cs typeface="Tahoma"/>
              </a:rPr>
              <a:t> Networks, Программно-конфигурируемы Сети, ПКС</a:t>
            </a:r>
          </a:p>
        </p:txBody>
      </p:sp>
      <p:sp>
        <p:nvSpPr>
          <p:cNvPr id="4" name="TextBox 3">
            <a:extLst>
              <a:ext uri="{FF2B5EF4-FFF2-40B4-BE49-F238E27FC236}">
                <a16:creationId xmlns:a16="http://schemas.microsoft.com/office/drawing/2014/main" id="{2E45A9E2-5792-4DC0-834F-93AF613ECF8B}"/>
              </a:ext>
            </a:extLst>
          </p:cNvPr>
          <p:cNvSpPr txBox="1"/>
          <p:nvPr/>
        </p:nvSpPr>
        <p:spPr>
          <a:xfrm>
            <a:off x="139140" y="1807395"/>
            <a:ext cx="9543383" cy="52450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b="1" dirty="0">
                <a:solidFill>
                  <a:srgbClr val="000000"/>
                </a:solidFill>
                <a:latin typeface="Arial"/>
                <a:cs typeface="Arial"/>
              </a:rPr>
              <a:t>Архитектура ПКС-сети (Р.Л. Смелянский, В.А. Антоненко -  Концепции …)</a:t>
            </a:r>
          </a:p>
          <a:p>
            <a:endParaRPr lang="ru-RU" b="1" dirty="0">
              <a:solidFill>
                <a:srgbClr val="000000"/>
              </a:solidFill>
              <a:latin typeface="Arial"/>
              <a:cs typeface="Arial"/>
            </a:endParaRPr>
          </a:p>
          <a:p>
            <a:r>
              <a:rPr lang="ru-RU" b="1" dirty="0">
                <a:solidFill>
                  <a:srgbClr val="000000"/>
                </a:solidFill>
                <a:latin typeface="Arial"/>
                <a:cs typeface="Arial"/>
              </a:rPr>
              <a:t>Канал управления </a:t>
            </a:r>
            <a:r>
              <a:rPr lang="ru-RU" dirty="0">
                <a:solidFill>
                  <a:srgbClr val="000000"/>
                </a:solidFill>
                <a:latin typeface="Arial"/>
                <a:cs typeface="Arial"/>
              </a:rPr>
              <a:t>- может быть выделенным, то есть для каждого канала отдельная физическая линия - </a:t>
            </a:r>
            <a:r>
              <a:rPr lang="ru-RU" b="1" i="1" dirty="0" err="1">
                <a:solidFill>
                  <a:srgbClr val="000000"/>
                </a:solidFill>
                <a:latin typeface="Arial"/>
                <a:cs typeface="Arial"/>
              </a:rPr>
              <a:t>out_of_band</a:t>
            </a:r>
            <a:endParaRPr lang="ru-RU" b="1" i="1" dirty="0">
              <a:solidFill>
                <a:srgbClr val="000000"/>
              </a:solidFill>
              <a:latin typeface="Arial"/>
              <a:cs typeface="Arial"/>
            </a:endParaRPr>
          </a:p>
          <a:p>
            <a:endParaRPr lang="ru-RU" dirty="0">
              <a:solidFill>
                <a:srgbClr val="000000"/>
              </a:solidFill>
              <a:latin typeface="Arial"/>
              <a:cs typeface="Arial"/>
            </a:endParaRPr>
          </a:p>
          <a:p>
            <a:r>
              <a:rPr lang="ru-RU" dirty="0">
                <a:solidFill>
                  <a:srgbClr val="000000"/>
                </a:solidFill>
                <a:latin typeface="Arial"/>
                <a:cs typeface="Arial"/>
              </a:rPr>
              <a:t>Совместное использование в одном </a:t>
            </a:r>
            <a:r>
              <a:rPr lang="ru-RU" b="1" dirty="0">
                <a:solidFill>
                  <a:srgbClr val="000000"/>
                </a:solidFill>
                <a:latin typeface="Arial"/>
                <a:cs typeface="Arial"/>
              </a:rPr>
              <a:t>физическом канале</a:t>
            </a:r>
            <a:r>
              <a:rPr lang="ru-RU" dirty="0">
                <a:solidFill>
                  <a:srgbClr val="000000"/>
                </a:solidFill>
                <a:latin typeface="Arial"/>
                <a:cs typeface="Arial"/>
              </a:rPr>
              <a:t> </a:t>
            </a:r>
            <a:r>
              <a:rPr lang="ru-RU" b="1" dirty="0">
                <a:solidFill>
                  <a:srgbClr val="000000"/>
                </a:solidFill>
                <a:latin typeface="Arial"/>
                <a:cs typeface="Arial"/>
              </a:rPr>
              <a:t>каналов управления</a:t>
            </a:r>
            <a:r>
              <a:rPr lang="ru-RU" dirty="0">
                <a:solidFill>
                  <a:srgbClr val="000000"/>
                </a:solidFill>
                <a:latin typeface="Arial"/>
                <a:cs typeface="Arial"/>
              </a:rPr>
              <a:t> и передачи данных в контуре передачи данных - </a:t>
            </a:r>
            <a:r>
              <a:rPr lang="ru-RU" b="1" i="1" dirty="0" err="1">
                <a:solidFill>
                  <a:srgbClr val="000000"/>
                </a:solidFill>
                <a:latin typeface="Arial"/>
                <a:cs typeface="Arial"/>
              </a:rPr>
              <a:t>in_band</a:t>
            </a:r>
            <a:r>
              <a:rPr lang="ru-RU" dirty="0">
                <a:solidFill>
                  <a:srgbClr val="000000"/>
                </a:solidFill>
                <a:latin typeface="Arial"/>
                <a:cs typeface="Arial"/>
              </a:rPr>
              <a:t>  </a:t>
            </a:r>
            <a:endParaRPr lang="ru-RU"/>
          </a:p>
          <a:p>
            <a:endParaRPr lang="ru-RU" dirty="0">
              <a:solidFill>
                <a:srgbClr val="000000"/>
              </a:solidFill>
              <a:latin typeface="Arial"/>
              <a:cs typeface="Arial"/>
            </a:endParaRPr>
          </a:p>
          <a:p>
            <a:r>
              <a:rPr lang="ru-RU" dirty="0">
                <a:solidFill>
                  <a:srgbClr val="000000"/>
                </a:solidFill>
                <a:latin typeface="Arial"/>
                <a:cs typeface="Arial"/>
              </a:rPr>
              <a:t>Протоколы управления используемые для южного интерфейса, взаимодействия </a:t>
            </a:r>
          </a:p>
          <a:p>
            <a:r>
              <a:rPr lang="ru-RU" b="1" dirty="0">
                <a:solidFill>
                  <a:srgbClr val="000000"/>
                </a:solidFill>
                <a:latin typeface="Arial"/>
                <a:cs typeface="Arial"/>
              </a:rPr>
              <a:t>Control </a:t>
            </a:r>
            <a:r>
              <a:rPr lang="ru-RU" b="1" dirty="0" err="1">
                <a:solidFill>
                  <a:srgbClr val="000000"/>
                </a:solidFill>
                <a:latin typeface="Arial"/>
                <a:cs typeface="Arial"/>
              </a:rPr>
              <a:t>Plane</a:t>
            </a:r>
            <a:r>
              <a:rPr lang="ru-RU" dirty="0">
                <a:solidFill>
                  <a:srgbClr val="000000"/>
                </a:solidFill>
                <a:latin typeface="Arial"/>
                <a:cs typeface="Arial"/>
              </a:rPr>
              <a:t> с </a:t>
            </a:r>
            <a:r>
              <a:rPr lang="ru-RU" b="1" dirty="0">
                <a:solidFill>
                  <a:srgbClr val="000000"/>
                </a:solidFill>
                <a:latin typeface="Arial"/>
                <a:cs typeface="Arial"/>
              </a:rPr>
              <a:t>Data </a:t>
            </a:r>
            <a:r>
              <a:rPr lang="ru-RU" b="1" dirty="0" err="1">
                <a:solidFill>
                  <a:srgbClr val="000000"/>
                </a:solidFill>
                <a:latin typeface="Arial"/>
                <a:cs typeface="Arial"/>
              </a:rPr>
              <a:t>Plane</a:t>
            </a:r>
            <a:r>
              <a:rPr lang="ru-RU" b="1" dirty="0">
                <a:solidFill>
                  <a:srgbClr val="000000"/>
                </a:solidFill>
                <a:latin typeface="Arial"/>
                <a:cs typeface="Arial"/>
              </a:rPr>
              <a:t> :</a:t>
            </a:r>
            <a:endParaRPr lang="ru-RU"/>
          </a:p>
          <a:p>
            <a:endParaRPr lang="ru-RU" b="1" dirty="0">
              <a:solidFill>
                <a:srgbClr val="000000"/>
              </a:solidFill>
              <a:latin typeface="Arial"/>
              <a:cs typeface="Arial"/>
            </a:endParaRPr>
          </a:p>
          <a:p>
            <a:pPr marL="342900" indent="-342900">
              <a:buFont typeface="Arial" panose="02020603050405020304" pitchFamily="18" charset="0"/>
              <a:buChar char="•"/>
            </a:pPr>
            <a:r>
              <a:rPr lang="ru-RU" b="1" err="1">
                <a:solidFill>
                  <a:srgbClr val="000000"/>
                </a:solidFill>
                <a:latin typeface="Arial"/>
                <a:cs typeface="Arial"/>
              </a:rPr>
              <a:t>OpenFlow</a:t>
            </a:r>
            <a:endParaRPr lang="ru-RU" b="1">
              <a:solidFill>
                <a:srgbClr val="000000"/>
              </a:solidFill>
              <a:latin typeface="Arial"/>
              <a:cs typeface="Arial"/>
            </a:endParaRPr>
          </a:p>
          <a:p>
            <a:pPr marL="342900" indent="-342900">
              <a:buFont typeface="Arial" panose="02020603050405020304" pitchFamily="18" charset="0"/>
              <a:buChar char="•"/>
            </a:pPr>
            <a:endParaRPr lang="ru-RU" b="1" dirty="0">
              <a:solidFill>
                <a:srgbClr val="000000"/>
              </a:solidFill>
              <a:latin typeface="Arial"/>
              <a:cs typeface="Arial"/>
            </a:endParaRPr>
          </a:p>
          <a:p>
            <a:pPr marL="342900" indent="-342900">
              <a:buFont typeface="Arial" panose="02020603050405020304" pitchFamily="18" charset="0"/>
              <a:buChar char="•"/>
            </a:pPr>
            <a:r>
              <a:rPr lang="ru-RU" b="1" dirty="0">
                <a:solidFill>
                  <a:srgbClr val="000000"/>
                </a:solidFill>
                <a:latin typeface="Arial"/>
                <a:cs typeface="Arial"/>
              </a:rPr>
              <a:t>NETCONF/YANG</a:t>
            </a:r>
          </a:p>
          <a:p>
            <a:pPr marL="342900" indent="-342900">
              <a:buFont typeface="Arial" panose="02020603050405020304" pitchFamily="18" charset="0"/>
              <a:buChar char="•"/>
            </a:pPr>
            <a:endParaRPr lang="ru-RU" b="1" dirty="0">
              <a:solidFill>
                <a:srgbClr val="000000"/>
              </a:solidFill>
              <a:latin typeface="Arial"/>
              <a:cs typeface="Arial"/>
            </a:endParaRPr>
          </a:p>
          <a:p>
            <a:pPr marL="342900" indent="-342900">
              <a:buFont typeface="Arial" panose="02020603050405020304" pitchFamily="18" charset="0"/>
              <a:buChar char="•"/>
            </a:pPr>
            <a:r>
              <a:rPr lang="ru-RU" b="1" dirty="0">
                <a:solidFill>
                  <a:srgbClr val="000000"/>
                </a:solidFill>
                <a:latin typeface="Arial"/>
                <a:cs typeface="Arial"/>
              </a:rPr>
              <a:t>PCEP</a:t>
            </a:r>
          </a:p>
          <a:p>
            <a:pPr marL="342900" indent="-342900">
              <a:buFont typeface="Arial" panose="02020603050405020304" pitchFamily="18" charset="0"/>
              <a:buChar char="•"/>
            </a:pPr>
            <a:endParaRPr lang="ru-RU" b="1" dirty="0">
              <a:solidFill>
                <a:srgbClr val="000000"/>
              </a:solidFill>
              <a:latin typeface="Arial"/>
              <a:cs typeface="Arial"/>
            </a:endParaRPr>
          </a:p>
          <a:p>
            <a:pPr marL="342900" indent="-342900">
              <a:buFont typeface="Arial" panose="02020603050405020304" pitchFamily="18" charset="0"/>
              <a:buChar char="•"/>
            </a:pPr>
            <a:r>
              <a:rPr lang="ru-RU" b="1" err="1">
                <a:solidFill>
                  <a:srgbClr val="000000"/>
                </a:solidFill>
                <a:latin typeface="Arial"/>
                <a:cs typeface="Arial"/>
              </a:rPr>
              <a:t>OpFlex</a:t>
            </a:r>
            <a:r>
              <a:rPr lang="ru-RU" b="1" dirty="0">
                <a:solidFill>
                  <a:srgbClr val="000000"/>
                </a:solidFill>
                <a:latin typeface="Arial"/>
                <a:cs typeface="Arial"/>
              </a:rPr>
              <a:t> </a:t>
            </a:r>
          </a:p>
          <a:p>
            <a:endParaRPr lang="ru-RU" dirty="0">
              <a:solidFill>
                <a:srgbClr val="000000"/>
              </a:solidFill>
              <a:latin typeface="Arial"/>
              <a:cs typeface="Arial"/>
            </a:endParaRPr>
          </a:p>
          <a:p>
            <a:endParaRPr lang="ru-RU" i="1" dirty="0">
              <a:solidFill>
                <a:srgbClr val="000000"/>
              </a:solidFill>
              <a:latin typeface="Arial"/>
              <a:cs typeface="Arial"/>
            </a:endParaRPr>
          </a:p>
        </p:txBody>
      </p:sp>
    </p:spTree>
    <p:extLst>
      <p:ext uri="{BB962C8B-B14F-4D97-AF65-F5344CB8AC3E}">
        <p14:creationId xmlns:p14="http://schemas.microsoft.com/office/powerpoint/2010/main" val="35821931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Text Box 1">
            <a:extLst>
              <a:ext uri="{FF2B5EF4-FFF2-40B4-BE49-F238E27FC236}">
                <a16:creationId xmlns:a16="http://schemas.microsoft.com/office/drawing/2014/main" id="{356ABB84-20C6-4A89-9A28-8659F00AF1C0}"/>
              </a:ext>
            </a:extLst>
          </p:cNvPr>
          <p:cNvSpPr txBox="1">
            <a:spLocks noChangeArrowheads="1"/>
          </p:cNvSpPr>
          <p:nvPr/>
        </p:nvSpPr>
        <p:spPr bwMode="auto">
          <a:xfrm>
            <a:off x="503238" y="-34183"/>
            <a:ext cx="9070975" cy="187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buNone/>
            </a:pPr>
            <a:r>
              <a:rPr lang="ru-RU" b="1" dirty="0" err="1">
                <a:solidFill>
                  <a:srgbClr val="000000"/>
                </a:solidFill>
                <a:latin typeface="Arial"/>
                <a:cs typeface="Arial"/>
              </a:rPr>
              <a:t>SDN:</a:t>
            </a:r>
            <a:r>
              <a:rPr lang="ru-RU" altLang="ru-RU" b="1" dirty="0" err="1">
                <a:solidFill>
                  <a:srgbClr val="000000"/>
                </a:solidFill>
                <a:latin typeface="Arial"/>
                <a:cs typeface="Tahoma"/>
              </a:rPr>
              <a:t>Что</a:t>
            </a:r>
            <a:r>
              <a:rPr lang="ru-RU" altLang="ru-RU" b="1" dirty="0">
                <a:solidFill>
                  <a:srgbClr val="000000"/>
                </a:solidFill>
                <a:latin typeface="Arial"/>
                <a:cs typeface="Tahoma"/>
              </a:rPr>
              <a:t> они делают?</a:t>
            </a:r>
            <a:br>
              <a:rPr lang="ru-RU" altLang="ru-RU" b="1" dirty="0"/>
            </a:br>
            <a:r>
              <a:rPr lang="ru-RU" altLang="ru-RU" b="1" i="1" dirty="0">
                <a:solidFill>
                  <a:srgbClr val="000000"/>
                </a:solidFill>
                <a:latin typeface="Arial"/>
                <a:cs typeface="Tahoma"/>
              </a:rPr>
              <a:t>Control </a:t>
            </a:r>
            <a:r>
              <a:rPr lang="ru-RU" altLang="ru-RU" b="1" i="1" dirty="0" err="1">
                <a:solidFill>
                  <a:srgbClr val="000000"/>
                </a:solidFill>
                <a:latin typeface="Arial"/>
                <a:cs typeface="Tahoma"/>
              </a:rPr>
              <a:t>Plane</a:t>
            </a:r>
            <a:br>
              <a:rPr lang="ru-RU" altLang="ru-RU" b="1" dirty="0"/>
            </a:br>
            <a:endParaRPr lang="ru-RU" altLang="ru-RU" b="1">
              <a:solidFill>
                <a:srgbClr val="000000"/>
              </a:solidFill>
            </a:endParaRPr>
          </a:p>
        </p:txBody>
      </p:sp>
      <p:sp>
        <p:nvSpPr>
          <p:cNvPr id="7170" name="Text Box 2">
            <a:extLst>
              <a:ext uri="{FF2B5EF4-FFF2-40B4-BE49-F238E27FC236}">
                <a16:creationId xmlns:a16="http://schemas.microsoft.com/office/drawing/2014/main" id="{3E2D9099-3FEA-4250-BFC9-3CC58965B96C}"/>
              </a:ext>
            </a:extLst>
          </p:cNvPr>
          <p:cNvSpPr txBox="1">
            <a:spLocks noChangeArrowheads="1"/>
          </p:cNvSpPr>
          <p:nvPr/>
        </p:nvSpPr>
        <p:spPr bwMode="auto">
          <a:xfrm>
            <a:off x="575403" y="3035997"/>
            <a:ext cx="9070975" cy="392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420688" indent="-315913">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1pPr>
            <a:lvl2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2pPr>
            <a:lvl3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3pPr>
            <a:lvl4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4pPr>
            <a:lvl5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9pPr>
          </a:lstStyle>
          <a:p>
            <a:pPr marL="420370" indent="-315595" eaLnBrk="1">
              <a:spcAft>
                <a:spcPts val="1413"/>
              </a:spcAft>
              <a:buClrTx/>
              <a:buFontTx/>
              <a:buNone/>
            </a:pPr>
            <a:r>
              <a:rPr lang="ru-RU" altLang="ru-RU" sz="1800" dirty="0">
                <a:solidFill>
                  <a:srgbClr val="000000"/>
                </a:solidFill>
              </a:rPr>
              <a:t>В сети L3 пересылка фокусируется на достижимости IP адресов хостов и сетей. </a:t>
            </a:r>
            <a:endParaRPr lang="ru-RU"/>
          </a:p>
          <a:p>
            <a:pPr marL="420370" indent="-315595" eaLnBrk="1">
              <a:spcAft>
                <a:spcPts val="1413"/>
              </a:spcAft>
              <a:buClrTx/>
            </a:pPr>
            <a:endParaRPr lang="ru-RU" altLang="ru-RU" dirty="0">
              <a:solidFill>
                <a:srgbClr val="000000"/>
              </a:solidFill>
              <a:latin typeface="Arial"/>
              <a:cs typeface="Tahoma"/>
            </a:endParaRPr>
          </a:p>
          <a:p>
            <a:pPr marL="420370" indent="-315595">
              <a:spcAft>
                <a:spcPts val="1413"/>
              </a:spcAft>
              <a:buClrTx/>
              <a:buFontTx/>
              <a:buNone/>
            </a:pPr>
            <a:r>
              <a:rPr lang="ru-RU" altLang="ru-RU" sz="1800" dirty="0">
                <a:solidFill>
                  <a:srgbClr val="000000"/>
                </a:solidFill>
                <a:latin typeface="Arial"/>
                <a:cs typeface="Tahoma"/>
              </a:rPr>
              <a:t>В случае L3 сетей важную роль начинает играть IP </a:t>
            </a:r>
            <a:r>
              <a:rPr lang="ru-RU" altLang="ru-RU" sz="1800" dirty="0" err="1">
                <a:solidFill>
                  <a:srgbClr val="000000"/>
                </a:solidFill>
                <a:latin typeface="Arial"/>
                <a:cs typeface="Tahoma"/>
              </a:rPr>
              <a:t>Prefix</a:t>
            </a:r>
            <a:r>
              <a:rPr lang="ru-RU" altLang="ru-RU" sz="1800" dirty="0">
                <a:solidFill>
                  <a:srgbClr val="000000"/>
                </a:solidFill>
                <a:latin typeface="Arial"/>
                <a:cs typeface="Tahoma"/>
              </a:rPr>
              <a:t>, особенно в случае семейств адресов, таких как </a:t>
            </a:r>
            <a:r>
              <a:rPr lang="ru-RU" altLang="ru-RU" sz="1800" dirty="0" err="1">
                <a:solidFill>
                  <a:srgbClr val="000000"/>
                </a:solidFill>
                <a:latin typeface="Arial"/>
                <a:cs typeface="Tahoma"/>
              </a:rPr>
              <a:t>unicast</a:t>
            </a:r>
            <a:r>
              <a:rPr lang="ru-RU" altLang="ru-RU" sz="1800" dirty="0">
                <a:solidFill>
                  <a:srgbClr val="000000"/>
                </a:solidFill>
                <a:latin typeface="Arial"/>
                <a:cs typeface="Tahoma"/>
              </a:rPr>
              <a:t>, </a:t>
            </a:r>
            <a:r>
              <a:rPr lang="ru-RU" altLang="ru-RU" sz="1800" dirty="0" err="1">
                <a:solidFill>
                  <a:srgbClr val="000000"/>
                </a:solidFill>
                <a:latin typeface="Arial"/>
                <a:cs typeface="Tahoma"/>
              </a:rPr>
              <a:t>multicast</a:t>
            </a:r>
            <a:r>
              <a:rPr lang="ru-RU" altLang="ru-RU" sz="1800" dirty="0">
                <a:solidFill>
                  <a:srgbClr val="000000"/>
                </a:solidFill>
                <a:latin typeface="Arial"/>
                <a:cs typeface="Tahoma"/>
              </a:rPr>
              <a:t>.</a:t>
            </a:r>
            <a:endParaRPr lang="ru-RU">
              <a:latin typeface="Arial"/>
              <a:cs typeface="Tahoma"/>
            </a:endParaRPr>
          </a:p>
          <a:p>
            <a:pPr marL="420370" indent="-315595" eaLnBrk="1">
              <a:spcAft>
                <a:spcPts val="1413"/>
              </a:spcAft>
              <a:buClrTx/>
              <a:buFontTx/>
              <a:buNone/>
            </a:pPr>
            <a:endParaRPr lang="ru-RU" altLang="ru-RU" sz="1800" dirty="0">
              <a:solidFill>
                <a:srgbClr val="000000"/>
              </a:solidFill>
            </a:endParaRPr>
          </a:p>
          <a:p>
            <a:pPr marL="420370" indent="-315595" eaLnBrk="1">
              <a:spcAft>
                <a:spcPts val="1413"/>
              </a:spcAft>
              <a:buClrTx/>
              <a:buFontTx/>
              <a:buNone/>
            </a:pPr>
            <a:endParaRPr lang="ru-RU" altLang="ru-RU" sz="1800" dirty="0">
              <a:solidFill>
                <a:srgbClr val="000000"/>
              </a:solidFill>
            </a:endParaRPr>
          </a:p>
          <a:p>
            <a:pPr marL="420370" indent="-315595" eaLnBrk="1">
              <a:spcAft>
                <a:spcPts val="1413"/>
              </a:spcAft>
              <a:buClrTx/>
              <a:buFontTx/>
              <a:buNone/>
            </a:pPr>
            <a:r>
              <a:rPr lang="ru-RU" altLang="ru-RU" sz="1800" dirty="0">
                <a:solidFill>
                  <a:srgbClr val="000000"/>
                </a:solidFill>
              </a:rPr>
              <a:t>Сейчас L3 сеть все чаще используется для сегментации или сшивания сетей L2, чтобы преодолеть проблему масштабирования. В частности, L2 мосты , часто соединяют между собой несколько различных </a:t>
            </a:r>
            <a:r>
              <a:rPr lang="ru-RU" altLang="ru-RU" sz="1800" i="1" dirty="0">
                <a:solidFill>
                  <a:srgbClr val="000000"/>
                </a:solidFill>
              </a:rPr>
              <a:t>IP</a:t>
            </a:r>
            <a:r>
              <a:rPr lang="ru-RU" altLang="ru-RU" sz="1800" dirty="0">
                <a:solidFill>
                  <a:srgbClr val="000000"/>
                </a:solidFill>
              </a:rPr>
              <a:t>-подсетей и обычно соединены с </a:t>
            </a:r>
            <a:r>
              <a:rPr lang="ru-RU" altLang="ru-RU" sz="1800" i="1" dirty="0">
                <a:solidFill>
                  <a:srgbClr val="000000"/>
                </a:solidFill>
              </a:rPr>
              <a:t>L3</a:t>
            </a:r>
            <a:r>
              <a:rPr lang="ru-RU" altLang="ru-RU" sz="1800" b="1" dirty="0">
                <a:solidFill>
                  <a:srgbClr val="000000"/>
                </a:solidFill>
              </a:rPr>
              <a:t> </a:t>
            </a:r>
            <a:r>
              <a:rPr lang="ru-RU" altLang="ru-RU" sz="1800" dirty="0">
                <a:solidFill>
                  <a:srgbClr val="000000"/>
                </a:solidFill>
              </a:rPr>
              <a:t>маршрутизатором.  </a:t>
            </a:r>
          </a:p>
          <a:p>
            <a:pPr marL="420370" indent="-315595" eaLnBrk="1">
              <a:spcAft>
                <a:spcPts val="1413"/>
              </a:spcAft>
              <a:buClrTx/>
              <a:buFontTx/>
              <a:buNone/>
            </a:pPr>
            <a:endParaRPr lang="ru-RU" altLang="ru-RU" sz="1800" dirty="0">
              <a:solidFill>
                <a:srgbClr val="000000"/>
              </a:solidFill>
            </a:endParaRPr>
          </a:p>
          <a:p>
            <a:pPr marL="420370" indent="-315595" eaLnBrk="1">
              <a:spcAft>
                <a:spcPts val="1413"/>
              </a:spcAft>
              <a:buClrTx/>
              <a:buFontTx/>
              <a:buNone/>
            </a:pPr>
            <a:endParaRPr lang="ru-RU" altLang="ru-RU" sz="1800" dirty="0">
              <a:solidFill>
                <a:srgbClr val="000000"/>
              </a:solidFill>
            </a:endParaRPr>
          </a:p>
          <a:p>
            <a:pPr marL="420370" indent="-315595" eaLnBrk="1">
              <a:spcAft>
                <a:spcPts val="1413"/>
              </a:spcAft>
              <a:buClrTx/>
              <a:buFontTx/>
              <a:buNone/>
            </a:pPr>
            <a:endParaRPr lang="ru-RU" altLang="ru-RU" sz="1800" dirty="0">
              <a:solidFill>
                <a:srgbClr val="000000"/>
              </a:solidFill>
            </a:endParaRPr>
          </a:p>
          <a:p>
            <a:pPr marL="104775" indent="0" eaLnBrk="1">
              <a:spcAft>
                <a:spcPts val="1413"/>
              </a:spcAft>
              <a:buSzPct val="45000"/>
            </a:pPr>
            <a:endParaRPr lang="ru-RU" altLang="ru-RU" dirty="0">
              <a:solidFill>
                <a:srgbClr val="000000"/>
              </a:solidFill>
            </a:endParaRPr>
          </a:p>
          <a:p>
            <a:pPr marL="104775" indent="0" eaLnBrk="1">
              <a:spcAft>
                <a:spcPts val="1413"/>
              </a:spcAft>
              <a:buSzPct val="45000"/>
            </a:pPr>
            <a:endParaRPr lang="ru-RU" altLang="ru-RU" dirty="0">
              <a:solidFill>
                <a:srgbClr val="000000"/>
              </a:solidFill>
            </a:endParaRPr>
          </a:p>
        </p:txBody>
      </p:sp>
    </p:spTree>
    <p:extLst>
      <p:ext uri="{BB962C8B-B14F-4D97-AF65-F5344CB8AC3E}">
        <p14:creationId xmlns:p14="http://schemas.microsoft.com/office/powerpoint/2010/main" val="33956362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Text Box 1">
            <a:extLst>
              <a:ext uri="{FF2B5EF4-FFF2-40B4-BE49-F238E27FC236}">
                <a16:creationId xmlns:a16="http://schemas.microsoft.com/office/drawing/2014/main" id="{356ABB84-20C6-4A89-9A28-8659F00AF1C0}"/>
              </a:ext>
            </a:extLst>
          </p:cNvPr>
          <p:cNvSpPr txBox="1">
            <a:spLocks noChangeArrowheads="1"/>
          </p:cNvSpPr>
          <p:nvPr/>
        </p:nvSpPr>
        <p:spPr bwMode="auto">
          <a:xfrm>
            <a:off x="503238" y="-34183"/>
            <a:ext cx="9070975" cy="187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buNone/>
            </a:pPr>
            <a:r>
              <a:rPr lang="ru-RU" b="1" dirty="0" err="1">
                <a:solidFill>
                  <a:srgbClr val="000000"/>
                </a:solidFill>
                <a:latin typeface="Arial"/>
                <a:cs typeface="Arial"/>
              </a:rPr>
              <a:t>SDN:</a:t>
            </a:r>
            <a:r>
              <a:rPr lang="ru-RU" altLang="ru-RU" b="1" dirty="0" err="1">
                <a:solidFill>
                  <a:srgbClr val="000000"/>
                </a:solidFill>
                <a:latin typeface="Arial"/>
                <a:cs typeface="Tahoma"/>
              </a:rPr>
              <a:t>Что</a:t>
            </a:r>
            <a:r>
              <a:rPr lang="ru-RU" altLang="ru-RU" b="1" dirty="0">
                <a:solidFill>
                  <a:srgbClr val="000000"/>
                </a:solidFill>
                <a:latin typeface="Arial"/>
                <a:cs typeface="Tahoma"/>
              </a:rPr>
              <a:t> они делают?</a:t>
            </a:r>
            <a:br>
              <a:rPr lang="ru-RU" altLang="ru-RU" b="1" dirty="0"/>
            </a:br>
            <a:r>
              <a:rPr lang="ru-RU" altLang="ru-RU" b="1" i="1" dirty="0">
                <a:solidFill>
                  <a:srgbClr val="000000"/>
                </a:solidFill>
                <a:latin typeface="Arial"/>
                <a:cs typeface="Tahoma"/>
              </a:rPr>
              <a:t>Control </a:t>
            </a:r>
            <a:r>
              <a:rPr lang="ru-RU" altLang="ru-RU" b="1" i="1" dirty="0" err="1">
                <a:solidFill>
                  <a:srgbClr val="000000"/>
                </a:solidFill>
                <a:latin typeface="Arial"/>
                <a:cs typeface="Tahoma"/>
              </a:rPr>
              <a:t>Plane</a:t>
            </a:r>
            <a:br>
              <a:rPr lang="ru-RU" altLang="ru-RU" b="1" dirty="0"/>
            </a:br>
            <a:endParaRPr lang="ru-RU" altLang="ru-RU" sz="2400">
              <a:solidFill>
                <a:srgbClr val="000000"/>
              </a:solidFill>
            </a:endParaRPr>
          </a:p>
        </p:txBody>
      </p:sp>
      <p:sp>
        <p:nvSpPr>
          <p:cNvPr id="7170" name="Text Box 2">
            <a:extLst>
              <a:ext uri="{FF2B5EF4-FFF2-40B4-BE49-F238E27FC236}">
                <a16:creationId xmlns:a16="http://schemas.microsoft.com/office/drawing/2014/main" id="{3E2D9099-3FEA-4250-BFC9-3CC58965B96C}"/>
              </a:ext>
            </a:extLst>
          </p:cNvPr>
          <p:cNvSpPr txBox="1">
            <a:spLocks noChangeArrowheads="1"/>
          </p:cNvSpPr>
          <p:nvPr/>
        </p:nvSpPr>
        <p:spPr bwMode="auto">
          <a:xfrm>
            <a:off x="503238" y="2819599"/>
            <a:ext cx="9070975"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420688" indent="-315913">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1pPr>
            <a:lvl2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2pPr>
            <a:lvl3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3pPr>
            <a:lvl4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4pPr>
            <a:lvl5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9pPr>
          </a:lstStyle>
          <a:p>
            <a:pPr eaLnBrk="1">
              <a:spcAft>
                <a:spcPts val="1413"/>
              </a:spcAft>
              <a:buClrTx/>
              <a:buFontTx/>
              <a:buNone/>
            </a:pPr>
            <a:r>
              <a:rPr lang="en-US" altLang="ru-RU" sz="1800" i="1" dirty="0">
                <a:solidFill>
                  <a:srgbClr val="000000"/>
                </a:solidFill>
              </a:rPr>
              <a:t>L3</a:t>
            </a:r>
            <a:r>
              <a:rPr lang="en-US" altLang="ru-RU" sz="1800" dirty="0">
                <a:solidFill>
                  <a:srgbClr val="000000"/>
                </a:solidFill>
              </a:rPr>
              <a:t> </a:t>
            </a:r>
            <a:r>
              <a:rPr lang="ru-RU" altLang="ru-RU" sz="1800" dirty="0">
                <a:solidFill>
                  <a:srgbClr val="000000"/>
                </a:solidFill>
              </a:rPr>
              <a:t>маршрутизаторы  соединены вместе, чтобы сформировать более крупные сети или действительно разные диапазоны адресов подсети.</a:t>
            </a:r>
          </a:p>
          <a:p>
            <a:pPr eaLnBrk="1">
              <a:spcAft>
                <a:spcPts val="1413"/>
              </a:spcAft>
              <a:buClrTx/>
              <a:buFontTx/>
              <a:buNone/>
            </a:pPr>
            <a:r>
              <a:rPr lang="ru-RU" altLang="ru-RU" sz="1800" dirty="0">
                <a:solidFill>
                  <a:srgbClr val="000000"/>
                </a:solidFill>
              </a:rPr>
              <a:t>L3 маршрутизаторы  являются </a:t>
            </a:r>
            <a:r>
              <a:rPr lang="ru-RU" altLang="ru-RU" sz="1800" dirty="0" err="1">
                <a:solidFill>
                  <a:srgbClr val="000000"/>
                </a:solidFill>
              </a:rPr>
              <a:t>соедительным</a:t>
            </a:r>
            <a:r>
              <a:rPr lang="ru-RU" altLang="ru-RU" sz="1800" dirty="0">
                <a:solidFill>
                  <a:srgbClr val="000000"/>
                </a:solidFill>
              </a:rPr>
              <a:t> звеном для   более крупных сетей - или подсетей с разными диапазонами адресов. </a:t>
            </a:r>
          </a:p>
          <a:p>
            <a:pPr eaLnBrk="1">
              <a:spcAft>
                <a:spcPts val="1413"/>
              </a:spcAft>
              <a:buClrTx/>
              <a:buFontTx/>
              <a:buNone/>
            </a:pPr>
            <a:r>
              <a:rPr lang="ru-RU" altLang="ru-RU" sz="1800" dirty="0">
                <a:solidFill>
                  <a:srgbClr val="000000"/>
                </a:solidFill>
              </a:rPr>
              <a:t>Крупные сети связываются  с другими сетями через шлюзовые маршрутизаторы (</a:t>
            </a:r>
            <a:r>
              <a:rPr lang="ru-RU" altLang="ru-RU" sz="1800" i="1" dirty="0" err="1">
                <a:solidFill>
                  <a:srgbClr val="000000"/>
                </a:solidFill>
              </a:rPr>
              <a:t>gateways</a:t>
            </a:r>
            <a:r>
              <a:rPr lang="ru-RU" altLang="ru-RU" sz="1800" dirty="0">
                <a:solidFill>
                  <a:srgbClr val="000000"/>
                </a:solidFill>
              </a:rPr>
              <a:t>), которые  специализируются как правило исключительно  на этой задаче.</a:t>
            </a:r>
          </a:p>
          <a:p>
            <a:pPr eaLnBrk="1">
              <a:spcAft>
                <a:spcPts val="1413"/>
              </a:spcAft>
              <a:buClrTx/>
              <a:buFontTx/>
              <a:buNone/>
            </a:pPr>
            <a:r>
              <a:rPr lang="ru-RU" altLang="ru-RU" sz="1800" dirty="0">
                <a:solidFill>
                  <a:srgbClr val="000000"/>
                </a:solidFill>
              </a:rPr>
              <a:t>Однако во всех этих случаях маршрутизатор маршрутизирует трафик только между сетями L3 и пересылает пакеты на L2</a:t>
            </a:r>
            <a:r>
              <a:rPr lang="ru-RU" altLang="ru-RU" sz="1800" b="1" dirty="0">
                <a:solidFill>
                  <a:srgbClr val="000000"/>
                </a:solidFill>
              </a:rPr>
              <a:t>,</a:t>
            </a:r>
            <a:r>
              <a:rPr lang="ru-RU" altLang="ru-RU" sz="1800" dirty="0">
                <a:solidFill>
                  <a:srgbClr val="000000"/>
                </a:solidFill>
              </a:rPr>
              <a:t> когда он знает, что пакет пришел в L3 сеть конечного уровня, и должен быть доставлен на конкретный хост.</a:t>
            </a:r>
          </a:p>
          <a:p>
            <a:pPr eaLnBrk="1">
              <a:spcAft>
                <a:spcPts val="1413"/>
              </a:spcAft>
              <a:buClrTx/>
              <a:buFontTx/>
              <a:buNone/>
            </a:pPr>
            <a:endParaRPr lang="ru-RU" altLang="ru-RU" sz="1800" dirty="0">
              <a:solidFill>
                <a:srgbClr val="000000"/>
              </a:solidFill>
            </a:endParaRPr>
          </a:p>
          <a:p>
            <a:pPr eaLnBrk="1">
              <a:spcAft>
                <a:spcPts val="1413"/>
              </a:spcAft>
              <a:buClrTx/>
              <a:buFontTx/>
              <a:buNone/>
            </a:pPr>
            <a:endParaRPr lang="ru-RU" altLang="ru-RU" sz="1800" dirty="0">
              <a:solidFill>
                <a:srgbClr val="000000"/>
              </a:solidFill>
            </a:endParaRPr>
          </a:p>
          <a:p>
            <a:pPr eaLnBrk="1">
              <a:spcAft>
                <a:spcPts val="1413"/>
              </a:spcAft>
              <a:buClrTx/>
              <a:buFontTx/>
              <a:buNone/>
            </a:pPr>
            <a:endParaRPr lang="ru-RU" altLang="ru-RU" sz="1800" dirty="0">
              <a:solidFill>
                <a:srgbClr val="000000"/>
              </a:solidFill>
            </a:endParaRPr>
          </a:p>
          <a:p>
            <a:pPr eaLnBrk="1">
              <a:spcAft>
                <a:spcPts val="1413"/>
              </a:spcAft>
              <a:buClrTx/>
              <a:buFontTx/>
              <a:buNone/>
            </a:pPr>
            <a:endParaRPr lang="ru-RU" altLang="ru-RU" sz="1800" dirty="0">
              <a:solidFill>
                <a:srgbClr val="000000"/>
              </a:solidFill>
            </a:endParaRPr>
          </a:p>
          <a:p>
            <a:pPr marL="104775" indent="0" eaLnBrk="1">
              <a:spcAft>
                <a:spcPts val="1413"/>
              </a:spcAft>
              <a:buSzPct val="45000"/>
            </a:pPr>
            <a:endParaRPr lang="ru-RU" altLang="ru-RU" dirty="0">
              <a:solidFill>
                <a:srgbClr val="000000"/>
              </a:solidFill>
            </a:endParaRPr>
          </a:p>
          <a:p>
            <a:pPr marL="104775" indent="0" eaLnBrk="1">
              <a:spcAft>
                <a:spcPts val="1413"/>
              </a:spcAft>
              <a:buSzPct val="45000"/>
            </a:pPr>
            <a:endParaRPr lang="ru-RU" altLang="ru-RU" dirty="0">
              <a:solidFill>
                <a:srgbClr val="000000"/>
              </a:solidFill>
            </a:endParaRPr>
          </a:p>
        </p:txBody>
      </p:sp>
    </p:spTree>
    <p:extLst>
      <p:ext uri="{BB962C8B-B14F-4D97-AF65-F5344CB8AC3E}">
        <p14:creationId xmlns:p14="http://schemas.microsoft.com/office/powerpoint/2010/main" val="19345006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Text Box 1">
            <a:extLst>
              <a:ext uri="{FF2B5EF4-FFF2-40B4-BE49-F238E27FC236}">
                <a16:creationId xmlns:a16="http://schemas.microsoft.com/office/drawing/2014/main" id="{356ABB84-20C6-4A89-9A28-8659F00AF1C0}"/>
              </a:ext>
            </a:extLst>
          </p:cNvPr>
          <p:cNvSpPr txBox="1">
            <a:spLocks noChangeArrowheads="1"/>
          </p:cNvSpPr>
          <p:nvPr/>
        </p:nvSpPr>
        <p:spPr bwMode="auto">
          <a:xfrm>
            <a:off x="503238" y="-34183"/>
            <a:ext cx="9070975" cy="187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buNone/>
            </a:pPr>
            <a:r>
              <a:rPr lang="ru-RU" b="1" dirty="0" err="1">
                <a:solidFill>
                  <a:srgbClr val="000000"/>
                </a:solidFill>
                <a:latin typeface="Arial"/>
                <a:cs typeface="Arial"/>
              </a:rPr>
              <a:t>SDN:</a:t>
            </a:r>
            <a:r>
              <a:rPr lang="ru-RU" altLang="ru-RU" b="1" dirty="0" err="1">
                <a:solidFill>
                  <a:srgbClr val="000000"/>
                </a:solidFill>
                <a:latin typeface="Arial"/>
                <a:cs typeface="Tahoma"/>
              </a:rPr>
              <a:t>Что</a:t>
            </a:r>
            <a:r>
              <a:rPr lang="ru-RU" altLang="ru-RU" b="1" dirty="0">
                <a:solidFill>
                  <a:srgbClr val="000000"/>
                </a:solidFill>
                <a:latin typeface="Arial"/>
                <a:cs typeface="Tahoma"/>
              </a:rPr>
              <a:t> они делают?</a:t>
            </a:r>
            <a:br>
              <a:rPr lang="ru-RU" altLang="ru-RU" b="1" dirty="0"/>
            </a:br>
            <a:r>
              <a:rPr lang="ru-RU" altLang="ru-RU" b="1" i="1" dirty="0">
                <a:solidFill>
                  <a:srgbClr val="000000"/>
                </a:solidFill>
                <a:latin typeface="Arial"/>
                <a:cs typeface="Tahoma"/>
              </a:rPr>
              <a:t>Control </a:t>
            </a:r>
            <a:r>
              <a:rPr lang="ru-RU" altLang="ru-RU" b="1" i="1" dirty="0" err="1">
                <a:solidFill>
                  <a:srgbClr val="000000"/>
                </a:solidFill>
                <a:latin typeface="Arial"/>
                <a:cs typeface="Tahoma"/>
              </a:rPr>
              <a:t>Plane</a:t>
            </a:r>
            <a:br>
              <a:rPr lang="ru-RU" altLang="ru-RU" b="1" dirty="0"/>
            </a:br>
            <a:endParaRPr lang="ru-RU" altLang="ru-RU" sz="2400">
              <a:solidFill>
                <a:srgbClr val="000000"/>
              </a:solidFill>
            </a:endParaRPr>
          </a:p>
        </p:txBody>
      </p:sp>
      <p:sp>
        <p:nvSpPr>
          <p:cNvPr id="7170" name="Text Box 2">
            <a:extLst>
              <a:ext uri="{FF2B5EF4-FFF2-40B4-BE49-F238E27FC236}">
                <a16:creationId xmlns:a16="http://schemas.microsoft.com/office/drawing/2014/main" id="{3E2D9099-3FEA-4250-BFC9-3CC58965B96C}"/>
              </a:ext>
            </a:extLst>
          </p:cNvPr>
          <p:cNvSpPr txBox="1">
            <a:spLocks noChangeArrowheads="1"/>
          </p:cNvSpPr>
          <p:nvPr/>
        </p:nvSpPr>
        <p:spPr bwMode="auto">
          <a:xfrm>
            <a:off x="503238" y="2170396"/>
            <a:ext cx="9070975" cy="5271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420688" indent="-315913">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1pPr>
            <a:lvl2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2pPr>
            <a:lvl3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3pPr>
            <a:lvl4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4pPr>
            <a:lvl5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9pPr>
          </a:lstStyle>
          <a:p>
            <a:pPr marL="420370" indent="-315595" eaLnBrk="1">
              <a:spcAft>
                <a:spcPts val="1413"/>
              </a:spcAft>
              <a:buClrTx/>
              <a:buFontTx/>
              <a:buNone/>
            </a:pPr>
            <a:r>
              <a:rPr lang="ru-RU" altLang="ru-RU" sz="1800" dirty="0">
                <a:solidFill>
                  <a:srgbClr val="000000"/>
                </a:solidFill>
              </a:rPr>
              <a:t>Картина немного меняется в при применении сложных систем, таких как:</a:t>
            </a:r>
            <a:endParaRPr lang="ru-RU"/>
          </a:p>
          <a:p>
            <a:pPr marL="420370" indent="-315595" eaLnBrk="1">
              <a:spcAft>
                <a:spcPts val="1413"/>
              </a:spcAft>
              <a:buClrTx/>
            </a:pPr>
            <a:r>
              <a:rPr lang="ru-RU" altLang="ru-RU" dirty="0">
                <a:solidFill>
                  <a:srgbClr val="000000"/>
                </a:solidFill>
                <a:latin typeface="Arial"/>
                <a:cs typeface="Tahoma"/>
              </a:rPr>
              <a:t> </a:t>
            </a:r>
            <a:r>
              <a:rPr lang="ru-RU" altLang="ru-RU" sz="1800" b="1" i="1" dirty="0">
                <a:solidFill>
                  <a:srgbClr val="000000"/>
                </a:solidFill>
                <a:latin typeface="Arial"/>
                <a:cs typeface="Tahoma"/>
              </a:rPr>
              <a:t>MPLS</a:t>
            </a:r>
            <a:r>
              <a:rPr lang="ru-RU" altLang="ru-RU" sz="1800" b="1" dirty="0">
                <a:solidFill>
                  <a:srgbClr val="000000"/>
                </a:solidFill>
                <a:latin typeface="Arial"/>
                <a:cs typeface="Tahoma"/>
              </a:rPr>
              <a:t> </a:t>
            </a:r>
            <a:r>
              <a:rPr lang="ru-RU" altLang="ru-RU" sz="1800" dirty="0">
                <a:solidFill>
                  <a:srgbClr val="000000"/>
                </a:solidFill>
                <a:latin typeface="Arial"/>
                <a:cs typeface="Tahoma"/>
              </a:rPr>
              <a:t>- многопротокольная коммутация меток - набор протоколов в основе которого</a:t>
            </a:r>
            <a:r>
              <a:rPr lang="ru-RU" altLang="ru-RU" dirty="0">
                <a:solidFill>
                  <a:srgbClr val="000000"/>
                </a:solidFill>
                <a:latin typeface="Arial"/>
                <a:cs typeface="Tahoma"/>
              </a:rPr>
              <a:t> </a:t>
            </a:r>
            <a:r>
              <a:rPr lang="ru-RU" altLang="ru-RU" sz="1800" dirty="0">
                <a:solidFill>
                  <a:srgbClr val="000000"/>
                </a:solidFill>
                <a:latin typeface="Arial"/>
                <a:cs typeface="Tahoma"/>
              </a:rPr>
              <a:t> комбинация</a:t>
            </a:r>
            <a:r>
              <a:rPr lang="ru-RU" altLang="ru-RU" dirty="0">
                <a:solidFill>
                  <a:srgbClr val="000000"/>
                </a:solidFill>
                <a:latin typeface="Arial"/>
                <a:cs typeface="Tahoma"/>
              </a:rPr>
              <a:t> </a:t>
            </a:r>
            <a:r>
              <a:rPr lang="ru-RU" altLang="ru-RU" sz="1800" dirty="0">
                <a:solidFill>
                  <a:srgbClr val="000000"/>
                </a:solidFill>
                <a:latin typeface="Arial"/>
                <a:cs typeface="Tahoma"/>
              </a:rPr>
              <a:t> из L2 (передача и коммутация)</a:t>
            </a:r>
            <a:r>
              <a:rPr lang="ru-RU" altLang="ru-RU" dirty="0">
                <a:solidFill>
                  <a:srgbClr val="000000"/>
                </a:solidFill>
                <a:latin typeface="Arial"/>
                <a:cs typeface="Tahoma"/>
              </a:rPr>
              <a:t> </a:t>
            </a:r>
            <a:r>
              <a:rPr lang="ru-RU" altLang="ru-RU" sz="1800" dirty="0">
                <a:solidFill>
                  <a:srgbClr val="000000"/>
                </a:solidFill>
                <a:latin typeface="Arial"/>
                <a:cs typeface="Tahoma"/>
              </a:rPr>
              <a:t> и L3 (маршрутизация )</a:t>
            </a:r>
            <a:r>
              <a:rPr lang="ru-RU" altLang="ru-RU" dirty="0">
                <a:solidFill>
                  <a:srgbClr val="000000"/>
                </a:solidFill>
                <a:latin typeface="Arial"/>
                <a:cs typeface="Tahoma"/>
              </a:rPr>
              <a:t> </a:t>
            </a:r>
            <a:r>
              <a:rPr lang="ru-RU" altLang="ru-RU" sz="1800" dirty="0">
                <a:solidFill>
                  <a:srgbClr val="000000"/>
                </a:solidFill>
                <a:latin typeface="Arial"/>
                <a:cs typeface="Tahoma"/>
              </a:rPr>
              <a:t> протоколов, что позволяет быструю передачу пакетов похожим образом как это делается в</a:t>
            </a:r>
            <a:r>
              <a:rPr lang="ru-RU" altLang="ru-RU" dirty="0">
                <a:solidFill>
                  <a:srgbClr val="000000"/>
                </a:solidFill>
                <a:latin typeface="Arial"/>
                <a:cs typeface="Tahoma"/>
              </a:rPr>
              <a:t> </a:t>
            </a:r>
            <a:r>
              <a:rPr lang="ru-RU" altLang="ru-RU" sz="1800" dirty="0">
                <a:solidFill>
                  <a:srgbClr val="000000"/>
                </a:solidFill>
                <a:latin typeface="Arial"/>
                <a:cs typeface="Tahoma"/>
              </a:rPr>
              <a:t> </a:t>
            </a:r>
            <a:r>
              <a:rPr lang="ru-RU" altLang="ru-RU" sz="1800" i="1" dirty="0">
                <a:solidFill>
                  <a:srgbClr val="000000"/>
                </a:solidFill>
                <a:latin typeface="Arial"/>
                <a:cs typeface="Tahoma"/>
              </a:rPr>
              <a:t>ATM</a:t>
            </a:r>
            <a:r>
              <a:rPr lang="ru-RU" altLang="ru-RU" sz="1800" dirty="0">
                <a:solidFill>
                  <a:srgbClr val="000000"/>
                </a:solidFill>
                <a:latin typeface="Arial"/>
                <a:cs typeface="Tahoma"/>
              </a:rPr>
              <a:t> системах, но дополненной гибкостью и продвинутой сигнальной техники из мира </a:t>
            </a:r>
            <a:r>
              <a:rPr lang="ru-RU" altLang="ru-RU" sz="1800" i="1" dirty="0">
                <a:solidFill>
                  <a:srgbClr val="000000"/>
                </a:solidFill>
                <a:latin typeface="Arial"/>
                <a:cs typeface="Tahoma"/>
              </a:rPr>
              <a:t>IP</a:t>
            </a:r>
            <a:r>
              <a:rPr lang="ru-RU" altLang="ru-RU" sz="1800" dirty="0">
                <a:solidFill>
                  <a:srgbClr val="000000"/>
                </a:solidFill>
                <a:latin typeface="Arial"/>
                <a:cs typeface="Tahoma"/>
              </a:rPr>
              <a:t>.</a:t>
            </a:r>
            <a:r>
              <a:rPr lang="ru-RU" altLang="ru-RU" dirty="0">
                <a:solidFill>
                  <a:srgbClr val="000000"/>
                </a:solidFill>
                <a:latin typeface="Arial"/>
                <a:cs typeface="Tahoma"/>
              </a:rPr>
              <a:t>  </a:t>
            </a:r>
            <a:endParaRPr lang="ru-RU" altLang="ru-RU" sz="1800" dirty="0">
              <a:solidFill>
                <a:srgbClr val="000000"/>
              </a:solidFill>
            </a:endParaRPr>
          </a:p>
          <a:p>
            <a:pPr marL="420370" indent="-315595" eaLnBrk="1">
              <a:spcAft>
                <a:spcPts val="1413"/>
              </a:spcAft>
              <a:buClrTx/>
            </a:pPr>
            <a:r>
              <a:rPr lang="ru-RU" altLang="ru-RU" dirty="0">
                <a:solidFill>
                  <a:srgbClr val="000000"/>
                </a:solidFill>
                <a:latin typeface="Arial"/>
                <a:cs typeface="Tahoma"/>
              </a:rPr>
              <a:t> </a:t>
            </a:r>
            <a:r>
              <a:rPr lang="ru-RU" altLang="ru-RU" sz="1800" b="1" i="1" dirty="0">
                <a:solidFill>
                  <a:srgbClr val="000000"/>
                </a:solidFill>
                <a:latin typeface="Arial"/>
                <a:cs typeface="Tahoma"/>
              </a:rPr>
              <a:t>EVPN</a:t>
            </a:r>
            <a:r>
              <a:rPr lang="ru-RU" altLang="ru-RU" sz="1800" dirty="0">
                <a:solidFill>
                  <a:srgbClr val="000000"/>
                </a:solidFill>
                <a:latin typeface="Arial"/>
                <a:cs typeface="Tahoma"/>
              </a:rPr>
              <a:t> - протокол виртуальной частной сети </a:t>
            </a:r>
            <a:r>
              <a:rPr lang="ru-RU" altLang="ru-RU" sz="1800" i="1" dirty="0">
                <a:solidFill>
                  <a:srgbClr val="000000"/>
                </a:solidFill>
                <a:latin typeface="Arial"/>
                <a:cs typeface="Tahoma"/>
              </a:rPr>
              <a:t>Ethernet</a:t>
            </a:r>
            <a:r>
              <a:rPr lang="ru-RU" altLang="ru-RU" i="1" dirty="0">
                <a:solidFill>
                  <a:srgbClr val="000000"/>
                </a:solidFill>
                <a:latin typeface="Arial"/>
                <a:cs typeface="Tahoma"/>
              </a:rPr>
              <a:t> </a:t>
            </a:r>
            <a:r>
              <a:rPr lang="ru-RU" altLang="ru-RU" sz="1800" dirty="0">
                <a:solidFill>
                  <a:srgbClr val="000000"/>
                </a:solidFill>
                <a:latin typeface="Arial"/>
                <a:cs typeface="Tahoma"/>
              </a:rPr>
              <a:t>- это попытка решить проблему масштабирования </a:t>
            </a:r>
            <a:r>
              <a:rPr lang="ru-RU" altLang="ru-RU" sz="1800" b="1" dirty="0">
                <a:solidFill>
                  <a:srgbClr val="000000"/>
                </a:solidFill>
                <a:latin typeface="Arial"/>
                <a:cs typeface="Tahoma"/>
              </a:rPr>
              <a:t>L2</a:t>
            </a:r>
            <a:r>
              <a:rPr lang="ru-RU" altLang="ru-RU" sz="1800" dirty="0">
                <a:solidFill>
                  <a:srgbClr val="000000"/>
                </a:solidFill>
                <a:latin typeface="Arial"/>
                <a:cs typeface="Tahoma"/>
              </a:rPr>
              <a:t> сетей,</a:t>
            </a:r>
            <a:r>
              <a:rPr lang="ru-RU" altLang="ru-RU" dirty="0">
                <a:solidFill>
                  <a:srgbClr val="000000"/>
                </a:solidFill>
                <a:latin typeface="Arial"/>
                <a:cs typeface="Tahoma"/>
              </a:rPr>
              <a:t> </a:t>
            </a:r>
            <a:r>
              <a:rPr lang="ru-RU" altLang="ru-RU" sz="1800" dirty="0">
                <a:solidFill>
                  <a:srgbClr val="000000"/>
                </a:solidFill>
                <a:latin typeface="Arial"/>
                <a:cs typeface="Tahoma"/>
              </a:rPr>
              <a:t> путем эффективного туннелирования между</a:t>
            </a:r>
            <a:r>
              <a:rPr lang="ru-RU" altLang="ru-RU" dirty="0">
                <a:solidFill>
                  <a:srgbClr val="000000"/>
                </a:solidFill>
                <a:latin typeface="Arial"/>
                <a:cs typeface="Tahoma"/>
              </a:rPr>
              <a:t> </a:t>
            </a:r>
            <a:r>
              <a:rPr lang="ru-RU" altLang="ru-RU" sz="1800" dirty="0">
                <a:solidFill>
                  <a:srgbClr val="000000"/>
                </a:solidFill>
                <a:latin typeface="Arial"/>
                <a:cs typeface="Tahoma"/>
              </a:rPr>
              <a:t> </a:t>
            </a:r>
            <a:r>
              <a:rPr lang="ru-RU" altLang="ru-RU" sz="1800" b="1" dirty="0">
                <a:solidFill>
                  <a:srgbClr val="000000"/>
                </a:solidFill>
                <a:latin typeface="Arial"/>
                <a:cs typeface="Tahoma"/>
              </a:rPr>
              <a:t>L2 </a:t>
            </a:r>
            <a:r>
              <a:rPr lang="ru-RU" altLang="ru-RU" sz="1800" dirty="0">
                <a:solidFill>
                  <a:srgbClr val="000000"/>
                </a:solidFill>
                <a:latin typeface="Arial"/>
                <a:cs typeface="Tahoma"/>
              </a:rPr>
              <a:t>мостами через инфраструктуру </a:t>
            </a:r>
            <a:r>
              <a:rPr lang="ru-RU" altLang="ru-RU" sz="1800" b="1" dirty="0">
                <a:solidFill>
                  <a:srgbClr val="000000"/>
                </a:solidFill>
                <a:latin typeface="Arial"/>
                <a:cs typeface="Tahoma"/>
              </a:rPr>
              <a:t>MPLS</a:t>
            </a:r>
            <a:r>
              <a:rPr lang="ru-RU" altLang="ru-RU" sz="1800" dirty="0">
                <a:solidFill>
                  <a:srgbClr val="000000"/>
                </a:solidFill>
                <a:latin typeface="Arial"/>
                <a:cs typeface="Tahoma"/>
              </a:rPr>
              <a:t> (или </a:t>
            </a:r>
            <a:r>
              <a:rPr lang="ru-RU" altLang="ru-RU" sz="1800" b="1" dirty="0">
                <a:solidFill>
                  <a:srgbClr val="000000"/>
                </a:solidFill>
                <a:latin typeface="Arial"/>
                <a:cs typeface="Tahoma"/>
              </a:rPr>
              <a:t>GRE</a:t>
            </a:r>
            <a:r>
              <a:rPr lang="ru-RU" altLang="ru-RU" sz="1800" dirty="0">
                <a:solidFill>
                  <a:srgbClr val="000000"/>
                </a:solidFill>
                <a:latin typeface="Arial"/>
                <a:cs typeface="Tahoma"/>
              </a:rPr>
              <a:t>).</a:t>
            </a:r>
          </a:p>
          <a:p>
            <a:pPr marL="420370" indent="-315595" eaLnBrk="1">
              <a:spcAft>
                <a:spcPts val="1413"/>
              </a:spcAft>
              <a:buClrTx/>
              <a:buFontTx/>
              <a:buNone/>
            </a:pPr>
            <a:r>
              <a:rPr lang="ru-RU" altLang="ru-RU" sz="1800" dirty="0">
                <a:solidFill>
                  <a:srgbClr val="000000"/>
                </a:solidFill>
              </a:rPr>
              <a:t>     Для адресной информация о мостах в сетях L3  используется протокол маршрутизации </a:t>
            </a:r>
            <a:r>
              <a:rPr lang="ru-RU" altLang="ru-RU" sz="1800" b="1" dirty="0">
                <a:solidFill>
                  <a:srgbClr val="000000"/>
                </a:solidFill>
              </a:rPr>
              <a:t>BGP </a:t>
            </a:r>
          </a:p>
          <a:p>
            <a:pPr marL="420370" indent="-315595" eaLnBrk="1">
              <a:spcAft>
                <a:spcPts val="1413"/>
              </a:spcAft>
              <a:buClrTx/>
              <a:buFontTx/>
              <a:buNone/>
            </a:pPr>
            <a:r>
              <a:rPr lang="ru-RU" altLang="ru-RU" sz="1800" dirty="0">
                <a:solidFill>
                  <a:srgbClr val="000000"/>
                </a:solidFill>
              </a:rPr>
              <a:t>     Такой подход </a:t>
            </a:r>
            <a:r>
              <a:rPr lang="ru-RU" altLang="ru-RU" sz="1800" dirty="0" err="1">
                <a:solidFill>
                  <a:srgbClr val="000000"/>
                </a:solidFill>
              </a:rPr>
              <a:t>минимализирует</a:t>
            </a:r>
            <a:r>
              <a:rPr lang="ru-RU" altLang="ru-RU" sz="1800" dirty="0">
                <a:solidFill>
                  <a:srgbClr val="000000"/>
                </a:solidFill>
              </a:rPr>
              <a:t> необходимость в широковещательных структурах, таких как </a:t>
            </a:r>
            <a:r>
              <a:rPr lang="ru-RU" altLang="ru-RU" sz="1800" b="1" dirty="0" err="1">
                <a:solidFill>
                  <a:srgbClr val="000000"/>
                </a:solidFill>
              </a:rPr>
              <a:t>broadcast</a:t>
            </a:r>
            <a:r>
              <a:rPr lang="ru-RU" altLang="ru-RU" sz="1800" dirty="0">
                <a:solidFill>
                  <a:srgbClr val="000000"/>
                </a:solidFill>
              </a:rPr>
              <a:t>, </a:t>
            </a:r>
            <a:r>
              <a:rPr lang="ru-RU" altLang="ru-RU" sz="1800" b="1" dirty="0" err="1">
                <a:solidFill>
                  <a:srgbClr val="000000"/>
                </a:solidFill>
              </a:rPr>
              <a:t>unicast</a:t>
            </a:r>
            <a:endParaRPr lang="ru-RU" altLang="ru-RU" sz="1800" b="1" dirty="0">
              <a:solidFill>
                <a:srgbClr val="000000"/>
              </a:solidFill>
            </a:endParaRPr>
          </a:p>
          <a:p>
            <a:pPr marL="420370" indent="-315595" eaLnBrk="1">
              <a:spcAft>
                <a:spcPts val="1413"/>
              </a:spcAft>
              <a:buClrTx/>
              <a:buFontTx/>
              <a:buNone/>
            </a:pPr>
            <a:r>
              <a:rPr lang="ru-RU" altLang="ru-RU" sz="1800" dirty="0">
                <a:solidFill>
                  <a:srgbClr val="000000"/>
                </a:solidFill>
              </a:rPr>
              <a:t> </a:t>
            </a:r>
          </a:p>
          <a:p>
            <a:pPr marL="420370" indent="-315595" eaLnBrk="1">
              <a:spcAft>
                <a:spcPts val="1413"/>
              </a:spcAft>
              <a:buClrTx/>
            </a:pPr>
            <a:r>
              <a:rPr lang="ru-RU" altLang="ru-RU" dirty="0">
                <a:solidFill>
                  <a:srgbClr val="000000"/>
                </a:solidFill>
                <a:latin typeface="Arial"/>
                <a:cs typeface="Tahoma"/>
              </a:rPr>
              <a:t> </a:t>
            </a:r>
            <a:r>
              <a:rPr lang="ru-RU" altLang="ru-RU" sz="1800" b="1" i="1" dirty="0">
                <a:solidFill>
                  <a:srgbClr val="000000"/>
                </a:solidFill>
                <a:latin typeface="Arial"/>
                <a:cs typeface="Tahoma"/>
              </a:rPr>
              <a:t>LISP</a:t>
            </a:r>
            <a:r>
              <a:rPr lang="ru-RU" altLang="ru-RU" sz="1800" dirty="0">
                <a:solidFill>
                  <a:srgbClr val="000000"/>
                </a:solidFill>
                <a:latin typeface="Arial"/>
                <a:cs typeface="Tahoma"/>
              </a:rPr>
              <a:t> — протокол</a:t>
            </a:r>
            <a:r>
              <a:rPr lang="ru-RU" altLang="ru-RU" dirty="0">
                <a:solidFill>
                  <a:srgbClr val="000000"/>
                </a:solidFill>
                <a:latin typeface="Arial"/>
                <a:cs typeface="Tahoma"/>
              </a:rPr>
              <a:t> </a:t>
            </a:r>
            <a:r>
              <a:rPr lang="ru-RU" altLang="ru-RU" sz="1800" dirty="0">
                <a:solidFill>
                  <a:srgbClr val="000000"/>
                </a:solidFill>
                <a:latin typeface="Arial"/>
                <a:cs typeface="Tahoma"/>
              </a:rPr>
              <a:t> разделения</a:t>
            </a:r>
            <a:r>
              <a:rPr lang="ru-RU" altLang="ru-RU" dirty="0">
                <a:solidFill>
                  <a:srgbClr val="000000"/>
                </a:solidFill>
                <a:latin typeface="Arial"/>
                <a:cs typeface="Tahoma"/>
              </a:rPr>
              <a:t> </a:t>
            </a:r>
            <a:r>
              <a:rPr lang="ru-RU" altLang="ru-RU" sz="1800" dirty="0">
                <a:solidFill>
                  <a:srgbClr val="000000"/>
                </a:solidFill>
                <a:latin typeface="Arial"/>
                <a:cs typeface="Tahoma"/>
              </a:rPr>
              <a:t> локатор/ID (</a:t>
            </a:r>
            <a:r>
              <a:rPr lang="ru-RU" altLang="ru-RU" sz="1800" dirty="0" err="1">
                <a:solidFill>
                  <a:srgbClr val="000000"/>
                </a:solidFill>
                <a:latin typeface="Arial"/>
                <a:cs typeface="Tahoma"/>
              </a:rPr>
              <a:t>Locator</a:t>
            </a:r>
            <a:r>
              <a:rPr lang="ru-RU" altLang="ru-RU" sz="1800" dirty="0">
                <a:solidFill>
                  <a:srgbClr val="000000"/>
                </a:solidFill>
                <a:latin typeface="Arial"/>
                <a:cs typeface="Tahoma"/>
              </a:rPr>
              <a:t>/ID </a:t>
            </a:r>
            <a:r>
              <a:rPr lang="ru-RU" altLang="ru-RU" sz="1800" dirty="0" err="1">
                <a:solidFill>
                  <a:srgbClr val="000000"/>
                </a:solidFill>
                <a:latin typeface="Arial"/>
                <a:cs typeface="Tahoma"/>
              </a:rPr>
              <a:t>Separation</a:t>
            </a:r>
            <a:r>
              <a:rPr lang="ru-RU" altLang="ru-RU" sz="1800" dirty="0">
                <a:solidFill>
                  <a:srgbClr val="000000"/>
                </a:solidFill>
                <a:latin typeface="Arial"/>
                <a:cs typeface="Tahoma"/>
              </a:rPr>
              <a:t> Protocol).</a:t>
            </a:r>
          </a:p>
          <a:p>
            <a:pPr marL="420370" indent="-315595" eaLnBrk="1">
              <a:spcAft>
                <a:spcPts val="1413"/>
              </a:spcAft>
              <a:buClrTx/>
              <a:buFontTx/>
              <a:buNone/>
            </a:pPr>
            <a:endParaRPr lang="ru-RU" altLang="ru-RU" sz="1800" dirty="0">
              <a:solidFill>
                <a:srgbClr val="000000"/>
              </a:solidFill>
            </a:endParaRPr>
          </a:p>
          <a:p>
            <a:pPr marL="420370" indent="-315595" eaLnBrk="1">
              <a:spcAft>
                <a:spcPts val="1413"/>
              </a:spcAft>
              <a:buClrTx/>
              <a:buFontTx/>
              <a:buNone/>
            </a:pPr>
            <a:endParaRPr lang="ru-RU" altLang="ru-RU" sz="1800" dirty="0">
              <a:solidFill>
                <a:srgbClr val="000000"/>
              </a:solidFill>
            </a:endParaRPr>
          </a:p>
          <a:p>
            <a:pPr marL="104775" indent="0" eaLnBrk="1">
              <a:spcAft>
                <a:spcPts val="1413"/>
              </a:spcAft>
              <a:buSzPct val="45000"/>
            </a:pPr>
            <a:endParaRPr lang="ru-RU" altLang="ru-RU" dirty="0">
              <a:solidFill>
                <a:srgbClr val="000000"/>
              </a:solidFill>
            </a:endParaRPr>
          </a:p>
          <a:p>
            <a:pPr marL="104775" indent="0" eaLnBrk="1">
              <a:spcAft>
                <a:spcPts val="1413"/>
              </a:spcAft>
              <a:buSzPct val="45000"/>
            </a:pPr>
            <a:endParaRPr lang="ru-RU" altLang="ru-RU" dirty="0">
              <a:solidFill>
                <a:srgbClr val="000000"/>
              </a:solidFill>
            </a:endParaRPr>
          </a:p>
        </p:txBody>
      </p:sp>
    </p:spTree>
    <p:extLst>
      <p:ext uri="{BB962C8B-B14F-4D97-AF65-F5344CB8AC3E}">
        <p14:creationId xmlns:p14="http://schemas.microsoft.com/office/powerpoint/2010/main" val="34324865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Text Box 1">
            <a:extLst>
              <a:ext uri="{FF2B5EF4-FFF2-40B4-BE49-F238E27FC236}">
                <a16:creationId xmlns:a16="http://schemas.microsoft.com/office/drawing/2014/main" id="{356ABB84-20C6-4A89-9A28-8659F00AF1C0}"/>
              </a:ext>
            </a:extLst>
          </p:cNvPr>
          <p:cNvSpPr txBox="1">
            <a:spLocks noChangeArrowheads="1"/>
          </p:cNvSpPr>
          <p:nvPr/>
        </p:nvSpPr>
        <p:spPr bwMode="auto">
          <a:xfrm>
            <a:off x="503238" y="-34183"/>
            <a:ext cx="9070975" cy="187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buNone/>
            </a:pPr>
            <a:r>
              <a:rPr lang="ru-RU" b="1" dirty="0" err="1">
                <a:solidFill>
                  <a:srgbClr val="000000"/>
                </a:solidFill>
                <a:latin typeface="Arial"/>
                <a:cs typeface="Arial"/>
              </a:rPr>
              <a:t>SDN:</a:t>
            </a:r>
            <a:r>
              <a:rPr lang="ru-RU" altLang="ru-RU" b="1" dirty="0" err="1">
                <a:solidFill>
                  <a:srgbClr val="000000"/>
                </a:solidFill>
                <a:latin typeface="Arial"/>
                <a:cs typeface="Tahoma"/>
              </a:rPr>
              <a:t>Что</a:t>
            </a:r>
            <a:r>
              <a:rPr lang="ru-RU" altLang="ru-RU" b="1" dirty="0">
                <a:solidFill>
                  <a:srgbClr val="000000"/>
                </a:solidFill>
                <a:latin typeface="Arial"/>
                <a:cs typeface="Tahoma"/>
              </a:rPr>
              <a:t> они делают?</a:t>
            </a:r>
            <a:br>
              <a:rPr lang="ru-RU" altLang="ru-RU" b="1" dirty="0"/>
            </a:br>
            <a:r>
              <a:rPr lang="ru-RU" altLang="ru-RU" b="1" i="1" dirty="0">
                <a:solidFill>
                  <a:srgbClr val="000000"/>
                </a:solidFill>
                <a:latin typeface="Arial"/>
                <a:cs typeface="Tahoma"/>
              </a:rPr>
              <a:t>Control </a:t>
            </a:r>
            <a:r>
              <a:rPr lang="ru-RU" altLang="ru-RU" b="1" i="1" dirty="0" err="1">
                <a:solidFill>
                  <a:srgbClr val="000000"/>
                </a:solidFill>
                <a:latin typeface="Arial"/>
                <a:cs typeface="Tahoma"/>
              </a:rPr>
              <a:t>Plane</a:t>
            </a:r>
            <a:br>
              <a:rPr lang="ru-RU" altLang="ru-RU" b="1" dirty="0"/>
            </a:br>
            <a:endParaRPr lang="ru-RU" altLang="ru-RU" b="1">
              <a:solidFill>
                <a:srgbClr val="000000"/>
              </a:solidFill>
            </a:endParaRPr>
          </a:p>
        </p:txBody>
      </p:sp>
      <p:sp>
        <p:nvSpPr>
          <p:cNvPr id="7170" name="Text Box 2">
            <a:extLst>
              <a:ext uri="{FF2B5EF4-FFF2-40B4-BE49-F238E27FC236}">
                <a16:creationId xmlns:a16="http://schemas.microsoft.com/office/drawing/2014/main" id="{3E2D9099-3FEA-4250-BFC9-3CC58965B96C}"/>
              </a:ext>
            </a:extLst>
          </p:cNvPr>
          <p:cNvSpPr txBox="1">
            <a:spLocks noChangeArrowheads="1"/>
          </p:cNvSpPr>
          <p:nvPr/>
        </p:nvSpPr>
        <p:spPr bwMode="auto">
          <a:xfrm>
            <a:off x="348599" y="3025692"/>
            <a:ext cx="9070975"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420688" indent="-315913">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1pPr>
            <a:lvl2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2pPr>
            <a:lvl3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3pPr>
            <a:lvl4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4pPr>
            <a:lvl5pPr>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solidFill>
                  <a:srgbClr val="FFFFFF"/>
                </a:solidFill>
                <a:latin typeface="Arial" panose="020B0604020202020204" pitchFamily="34" charset="0"/>
                <a:cs typeface="Tahoma" panose="020B0604030504040204" pitchFamily="34" charset="0"/>
              </a:defRPr>
            </a:lvl9pPr>
          </a:lstStyle>
          <a:p>
            <a:pPr marL="420370" indent="-315595" eaLnBrk="1">
              <a:spcAft>
                <a:spcPts val="1413"/>
              </a:spcAft>
              <a:buClrTx/>
            </a:pPr>
            <a:r>
              <a:rPr lang="ru-RU" altLang="ru-RU" sz="1800" b="1" i="1" dirty="0">
                <a:solidFill>
                  <a:srgbClr val="000000"/>
                </a:solidFill>
                <a:latin typeface="Arial"/>
                <a:cs typeface="Tahoma"/>
              </a:rPr>
              <a:t>LISP</a:t>
            </a:r>
            <a:r>
              <a:rPr lang="ru-RU" altLang="ru-RU" sz="1800" b="1" dirty="0">
                <a:solidFill>
                  <a:srgbClr val="000000"/>
                </a:solidFill>
                <a:latin typeface="Arial"/>
                <a:cs typeface="Tahoma"/>
              </a:rPr>
              <a:t> </a:t>
            </a:r>
            <a:r>
              <a:rPr lang="ru-RU" altLang="ru-RU" sz="1800" dirty="0">
                <a:solidFill>
                  <a:srgbClr val="000000"/>
                </a:solidFill>
                <a:latin typeface="Arial"/>
                <a:cs typeface="Tahoma"/>
              </a:rPr>
              <a:t>— протокол</a:t>
            </a:r>
            <a:r>
              <a:rPr lang="ru-RU" altLang="ru-RU" dirty="0">
                <a:solidFill>
                  <a:srgbClr val="000000"/>
                </a:solidFill>
                <a:latin typeface="Arial"/>
                <a:cs typeface="Tahoma"/>
              </a:rPr>
              <a:t> </a:t>
            </a:r>
            <a:r>
              <a:rPr lang="ru-RU" altLang="ru-RU" sz="1800" dirty="0">
                <a:solidFill>
                  <a:srgbClr val="000000"/>
                </a:solidFill>
                <a:latin typeface="Arial"/>
                <a:cs typeface="Tahoma"/>
              </a:rPr>
              <a:t> разделения</a:t>
            </a:r>
            <a:r>
              <a:rPr lang="ru-RU" altLang="ru-RU" dirty="0">
                <a:solidFill>
                  <a:srgbClr val="000000"/>
                </a:solidFill>
                <a:latin typeface="Arial"/>
                <a:cs typeface="Tahoma"/>
              </a:rPr>
              <a:t> </a:t>
            </a:r>
            <a:r>
              <a:rPr lang="ru-RU" altLang="ru-RU" sz="1800" dirty="0">
                <a:solidFill>
                  <a:srgbClr val="000000"/>
                </a:solidFill>
                <a:latin typeface="Arial"/>
                <a:cs typeface="Tahoma"/>
              </a:rPr>
              <a:t> локатор/ID (</a:t>
            </a:r>
            <a:r>
              <a:rPr lang="ru-RU" altLang="ru-RU" sz="1800" err="1">
                <a:solidFill>
                  <a:srgbClr val="000000"/>
                </a:solidFill>
                <a:latin typeface="Arial"/>
                <a:cs typeface="Tahoma"/>
              </a:rPr>
              <a:t>Locator</a:t>
            </a:r>
            <a:r>
              <a:rPr lang="ru-RU" altLang="ru-RU" sz="1800" dirty="0">
                <a:solidFill>
                  <a:srgbClr val="000000"/>
                </a:solidFill>
                <a:latin typeface="Arial"/>
                <a:cs typeface="Tahoma"/>
              </a:rPr>
              <a:t>/ID </a:t>
            </a:r>
            <a:r>
              <a:rPr lang="ru-RU" altLang="ru-RU" sz="1800" err="1">
                <a:solidFill>
                  <a:srgbClr val="000000"/>
                </a:solidFill>
                <a:latin typeface="Arial"/>
                <a:cs typeface="Tahoma"/>
              </a:rPr>
              <a:t>Separation</a:t>
            </a:r>
            <a:r>
              <a:rPr lang="ru-RU" altLang="ru-RU" sz="1800" dirty="0">
                <a:solidFill>
                  <a:srgbClr val="000000"/>
                </a:solidFill>
                <a:latin typeface="Arial"/>
                <a:cs typeface="Tahoma"/>
              </a:rPr>
              <a:t> Protocol)</a:t>
            </a:r>
            <a:endParaRPr lang="ru-RU">
              <a:latin typeface="Arial"/>
              <a:cs typeface="Tahoma"/>
            </a:endParaRPr>
          </a:p>
          <a:p>
            <a:pPr marL="420370" indent="-315595" eaLnBrk="1">
              <a:spcAft>
                <a:spcPts val="1413"/>
              </a:spcAft>
              <a:buClrTx/>
              <a:buFontTx/>
              <a:buNone/>
            </a:pPr>
            <a:r>
              <a:rPr lang="ru-RU" altLang="ru-RU" sz="1800" dirty="0">
                <a:solidFill>
                  <a:srgbClr val="000000"/>
                </a:solidFill>
              </a:rPr>
              <a:t>- пытается устранить недостатки общего подхода к распределенной  и многопоточной модели Управления добавляя новые адреса доменов и разделяя их по информации от провайдеров составляя некое новое представление о сети, управляя инкапсуляцией и </a:t>
            </a:r>
            <a:r>
              <a:rPr lang="ru-RU" altLang="ru-RU" sz="1800" dirty="0" err="1">
                <a:solidFill>
                  <a:srgbClr val="000000"/>
                </a:solidFill>
              </a:rPr>
              <a:t>форвардингом</a:t>
            </a:r>
            <a:r>
              <a:rPr lang="ru-RU" altLang="ru-RU" sz="1800" dirty="0">
                <a:solidFill>
                  <a:srgbClr val="000000"/>
                </a:solidFill>
              </a:rPr>
              <a:t>.</a:t>
            </a:r>
          </a:p>
          <a:p>
            <a:pPr marL="420370" indent="-315595" eaLnBrk="1">
              <a:spcAft>
                <a:spcPts val="1413"/>
              </a:spcAft>
              <a:buClrTx/>
              <a:buFontTx/>
              <a:buNone/>
            </a:pPr>
            <a:r>
              <a:rPr lang="ru-RU" altLang="ru-RU" sz="1800" dirty="0">
                <a:solidFill>
                  <a:srgbClr val="000000"/>
                </a:solidFill>
              </a:rPr>
              <a:t>Управление использует низкоуровневые сервисы характерные для определенных типов  сетей. Среди них: </a:t>
            </a:r>
          </a:p>
          <a:p>
            <a:pPr marL="420370" indent="-315595" eaLnBrk="1">
              <a:spcAft>
                <a:spcPts val="1413"/>
              </a:spcAft>
              <a:buClrTx/>
              <a:buFontTx/>
              <a:buNone/>
            </a:pPr>
            <a:r>
              <a:rPr lang="ru-RU" altLang="ru-RU" sz="1800" dirty="0">
                <a:solidFill>
                  <a:srgbClr val="000000"/>
                </a:solidFill>
              </a:rPr>
              <a:t>проверка/уведомление о доступности ссылки или информации о качестве,</a:t>
            </a:r>
          </a:p>
          <a:p>
            <a:pPr marL="420370" indent="-315595" eaLnBrk="1">
              <a:spcAft>
                <a:spcPts val="1413"/>
              </a:spcAft>
              <a:buClrTx/>
              <a:buFontTx/>
              <a:buNone/>
            </a:pPr>
            <a:r>
              <a:rPr lang="ru-RU" altLang="ru-RU" sz="1800" dirty="0">
                <a:solidFill>
                  <a:srgbClr val="000000"/>
                </a:solidFill>
              </a:rPr>
              <a:t>обнаружение соседей, </a:t>
            </a:r>
          </a:p>
          <a:p>
            <a:pPr marL="420370" indent="-315595" eaLnBrk="1">
              <a:spcAft>
                <a:spcPts val="1413"/>
              </a:spcAft>
              <a:buClrTx/>
              <a:buFontTx/>
              <a:buNone/>
            </a:pPr>
            <a:r>
              <a:rPr lang="ru-RU" altLang="ru-RU" dirty="0">
                <a:solidFill>
                  <a:srgbClr val="000000"/>
                </a:solidFill>
              </a:rPr>
              <a:t>р</a:t>
            </a:r>
            <a:r>
              <a:rPr lang="ru-RU" altLang="ru-RU" sz="1800" dirty="0">
                <a:solidFill>
                  <a:srgbClr val="000000"/>
                </a:solidFill>
              </a:rPr>
              <a:t>азрешение адресов.</a:t>
            </a:r>
            <a:endParaRPr lang="en-US" altLang="ru-RU" sz="1800" dirty="0">
              <a:solidFill>
                <a:srgbClr val="000000"/>
              </a:solidFill>
            </a:endParaRPr>
          </a:p>
          <a:p>
            <a:pPr marL="420370" indent="-315595" eaLnBrk="1">
              <a:spcAft>
                <a:spcPts val="1413"/>
              </a:spcAft>
              <a:buClrTx/>
              <a:buFontTx/>
              <a:buNone/>
            </a:pPr>
            <a:endParaRPr lang="ru-RU" altLang="ru-RU" sz="1800" dirty="0">
              <a:solidFill>
                <a:srgbClr val="000000"/>
              </a:solidFill>
            </a:endParaRPr>
          </a:p>
          <a:p>
            <a:pPr marL="420370" indent="-315595" eaLnBrk="1">
              <a:spcAft>
                <a:spcPts val="1413"/>
              </a:spcAft>
              <a:buClrTx/>
              <a:buFontTx/>
              <a:buNone/>
            </a:pPr>
            <a:endParaRPr lang="ru-RU" altLang="ru-RU" sz="1800" dirty="0">
              <a:solidFill>
                <a:srgbClr val="000000"/>
              </a:solidFill>
            </a:endParaRPr>
          </a:p>
          <a:p>
            <a:pPr marL="104775" indent="0" eaLnBrk="1">
              <a:spcAft>
                <a:spcPts val="1413"/>
              </a:spcAft>
              <a:buSzPct val="45000"/>
            </a:pPr>
            <a:endParaRPr lang="ru-RU" altLang="ru-RU" dirty="0">
              <a:solidFill>
                <a:srgbClr val="000000"/>
              </a:solidFill>
            </a:endParaRPr>
          </a:p>
          <a:p>
            <a:pPr marL="104775" indent="0" eaLnBrk="1">
              <a:spcAft>
                <a:spcPts val="1413"/>
              </a:spcAft>
              <a:buSzPct val="45000"/>
            </a:pPr>
            <a:endParaRPr lang="ru-RU" altLang="ru-RU" dirty="0">
              <a:solidFill>
                <a:srgbClr val="000000"/>
              </a:solidFill>
            </a:endParaRPr>
          </a:p>
        </p:txBody>
      </p:sp>
    </p:spTree>
    <p:extLst>
      <p:ext uri="{BB962C8B-B14F-4D97-AF65-F5344CB8AC3E}">
        <p14:creationId xmlns:p14="http://schemas.microsoft.com/office/powerpoint/2010/main" val="41174847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BBB54219-E5FE-43F4-B03F-5BD529E81F8B}"/>
              </a:ext>
            </a:extLst>
          </p:cNvPr>
          <p:cNvSpPr txBox="1">
            <a:spLocks noChangeArrowheads="1"/>
          </p:cNvSpPr>
          <p:nvPr/>
        </p:nvSpPr>
        <p:spPr bwMode="auto">
          <a:xfrm>
            <a:off x="503238" y="-4763"/>
            <a:ext cx="9070975" cy="9569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buNone/>
            </a:pPr>
            <a:r>
              <a:rPr lang="ru-RU" b="1" err="1">
                <a:solidFill>
                  <a:srgbClr val="000000"/>
                </a:solidFill>
                <a:latin typeface="Arial"/>
                <a:cs typeface="Arial"/>
              </a:rPr>
              <a:t>SDN:</a:t>
            </a:r>
            <a:r>
              <a:rPr lang="ru-RU" altLang="ru-RU" b="1" err="1">
                <a:solidFill>
                  <a:srgbClr val="000000"/>
                </a:solidFill>
                <a:latin typeface="Arial"/>
                <a:cs typeface="Tahoma"/>
              </a:rPr>
              <a:t>Что</a:t>
            </a:r>
            <a:r>
              <a:rPr lang="ru-RU" altLang="ru-RU" b="1" dirty="0">
                <a:solidFill>
                  <a:srgbClr val="000000"/>
                </a:solidFill>
                <a:latin typeface="Arial"/>
                <a:cs typeface="Tahoma"/>
              </a:rPr>
              <a:t> они делают?</a:t>
            </a:r>
            <a:br>
              <a:rPr lang="ru-RU" altLang="ru-RU" b="1" dirty="0"/>
            </a:br>
            <a:r>
              <a:rPr lang="ru-RU" altLang="ru-RU" b="1" dirty="0">
                <a:solidFill>
                  <a:srgbClr val="000000"/>
                </a:solidFill>
                <a:latin typeface="Arial"/>
                <a:cs typeface="Tahoma"/>
              </a:rPr>
              <a:t>Data </a:t>
            </a:r>
            <a:r>
              <a:rPr lang="ru-RU" altLang="ru-RU" b="1" err="1">
                <a:solidFill>
                  <a:srgbClr val="000000"/>
                </a:solidFill>
                <a:latin typeface="Arial"/>
                <a:cs typeface="Tahoma"/>
              </a:rPr>
              <a:t>Plane</a:t>
            </a:r>
            <a:br>
              <a:rPr lang="ru-RU" altLang="ru-RU" sz="2400" dirty="0"/>
            </a:br>
            <a:endParaRPr lang="ru-RU" altLang="ru-RU" sz="2400" dirty="0">
              <a:solidFill>
                <a:srgbClr val="000000"/>
              </a:solidFill>
            </a:endParaRPr>
          </a:p>
        </p:txBody>
      </p:sp>
      <p:sp>
        <p:nvSpPr>
          <p:cNvPr id="21506" name="Text Box 2">
            <a:extLst>
              <a:ext uri="{FF2B5EF4-FFF2-40B4-BE49-F238E27FC236}">
                <a16:creationId xmlns:a16="http://schemas.microsoft.com/office/drawing/2014/main" id="{F03FA891-C83B-4431-97FC-194117AA2D12}"/>
              </a:ext>
            </a:extLst>
          </p:cNvPr>
          <p:cNvSpPr txBox="1">
            <a:spLocks noChangeArrowheads="1"/>
          </p:cNvSpPr>
          <p:nvPr/>
        </p:nvSpPr>
        <p:spPr bwMode="auto">
          <a:xfrm>
            <a:off x="170599" y="2424208"/>
            <a:ext cx="9863137" cy="50314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49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34645" eaLnBrk="1">
              <a:spcAft>
                <a:spcPts val="1413"/>
              </a:spcAft>
              <a:buClrTx/>
            </a:pPr>
            <a:r>
              <a:rPr lang="ru-RU" altLang="ru-RU" dirty="0">
                <a:solidFill>
                  <a:srgbClr val="000000"/>
                </a:solidFill>
                <a:latin typeface="Arial"/>
                <a:cs typeface="Tahoma"/>
              </a:rPr>
              <a:t>На </a:t>
            </a:r>
            <a:r>
              <a:rPr lang="ru-RU" altLang="ru-RU" b="1" i="1" dirty="0">
                <a:solidFill>
                  <a:srgbClr val="000000"/>
                </a:solidFill>
                <a:latin typeface="Arial"/>
                <a:cs typeface="Tahoma"/>
              </a:rPr>
              <a:t>Data </a:t>
            </a:r>
            <a:r>
              <a:rPr lang="ru-RU" altLang="ru-RU" b="1" i="1" err="1">
                <a:solidFill>
                  <a:srgbClr val="000000"/>
                </a:solidFill>
                <a:latin typeface="Arial"/>
                <a:cs typeface="Tahoma"/>
              </a:rPr>
              <a:t>Plane</a:t>
            </a:r>
            <a:r>
              <a:rPr lang="ru-RU" altLang="ru-RU" dirty="0">
                <a:solidFill>
                  <a:srgbClr val="000000"/>
                </a:solidFill>
                <a:latin typeface="Arial"/>
                <a:cs typeface="Tahoma"/>
              </a:rPr>
              <a:t> обрабатываются входящие </a:t>
            </a:r>
            <a:r>
              <a:rPr lang="ru-RU" altLang="ru-RU" i="1" err="1">
                <a:solidFill>
                  <a:srgbClr val="000000"/>
                </a:solidFill>
                <a:latin typeface="Arial"/>
                <a:cs typeface="Tahoma"/>
              </a:rPr>
              <a:t>датаграммы</a:t>
            </a:r>
            <a:r>
              <a:rPr lang="ru-RU" altLang="ru-RU" dirty="0">
                <a:solidFill>
                  <a:srgbClr val="000000"/>
                </a:solidFill>
                <a:latin typeface="Arial"/>
                <a:cs typeface="Tahoma"/>
              </a:rPr>
              <a:t> посредством  операций на канальном уровне, которые формируют </a:t>
            </a:r>
            <a:r>
              <a:rPr lang="ru-RU" altLang="ru-RU" i="1" err="1">
                <a:solidFill>
                  <a:srgbClr val="000000"/>
                </a:solidFill>
                <a:latin typeface="Arial"/>
                <a:cs typeface="Tahoma"/>
              </a:rPr>
              <a:t>датаграмму</a:t>
            </a:r>
            <a:r>
              <a:rPr lang="ru-RU" altLang="ru-RU" dirty="0">
                <a:solidFill>
                  <a:srgbClr val="000000"/>
                </a:solidFill>
                <a:latin typeface="Arial"/>
                <a:cs typeface="Tahoma"/>
              </a:rPr>
              <a:t>, выполняют проверки четности, </a:t>
            </a:r>
            <a:r>
              <a:rPr lang="ru-RU" altLang="ru-RU" err="1">
                <a:solidFill>
                  <a:srgbClr val="000000"/>
                </a:solidFill>
                <a:latin typeface="Arial"/>
                <a:cs typeface="Tahoma"/>
              </a:rPr>
              <a:t>etc</a:t>
            </a:r>
            <a:r>
              <a:rPr lang="ru-RU" altLang="ru-RU" dirty="0">
                <a:solidFill>
                  <a:srgbClr val="000000"/>
                </a:solidFill>
                <a:latin typeface="Arial"/>
                <a:cs typeface="Tahoma"/>
              </a:rPr>
              <a:t>.</a:t>
            </a:r>
            <a:endParaRPr lang="ru-RU" dirty="0">
              <a:latin typeface="Arial"/>
              <a:cs typeface="Tahoma"/>
            </a:endParaRPr>
          </a:p>
          <a:p>
            <a:pPr indent="-334645">
              <a:spcAft>
                <a:spcPts val="1413"/>
              </a:spcAft>
              <a:buClrTx/>
            </a:pPr>
            <a:r>
              <a:rPr lang="ru-RU" altLang="ru-RU" i="1" err="1">
                <a:solidFill>
                  <a:srgbClr val="000000"/>
                </a:solidFill>
                <a:latin typeface="Arial"/>
                <a:cs typeface="Tahoma"/>
              </a:rPr>
              <a:t>Датаграмма</a:t>
            </a:r>
            <a:r>
              <a:rPr lang="ru-RU" altLang="ru-RU" dirty="0">
                <a:solidFill>
                  <a:srgbClr val="000000"/>
                </a:solidFill>
                <a:latin typeface="Arial"/>
                <a:cs typeface="Tahoma"/>
              </a:rPr>
              <a:t>  обрабатывается путем выполнения поиска в таблицах  </a:t>
            </a:r>
            <a:r>
              <a:rPr lang="ru-RU" altLang="ru-RU" i="1" dirty="0">
                <a:solidFill>
                  <a:srgbClr val="000000"/>
                </a:solidFill>
                <a:latin typeface="Arial"/>
                <a:cs typeface="Tahoma"/>
              </a:rPr>
              <a:t>FIB</a:t>
            </a:r>
            <a:r>
              <a:rPr lang="ru-RU" altLang="ru-RU" dirty="0">
                <a:solidFill>
                  <a:srgbClr val="000000"/>
                </a:solidFill>
                <a:latin typeface="Arial"/>
                <a:cs typeface="Tahoma"/>
              </a:rPr>
              <a:t> , которые были запрограммированы ранее </a:t>
            </a:r>
            <a:r>
              <a:rPr lang="ru-RU" altLang="ru-RU" b="1" i="1" dirty="0">
                <a:solidFill>
                  <a:srgbClr val="000000"/>
                </a:solidFill>
                <a:latin typeface="Arial"/>
                <a:cs typeface="Tahoma"/>
              </a:rPr>
              <a:t>Control </a:t>
            </a:r>
            <a:r>
              <a:rPr lang="ru-RU" altLang="ru-RU" b="1" i="1" err="1">
                <a:solidFill>
                  <a:srgbClr val="000000"/>
                </a:solidFill>
                <a:latin typeface="Arial"/>
                <a:cs typeface="Tahoma"/>
              </a:rPr>
              <a:t>Plane</a:t>
            </a:r>
            <a:r>
              <a:rPr lang="ru-RU" altLang="ru-RU" dirty="0">
                <a:solidFill>
                  <a:srgbClr val="000000"/>
                </a:solidFill>
                <a:latin typeface="Arial"/>
                <a:cs typeface="Tahoma"/>
              </a:rPr>
              <a:t>.</a:t>
            </a:r>
          </a:p>
          <a:p>
            <a:pPr indent="-334645">
              <a:spcAft>
                <a:spcPts val="1413"/>
              </a:spcAft>
              <a:buClrTx/>
            </a:pPr>
            <a:r>
              <a:rPr lang="ru-RU" altLang="ru-RU" dirty="0">
                <a:solidFill>
                  <a:srgbClr val="000000"/>
                </a:solidFill>
                <a:latin typeface="Arial"/>
                <a:cs typeface="Tahoma"/>
              </a:rPr>
              <a:t>Этот путь иногда называют быстрым путем для пакетной обработки, поскольку он не требует никакого запроса, кроме определения адресата пакета, используя предварительно сформированную FIB.   </a:t>
            </a:r>
          </a:p>
          <a:p>
            <a:pPr indent="-334645" eaLnBrk="1">
              <a:spcAft>
                <a:spcPts val="1413"/>
              </a:spcAft>
              <a:buClrTx/>
            </a:pPr>
            <a:r>
              <a:rPr lang="ru-RU" altLang="ru-RU" sz="1800" dirty="0">
                <a:solidFill>
                  <a:srgbClr val="000000"/>
                </a:solidFill>
                <a:latin typeface="Arial"/>
                <a:cs typeface="Tahoma"/>
              </a:rPr>
              <a:t>Исключением является  случай , когда пакеты не могут по FIB определить целевой объект, тогда  эти пакеты отправляются снова в процессор маршрутов Control </a:t>
            </a:r>
            <a:r>
              <a:rPr lang="ru-RU" altLang="ru-RU" sz="1800" dirty="0" err="1">
                <a:solidFill>
                  <a:srgbClr val="000000"/>
                </a:solidFill>
                <a:latin typeface="Arial"/>
                <a:cs typeface="Tahoma"/>
              </a:rPr>
              <a:t>Plane</a:t>
            </a:r>
            <a:r>
              <a:rPr lang="ru-RU" altLang="ru-RU" sz="1800" dirty="0">
                <a:solidFill>
                  <a:srgbClr val="000000"/>
                </a:solidFill>
                <a:latin typeface="Arial"/>
                <a:cs typeface="Tahoma"/>
              </a:rPr>
              <a:t>, где они дополнительно обрабатываются с помощью RIB.</a:t>
            </a:r>
            <a:endParaRPr lang="ru-RU" dirty="0">
              <a:latin typeface="Arial"/>
              <a:cs typeface="Tahoma"/>
            </a:endParaRPr>
          </a:p>
          <a:p>
            <a:pPr indent="-334645">
              <a:spcAft>
                <a:spcPts val="1413"/>
              </a:spcAft>
              <a:buClrTx/>
            </a:pPr>
            <a:r>
              <a:rPr lang="ru-RU" altLang="ru-RU" sz="1800" dirty="0">
                <a:solidFill>
                  <a:srgbClr val="000000"/>
                </a:solidFill>
                <a:latin typeface="Arial"/>
                <a:cs typeface="Tahoma"/>
              </a:rPr>
              <a:t>Причем, объекты где обрабатывается FIB могут быть разными: </a:t>
            </a:r>
          </a:p>
          <a:p>
            <a:pPr indent="-334645">
              <a:spcAft>
                <a:spcPts val="1413"/>
              </a:spcAft>
              <a:buClrTx/>
            </a:pPr>
            <a:r>
              <a:rPr lang="ru-RU" altLang="ru-RU" sz="1800" i="1" dirty="0">
                <a:solidFill>
                  <a:srgbClr val="000000"/>
                </a:solidFill>
                <a:latin typeface="Arial"/>
                <a:cs typeface="Tahoma"/>
              </a:rPr>
              <a:t>ПО</a:t>
            </a:r>
            <a:r>
              <a:rPr lang="ru-RU" altLang="ru-RU" sz="1800" dirty="0">
                <a:solidFill>
                  <a:srgbClr val="000000"/>
                </a:solidFill>
                <a:latin typeface="Arial"/>
                <a:cs typeface="Tahoma"/>
              </a:rPr>
              <a:t>, процессор </a:t>
            </a:r>
            <a:r>
              <a:rPr lang="ru-RU" altLang="ru-RU" sz="1800" i="1" dirty="0">
                <a:solidFill>
                  <a:srgbClr val="000000"/>
                </a:solidFill>
                <a:latin typeface="Arial"/>
                <a:cs typeface="Tahoma"/>
              </a:rPr>
              <a:t>GPU</a:t>
            </a:r>
            <a:r>
              <a:rPr lang="ru-RU" altLang="ru-RU" sz="1800" dirty="0">
                <a:solidFill>
                  <a:srgbClr val="000000"/>
                </a:solidFill>
                <a:latin typeface="Arial"/>
                <a:cs typeface="Tahoma"/>
              </a:rPr>
              <a:t> / </a:t>
            </a:r>
            <a:r>
              <a:rPr lang="ru-RU" altLang="ru-RU" sz="1800" i="1" dirty="0">
                <a:solidFill>
                  <a:srgbClr val="000000"/>
                </a:solidFill>
                <a:latin typeface="Arial"/>
                <a:cs typeface="Tahoma"/>
              </a:rPr>
              <a:t>CPU</a:t>
            </a:r>
            <a:r>
              <a:rPr lang="ru-RU" altLang="ru-RU" sz="1800" dirty="0">
                <a:solidFill>
                  <a:srgbClr val="000000"/>
                </a:solidFill>
                <a:latin typeface="Arial"/>
                <a:cs typeface="Tahoma"/>
              </a:rPr>
              <a:t> (Intel или </a:t>
            </a:r>
            <a:r>
              <a:rPr lang="ru-RU" altLang="ru-RU" sz="1800" i="1" dirty="0">
                <a:solidFill>
                  <a:srgbClr val="000000"/>
                </a:solidFill>
                <a:latin typeface="Arial"/>
                <a:cs typeface="Tahoma"/>
              </a:rPr>
              <a:t>ARM</a:t>
            </a:r>
            <a:r>
              <a:rPr lang="ru-RU" altLang="ru-RU" sz="1800" dirty="0">
                <a:solidFill>
                  <a:srgbClr val="000000"/>
                </a:solidFill>
                <a:latin typeface="Arial"/>
                <a:cs typeface="Tahoma"/>
              </a:rPr>
              <a:t>),процессор </a:t>
            </a:r>
            <a:r>
              <a:rPr lang="ru-RU" altLang="ru-RU" sz="1800" i="1" dirty="0">
                <a:solidFill>
                  <a:srgbClr val="000000"/>
                </a:solidFill>
                <a:latin typeface="Arial"/>
                <a:cs typeface="Tahoma"/>
              </a:rPr>
              <a:t>NPU</a:t>
            </a:r>
            <a:r>
              <a:rPr lang="ru-RU" altLang="ru-RU" sz="1800" dirty="0">
                <a:solidFill>
                  <a:srgbClr val="000000"/>
                </a:solidFill>
                <a:latin typeface="Arial"/>
                <a:cs typeface="Tahoma"/>
              </a:rPr>
              <a:t> (</a:t>
            </a:r>
            <a:r>
              <a:rPr lang="ru-RU" altLang="ru-RU" sz="1800" dirty="0" err="1">
                <a:solidFill>
                  <a:srgbClr val="000000"/>
                </a:solidFill>
                <a:latin typeface="Arial"/>
                <a:cs typeface="Tahoma"/>
              </a:rPr>
              <a:t>Broadcom</a:t>
            </a:r>
            <a:r>
              <a:rPr lang="ru-RU" altLang="ru-RU" sz="1800" dirty="0">
                <a:solidFill>
                  <a:srgbClr val="000000"/>
                </a:solidFill>
                <a:latin typeface="Arial"/>
                <a:cs typeface="Tahoma"/>
              </a:rPr>
              <a:t>, Intel или </a:t>
            </a:r>
            <a:r>
              <a:rPr lang="ru-RU" altLang="ru-RU" sz="1800" dirty="0" err="1">
                <a:solidFill>
                  <a:srgbClr val="000000"/>
                </a:solidFill>
                <a:latin typeface="Arial"/>
                <a:cs typeface="Tahoma"/>
              </a:rPr>
              <a:t>Marvell</a:t>
            </a:r>
            <a:r>
              <a:rPr lang="ru-RU" altLang="ru-RU" sz="1800" dirty="0">
                <a:solidFill>
                  <a:srgbClr val="000000"/>
                </a:solidFill>
                <a:latin typeface="Arial"/>
                <a:cs typeface="Tahoma"/>
              </a:rPr>
              <a:t>), </a:t>
            </a:r>
            <a:r>
              <a:rPr lang="ru-RU" altLang="ru-RU" sz="1800" i="1" dirty="0">
                <a:solidFill>
                  <a:srgbClr val="000000"/>
                </a:solidFill>
                <a:latin typeface="Arial"/>
                <a:cs typeface="Tahoma"/>
              </a:rPr>
              <a:t>FPGA</a:t>
            </a:r>
            <a:r>
              <a:rPr lang="ru-RU" altLang="ru-RU" sz="1800" dirty="0">
                <a:solidFill>
                  <a:srgbClr val="000000"/>
                </a:solidFill>
                <a:latin typeface="Arial"/>
                <a:cs typeface="Tahoma"/>
              </a:rPr>
              <a:t> и специализированные процессоры </a:t>
            </a:r>
            <a:r>
              <a:rPr lang="ru-RU" altLang="ru-RU" sz="1800" i="1" dirty="0">
                <a:solidFill>
                  <a:srgbClr val="000000"/>
                </a:solidFill>
                <a:latin typeface="Arial"/>
                <a:cs typeface="Tahoma"/>
              </a:rPr>
              <a:t>ASIC</a:t>
            </a:r>
            <a:r>
              <a:rPr lang="ru-RU" altLang="ru-RU" sz="1800" dirty="0">
                <a:solidFill>
                  <a:srgbClr val="000000"/>
                </a:solidFill>
                <a:latin typeface="Arial"/>
                <a:cs typeface="Tahoma"/>
              </a:rPr>
              <a:t>  (</a:t>
            </a:r>
            <a:r>
              <a:rPr lang="ru-RU" altLang="ru-RU" sz="1800" dirty="0" err="1">
                <a:solidFill>
                  <a:srgbClr val="000000"/>
                </a:solidFill>
                <a:latin typeface="Arial"/>
                <a:cs typeface="Tahoma"/>
              </a:rPr>
              <a:t>Juniper</a:t>
            </a:r>
            <a:r>
              <a:rPr lang="ru-RU" altLang="ru-RU" sz="1800" dirty="0">
                <a:solidFill>
                  <a:srgbClr val="000000"/>
                </a:solidFill>
                <a:latin typeface="Arial"/>
                <a:cs typeface="Tahoma"/>
              </a:rPr>
              <a:t> </a:t>
            </a:r>
            <a:r>
              <a:rPr lang="ru-RU" altLang="ru-RU" sz="1800" dirty="0" err="1">
                <a:solidFill>
                  <a:srgbClr val="000000"/>
                </a:solidFill>
                <a:latin typeface="Arial"/>
                <a:cs typeface="Tahoma"/>
              </a:rPr>
              <a:t>Trio</a:t>
            </a:r>
            <a:r>
              <a:rPr lang="ru-RU" altLang="ru-RU" sz="1800" dirty="0">
                <a:solidFill>
                  <a:srgbClr val="000000"/>
                </a:solidFill>
                <a:latin typeface="Arial"/>
                <a:cs typeface="Tahoma"/>
              </a:rPr>
              <a:t>) или любая комбинация этих четырех - в зависимости от дизайна сетевого элемента.</a:t>
            </a:r>
            <a:endParaRPr lang="ru-RU" dirty="0">
              <a:latin typeface="Arial"/>
              <a:cs typeface="Tahoma"/>
            </a:endParaRPr>
          </a:p>
          <a:p>
            <a:pPr indent="-334645" eaLnBrk="1">
              <a:spcAft>
                <a:spcPts val="1413"/>
              </a:spcAft>
              <a:buClrTx/>
              <a:buFontTx/>
              <a:buNone/>
            </a:pPr>
            <a:endParaRPr lang="ru-RU" altLang="ru-RU" dirty="0">
              <a:solidFill>
                <a:srgbClr val="000000"/>
              </a:solidFill>
            </a:endParaRPr>
          </a:p>
          <a:p>
            <a:pPr indent="-334645" eaLnBrk="1">
              <a:spcAft>
                <a:spcPts val="1413"/>
              </a:spcAft>
              <a:buClrTx/>
              <a:buFontTx/>
              <a:buNone/>
            </a:pPr>
            <a:endParaRPr lang="ru-RU" altLang="ru-RU"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BBB54219-E5FE-43F4-B03F-5BD529E81F8B}"/>
              </a:ext>
            </a:extLst>
          </p:cNvPr>
          <p:cNvSpPr txBox="1">
            <a:spLocks noChangeArrowheads="1"/>
          </p:cNvSpPr>
          <p:nvPr/>
        </p:nvSpPr>
        <p:spPr bwMode="auto">
          <a:xfrm>
            <a:off x="503238" y="-4763"/>
            <a:ext cx="9070975" cy="187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buNone/>
            </a:pPr>
            <a:r>
              <a:rPr lang="ru-RU" b="1" err="1">
                <a:solidFill>
                  <a:srgbClr val="000000"/>
                </a:solidFill>
                <a:latin typeface="Arial"/>
                <a:cs typeface="Arial"/>
              </a:rPr>
              <a:t>SDN:</a:t>
            </a:r>
            <a:r>
              <a:rPr lang="ru-RU" altLang="ru-RU" b="1" err="1">
                <a:solidFill>
                  <a:srgbClr val="000000"/>
                </a:solidFill>
                <a:latin typeface="Arial"/>
                <a:cs typeface="Tahoma"/>
              </a:rPr>
              <a:t>Что</a:t>
            </a:r>
            <a:r>
              <a:rPr lang="ru-RU" altLang="ru-RU" b="1" dirty="0">
                <a:solidFill>
                  <a:srgbClr val="000000"/>
                </a:solidFill>
                <a:latin typeface="Arial"/>
                <a:cs typeface="Tahoma"/>
              </a:rPr>
              <a:t> они делают?</a:t>
            </a:r>
            <a:br>
              <a:rPr lang="ru-RU" altLang="ru-RU" b="1" dirty="0"/>
            </a:br>
            <a:r>
              <a:rPr lang="ru-RU" altLang="ru-RU" b="1" dirty="0">
                <a:solidFill>
                  <a:srgbClr val="000000"/>
                </a:solidFill>
                <a:latin typeface="Arial"/>
                <a:cs typeface="Tahoma"/>
              </a:rPr>
              <a:t>Data </a:t>
            </a:r>
            <a:r>
              <a:rPr lang="ru-RU" altLang="ru-RU" b="1" err="1">
                <a:solidFill>
                  <a:srgbClr val="000000"/>
                </a:solidFill>
                <a:latin typeface="Arial"/>
                <a:cs typeface="Tahoma"/>
              </a:rPr>
              <a:t>Plane</a:t>
            </a:r>
            <a:br>
              <a:rPr lang="ru-RU" altLang="ru-RU" dirty="0"/>
            </a:br>
            <a:endParaRPr lang="ru-RU" altLang="ru-RU" sz="2400">
              <a:solidFill>
                <a:srgbClr val="000000"/>
              </a:solidFill>
            </a:endParaRPr>
          </a:p>
        </p:txBody>
      </p:sp>
      <p:sp>
        <p:nvSpPr>
          <p:cNvPr id="21506" name="Text Box 2">
            <a:extLst>
              <a:ext uri="{FF2B5EF4-FFF2-40B4-BE49-F238E27FC236}">
                <a16:creationId xmlns:a16="http://schemas.microsoft.com/office/drawing/2014/main" id="{F03FA891-C83B-4431-97FC-194117AA2D12}"/>
              </a:ext>
            </a:extLst>
          </p:cNvPr>
          <p:cNvSpPr txBox="1">
            <a:spLocks noChangeArrowheads="1"/>
          </p:cNvSpPr>
          <p:nvPr/>
        </p:nvSpPr>
        <p:spPr bwMode="auto">
          <a:xfrm>
            <a:off x="107156" y="1888365"/>
            <a:ext cx="9863137" cy="56660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49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34645" eaLnBrk="1">
              <a:spcAft>
                <a:spcPts val="1413"/>
              </a:spcAft>
              <a:buClrTx/>
            </a:pPr>
            <a:r>
              <a:rPr lang="ru-RU" altLang="ru-RU" sz="1800" i="1" dirty="0">
                <a:solidFill>
                  <a:srgbClr val="000000"/>
                </a:solidFill>
                <a:latin typeface="Arial"/>
                <a:cs typeface="Tahoma"/>
              </a:rPr>
              <a:t>ПО</a:t>
            </a:r>
            <a:r>
              <a:rPr lang="ru-RU" altLang="ru-RU" sz="1800" b="1" dirty="0">
                <a:solidFill>
                  <a:srgbClr val="000000"/>
                </a:solidFill>
                <a:latin typeface="Arial"/>
                <a:cs typeface="Tahoma"/>
              </a:rPr>
              <a:t> </a:t>
            </a:r>
            <a:r>
              <a:rPr lang="ru-RU" altLang="ru-RU" sz="1800" dirty="0">
                <a:solidFill>
                  <a:srgbClr val="000000"/>
                </a:solidFill>
                <a:latin typeface="Arial"/>
                <a:cs typeface="Tahoma"/>
              </a:rPr>
              <a:t> - это специализированные программные приложения, которые обеспечивают поиск сетевого пути используют ресурсы ядра операционной системы и не имеют ограничение по оперативной и дисковой памяти. Это </a:t>
            </a:r>
            <a:r>
              <a:rPr lang="ru-RU" altLang="ru-RU" sz="1800" i="1" dirty="0">
                <a:solidFill>
                  <a:srgbClr val="000000"/>
                </a:solidFill>
                <a:latin typeface="Arial"/>
                <a:cs typeface="Tahoma"/>
              </a:rPr>
              <a:t>виртуальные свитчи</a:t>
            </a:r>
            <a:r>
              <a:rPr lang="ru-RU" altLang="ru-RU" sz="1800" dirty="0">
                <a:solidFill>
                  <a:srgbClr val="000000"/>
                </a:solidFill>
                <a:latin typeface="Arial"/>
                <a:cs typeface="Tahoma"/>
              </a:rPr>
              <a:t> или </a:t>
            </a:r>
            <a:r>
              <a:rPr lang="ru-RU" altLang="ru-RU" sz="1800" i="1" dirty="0">
                <a:solidFill>
                  <a:srgbClr val="000000"/>
                </a:solidFill>
                <a:latin typeface="Arial"/>
                <a:cs typeface="Tahoma"/>
              </a:rPr>
              <a:t>мосты</a:t>
            </a:r>
            <a:r>
              <a:rPr lang="ru-RU" altLang="ru-RU" sz="1800" dirty="0">
                <a:solidFill>
                  <a:srgbClr val="000000"/>
                </a:solidFill>
                <a:latin typeface="Arial"/>
                <a:cs typeface="Tahoma"/>
              </a:rPr>
              <a:t>, которые присутствуют в современных вычислительных средах.</a:t>
            </a:r>
          </a:p>
          <a:p>
            <a:pPr indent="-334645" eaLnBrk="1">
              <a:spcAft>
                <a:spcPts val="1413"/>
              </a:spcAft>
              <a:buClrTx/>
            </a:pPr>
            <a:r>
              <a:rPr lang="ru-RU" altLang="ru-RU" dirty="0">
                <a:solidFill>
                  <a:srgbClr val="000000"/>
                </a:solidFill>
                <a:latin typeface="Arial"/>
                <a:cs typeface="Tahoma"/>
              </a:rPr>
              <a:t>Поиск маршрутов в специализированных процессорах сетевого оборудования является более производительным, но с современным развитием  вычислительной мощности и полосы пропускания каналов применение виртуальных сетевых элементов может быть экономически выгодным.</a:t>
            </a:r>
          </a:p>
          <a:p>
            <a:pPr indent="-334645">
              <a:spcAft>
                <a:spcPts val="1413"/>
              </a:spcAft>
              <a:buClrTx/>
            </a:pPr>
            <a:r>
              <a:rPr lang="ru-RU" altLang="ru-RU" sz="1800" dirty="0">
                <a:solidFill>
                  <a:srgbClr val="000000"/>
                </a:solidFill>
                <a:latin typeface="Arial"/>
                <a:cs typeface="Tahoma"/>
              </a:rPr>
              <a:t>При создании аппаратных средств передачи данных разработчики сталкиваются со многими различными факторами и требованиями для поддержания скорости передачи.  Сделать это в виде платы или отдельным устройством, уложиться в бюджет, выделенный на разработку, решить вопросы энергоэффективности и т. д., что может привести к различиям  в типе</a:t>
            </a:r>
            <a:r>
              <a:rPr lang="ru-RU" altLang="ru-RU" sz="1800" b="1" dirty="0">
                <a:solidFill>
                  <a:srgbClr val="000000"/>
                </a:solidFill>
                <a:latin typeface="Arial"/>
                <a:cs typeface="Tahoma"/>
              </a:rPr>
              <a:t> </a:t>
            </a:r>
            <a:r>
              <a:rPr lang="ru-RU" altLang="ru-RU" sz="1800" dirty="0">
                <a:solidFill>
                  <a:srgbClr val="000000"/>
                </a:solidFill>
                <a:latin typeface="Arial"/>
                <a:cs typeface="Tahoma"/>
              </a:rPr>
              <a:t>памяти (быстродействие, размеры и местоположение)  или операционным (число, последовательность или тип операций, выполняемых в пакете). </a:t>
            </a:r>
            <a:endParaRPr lang="ru-RU" dirty="0"/>
          </a:p>
          <a:p>
            <a:pPr indent="-334645" eaLnBrk="1">
              <a:spcAft>
                <a:spcPts val="1413"/>
              </a:spcAft>
              <a:buClrTx/>
            </a:pPr>
            <a:r>
              <a:rPr lang="ru-RU" altLang="ru-RU" sz="1800" dirty="0">
                <a:solidFill>
                  <a:srgbClr val="000000"/>
                </a:solidFill>
                <a:latin typeface="Arial"/>
                <a:cs typeface="Tahoma"/>
              </a:rPr>
              <a:t>Это  в конечном счете приводит к различиям в поддержке функций пересылки и масштабах пересылки (например, количество записей пересылки, количество таблиц).</a:t>
            </a:r>
          </a:p>
          <a:p>
            <a:pPr indent="-334645" eaLnBrk="1">
              <a:spcAft>
                <a:spcPts val="1413"/>
              </a:spcAft>
              <a:buClrTx/>
            </a:pPr>
            <a:endParaRPr lang="ru-RU" altLang="ru-RU" dirty="0">
              <a:solidFill>
                <a:srgbClr val="000000"/>
              </a:solidFill>
              <a:latin typeface="Arial"/>
              <a:cs typeface="Tahoma"/>
            </a:endParaRPr>
          </a:p>
        </p:txBody>
      </p:sp>
    </p:spTree>
    <p:extLst>
      <p:ext uri="{BB962C8B-B14F-4D97-AF65-F5344CB8AC3E}">
        <p14:creationId xmlns:p14="http://schemas.microsoft.com/office/powerpoint/2010/main" val="10310614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BBB54219-E5FE-43F4-B03F-5BD529E81F8B}"/>
              </a:ext>
            </a:extLst>
          </p:cNvPr>
          <p:cNvSpPr txBox="1">
            <a:spLocks noChangeArrowheads="1"/>
          </p:cNvSpPr>
          <p:nvPr/>
        </p:nvSpPr>
        <p:spPr bwMode="auto">
          <a:xfrm>
            <a:off x="503238" y="-4763"/>
            <a:ext cx="9070975" cy="187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buNone/>
            </a:pPr>
            <a:r>
              <a:rPr lang="ru-RU" b="1" dirty="0" err="1">
                <a:solidFill>
                  <a:srgbClr val="000000"/>
                </a:solidFill>
                <a:latin typeface="Arial"/>
                <a:cs typeface="Arial"/>
              </a:rPr>
              <a:t>SDN:</a:t>
            </a:r>
            <a:r>
              <a:rPr lang="ru-RU" altLang="ru-RU" b="1" dirty="0" err="1">
                <a:solidFill>
                  <a:srgbClr val="000000"/>
                </a:solidFill>
                <a:latin typeface="Arial"/>
                <a:cs typeface="Tahoma"/>
              </a:rPr>
              <a:t>Что</a:t>
            </a:r>
            <a:r>
              <a:rPr lang="ru-RU" altLang="ru-RU" b="1" dirty="0">
                <a:solidFill>
                  <a:srgbClr val="000000"/>
                </a:solidFill>
                <a:latin typeface="Arial"/>
                <a:cs typeface="Tahoma"/>
              </a:rPr>
              <a:t> они делают?</a:t>
            </a:r>
            <a:br>
              <a:rPr lang="ru-RU" altLang="ru-RU" b="1" dirty="0"/>
            </a:br>
            <a:r>
              <a:rPr lang="ru-RU" altLang="ru-RU" b="1" dirty="0">
                <a:solidFill>
                  <a:srgbClr val="000000"/>
                </a:solidFill>
                <a:latin typeface="Arial"/>
                <a:cs typeface="Tahoma"/>
              </a:rPr>
              <a:t>Data </a:t>
            </a:r>
            <a:r>
              <a:rPr lang="ru-RU" altLang="ru-RU" b="1" dirty="0" err="1">
                <a:solidFill>
                  <a:srgbClr val="000000"/>
                </a:solidFill>
                <a:latin typeface="Arial"/>
                <a:cs typeface="Tahoma"/>
              </a:rPr>
              <a:t>Plane</a:t>
            </a:r>
            <a:br>
              <a:rPr lang="ru-RU" altLang="ru-RU" b="1" dirty="0"/>
            </a:br>
            <a:endParaRPr lang="ru-RU" altLang="ru-RU" b="1">
              <a:solidFill>
                <a:srgbClr val="000000"/>
              </a:solidFill>
            </a:endParaRPr>
          </a:p>
        </p:txBody>
      </p:sp>
      <p:sp>
        <p:nvSpPr>
          <p:cNvPr id="21506" name="Text Box 2">
            <a:extLst>
              <a:ext uri="{FF2B5EF4-FFF2-40B4-BE49-F238E27FC236}">
                <a16:creationId xmlns:a16="http://schemas.microsoft.com/office/drawing/2014/main" id="{F03FA891-C83B-4431-97FC-194117AA2D12}"/>
              </a:ext>
            </a:extLst>
          </p:cNvPr>
          <p:cNvSpPr txBox="1">
            <a:spLocks noChangeArrowheads="1"/>
          </p:cNvSpPr>
          <p:nvPr/>
        </p:nvSpPr>
        <p:spPr bwMode="auto">
          <a:xfrm>
            <a:off x="107156" y="1331913"/>
            <a:ext cx="9863137" cy="5889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49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34645" eaLnBrk="1">
              <a:spcAft>
                <a:spcPts val="1413"/>
              </a:spcAft>
              <a:buClrTx/>
            </a:pPr>
            <a:endParaRPr lang="ru-RU" altLang="ru-RU" sz="1800" dirty="0">
              <a:solidFill>
                <a:srgbClr val="000000"/>
              </a:solidFill>
              <a:latin typeface="Arial"/>
              <a:cs typeface="Tahoma"/>
            </a:endParaRPr>
          </a:p>
          <a:p>
            <a:pPr indent="-334645" eaLnBrk="1">
              <a:spcAft>
                <a:spcPts val="1413"/>
              </a:spcAft>
              <a:buClrTx/>
            </a:pPr>
            <a:endParaRPr lang="ru-RU" altLang="ru-RU" sz="1800" dirty="0">
              <a:solidFill>
                <a:srgbClr val="000000"/>
              </a:solidFill>
              <a:latin typeface="Arial"/>
              <a:cs typeface="Tahoma"/>
            </a:endParaRPr>
          </a:p>
          <a:p>
            <a:pPr indent="-334645" eaLnBrk="1">
              <a:spcAft>
                <a:spcPts val="1413"/>
              </a:spcAft>
              <a:buClrTx/>
            </a:pPr>
            <a:endParaRPr lang="ru-RU" altLang="ru-RU" dirty="0">
              <a:solidFill>
                <a:srgbClr val="000000"/>
              </a:solidFill>
              <a:latin typeface="Arial"/>
              <a:cs typeface="Tahoma"/>
            </a:endParaRPr>
          </a:p>
        </p:txBody>
      </p:sp>
      <p:sp>
        <p:nvSpPr>
          <p:cNvPr id="5" name="Text Box 2">
            <a:extLst>
              <a:ext uri="{FF2B5EF4-FFF2-40B4-BE49-F238E27FC236}">
                <a16:creationId xmlns:a16="http://schemas.microsoft.com/office/drawing/2014/main" id="{86693D0B-F5D7-E20F-2294-1144CCB2A27B}"/>
              </a:ext>
            </a:extLst>
          </p:cNvPr>
          <p:cNvSpPr txBox="1">
            <a:spLocks noChangeArrowheads="1"/>
          </p:cNvSpPr>
          <p:nvPr/>
        </p:nvSpPr>
        <p:spPr bwMode="auto">
          <a:xfrm>
            <a:off x="173936" y="1527504"/>
            <a:ext cx="9720262" cy="609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49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34645">
              <a:spcAft>
                <a:spcPts val="1413"/>
              </a:spcAft>
              <a:buClrTx/>
              <a:buFontTx/>
              <a:buNone/>
            </a:pPr>
            <a:r>
              <a:rPr lang="ru-RU" altLang="ru-RU" dirty="0">
                <a:solidFill>
                  <a:srgbClr val="000000"/>
                </a:solidFill>
                <a:latin typeface="Arial"/>
                <a:cs typeface="Tahoma"/>
              </a:rPr>
              <a:t>Базовыми операциями на этом уровне являются:</a:t>
            </a:r>
            <a:endParaRPr lang="ru-RU" dirty="0">
              <a:latin typeface="Arial"/>
              <a:cs typeface="Tahoma"/>
            </a:endParaRPr>
          </a:p>
          <a:p>
            <a:pPr indent="-334645" eaLnBrk="1">
              <a:spcAft>
                <a:spcPts val="1413"/>
              </a:spcAft>
              <a:buClrTx/>
            </a:pPr>
            <a:r>
              <a:rPr lang="ru-RU" altLang="ru-RU" dirty="0">
                <a:solidFill>
                  <a:srgbClr val="000000"/>
                </a:solidFill>
                <a:latin typeface="Arial"/>
                <a:cs typeface="Tahoma"/>
              </a:rPr>
              <a:t>Передача (</a:t>
            </a:r>
            <a:r>
              <a:rPr lang="ru-RU" altLang="ru-RU" dirty="0" err="1">
                <a:solidFill>
                  <a:srgbClr val="000000"/>
                </a:solidFill>
                <a:latin typeface="Arial"/>
                <a:cs typeface="Tahoma"/>
              </a:rPr>
              <a:t>push</a:t>
            </a:r>
            <a:r>
              <a:rPr lang="ru-RU" altLang="ru-RU" dirty="0">
                <a:solidFill>
                  <a:srgbClr val="000000"/>
                </a:solidFill>
                <a:latin typeface="Arial"/>
                <a:cs typeface="Tahoma"/>
              </a:rPr>
              <a:t>) данных (или репликация в некоторых случаях, таких как </a:t>
            </a:r>
            <a:r>
              <a:rPr lang="ru-RU" altLang="ru-RU" dirty="0" err="1">
                <a:solidFill>
                  <a:srgbClr val="000000"/>
                </a:solidFill>
                <a:latin typeface="Arial"/>
                <a:cs typeface="Tahoma"/>
              </a:rPr>
              <a:t>multicast</a:t>
            </a:r>
            <a:r>
              <a:rPr lang="ru-RU" altLang="ru-RU" dirty="0">
                <a:solidFill>
                  <a:srgbClr val="000000"/>
                </a:solidFill>
                <a:latin typeface="Arial"/>
                <a:cs typeface="Tahoma"/>
              </a:rPr>
              <a:t>),  </a:t>
            </a:r>
            <a:endParaRPr lang="ru-RU" altLang="ru-RU" dirty="0">
              <a:solidFill>
                <a:srgbClr val="000000"/>
              </a:solidFill>
            </a:endParaRPr>
          </a:p>
          <a:p>
            <a:pPr indent="-334645" eaLnBrk="1">
              <a:spcAft>
                <a:spcPts val="1413"/>
              </a:spcAft>
              <a:buClrTx/>
            </a:pPr>
            <a:r>
              <a:rPr lang="ru-RU" altLang="ru-RU" dirty="0">
                <a:solidFill>
                  <a:srgbClr val="000000"/>
                </a:solidFill>
                <a:latin typeface="Arial"/>
                <a:cs typeface="Tahoma"/>
              </a:rPr>
              <a:t>Прекращение передачи (</a:t>
            </a:r>
            <a:r>
              <a:rPr lang="ru-RU" altLang="ru-RU" dirty="0" err="1">
                <a:solidFill>
                  <a:srgbClr val="000000"/>
                </a:solidFill>
                <a:latin typeface="Arial"/>
                <a:cs typeface="Tahoma"/>
              </a:rPr>
              <a:t>drop</a:t>
            </a:r>
            <a:r>
              <a:rPr lang="ru-RU" altLang="ru-RU" dirty="0">
                <a:solidFill>
                  <a:srgbClr val="000000"/>
                </a:solidFill>
                <a:latin typeface="Arial"/>
                <a:cs typeface="Tahoma"/>
              </a:rPr>
              <a:t>), </a:t>
            </a:r>
          </a:p>
          <a:p>
            <a:pPr eaLnBrk="1">
              <a:spcAft>
                <a:spcPts val="1413"/>
              </a:spcAft>
              <a:buClrTx/>
              <a:buFontTx/>
              <a:buNone/>
            </a:pPr>
            <a:r>
              <a:rPr lang="ru-RU" altLang="ru-RU" dirty="0" err="1">
                <a:solidFill>
                  <a:srgbClr val="000000"/>
                </a:solidFill>
                <a:latin typeface="Arial"/>
                <a:cs typeface="Tahoma"/>
              </a:rPr>
              <a:t>Перемаркировка</a:t>
            </a:r>
            <a:r>
              <a:rPr lang="ru-RU" altLang="ru-RU" dirty="0">
                <a:solidFill>
                  <a:srgbClr val="000000"/>
                </a:solidFill>
                <a:latin typeface="Arial"/>
                <a:cs typeface="Tahoma"/>
              </a:rPr>
              <a:t> (</a:t>
            </a:r>
            <a:r>
              <a:rPr lang="ru-RU" altLang="ru-RU" dirty="0" err="1">
                <a:solidFill>
                  <a:srgbClr val="000000"/>
                </a:solidFill>
                <a:latin typeface="Arial"/>
                <a:cs typeface="Tahoma"/>
              </a:rPr>
              <a:t>re-mark</a:t>
            </a:r>
            <a:r>
              <a:rPr lang="ru-RU" altLang="ru-RU" dirty="0">
                <a:solidFill>
                  <a:srgbClr val="000000"/>
                </a:solidFill>
                <a:latin typeface="Arial"/>
                <a:cs typeface="Tahoma"/>
              </a:rPr>
              <a:t>),</a:t>
            </a:r>
          </a:p>
          <a:p>
            <a:pPr indent="-334645" eaLnBrk="1">
              <a:spcAft>
                <a:spcPts val="1413"/>
              </a:spcAft>
              <a:buClrTx/>
            </a:pPr>
            <a:r>
              <a:rPr lang="ru-RU" altLang="ru-RU" dirty="0">
                <a:solidFill>
                  <a:srgbClr val="000000"/>
                </a:solidFill>
                <a:latin typeface="Arial"/>
                <a:cs typeface="Tahoma"/>
              </a:rPr>
              <a:t>Подсчет (</a:t>
            </a:r>
            <a:r>
              <a:rPr lang="ru-RU" altLang="ru-RU" dirty="0" err="1">
                <a:solidFill>
                  <a:srgbClr val="000000"/>
                </a:solidFill>
                <a:latin typeface="Arial"/>
                <a:cs typeface="Tahoma"/>
              </a:rPr>
              <a:t>count</a:t>
            </a:r>
            <a:r>
              <a:rPr lang="ru-RU" altLang="ru-RU" dirty="0">
                <a:solidFill>
                  <a:srgbClr val="000000"/>
                </a:solidFill>
                <a:latin typeface="Arial"/>
                <a:cs typeface="Tahoma"/>
              </a:rPr>
              <a:t>) </a:t>
            </a:r>
            <a:endParaRPr lang="ru-RU" altLang="ru-RU" dirty="0">
              <a:solidFill>
                <a:srgbClr val="000000"/>
              </a:solidFill>
            </a:endParaRPr>
          </a:p>
          <a:p>
            <a:pPr indent="-334645" eaLnBrk="1">
              <a:spcAft>
                <a:spcPts val="1413"/>
              </a:spcAft>
              <a:buClrTx/>
              <a:buFontTx/>
              <a:buNone/>
            </a:pPr>
            <a:r>
              <a:rPr lang="ru-RU" altLang="ru-RU" dirty="0">
                <a:solidFill>
                  <a:srgbClr val="000000"/>
                </a:solidFill>
                <a:latin typeface="Arial"/>
                <a:cs typeface="Tahoma"/>
              </a:rPr>
              <a:t>Постановка в очередь (</a:t>
            </a:r>
            <a:r>
              <a:rPr lang="ru-RU" altLang="ru-RU" dirty="0" err="1">
                <a:solidFill>
                  <a:srgbClr val="000000"/>
                </a:solidFill>
                <a:latin typeface="Arial"/>
                <a:cs typeface="Tahoma"/>
              </a:rPr>
              <a:t>queue</a:t>
            </a:r>
            <a:r>
              <a:rPr lang="ru-RU" altLang="ru-RU" dirty="0">
                <a:solidFill>
                  <a:srgbClr val="000000"/>
                </a:solidFill>
                <a:latin typeface="Arial"/>
                <a:cs typeface="Tahoma"/>
              </a:rPr>
              <a:t>).</a:t>
            </a:r>
          </a:p>
          <a:p>
            <a:pPr indent="-334645" eaLnBrk="1">
              <a:spcAft>
                <a:spcPts val="1413"/>
              </a:spcAft>
              <a:buClrTx/>
              <a:buFontTx/>
              <a:buNone/>
            </a:pPr>
            <a:r>
              <a:rPr lang="ru-RU" altLang="ru-RU" dirty="0">
                <a:solidFill>
                  <a:srgbClr val="000000"/>
                </a:solidFill>
                <a:latin typeface="Arial"/>
                <a:cs typeface="Tahoma"/>
              </a:rPr>
              <a:t>Некоторые из этих операций могут быть объединены.</a:t>
            </a:r>
          </a:p>
          <a:p>
            <a:pPr indent="-334645" eaLnBrk="1">
              <a:spcAft>
                <a:spcPts val="1413"/>
              </a:spcAft>
              <a:buClrTx/>
            </a:pPr>
            <a:r>
              <a:rPr lang="ru-RU" altLang="ru-RU" sz="1800" dirty="0">
                <a:solidFill>
                  <a:srgbClr val="000000"/>
                </a:solidFill>
                <a:latin typeface="Arial"/>
                <a:cs typeface="Tahoma"/>
              </a:rPr>
              <a:t>В некоторых случаях </a:t>
            </a:r>
            <a:r>
              <a:rPr lang="ru-RU" altLang="ru-RU" sz="1800" i="1" dirty="0" err="1">
                <a:solidFill>
                  <a:srgbClr val="000000"/>
                </a:solidFill>
                <a:latin typeface="Arial"/>
                <a:cs typeface="Tahoma"/>
              </a:rPr>
              <a:t>датаграмма</a:t>
            </a:r>
            <a:r>
              <a:rPr lang="ru-RU" altLang="ru-RU" sz="1800" dirty="0">
                <a:solidFill>
                  <a:srgbClr val="000000"/>
                </a:solidFill>
                <a:latin typeface="Arial"/>
                <a:cs typeface="Tahoma"/>
              </a:rPr>
              <a:t> может быть направлена в тот или иной </a:t>
            </a:r>
            <a:r>
              <a:rPr lang="ru-RU" altLang="ru-RU" sz="1800" i="1" dirty="0">
                <a:solidFill>
                  <a:srgbClr val="000000"/>
                </a:solidFill>
                <a:latin typeface="Arial"/>
                <a:cs typeface="Tahoma"/>
              </a:rPr>
              <a:t>локальный</a:t>
            </a:r>
            <a:r>
              <a:rPr lang="ru-RU" altLang="ru-RU" sz="1800" b="1" dirty="0">
                <a:solidFill>
                  <a:srgbClr val="000000"/>
                </a:solidFill>
                <a:latin typeface="Arial"/>
                <a:cs typeface="Tahoma"/>
              </a:rPr>
              <a:t> </a:t>
            </a:r>
            <a:r>
              <a:rPr lang="ru-RU" altLang="ru-RU" sz="1800" i="1" dirty="0">
                <a:solidFill>
                  <a:srgbClr val="000000"/>
                </a:solidFill>
                <a:latin typeface="Arial"/>
                <a:cs typeface="Tahoma"/>
              </a:rPr>
              <a:t>порт</a:t>
            </a:r>
            <a:r>
              <a:rPr lang="ru-RU" altLang="ru-RU" sz="1800" dirty="0">
                <a:solidFill>
                  <a:srgbClr val="000000"/>
                </a:solidFill>
                <a:latin typeface="Arial"/>
                <a:cs typeface="Tahoma"/>
              </a:rPr>
              <a:t>, что показывает, что выполняется  процесс такой как  </a:t>
            </a:r>
            <a:r>
              <a:rPr lang="ru-RU" altLang="ru-RU" sz="1800" i="1" dirty="0">
                <a:solidFill>
                  <a:srgbClr val="000000"/>
                </a:solidFill>
                <a:latin typeface="Arial"/>
                <a:cs typeface="Tahoma"/>
              </a:rPr>
              <a:t>OSPF</a:t>
            </a:r>
            <a:r>
              <a:rPr lang="ru-RU" altLang="ru-RU" sz="1800" dirty="0">
                <a:solidFill>
                  <a:srgbClr val="000000"/>
                </a:solidFill>
                <a:latin typeface="Arial"/>
                <a:cs typeface="Tahoma"/>
              </a:rPr>
              <a:t> или  </a:t>
            </a:r>
            <a:r>
              <a:rPr lang="ru-RU" altLang="ru-RU" sz="1800" i="1" dirty="0">
                <a:solidFill>
                  <a:srgbClr val="000000"/>
                </a:solidFill>
                <a:latin typeface="Arial"/>
                <a:cs typeface="Tahoma"/>
              </a:rPr>
              <a:t>BGP</a:t>
            </a:r>
            <a:r>
              <a:rPr lang="ru-RU" altLang="ru-RU" sz="1800" dirty="0">
                <a:solidFill>
                  <a:srgbClr val="000000"/>
                </a:solidFill>
                <a:latin typeface="Arial"/>
                <a:cs typeface="Tahoma"/>
              </a:rPr>
              <a:t>.</a:t>
            </a:r>
            <a:endParaRPr lang="ru-RU" dirty="0">
              <a:latin typeface="Arial"/>
              <a:cs typeface="Tahoma"/>
            </a:endParaRPr>
          </a:p>
          <a:p>
            <a:pPr eaLnBrk="1">
              <a:spcAft>
                <a:spcPts val="1413"/>
              </a:spcAft>
              <a:buClrTx/>
              <a:buFontTx/>
              <a:buNone/>
            </a:pPr>
            <a:r>
              <a:rPr lang="ru-RU" altLang="ru-RU" sz="1800" dirty="0">
                <a:solidFill>
                  <a:srgbClr val="000000"/>
                </a:solidFill>
                <a:latin typeface="Arial"/>
                <a:cs typeface="Tahoma"/>
              </a:rPr>
              <a:t>Эти </a:t>
            </a:r>
            <a:r>
              <a:rPr lang="ru-RU" altLang="ru-RU" sz="1800" i="1" dirty="0" err="1">
                <a:solidFill>
                  <a:srgbClr val="000000"/>
                </a:solidFill>
                <a:latin typeface="Arial"/>
                <a:cs typeface="Tahoma"/>
              </a:rPr>
              <a:t>датаграммы</a:t>
            </a:r>
            <a:r>
              <a:rPr lang="ru-RU" altLang="ru-RU" sz="1800" dirty="0">
                <a:solidFill>
                  <a:srgbClr val="000000"/>
                </a:solidFill>
                <a:latin typeface="Arial"/>
                <a:cs typeface="Tahoma"/>
              </a:rPr>
              <a:t> принимают то, что называется </a:t>
            </a:r>
            <a:r>
              <a:rPr lang="ru-RU" altLang="ru-RU" sz="1800" i="1" dirty="0" err="1">
                <a:solidFill>
                  <a:srgbClr val="000000"/>
                </a:solidFill>
                <a:latin typeface="Arial"/>
                <a:cs typeface="Tahoma"/>
              </a:rPr>
              <a:t>punt</a:t>
            </a:r>
            <a:r>
              <a:rPr lang="ru-RU" altLang="ru-RU" sz="1800" dirty="0">
                <a:solidFill>
                  <a:srgbClr val="000000"/>
                </a:solidFill>
                <a:latin typeface="Arial"/>
                <a:cs typeface="Tahoma"/>
              </a:rPr>
              <a:t> (пендаль?), они покидают путь аппаратного перенаправления и перенаправляются на процессор</a:t>
            </a:r>
            <a:r>
              <a:rPr lang="ru-RU" altLang="ru-RU" sz="1800" b="1" dirty="0">
                <a:solidFill>
                  <a:srgbClr val="000000"/>
                </a:solidFill>
                <a:latin typeface="Arial"/>
                <a:cs typeface="Tahoma"/>
              </a:rPr>
              <a:t> </a:t>
            </a:r>
            <a:r>
              <a:rPr lang="ru-RU" altLang="ru-RU" sz="1800" dirty="0">
                <a:solidFill>
                  <a:srgbClr val="000000"/>
                </a:solidFill>
                <a:latin typeface="Arial"/>
                <a:cs typeface="Tahoma"/>
              </a:rPr>
              <a:t>маршрута, используя внутренний канал связи.</a:t>
            </a:r>
          </a:p>
          <a:p>
            <a:pPr eaLnBrk="1">
              <a:spcAft>
                <a:spcPts val="1413"/>
              </a:spcAft>
              <a:buClrTx/>
            </a:pPr>
            <a:r>
              <a:rPr lang="ru-RU" altLang="ru-RU" sz="1800" dirty="0">
                <a:solidFill>
                  <a:srgbClr val="000000"/>
                </a:solidFill>
                <a:latin typeface="Arial"/>
                <a:cs typeface="Tahoma"/>
              </a:rPr>
              <a:t>Этот путь обычно с низкой пропускной способностью, поскольку он не предназначен для высокопроизводительной пересылки пакетов основного  трафика; однако некоторые разработчики добавляют его  как дополнительный путь внутри </a:t>
            </a:r>
            <a:r>
              <a:rPr lang="ru-RU" altLang="ru-RU" sz="1800" i="1" dirty="0">
                <a:solidFill>
                  <a:srgbClr val="000000"/>
                </a:solidFill>
                <a:latin typeface="Arial"/>
                <a:cs typeface="Tahoma"/>
              </a:rPr>
              <a:t>коммутационной</a:t>
            </a:r>
            <a:r>
              <a:rPr lang="ru-RU" altLang="ru-RU" sz="1800" b="1" dirty="0">
                <a:solidFill>
                  <a:srgbClr val="000000"/>
                </a:solidFill>
                <a:latin typeface="Arial"/>
                <a:cs typeface="Tahoma"/>
              </a:rPr>
              <a:t> </a:t>
            </a:r>
            <a:r>
              <a:rPr lang="ru-RU" altLang="ru-RU" sz="1800" i="1" dirty="0">
                <a:solidFill>
                  <a:srgbClr val="000000"/>
                </a:solidFill>
                <a:latin typeface="Arial"/>
                <a:cs typeface="Tahoma"/>
              </a:rPr>
              <a:t>фабрики</a:t>
            </a:r>
            <a:r>
              <a:rPr lang="ru-RU" altLang="ru-RU" sz="1800" dirty="0">
                <a:solidFill>
                  <a:srgbClr val="000000"/>
                </a:solidFill>
                <a:latin typeface="Arial"/>
                <a:cs typeface="Tahoma"/>
              </a:rPr>
              <a:t>, что может привести в результате к более скоростной пересылке внутри устройства.</a:t>
            </a:r>
          </a:p>
          <a:p>
            <a:pPr indent="-334645" eaLnBrk="1">
              <a:spcAft>
                <a:spcPts val="1413"/>
              </a:spcAft>
              <a:buClrTx/>
              <a:buFontTx/>
              <a:buNone/>
            </a:pPr>
            <a:endParaRPr lang="ru-RU" altLang="ru-RU" dirty="0">
              <a:solidFill>
                <a:srgbClr val="000000"/>
              </a:solidFill>
            </a:endParaRPr>
          </a:p>
        </p:txBody>
      </p:sp>
    </p:spTree>
    <p:extLst>
      <p:ext uri="{BB962C8B-B14F-4D97-AF65-F5344CB8AC3E}">
        <p14:creationId xmlns:p14="http://schemas.microsoft.com/office/powerpoint/2010/main" val="32632121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BBB54219-E5FE-43F4-B03F-5BD529E81F8B}"/>
              </a:ext>
            </a:extLst>
          </p:cNvPr>
          <p:cNvSpPr txBox="1">
            <a:spLocks noChangeArrowheads="1"/>
          </p:cNvSpPr>
          <p:nvPr/>
        </p:nvSpPr>
        <p:spPr bwMode="auto">
          <a:xfrm>
            <a:off x="513547" y="-4763"/>
            <a:ext cx="9070975" cy="120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buNone/>
            </a:pPr>
            <a:r>
              <a:rPr lang="ru-RU" b="1" dirty="0" err="1">
                <a:solidFill>
                  <a:srgbClr val="000000"/>
                </a:solidFill>
                <a:latin typeface="Arial"/>
                <a:cs typeface="Arial"/>
              </a:rPr>
              <a:t>SDN:</a:t>
            </a:r>
            <a:r>
              <a:rPr lang="ru-RU" altLang="ru-RU" b="1" dirty="0" err="1">
                <a:solidFill>
                  <a:srgbClr val="000000"/>
                </a:solidFill>
                <a:latin typeface="Arial"/>
                <a:cs typeface="Tahoma"/>
              </a:rPr>
              <a:t>Что</a:t>
            </a:r>
            <a:r>
              <a:rPr lang="ru-RU" altLang="ru-RU" b="1" dirty="0">
                <a:solidFill>
                  <a:srgbClr val="000000"/>
                </a:solidFill>
                <a:latin typeface="Arial"/>
                <a:cs typeface="Tahoma"/>
              </a:rPr>
              <a:t> они делают?</a:t>
            </a:r>
            <a:br>
              <a:rPr lang="ru-RU" altLang="ru-RU" b="1" dirty="0"/>
            </a:br>
            <a:r>
              <a:rPr lang="ru-RU" altLang="ru-RU" b="1" dirty="0">
                <a:solidFill>
                  <a:srgbClr val="000000"/>
                </a:solidFill>
                <a:latin typeface="Arial"/>
                <a:cs typeface="Tahoma"/>
              </a:rPr>
              <a:t>Data </a:t>
            </a:r>
            <a:r>
              <a:rPr lang="ru-RU" altLang="ru-RU" b="1" dirty="0" err="1">
                <a:solidFill>
                  <a:srgbClr val="000000"/>
                </a:solidFill>
                <a:latin typeface="Arial"/>
                <a:cs typeface="Tahoma"/>
              </a:rPr>
              <a:t>Plane</a:t>
            </a:r>
            <a:br>
              <a:rPr lang="ru-RU" altLang="ru-RU" b="1" dirty="0"/>
            </a:br>
            <a:endParaRPr lang="ru-RU" altLang="ru-RU" b="1">
              <a:solidFill>
                <a:srgbClr val="000000"/>
              </a:solidFill>
            </a:endParaRPr>
          </a:p>
        </p:txBody>
      </p:sp>
      <p:sp>
        <p:nvSpPr>
          <p:cNvPr id="21506" name="Text Box 2">
            <a:extLst>
              <a:ext uri="{FF2B5EF4-FFF2-40B4-BE49-F238E27FC236}">
                <a16:creationId xmlns:a16="http://schemas.microsoft.com/office/drawing/2014/main" id="{F03FA891-C83B-4431-97FC-194117AA2D12}"/>
              </a:ext>
            </a:extLst>
          </p:cNvPr>
          <p:cNvSpPr txBox="1">
            <a:spLocks noChangeArrowheads="1"/>
          </p:cNvSpPr>
          <p:nvPr/>
        </p:nvSpPr>
        <p:spPr bwMode="auto">
          <a:xfrm>
            <a:off x="107156" y="1331913"/>
            <a:ext cx="9863137" cy="5889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49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34645" eaLnBrk="1">
              <a:spcAft>
                <a:spcPts val="1413"/>
              </a:spcAft>
              <a:buClrTx/>
            </a:pPr>
            <a:endParaRPr lang="ru-RU" altLang="ru-RU" sz="1800" dirty="0">
              <a:solidFill>
                <a:srgbClr val="000000"/>
              </a:solidFill>
              <a:latin typeface="Arial"/>
              <a:cs typeface="Tahoma"/>
            </a:endParaRPr>
          </a:p>
          <a:p>
            <a:pPr indent="-334645" eaLnBrk="1">
              <a:spcAft>
                <a:spcPts val="1413"/>
              </a:spcAft>
              <a:buClrTx/>
            </a:pPr>
            <a:endParaRPr lang="ru-RU" altLang="ru-RU" sz="1800" dirty="0">
              <a:solidFill>
                <a:srgbClr val="000000"/>
              </a:solidFill>
              <a:latin typeface="Arial"/>
              <a:cs typeface="Tahoma"/>
            </a:endParaRPr>
          </a:p>
          <a:p>
            <a:pPr indent="-334645" eaLnBrk="1">
              <a:spcAft>
                <a:spcPts val="1413"/>
              </a:spcAft>
              <a:buClrTx/>
            </a:pPr>
            <a:endParaRPr lang="ru-RU" altLang="ru-RU" dirty="0">
              <a:solidFill>
                <a:srgbClr val="000000"/>
              </a:solidFill>
              <a:latin typeface="Arial"/>
              <a:cs typeface="Tahoma"/>
            </a:endParaRPr>
          </a:p>
        </p:txBody>
      </p:sp>
      <p:sp>
        <p:nvSpPr>
          <p:cNvPr id="5" name="Text Box 2">
            <a:extLst>
              <a:ext uri="{FF2B5EF4-FFF2-40B4-BE49-F238E27FC236}">
                <a16:creationId xmlns:a16="http://schemas.microsoft.com/office/drawing/2014/main" id="{86693D0B-F5D7-E20F-2294-1144CCB2A27B}"/>
              </a:ext>
            </a:extLst>
          </p:cNvPr>
          <p:cNvSpPr txBox="1">
            <a:spLocks noChangeArrowheads="1"/>
          </p:cNvSpPr>
          <p:nvPr/>
        </p:nvSpPr>
        <p:spPr bwMode="auto">
          <a:xfrm>
            <a:off x="256410" y="2104566"/>
            <a:ext cx="9720262" cy="5367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49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34645" eaLnBrk="1">
              <a:spcAft>
                <a:spcPts val="1413"/>
              </a:spcAft>
              <a:buClrTx/>
            </a:pPr>
            <a:r>
              <a:rPr lang="ru-RU" altLang="ru-RU" sz="1800" dirty="0">
                <a:solidFill>
                  <a:srgbClr val="000000"/>
                </a:solidFill>
                <a:latin typeface="Arial"/>
                <a:cs typeface="Tahoma"/>
              </a:rPr>
              <a:t>На этом уровне могут быть реализованы некоторые службы</a:t>
            </a:r>
            <a:r>
              <a:rPr lang="ru-RU" altLang="ru-RU" sz="1800" b="1" dirty="0">
                <a:solidFill>
                  <a:srgbClr val="000000"/>
                </a:solidFill>
                <a:latin typeface="Arial"/>
                <a:cs typeface="Tahoma"/>
              </a:rPr>
              <a:t> / </a:t>
            </a:r>
            <a:r>
              <a:rPr lang="ru-RU" altLang="ru-RU" sz="1800" dirty="0">
                <a:solidFill>
                  <a:srgbClr val="000000"/>
                </a:solidFill>
                <a:latin typeface="Arial"/>
                <a:cs typeface="Tahoma"/>
              </a:rPr>
              <a:t>функции, обычно называемые </a:t>
            </a:r>
            <a:r>
              <a:rPr lang="ru-RU" altLang="ru-RU" sz="1800" i="1" dirty="0">
                <a:solidFill>
                  <a:srgbClr val="000000"/>
                </a:solidFill>
                <a:latin typeface="Arial"/>
                <a:cs typeface="Tahoma"/>
              </a:rPr>
              <a:t>функциями</a:t>
            </a:r>
            <a:r>
              <a:rPr lang="ru-RU" altLang="ru-RU" sz="1800" b="1" dirty="0">
                <a:solidFill>
                  <a:srgbClr val="000000"/>
                </a:solidFill>
                <a:latin typeface="Arial"/>
                <a:cs typeface="Tahoma"/>
              </a:rPr>
              <a:t> </a:t>
            </a:r>
            <a:r>
              <a:rPr lang="ru-RU" altLang="ru-RU" sz="1800" i="1" dirty="0">
                <a:solidFill>
                  <a:srgbClr val="000000"/>
                </a:solidFill>
                <a:latin typeface="Arial"/>
                <a:cs typeface="Tahoma"/>
              </a:rPr>
              <a:t>пересылки</a:t>
            </a:r>
            <a:r>
              <a:rPr lang="ru-RU" altLang="ru-RU" sz="1800" dirty="0">
                <a:solidFill>
                  <a:srgbClr val="000000"/>
                </a:solidFill>
                <a:latin typeface="Arial"/>
                <a:cs typeface="Tahoma"/>
              </a:rPr>
              <a:t>,  например </a:t>
            </a:r>
            <a:endParaRPr lang="ru-RU" dirty="0"/>
          </a:p>
          <a:p>
            <a:pPr>
              <a:spcAft>
                <a:spcPts val="1413"/>
              </a:spcAft>
              <a:buClrTx/>
            </a:pPr>
            <a:r>
              <a:rPr lang="ru-RU" altLang="ru-RU" sz="1800" i="1" dirty="0">
                <a:solidFill>
                  <a:srgbClr val="000000"/>
                </a:solidFill>
                <a:latin typeface="Arial"/>
                <a:cs typeface="Tahoma"/>
              </a:rPr>
              <a:t>ACL</a:t>
            </a:r>
            <a:r>
              <a:rPr lang="ru-RU" altLang="ru-RU" sz="1800" b="1" dirty="0">
                <a:solidFill>
                  <a:srgbClr val="000000"/>
                </a:solidFill>
                <a:latin typeface="Arial"/>
                <a:cs typeface="Tahoma"/>
              </a:rPr>
              <a:t> </a:t>
            </a:r>
            <a:r>
              <a:rPr lang="ru-RU" altLang="ru-RU" sz="1800" dirty="0">
                <a:solidFill>
                  <a:srgbClr val="000000"/>
                </a:solidFill>
                <a:latin typeface="Arial"/>
                <a:cs typeface="Tahoma"/>
              </a:rPr>
              <a:t>- списки контроля доступа  </a:t>
            </a:r>
            <a:endParaRPr lang="ru-RU" dirty="0"/>
          </a:p>
          <a:p>
            <a:pPr eaLnBrk="1">
              <a:spcAft>
                <a:spcPts val="1413"/>
              </a:spcAft>
              <a:buClrTx/>
            </a:pPr>
            <a:r>
              <a:rPr lang="ru-RU" altLang="ru-RU" sz="1800" i="1" dirty="0" err="1">
                <a:solidFill>
                  <a:srgbClr val="000000"/>
                </a:solidFill>
                <a:latin typeface="Arial"/>
                <a:cs typeface="Tahoma"/>
              </a:rPr>
              <a:t>QoS</a:t>
            </a:r>
            <a:r>
              <a:rPr lang="ru-RU" altLang="ru-RU" sz="1800" dirty="0">
                <a:solidFill>
                  <a:srgbClr val="000000"/>
                </a:solidFill>
                <a:latin typeface="Arial"/>
                <a:cs typeface="Tahoma"/>
              </a:rPr>
              <a:t> / </a:t>
            </a:r>
            <a:r>
              <a:rPr lang="ru-RU" altLang="ru-RU" sz="1800" i="1" dirty="0">
                <a:solidFill>
                  <a:srgbClr val="000000"/>
                </a:solidFill>
                <a:latin typeface="Arial"/>
                <a:cs typeface="Tahoma"/>
              </a:rPr>
              <a:t>Policy</a:t>
            </a:r>
            <a:r>
              <a:rPr lang="ru-RU" altLang="ru-RU" sz="1800" dirty="0">
                <a:solidFill>
                  <a:srgbClr val="000000"/>
                </a:solidFill>
                <a:latin typeface="Arial"/>
                <a:cs typeface="Tahoma"/>
              </a:rPr>
              <a:t>  - политики контроля качества сервиса. </a:t>
            </a:r>
            <a:endParaRPr lang="ru-RU" altLang="ru-RU" sz="1800" dirty="0">
              <a:solidFill>
                <a:srgbClr val="000000"/>
              </a:solidFill>
            </a:endParaRPr>
          </a:p>
          <a:p>
            <a:pPr eaLnBrk="1">
              <a:spcAft>
                <a:spcPts val="1413"/>
              </a:spcAft>
              <a:buClrTx/>
            </a:pPr>
            <a:r>
              <a:rPr lang="ru-RU" altLang="ru-RU" sz="1800" dirty="0">
                <a:solidFill>
                  <a:srgbClr val="000000"/>
                </a:solidFill>
                <a:latin typeface="Arial"/>
                <a:cs typeface="Tahoma"/>
              </a:rPr>
              <a:t>В некоторых системах эти функции используют свои собственные отдельные таблицы, в  других выполняют роль расширений для </a:t>
            </a:r>
            <a:r>
              <a:rPr lang="ru-RU" altLang="ru-RU" sz="1800" i="1" dirty="0">
                <a:solidFill>
                  <a:srgbClr val="000000"/>
                </a:solidFill>
                <a:latin typeface="Arial"/>
                <a:cs typeface="Tahoma"/>
              </a:rPr>
              <a:t>таблиц</a:t>
            </a:r>
            <a:r>
              <a:rPr lang="ru-RU" altLang="ru-RU" sz="1800" dirty="0">
                <a:solidFill>
                  <a:srgbClr val="000000"/>
                </a:solidFill>
                <a:latin typeface="Arial"/>
                <a:cs typeface="Tahoma"/>
              </a:rPr>
              <a:t> </a:t>
            </a:r>
            <a:r>
              <a:rPr lang="ru-RU" altLang="ru-RU" sz="1800" i="1" dirty="0">
                <a:solidFill>
                  <a:srgbClr val="000000"/>
                </a:solidFill>
                <a:latin typeface="Arial"/>
                <a:cs typeface="Tahoma"/>
              </a:rPr>
              <a:t>FIB</a:t>
            </a:r>
            <a:r>
              <a:rPr lang="ru-RU" altLang="ru-RU" sz="1800" b="1" dirty="0">
                <a:solidFill>
                  <a:srgbClr val="000000"/>
                </a:solidFill>
                <a:latin typeface="Arial"/>
                <a:cs typeface="Tahoma"/>
              </a:rPr>
              <a:t>. </a:t>
            </a:r>
            <a:endParaRPr lang="ru-RU" altLang="ru-RU" sz="1800" b="1" dirty="0">
              <a:solidFill>
                <a:srgbClr val="000000"/>
              </a:solidFill>
            </a:endParaRPr>
          </a:p>
          <a:p>
            <a:pPr eaLnBrk="1">
              <a:spcAft>
                <a:spcPts val="1413"/>
              </a:spcAft>
              <a:buClrTx/>
            </a:pPr>
            <a:r>
              <a:rPr lang="ru-RU" altLang="ru-RU" sz="1800" dirty="0">
                <a:solidFill>
                  <a:srgbClr val="000000"/>
                </a:solidFill>
                <a:latin typeface="Arial"/>
                <a:cs typeface="Tahoma"/>
              </a:rPr>
              <a:t>С помощью этих </a:t>
            </a:r>
            <a:r>
              <a:rPr lang="ru-RU" altLang="ru-RU" sz="1800" i="1" dirty="0">
                <a:solidFill>
                  <a:srgbClr val="000000"/>
                </a:solidFill>
                <a:latin typeface="Arial"/>
                <a:cs typeface="Tahoma"/>
              </a:rPr>
              <a:t>функций</a:t>
            </a:r>
            <a:r>
              <a:rPr lang="ru-RU" altLang="ru-RU" sz="1800" dirty="0">
                <a:solidFill>
                  <a:srgbClr val="000000"/>
                </a:solidFill>
                <a:latin typeface="Arial"/>
                <a:cs typeface="Tahoma"/>
              </a:rPr>
              <a:t> может  быть локально изменен или предопределен исход поиска. </a:t>
            </a:r>
            <a:endParaRPr lang="ru-RU" altLang="ru-RU" sz="1800" dirty="0">
              <a:solidFill>
                <a:srgbClr val="000000"/>
              </a:solidFill>
            </a:endParaRPr>
          </a:p>
          <a:p>
            <a:pPr eaLnBrk="1">
              <a:spcAft>
                <a:spcPts val="1413"/>
              </a:spcAft>
              <a:buClrTx/>
              <a:buFontTx/>
              <a:buNone/>
            </a:pPr>
            <a:r>
              <a:rPr lang="ru-RU" altLang="ru-RU" sz="1800" dirty="0">
                <a:solidFill>
                  <a:srgbClr val="000000"/>
                </a:solidFill>
                <a:latin typeface="Arial"/>
                <a:cs typeface="Tahoma"/>
              </a:rPr>
              <a:t>Например:</a:t>
            </a:r>
          </a:p>
          <a:p>
            <a:pPr eaLnBrk="1">
              <a:spcAft>
                <a:spcPts val="1413"/>
              </a:spcAft>
              <a:buClrTx/>
            </a:pPr>
            <a:r>
              <a:rPr lang="ru-RU" altLang="ru-RU" sz="1800" dirty="0">
                <a:solidFill>
                  <a:srgbClr val="000000"/>
                </a:solidFill>
                <a:latin typeface="Arial"/>
                <a:cs typeface="Tahoma"/>
              </a:rPr>
              <a:t>• В записи ACL может определять DROP для целого  согласованного потока, а может быть задействован   более широкий набор параметров  в решении о пересылке. </a:t>
            </a:r>
            <a:endParaRPr lang="ru-RU" altLang="ru-RU" sz="1800" dirty="0">
              <a:solidFill>
                <a:srgbClr val="000000"/>
              </a:solidFill>
            </a:endParaRPr>
          </a:p>
          <a:p>
            <a:pPr eaLnBrk="1">
              <a:spcAft>
                <a:spcPts val="1413"/>
              </a:spcAft>
              <a:buClrTx/>
            </a:pPr>
            <a:r>
              <a:rPr lang="ru-RU" altLang="ru-RU" sz="1800" dirty="0">
                <a:solidFill>
                  <a:srgbClr val="000000"/>
                </a:solidFill>
                <a:latin typeface="Arial"/>
                <a:cs typeface="Tahoma"/>
              </a:rPr>
              <a:t>• Политика QOS может поставить поток в очередь на выход или отметить его TOS / COS (Type </a:t>
            </a:r>
            <a:r>
              <a:rPr lang="ru-RU" altLang="ru-RU" sz="1800" dirty="0" err="1">
                <a:solidFill>
                  <a:srgbClr val="000000"/>
                </a:solidFill>
                <a:latin typeface="Arial"/>
                <a:cs typeface="Tahoma"/>
              </a:rPr>
              <a:t>of</a:t>
            </a:r>
            <a:r>
              <a:rPr lang="ru-RU" altLang="ru-RU" sz="1800" dirty="0">
                <a:solidFill>
                  <a:srgbClr val="000000"/>
                </a:solidFill>
                <a:latin typeface="Arial"/>
                <a:cs typeface="Tahoma"/>
              </a:rPr>
              <a:t> </a:t>
            </a:r>
            <a:r>
              <a:rPr lang="ru-RU" altLang="ru-RU" sz="1800" dirty="0" err="1">
                <a:solidFill>
                  <a:srgbClr val="000000"/>
                </a:solidFill>
                <a:latin typeface="Arial"/>
                <a:cs typeface="Tahoma"/>
              </a:rPr>
              <a:t>Sevice</a:t>
            </a:r>
            <a:r>
              <a:rPr lang="ru-RU" altLang="ru-RU" sz="1800" dirty="0">
                <a:solidFill>
                  <a:srgbClr val="000000"/>
                </a:solidFill>
                <a:latin typeface="Arial"/>
                <a:cs typeface="Tahoma"/>
              </a:rPr>
              <a:t>/Class </a:t>
            </a:r>
            <a:r>
              <a:rPr lang="ru-RU" altLang="ru-RU" sz="1800" dirty="0" err="1">
                <a:solidFill>
                  <a:srgbClr val="000000"/>
                </a:solidFill>
                <a:latin typeface="Arial"/>
                <a:cs typeface="Tahoma"/>
              </a:rPr>
              <a:t>of</a:t>
            </a:r>
            <a:r>
              <a:rPr lang="ru-RU" altLang="ru-RU" sz="1800" dirty="0">
                <a:solidFill>
                  <a:srgbClr val="000000"/>
                </a:solidFill>
                <a:latin typeface="Arial"/>
                <a:cs typeface="Tahoma"/>
              </a:rPr>
              <a:t> Service)  для согласования с политикой в сети. Подобно ACL, он может помечать пакет  как DROP  независимо от первоначальной записи пункта назначения / потока.</a:t>
            </a:r>
          </a:p>
          <a:p>
            <a:pPr eaLnBrk="1">
              <a:spcAft>
                <a:spcPts val="1413"/>
              </a:spcAft>
              <a:buClrTx/>
            </a:pPr>
            <a:endParaRPr lang="ru-RU" altLang="ru-RU" sz="1800" dirty="0">
              <a:solidFill>
                <a:srgbClr val="000000"/>
              </a:solidFill>
              <a:latin typeface="Arial"/>
              <a:cs typeface="Tahoma"/>
            </a:endParaRPr>
          </a:p>
          <a:p>
            <a:pPr eaLnBrk="1">
              <a:spcAft>
                <a:spcPts val="1413"/>
              </a:spcAft>
              <a:buClrTx/>
              <a:buFontTx/>
              <a:buNone/>
            </a:pPr>
            <a:endParaRPr lang="ru-RU" altLang="ru-RU" sz="1800" dirty="0">
              <a:solidFill>
                <a:srgbClr val="000000"/>
              </a:solidFill>
            </a:endParaRPr>
          </a:p>
          <a:p>
            <a:pPr indent="-334645" eaLnBrk="1">
              <a:spcAft>
                <a:spcPts val="1413"/>
              </a:spcAft>
              <a:buClrTx/>
              <a:buFontTx/>
              <a:buNone/>
            </a:pPr>
            <a:endParaRPr lang="ru-RU" altLang="ru-RU" dirty="0">
              <a:solidFill>
                <a:srgbClr val="000000"/>
              </a:solidFill>
              <a:latin typeface="Arial"/>
              <a:cs typeface="Tahoma"/>
            </a:endParaRPr>
          </a:p>
          <a:p>
            <a:pPr indent="-334645" eaLnBrk="1">
              <a:spcAft>
                <a:spcPts val="1413"/>
              </a:spcAft>
              <a:buClrTx/>
              <a:buFontTx/>
              <a:buNone/>
            </a:pPr>
            <a:endParaRPr lang="ru-RU" altLang="ru-RU" dirty="0">
              <a:solidFill>
                <a:srgbClr val="000000"/>
              </a:solidFill>
            </a:endParaRPr>
          </a:p>
        </p:txBody>
      </p:sp>
    </p:spTree>
    <p:extLst>
      <p:ext uri="{BB962C8B-B14F-4D97-AF65-F5344CB8AC3E}">
        <p14:creationId xmlns:p14="http://schemas.microsoft.com/office/powerpoint/2010/main" val="2354626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BBB54219-E5FE-43F4-B03F-5BD529E81F8B}"/>
              </a:ext>
            </a:extLst>
          </p:cNvPr>
          <p:cNvSpPr txBox="1">
            <a:spLocks noChangeArrowheads="1"/>
          </p:cNvSpPr>
          <p:nvPr/>
        </p:nvSpPr>
        <p:spPr bwMode="auto">
          <a:xfrm>
            <a:off x="503238" y="-4763"/>
            <a:ext cx="9070975" cy="187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r>
              <a:rPr lang="ru-RU" b="1" dirty="0" err="1">
                <a:solidFill>
                  <a:srgbClr val="000000"/>
                </a:solidFill>
                <a:latin typeface="Arial"/>
                <a:cs typeface="Arial"/>
              </a:rPr>
              <a:t>SDN:</a:t>
            </a:r>
            <a:r>
              <a:rPr lang="ru-RU" altLang="ru-RU" b="1" dirty="0" err="1">
                <a:solidFill>
                  <a:srgbClr val="000000"/>
                </a:solidFill>
                <a:latin typeface="Arial"/>
                <a:cs typeface="Tahoma"/>
              </a:rPr>
              <a:t>Что</a:t>
            </a:r>
            <a:r>
              <a:rPr lang="ru-RU" altLang="ru-RU" b="1" dirty="0">
                <a:solidFill>
                  <a:srgbClr val="000000"/>
                </a:solidFill>
                <a:latin typeface="Arial"/>
                <a:cs typeface="Tahoma"/>
              </a:rPr>
              <a:t> они делают?</a:t>
            </a:r>
            <a:br>
              <a:rPr lang="ru-RU" altLang="ru-RU" b="1" dirty="0"/>
            </a:br>
            <a:r>
              <a:rPr lang="ru-RU" altLang="ru-RU" b="1" dirty="0">
                <a:solidFill>
                  <a:srgbClr val="000000"/>
                </a:solidFill>
                <a:latin typeface="Arial"/>
                <a:cs typeface="Tahoma"/>
              </a:rPr>
              <a:t>Между </a:t>
            </a:r>
            <a:r>
              <a:rPr lang="en-US" altLang="ru-RU" b="1" dirty="0">
                <a:solidFill>
                  <a:srgbClr val="000000"/>
                </a:solidFill>
                <a:latin typeface="Arial"/>
                <a:cs typeface="Tahoma"/>
              </a:rPr>
              <a:t>Control </a:t>
            </a:r>
            <a:r>
              <a:rPr lang="ru-RU" altLang="ru-RU" b="1" dirty="0">
                <a:solidFill>
                  <a:srgbClr val="000000"/>
                </a:solidFill>
                <a:latin typeface="Arial"/>
                <a:cs typeface="Tahoma"/>
              </a:rPr>
              <a:t> и Data </a:t>
            </a:r>
            <a:r>
              <a:rPr lang="ru-RU" altLang="ru-RU" b="1" dirty="0" err="1">
                <a:solidFill>
                  <a:srgbClr val="000000"/>
                </a:solidFill>
                <a:latin typeface="Arial"/>
                <a:cs typeface="Tahoma"/>
              </a:rPr>
              <a:t>Plane</a:t>
            </a:r>
            <a:br>
              <a:rPr lang="ru-RU" altLang="ru-RU" b="1" dirty="0"/>
            </a:br>
            <a:endParaRPr lang="ru-RU" altLang="ru-RU" b="1">
              <a:solidFill>
                <a:srgbClr val="000000"/>
              </a:solidFill>
            </a:endParaRPr>
          </a:p>
        </p:txBody>
      </p:sp>
      <p:sp>
        <p:nvSpPr>
          <p:cNvPr id="21506" name="Text Box 2">
            <a:extLst>
              <a:ext uri="{FF2B5EF4-FFF2-40B4-BE49-F238E27FC236}">
                <a16:creationId xmlns:a16="http://schemas.microsoft.com/office/drawing/2014/main" id="{F03FA891-C83B-4431-97FC-194117AA2D12}"/>
              </a:ext>
            </a:extLst>
          </p:cNvPr>
          <p:cNvSpPr txBox="1">
            <a:spLocks noChangeArrowheads="1"/>
          </p:cNvSpPr>
          <p:nvPr/>
        </p:nvSpPr>
        <p:spPr bwMode="auto">
          <a:xfrm>
            <a:off x="107156" y="1331913"/>
            <a:ext cx="9863137" cy="5889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49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34645" eaLnBrk="1">
              <a:spcAft>
                <a:spcPts val="1413"/>
              </a:spcAft>
              <a:buClrTx/>
            </a:pPr>
            <a:endParaRPr lang="ru-RU" altLang="ru-RU" sz="1800" dirty="0">
              <a:solidFill>
                <a:srgbClr val="000000"/>
              </a:solidFill>
              <a:latin typeface="Arial"/>
              <a:cs typeface="Tahoma"/>
            </a:endParaRPr>
          </a:p>
          <a:p>
            <a:pPr indent="-334645" eaLnBrk="1">
              <a:spcAft>
                <a:spcPts val="1413"/>
              </a:spcAft>
              <a:buClrTx/>
            </a:pPr>
            <a:endParaRPr lang="ru-RU" altLang="ru-RU" sz="1800" dirty="0">
              <a:solidFill>
                <a:srgbClr val="000000"/>
              </a:solidFill>
              <a:latin typeface="Arial"/>
              <a:cs typeface="Tahoma"/>
            </a:endParaRPr>
          </a:p>
          <a:p>
            <a:pPr indent="-334645" eaLnBrk="1">
              <a:spcAft>
                <a:spcPts val="1413"/>
              </a:spcAft>
              <a:buClrTx/>
            </a:pPr>
            <a:endParaRPr lang="ru-RU" altLang="ru-RU" dirty="0">
              <a:solidFill>
                <a:srgbClr val="000000"/>
              </a:solidFill>
              <a:latin typeface="Arial"/>
              <a:cs typeface="Tahoma"/>
            </a:endParaRPr>
          </a:p>
        </p:txBody>
      </p:sp>
      <p:sp>
        <p:nvSpPr>
          <p:cNvPr id="5" name="Text Box 2">
            <a:extLst>
              <a:ext uri="{FF2B5EF4-FFF2-40B4-BE49-F238E27FC236}">
                <a16:creationId xmlns:a16="http://schemas.microsoft.com/office/drawing/2014/main" id="{86693D0B-F5D7-E20F-2294-1144CCB2A27B}"/>
              </a:ext>
            </a:extLst>
          </p:cNvPr>
          <p:cNvSpPr txBox="1">
            <a:spLocks noChangeArrowheads="1"/>
          </p:cNvSpPr>
          <p:nvPr/>
        </p:nvSpPr>
        <p:spPr bwMode="auto">
          <a:xfrm>
            <a:off x="250031" y="1427148"/>
            <a:ext cx="9720262" cy="5999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49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eaLnBrk="1">
              <a:spcAft>
                <a:spcPts val="1413"/>
              </a:spcAft>
              <a:buClrTx/>
            </a:pPr>
            <a:r>
              <a:rPr lang="ru-RU" altLang="ru-RU" dirty="0">
                <a:solidFill>
                  <a:srgbClr val="000000"/>
                </a:solidFill>
                <a:latin typeface="Arial"/>
                <a:cs typeface="Tahoma"/>
              </a:rPr>
              <a:t>Внутренняя структура крупных </a:t>
            </a:r>
            <a:r>
              <a:rPr lang="ru-RU" altLang="ru-RU" dirty="0" err="1">
                <a:solidFill>
                  <a:srgbClr val="000000"/>
                </a:solidFill>
                <a:latin typeface="Arial"/>
                <a:cs typeface="Tahoma"/>
              </a:rPr>
              <a:t>многослотовых</a:t>
            </a:r>
            <a:r>
              <a:rPr lang="ru-RU" altLang="ru-RU" dirty="0">
                <a:solidFill>
                  <a:srgbClr val="000000"/>
                </a:solidFill>
                <a:latin typeface="Arial"/>
                <a:cs typeface="Tahoma"/>
              </a:rPr>
              <a:t>  распределенных систем передачи данных  напоминает логически-централизованное физически распределенное </a:t>
            </a:r>
            <a:r>
              <a:rPr lang="ru-RU" altLang="ru-RU" i="1" dirty="0">
                <a:solidFill>
                  <a:srgbClr val="000000"/>
                </a:solidFill>
                <a:latin typeface="Arial"/>
                <a:cs typeface="Tahoma"/>
              </a:rPr>
              <a:t> Control </a:t>
            </a:r>
            <a:r>
              <a:rPr lang="ru-RU" altLang="ru-RU" i="1" dirty="0" err="1">
                <a:solidFill>
                  <a:srgbClr val="000000"/>
                </a:solidFill>
                <a:latin typeface="Arial"/>
                <a:cs typeface="Tahoma"/>
              </a:rPr>
              <a:t>Plane</a:t>
            </a:r>
            <a:r>
              <a:rPr lang="ru-RU" altLang="ru-RU" i="1" dirty="0">
                <a:solidFill>
                  <a:srgbClr val="000000"/>
                </a:solidFill>
                <a:latin typeface="Arial"/>
                <a:cs typeface="Tahoma"/>
              </a:rPr>
              <a:t> SDN.</a:t>
            </a:r>
          </a:p>
          <a:p>
            <a:pPr>
              <a:spcAft>
                <a:spcPts val="1413"/>
              </a:spcAft>
              <a:buClrTx/>
            </a:pPr>
            <a:r>
              <a:rPr lang="ru-RU" altLang="ru-RU" dirty="0">
                <a:solidFill>
                  <a:srgbClr val="000000"/>
                </a:solidFill>
                <a:latin typeface="Arial"/>
                <a:cs typeface="Tahoma"/>
              </a:rPr>
              <a:t>Например, в некоторых системах главный </a:t>
            </a:r>
            <a:r>
              <a:rPr lang="ru-RU" altLang="ru-RU" i="1" dirty="0">
                <a:solidFill>
                  <a:srgbClr val="000000"/>
                </a:solidFill>
                <a:latin typeface="Arial"/>
                <a:cs typeface="Tahoma"/>
              </a:rPr>
              <a:t>контролер </a:t>
            </a:r>
            <a:r>
              <a:rPr lang="ru-RU" altLang="ru-RU" dirty="0">
                <a:solidFill>
                  <a:srgbClr val="000000"/>
                </a:solidFill>
                <a:latin typeface="Arial"/>
                <a:cs typeface="Tahoma"/>
              </a:rPr>
              <a:t> находится на независимой процессорной плате, а </a:t>
            </a:r>
            <a:r>
              <a:rPr lang="ru-RU" altLang="ru-RU" i="1" dirty="0">
                <a:solidFill>
                  <a:srgbClr val="000000"/>
                </a:solidFill>
                <a:latin typeface="Arial"/>
                <a:cs typeface="Tahoma"/>
              </a:rPr>
              <a:t>система передачи данных</a:t>
            </a:r>
            <a:r>
              <a:rPr lang="ru-RU" altLang="ru-RU" dirty="0">
                <a:solidFill>
                  <a:srgbClr val="000000"/>
                </a:solidFill>
                <a:latin typeface="Arial"/>
                <a:cs typeface="Tahoma"/>
              </a:rPr>
              <a:t> собрана  на других независимых платах.  Для обеспечения устойчивости системы и отказоустойчивости необходима надежная связь между этими платами.</a:t>
            </a:r>
            <a:endParaRPr lang="ru-RU" dirty="0"/>
          </a:p>
          <a:p>
            <a:pPr>
              <a:spcAft>
                <a:spcPts val="1413"/>
              </a:spcAft>
            </a:pPr>
            <a:r>
              <a:rPr lang="ru-RU" dirty="0">
                <a:solidFill>
                  <a:srgbClr val="000000"/>
                </a:solidFill>
                <a:latin typeface="Arial"/>
                <a:cs typeface="Arial"/>
              </a:rPr>
              <a:t>Нужно ли вообще  удалять </a:t>
            </a:r>
            <a:r>
              <a:rPr lang="ru-RU" i="1" dirty="0">
                <a:solidFill>
                  <a:srgbClr val="000000"/>
                </a:solidFill>
                <a:latin typeface="Arial"/>
                <a:cs typeface="Arial"/>
              </a:rPr>
              <a:t>Control </a:t>
            </a:r>
            <a:r>
              <a:rPr lang="ru-RU" i="1" dirty="0" err="1">
                <a:solidFill>
                  <a:srgbClr val="000000"/>
                </a:solidFill>
                <a:latin typeface="Arial"/>
                <a:cs typeface="Arial"/>
              </a:rPr>
              <a:t>Plane</a:t>
            </a:r>
            <a:r>
              <a:rPr lang="ru-RU" dirty="0">
                <a:solidFill>
                  <a:srgbClr val="000000"/>
                </a:solidFill>
                <a:latin typeface="Arial"/>
                <a:cs typeface="Arial"/>
              </a:rPr>
              <a:t> с шасси?</a:t>
            </a:r>
          </a:p>
          <a:p>
            <a:pPr>
              <a:spcAft>
                <a:spcPts val="1413"/>
              </a:spcAft>
            </a:pPr>
            <a:r>
              <a:rPr lang="ru-RU" altLang="ru-RU" sz="1800" dirty="0">
                <a:solidFill>
                  <a:srgbClr val="000000"/>
                </a:solidFill>
                <a:latin typeface="Arial"/>
                <a:cs typeface="Tahoma"/>
              </a:rPr>
              <a:t>Начнем с фундаментальных вопросов к </a:t>
            </a:r>
            <a:r>
              <a:rPr lang="ru-RU" altLang="ru-RU" sz="1800" i="1" dirty="0">
                <a:solidFill>
                  <a:srgbClr val="000000"/>
                </a:solidFill>
                <a:latin typeface="Arial"/>
                <a:cs typeface="Tahoma"/>
              </a:rPr>
              <a:t> системе пакетной передачи данных</a:t>
            </a:r>
            <a:r>
              <a:rPr lang="ru-RU" altLang="ru-RU" sz="1800" b="1" dirty="0">
                <a:solidFill>
                  <a:srgbClr val="000000"/>
                </a:solidFill>
                <a:latin typeface="Arial"/>
                <a:cs typeface="Tahoma"/>
              </a:rPr>
              <a:t>,</a:t>
            </a:r>
            <a:r>
              <a:rPr lang="ru-RU" sz="1800" dirty="0">
                <a:solidFill>
                  <a:srgbClr val="000000"/>
                </a:solidFill>
                <a:latin typeface="Arial"/>
                <a:cs typeface="Arial"/>
              </a:rPr>
              <a:t> причем заранее  выяснив централизована ли </a:t>
            </a:r>
            <a:r>
              <a:rPr lang="ru-RU" sz="1800" i="1" dirty="0">
                <a:solidFill>
                  <a:srgbClr val="000000"/>
                </a:solidFill>
                <a:latin typeface="Arial"/>
                <a:cs typeface="Arial"/>
              </a:rPr>
              <a:t>система управления</a:t>
            </a:r>
            <a:r>
              <a:rPr lang="ru-RU" sz="1800" dirty="0">
                <a:solidFill>
                  <a:srgbClr val="000000"/>
                </a:solidFill>
                <a:latin typeface="Arial"/>
                <a:cs typeface="Arial"/>
              </a:rPr>
              <a:t> или программно-централизована, полу-централизована или каким-то образом синхронизирована с другими элементами в распределенной сети управления</a:t>
            </a:r>
            <a:r>
              <a:rPr lang="ru-RU" altLang="ru-RU" sz="1800" dirty="0">
                <a:solidFill>
                  <a:srgbClr val="000000"/>
                </a:solidFill>
                <a:latin typeface="Arial"/>
                <a:cs typeface="Tahoma"/>
              </a:rPr>
              <a:t>:</a:t>
            </a:r>
            <a:endParaRPr lang="ru-RU" dirty="0"/>
          </a:p>
          <a:p>
            <a:endParaRPr lang="ru-RU" sz="1800" dirty="0">
              <a:solidFill>
                <a:srgbClr val="000000"/>
              </a:solidFill>
              <a:latin typeface="Arial"/>
              <a:cs typeface="Arial"/>
            </a:endParaRPr>
          </a:p>
          <a:p>
            <a:pPr>
              <a:spcAft>
                <a:spcPts val="1413"/>
              </a:spcAft>
              <a:buClrTx/>
            </a:pPr>
            <a:r>
              <a:rPr lang="ru-RU" altLang="ru-RU" sz="1800" dirty="0">
                <a:solidFill>
                  <a:srgbClr val="000000"/>
                </a:solidFill>
                <a:latin typeface="Arial"/>
                <a:cs typeface="Tahoma"/>
              </a:rPr>
              <a:t>Где обратная связь в процессе когда </a:t>
            </a:r>
            <a:r>
              <a:rPr lang="ru-RU" altLang="ru-RU" sz="1800" i="1" dirty="0">
                <a:solidFill>
                  <a:srgbClr val="000000"/>
                </a:solidFill>
                <a:latin typeface="Arial"/>
                <a:cs typeface="Tahoma"/>
              </a:rPr>
              <a:t>Control </a:t>
            </a:r>
            <a:r>
              <a:rPr lang="ru-RU" altLang="ru-RU" sz="1800" i="1" dirty="0" err="1">
                <a:solidFill>
                  <a:srgbClr val="000000"/>
                </a:solidFill>
                <a:latin typeface="Arial"/>
                <a:cs typeface="Tahoma"/>
              </a:rPr>
              <a:t>Plane</a:t>
            </a:r>
            <a:r>
              <a:rPr lang="ru-RU" altLang="ru-RU" sz="1800" dirty="0">
                <a:solidFill>
                  <a:srgbClr val="000000"/>
                </a:solidFill>
                <a:latin typeface="Arial"/>
                <a:cs typeface="Tahoma"/>
              </a:rPr>
              <a:t> инструктирует </a:t>
            </a:r>
            <a:r>
              <a:rPr lang="ru-RU" altLang="ru-RU" sz="1800" i="1" dirty="0">
                <a:solidFill>
                  <a:srgbClr val="000000"/>
                </a:solidFill>
                <a:latin typeface="Arial"/>
                <a:cs typeface="Tahoma"/>
              </a:rPr>
              <a:t>систему передачи данных</a:t>
            </a:r>
            <a:r>
              <a:rPr lang="ru-RU" altLang="ru-RU" sz="1800" dirty="0">
                <a:solidFill>
                  <a:srgbClr val="000000"/>
                </a:solidFill>
                <a:latin typeface="Arial"/>
                <a:cs typeface="Tahoma"/>
              </a:rPr>
              <a:t> о передаче каждого пакета?</a:t>
            </a:r>
            <a:endParaRPr lang="ru-RU" dirty="0"/>
          </a:p>
          <a:p>
            <a:pPr>
              <a:spcAft>
                <a:spcPts val="1413"/>
              </a:spcAft>
              <a:buClrTx/>
            </a:pPr>
            <a:r>
              <a:rPr lang="ru-RU" altLang="ru-RU" sz="1800" dirty="0">
                <a:solidFill>
                  <a:srgbClr val="000000"/>
                </a:solidFill>
                <a:latin typeface="Arial"/>
                <a:cs typeface="Tahoma"/>
              </a:rPr>
              <a:t>Есть ли возможность помечать </a:t>
            </a:r>
            <a:r>
              <a:rPr lang="ru-RU" altLang="ru-RU" sz="1800" i="1" dirty="0">
                <a:solidFill>
                  <a:srgbClr val="000000"/>
                </a:solidFill>
                <a:latin typeface="Arial"/>
                <a:cs typeface="Tahoma"/>
              </a:rPr>
              <a:t>поток</a:t>
            </a:r>
            <a:r>
              <a:rPr lang="ru-RU" altLang="ru-RU" sz="1800" dirty="0">
                <a:solidFill>
                  <a:srgbClr val="000000"/>
                </a:solidFill>
                <a:latin typeface="Arial"/>
                <a:cs typeface="Tahoma"/>
              </a:rPr>
              <a:t> специальной меткой так, чтобы эту метку понимало оборудование различных производителей?</a:t>
            </a:r>
          </a:p>
          <a:p>
            <a:pPr>
              <a:spcAft>
                <a:spcPts val="1413"/>
              </a:spcAft>
              <a:buClrTx/>
            </a:pPr>
            <a:endParaRPr lang="ru-RU" dirty="0"/>
          </a:p>
          <a:p>
            <a:pPr>
              <a:spcAft>
                <a:spcPts val="1413"/>
              </a:spcAft>
            </a:pPr>
            <a:endParaRPr lang="ru-RU" dirty="0">
              <a:latin typeface="Arial"/>
            </a:endParaRPr>
          </a:p>
        </p:txBody>
      </p:sp>
    </p:spTree>
    <p:extLst>
      <p:ext uri="{BB962C8B-B14F-4D97-AF65-F5344CB8AC3E}">
        <p14:creationId xmlns:p14="http://schemas.microsoft.com/office/powerpoint/2010/main" val="34445947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BBB54219-E5FE-43F4-B03F-5BD529E81F8B}"/>
              </a:ext>
            </a:extLst>
          </p:cNvPr>
          <p:cNvSpPr txBox="1">
            <a:spLocks noChangeArrowheads="1"/>
          </p:cNvSpPr>
          <p:nvPr/>
        </p:nvSpPr>
        <p:spPr bwMode="auto">
          <a:xfrm>
            <a:off x="462001" y="-355122"/>
            <a:ext cx="9070975" cy="187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r>
              <a:rPr lang="ru-RU" b="1" dirty="0" err="1">
                <a:solidFill>
                  <a:srgbClr val="000000"/>
                </a:solidFill>
                <a:latin typeface="Arial"/>
                <a:cs typeface="Arial"/>
              </a:rPr>
              <a:t>SDN:</a:t>
            </a:r>
            <a:r>
              <a:rPr lang="ru-RU" altLang="ru-RU" b="1" dirty="0" err="1">
                <a:solidFill>
                  <a:srgbClr val="000000"/>
                </a:solidFill>
                <a:latin typeface="Arial"/>
                <a:cs typeface="Tahoma"/>
              </a:rPr>
              <a:t>Что</a:t>
            </a:r>
            <a:r>
              <a:rPr lang="ru-RU" altLang="ru-RU" b="1" dirty="0">
                <a:solidFill>
                  <a:srgbClr val="000000"/>
                </a:solidFill>
                <a:latin typeface="Arial"/>
                <a:cs typeface="Tahoma"/>
              </a:rPr>
              <a:t> они делают?</a:t>
            </a:r>
            <a:br>
              <a:rPr lang="ru-RU" altLang="ru-RU" b="1" dirty="0"/>
            </a:br>
            <a:r>
              <a:rPr lang="ru-RU" altLang="ru-RU" b="1" dirty="0">
                <a:solidFill>
                  <a:srgbClr val="000000"/>
                </a:solidFill>
                <a:latin typeface="Arial"/>
                <a:cs typeface="Tahoma"/>
              </a:rPr>
              <a:t>Между </a:t>
            </a:r>
            <a:r>
              <a:rPr lang="en-US" altLang="ru-RU" b="1" dirty="0">
                <a:solidFill>
                  <a:srgbClr val="000000"/>
                </a:solidFill>
                <a:latin typeface="Arial"/>
                <a:cs typeface="Tahoma"/>
              </a:rPr>
              <a:t>Control </a:t>
            </a:r>
            <a:r>
              <a:rPr lang="ru-RU" altLang="ru-RU" b="1" dirty="0">
                <a:solidFill>
                  <a:srgbClr val="000000"/>
                </a:solidFill>
                <a:latin typeface="Arial"/>
                <a:cs typeface="Tahoma"/>
              </a:rPr>
              <a:t> и Data </a:t>
            </a:r>
            <a:r>
              <a:rPr lang="ru-RU" altLang="ru-RU" b="1" dirty="0" err="1">
                <a:solidFill>
                  <a:srgbClr val="000000"/>
                </a:solidFill>
                <a:latin typeface="Arial"/>
                <a:cs typeface="Tahoma"/>
              </a:rPr>
              <a:t>Plane</a:t>
            </a:r>
            <a:br>
              <a:rPr lang="ru-RU" altLang="ru-RU" dirty="0"/>
            </a:br>
            <a:endParaRPr lang="ru-RU" altLang="ru-RU">
              <a:solidFill>
                <a:srgbClr val="000000"/>
              </a:solidFill>
            </a:endParaRPr>
          </a:p>
        </p:txBody>
      </p:sp>
      <p:sp>
        <p:nvSpPr>
          <p:cNvPr id="5" name="Text Box 2">
            <a:extLst>
              <a:ext uri="{FF2B5EF4-FFF2-40B4-BE49-F238E27FC236}">
                <a16:creationId xmlns:a16="http://schemas.microsoft.com/office/drawing/2014/main" id="{86693D0B-F5D7-E20F-2294-1144CCB2A27B}"/>
              </a:ext>
            </a:extLst>
          </p:cNvPr>
          <p:cNvSpPr txBox="1">
            <a:spLocks noChangeArrowheads="1"/>
          </p:cNvSpPr>
          <p:nvPr/>
        </p:nvSpPr>
        <p:spPr bwMode="auto">
          <a:xfrm>
            <a:off x="181659" y="1410056"/>
            <a:ext cx="9720262" cy="5700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49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a:spcAft>
                <a:spcPts val="1413"/>
              </a:spcAft>
            </a:pPr>
            <a:r>
              <a:rPr lang="ru-RU" dirty="0">
                <a:solidFill>
                  <a:srgbClr val="000000"/>
                </a:solidFill>
                <a:latin typeface="Arial"/>
                <a:cs typeface="Arial"/>
              </a:rPr>
              <a:t>В этих системах механизм для обнаружения ошибок распределенных </a:t>
            </a:r>
            <a:r>
              <a:rPr lang="ru-RU" i="1" dirty="0">
                <a:solidFill>
                  <a:srgbClr val="000000"/>
                </a:solidFill>
                <a:latin typeface="Arial"/>
                <a:cs typeface="Arial"/>
              </a:rPr>
              <a:t>таблиц передачи данных</a:t>
            </a:r>
            <a:r>
              <a:rPr lang="ru-RU" dirty="0">
                <a:solidFill>
                  <a:srgbClr val="000000"/>
                </a:solidFill>
                <a:latin typeface="Arial"/>
                <a:cs typeface="Arial"/>
              </a:rPr>
              <a:t>  может быть встроен в сами данные (например, </a:t>
            </a:r>
            <a:r>
              <a:rPr lang="ru-RU" i="1" dirty="0">
                <a:solidFill>
                  <a:srgbClr val="000000"/>
                </a:solidFill>
                <a:latin typeface="Arial"/>
                <a:cs typeface="Arial"/>
              </a:rPr>
              <a:t>контроль версий</a:t>
            </a:r>
            <a:r>
              <a:rPr lang="ru-RU" dirty="0">
                <a:solidFill>
                  <a:srgbClr val="000000"/>
                </a:solidFill>
                <a:latin typeface="Arial"/>
                <a:cs typeface="Arial"/>
              </a:rPr>
              <a:t>) или в сам механизм передачи (например, подписание </a:t>
            </a:r>
            <a:r>
              <a:rPr lang="ru-RU" i="1" dirty="0">
                <a:solidFill>
                  <a:srgbClr val="000000"/>
                </a:solidFill>
                <a:latin typeface="Arial"/>
                <a:cs typeface="Arial"/>
              </a:rPr>
              <a:t>таблицы</a:t>
            </a:r>
            <a:r>
              <a:rPr lang="ru-RU" dirty="0">
                <a:solidFill>
                  <a:srgbClr val="000000"/>
                </a:solidFill>
                <a:latin typeface="Arial"/>
                <a:cs typeface="Arial"/>
              </a:rPr>
              <a:t> с использованием какой-либо формы </a:t>
            </a:r>
            <a:r>
              <a:rPr lang="ru-RU" i="1" dirty="0">
                <a:solidFill>
                  <a:srgbClr val="000000"/>
                </a:solidFill>
                <a:latin typeface="Arial"/>
                <a:cs typeface="Arial"/>
              </a:rPr>
              <a:t>хэш-файла</a:t>
            </a:r>
            <a:r>
              <a:rPr lang="ru-RU" dirty="0">
                <a:solidFill>
                  <a:srgbClr val="000000"/>
                </a:solidFill>
                <a:latin typeface="Arial"/>
                <a:cs typeface="Arial"/>
              </a:rPr>
              <a:t> или файла </a:t>
            </a:r>
            <a:r>
              <a:rPr lang="ru-RU" i="1" dirty="0" err="1">
                <a:solidFill>
                  <a:srgbClr val="000000"/>
                </a:solidFill>
                <a:latin typeface="Arial"/>
                <a:cs typeface="Arial"/>
              </a:rPr>
              <a:t>cookie</a:t>
            </a:r>
            <a:r>
              <a:rPr lang="ru-RU" dirty="0">
                <a:solidFill>
                  <a:srgbClr val="000000"/>
                </a:solidFill>
                <a:latin typeface="Arial"/>
                <a:cs typeface="Arial"/>
              </a:rPr>
              <a:t>, сгенерированного из его содержимого).</a:t>
            </a:r>
            <a:endParaRPr lang="ru-RU" dirty="0">
              <a:latin typeface="Arial"/>
              <a:cs typeface="Arial"/>
            </a:endParaRPr>
          </a:p>
          <a:p>
            <a:pPr>
              <a:spcAft>
                <a:spcPts val="1413"/>
              </a:spcAft>
            </a:pPr>
            <a:endParaRPr lang="ru-RU" dirty="0">
              <a:solidFill>
                <a:srgbClr val="000000"/>
              </a:solidFill>
              <a:latin typeface="Arial"/>
              <a:cs typeface="Arial"/>
            </a:endParaRPr>
          </a:p>
          <a:p>
            <a:pPr>
              <a:spcAft>
                <a:spcPts val="1413"/>
              </a:spcAft>
            </a:pPr>
            <a:r>
              <a:rPr lang="ru-RU" dirty="0">
                <a:solidFill>
                  <a:srgbClr val="000000"/>
                </a:solidFill>
                <a:latin typeface="Arial"/>
                <a:cs typeface="Arial"/>
              </a:rPr>
              <a:t>Эти механизмы гарантируют, что распределенные программные версии </a:t>
            </a:r>
            <a:r>
              <a:rPr lang="ru-RU" i="1" dirty="0">
                <a:solidFill>
                  <a:srgbClr val="000000"/>
                </a:solidFill>
                <a:latin typeface="Arial"/>
                <a:cs typeface="Arial"/>
              </a:rPr>
              <a:t>таблицы</a:t>
            </a:r>
            <a:r>
              <a:rPr lang="ru-RU" b="1" dirty="0">
                <a:solidFill>
                  <a:srgbClr val="000000"/>
                </a:solidFill>
                <a:latin typeface="Arial"/>
                <a:cs typeface="Arial"/>
              </a:rPr>
              <a:t> </a:t>
            </a:r>
            <a:r>
              <a:rPr lang="ru-RU" dirty="0">
                <a:solidFill>
                  <a:srgbClr val="000000"/>
                </a:solidFill>
                <a:latin typeface="Arial"/>
                <a:cs typeface="Arial"/>
              </a:rPr>
              <a:t>будут синхронизированы и исправлены.</a:t>
            </a:r>
          </a:p>
          <a:p>
            <a:pPr>
              <a:spcAft>
                <a:spcPts val="1413"/>
              </a:spcAft>
            </a:pPr>
            <a:endParaRPr lang="ru-RU" dirty="0">
              <a:solidFill>
                <a:srgbClr val="000000"/>
              </a:solidFill>
              <a:latin typeface="Arial"/>
              <a:cs typeface="Arial"/>
            </a:endParaRPr>
          </a:p>
          <a:p>
            <a:pPr>
              <a:spcAft>
                <a:spcPts val="1413"/>
              </a:spcAft>
            </a:pPr>
            <a:r>
              <a:rPr lang="ru-RU" dirty="0">
                <a:solidFill>
                  <a:srgbClr val="000000"/>
                </a:solidFill>
                <a:latin typeface="Arial"/>
                <a:cs typeface="Arial"/>
              </a:rPr>
              <a:t>То же с процедурой проверки версии </a:t>
            </a:r>
            <a:r>
              <a:rPr lang="ru-RU" i="1" dirty="0">
                <a:solidFill>
                  <a:srgbClr val="000000"/>
                </a:solidFill>
                <a:latin typeface="Arial"/>
                <a:cs typeface="Arial"/>
              </a:rPr>
              <a:t>ПО</a:t>
            </a:r>
            <a:r>
              <a:rPr lang="ru-RU" dirty="0">
                <a:solidFill>
                  <a:srgbClr val="000000"/>
                </a:solidFill>
                <a:latin typeface="Arial"/>
                <a:cs typeface="Arial"/>
              </a:rPr>
              <a:t>  и версии оборудования, которые должны быть реализованы в прошивке оборудования.</a:t>
            </a:r>
          </a:p>
          <a:p>
            <a:pPr>
              <a:spcAft>
                <a:spcPts val="1413"/>
              </a:spcAft>
              <a:buClrTx/>
            </a:pPr>
            <a:endParaRPr lang="ru-RU" altLang="ru-RU" sz="1800" dirty="0">
              <a:solidFill>
                <a:srgbClr val="000000"/>
              </a:solidFill>
              <a:latin typeface="Arial"/>
              <a:cs typeface="Tahoma"/>
            </a:endParaRPr>
          </a:p>
          <a:p>
            <a:pPr>
              <a:spcAft>
                <a:spcPts val="1413"/>
              </a:spcAft>
              <a:buClrTx/>
            </a:pPr>
            <a:r>
              <a:rPr lang="ru-RU" altLang="ru-RU" sz="1800" dirty="0">
                <a:solidFill>
                  <a:srgbClr val="000000"/>
                </a:solidFill>
                <a:latin typeface="Arial"/>
                <a:cs typeface="Tahoma"/>
              </a:rPr>
              <a:t>Некоторые производители реализовали процедуры проверки аппаратных записей </a:t>
            </a:r>
            <a:r>
              <a:rPr lang="ru-RU" altLang="ru-RU" sz="1800" dirty="0" err="1">
                <a:solidFill>
                  <a:srgbClr val="000000"/>
                </a:solidFill>
                <a:latin typeface="Arial"/>
                <a:cs typeface="Tahoma"/>
              </a:rPr>
              <a:t>наоснове</a:t>
            </a:r>
            <a:r>
              <a:rPr lang="ru-RU" altLang="ru-RU" sz="1800" dirty="0">
                <a:solidFill>
                  <a:srgbClr val="000000"/>
                </a:solidFill>
                <a:latin typeface="Arial"/>
                <a:cs typeface="Tahoma"/>
              </a:rPr>
              <a:t> предупреждений в процессе передачи данных </a:t>
            </a:r>
            <a:r>
              <a:rPr lang="ru-RU" sz="1800" dirty="0">
                <a:solidFill>
                  <a:srgbClr val="000000"/>
                </a:solidFill>
                <a:latin typeface="Arial"/>
                <a:cs typeface="Arial"/>
              </a:rPr>
              <a:t>после того как </a:t>
            </a:r>
            <a:r>
              <a:rPr lang="ru-RU" sz="1800" i="1" dirty="0">
                <a:solidFill>
                  <a:srgbClr val="000000"/>
                </a:solidFill>
                <a:latin typeface="Arial"/>
                <a:cs typeface="Arial"/>
              </a:rPr>
              <a:t>Control </a:t>
            </a:r>
            <a:r>
              <a:rPr lang="ru-RU" sz="1800" i="1" dirty="0" err="1">
                <a:solidFill>
                  <a:srgbClr val="000000"/>
                </a:solidFill>
                <a:latin typeface="Arial"/>
                <a:cs typeface="Arial"/>
              </a:rPr>
              <a:t>Plane</a:t>
            </a:r>
            <a:r>
              <a:rPr lang="ru-RU" sz="1800" dirty="0">
                <a:solidFill>
                  <a:srgbClr val="000000"/>
                </a:solidFill>
                <a:latin typeface="Arial"/>
                <a:cs typeface="Arial"/>
              </a:rPr>
              <a:t> программирует </a:t>
            </a:r>
            <a:r>
              <a:rPr lang="ru-RU" sz="1800" i="1" dirty="0">
                <a:solidFill>
                  <a:srgbClr val="000000"/>
                </a:solidFill>
                <a:latin typeface="Arial"/>
                <a:cs typeface="Arial"/>
              </a:rPr>
              <a:t>Data </a:t>
            </a:r>
            <a:r>
              <a:rPr lang="ru-RU" sz="1800" i="1" dirty="0" err="1">
                <a:solidFill>
                  <a:srgbClr val="000000"/>
                </a:solidFill>
                <a:latin typeface="Arial"/>
                <a:cs typeface="Arial"/>
              </a:rPr>
              <a:t>Plane</a:t>
            </a:r>
            <a:r>
              <a:rPr lang="ru-RU" altLang="ru-RU" sz="1800" dirty="0">
                <a:solidFill>
                  <a:srgbClr val="000000"/>
                </a:solidFill>
                <a:latin typeface="Arial"/>
                <a:cs typeface="Tahoma"/>
              </a:rPr>
              <a:t>. </a:t>
            </a:r>
          </a:p>
          <a:p>
            <a:pPr>
              <a:spcAft>
                <a:spcPts val="1413"/>
              </a:spcAft>
              <a:buClrTx/>
            </a:pPr>
            <a:endParaRPr lang="ru-RU" altLang="ru-RU" sz="1800" dirty="0">
              <a:solidFill>
                <a:srgbClr val="000000"/>
              </a:solidFill>
              <a:latin typeface="Arial"/>
              <a:cs typeface="Tahoma"/>
            </a:endParaRPr>
          </a:p>
          <a:p>
            <a:pPr>
              <a:spcAft>
                <a:spcPts val="1413"/>
              </a:spcAft>
              <a:buClrTx/>
            </a:pPr>
            <a:r>
              <a:rPr lang="ru-RU" altLang="ru-RU" sz="1800" dirty="0">
                <a:solidFill>
                  <a:srgbClr val="000000"/>
                </a:solidFill>
                <a:latin typeface="Arial"/>
                <a:cs typeface="Tahoma"/>
              </a:rPr>
              <a:t>В этих случаях есть возможность помечать плохие блоки, записи и ссылки.</a:t>
            </a:r>
            <a:endParaRPr lang="ru-RU" dirty="0"/>
          </a:p>
          <a:p>
            <a:pPr>
              <a:spcAft>
                <a:spcPts val="1413"/>
              </a:spcAft>
            </a:pPr>
            <a:endParaRPr lang="ru-RU" dirty="0">
              <a:solidFill>
                <a:srgbClr val="000000"/>
              </a:solidFill>
              <a:latin typeface="Arial"/>
              <a:cs typeface="Arial"/>
            </a:endParaRPr>
          </a:p>
          <a:p>
            <a:pPr>
              <a:spcAft>
                <a:spcPts val="1413"/>
              </a:spcAft>
            </a:pPr>
            <a:endParaRPr lang="en-US" dirty="0">
              <a:latin typeface="Arial"/>
              <a:cs typeface="Arial"/>
            </a:endParaRPr>
          </a:p>
        </p:txBody>
      </p:sp>
    </p:spTree>
    <p:extLst>
      <p:ext uri="{BB962C8B-B14F-4D97-AF65-F5344CB8AC3E}">
        <p14:creationId xmlns:p14="http://schemas.microsoft.com/office/powerpoint/2010/main" val="6890215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08A27D47-DA1E-4098-BA00-3FB400331A76}"/>
              </a:ext>
            </a:extLst>
          </p:cNvPr>
          <p:cNvSpPr txBox="1">
            <a:spLocks noChangeArrowheads="1"/>
          </p:cNvSpPr>
          <p:nvPr/>
        </p:nvSpPr>
        <p:spPr bwMode="auto">
          <a:xfrm>
            <a:off x="373725" y="451097"/>
            <a:ext cx="9070975" cy="962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eaLnBrk="1">
              <a:buClrTx/>
            </a:pPr>
            <a:r>
              <a:rPr lang="ru-RU" altLang="ru-RU" b="1" dirty="0">
                <a:solidFill>
                  <a:srgbClr val="000000"/>
                </a:solidFill>
                <a:latin typeface="Arial"/>
                <a:cs typeface="Tahoma"/>
              </a:rPr>
              <a:t>SDN-Software </a:t>
            </a:r>
            <a:r>
              <a:rPr lang="ru-RU" altLang="ru-RU" b="1" err="1">
                <a:solidFill>
                  <a:srgbClr val="000000"/>
                </a:solidFill>
                <a:latin typeface="Arial"/>
                <a:cs typeface="Tahoma"/>
              </a:rPr>
              <a:t>Defined</a:t>
            </a:r>
            <a:r>
              <a:rPr lang="ru-RU" altLang="ru-RU" b="1" dirty="0">
                <a:solidFill>
                  <a:srgbClr val="000000"/>
                </a:solidFill>
                <a:latin typeface="Arial"/>
                <a:cs typeface="Tahoma"/>
              </a:rPr>
              <a:t> Networks, Программно-конфигурируемы Сети, ПКС</a:t>
            </a:r>
          </a:p>
        </p:txBody>
      </p:sp>
      <p:sp>
        <p:nvSpPr>
          <p:cNvPr id="4" name="TextBox 3">
            <a:extLst>
              <a:ext uri="{FF2B5EF4-FFF2-40B4-BE49-F238E27FC236}">
                <a16:creationId xmlns:a16="http://schemas.microsoft.com/office/drawing/2014/main" id="{2E45A9E2-5792-4DC0-834F-93AF613ECF8B}"/>
              </a:ext>
            </a:extLst>
          </p:cNvPr>
          <p:cNvSpPr txBox="1"/>
          <p:nvPr/>
        </p:nvSpPr>
        <p:spPr>
          <a:xfrm>
            <a:off x="139140" y="1807395"/>
            <a:ext cx="9543383" cy="46438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b="1" dirty="0">
                <a:solidFill>
                  <a:srgbClr val="000000"/>
                </a:solidFill>
                <a:latin typeface="Arial"/>
                <a:cs typeface="Arial"/>
              </a:rPr>
              <a:t>Архитектура ПКС-сети (Р.Л. Смелянский, В.А. Антоненко -  Концепции …)</a:t>
            </a:r>
          </a:p>
          <a:p>
            <a:r>
              <a:rPr lang="ru-RU" dirty="0">
                <a:solidFill>
                  <a:srgbClr val="000000"/>
                </a:solidFill>
                <a:latin typeface="Arial"/>
                <a:cs typeface="Arial"/>
              </a:rPr>
              <a:t>Сетевая операционная система или </a:t>
            </a:r>
            <a:r>
              <a:rPr lang="ru-RU" b="1" dirty="0">
                <a:solidFill>
                  <a:srgbClr val="000000"/>
                </a:solidFill>
                <a:latin typeface="Arial"/>
                <a:cs typeface="Arial"/>
              </a:rPr>
              <a:t>контроллер</a:t>
            </a:r>
            <a:r>
              <a:rPr lang="ru-RU" dirty="0">
                <a:solidFill>
                  <a:srgbClr val="000000"/>
                </a:solidFill>
                <a:latin typeface="Arial"/>
                <a:cs typeface="Arial"/>
              </a:rPr>
              <a:t> является основным фундаментальным звеном </a:t>
            </a:r>
            <a:r>
              <a:rPr lang="ru-RU" b="1" dirty="0">
                <a:solidFill>
                  <a:srgbClr val="000000"/>
                </a:solidFill>
                <a:latin typeface="Arial"/>
                <a:cs typeface="Arial"/>
              </a:rPr>
              <a:t>ПКС-сети</a:t>
            </a:r>
            <a:r>
              <a:rPr lang="ru-RU" dirty="0">
                <a:solidFill>
                  <a:srgbClr val="000000"/>
                </a:solidFill>
                <a:latin typeface="Arial"/>
                <a:cs typeface="Arial"/>
              </a:rPr>
              <a:t>.</a:t>
            </a:r>
          </a:p>
          <a:p>
            <a:endParaRPr lang="ru-RU" dirty="0">
              <a:solidFill>
                <a:srgbClr val="000000"/>
              </a:solidFill>
              <a:latin typeface="Arial"/>
              <a:cs typeface="Arial"/>
            </a:endParaRPr>
          </a:p>
          <a:p>
            <a:r>
              <a:rPr lang="ru-RU" b="1" dirty="0">
                <a:solidFill>
                  <a:srgbClr val="000000"/>
                </a:solidFill>
                <a:latin typeface="Arial"/>
                <a:cs typeface="Arial"/>
              </a:rPr>
              <a:t>Контроллер</a:t>
            </a:r>
            <a:r>
              <a:rPr lang="ru-RU" dirty="0">
                <a:solidFill>
                  <a:srgbClr val="000000"/>
                </a:solidFill>
                <a:latin typeface="Arial"/>
                <a:cs typeface="Arial"/>
              </a:rPr>
              <a:t> - программная платформа, которая работает на серийном (COTS – </a:t>
            </a:r>
            <a:r>
              <a:rPr lang="ru-RU" err="1">
                <a:solidFill>
                  <a:srgbClr val="000000"/>
                </a:solidFill>
                <a:latin typeface="Arial"/>
                <a:cs typeface="Arial"/>
              </a:rPr>
              <a:t>commercial</a:t>
            </a:r>
            <a:r>
              <a:rPr lang="ru-RU" dirty="0">
                <a:solidFill>
                  <a:srgbClr val="000000"/>
                </a:solidFill>
                <a:latin typeface="Arial"/>
                <a:cs typeface="Arial"/>
              </a:rPr>
              <a:t> </a:t>
            </a:r>
            <a:r>
              <a:rPr lang="ru-RU" err="1">
                <a:solidFill>
                  <a:srgbClr val="000000"/>
                </a:solidFill>
                <a:latin typeface="Arial"/>
                <a:cs typeface="Arial"/>
              </a:rPr>
              <a:t>Off</a:t>
            </a:r>
            <a:r>
              <a:rPr lang="ru-RU" dirty="0">
                <a:solidFill>
                  <a:srgbClr val="000000"/>
                </a:solidFill>
                <a:latin typeface="Arial"/>
                <a:cs typeface="Arial"/>
              </a:rPr>
              <a:t>-The-</a:t>
            </a:r>
            <a:r>
              <a:rPr lang="ru-RU" err="1">
                <a:solidFill>
                  <a:srgbClr val="000000"/>
                </a:solidFill>
                <a:latin typeface="Arial"/>
                <a:cs typeface="Arial"/>
              </a:rPr>
              <a:t>Shelf</a:t>
            </a:r>
            <a:r>
              <a:rPr lang="ru-RU" dirty="0">
                <a:solidFill>
                  <a:srgbClr val="000000"/>
                </a:solidFill>
                <a:latin typeface="Arial"/>
                <a:cs typeface="Arial"/>
              </a:rPr>
              <a:t>, </a:t>
            </a:r>
            <a:r>
              <a:rPr lang="ru-RU" err="1">
                <a:solidFill>
                  <a:srgbClr val="000000"/>
                </a:solidFill>
                <a:latin typeface="Arial"/>
                <a:cs typeface="Arial"/>
              </a:rPr>
              <a:t>commodity</a:t>
            </a:r>
            <a:r>
              <a:rPr lang="ru-RU" dirty="0">
                <a:solidFill>
                  <a:srgbClr val="000000"/>
                </a:solidFill>
                <a:latin typeface="Arial"/>
                <a:cs typeface="Arial"/>
              </a:rPr>
              <a:t>) выделенном </a:t>
            </a:r>
            <a:r>
              <a:rPr lang="ru-RU" b="1" dirty="0">
                <a:solidFill>
                  <a:srgbClr val="000000"/>
                </a:solidFill>
                <a:latin typeface="Arial"/>
                <a:cs typeface="Arial"/>
              </a:rPr>
              <a:t>сервере</a:t>
            </a:r>
          </a:p>
          <a:p>
            <a:endParaRPr lang="ru-RU" dirty="0">
              <a:solidFill>
                <a:srgbClr val="000000"/>
              </a:solidFill>
              <a:cs typeface="Arial"/>
            </a:endParaRPr>
          </a:p>
          <a:p>
            <a:r>
              <a:rPr lang="ru-RU" dirty="0">
                <a:solidFill>
                  <a:srgbClr val="000000"/>
                </a:solidFill>
                <a:latin typeface="Arial"/>
                <a:cs typeface="Arial"/>
              </a:rPr>
              <a:t>Централизованное управление сетевой инфраструктурой и потоками данных в сети носит логический характер.</a:t>
            </a:r>
            <a:endParaRPr lang="ru-RU" dirty="0">
              <a:solidFill>
                <a:srgbClr val="000000"/>
              </a:solidFill>
              <a:cs typeface="Arial"/>
            </a:endParaRPr>
          </a:p>
          <a:p>
            <a:endParaRPr lang="ru-RU" dirty="0">
              <a:solidFill>
                <a:srgbClr val="000000"/>
              </a:solidFill>
              <a:cs typeface="Arial"/>
            </a:endParaRPr>
          </a:p>
          <a:p>
            <a:r>
              <a:rPr lang="ru-RU" b="1" dirty="0">
                <a:solidFill>
                  <a:srgbClr val="000000"/>
                </a:solidFill>
                <a:latin typeface="Arial"/>
                <a:cs typeface="Arial"/>
              </a:rPr>
              <a:t>Control </a:t>
            </a:r>
            <a:r>
              <a:rPr lang="ru-RU" b="1" err="1">
                <a:solidFill>
                  <a:srgbClr val="000000"/>
                </a:solidFill>
                <a:latin typeface="Arial"/>
                <a:cs typeface="Arial"/>
              </a:rPr>
              <a:t>Plane</a:t>
            </a:r>
            <a:r>
              <a:rPr lang="ru-RU" b="1" dirty="0">
                <a:solidFill>
                  <a:srgbClr val="000000"/>
                </a:solidFill>
                <a:latin typeface="Arial"/>
                <a:cs typeface="Arial"/>
              </a:rPr>
              <a:t> SDN</a:t>
            </a:r>
            <a:r>
              <a:rPr lang="ru-RU" dirty="0">
                <a:solidFill>
                  <a:srgbClr val="000000"/>
                </a:solidFill>
                <a:latin typeface="Arial"/>
                <a:cs typeface="Arial"/>
              </a:rPr>
              <a:t>  может состоять из нескольких </a:t>
            </a:r>
            <a:r>
              <a:rPr lang="ru-RU" b="1" dirty="0">
                <a:solidFill>
                  <a:srgbClr val="000000"/>
                </a:solidFill>
                <a:latin typeface="Arial"/>
                <a:cs typeface="Arial"/>
              </a:rPr>
              <a:t>контроллеров</a:t>
            </a:r>
            <a:r>
              <a:rPr lang="ru-RU" dirty="0">
                <a:solidFill>
                  <a:srgbClr val="000000"/>
                </a:solidFill>
                <a:latin typeface="Arial"/>
                <a:cs typeface="Arial"/>
              </a:rPr>
              <a:t>. </a:t>
            </a:r>
            <a:endParaRPr lang="ru-RU" dirty="0">
              <a:solidFill>
                <a:srgbClr val="000000"/>
              </a:solidFill>
              <a:cs typeface="Arial"/>
            </a:endParaRPr>
          </a:p>
          <a:p>
            <a:endParaRPr lang="ru-RU" dirty="0">
              <a:solidFill>
                <a:srgbClr val="000000"/>
              </a:solidFill>
              <a:latin typeface="Arial"/>
              <a:cs typeface="Arial"/>
            </a:endParaRPr>
          </a:p>
          <a:p>
            <a:r>
              <a:rPr lang="ru-RU" dirty="0">
                <a:solidFill>
                  <a:srgbClr val="000000"/>
                </a:solidFill>
                <a:latin typeface="Arial"/>
                <a:cs typeface="Arial"/>
              </a:rPr>
              <a:t>Совокупность </a:t>
            </a:r>
            <a:r>
              <a:rPr lang="ru-RU" b="1" dirty="0">
                <a:solidFill>
                  <a:srgbClr val="000000"/>
                </a:solidFill>
                <a:latin typeface="Arial"/>
                <a:cs typeface="Arial"/>
              </a:rPr>
              <a:t>контроллеров</a:t>
            </a:r>
            <a:r>
              <a:rPr lang="ru-RU" dirty="0">
                <a:solidFill>
                  <a:srgbClr val="000000"/>
                </a:solidFill>
                <a:latin typeface="Arial"/>
                <a:cs typeface="Arial"/>
              </a:rPr>
              <a:t> и их </a:t>
            </a:r>
            <a:r>
              <a:rPr lang="ru-RU" b="1" dirty="0">
                <a:solidFill>
                  <a:srgbClr val="000000"/>
                </a:solidFill>
                <a:latin typeface="Arial"/>
                <a:cs typeface="Arial"/>
              </a:rPr>
              <a:t>серверов</a:t>
            </a:r>
            <a:r>
              <a:rPr lang="ru-RU" dirty="0">
                <a:solidFill>
                  <a:srgbClr val="000000"/>
                </a:solidFill>
                <a:latin typeface="Arial"/>
                <a:cs typeface="Arial"/>
              </a:rPr>
              <a:t> образует </a:t>
            </a:r>
            <a:r>
              <a:rPr lang="ru-RU" b="1" dirty="0">
                <a:solidFill>
                  <a:srgbClr val="000000"/>
                </a:solidFill>
                <a:latin typeface="Arial"/>
                <a:cs typeface="Arial"/>
              </a:rPr>
              <a:t>программно-аппаратный комплекс Control </a:t>
            </a:r>
            <a:r>
              <a:rPr lang="ru-RU" b="1" dirty="0" err="1">
                <a:solidFill>
                  <a:srgbClr val="000000"/>
                </a:solidFill>
                <a:latin typeface="Arial"/>
                <a:cs typeface="Arial"/>
              </a:rPr>
              <a:t>Plane</a:t>
            </a:r>
            <a:r>
              <a:rPr lang="ru-RU" b="1" dirty="0">
                <a:solidFill>
                  <a:srgbClr val="000000"/>
                </a:solidFill>
                <a:latin typeface="Arial"/>
                <a:cs typeface="Arial"/>
              </a:rPr>
              <a:t> SDN</a:t>
            </a:r>
            <a:r>
              <a:rPr lang="ru-RU" dirty="0">
                <a:solidFill>
                  <a:srgbClr val="000000"/>
                </a:solidFill>
                <a:latin typeface="Arial"/>
                <a:cs typeface="Arial"/>
              </a:rPr>
              <a:t>  называемый </a:t>
            </a:r>
            <a:r>
              <a:rPr lang="ru-RU" b="1" dirty="0">
                <a:solidFill>
                  <a:srgbClr val="000000"/>
                </a:solidFill>
                <a:latin typeface="Arial"/>
                <a:cs typeface="Arial"/>
              </a:rPr>
              <a:t>платформа управления ПКС</a:t>
            </a:r>
            <a:r>
              <a:rPr lang="ru-RU" dirty="0">
                <a:solidFill>
                  <a:srgbClr val="000000"/>
                </a:solidFill>
                <a:latin typeface="Arial"/>
                <a:cs typeface="Arial"/>
              </a:rPr>
              <a:t> </a:t>
            </a:r>
            <a:endParaRPr lang="ru-RU">
              <a:solidFill>
                <a:srgbClr val="000000"/>
              </a:solidFill>
              <a:cs typeface="Arial"/>
            </a:endParaRPr>
          </a:p>
          <a:p>
            <a:endParaRPr lang="ru-RU" sz="2400">
              <a:solidFill>
                <a:srgbClr val="000000"/>
              </a:solidFill>
              <a:cs typeface="Arial"/>
            </a:endParaRPr>
          </a:p>
          <a:p>
            <a:endParaRPr lang="ru-RU">
              <a:solidFill>
                <a:srgbClr val="FFFFFF"/>
              </a:solidFill>
            </a:endParaRPr>
          </a:p>
          <a:p>
            <a:endParaRPr lang="ru-RU" sz="2400" i="1">
              <a:solidFill>
                <a:srgbClr val="000000"/>
              </a:solidFill>
              <a:cs typeface="Arial"/>
            </a:endParaRPr>
          </a:p>
        </p:txBody>
      </p:sp>
    </p:spTree>
    <p:extLst>
      <p:ext uri="{BB962C8B-B14F-4D97-AF65-F5344CB8AC3E}">
        <p14:creationId xmlns:p14="http://schemas.microsoft.com/office/powerpoint/2010/main" val="33543656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BBB54219-E5FE-43F4-B03F-5BD529E81F8B}"/>
              </a:ext>
            </a:extLst>
          </p:cNvPr>
          <p:cNvSpPr txBox="1">
            <a:spLocks noChangeArrowheads="1"/>
          </p:cNvSpPr>
          <p:nvPr/>
        </p:nvSpPr>
        <p:spPr bwMode="auto">
          <a:xfrm>
            <a:off x="503238" y="-4763"/>
            <a:ext cx="9070975" cy="9878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r>
              <a:rPr lang="ru-RU" b="1" dirty="0" err="1">
                <a:solidFill>
                  <a:srgbClr val="000000"/>
                </a:solidFill>
                <a:latin typeface="Arial"/>
                <a:cs typeface="Arial"/>
              </a:rPr>
              <a:t>SDN:</a:t>
            </a:r>
            <a:r>
              <a:rPr lang="ru-RU" altLang="ru-RU" b="1" dirty="0" err="1">
                <a:solidFill>
                  <a:srgbClr val="000000"/>
                </a:solidFill>
                <a:latin typeface="Arial"/>
                <a:cs typeface="Tahoma"/>
              </a:rPr>
              <a:t>Что</a:t>
            </a:r>
            <a:r>
              <a:rPr lang="ru-RU" altLang="ru-RU" b="1" dirty="0">
                <a:solidFill>
                  <a:srgbClr val="000000"/>
                </a:solidFill>
                <a:latin typeface="Arial"/>
                <a:cs typeface="Tahoma"/>
              </a:rPr>
              <a:t> они делают?</a:t>
            </a:r>
            <a:br>
              <a:rPr lang="ru-RU" altLang="ru-RU" b="1" dirty="0"/>
            </a:br>
            <a:r>
              <a:rPr lang="ru-RU" altLang="ru-RU" b="1" dirty="0">
                <a:solidFill>
                  <a:srgbClr val="000000"/>
                </a:solidFill>
                <a:latin typeface="Arial"/>
                <a:cs typeface="Tahoma"/>
              </a:rPr>
              <a:t>Между </a:t>
            </a:r>
            <a:r>
              <a:rPr lang="en-US" altLang="ru-RU" b="1" dirty="0">
                <a:solidFill>
                  <a:srgbClr val="000000"/>
                </a:solidFill>
                <a:latin typeface="Arial"/>
                <a:cs typeface="Tahoma"/>
              </a:rPr>
              <a:t>Control </a:t>
            </a:r>
            <a:r>
              <a:rPr lang="ru-RU" altLang="ru-RU" b="1" dirty="0">
                <a:solidFill>
                  <a:srgbClr val="000000"/>
                </a:solidFill>
                <a:latin typeface="Arial"/>
                <a:cs typeface="Tahoma"/>
              </a:rPr>
              <a:t> и Data </a:t>
            </a:r>
            <a:r>
              <a:rPr lang="ru-RU" altLang="ru-RU" b="1" dirty="0" err="1">
                <a:solidFill>
                  <a:srgbClr val="000000"/>
                </a:solidFill>
                <a:latin typeface="Arial"/>
                <a:cs typeface="Tahoma"/>
              </a:rPr>
              <a:t>Plane</a:t>
            </a:r>
            <a:br>
              <a:rPr lang="ru-RU" altLang="ru-RU" b="1" dirty="0"/>
            </a:br>
            <a:endParaRPr lang="ru-RU" altLang="ru-RU" sz="2400">
              <a:solidFill>
                <a:srgbClr val="000000"/>
              </a:solidFill>
            </a:endParaRPr>
          </a:p>
        </p:txBody>
      </p:sp>
      <p:sp>
        <p:nvSpPr>
          <p:cNvPr id="5" name="Text Box 2">
            <a:extLst>
              <a:ext uri="{FF2B5EF4-FFF2-40B4-BE49-F238E27FC236}">
                <a16:creationId xmlns:a16="http://schemas.microsoft.com/office/drawing/2014/main" id="{86693D0B-F5D7-E20F-2294-1144CCB2A27B}"/>
              </a:ext>
            </a:extLst>
          </p:cNvPr>
          <p:cNvSpPr txBox="1">
            <a:spLocks noChangeArrowheads="1"/>
          </p:cNvSpPr>
          <p:nvPr/>
        </p:nvSpPr>
        <p:spPr bwMode="auto">
          <a:xfrm>
            <a:off x="222896" y="2636312"/>
            <a:ext cx="9720262" cy="432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49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eaLnBrk="1">
              <a:spcAft>
                <a:spcPts val="1413"/>
              </a:spcAft>
              <a:buClrTx/>
            </a:pPr>
            <a:r>
              <a:rPr lang="ru-RU" altLang="ru-RU" sz="1800" dirty="0">
                <a:solidFill>
                  <a:srgbClr val="000000"/>
                </a:solidFill>
                <a:latin typeface="Arial"/>
                <a:cs typeface="Tahoma"/>
              </a:rPr>
              <a:t>Эти процедуры проверки оборудования являются дорогостоящими и часто реализуются в качестве фонового  процесса. </a:t>
            </a:r>
            <a:endParaRPr lang="ru-RU" altLang="ru-RU" sz="1800" dirty="0">
              <a:solidFill>
                <a:srgbClr val="000000"/>
              </a:solidFill>
            </a:endParaRPr>
          </a:p>
          <a:p>
            <a:pPr eaLnBrk="1">
              <a:spcAft>
                <a:spcPts val="1413"/>
              </a:spcAft>
              <a:buClrTx/>
              <a:buFontTx/>
              <a:buNone/>
            </a:pPr>
            <a:r>
              <a:rPr lang="ru-RU" altLang="ru-RU" sz="1800" dirty="0">
                <a:solidFill>
                  <a:srgbClr val="000000"/>
                </a:solidFill>
                <a:latin typeface="Arial"/>
                <a:cs typeface="Tahoma"/>
              </a:rPr>
              <a:t>С этой же целью процедуры переноса и записи в память также оптимизированы для сокращения накладных расходов на транзакции.</a:t>
            </a:r>
          </a:p>
          <a:p>
            <a:pPr>
              <a:spcAft>
                <a:spcPts val="1413"/>
              </a:spcAft>
              <a:buClrTx/>
            </a:pPr>
            <a:r>
              <a:rPr lang="ru-RU" altLang="ru-RU" sz="1800" dirty="0">
                <a:solidFill>
                  <a:srgbClr val="000000"/>
                </a:solidFill>
                <a:latin typeface="Arial"/>
                <a:cs typeface="Tahoma"/>
              </a:rPr>
              <a:t>Некоторые сложные системы выполняют двухэтапные поисковые запросы, в которых  на  первом входе  определяется </a:t>
            </a:r>
            <a:r>
              <a:rPr lang="ru-RU" altLang="ru-RU" sz="1800" i="1" dirty="0">
                <a:solidFill>
                  <a:srgbClr val="000000"/>
                </a:solidFill>
                <a:latin typeface="Arial"/>
                <a:cs typeface="Tahoma"/>
              </a:rPr>
              <a:t>исходящий слот / карта</a:t>
            </a:r>
            <a:r>
              <a:rPr lang="ru-RU" altLang="ru-RU" sz="1800" b="1" dirty="0">
                <a:solidFill>
                  <a:srgbClr val="000000"/>
                </a:solidFill>
                <a:latin typeface="Arial"/>
                <a:cs typeface="Tahoma"/>
              </a:rPr>
              <a:t> </a:t>
            </a:r>
            <a:r>
              <a:rPr lang="ru-RU" altLang="ru-RU" sz="1800" dirty="0">
                <a:solidFill>
                  <a:srgbClr val="000000"/>
                </a:solidFill>
                <a:latin typeface="Arial"/>
                <a:cs typeface="Tahoma"/>
              </a:rPr>
              <a:t>и на них уже выполняется вторичный поиск.</a:t>
            </a:r>
            <a:endParaRPr lang="ru-RU" dirty="0"/>
          </a:p>
          <a:p>
            <a:pPr eaLnBrk="1">
              <a:spcAft>
                <a:spcPts val="1413"/>
              </a:spcAft>
              <a:buClrTx/>
            </a:pPr>
            <a:r>
              <a:rPr lang="ru-RU" altLang="ru-RU" sz="1800" dirty="0">
                <a:solidFill>
                  <a:srgbClr val="000000"/>
                </a:solidFill>
                <a:latin typeface="Arial"/>
                <a:cs typeface="Tahoma"/>
              </a:rPr>
              <a:t>В зависимости от того, как это реализовано, двухэтапный поиск может обеспечить оптимизацию, разрешив  локализацию, что позволяет уменьшить размер </a:t>
            </a:r>
            <a:r>
              <a:rPr lang="ru-RU" altLang="ru-RU" sz="1800" i="1" dirty="0">
                <a:solidFill>
                  <a:srgbClr val="000000"/>
                </a:solidFill>
                <a:latin typeface="Arial"/>
                <a:cs typeface="Tahoma"/>
              </a:rPr>
              <a:t>FIB</a:t>
            </a:r>
            <a:r>
              <a:rPr lang="ru-RU" altLang="ru-RU" sz="1800" dirty="0">
                <a:solidFill>
                  <a:srgbClr val="000000"/>
                </a:solidFill>
                <a:latin typeface="Arial"/>
                <a:cs typeface="Tahoma"/>
              </a:rPr>
              <a:t> на выходе.</a:t>
            </a:r>
          </a:p>
          <a:p>
            <a:pPr eaLnBrk="1">
              <a:spcAft>
                <a:spcPts val="1413"/>
              </a:spcAft>
              <a:buClrTx/>
            </a:pPr>
            <a:r>
              <a:rPr lang="ru-RU" altLang="ru-RU" sz="1800" dirty="0">
                <a:solidFill>
                  <a:srgbClr val="000000"/>
                </a:solidFill>
                <a:latin typeface="Arial"/>
                <a:cs typeface="Tahoma"/>
              </a:rPr>
              <a:t>В этих случаях, могут возникнуть сценарии  двухэтапных асинхронных потерь, которые требуют особого внимания, потому что их трудно обнаружить пока они не сработают.</a:t>
            </a:r>
          </a:p>
          <a:p>
            <a:pPr eaLnBrk="1">
              <a:spcAft>
                <a:spcPts val="1413"/>
              </a:spcAft>
              <a:buClrTx/>
              <a:buFontTx/>
              <a:buNone/>
            </a:pPr>
            <a:endParaRPr lang="ru-RU" altLang="ru-RU" sz="1800" dirty="0">
              <a:solidFill>
                <a:srgbClr val="000000"/>
              </a:solidFill>
              <a:latin typeface="Arial"/>
              <a:cs typeface="Tahoma"/>
            </a:endParaRPr>
          </a:p>
          <a:p>
            <a:pPr>
              <a:spcAft>
                <a:spcPts val="1413"/>
              </a:spcAft>
            </a:pPr>
            <a:endParaRPr lang="ru-RU" dirty="0">
              <a:solidFill>
                <a:srgbClr val="000000"/>
              </a:solidFill>
              <a:latin typeface="Arial"/>
              <a:cs typeface="Arial"/>
            </a:endParaRPr>
          </a:p>
          <a:p>
            <a:pPr>
              <a:spcAft>
                <a:spcPts val="1413"/>
              </a:spcAft>
            </a:pPr>
            <a:endParaRPr lang="en-US" dirty="0">
              <a:latin typeface="Arial"/>
              <a:cs typeface="Arial"/>
            </a:endParaRPr>
          </a:p>
        </p:txBody>
      </p:sp>
    </p:spTree>
    <p:extLst>
      <p:ext uri="{BB962C8B-B14F-4D97-AF65-F5344CB8AC3E}">
        <p14:creationId xmlns:p14="http://schemas.microsoft.com/office/powerpoint/2010/main" val="37585301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BBB54219-E5FE-43F4-B03F-5BD529E81F8B}"/>
              </a:ext>
            </a:extLst>
          </p:cNvPr>
          <p:cNvSpPr txBox="1">
            <a:spLocks noChangeArrowheads="1"/>
          </p:cNvSpPr>
          <p:nvPr/>
        </p:nvSpPr>
        <p:spPr bwMode="auto">
          <a:xfrm>
            <a:off x="503238" y="-4763"/>
            <a:ext cx="9070975" cy="108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r>
              <a:rPr lang="ru-RU" b="1" dirty="0" err="1">
                <a:solidFill>
                  <a:srgbClr val="000000"/>
                </a:solidFill>
                <a:latin typeface="Arial"/>
                <a:cs typeface="Arial"/>
              </a:rPr>
              <a:t>SDN:</a:t>
            </a:r>
            <a:r>
              <a:rPr lang="ru-RU" altLang="ru-RU" b="1" dirty="0" err="1">
                <a:solidFill>
                  <a:srgbClr val="000000"/>
                </a:solidFill>
                <a:latin typeface="Arial"/>
                <a:cs typeface="Tahoma"/>
              </a:rPr>
              <a:t>Что</a:t>
            </a:r>
            <a:r>
              <a:rPr lang="ru-RU" altLang="ru-RU" b="1" dirty="0">
                <a:solidFill>
                  <a:srgbClr val="000000"/>
                </a:solidFill>
                <a:latin typeface="Arial"/>
                <a:cs typeface="Tahoma"/>
              </a:rPr>
              <a:t> они делают?</a:t>
            </a:r>
            <a:br>
              <a:rPr lang="ru-RU" altLang="ru-RU" b="1" dirty="0"/>
            </a:br>
            <a:r>
              <a:rPr lang="ru-RU" altLang="ru-RU" b="1" dirty="0">
                <a:solidFill>
                  <a:srgbClr val="000000"/>
                </a:solidFill>
                <a:latin typeface="Arial"/>
                <a:cs typeface="Tahoma"/>
              </a:rPr>
              <a:t>Разделение </a:t>
            </a:r>
            <a:r>
              <a:rPr lang="en-US" altLang="ru-RU" b="1" dirty="0">
                <a:solidFill>
                  <a:srgbClr val="000000"/>
                </a:solidFill>
                <a:latin typeface="Arial"/>
                <a:cs typeface="Tahoma"/>
              </a:rPr>
              <a:t>Control </a:t>
            </a:r>
            <a:r>
              <a:rPr lang="ru-RU" altLang="ru-RU" b="1" dirty="0">
                <a:solidFill>
                  <a:srgbClr val="000000"/>
                </a:solidFill>
                <a:latin typeface="Arial"/>
                <a:cs typeface="Tahoma"/>
              </a:rPr>
              <a:t> и Data </a:t>
            </a:r>
            <a:r>
              <a:rPr lang="ru-RU" altLang="ru-RU" b="1" dirty="0" err="1">
                <a:solidFill>
                  <a:srgbClr val="000000"/>
                </a:solidFill>
                <a:latin typeface="Arial"/>
                <a:cs typeface="Tahoma"/>
              </a:rPr>
              <a:t>Plane</a:t>
            </a:r>
            <a:br>
              <a:rPr lang="ru-RU" altLang="ru-RU" b="1" dirty="0"/>
            </a:br>
            <a:endParaRPr lang="ru-RU" altLang="ru-RU" b="1">
              <a:solidFill>
                <a:srgbClr val="000000"/>
              </a:solidFill>
            </a:endParaRPr>
          </a:p>
        </p:txBody>
      </p:sp>
      <p:sp>
        <p:nvSpPr>
          <p:cNvPr id="21506" name="Text Box 2">
            <a:extLst>
              <a:ext uri="{FF2B5EF4-FFF2-40B4-BE49-F238E27FC236}">
                <a16:creationId xmlns:a16="http://schemas.microsoft.com/office/drawing/2014/main" id="{F03FA891-C83B-4431-97FC-194117AA2D12}"/>
              </a:ext>
            </a:extLst>
          </p:cNvPr>
          <p:cNvSpPr txBox="1">
            <a:spLocks noChangeArrowheads="1"/>
          </p:cNvSpPr>
          <p:nvPr/>
        </p:nvSpPr>
        <p:spPr bwMode="auto">
          <a:xfrm>
            <a:off x="107156" y="1331913"/>
            <a:ext cx="9863137" cy="5889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49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34645" eaLnBrk="1">
              <a:spcAft>
                <a:spcPts val="1413"/>
              </a:spcAft>
              <a:buClrTx/>
            </a:pPr>
            <a:endParaRPr lang="ru-RU" altLang="ru-RU" sz="1800" dirty="0">
              <a:solidFill>
                <a:srgbClr val="000000"/>
              </a:solidFill>
              <a:latin typeface="Arial"/>
              <a:cs typeface="Tahoma"/>
            </a:endParaRPr>
          </a:p>
          <a:p>
            <a:pPr indent="-334645" eaLnBrk="1">
              <a:spcAft>
                <a:spcPts val="1413"/>
              </a:spcAft>
              <a:buClrTx/>
            </a:pPr>
            <a:endParaRPr lang="ru-RU" altLang="ru-RU" sz="1800" dirty="0">
              <a:solidFill>
                <a:srgbClr val="000000"/>
              </a:solidFill>
              <a:latin typeface="Arial"/>
              <a:cs typeface="Tahoma"/>
            </a:endParaRPr>
          </a:p>
          <a:p>
            <a:pPr indent="-334645" eaLnBrk="1">
              <a:spcAft>
                <a:spcPts val="1413"/>
              </a:spcAft>
              <a:buClrTx/>
            </a:pPr>
            <a:endParaRPr lang="ru-RU" altLang="ru-RU" dirty="0">
              <a:solidFill>
                <a:srgbClr val="000000"/>
              </a:solidFill>
              <a:latin typeface="Arial"/>
              <a:cs typeface="Tahoma"/>
            </a:endParaRPr>
          </a:p>
        </p:txBody>
      </p:sp>
      <p:sp>
        <p:nvSpPr>
          <p:cNvPr id="5" name="Text Box 2">
            <a:extLst>
              <a:ext uri="{FF2B5EF4-FFF2-40B4-BE49-F238E27FC236}">
                <a16:creationId xmlns:a16="http://schemas.microsoft.com/office/drawing/2014/main" id="{86693D0B-F5D7-E20F-2294-1144CCB2A27B}"/>
              </a:ext>
            </a:extLst>
          </p:cNvPr>
          <p:cNvSpPr txBox="1">
            <a:spLocks noChangeArrowheads="1"/>
          </p:cNvSpPr>
          <p:nvPr/>
        </p:nvSpPr>
        <p:spPr bwMode="auto">
          <a:xfrm>
            <a:off x="106428" y="1559597"/>
            <a:ext cx="9720262" cy="5999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49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eaLnBrk="1">
              <a:spcAft>
                <a:spcPts val="1413"/>
              </a:spcAft>
              <a:buClrTx/>
            </a:pPr>
            <a:r>
              <a:rPr lang="ru-RU" altLang="ru-RU" dirty="0">
                <a:solidFill>
                  <a:srgbClr val="000000"/>
                </a:solidFill>
                <a:latin typeface="Arial"/>
                <a:cs typeface="Tahoma"/>
              </a:rPr>
              <a:t>Разделение системы управления и  системы передачи данных не является новой концепцией. </a:t>
            </a:r>
          </a:p>
          <a:p>
            <a:pPr>
              <a:spcAft>
                <a:spcPts val="1413"/>
              </a:spcAft>
              <a:buClrTx/>
            </a:pPr>
            <a:r>
              <a:rPr lang="ru-RU" altLang="ru-RU" dirty="0">
                <a:solidFill>
                  <a:srgbClr val="000000"/>
                </a:solidFill>
                <a:latin typeface="Arial"/>
                <a:cs typeface="Tahoma"/>
              </a:rPr>
              <a:t>Любой  маршрутизатор / коммутатор, произведенный за последние 10 лет или около того, имеет систему управления (контроллер, мозг) выполненный на отдельной плате с собственным процессором (часто в двух экземплярах для избыточности) и  функционал передачи данных, независимый от контроллера на одной или нескольких платах, каждая из которых который также имеет выделенный процессор. </a:t>
            </a:r>
          </a:p>
          <a:p>
            <a:pPr eaLnBrk="1">
              <a:spcAft>
                <a:spcPts val="1413"/>
              </a:spcAft>
              <a:buClrTx/>
            </a:pPr>
            <a:r>
              <a:rPr lang="ru-RU" altLang="ru-RU" sz="1800" dirty="0">
                <a:solidFill>
                  <a:srgbClr val="000000"/>
                </a:solidFill>
                <a:latin typeface="Arial"/>
                <a:cs typeface="Tahoma"/>
              </a:rPr>
              <a:t>Система передачи данных реализована в виде отдельной платы с выделенными процессорами  </a:t>
            </a:r>
            <a:r>
              <a:rPr lang="ru-RU" altLang="ru-RU" sz="1800" i="1" dirty="0">
                <a:solidFill>
                  <a:srgbClr val="000000"/>
                </a:solidFill>
                <a:latin typeface="Arial"/>
                <a:cs typeface="Tahoma"/>
              </a:rPr>
              <a:t>ASIC</a:t>
            </a:r>
            <a:r>
              <a:rPr lang="ru-RU" altLang="ru-RU" sz="1800" dirty="0">
                <a:solidFill>
                  <a:srgbClr val="000000"/>
                </a:solidFill>
                <a:latin typeface="Arial"/>
                <a:cs typeface="Tahoma"/>
              </a:rPr>
              <a:t> для обработки портов, подключенными к входным и выходным портам платы ( </a:t>
            </a:r>
            <a:r>
              <a:rPr lang="ru-RU" altLang="ru-RU" sz="1800" i="1" dirty="0">
                <a:solidFill>
                  <a:srgbClr val="000000"/>
                </a:solidFill>
                <a:latin typeface="Arial"/>
                <a:cs typeface="Tahoma"/>
              </a:rPr>
              <a:t>Ethernet</a:t>
            </a:r>
            <a:r>
              <a:rPr lang="ru-RU" altLang="ru-RU" sz="1800" dirty="0">
                <a:solidFill>
                  <a:srgbClr val="000000"/>
                </a:solidFill>
                <a:latin typeface="Arial"/>
                <a:cs typeface="Tahoma"/>
              </a:rPr>
              <a:t>).</a:t>
            </a:r>
          </a:p>
          <a:p>
            <a:pPr eaLnBrk="1">
              <a:spcAft>
                <a:spcPts val="1413"/>
              </a:spcAft>
              <a:buClrTx/>
              <a:buFontTx/>
              <a:buNone/>
            </a:pPr>
            <a:r>
              <a:rPr lang="ru-RU" altLang="ru-RU" sz="1800" dirty="0">
                <a:solidFill>
                  <a:srgbClr val="000000"/>
                </a:solidFill>
                <a:latin typeface="Arial"/>
                <a:cs typeface="Tahoma"/>
              </a:rPr>
              <a:t>Порты имеют таблицы </a:t>
            </a:r>
            <a:r>
              <a:rPr lang="ru-RU" altLang="ru-RU" sz="1800" i="1" dirty="0">
                <a:solidFill>
                  <a:srgbClr val="000000"/>
                </a:solidFill>
                <a:latin typeface="Arial"/>
                <a:cs typeface="Tahoma"/>
              </a:rPr>
              <a:t>FIB</a:t>
            </a:r>
            <a:r>
              <a:rPr lang="ru-RU" altLang="ru-RU" sz="1800" dirty="0">
                <a:solidFill>
                  <a:srgbClr val="000000"/>
                </a:solidFill>
                <a:latin typeface="Arial"/>
                <a:cs typeface="Tahoma"/>
              </a:rPr>
              <a:t>, в которых определено, как что и как передавать с входящего на исходящий интерфейс.</a:t>
            </a:r>
          </a:p>
          <a:p>
            <a:pPr eaLnBrk="1">
              <a:spcAft>
                <a:spcPts val="1413"/>
              </a:spcAft>
              <a:buClrTx/>
            </a:pPr>
            <a:r>
              <a:rPr lang="ru-RU" altLang="ru-RU" sz="1800" dirty="0">
                <a:solidFill>
                  <a:srgbClr val="000000"/>
                </a:solidFill>
                <a:latin typeface="Arial"/>
                <a:cs typeface="Tahoma"/>
              </a:rPr>
              <a:t>Эти таблицы заполняются и управляются программами системы управления (</a:t>
            </a:r>
            <a:r>
              <a:rPr lang="ru-RU" altLang="ru-RU" sz="1800" dirty="0" err="1">
                <a:solidFill>
                  <a:srgbClr val="000000"/>
                </a:solidFill>
                <a:latin typeface="Arial"/>
                <a:cs typeface="Tahoma"/>
              </a:rPr>
              <a:t>route</a:t>
            </a:r>
            <a:r>
              <a:rPr lang="ru-RU" altLang="ru-RU" sz="1800" dirty="0">
                <a:solidFill>
                  <a:srgbClr val="000000"/>
                </a:solidFill>
                <a:latin typeface="Arial"/>
                <a:cs typeface="Tahoma"/>
              </a:rPr>
              <a:t> </a:t>
            </a:r>
            <a:r>
              <a:rPr lang="ru-RU" altLang="ru-RU" sz="1800" dirty="0" err="1">
                <a:solidFill>
                  <a:srgbClr val="000000"/>
                </a:solidFill>
                <a:latin typeface="Arial"/>
                <a:cs typeface="Tahoma"/>
              </a:rPr>
              <a:t>processor</a:t>
            </a:r>
            <a:r>
              <a:rPr lang="ru-RU" altLang="ru-RU" sz="1800" dirty="0">
                <a:solidFill>
                  <a:srgbClr val="000000"/>
                </a:solidFill>
                <a:latin typeface="Arial"/>
                <a:cs typeface="Tahoma"/>
              </a:rPr>
              <a:t>). Все сообщения для системы управления или неизвестные пакеты попавшие на входной интерфейс проталкиваются к процессору маршрутов для дальнейшей обработки.</a:t>
            </a:r>
          </a:p>
          <a:p>
            <a:pPr eaLnBrk="1">
              <a:spcAft>
                <a:spcPts val="1413"/>
              </a:spcAft>
              <a:buClrTx/>
            </a:pPr>
            <a:r>
              <a:rPr lang="ru-RU" altLang="ru-RU" dirty="0">
                <a:solidFill>
                  <a:srgbClr val="000000"/>
                </a:solidFill>
                <a:latin typeface="Arial"/>
                <a:cs typeface="Tahoma"/>
              </a:rPr>
              <a:t>Процессор маршрутов </a:t>
            </a:r>
            <a:r>
              <a:rPr lang="ru-RU" altLang="ru-RU" sz="1800" dirty="0">
                <a:solidFill>
                  <a:srgbClr val="000000"/>
                </a:solidFill>
                <a:latin typeface="Arial"/>
                <a:cs typeface="Tahoma"/>
              </a:rPr>
              <a:t>и платы интерфейсов подключены через небольшую, но высокоскоростную внутреннюю сеть. </a:t>
            </a:r>
          </a:p>
          <a:p>
            <a:pPr eaLnBrk="1">
              <a:spcAft>
                <a:spcPts val="1413"/>
              </a:spcAft>
              <a:buClrTx/>
            </a:pPr>
            <a:r>
              <a:rPr lang="ru-RU" altLang="ru-RU" sz="1800" dirty="0">
                <a:solidFill>
                  <a:srgbClr val="000000"/>
                </a:solidFill>
                <a:latin typeface="Arial"/>
                <a:cs typeface="Tahoma"/>
              </a:rPr>
              <a:t>Так построены все современные коммутаторы.</a:t>
            </a:r>
            <a:endParaRPr lang="ru-RU" dirty="0"/>
          </a:p>
          <a:p>
            <a:pPr>
              <a:spcAft>
                <a:spcPts val="1413"/>
              </a:spcAft>
              <a:buClrTx/>
            </a:pPr>
            <a:endParaRPr lang="ru-RU" dirty="0"/>
          </a:p>
          <a:p>
            <a:pPr eaLnBrk="1">
              <a:spcAft>
                <a:spcPts val="1413"/>
              </a:spcAft>
              <a:buClrTx/>
              <a:buFontTx/>
              <a:buNone/>
            </a:pPr>
            <a:endParaRPr lang="ru-RU" altLang="ru-RU" dirty="0">
              <a:solidFill>
                <a:srgbClr val="000000"/>
              </a:solidFill>
            </a:endParaRPr>
          </a:p>
        </p:txBody>
      </p:sp>
    </p:spTree>
    <p:extLst>
      <p:ext uri="{BB962C8B-B14F-4D97-AF65-F5344CB8AC3E}">
        <p14:creationId xmlns:p14="http://schemas.microsoft.com/office/powerpoint/2010/main" val="11484951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BBB54219-E5FE-43F4-B03F-5BD529E81F8B}"/>
              </a:ext>
            </a:extLst>
          </p:cNvPr>
          <p:cNvSpPr txBox="1">
            <a:spLocks noChangeArrowheads="1"/>
          </p:cNvSpPr>
          <p:nvPr/>
        </p:nvSpPr>
        <p:spPr bwMode="auto">
          <a:xfrm>
            <a:off x="503238" y="-4763"/>
            <a:ext cx="9070975" cy="8228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r>
              <a:rPr lang="ru-RU" b="1" dirty="0" err="1">
                <a:solidFill>
                  <a:srgbClr val="000000"/>
                </a:solidFill>
                <a:latin typeface="Arial"/>
                <a:cs typeface="Arial"/>
              </a:rPr>
              <a:t>SDN:</a:t>
            </a:r>
            <a:r>
              <a:rPr lang="ru-RU" altLang="ru-RU" b="1" dirty="0" err="1">
                <a:solidFill>
                  <a:srgbClr val="000000"/>
                </a:solidFill>
                <a:latin typeface="Arial"/>
                <a:cs typeface="Tahoma"/>
              </a:rPr>
              <a:t>Что</a:t>
            </a:r>
            <a:r>
              <a:rPr lang="ru-RU" altLang="ru-RU" b="1" dirty="0">
                <a:solidFill>
                  <a:srgbClr val="000000"/>
                </a:solidFill>
                <a:latin typeface="Arial"/>
                <a:cs typeface="Tahoma"/>
              </a:rPr>
              <a:t> они делают?</a:t>
            </a:r>
            <a:br>
              <a:rPr lang="ru-RU" altLang="ru-RU" b="1" dirty="0"/>
            </a:br>
            <a:r>
              <a:rPr lang="ru-RU" altLang="ru-RU" b="1" dirty="0">
                <a:solidFill>
                  <a:srgbClr val="000000"/>
                </a:solidFill>
                <a:latin typeface="Arial"/>
                <a:cs typeface="Tahoma"/>
              </a:rPr>
              <a:t>Разделение </a:t>
            </a:r>
            <a:r>
              <a:rPr lang="en-US" altLang="ru-RU" b="1" dirty="0">
                <a:solidFill>
                  <a:srgbClr val="000000"/>
                </a:solidFill>
                <a:latin typeface="Arial"/>
                <a:cs typeface="Tahoma"/>
              </a:rPr>
              <a:t>Control </a:t>
            </a:r>
            <a:r>
              <a:rPr lang="ru-RU" altLang="ru-RU" b="1" dirty="0">
                <a:solidFill>
                  <a:srgbClr val="000000"/>
                </a:solidFill>
                <a:latin typeface="Arial"/>
                <a:cs typeface="Tahoma"/>
              </a:rPr>
              <a:t> и Data </a:t>
            </a:r>
            <a:r>
              <a:rPr lang="ru-RU" altLang="ru-RU" b="1" dirty="0" err="1">
                <a:solidFill>
                  <a:srgbClr val="000000"/>
                </a:solidFill>
                <a:latin typeface="Arial"/>
                <a:cs typeface="Tahoma"/>
              </a:rPr>
              <a:t>Plane</a:t>
            </a:r>
            <a:br>
              <a:rPr lang="ru-RU" altLang="ru-RU" b="1" dirty="0"/>
            </a:br>
            <a:endParaRPr lang="ru-RU" altLang="ru-RU" b="1">
              <a:solidFill>
                <a:srgbClr val="000000"/>
              </a:solidFill>
            </a:endParaRPr>
          </a:p>
        </p:txBody>
      </p:sp>
      <p:sp>
        <p:nvSpPr>
          <p:cNvPr id="5" name="Text Box 2">
            <a:extLst>
              <a:ext uri="{FF2B5EF4-FFF2-40B4-BE49-F238E27FC236}">
                <a16:creationId xmlns:a16="http://schemas.microsoft.com/office/drawing/2014/main" id="{86693D0B-F5D7-E20F-2294-1144CCB2A27B}"/>
              </a:ext>
            </a:extLst>
          </p:cNvPr>
          <p:cNvSpPr txBox="1">
            <a:spLocks noChangeArrowheads="1"/>
          </p:cNvSpPr>
          <p:nvPr/>
        </p:nvSpPr>
        <p:spPr bwMode="auto">
          <a:xfrm>
            <a:off x="178593" y="1384418"/>
            <a:ext cx="9720262" cy="5999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49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34645" eaLnBrk="1">
              <a:spcAft>
                <a:spcPts val="1413"/>
              </a:spcAft>
              <a:buClrTx/>
            </a:pPr>
            <a:r>
              <a:rPr lang="ru-RU" altLang="ru-RU" sz="1800" dirty="0">
                <a:solidFill>
                  <a:srgbClr val="000000"/>
                </a:solidFill>
                <a:latin typeface="Arial"/>
                <a:cs typeface="Tahoma"/>
              </a:rPr>
              <a:t>Многие протоколы разработаны с учетом этой архитектуры для их оптимизации и улучшения. </a:t>
            </a:r>
            <a:endParaRPr lang="ru-RU" altLang="ru-RU" sz="1800" dirty="0">
              <a:solidFill>
                <a:srgbClr val="000000"/>
              </a:solidFill>
            </a:endParaRPr>
          </a:p>
          <a:p>
            <a:pPr indent="-334645" eaLnBrk="1">
              <a:spcAft>
                <a:spcPts val="1413"/>
              </a:spcAft>
              <a:buClrTx/>
            </a:pPr>
            <a:r>
              <a:rPr lang="ru-RU" altLang="ru-RU" sz="1800" dirty="0">
                <a:solidFill>
                  <a:srgbClr val="000000"/>
                </a:solidFill>
                <a:latin typeface="Arial"/>
                <a:cs typeface="Tahoma"/>
              </a:rPr>
              <a:t>Например, протокол </a:t>
            </a:r>
            <a:r>
              <a:rPr lang="ru-RU" altLang="ru-RU" sz="1800" b="1" i="1" dirty="0">
                <a:solidFill>
                  <a:srgbClr val="000000"/>
                </a:solidFill>
                <a:latin typeface="Arial"/>
                <a:cs typeface="Tahoma"/>
              </a:rPr>
              <a:t>MPLS</a:t>
            </a:r>
            <a:r>
              <a:rPr lang="ru-RU" altLang="ru-RU" sz="1800" dirty="0">
                <a:solidFill>
                  <a:srgbClr val="000000"/>
                </a:solidFill>
                <a:latin typeface="Arial"/>
                <a:cs typeface="Tahoma"/>
              </a:rPr>
              <a:t> обрабатывает управляющий трафик с помощью механизма </a:t>
            </a:r>
            <a:r>
              <a:rPr lang="ru-RU" altLang="ru-RU" sz="1800" i="1" dirty="0">
                <a:solidFill>
                  <a:srgbClr val="000000"/>
                </a:solidFill>
                <a:latin typeface="Arial"/>
                <a:cs typeface="Tahoma"/>
              </a:rPr>
              <a:t>IP-</a:t>
            </a:r>
            <a:r>
              <a:rPr lang="ru-RU" altLang="ru-RU" sz="1800" dirty="0">
                <a:solidFill>
                  <a:srgbClr val="000000"/>
                </a:solidFill>
                <a:latin typeface="Arial"/>
                <a:cs typeface="Tahoma"/>
              </a:rPr>
              <a:t>протокола, который реализован как специализированный </a:t>
            </a:r>
            <a:r>
              <a:rPr lang="ru-RU" altLang="ru-RU" sz="1800" i="1" err="1">
                <a:solidFill>
                  <a:srgbClr val="000000"/>
                </a:solidFill>
                <a:latin typeface="Arial"/>
                <a:cs typeface="Tahoma"/>
              </a:rPr>
              <a:t>route</a:t>
            </a:r>
            <a:r>
              <a:rPr lang="ru-RU" altLang="ru-RU" sz="1800" i="1" dirty="0">
                <a:solidFill>
                  <a:srgbClr val="000000"/>
                </a:solidFill>
                <a:latin typeface="Arial"/>
                <a:cs typeface="Tahoma"/>
              </a:rPr>
              <a:t> </a:t>
            </a:r>
            <a:r>
              <a:rPr lang="ru-RU" altLang="ru-RU" sz="1800" i="1" err="1">
                <a:solidFill>
                  <a:srgbClr val="000000"/>
                </a:solidFill>
                <a:latin typeface="Arial"/>
                <a:cs typeface="Tahoma"/>
              </a:rPr>
              <a:t>processor</a:t>
            </a:r>
            <a:r>
              <a:rPr lang="ru-RU" altLang="ru-RU" sz="1800" dirty="0">
                <a:solidFill>
                  <a:srgbClr val="000000"/>
                </a:solidFill>
                <a:latin typeface="Arial"/>
                <a:cs typeface="Tahoma"/>
              </a:rPr>
              <a:t>, но работающем на процессоре общего назначения, при одновременном использовании системы обработки меток, для которой  больше подходит простой, но гораздо более высокопроизводительный процессор на другой плате.</a:t>
            </a:r>
          </a:p>
          <a:p>
            <a:pPr indent="-334645" eaLnBrk="1">
              <a:spcAft>
                <a:spcPts val="1413"/>
              </a:spcAft>
              <a:buClrTx/>
            </a:pPr>
            <a:r>
              <a:rPr lang="ru-RU" altLang="ru-RU" sz="1800" dirty="0">
                <a:solidFill>
                  <a:srgbClr val="000000"/>
                </a:solidFill>
                <a:latin typeface="Arial"/>
                <a:cs typeface="Tahoma"/>
              </a:rPr>
              <a:t>До обсуждения </a:t>
            </a:r>
            <a:r>
              <a:rPr lang="ru-RU" altLang="ru-RU" sz="1800" b="1" dirty="0">
                <a:solidFill>
                  <a:srgbClr val="000000"/>
                </a:solidFill>
                <a:latin typeface="Arial"/>
                <a:cs typeface="Tahoma"/>
              </a:rPr>
              <a:t>SDN</a:t>
            </a:r>
            <a:r>
              <a:rPr lang="ru-RU" altLang="ru-RU" sz="1800" dirty="0">
                <a:solidFill>
                  <a:srgbClr val="000000"/>
                </a:solidFill>
                <a:latin typeface="Arial"/>
                <a:cs typeface="Tahoma"/>
              </a:rPr>
              <a:t> с его разделением  </a:t>
            </a:r>
            <a:r>
              <a:rPr lang="ru-RU" sz="1800" b="1" i="1" dirty="0">
                <a:solidFill>
                  <a:srgbClr val="000000"/>
                </a:solidFill>
                <a:latin typeface="Arial"/>
                <a:cs typeface="Arial"/>
              </a:rPr>
              <a:t>Control</a:t>
            </a:r>
            <a:r>
              <a:rPr lang="ru-RU" sz="1800" i="1" dirty="0">
                <a:solidFill>
                  <a:srgbClr val="000000"/>
                </a:solidFill>
                <a:latin typeface="Arial"/>
                <a:cs typeface="Arial"/>
              </a:rPr>
              <a:t> и </a:t>
            </a:r>
            <a:r>
              <a:rPr lang="ru-RU" sz="1800" b="1" i="1" dirty="0">
                <a:solidFill>
                  <a:srgbClr val="000000"/>
                </a:solidFill>
                <a:latin typeface="Arial"/>
                <a:cs typeface="Arial"/>
              </a:rPr>
              <a:t>Data </a:t>
            </a:r>
            <a:r>
              <a:rPr lang="ru-RU" sz="1800" b="1" i="1" err="1">
                <a:solidFill>
                  <a:srgbClr val="000000"/>
                </a:solidFill>
                <a:latin typeface="Arial"/>
                <a:cs typeface="Arial"/>
              </a:rPr>
              <a:t>Plane</a:t>
            </a:r>
            <a:r>
              <a:rPr lang="ru-RU" altLang="ru-RU" sz="1800" dirty="0">
                <a:solidFill>
                  <a:srgbClr val="000000"/>
                </a:solidFill>
                <a:latin typeface="Arial"/>
                <a:cs typeface="Tahoma"/>
              </a:rPr>
              <a:t>  больше чем</a:t>
            </a:r>
            <a:r>
              <a:rPr lang="ru-RU" altLang="ru-RU" dirty="0">
                <a:solidFill>
                  <a:srgbClr val="000000"/>
                </a:solidFill>
                <a:latin typeface="Arial"/>
                <a:cs typeface="Tahoma"/>
              </a:rPr>
              <a:t> </a:t>
            </a:r>
            <a:r>
              <a:rPr lang="ru-RU" altLang="ru-RU" sz="1800" dirty="0">
                <a:solidFill>
                  <a:srgbClr val="000000"/>
                </a:solidFill>
                <a:latin typeface="Arial"/>
                <a:cs typeface="Tahoma"/>
              </a:rPr>
              <a:t> на метр ( в пределах  шасси), системы  управления и передачи данных, описанные в предыдущем разделе, тоже были распределенными, но тесно интегрированными и относительно близко расположенными. </a:t>
            </a:r>
          </a:p>
          <a:p>
            <a:pPr indent="-334645" eaLnBrk="1">
              <a:spcAft>
                <a:spcPts val="1413"/>
              </a:spcAft>
              <a:buClrTx/>
            </a:pPr>
            <a:r>
              <a:rPr lang="ru-RU" altLang="ru-RU" sz="1800" dirty="0">
                <a:solidFill>
                  <a:srgbClr val="000000"/>
                </a:solidFill>
                <a:latin typeface="Arial"/>
                <a:cs typeface="Tahoma"/>
              </a:rPr>
              <a:t>Такая упаковка эти компонентов и всей внутренней инфраструктуры, которая в значительной степени  была скрыта от внешнего наблюдателя,  привела к распространению целевых сетевых элементов.</a:t>
            </a:r>
          </a:p>
          <a:p>
            <a:pPr indent="-334645" eaLnBrk="1">
              <a:spcAft>
                <a:spcPts val="1413"/>
              </a:spcAft>
              <a:buClrTx/>
            </a:pPr>
            <a:r>
              <a:rPr lang="ru-RU" altLang="ru-RU" sz="1800" dirty="0">
                <a:solidFill>
                  <a:srgbClr val="000000"/>
                </a:solidFill>
                <a:latin typeface="Arial"/>
                <a:cs typeface="Tahoma"/>
              </a:rPr>
              <a:t> Эти элементы часто строились на одном и том же семействе базового оборудования, но отличались пропускной способностью (и сложностью), возможностями сервиса, администрирования, а также  системами управления. </a:t>
            </a:r>
            <a:endParaRPr lang="ru-RU" altLang="ru-RU" sz="1800" dirty="0">
              <a:solidFill>
                <a:srgbClr val="000000"/>
              </a:solidFill>
            </a:endParaRPr>
          </a:p>
          <a:p>
            <a:pPr indent="-334645" eaLnBrk="1">
              <a:spcAft>
                <a:spcPts val="1413"/>
              </a:spcAft>
              <a:buClrTx/>
            </a:pPr>
            <a:r>
              <a:rPr lang="ru-RU" altLang="ru-RU" sz="1800" dirty="0">
                <a:solidFill>
                  <a:srgbClr val="000000"/>
                </a:solidFill>
                <a:latin typeface="Arial"/>
                <a:cs typeface="Tahoma"/>
              </a:rPr>
              <a:t> Все это оборудование  обладает  повышенной стоимостью из-за их сложности и это  является важным мотивационным  поводом для развития  </a:t>
            </a:r>
            <a:r>
              <a:rPr lang="ru-RU" altLang="ru-RU" sz="1800" b="1" dirty="0">
                <a:solidFill>
                  <a:srgbClr val="000000"/>
                </a:solidFill>
                <a:latin typeface="Arial"/>
                <a:cs typeface="Tahoma"/>
              </a:rPr>
              <a:t>SDN</a:t>
            </a:r>
            <a:r>
              <a:rPr lang="ru-RU" altLang="ru-RU" sz="1800" dirty="0">
                <a:solidFill>
                  <a:srgbClr val="000000"/>
                </a:solidFill>
                <a:latin typeface="Arial"/>
                <a:cs typeface="Tahoma"/>
              </a:rPr>
              <a:t>. </a:t>
            </a:r>
            <a:endParaRPr lang="ru-RU" altLang="ru-RU" sz="1800" dirty="0">
              <a:solidFill>
                <a:srgbClr val="000000"/>
              </a:solidFill>
            </a:endParaRPr>
          </a:p>
          <a:p>
            <a:pPr indent="-334645" eaLnBrk="1">
              <a:spcAft>
                <a:spcPts val="1413"/>
              </a:spcAft>
              <a:buClrTx/>
            </a:pPr>
            <a:endParaRPr lang="ru-RU" altLang="ru-RU" sz="1800" dirty="0">
              <a:solidFill>
                <a:srgbClr val="000000"/>
              </a:solidFill>
            </a:endParaRPr>
          </a:p>
          <a:p>
            <a:pPr indent="-334645" eaLnBrk="1">
              <a:spcAft>
                <a:spcPts val="1413"/>
              </a:spcAft>
              <a:buClrTx/>
              <a:buFontTx/>
              <a:buNone/>
            </a:pPr>
            <a:endParaRPr lang="ru-RU" altLang="ru-RU" dirty="0">
              <a:solidFill>
                <a:srgbClr val="000000"/>
              </a:solidFill>
            </a:endParaRPr>
          </a:p>
        </p:txBody>
      </p:sp>
    </p:spTree>
    <p:extLst>
      <p:ext uri="{BB962C8B-B14F-4D97-AF65-F5344CB8AC3E}">
        <p14:creationId xmlns:p14="http://schemas.microsoft.com/office/powerpoint/2010/main" val="10537585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BBB54219-E5FE-43F4-B03F-5BD529E81F8B}"/>
              </a:ext>
            </a:extLst>
          </p:cNvPr>
          <p:cNvSpPr txBox="1">
            <a:spLocks noChangeArrowheads="1"/>
          </p:cNvSpPr>
          <p:nvPr/>
        </p:nvSpPr>
        <p:spPr bwMode="auto">
          <a:xfrm>
            <a:off x="503238" y="-4763"/>
            <a:ext cx="9070975" cy="79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r>
              <a:rPr lang="ru-RU" b="1" dirty="0" err="1">
                <a:solidFill>
                  <a:srgbClr val="000000"/>
                </a:solidFill>
                <a:latin typeface="Arial"/>
                <a:cs typeface="Arial"/>
              </a:rPr>
              <a:t>SDN:</a:t>
            </a:r>
            <a:r>
              <a:rPr lang="ru-RU" altLang="ru-RU" b="1" dirty="0" err="1">
                <a:solidFill>
                  <a:srgbClr val="000000"/>
                </a:solidFill>
                <a:latin typeface="Arial"/>
                <a:cs typeface="Tahoma"/>
              </a:rPr>
              <a:t>Что</a:t>
            </a:r>
            <a:r>
              <a:rPr lang="ru-RU" altLang="ru-RU" b="1" dirty="0">
                <a:solidFill>
                  <a:srgbClr val="000000"/>
                </a:solidFill>
                <a:latin typeface="Arial"/>
                <a:cs typeface="Tahoma"/>
              </a:rPr>
              <a:t> они делают?</a:t>
            </a:r>
            <a:br>
              <a:rPr lang="ru-RU" altLang="ru-RU" b="1" dirty="0"/>
            </a:br>
            <a:r>
              <a:rPr lang="ru-RU" altLang="ru-RU" b="1" dirty="0">
                <a:solidFill>
                  <a:srgbClr val="000000"/>
                </a:solidFill>
                <a:latin typeface="Arial"/>
                <a:cs typeface="Tahoma"/>
              </a:rPr>
              <a:t>Разделение </a:t>
            </a:r>
            <a:r>
              <a:rPr lang="en-US" altLang="ru-RU" b="1" dirty="0">
                <a:solidFill>
                  <a:srgbClr val="000000"/>
                </a:solidFill>
                <a:latin typeface="Arial"/>
                <a:cs typeface="Tahoma"/>
              </a:rPr>
              <a:t>Control </a:t>
            </a:r>
            <a:r>
              <a:rPr lang="ru-RU" altLang="ru-RU" b="1" dirty="0">
                <a:solidFill>
                  <a:srgbClr val="000000"/>
                </a:solidFill>
                <a:latin typeface="Arial"/>
                <a:cs typeface="Tahoma"/>
              </a:rPr>
              <a:t> и Data </a:t>
            </a:r>
            <a:r>
              <a:rPr lang="ru-RU" altLang="ru-RU" b="1" dirty="0" err="1">
                <a:solidFill>
                  <a:srgbClr val="000000"/>
                </a:solidFill>
                <a:latin typeface="Arial"/>
                <a:cs typeface="Tahoma"/>
              </a:rPr>
              <a:t>Plane</a:t>
            </a:r>
            <a:br>
              <a:rPr lang="ru-RU" altLang="ru-RU" b="1" dirty="0"/>
            </a:br>
            <a:endParaRPr lang="ru-RU" altLang="ru-RU" b="1">
              <a:solidFill>
                <a:srgbClr val="000000"/>
              </a:solidFill>
            </a:endParaRPr>
          </a:p>
        </p:txBody>
      </p:sp>
      <p:sp>
        <p:nvSpPr>
          <p:cNvPr id="21506" name="Text Box 2">
            <a:extLst>
              <a:ext uri="{FF2B5EF4-FFF2-40B4-BE49-F238E27FC236}">
                <a16:creationId xmlns:a16="http://schemas.microsoft.com/office/drawing/2014/main" id="{F03FA891-C83B-4431-97FC-194117AA2D12}"/>
              </a:ext>
            </a:extLst>
          </p:cNvPr>
          <p:cNvSpPr txBox="1">
            <a:spLocks noChangeArrowheads="1"/>
          </p:cNvSpPr>
          <p:nvPr/>
        </p:nvSpPr>
        <p:spPr bwMode="auto">
          <a:xfrm>
            <a:off x="107156" y="1331913"/>
            <a:ext cx="9863137" cy="5889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49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34645" eaLnBrk="1">
              <a:spcAft>
                <a:spcPts val="1413"/>
              </a:spcAft>
              <a:buClrTx/>
            </a:pPr>
            <a:endParaRPr lang="ru-RU" altLang="ru-RU" sz="1800" dirty="0">
              <a:solidFill>
                <a:srgbClr val="000000"/>
              </a:solidFill>
              <a:latin typeface="Arial"/>
              <a:cs typeface="Tahoma"/>
            </a:endParaRPr>
          </a:p>
          <a:p>
            <a:pPr indent="-334645" eaLnBrk="1">
              <a:spcAft>
                <a:spcPts val="1413"/>
              </a:spcAft>
              <a:buClrTx/>
            </a:pPr>
            <a:endParaRPr lang="ru-RU" altLang="ru-RU" sz="1800" dirty="0">
              <a:solidFill>
                <a:srgbClr val="000000"/>
              </a:solidFill>
              <a:latin typeface="Arial"/>
              <a:cs typeface="Tahoma"/>
            </a:endParaRPr>
          </a:p>
          <a:p>
            <a:pPr indent="-334645" eaLnBrk="1">
              <a:spcAft>
                <a:spcPts val="1413"/>
              </a:spcAft>
              <a:buClrTx/>
            </a:pPr>
            <a:endParaRPr lang="ru-RU" altLang="ru-RU" dirty="0">
              <a:solidFill>
                <a:srgbClr val="000000"/>
              </a:solidFill>
              <a:latin typeface="Arial"/>
              <a:cs typeface="Tahoma"/>
            </a:endParaRPr>
          </a:p>
        </p:txBody>
      </p:sp>
      <p:sp>
        <p:nvSpPr>
          <p:cNvPr id="5" name="Text Box 2">
            <a:extLst>
              <a:ext uri="{FF2B5EF4-FFF2-40B4-BE49-F238E27FC236}">
                <a16:creationId xmlns:a16="http://schemas.microsoft.com/office/drawing/2014/main" id="{86693D0B-F5D7-E20F-2294-1144CCB2A27B}"/>
              </a:ext>
            </a:extLst>
          </p:cNvPr>
          <p:cNvSpPr txBox="1">
            <a:spLocks noChangeArrowheads="1"/>
          </p:cNvSpPr>
          <p:nvPr/>
        </p:nvSpPr>
        <p:spPr bwMode="auto">
          <a:xfrm>
            <a:off x="180181" y="1569119"/>
            <a:ext cx="9720262" cy="5885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49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34645" eaLnBrk="1">
              <a:spcAft>
                <a:spcPts val="1413"/>
              </a:spcAft>
              <a:buClrTx/>
              <a:buFontTx/>
              <a:buNone/>
            </a:pPr>
            <a:r>
              <a:rPr lang="ru-RU" altLang="ru-RU" b="1" dirty="0">
                <a:solidFill>
                  <a:srgbClr val="000000"/>
                </a:solidFill>
                <a:latin typeface="Arial"/>
                <a:cs typeface="Tahoma"/>
              </a:rPr>
              <a:t>Масштабирование:</a:t>
            </a:r>
          </a:p>
          <a:p>
            <a:pPr indent="-334645" eaLnBrk="1">
              <a:spcAft>
                <a:spcPts val="1413"/>
              </a:spcAft>
              <a:buClrTx/>
              <a:buFontTx/>
              <a:buNone/>
            </a:pPr>
            <a:r>
              <a:rPr lang="ru-RU" altLang="ru-RU" dirty="0">
                <a:solidFill>
                  <a:srgbClr val="000000"/>
                </a:solidFill>
              </a:rPr>
              <a:t>Масштабируемость системы маршрутизации и коммутации может осуществляться множеством способов в зависимости от  проблем, которые могут варьироваться от производительности пакетной пересылки пакетов до энергопотребления. </a:t>
            </a:r>
          </a:p>
          <a:p>
            <a:pPr indent="-334645" eaLnBrk="1">
              <a:spcAft>
                <a:spcPts val="1413"/>
              </a:spcAft>
              <a:buClrTx/>
              <a:buFontTx/>
              <a:buNone/>
            </a:pPr>
            <a:r>
              <a:rPr lang="ru-RU" altLang="ru-RU" sz="1800" dirty="0">
                <a:solidFill>
                  <a:srgbClr val="000000"/>
                </a:solidFill>
              </a:rPr>
              <a:t>В конечном счете, эти проблемы масштабирования связаны с компромиссом  между затратами и производительностью:</a:t>
            </a:r>
          </a:p>
          <a:p>
            <a:pPr indent="-334645" eaLnBrk="1">
              <a:spcAft>
                <a:spcPts val="1413"/>
              </a:spcAft>
              <a:buClrTx/>
              <a:buFontTx/>
              <a:buNone/>
            </a:pPr>
            <a:r>
              <a:rPr lang="ru-RU" altLang="ru-RU" sz="1800" dirty="0">
                <a:solidFill>
                  <a:srgbClr val="000000"/>
                </a:solidFill>
              </a:rPr>
              <a:t> • платы сервисов ограничены количеством  пользователей / потоков / услуг,  которые они могут поддерживать в определенном поколении плат.  Кроме того, поскольку обслуживание плат (особенно тех, которые используют специальные встроенные процессоры), должны использовать зависимую от производителя конкретную структуру соединений и коммутационных фабрик, возникает значительное отставание, благодаря появлению  новых поколений процессоров (или новых процессоров в том семействе, процессор которого в настоящее время работает на плате) и новых  сервисов использующих преимущества инноваций. Разработка на основе всего нового требует времени, чтобы применить его в конкретной разработке, а от этого сильно зависит цена.</a:t>
            </a:r>
          </a:p>
          <a:p>
            <a:pPr indent="-334645">
              <a:spcAft>
                <a:spcPts val="1413"/>
              </a:spcAft>
              <a:buClrTx/>
            </a:pPr>
            <a:r>
              <a:rPr lang="ru-RU" altLang="ru-RU" sz="1800" dirty="0">
                <a:solidFill>
                  <a:srgbClr val="000000"/>
                </a:solidFill>
                <a:latin typeface="Arial"/>
                <a:cs typeface="Tahoma"/>
              </a:rPr>
              <a:t>Платы передачи данных могут поддерживать определенное количество записей </a:t>
            </a:r>
            <a:r>
              <a:rPr lang="ru-RU" altLang="ru-RU" sz="1800" i="1" dirty="0">
                <a:solidFill>
                  <a:srgbClr val="000000"/>
                </a:solidFill>
                <a:latin typeface="Arial"/>
                <a:cs typeface="Tahoma"/>
              </a:rPr>
              <a:t>FIB</a:t>
            </a:r>
            <a:r>
              <a:rPr lang="ru-RU" altLang="ru-RU" sz="1800" b="1" dirty="0">
                <a:solidFill>
                  <a:srgbClr val="000000"/>
                </a:solidFill>
                <a:latin typeface="Arial"/>
                <a:cs typeface="Tahoma"/>
              </a:rPr>
              <a:t> </a:t>
            </a:r>
            <a:r>
              <a:rPr lang="ru-RU" altLang="ru-RU" sz="1800" dirty="0">
                <a:solidFill>
                  <a:srgbClr val="000000"/>
                </a:solidFill>
                <a:latin typeface="Arial"/>
                <a:cs typeface="Tahoma"/>
              </a:rPr>
              <a:t>для конкретного поколения чипов, некоторых из этих плат могут иметь зависимые от платы контроллера процессоры, которые  имеют собственные локальные ограничения обработки.</a:t>
            </a:r>
            <a:endParaRPr lang="ru-RU" dirty="0">
              <a:latin typeface="Arial"/>
              <a:cs typeface="Tahoma"/>
            </a:endParaRPr>
          </a:p>
          <a:p>
            <a:pPr indent="-334645" eaLnBrk="1">
              <a:spcAft>
                <a:spcPts val="1413"/>
              </a:spcAft>
              <a:buClrTx/>
            </a:pPr>
            <a:endParaRPr lang="ru-RU" altLang="ru-RU" sz="1800" dirty="0">
              <a:solidFill>
                <a:srgbClr val="000000"/>
              </a:solidFill>
            </a:endParaRPr>
          </a:p>
          <a:p>
            <a:pPr indent="-334645" eaLnBrk="1">
              <a:spcAft>
                <a:spcPts val="1413"/>
              </a:spcAft>
              <a:buClrTx/>
              <a:buFontTx/>
              <a:buNone/>
            </a:pPr>
            <a:endParaRPr lang="ru-RU" altLang="ru-RU" sz="1800" dirty="0">
              <a:solidFill>
                <a:srgbClr val="000000"/>
              </a:solidFill>
            </a:endParaRPr>
          </a:p>
          <a:p>
            <a:pPr indent="-334645" eaLnBrk="1">
              <a:spcAft>
                <a:spcPts val="1413"/>
              </a:spcAft>
              <a:buClrTx/>
              <a:buFontTx/>
              <a:buNone/>
            </a:pPr>
            <a:endParaRPr lang="ru-RU" altLang="ru-RU" dirty="0">
              <a:solidFill>
                <a:srgbClr val="000000"/>
              </a:solidFill>
            </a:endParaRPr>
          </a:p>
          <a:p>
            <a:pPr indent="-334645" eaLnBrk="1">
              <a:spcAft>
                <a:spcPts val="1413"/>
              </a:spcAft>
              <a:buClrTx/>
              <a:buFontTx/>
              <a:buNone/>
            </a:pPr>
            <a:endParaRPr lang="ru-RU" altLang="ru-RU" dirty="0">
              <a:solidFill>
                <a:srgbClr val="000000"/>
              </a:solidFill>
            </a:endParaRPr>
          </a:p>
        </p:txBody>
      </p:sp>
    </p:spTree>
    <p:extLst>
      <p:ext uri="{BB962C8B-B14F-4D97-AF65-F5344CB8AC3E}">
        <p14:creationId xmlns:p14="http://schemas.microsoft.com/office/powerpoint/2010/main" val="37791398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BBB54219-E5FE-43F4-B03F-5BD529E81F8B}"/>
              </a:ext>
            </a:extLst>
          </p:cNvPr>
          <p:cNvSpPr txBox="1">
            <a:spLocks noChangeArrowheads="1"/>
          </p:cNvSpPr>
          <p:nvPr/>
        </p:nvSpPr>
        <p:spPr bwMode="auto">
          <a:xfrm>
            <a:off x="503238" y="-4763"/>
            <a:ext cx="9070975" cy="760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eaLnBrk="1">
              <a:buClrTx/>
            </a:pPr>
            <a:r>
              <a:rPr lang="ru-RU" altLang="ru-RU" b="1" dirty="0">
                <a:solidFill>
                  <a:srgbClr val="000000"/>
                </a:solidFill>
                <a:latin typeface="Arial"/>
                <a:cs typeface="Tahoma"/>
              </a:rPr>
              <a:t>Что они делают?</a:t>
            </a:r>
            <a:br>
              <a:rPr lang="ru-RU" altLang="ru-RU" b="1" dirty="0"/>
            </a:br>
            <a:r>
              <a:rPr lang="ru-RU" altLang="ru-RU" b="1" dirty="0">
                <a:solidFill>
                  <a:srgbClr val="000000"/>
                </a:solidFill>
                <a:latin typeface="Arial"/>
                <a:cs typeface="Tahoma"/>
              </a:rPr>
              <a:t>Разделение </a:t>
            </a:r>
            <a:r>
              <a:rPr lang="en-US" altLang="ru-RU" b="1" dirty="0">
                <a:solidFill>
                  <a:srgbClr val="000000"/>
                </a:solidFill>
                <a:latin typeface="Arial"/>
                <a:cs typeface="Tahoma"/>
              </a:rPr>
              <a:t>Control </a:t>
            </a:r>
            <a:r>
              <a:rPr lang="ru-RU" altLang="ru-RU" b="1" dirty="0">
                <a:solidFill>
                  <a:srgbClr val="000000"/>
                </a:solidFill>
                <a:latin typeface="Arial"/>
                <a:cs typeface="Tahoma"/>
              </a:rPr>
              <a:t> и Data </a:t>
            </a:r>
            <a:r>
              <a:rPr lang="ru-RU" altLang="ru-RU" b="1" err="1">
                <a:solidFill>
                  <a:srgbClr val="000000"/>
                </a:solidFill>
                <a:latin typeface="Arial"/>
                <a:cs typeface="Tahoma"/>
              </a:rPr>
              <a:t>Plane</a:t>
            </a:r>
            <a:br>
              <a:rPr lang="ru-RU" altLang="ru-RU" b="1" dirty="0"/>
            </a:br>
            <a:endParaRPr lang="ru-RU" altLang="ru-RU" sz="2400" dirty="0">
              <a:solidFill>
                <a:srgbClr val="000000"/>
              </a:solidFill>
            </a:endParaRPr>
          </a:p>
        </p:txBody>
      </p:sp>
      <p:sp>
        <p:nvSpPr>
          <p:cNvPr id="21506" name="Text Box 2">
            <a:extLst>
              <a:ext uri="{FF2B5EF4-FFF2-40B4-BE49-F238E27FC236}">
                <a16:creationId xmlns:a16="http://schemas.microsoft.com/office/drawing/2014/main" id="{F03FA891-C83B-4431-97FC-194117AA2D12}"/>
              </a:ext>
            </a:extLst>
          </p:cNvPr>
          <p:cNvSpPr txBox="1">
            <a:spLocks noChangeArrowheads="1"/>
          </p:cNvSpPr>
          <p:nvPr/>
        </p:nvSpPr>
        <p:spPr bwMode="auto">
          <a:xfrm>
            <a:off x="107156" y="1331913"/>
            <a:ext cx="9863137" cy="5889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49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34645" eaLnBrk="1">
              <a:spcAft>
                <a:spcPts val="1413"/>
              </a:spcAft>
              <a:buClrTx/>
            </a:pPr>
            <a:endParaRPr lang="ru-RU" altLang="ru-RU" sz="1800" dirty="0">
              <a:solidFill>
                <a:srgbClr val="000000"/>
              </a:solidFill>
              <a:latin typeface="Arial"/>
              <a:cs typeface="Tahoma"/>
            </a:endParaRPr>
          </a:p>
          <a:p>
            <a:pPr indent="-334645" eaLnBrk="1">
              <a:spcAft>
                <a:spcPts val="1413"/>
              </a:spcAft>
              <a:buClrTx/>
            </a:pPr>
            <a:endParaRPr lang="ru-RU" altLang="ru-RU" sz="1800" dirty="0">
              <a:solidFill>
                <a:srgbClr val="000000"/>
              </a:solidFill>
              <a:latin typeface="Arial"/>
              <a:cs typeface="Tahoma"/>
            </a:endParaRPr>
          </a:p>
          <a:p>
            <a:pPr indent="-334645" eaLnBrk="1">
              <a:spcAft>
                <a:spcPts val="1413"/>
              </a:spcAft>
              <a:buClrTx/>
            </a:pPr>
            <a:endParaRPr lang="ru-RU" altLang="ru-RU" dirty="0">
              <a:solidFill>
                <a:srgbClr val="000000"/>
              </a:solidFill>
              <a:latin typeface="Arial"/>
              <a:cs typeface="Tahoma"/>
            </a:endParaRPr>
          </a:p>
        </p:txBody>
      </p:sp>
      <p:sp>
        <p:nvSpPr>
          <p:cNvPr id="5" name="Text Box 2">
            <a:extLst>
              <a:ext uri="{FF2B5EF4-FFF2-40B4-BE49-F238E27FC236}">
                <a16:creationId xmlns:a16="http://schemas.microsoft.com/office/drawing/2014/main" id="{86693D0B-F5D7-E20F-2294-1144CCB2A27B}"/>
              </a:ext>
            </a:extLst>
          </p:cNvPr>
          <p:cNvSpPr txBox="1">
            <a:spLocks noChangeArrowheads="1"/>
          </p:cNvSpPr>
          <p:nvPr/>
        </p:nvSpPr>
        <p:spPr bwMode="auto">
          <a:xfrm>
            <a:off x="180181" y="1331913"/>
            <a:ext cx="9720262" cy="5999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49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34645" eaLnBrk="1">
              <a:spcAft>
                <a:spcPts val="1413"/>
              </a:spcAft>
              <a:buClrTx/>
            </a:pPr>
            <a:r>
              <a:rPr lang="ru-RU" altLang="ru-RU" sz="1800" dirty="0">
                <a:solidFill>
                  <a:srgbClr val="000000"/>
                </a:solidFill>
                <a:latin typeface="Arial"/>
                <a:cs typeface="Tahoma"/>
              </a:rPr>
              <a:t> Память контрольной карты может обрабатывать определенную сложность  маршрута и имеет свои  ограничения на обработку, основанные на поколении процессора на карте, но эта память также используется для хранения состояния и управления протоколом управления как </a:t>
            </a:r>
            <a:r>
              <a:rPr lang="ru-RU" altLang="ru-RU" sz="1800" i="1" dirty="0">
                <a:solidFill>
                  <a:srgbClr val="000000"/>
                </a:solidFill>
                <a:latin typeface="Arial"/>
                <a:cs typeface="Tahoma"/>
              </a:rPr>
              <a:t>BFD</a:t>
            </a:r>
            <a:r>
              <a:rPr lang="ru-RU" altLang="ru-RU" sz="1800" b="1" dirty="0">
                <a:solidFill>
                  <a:srgbClr val="000000"/>
                </a:solidFill>
                <a:latin typeface="Arial"/>
                <a:cs typeface="Tahoma"/>
              </a:rPr>
              <a:t> </a:t>
            </a:r>
            <a:r>
              <a:rPr lang="ru-RU" altLang="ru-RU" sz="1800" dirty="0">
                <a:solidFill>
                  <a:srgbClr val="000000"/>
                </a:solidFill>
                <a:latin typeface="Arial"/>
                <a:cs typeface="Tahoma"/>
              </a:rPr>
              <a:t>или </a:t>
            </a:r>
            <a:r>
              <a:rPr lang="ru-RU" altLang="ru-RU" sz="1800" i="1" dirty="0">
                <a:solidFill>
                  <a:srgbClr val="000000"/>
                </a:solidFill>
                <a:latin typeface="Arial"/>
                <a:cs typeface="Tahoma"/>
              </a:rPr>
              <a:t>SNMP</a:t>
            </a:r>
            <a:r>
              <a:rPr lang="ru-RU" altLang="ru-RU" sz="1800" dirty="0">
                <a:solidFill>
                  <a:srgbClr val="000000"/>
                </a:solidFill>
                <a:latin typeface="Arial"/>
                <a:cs typeface="Tahoma"/>
              </a:rPr>
              <a:t>. </a:t>
            </a:r>
            <a:endParaRPr lang="ru-RU"/>
          </a:p>
          <a:p>
            <a:pPr indent="-334645" eaLnBrk="1">
              <a:spcAft>
                <a:spcPts val="1413"/>
              </a:spcAft>
              <a:buClrTx/>
            </a:pPr>
            <a:r>
              <a:rPr lang="ru-RU" altLang="ru-RU" sz="1800" dirty="0">
                <a:solidFill>
                  <a:srgbClr val="000000"/>
                </a:solidFill>
                <a:latin typeface="Arial"/>
                <a:cs typeface="Tahoma"/>
              </a:rPr>
              <a:t>Ранее, чтобы решить проблемы  масштабирования, оператору приходилось  обновлять оборудование . Соответственно необходимо было всегда  следить за ценой  и производительностью оборудования на рынке, чтобы выбрать оптимальное время и качество обновления. </a:t>
            </a:r>
            <a:endParaRPr lang="ru-RU" dirty="0"/>
          </a:p>
          <a:p>
            <a:pPr indent="-334645" eaLnBrk="1">
              <a:spcAft>
                <a:spcPts val="1413"/>
              </a:spcAft>
              <a:buClrTx/>
            </a:pPr>
            <a:r>
              <a:rPr lang="ru-RU" altLang="ru-RU" b="1" dirty="0">
                <a:solidFill>
                  <a:srgbClr val="000000"/>
                </a:solidFill>
                <a:latin typeface="Arial"/>
                <a:cs typeface="Tahoma"/>
              </a:rPr>
              <a:t>Эволюция:</a:t>
            </a:r>
          </a:p>
          <a:p>
            <a:pPr indent="-334645" eaLnBrk="1">
              <a:spcAft>
                <a:spcPts val="1413"/>
              </a:spcAft>
              <a:buClrTx/>
            </a:pPr>
            <a:r>
              <a:rPr lang="ru-RU" altLang="ru-RU" sz="1800" dirty="0">
                <a:solidFill>
                  <a:srgbClr val="000000"/>
                </a:solidFill>
                <a:latin typeface="Arial"/>
                <a:cs typeface="Tahoma"/>
              </a:rPr>
              <a:t>В свете продолжающихся дискуссий о разделении </a:t>
            </a:r>
            <a:r>
              <a:rPr lang="ru-RU" sz="1800" b="1" i="1" dirty="0">
                <a:solidFill>
                  <a:srgbClr val="000000"/>
                </a:solidFill>
                <a:latin typeface="Arial"/>
                <a:cs typeface="Arial"/>
              </a:rPr>
              <a:t>Control</a:t>
            </a:r>
            <a:r>
              <a:rPr lang="ru-RU" sz="1800" i="1" dirty="0">
                <a:solidFill>
                  <a:srgbClr val="000000"/>
                </a:solidFill>
                <a:latin typeface="Arial"/>
                <a:cs typeface="Arial"/>
              </a:rPr>
              <a:t>, </a:t>
            </a:r>
            <a:r>
              <a:rPr lang="ru-RU" sz="1800" b="1" i="1" dirty="0">
                <a:solidFill>
                  <a:srgbClr val="000000"/>
                </a:solidFill>
                <a:latin typeface="Arial"/>
                <a:cs typeface="Arial"/>
              </a:rPr>
              <a:t>Data </a:t>
            </a:r>
            <a:r>
              <a:rPr lang="ru-RU" sz="1800" b="1" i="1" dirty="0" err="1">
                <a:solidFill>
                  <a:srgbClr val="000000"/>
                </a:solidFill>
                <a:latin typeface="Arial"/>
                <a:cs typeface="Arial"/>
              </a:rPr>
              <a:t>Plane</a:t>
            </a:r>
            <a:r>
              <a:rPr lang="ru-RU" altLang="ru-RU" sz="1800" dirty="0">
                <a:solidFill>
                  <a:srgbClr val="000000"/>
                </a:solidFill>
                <a:latin typeface="Arial"/>
                <a:cs typeface="Tahoma"/>
              </a:rPr>
              <a:t>, в узкоспециализированных решениях может быть необходимо сбалансировать соотношение  карт управления и карт передачи данных,  которое  сейчас не в пользу второго.</a:t>
            </a:r>
            <a:endParaRPr lang="ru-RU" sz="1800" b="1" dirty="0">
              <a:solidFill>
                <a:srgbClr val="000000"/>
              </a:solidFill>
              <a:latin typeface="Arial"/>
              <a:cs typeface="Arial"/>
            </a:endParaRPr>
          </a:p>
          <a:p>
            <a:pPr indent="-334645">
              <a:spcAft>
                <a:spcPts val="1413"/>
              </a:spcAft>
              <a:buClrTx/>
            </a:pPr>
            <a:r>
              <a:rPr lang="ru-RU" altLang="ru-RU" sz="1800" dirty="0">
                <a:solidFill>
                  <a:srgbClr val="000000"/>
                </a:solidFill>
                <a:latin typeface="Arial"/>
                <a:cs typeface="Tahoma"/>
              </a:rPr>
              <a:t> Некоторые производители пытались помочь в этом,  разделив блоки управления и передачи данных, чтобы они могли развиваться и масштабироваться независимо - или, по крайней мере, более эффективно, чем если бы они были объединены.</a:t>
            </a:r>
            <a:endParaRPr lang="ru-RU" dirty="0"/>
          </a:p>
          <a:p>
            <a:pPr indent="-334645" eaLnBrk="1">
              <a:spcAft>
                <a:spcPts val="1413"/>
              </a:spcAft>
              <a:buClrTx/>
            </a:pPr>
            <a:endParaRPr lang="ru-RU" altLang="ru-RU" sz="1800" dirty="0">
              <a:solidFill>
                <a:srgbClr val="000000"/>
              </a:solidFill>
              <a:latin typeface="Arial"/>
              <a:cs typeface="Tahoma"/>
            </a:endParaRPr>
          </a:p>
          <a:p>
            <a:pPr indent="-334645" eaLnBrk="1">
              <a:spcAft>
                <a:spcPts val="1413"/>
              </a:spcAft>
              <a:buClrTx/>
            </a:pPr>
            <a:endParaRPr lang="ru-RU" altLang="ru-RU" sz="1800" dirty="0">
              <a:solidFill>
                <a:srgbClr val="000000"/>
              </a:solidFill>
            </a:endParaRPr>
          </a:p>
          <a:p>
            <a:pPr indent="-334645" eaLnBrk="1">
              <a:spcAft>
                <a:spcPts val="1413"/>
              </a:spcAft>
              <a:buClrTx/>
              <a:buFontTx/>
              <a:buNone/>
            </a:pPr>
            <a:endParaRPr lang="ru-RU" altLang="ru-RU" sz="1800" dirty="0">
              <a:solidFill>
                <a:srgbClr val="000000"/>
              </a:solidFill>
            </a:endParaRPr>
          </a:p>
          <a:p>
            <a:pPr indent="-334645" eaLnBrk="1">
              <a:spcAft>
                <a:spcPts val="1413"/>
              </a:spcAft>
              <a:buClrTx/>
              <a:buFontTx/>
              <a:buNone/>
            </a:pPr>
            <a:endParaRPr lang="ru-RU" altLang="ru-RU" sz="1800" dirty="0">
              <a:solidFill>
                <a:srgbClr val="000000"/>
              </a:solidFill>
            </a:endParaRPr>
          </a:p>
          <a:p>
            <a:pPr indent="-334645" eaLnBrk="1">
              <a:spcAft>
                <a:spcPts val="1413"/>
              </a:spcAft>
              <a:buClrTx/>
              <a:buFontTx/>
              <a:buNone/>
            </a:pPr>
            <a:endParaRPr lang="ru-RU" altLang="ru-RU" dirty="0">
              <a:solidFill>
                <a:srgbClr val="000000"/>
              </a:solidFill>
            </a:endParaRPr>
          </a:p>
          <a:p>
            <a:pPr indent="-334645" eaLnBrk="1">
              <a:spcAft>
                <a:spcPts val="1413"/>
              </a:spcAft>
              <a:buClrTx/>
              <a:buFontTx/>
              <a:buNone/>
            </a:pPr>
            <a:endParaRPr lang="ru-RU" altLang="ru-RU" dirty="0">
              <a:solidFill>
                <a:srgbClr val="000000"/>
              </a:solidFill>
            </a:endParaRPr>
          </a:p>
        </p:txBody>
      </p:sp>
    </p:spTree>
    <p:extLst>
      <p:ext uri="{BB962C8B-B14F-4D97-AF65-F5344CB8AC3E}">
        <p14:creationId xmlns:p14="http://schemas.microsoft.com/office/powerpoint/2010/main" val="21506173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BBB54219-E5FE-43F4-B03F-5BD529E81F8B}"/>
              </a:ext>
            </a:extLst>
          </p:cNvPr>
          <p:cNvSpPr txBox="1">
            <a:spLocks noChangeArrowheads="1"/>
          </p:cNvSpPr>
          <p:nvPr/>
        </p:nvSpPr>
        <p:spPr bwMode="auto">
          <a:xfrm>
            <a:off x="503238" y="-4763"/>
            <a:ext cx="9070975" cy="833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r>
              <a:rPr lang="ru-RU" b="1" dirty="0" err="1">
                <a:solidFill>
                  <a:srgbClr val="000000"/>
                </a:solidFill>
                <a:latin typeface="Arial"/>
                <a:cs typeface="Arial"/>
              </a:rPr>
              <a:t>SDN:</a:t>
            </a:r>
            <a:r>
              <a:rPr lang="ru-RU" altLang="ru-RU" b="1" dirty="0" err="1">
                <a:solidFill>
                  <a:srgbClr val="000000"/>
                </a:solidFill>
                <a:latin typeface="Arial"/>
                <a:cs typeface="Tahoma"/>
              </a:rPr>
              <a:t>Что</a:t>
            </a:r>
            <a:r>
              <a:rPr lang="ru-RU" altLang="ru-RU" b="1" dirty="0">
                <a:solidFill>
                  <a:srgbClr val="000000"/>
                </a:solidFill>
                <a:latin typeface="Arial"/>
                <a:cs typeface="Tahoma"/>
              </a:rPr>
              <a:t> они делают?</a:t>
            </a:r>
            <a:br>
              <a:rPr lang="ru-RU" altLang="ru-RU" b="1" dirty="0"/>
            </a:br>
            <a:r>
              <a:rPr lang="ru-RU" altLang="ru-RU" b="1" dirty="0">
                <a:solidFill>
                  <a:srgbClr val="000000"/>
                </a:solidFill>
                <a:latin typeface="Arial"/>
                <a:cs typeface="Tahoma"/>
              </a:rPr>
              <a:t>Разделение </a:t>
            </a:r>
            <a:r>
              <a:rPr lang="en-US" altLang="ru-RU" b="1" dirty="0">
                <a:solidFill>
                  <a:srgbClr val="000000"/>
                </a:solidFill>
                <a:latin typeface="Arial"/>
                <a:cs typeface="Tahoma"/>
              </a:rPr>
              <a:t>Control </a:t>
            </a:r>
            <a:r>
              <a:rPr lang="ru-RU" altLang="ru-RU" b="1" dirty="0">
                <a:solidFill>
                  <a:srgbClr val="000000"/>
                </a:solidFill>
                <a:latin typeface="Arial"/>
                <a:cs typeface="Tahoma"/>
              </a:rPr>
              <a:t> и Data </a:t>
            </a:r>
            <a:r>
              <a:rPr lang="ru-RU" altLang="ru-RU" b="1" dirty="0" err="1">
                <a:solidFill>
                  <a:srgbClr val="000000"/>
                </a:solidFill>
                <a:latin typeface="Arial"/>
                <a:cs typeface="Tahoma"/>
              </a:rPr>
              <a:t>Plane</a:t>
            </a:r>
            <a:br>
              <a:rPr lang="ru-RU" altLang="ru-RU" b="1" dirty="0"/>
            </a:br>
            <a:endParaRPr lang="ru-RU" altLang="ru-RU" sz="2400">
              <a:solidFill>
                <a:srgbClr val="000000"/>
              </a:solidFill>
            </a:endParaRPr>
          </a:p>
        </p:txBody>
      </p:sp>
      <p:sp>
        <p:nvSpPr>
          <p:cNvPr id="5" name="Text Box 2">
            <a:extLst>
              <a:ext uri="{FF2B5EF4-FFF2-40B4-BE49-F238E27FC236}">
                <a16:creationId xmlns:a16="http://schemas.microsoft.com/office/drawing/2014/main" id="{86693D0B-F5D7-E20F-2294-1144CCB2A27B}"/>
              </a:ext>
            </a:extLst>
          </p:cNvPr>
          <p:cNvSpPr txBox="1">
            <a:spLocks noChangeArrowheads="1"/>
          </p:cNvSpPr>
          <p:nvPr/>
        </p:nvSpPr>
        <p:spPr bwMode="auto">
          <a:xfrm>
            <a:off x="169872" y="3011574"/>
            <a:ext cx="9720262" cy="3864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49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eaLnBrk="1">
              <a:spcAft>
                <a:spcPts val="1413"/>
              </a:spcAft>
              <a:buClrTx/>
            </a:pPr>
            <a:r>
              <a:rPr lang="ru-RU" altLang="ru-RU" sz="1800" dirty="0">
                <a:solidFill>
                  <a:srgbClr val="000000"/>
                </a:solidFill>
                <a:latin typeface="Arial"/>
                <a:cs typeface="Tahoma"/>
              </a:rPr>
              <a:t> Поворот в сторону  </a:t>
            </a:r>
            <a:r>
              <a:rPr lang="ru-RU" altLang="ru-RU" sz="1800" b="1" dirty="0">
                <a:solidFill>
                  <a:srgbClr val="000000"/>
                </a:solidFill>
                <a:latin typeface="Arial"/>
                <a:cs typeface="Tahoma"/>
              </a:rPr>
              <a:t>SDN</a:t>
            </a:r>
            <a:r>
              <a:rPr lang="ru-RU" altLang="ru-RU" sz="1800" dirty="0">
                <a:solidFill>
                  <a:srgbClr val="000000"/>
                </a:solidFill>
                <a:latin typeface="Arial"/>
                <a:cs typeface="Tahoma"/>
              </a:rPr>
              <a:t> в эволюции оборудования заключается в том, что, хотя все еще наблюдается  развитие / масштабирование систем управления устройств, все же это управление сейчас  намного выгоднее проводить в вычислительной среде </a:t>
            </a:r>
            <a:r>
              <a:rPr lang="ru-RU" altLang="ru-RU" sz="1800" i="1" dirty="0">
                <a:solidFill>
                  <a:srgbClr val="000000"/>
                </a:solidFill>
                <a:latin typeface="Arial"/>
                <a:cs typeface="Tahoma"/>
              </a:rPr>
              <a:t>COTS </a:t>
            </a:r>
            <a:r>
              <a:rPr lang="ru-RU" altLang="ru-RU" sz="1800" dirty="0">
                <a:solidFill>
                  <a:srgbClr val="000000"/>
                </a:solidFill>
                <a:latin typeface="Arial"/>
                <a:cs typeface="Tahoma"/>
              </a:rPr>
              <a:t>(Обычное компьютерное оборудование присутствующее в данный момент на рынке). </a:t>
            </a:r>
            <a:endParaRPr lang="ru-RU" altLang="ru-RU" sz="1800" dirty="0">
              <a:solidFill>
                <a:srgbClr val="000000"/>
              </a:solidFill>
            </a:endParaRPr>
          </a:p>
          <a:p>
            <a:pPr eaLnBrk="1">
              <a:spcAft>
                <a:spcPts val="1413"/>
              </a:spcAft>
              <a:buClrTx/>
            </a:pPr>
            <a:r>
              <a:rPr lang="ru-RU" altLang="ru-RU" sz="1800" dirty="0">
                <a:solidFill>
                  <a:srgbClr val="000000"/>
                </a:solidFill>
                <a:latin typeface="Arial"/>
                <a:cs typeface="Tahoma"/>
              </a:rPr>
              <a:t>Это также подтверждается  инновациями  в облачных вычислениях.</a:t>
            </a:r>
          </a:p>
          <a:p>
            <a:pPr>
              <a:spcAft>
                <a:spcPts val="1413"/>
              </a:spcAft>
              <a:buClrTx/>
            </a:pPr>
            <a:r>
              <a:rPr lang="ru-RU" altLang="ru-RU" sz="1800" dirty="0">
                <a:solidFill>
                  <a:srgbClr val="000000"/>
                </a:solidFill>
                <a:latin typeface="Arial"/>
                <a:cs typeface="Tahoma"/>
              </a:rPr>
              <a:t>Компоненты оборудования для передачи данных по-прежнему будут следовать циклу обновления, независимо от конфигурации системы управления (системы расчета маршрутов). </a:t>
            </a:r>
            <a:endParaRPr lang="ru-RU" altLang="ru-RU" sz="1800" dirty="0">
              <a:solidFill>
                <a:srgbClr val="000000"/>
              </a:solidFill>
            </a:endParaRPr>
          </a:p>
          <a:p>
            <a:pPr>
              <a:spcAft>
                <a:spcPts val="1413"/>
              </a:spcAft>
              <a:buClrTx/>
            </a:pPr>
            <a:r>
              <a:rPr lang="ru-RU" altLang="ru-RU" sz="1800" dirty="0">
                <a:solidFill>
                  <a:srgbClr val="000000"/>
                </a:solidFill>
                <a:latin typeface="Arial"/>
                <a:cs typeface="Tahoma"/>
              </a:rPr>
              <a:t>Модернизация для увеличения пропускной способности системы передачи остается  частью обычной схемы агрегации, где большая часть компонентов с более низкой скоростью пересылки  перемещаются на уровни, расположенные ближе к краям сети.</a:t>
            </a:r>
            <a:endParaRPr lang="ru-RU" altLang="ru-RU" sz="1800" dirty="0">
              <a:solidFill>
                <a:srgbClr val="000000"/>
              </a:solidFill>
            </a:endParaRPr>
          </a:p>
          <a:p>
            <a:pPr eaLnBrk="1">
              <a:spcAft>
                <a:spcPts val="1413"/>
              </a:spcAft>
              <a:buClrTx/>
            </a:pPr>
            <a:endParaRPr lang="ru-RU" altLang="ru-RU" sz="1800" dirty="0">
              <a:solidFill>
                <a:srgbClr val="000000"/>
              </a:solidFill>
            </a:endParaRPr>
          </a:p>
          <a:p>
            <a:pPr eaLnBrk="1">
              <a:spcAft>
                <a:spcPts val="1413"/>
              </a:spcAft>
              <a:buClrTx/>
              <a:buFontTx/>
              <a:buNone/>
            </a:pPr>
            <a:endParaRPr lang="ru-RU" altLang="ru-RU" sz="1800" dirty="0">
              <a:solidFill>
                <a:srgbClr val="000000"/>
              </a:solidFill>
            </a:endParaRPr>
          </a:p>
          <a:p>
            <a:pPr eaLnBrk="1">
              <a:spcAft>
                <a:spcPts val="1413"/>
              </a:spcAft>
              <a:buClrTx/>
              <a:buFontTx/>
              <a:buNone/>
            </a:pPr>
            <a:endParaRPr lang="ru-RU" altLang="ru-RU" dirty="0">
              <a:solidFill>
                <a:srgbClr val="000000"/>
              </a:solidFill>
            </a:endParaRPr>
          </a:p>
          <a:p>
            <a:pPr eaLnBrk="1">
              <a:spcAft>
                <a:spcPts val="1413"/>
              </a:spcAft>
              <a:buClrTx/>
              <a:buFontTx/>
              <a:buNone/>
            </a:pPr>
            <a:endParaRPr lang="ru-RU" altLang="ru-RU" dirty="0">
              <a:solidFill>
                <a:srgbClr val="000000"/>
              </a:solidFill>
            </a:endParaRPr>
          </a:p>
        </p:txBody>
      </p:sp>
    </p:spTree>
    <p:extLst>
      <p:ext uri="{BB962C8B-B14F-4D97-AF65-F5344CB8AC3E}">
        <p14:creationId xmlns:p14="http://schemas.microsoft.com/office/powerpoint/2010/main" val="2276340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BBB54219-E5FE-43F4-B03F-5BD529E81F8B}"/>
              </a:ext>
            </a:extLst>
          </p:cNvPr>
          <p:cNvSpPr txBox="1">
            <a:spLocks noChangeArrowheads="1"/>
          </p:cNvSpPr>
          <p:nvPr/>
        </p:nvSpPr>
        <p:spPr bwMode="auto">
          <a:xfrm>
            <a:off x="503238" y="-4763"/>
            <a:ext cx="9070975" cy="915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r>
              <a:rPr lang="ru-RU" b="1" dirty="0" err="1">
                <a:solidFill>
                  <a:srgbClr val="000000"/>
                </a:solidFill>
                <a:latin typeface="Arial"/>
                <a:cs typeface="Arial"/>
              </a:rPr>
              <a:t>SDN:</a:t>
            </a:r>
            <a:r>
              <a:rPr lang="ru-RU" altLang="ru-RU" b="1" dirty="0" err="1">
                <a:solidFill>
                  <a:srgbClr val="000000"/>
                </a:solidFill>
                <a:latin typeface="Arial"/>
                <a:cs typeface="Tahoma"/>
              </a:rPr>
              <a:t>Что</a:t>
            </a:r>
            <a:r>
              <a:rPr lang="ru-RU" altLang="ru-RU" b="1" dirty="0">
                <a:solidFill>
                  <a:srgbClr val="000000"/>
                </a:solidFill>
                <a:latin typeface="Arial"/>
                <a:cs typeface="Tahoma"/>
              </a:rPr>
              <a:t> они делают?</a:t>
            </a:r>
            <a:br>
              <a:rPr lang="ru-RU" altLang="ru-RU" b="1" dirty="0"/>
            </a:br>
            <a:r>
              <a:rPr lang="ru-RU" altLang="ru-RU" b="1" dirty="0">
                <a:solidFill>
                  <a:srgbClr val="000000"/>
                </a:solidFill>
                <a:latin typeface="Arial"/>
                <a:cs typeface="Tahoma"/>
              </a:rPr>
              <a:t>Разделение </a:t>
            </a:r>
            <a:r>
              <a:rPr lang="en-US" altLang="ru-RU" b="1" dirty="0">
                <a:solidFill>
                  <a:srgbClr val="000000"/>
                </a:solidFill>
                <a:latin typeface="Arial"/>
                <a:cs typeface="Tahoma"/>
              </a:rPr>
              <a:t>Control </a:t>
            </a:r>
            <a:r>
              <a:rPr lang="ru-RU" altLang="ru-RU" b="1" dirty="0">
                <a:solidFill>
                  <a:srgbClr val="000000"/>
                </a:solidFill>
                <a:latin typeface="Arial"/>
                <a:cs typeface="Tahoma"/>
              </a:rPr>
              <a:t> и Data </a:t>
            </a:r>
            <a:r>
              <a:rPr lang="ru-RU" altLang="ru-RU" b="1" dirty="0" err="1">
                <a:solidFill>
                  <a:srgbClr val="000000"/>
                </a:solidFill>
                <a:latin typeface="Arial"/>
                <a:cs typeface="Tahoma"/>
              </a:rPr>
              <a:t>Plane</a:t>
            </a:r>
            <a:br>
              <a:rPr lang="ru-RU" altLang="ru-RU" b="1" dirty="0"/>
            </a:br>
            <a:endParaRPr lang="ru-RU" altLang="ru-RU" sz="2400">
              <a:solidFill>
                <a:srgbClr val="000000"/>
              </a:solidFill>
            </a:endParaRPr>
          </a:p>
        </p:txBody>
      </p:sp>
      <p:sp>
        <p:nvSpPr>
          <p:cNvPr id="5" name="Text Box 2">
            <a:extLst>
              <a:ext uri="{FF2B5EF4-FFF2-40B4-BE49-F238E27FC236}">
                <a16:creationId xmlns:a16="http://schemas.microsoft.com/office/drawing/2014/main" id="{86693D0B-F5D7-E20F-2294-1144CCB2A27B}"/>
              </a:ext>
            </a:extLst>
          </p:cNvPr>
          <p:cNvSpPr txBox="1">
            <a:spLocks noChangeArrowheads="1"/>
          </p:cNvSpPr>
          <p:nvPr/>
        </p:nvSpPr>
        <p:spPr bwMode="auto">
          <a:xfrm>
            <a:off x="108016" y="2001717"/>
            <a:ext cx="9720262" cy="550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49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a:spcAft>
                <a:spcPts val="1413"/>
              </a:spcAft>
              <a:buClrTx/>
            </a:pPr>
            <a:r>
              <a:rPr lang="ru-RU" altLang="ru-RU" dirty="0">
                <a:solidFill>
                  <a:srgbClr val="000000"/>
                </a:solidFill>
                <a:latin typeface="Arial"/>
                <a:cs typeface="Tahoma"/>
              </a:rPr>
              <a:t>Стоимость подразделяется на  капитальные вложения  (</a:t>
            </a:r>
            <a:r>
              <a:rPr lang="ru-RU" altLang="ru-RU" i="1" dirty="0">
                <a:solidFill>
                  <a:srgbClr val="000000"/>
                </a:solidFill>
                <a:latin typeface="Arial"/>
                <a:cs typeface="Tahoma"/>
              </a:rPr>
              <a:t>CAPEX</a:t>
            </a:r>
            <a:r>
              <a:rPr lang="ru-RU" altLang="ru-RU" dirty="0">
                <a:solidFill>
                  <a:srgbClr val="000000"/>
                </a:solidFill>
                <a:latin typeface="Arial"/>
                <a:cs typeface="Tahoma"/>
              </a:rPr>
              <a:t>) и операционные расходы (</a:t>
            </a:r>
            <a:r>
              <a:rPr lang="ru-RU" altLang="ru-RU" i="1" dirty="0">
                <a:solidFill>
                  <a:srgbClr val="000000"/>
                </a:solidFill>
                <a:latin typeface="Arial"/>
                <a:cs typeface="Tahoma"/>
              </a:rPr>
              <a:t>OPEX</a:t>
            </a:r>
            <a:r>
              <a:rPr lang="ru-RU" altLang="ru-RU" dirty="0">
                <a:solidFill>
                  <a:srgbClr val="000000"/>
                </a:solidFill>
                <a:latin typeface="Arial"/>
                <a:cs typeface="Tahoma"/>
              </a:rPr>
              <a:t>). Масштабирование (относится к  </a:t>
            </a:r>
            <a:r>
              <a:rPr lang="ru-RU" altLang="ru-RU" i="1" dirty="0">
                <a:solidFill>
                  <a:srgbClr val="000000"/>
                </a:solidFill>
                <a:latin typeface="Arial"/>
                <a:cs typeface="Tahoma"/>
              </a:rPr>
              <a:t>CAPEX</a:t>
            </a:r>
            <a:r>
              <a:rPr lang="ru-RU" altLang="ru-RU" dirty="0">
                <a:solidFill>
                  <a:srgbClr val="000000"/>
                </a:solidFill>
                <a:latin typeface="Arial"/>
                <a:cs typeface="Tahoma"/>
              </a:rPr>
              <a:t>), сложность и стабильность ( </a:t>
            </a:r>
            <a:r>
              <a:rPr lang="ru-RU" altLang="ru-RU" i="1" dirty="0">
                <a:solidFill>
                  <a:srgbClr val="000000"/>
                </a:solidFill>
                <a:latin typeface="Arial"/>
                <a:cs typeface="Tahoma"/>
              </a:rPr>
              <a:t>OPEX</a:t>
            </a:r>
            <a:r>
              <a:rPr lang="ru-RU" altLang="ru-RU" dirty="0">
                <a:solidFill>
                  <a:srgbClr val="000000"/>
                </a:solidFill>
                <a:latin typeface="Arial"/>
                <a:cs typeface="Tahoma"/>
              </a:rPr>
              <a:t>).</a:t>
            </a:r>
            <a:endParaRPr lang="ru-RU" dirty="0"/>
          </a:p>
          <a:p>
            <a:pPr eaLnBrk="1">
              <a:spcAft>
                <a:spcPts val="1413"/>
              </a:spcAft>
              <a:buClrTx/>
            </a:pPr>
            <a:r>
              <a:rPr lang="ru-RU" altLang="ru-RU" dirty="0">
                <a:solidFill>
                  <a:srgbClr val="000000"/>
                </a:solidFill>
                <a:latin typeface="Arial"/>
                <a:cs typeface="Tahoma"/>
              </a:rPr>
              <a:t>Сначала о капиталовложениях - для многих клиентов (в частности, поставщиков услуг или крупных предприятий с </a:t>
            </a:r>
            <a:r>
              <a:rPr lang="ru-RU" altLang="ru-RU" i="1" dirty="0" err="1">
                <a:solidFill>
                  <a:srgbClr val="000000"/>
                </a:solidFill>
                <a:latin typeface="Arial"/>
                <a:cs typeface="Tahoma"/>
              </a:rPr>
              <a:t>ЦОД</a:t>
            </a:r>
            <a:r>
              <a:rPr lang="ru-RU" altLang="ru-RU" dirty="0" err="1">
                <a:solidFill>
                  <a:srgbClr val="000000"/>
                </a:solidFill>
                <a:latin typeface="Arial"/>
                <a:cs typeface="Tahoma"/>
              </a:rPr>
              <a:t>'ами</a:t>
            </a:r>
            <a:r>
              <a:rPr lang="ru-RU" altLang="ru-RU" dirty="0">
                <a:solidFill>
                  <a:srgbClr val="000000"/>
                </a:solidFill>
                <a:latin typeface="Arial"/>
                <a:cs typeface="Tahoma"/>
              </a:rPr>
              <a:t>) стоимость вычислительной мощности очень дешевая если она производится на типичном оборудовании (</a:t>
            </a:r>
            <a:r>
              <a:rPr lang="ru-RU" altLang="ru-RU" i="1" dirty="0">
                <a:solidFill>
                  <a:srgbClr val="000000"/>
                </a:solidFill>
                <a:latin typeface="Arial"/>
                <a:cs typeface="Tahoma"/>
              </a:rPr>
              <a:t>COTS</a:t>
            </a:r>
            <a:r>
              <a:rPr lang="ru-RU" altLang="ru-RU" dirty="0">
                <a:solidFill>
                  <a:srgbClr val="000000"/>
                </a:solidFill>
                <a:latin typeface="Arial"/>
                <a:cs typeface="Tahoma"/>
              </a:rPr>
              <a:t>) по сравнению со стоимостью обработки в  элементах сетевого оборудования.</a:t>
            </a:r>
          </a:p>
          <a:p>
            <a:pPr eaLnBrk="1">
              <a:spcAft>
                <a:spcPts val="1413"/>
              </a:spcAft>
              <a:buClrTx/>
            </a:pPr>
            <a:r>
              <a:rPr lang="ru-RU" altLang="ru-RU" dirty="0">
                <a:solidFill>
                  <a:srgbClr val="000000"/>
                </a:solidFill>
                <a:latin typeface="Arial"/>
                <a:cs typeface="Tahoma"/>
              </a:rPr>
              <a:t>Появляется разница в  стоимости встроенных сервисов и  карт управления.  По общему признанию, эта разница связана  с той ценой, которую выставляет  производитель системы, компоненты которой  не всегда лицензируются отдельно.  Для них это способ вернуть свои инвестиции в  интеллектуальную собственность и финансировать текущее обслуживание и развитие.</a:t>
            </a:r>
          </a:p>
          <a:p>
            <a:pPr>
              <a:spcAft>
                <a:spcPts val="1413"/>
              </a:spcAft>
              <a:buClrTx/>
            </a:pPr>
            <a:r>
              <a:rPr lang="ru-RU" altLang="ru-RU" sz="1800" dirty="0">
                <a:solidFill>
                  <a:srgbClr val="000000"/>
                </a:solidFill>
                <a:latin typeface="Arial"/>
                <a:cs typeface="Tahoma"/>
              </a:rPr>
              <a:t>Хотя  принятие концепции </a:t>
            </a:r>
            <a:r>
              <a:rPr lang="ru-RU" altLang="ru-RU" sz="1800" b="1" dirty="0">
                <a:solidFill>
                  <a:srgbClr val="000000"/>
                </a:solidFill>
                <a:latin typeface="Arial"/>
                <a:cs typeface="Tahoma"/>
              </a:rPr>
              <a:t>SDN</a:t>
            </a:r>
            <a:r>
              <a:rPr lang="ru-RU" altLang="ru-RU" sz="1800" dirty="0">
                <a:solidFill>
                  <a:srgbClr val="000000"/>
                </a:solidFill>
                <a:latin typeface="Arial"/>
                <a:cs typeface="Tahoma"/>
              </a:rPr>
              <a:t> определенно уменьшит компонент аппаратной интеграции в этой стоимости, компонент, который является интеллектуальной собственностью производителя (контроль или обслуживание) может быть переоценен из-за того, что поставщик воспринимает как его истинную ценность (а это проверяется рынком). </a:t>
            </a:r>
            <a:endParaRPr lang="ru-RU" altLang="ru-RU" sz="1800" dirty="0">
              <a:solidFill>
                <a:srgbClr val="000000"/>
              </a:solidFill>
            </a:endParaRPr>
          </a:p>
          <a:p>
            <a:pPr eaLnBrk="1">
              <a:spcAft>
                <a:spcPts val="1413"/>
              </a:spcAft>
              <a:buClrTx/>
              <a:buFontTx/>
              <a:buNone/>
            </a:pPr>
            <a:endParaRPr lang="ru-RU" altLang="ru-RU" sz="1800" dirty="0">
              <a:solidFill>
                <a:srgbClr val="000000"/>
              </a:solidFill>
              <a:latin typeface="Arial"/>
              <a:cs typeface="Tahoma"/>
            </a:endParaRPr>
          </a:p>
          <a:p>
            <a:pPr eaLnBrk="1">
              <a:spcAft>
                <a:spcPts val="1413"/>
              </a:spcAft>
              <a:buClrTx/>
              <a:buFontTx/>
              <a:buNone/>
            </a:pPr>
            <a:r>
              <a:rPr lang="ru-RU" altLang="ru-RU" sz="1800" dirty="0">
                <a:solidFill>
                  <a:srgbClr val="000000"/>
                </a:solidFill>
                <a:latin typeface="Arial"/>
                <a:cs typeface="Tahoma"/>
              </a:rPr>
              <a:t>В любом случае стоимость интеграции всегда присутствует в программных компонентах.</a:t>
            </a:r>
          </a:p>
          <a:p>
            <a:pPr eaLnBrk="1">
              <a:spcAft>
                <a:spcPts val="1413"/>
              </a:spcAft>
              <a:buClrTx/>
            </a:pPr>
            <a:endParaRPr lang="ru-RU" altLang="ru-RU" dirty="0">
              <a:solidFill>
                <a:srgbClr val="000000"/>
              </a:solidFill>
              <a:latin typeface="Arial"/>
              <a:cs typeface="Tahoma"/>
            </a:endParaRPr>
          </a:p>
        </p:txBody>
      </p:sp>
    </p:spTree>
    <p:extLst>
      <p:ext uri="{BB962C8B-B14F-4D97-AF65-F5344CB8AC3E}">
        <p14:creationId xmlns:p14="http://schemas.microsoft.com/office/powerpoint/2010/main" val="9629865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BBB54219-E5FE-43F4-B03F-5BD529E81F8B}"/>
              </a:ext>
            </a:extLst>
          </p:cNvPr>
          <p:cNvSpPr txBox="1">
            <a:spLocks noChangeArrowheads="1"/>
          </p:cNvSpPr>
          <p:nvPr/>
        </p:nvSpPr>
        <p:spPr bwMode="auto">
          <a:xfrm>
            <a:off x="503238" y="-4763"/>
            <a:ext cx="9070975" cy="11219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r>
              <a:rPr lang="ru-RU" b="1" dirty="0" err="1">
                <a:solidFill>
                  <a:srgbClr val="000000"/>
                </a:solidFill>
                <a:latin typeface="Arial"/>
                <a:cs typeface="Arial"/>
              </a:rPr>
              <a:t>SDN:</a:t>
            </a:r>
            <a:r>
              <a:rPr lang="ru-RU" altLang="ru-RU" b="1" dirty="0" err="1">
                <a:solidFill>
                  <a:srgbClr val="000000"/>
                </a:solidFill>
                <a:latin typeface="Arial"/>
                <a:cs typeface="Tahoma"/>
              </a:rPr>
              <a:t>Что</a:t>
            </a:r>
            <a:r>
              <a:rPr lang="ru-RU" altLang="ru-RU" b="1" dirty="0">
                <a:solidFill>
                  <a:srgbClr val="000000"/>
                </a:solidFill>
                <a:latin typeface="Arial"/>
                <a:cs typeface="Tahoma"/>
              </a:rPr>
              <a:t> они делают?</a:t>
            </a:r>
            <a:br>
              <a:rPr lang="ru-RU" altLang="ru-RU" b="1" dirty="0"/>
            </a:br>
            <a:r>
              <a:rPr lang="ru-RU" altLang="ru-RU" b="1" dirty="0">
                <a:solidFill>
                  <a:srgbClr val="000000"/>
                </a:solidFill>
                <a:latin typeface="Arial"/>
                <a:cs typeface="Tahoma"/>
              </a:rPr>
              <a:t>Разделение </a:t>
            </a:r>
            <a:r>
              <a:rPr lang="en-US" altLang="ru-RU" b="1" dirty="0">
                <a:solidFill>
                  <a:srgbClr val="000000"/>
                </a:solidFill>
                <a:latin typeface="Arial"/>
                <a:cs typeface="Tahoma"/>
              </a:rPr>
              <a:t>Control </a:t>
            </a:r>
            <a:r>
              <a:rPr lang="ru-RU" altLang="ru-RU" b="1" dirty="0">
                <a:solidFill>
                  <a:srgbClr val="000000"/>
                </a:solidFill>
                <a:latin typeface="Arial"/>
                <a:cs typeface="Tahoma"/>
              </a:rPr>
              <a:t> и Data </a:t>
            </a:r>
            <a:r>
              <a:rPr lang="ru-RU" altLang="ru-RU" b="1" dirty="0" err="1">
                <a:solidFill>
                  <a:srgbClr val="000000"/>
                </a:solidFill>
                <a:latin typeface="Arial"/>
                <a:cs typeface="Tahoma"/>
              </a:rPr>
              <a:t>Plane</a:t>
            </a:r>
            <a:br>
              <a:rPr lang="ru-RU" altLang="ru-RU" b="1" dirty="0"/>
            </a:br>
            <a:endParaRPr lang="ru-RU" altLang="ru-RU" sz="2400">
              <a:solidFill>
                <a:srgbClr val="000000"/>
              </a:solidFill>
            </a:endParaRPr>
          </a:p>
        </p:txBody>
      </p:sp>
      <p:sp>
        <p:nvSpPr>
          <p:cNvPr id="21506" name="Text Box 2">
            <a:extLst>
              <a:ext uri="{FF2B5EF4-FFF2-40B4-BE49-F238E27FC236}">
                <a16:creationId xmlns:a16="http://schemas.microsoft.com/office/drawing/2014/main" id="{F03FA891-C83B-4431-97FC-194117AA2D12}"/>
              </a:ext>
            </a:extLst>
          </p:cNvPr>
          <p:cNvSpPr txBox="1">
            <a:spLocks noChangeArrowheads="1"/>
          </p:cNvSpPr>
          <p:nvPr/>
        </p:nvSpPr>
        <p:spPr bwMode="auto">
          <a:xfrm>
            <a:off x="107156" y="1331913"/>
            <a:ext cx="9863137" cy="5889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49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34645" eaLnBrk="1">
              <a:spcAft>
                <a:spcPts val="1413"/>
              </a:spcAft>
              <a:buClrTx/>
            </a:pPr>
            <a:endParaRPr lang="ru-RU" altLang="ru-RU" sz="1800" dirty="0">
              <a:solidFill>
                <a:srgbClr val="000000"/>
              </a:solidFill>
              <a:latin typeface="Arial"/>
              <a:cs typeface="Tahoma"/>
            </a:endParaRPr>
          </a:p>
          <a:p>
            <a:pPr indent="-334645" eaLnBrk="1">
              <a:spcAft>
                <a:spcPts val="1413"/>
              </a:spcAft>
              <a:buClrTx/>
            </a:pPr>
            <a:endParaRPr lang="ru-RU" altLang="ru-RU" sz="1800" dirty="0">
              <a:solidFill>
                <a:srgbClr val="000000"/>
              </a:solidFill>
              <a:latin typeface="Arial"/>
              <a:cs typeface="Tahoma"/>
            </a:endParaRPr>
          </a:p>
          <a:p>
            <a:pPr indent="-334645" eaLnBrk="1">
              <a:spcAft>
                <a:spcPts val="1413"/>
              </a:spcAft>
              <a:buClrTx/>
            </a:pPr>
            <a:endParaRPr lang="ru-RU" altLang="ru-RU" dirty="0">
              <a:solidFill>
                <a:srgbClr val="000000"/>
              </a:solidFill>
              <a:latin typeface="Arial"/>
              <a:cs typeface="Tahoma"/>
            </a:endParaRPr>
          </a:p>
        </p:txBody>
      </p:sp>
      <p:sp>
        <p:nvSpPr>
          <p:cNvPr id="5" name="Text Box 2">
            <a:extLst>
              <a:ext uri="{FF2B5EF4-FFF2-40B4-BE49-F238E27FC236}">
                <a16:creationId xmlns:a16="http://schemas.microsoft.com/office/drawing/2014/main" id="{86693D0B-F5D7-E20F-2294-1144CCB2A27B}"/>
              </a:ext>
            </a:extLst>
          </p:cNvPr>
          <p:cNvSpPr txBox="1">
            <a:spLocks noChangeArrowheads="1"/>
          </p:cNvSpPr>
          <p:nvPr/>
        </p:nvSpPr>
        <p:spPr bwMode="auto">
          <a:xfrm>
            <a:off x="147490" y="3032184"/>
            <a:ext cx="9720262" cy="434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49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34645" eaLnBrk="1">
              <a:spcAft>
                <a:spcPts val="1413"/>
              </a:spcAft>
              <a:buClrTx/>
            </a:pPr>
            <a:r>
              <a:rPr lang="ru-RU" altLang="ru-RU" b="1" dirty="0">
                <a:solidFill>
                  <a:srgbClr val="000000"/>
                </a:solidFill>
                <a:latin typeface="Arial"/>
                <a:cs typeface="Tahoma"/>
              </a:rPr>
              <a:t>Инновации:</a:t>
            </a:r>
            <a:endParaRPr lang="ru-RU" b="1" dirty="0"/>
          </a:p>
          <a:p>
            <a:pPr indent="-334645" eaLnBrk="1">
              <a:spcAft>
                <a:spcPts val="1413"/>
              </a:spcAft>
              <a:buClrTx/>
            </a:pPr>
            <a:r>
              <a:rPr lang="ru-RU" altLang="ru-RU" dirty="0">
                <a:solidFill>
                  <a:srgbClr val="000000"/>
                </a:solidFill>
                <a:latin typeface="Arial"/>
                <a:cs typeface="Tahoma"/>
              </a:rPr>
              <a:t>Можно привести разные аргументы в пользу того, что появляются преимущества для инноваций от разделения управления и передачи. </a:t>
            </a:r>
          </a:p>
          <a:p>
            <a:pPr indent="-334645" eaLnBrk="1">
              <a:spcAft>
                <a:spcPts val="1413"/>
              </a:spcAft>
              <a:buClrTx/>
            </a:pPr>
            <a:r>
              <a:rPr lang="ru-RU" altLang="ru-RU" dirty="0">
                <a:solidFill>
                  <a:srgbClr val="000000"/>
                </a:solidFill>
                <a:latin typeface="Arial"/>
                <a:cs typeface="Tahoma"/>
              </a:rPr>
              <a:t>Теоретически разделение может принести пользу потребителю, изменив модель выпуска </a:t>
            </a:r>
            <a:r>
              <a:rPr lang="ru-RU" altLang="ru-RU" i="1" dirty="0">
                <a:solidFill>
                  <a:srgbClr val="000000"/>
                </a:solidFill>
                <a:latin typeface="Arial"/>
                <a:cs typeface="Tahoma"/>
              </a:rPr>
              <a:t>ПО</a:t>
            </a:r>
            <a:r>
              <a:rPr lang="ru-RU" altLang="ru-RU" dirty="0">
                <a:solidFill>
                  <a:srgbClr val="000000"/>
                </a:solidFill>
                <a:latin typeface="Arial"/>
                <a:cs typeface="Tahoma"/>
              </a:rPr>
              <a:t> таким образом, чтобы инновации в любую из компонент  могли существовать независимо друг от друга (в отличие от текущей модели, в которой инновации в каждый компонент связаны с  циклом сборки многоцелевого интегрированного монолита).</a:t>
            </a:r>
          </a:p>
          <a:p>
            <a:pPr indent="-334645" eaLnBrk="1">
              <a:spcAft>
                <a:spcPts val="1413"/>
              </a:spcAft>
              <a:buClrTx/>
            </a:pPr>
            <a:r>
              <a:rPr lang="ru-RU" altLang="ru-RU" dirty="0">
                <a:solidFill>
                  <a:srgbClr val="000000"/>
                </a:solidFill>
                <a:latin typeface="Arial"/>
                <a:cs typeface="Tahoma"/>
              </a:rPr>
              <a:t>Более полезным для  разделения управления и передачи будет возможность поддерживать внедрение нового оборудования в системы передачи без необходимости внедрять что-то   в систему управления (например, для устройств передачи  обновление будет происходить  через обновление  драйверов и только).</a:t>
            </a:r>
          </a:p>
        </p:txBody>
      </p:sp>
    </p:spTree>
    <p:extLst>
      <p:ext uri="{BB962C8B-B14F-4D97-AF65-F5344CB8AC3E}">
        <p14:creationId xmlns:p14="http://schemas.microsoft.com/office/powerpoint/2010/main" val="27301235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BBB54219-E5FE-43F4-B03F-5BD529E81F8B}"/>
              </a:ext>
            </a:extLst>
          </p:cNvPr>
          <p:cNvSpPr txBox="1">
            <a:spLocks noChangeArrowheads="1"/>
          </p:cNvSpPr>
          <p:nvPr/>
        </p:nvSpPr>
        <p:spPr bwMode="auto">
          <a:xfrm>
            <a:off x="503238" y="-4763"/>
            <a:ext cx="9070975" cy="9878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r>
              <a:rPr lang="ru-RU" b="1" dirty="0" err="1">
                <a:solidFill>
                  <a:srgbClr val="000000"/>
                </a:solidFill>
                <a:latin typeface="Arial"/>
                <a:cs typeface="Arial"/>
              </a:rPr>
              <a:t>SDN:</a:t>
            </a:r>
            <a:r>
              <a:rPr lang="ru-RU" altLang="ru-RU" b="1" dirty="0" err="1">
                <a:solidFill>
                  <a:srgbClr val="000000"/>
                </a:solidFill>
                <a:latin typeface="Arial"/>
                <a:cs typeface="Tahoma"/>
              </a:rPr>
              <a:t>Что</a:t>
            </a:r>
            <a:r>
              <a:rPr lang="ru-RU" altLang="ru-RU" b="1" dirty="0">
                <a:solidFill>
                  <a:srgbClr val="000000"/>
                </a:solidFill>
                <a:latin typeface="Arial"/>
                <a:cs typeface="Tahoma"/>
              </a:rPr>
              <a:t> они делают?</a:t>
            </a:r>
            <a:br>
              <a:rPr lang="ru-RU" altLang="ru-RU" b="1" dirty="0"/>
            </a:br>
            <a:r>
              <a:rPr lang="ru-RU" altLang="ru-RU" b="1" dirty="0">
                <a:solidFill>
                  <a:srgbClr val="000000"/>
                </a:solidFill>
                <a:latin typeface="Arial"/>
                <a:cs typeface="Tahoma"/>
              </a:rPr>
              <a:t>Разделение </a:t>
            </a:r>
            <a:r>
              <a:rPr lang="en-US" altLang="ru-RU" b="1" dirty="0">
                <a:solidFill>
                  <a:srgbClr val="000000"/>
                </a:solidFill>
                <a:latin typeface="Arial"/>
                <a:cs typeface="Tahoma"/>
              </a:rPr>
              <a:t>Control </a:t>
            </a:r>
            <a:r>
              <a:rPr lang="ru-RU" altLang="ru-RU" b="1" dirty="0">
                <a:solidFill>
                  <a:srgbClr val="000000"/>
                </a:solidFill>
                <a:latin typeface="Arial"/>
                <a:cs typeface="Tahoma"/>
              </a:rPr>
              <a:t> и Data </a:t>
            </a:r>
            <a:r>
              <a:rPr lang="ru-RU" altLang="ru-RU" b="1" dirty="0" err="1">
                <a:solidFill>
                  <a:srgbClr val="000000"/>
                </a:solidFill>
                <a:latin typeface="Arial"/>
                <a:cs typeface="Tahoma"/>
              </a:rPr>
              <a:t>Plane</a:t>
            </a:r>
            <a:br>
              <a:rPr lang="ru-RU" altLang="ru-RU" b="1" dirty="0"/>
            </a:br>
            <a:endParaRPr lang="ru-RU" altLang="ru-RU" sz="2400">
              <a:solidFill>
                <a:srgbClr val="000000"/>
              </a:solidFill>
            </a:endParaRPr>
          </a:p>
        </p:txBody>
      </p:sp>
      <p:sp>
        <p:nvSpPr>
          <p:cNvPr id="21506" name="Text Box 2">
            <a:extLst>
              <a:ext uri="{FF2B5EF4-FFF2-40B4-BE49-F238E27FC236}">
                <a16:creationId xmlns:a16="http://schemas.microsoft.com/office/drawing/2014/main" id="{F03FA891-C83B-4431-97FC-194117AA2D12}"/>
              </a:ext>
            </a:extLst>
          </p:cNvPr>
          <p:cNvSpPr txBox="1">
            <a:spLocks noChangeArrowheads="1"/>
          </p:cNvSpPr>
          <p:nvPr/>
        </p:nvSpPr>
        <p:spPr bwMode="auto">
          <a:xfrm>
            <a:off x="107156" y="1331913"/>
            <a:ext cx="9863137" cy="5889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49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34645" eaLnBrk="1">
              <a:spcAft>
                <a:spcPts val="1413"/>
              </a:spcAft>
              <a:buClrTx/>
            </a:pPr>
            <a:endParaRPr lang="ru-RU" altLang="ru-RU" sz="1800" dirty="0">
              <a:solidFill>
                <a:srgbClr val="000000"/>
              </a:solidFill>
              <a:latin typeface="Arial"/>
              <a:cs typeface="Tahoma"/>
            </a:endParaRPr>
          </a:p>
          <a:p>
            <a:pPr indent="-334645" eaLnBrk="1">
              <a:spcAft>
                <a:spcPts val="1413"/>
              </a:spcAft>
              <a:buClrTx/>
            </a:pPr>
            <a:endParaRPr lang="ru-RU" altLang="ru-RU" sz="1800" dirty="0">
              <a:solidFill>
                <a:srgbClr val="000000"/>
              </a:solidFill>
              <a:latin typeface="Arial"/>
              <a:cs typeface="Tahoma"/>
            </a:endParaRPr>
          </a:p>
          <a:p>
            <a:pPr indent="-334645" eaLnBrk="1">
              <a:spcAft>
                <a:spcPts val="1413"/>
              </a:spcAft>
              <a:buClrTx/>
            </a:pPr>
            <a:endParaRPr lang="ru-RU" altLang="ru-RU" dirty="0">
              <a:solidFill>
                <a:srgbClr val="000000"/>
              </a:solidFill>
              <a:latin typeface="Arial"/>
              <a:cs typeface="Tahoma"/>
            </a:endParaRPr>
          </a:p>
        </p:txBody>
      </p:sp>
      <p:sp>
        <p:nvSpPr>
          <p:cNvPr id="5" name="Text Box 2">
            <a:extLst>
              <a:ext uri="{FF2B5EF4-FFF2-40B4-BE49-F238E27FC236}">
                <a16:creationId xmlns:a16="http://schemas.microsoft.com/office/drawing/2014/main" id="{86693D0B-F5D7-E20F-2294-1144CCB2A27B}"/>
              </a:ext>
            </a:extLst>
          </p:cNvPr>
          <p:cNvSpPr txBox="1">
            <a:spLocks noChangeArrowheads="1"/>
          </p:cNvSpPr>
          <p:nvPr/>
        </p:nvSpPr>
        <p:spPr bwMode="auto">
          <a:xfrm>
            <a:off x="147665" y="2213103"/>
            <a:ext cx="9720262" cy="5308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49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34645" eaLnBrk="1">
              <a:spcAft>
                <a:spcPts val="1413"/>
              </a:spcAft>
              <a:buClrTx/>
            </a:pPr>
            <a:r>
              <a:rPr lang="ru-RU" altLang="ru-RU" b="1" dirty="0">
                <a:solidFill>
                  <a:srgbClr val="000000"/>
                </a:solidFill>
                <a:latin typeface="Arial"/>
                <a:cs typeface="Tahoma"/>
              </a:rPr>
              <a:t>Стабильность:</a:t>
            </a:r>
          </a:p>
          <a:p>
            <a:pPr indent="-334645" eaLnBrk="1">
              <a:spcAft>
                <a:spcPts val="1413"/>
              </a:spcAft>
              <a:buClrTx/>
            </a:pPr>
            <a:r>
              <a:rPr lang="ru-RU" altLang="ru-RU" dirty="0">
                <a:solidFill>
                  <a:srgbClr val="000000"/>
                </a:solidFill>
                <a:latin typeface="Arial"/>
                <a:cs typeface="Tahoma"/>
              </a:rPr>
              <a:t>Не все компоненты управления могут быть централизованы и должен быть некий  местный агент (возможно, более одного), который отмечает изменения в системе передачи   и/или передает информацию в систему управления. </a:t>
            </a:r>
            <a:endParaRPr lang="ru-RU" altLang="ru-RU" dirty="0">
              <a:solidFill>
                <a:srgbClr val="000000"/>
              </a:solidFill>
            </a:endParaRPr>
          </a:p>
          <a:p>
            <a:pPr indent="-334645" eaLnBrk="1">
              <a:spcAft>
                <a:spcPts val="1413"/>
              </a:spcAft>
              <a:buClrTx/>
            </a:pPr>
            <a:r>
              <a:rPr lang="ru-RU" altLang="ru-RU" dirty="0">
                <a:solidFill>
                  <a:srgbClr val="000000"/>
                </a:solidFill>
                <a:latin typeface="Arial"/>
                <a:cs typeface="Tahoma"/>
              </a:rPr>
              <a:t>В ситуации разделения </a:t>
            </a:r>
            <a:r>
              <a:rPr lang="ru-RU" i="1" dirty="0">
                <a:solidFill>
                  <a:srgbClr val="000000"/>
                </a:solidFill>
                <a:latin typeface="Arial"/>
                <a:cs typeface="Arial"/>
              </a:rPr>
              <a:t>Control, Data </a:t>
            </a:r>
            <a:r>
              <a:rPr lang="ru-RU" i="1" dirty="0" err="1">
                <a:solidFill>
                  <a:srgbClr val="000000"/>
                </a:solidFill>
                <a:latin typeface="Arial"/>
                <a:cs typeface="Arial"/>
              </a:rPr>
              <a:t>Plane</a:t>
            </a:r>
            <a:r>
              <a:rPr lang="ru-RU" altLang="ru-RU" dirty="0">
                <a:solidFill>
                  <a:srgbClr val="000000"/>
                </a:solidFill>
                <a:latin typeface="Arial"/>
                <a:cs typeface="Tahoma"/>
              </a:rPr>
              <a:t>, элементы </a:t>
            </a:r>
            <a:r>
              <a:rPr lang="ru-RU" i="1" dirty="0">
                <a:solidFill>
                  <a:srgbClr val="000000"/>
                </a:solidFill>
                <a:latin typeface="Arial"/>
                <a:cs typeface="Arial"/>
              </a:rPr>
              <a:t>Data </a:t>
            </a:r>
            <a:r>
              <a:rPr lang="ru-RU" i="1" dirty="0" err="1">
                <a:solidFill>
                  <a:srgbClr val="000000"/>
                </a:solidFill>
                <a:latin typeface="Arial"/>
                <a:cs typeface="Arial"/>
              </a:rPr>
              <a:t>Plane</a:t>
            </a:r>
            <a:r>
              <a:rPr lang="ru-RU" altLang="ru-RU" dirty="0">
                <a:solidFill>
                  <a:srgbClr val="000000"/>
                </a:solidFill>
                <a:latin typeface="Arial"/>
                <a:cs typeface="Tahoma"/>
              </a:rPr>
              <a:t> могут быть более стабильными благодаря наличию малой  и менее подверженной изменениям кодовой базы. </a:t>
            </a:r>
            <a:endParaRPr lang="ru-RU" altLang="ru-RU" dirty="0">
              <a:solidFill>
                <a:srgbClr val="000000"/>
              </a:solidFill>
            </a:endParaRPr>
          </a:p>
          <a:p>
            <a:pPr indent="-334645" eaLnBrk="1">
              <a:spcAft>
                <a:spcPts val="1413"/>
              </a:spcAft>
              <a:buClrTx/>
              <a:buFontTx/>
              <a:buNone/>
            </a:pPr>
            <a:r>
              <a:rPr lang="ru-RU" altLang="ru-RU" dirty="0">
                <a:solidFill>
                  <a:srgbClr val="000000"/>
                </a:solidFill>
                <a:latin typeface="Arial"/>
                <a:cs typeface="Tahoma"/>
              </a:rPr>
              <a:t>Предположение, что небольшая кодовая база, как правило, более стабильна, довольно распространено в наши дни.</a:t>
            </a:r>
          </a:p>
          <a:p>
            <a:pPr indent="-334645">
              <a:spcAft>
                <a:spcPts val="1413"/>
              </a:spcAft>
              <a:buClrTx/>
            </a:pPr>
            <a:r>
              <a:rPr lang="ru-RU" altLang="ru-RU" sz="1800" dirty="0">
                <a:solidFill>
                  <a:srgbClr val="000000"/>
                </a:solidFill>
                <a:latin typeface="Arial"/>
                <a:cs typeface="Tahoma"/>
              </a:rPr>
              <a:t>Например, требование начать в </a:t>
            </a:r>
            <a:r>
              <a:rPr lang="en-US" altLang="ru-RU" sz="1800" b="1" dirty="0">
                <a:solidFill>
                  <a:srgbClr val="000000"/>
                </a:solidFill>
                <a:latin typeface="Arial"/>
                <a:cs typeface="Tahoma"/>
              </a:rPr>
              <a:t>SDN</a:t>
            </a:r>
            <a:r>
              <a:rPr lang="en-US" altLang="ru-RU" sz="1800" dirty="0">
                <a:solidFill>
                  <a:srgbClr val="000000"/>
                </a:solidFill>
                <a:latin typeface="Arial"/>
                <a:cs typeface="Tahoma"/>
              </a:rPr>
              <a:t> </a:t>
            </a:r>
            <a:r>
              <a:rPr lang="ru-RU" altLang="ru-RU" sz="1800" dirty="0">
                <a:solidFill>
                  <a:srgbClr val="000000"/>
                </a:solidFill>
                <a:latin typeface="Arial"/>
                <a:cs typeface="Tahoma"/>
              </a:rPr>
              <a:t>все с чистого листа идет от все увеличивающегося размера кода, который поддерживает растущую функциональность </a:t>
            </a:r>
            <a:r>
              <a:rPr lang="en-US" altLang="ru-RU" sz="1800" b="1" i="1" dirty="0">
                <a:solidFill>
                  <a:srgbClr val="000000"/>
                </a:solidFill>
                <a:latin typeface="Arial"/>
                <a:cs typeface="Tahoma"/>
              </a:rPr>
              <a:t>MPLS</a:t>
            </a:r>
            <a:r>
              <a:rPr lang="en-US" altLang="ru-RU" sz="1800" dirty="0">
                <a:solidFill>
                  <a:srgbClr val="000000"/>
                </a:solidFill>
                <a:latin typeface="Arial"/>
                <a:cs typeface="Tahoma"/>
              </a:rPr>
              <a:t>.</a:t>
            </a:r>
            <a:r>
              <a:rPr lang="ru-RU" altLang="ru-RU" sz="1800" dirty="0">
                <a:solidFill>
                  <a:srgbClr val="000000"/>
                </a:solidFill>
                <a:latin typeface="Arial"/>
                <a:cs typeface="Tahoma"/>
              </a:rPr>
              <a:t> Распухание кода  приводит к тому, что его реализации становятся чрезмерно сложными и в конечном итоге ненадежными.</a:t>
            </a:r>
          </a:p>
          <a:p>
            <a:pPr indent="-334645">
              <a:spcAft>
                <a:spcPts val="1413"/>
              </a:spcAft>
              <a:buClrTx/>
            </a:pPr>
            <a:r>
              <a:rPr lang="ru-RU" altLang="ru-RU" sz="1800" dirty="0">
                <a:solidFill>
                  <a:srgbClr val="000000"/>
                </a:solidFill>
                <a:latin typeface="Arial"/>
                <a:cs typeface="Tahoma"/>
              </a:rPr>
              <a:t>Естественным утверждением является  и то, что в строго  централизованной системе управления, поведение сети может приближаться к поведению полностью статической пересылки, что, несомненно, является стабильным.</a:t>
            </a:r>
            <a:endParaRPr lang="ru-RU" dirty="0">
              <a:latin typeface="Arial"/>
              <a:cs typeface="Tahoma"/>
            </a:endParaRPr>
          </a:p>
          <a:p>
            <a:pPr indent="-334645" eaLnBrk="1">
              <a:spcAft>
                <a:spcPts val="1413"/>
              </a:spcAft>
              <a:buClrTx/>
              <a:buFontTx/>
              <a:buNone/>
            </a:pPr>
            <a:endParaRPr lang="ru-RU" altLang="ru-RU" dirty="0">
              <a:solidFill>
                <a:srgbClr val="000000"/>
              </a:solidFill>
              <a:latin typeface="Arial"/>
              <a:cs typeface="Tahoma"/>
            </a:endParaRPr>
          </a:p>
        </p:txBody>
      </p:sp>
    </p:spTree>
    <p:extLst>
      <p:ext uri="{BB962C8B-B14F-4D97-AF65-F5344CB8AC3E}">
        <p14:creationId xmlns:p14="http://schemas.microsoft.com/office/powerpoint/2010/main" val="33931580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BBB54219-E5FE-43F4-B03F-5BD529E81F8B}"/>
              </a:ext>
            </a:extLst>
          </p:cNvPr>
          <p:cNvSpPr txBox="1">
            <a:spLocks noChangeArrowheads="1"/>
          </p:cNvSpPr>
          <p:nvPr/>
        </p:nvSpPr>
        <p:spPr bwMode="auto">
          <a:xfrm>
            <a:off x="503238" y="-4763"/>
            <a:ext cx="9070975" cy="187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r>
              <a:rPr lang="ru-RU" b="1" dirty="0" err="1">
                <a:solidFill>
                  <a:srgbClr val="000000"/>
                </a:solidFill>
                <a:latin typeface="Arial"/>
                <a:cs typeface="Arial"/>
              </a:rPr>
              <a:t>SDN:</a:t>
            </a:r>
            <a:r>
              <a:rPr lang="ru-RU" altLang="ru-RU" b="1" dirty="0" err="1">
                <a:solidFill>
                  <a:srgbClr val="000000"/>
                </a:solidFill>
                <a:latin typeface="Arial"/>
                <a:cs typeface="Tahoma"/>
              </a:rPr>
              <a:t>Что</a:t>
            </a:r>
            <a:r>
              <a:rPr lang="ru-RU" altLang="ru-RU" b="1" dirty="0">
                <a:solidFill>
                  <a:srgbClr val="000000"/>
                </a:solidFill>
                <a:latin typeface="Arial"/>
                <a:cs typeface="Tahoma"/>
              </a:rPr>
              <a:t> они делают?</a:t>
            </a:r>
            <a:br>
              <a:rPr lang="ru-RU" altLang="ru-RU" b="1" dirty="0"/>
            </a:br>
            <a:r>
              <a:rPr lang="ru-RU" altLang="ru-RU" b="1" dirty="0">
                <a:solidFill>
                  <a:srgbClr val="000000"/>
                </a:solidFill>
                <a:latin typeface="Arial"/>
                <a:cs typeface="Tahoma"/>
              </a:rPr>
              <a:t>Разделение </a:t>
            </a:r>
            <a:r>
              <a:rPr lang="en-US" altLang="ru-RU" b="1" dirty="0">
                <a:solidFill>
                  <a:srgbClr val="000000"/>
                </a:solidFill>
                <a:latin typeface="Arial"/>
                <a:cs typeface="Tahoma"/>
              </a:rPr>
              <a:t>Control </a:t>
            </a:r>
            <a:r>
              <a:rPr lang="ru-RU" altLang="ru-RU" b="1" dirty="0">
                <a:solidFill>
                  <a:srgbClr val="000000"/>
                </a:solidFill>
                <a:latin typeface="Arial"/>
                <a:cs typeface="Tahoma"/>
              </a:rPr>
              <a:t> и Data </a:t>
            </a:r>
            <a:r>
              <a:rPr lang="ru-RU" altLang="ru-RU" b="1" dirty="0" err="1">
                <a:solidFill>
                  <a:srgbClr val="000000"/>
                </a:solidFill>
                <a:latin typeface="Arial"/>
                <a:cs typeface="Tahoma"/>
              </a:rPr>
              <a:t>Plane</a:t>
            </a:r>
            <a:br>
              <a:rPr lang="ru-RU" altLang="ru-RU" b="1" dirty="0"/>
            </a:br>
            <a:endParaRPr lang="ru-RU" altLang="ru-RU" sz="2400">
              <a:solidFill>
                <a:srgbClr val="000000"/>
              </a:solidFill>
            </a:endParaRPr>
          </a:p>
        </p:txBody>
      </p:sp>
      <p:sp>
        <p:nvSpPr>
          <p:cNvPr id="21506" name="Text Box 2">
            <a:extLst>
              <a:ext uri="{FF2B5EF4-FFF2-40B4-BE49-F238E27FC236}">
                <a16:creationId xmlns:a16="http://schemas.microsoft.com/office/drawing/2014/main" id="{F03FA891-C83B-4431-97FC-194117AA2D12}"/>
              </a:ext>
            </a:extLst>
          </p:cNvPr>
          <p:cNvSpPr txBox="1">
            <a:spLocks noChangeArrowheads="1"/>
          </p:cNvSpPr>
          <p:nvPr/>
        </p:nvSpPr>
        <p:spPr bwMode="auto">
          <a:xfrm>
            <a:off x="107156" y="1331913"/>
            <a:ext cx="9863137" cy="5889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49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34645" eaLnBrk="1">
              <a:spcAft>
                <a:spcPts val="1413"/>
              </a:spcAft>
              <a:buClrTx/>
            </a:pPr>
            <a:endParaRPr lang="ru-RU" altLang="ru-RU" sz="1800" dirty="0">
              <a:solidFill>
                <a:srgbClr val="000000"/>
              </a:solidFill>
              <a:latin typeface="Arial"/>
              <a:cs typeface="Tahoma"/>
            </a:endParaRPr>
          </a:p>
          <a:p>
            <a:pPr indent="-334645" eaLnBrk="1">
              <a:spcAft>
                <a:spcPts val="1413"/>
              </a:spcAft>
              <a:buClrTx/>
            </a:pPr>
            <a:endParaRPr lang="ru-RU" altLang="ru-RU" sz="1800" dirty="0">
              <a:solidFill>
                <a:srgbClr val="000000"/>
              </a:solidFill>
              <a:latin typeface="Arial"/>
              <a:cs typeface="Tahoma"/>
            </a:endParaRPr>
          </a:p>
          <a:p>
            <a:pPr indent="-334645" eaLnBrk="1">
              <a:spcAft>
                <a:spcPts val="1413"/>
              </a:spcAft>
              <a:buClrTx/>
            </a:pPr>
            <a:endParaRPr lang="ru-RU" altLang="ru-RU" dirty="0">
              <a:solidFill>
                <a:srgbClr val="000000"/>
              </a:solidFill>
              <a:latin typeface="Arial"/>
              <a:cs typeface="Tahoma"/>
            </a:endParaRPr>
          </a:p>
        </p:txBody>
      </p:sp>
      <p:sp>
        <p:nvSpPr>
          <p:cNvPr id="5" name="Text Box 2">
            <a:extLst>
              <a:ext uri="{FF2B5EF4-FFF2-40B4-BE49-F238E27FC236}">
                <a16:creationId xmlns:a16="http://schemas.microsoft.com/office/drawing/2014/main" id="{86693D0B-F5D7-E20F-2294-1144CCB2A27B}"/>
              </a:ext>
            </a:extLst>
          </p:cNvPr>
          <p:cNvSpPr txBox="1">
            <a:spLocks noChangeArrowheads="1"/>
          </p:cNvSpPr>
          <p:nvPr/>
        </p:nvSpPr>
        <p:spPr bwMode="auto">
          <a:xfrm>
            <a:off x="178593" y="1306275"/>
            <a:ext cx="9720262" cy="5999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49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34645" eaLnBrk="1">
              <a:spcAft>
                <a:spcPts val="1413"/>
              </a:spcAft>
              <a:buClrTx/>
            </a:pPr>
            <a:r>
              <a:rPr lang="ru-RU" altLang="ru-RU" b="1" dirty="0">
                <a:solidFill>
                  <a:srgbClr val="000000"/>
                </a:solidFill>
                <a:latin typeface="Arial"/>
                <a:cs typeface="Tahoma"/>
              </a:rPr>
              <a:t>Сложность:</a:t>
            </a:r>
          </a:p>
          <a:p>
            <a:pPr indent="-334645">
              <a:spcAft>
                <a:spcPts val="1413"/>
              </a:spcAft>
              <a:buClrTx/>
            </a:pPr>
            <a:r>
              <a:rPr lang="ru-RU" altLang="ru-RU" sz="1800" dirty="0">
                <a:solidFill>
                  <a:srgbClr val="000000"/>
                </a:solidFill>
                <a:latin typeface="Arial"/>
                <a:cs typeface="Tahoma"/>
              </a:rPr>
              <a:t>Вопрос о том, сколько  инстансов </a:t>
            </a:r>
            <a:r>
              <a:rPr lang="ru-RU" sz="1800" b="1" i="1" dirty="0">
                <a:solidFill>
                  <a:srgbClr val="000000"/>
                </a:solidFill>
                <a:latin typeface="Arial"/>
                <a:cs typeface="Arial"/>
              </a:rPr>
              <a:t>Control </a:t>
            </a:r>
            <a:r>
              <a:rPr lang="ru-RU" sz="1800" b="1" i="1" err="1">
                <a:solidFill>
                  <a:srgbClr val="000000"/>
                </a:solidFill>
                <a:latin typeface="Arial"/>
                <a:cs typeface="Arial"/>
              </a:rPr>
              <a:t>Plane</a:t>
            </a:r>
            <a:r>
              <a:rPr lang="ru-RU" altLang="ru-RU" sz="1800" dirty="0">
                <a:solidFill>
                  <a:srgbClr val="000000"/>
                </a:solidFill>
                <a:latin typeface="Arial"/>
                <a:cs typeface="Tahoma"/>
              </a:rPr>
              <a:t> и где они расположены, напрямую влияет на наличие или отсутствии масштабирования, производительности и отказоустойчивости системы.</a:t>
            </a:r>
            <a:endParaRPr lang="ru-RU" dirty="0"/>
          </a:p>
          <a:p>
            <a:pPr indent="-334645" eaLnBrk="1">
              <a:spcAft>
                <a:spcPts val="1413"/>
              </a:spcAft>
              <a:buClrTx/>
            </a:pPr>
            <a:r>
              <a:rPr lang="ru-RU" altLang="ru-RU" sz="1800" dirty="0">
                <a:solidFill>
                  <a:srgbClr val="000000"/>
                </a:solidFill>
                <a:latin typeface="Arial"/>
                <a:cs typeface="Tahoma"/>
              </a:rPr>
              <a:t>В частности, сетевые операторы планируют развертывание количества устройств в сети достаточного для обработки высокого процента от  пикового спроса. Когда спрос приближается к пиковому, новые устройства должны быть развернуты для удовлетворения спроса.</a:t>
            </a:r>
          </a:p>
          <a:p>
            <a:pPr indent="-334645" eaLnBrk="1">
              <a:spcAft>
                <a:spcPts val="1413"/>
              </a:spcAft>
              <a:buClrTx/>
            </a:pPr>
            <a:r>
              <a:rPr lang="ru-RU" altLang="ru-RU" sz="1800" dirty="0">
                <a:solidFill>
                  <a:srgbClr val="000000"/>
                </a:solidFill>
                <a:latin typeface="Arial"/>
                <a:cs typeface="Tahoma"/>
              </a:rPr>
              <a:t>В традиционных системах маршрутизации и коммутации важно понимать, сколько локализованного спроса на передачу данных может быть удовлетворено без увеличения количества управляемых устройств а только на основе действующих протоколов управления в сети. </a:t>
            </a:r>
          </a:p>
          <a:p>
            <a:pPr indent="-334645" eaLnBrk="1">
              <a:spcAft>
                <a:spcPts val="1413"/>
              </a:spcAft>
              <a:buClrTx/>
            </a:pPr>
            <a:r>
              <a:rPr lang="ru-RU" altLang="ru-RU" sz="1800" dirty="0">
                <a:solidFill>
                  <a:srgbClr val="000000"/>
                </a:solidFill>
                <a:latin typeface="Arial"/>
                <a:cs typeface="Tahoma"/>
              </a:rPr>
              <a:t>Общая парадигма проектирования коммутаторов и маршрутизаторов заключается в использовании модели с плоско-распределенной системой управления, и это обычно означает, что для каждого развернутого устройства создается инстанс </a:t>
            </a:r>
            <a:r>
              <a:rPr lang="ru-RU" sz="1800" b="1" dirty="0">
                <a:solidFill>
                  <a:srgbClr val="000000"/>
                </a:solidFill>
                <a:latin typeface="Arial"/>
                <a:cs typeface="Arial"/>
              </a:rPr>
              <a:t>Control </a:t>
            </a:r>
            <a:r>
              <a:rPr lang="ru-RU" sz="1800" b="1" dirty="0" err="1">
                <a:solidFill>
                  <a:srgbClr val="000000"/>
                </a:solidFill>
                <a:latin typeface="Arial"/>
                <a:cs typeface="Arial"/>
              </a:rPr>
              <a:t>Plane</a:t>
            </a:r>
            <a:r>
              <a:rPr lang="ru-RU" altLang="ru-RU" sz="1800" dirty="0">
                <a:solidFill>
                  <a:srgbClr val="000000"/>
                </a:solidFill>
                <a:latin typeface="Arial"/>
                <a:cs typeface="Tahoma"/>
              </a:rPr>
              <a:t> для  осуществления передачи данных.</a:t>
            </a:r>
          </a:p>
          <a:p>
            <a:pPr indent="-334645">
              <a:spcAft>
                <a:spcPts val="1413"/>
              </a:spcAft>
              <a:buClrTx/>
            </a:pPr>
            <a:r>
              <a:rPr lang="ru-RU" altLang="ru-RU" sz="1800" dirty="0">
                <a:solidFill>
                  <a:srgbClr val="000000"/>
                </a:solidFill>
                <a:latin typeface="Arial"/>
                <a:cs typeface="Tahoma"/>
              </a:rPr>
              <a:t>Тогда возникает вопрос: как каждый дополнительный инстанс влияет на масштаб всего </a:t>
            </a:r>
            <a:r>
              <a:rPr lang="ru-RU" sz="1800" b="1" dirty="0">
                <a:solidFill>
                  <a:srgbClr val="000000"/>
                </a:solidFill>
                <a:latin typeface="Arial"/>
                <a:cs typeface="Arial"/>
              </a:rPr>
              <a:t>Control </a:t>
            </a:r>
            <a:r>
              <a:rPr lang="ru-RU" sz="1800" b="1" dirty="0" err="1">
                <a:solidFill>
                  <a:srgbClr val="000000"/>
                </a:solidFill>
                <a:latin typeface="Arial"/>
                <a:cs typeface="Arial"/>
              </a:rPr>
              <a:t>Plane</a:t>
            </a:r>
            <a:r>
              <a:rPr lang="ru-RU" altLang="ru-RU" sz="1800" dirty="0">
                <a:solidFill>
                  <a:srgbClr val="000000"/>
                </a:solidFill>
                <a:latin typeface="Arial"/>
                <a:cs typeface="Tahoma"/>
              </a:rPr>
              <a:t>, например, для таких вещей, как согласованность сети (время, затрачиваемое на управление для достижения состояния сети без петель)?</a:t>
            </a:r>
            <a:endParaRPr lang="ru-RU" dirty="0"/>
          </a:p>
          <a:p>
            <a:pPr indent="-334645" eaLnBrk="1">
              <a:spcAft>
                <a:spcPts val="1413"/>
              </a:spcAft>
              <a:buClrTx/>
            </a:pPr>
            <a:endParaRPr lang="ru-RU" altLang="ru-RU" sz="1800" dirty="0">
              <a:solidFill>
                <a:srgbClr val="000000"/>
              </a:solidFill>
            </a:endParaRPr>
          </a:p>
          <a:p>
            <a:pPr indent="-334645">
              <a:spcAft>
                <a:spcPts val="1413"/>
              </a:spcAft>
              <a:buClrTx/>
            </a:pPr>
            <a:endParaRPr lang="ru-RU" dirty="0">
              <a:latin typeface="Arial"/>
              <a:cs typeface="Tahoma"/>
            </a:endParaRPr>
          </a:p>
          <a:p>
            <a:pPr indent="-334645" eaLnBrk="1">
              <a:spcAft>
                <a:spcPts val="1413"/>
              </a:spcAft>
              <a:buClrTx/>
              <a:buFontTx/>
              <a:buNone/>
            </a:pPr>
            <a:endParaRPr lang="ru-RU" altLang="ru-RU" dirty="0">
              <a:solidFill>
                <a:srgbClr val="000000"/>
              </a:solidFill>
              <a:latin typeface="Arial"/>
              <a:cs typeface="Tahoma"/>
            </a:endParaRPr>
          </a:p>
        </p:txBody>
      </p:sp>
    </p:spTree>
    <p:extLst>
      <p:ext uri="{BB962C8B-B14F-4D97-AF65-F5344CB8AC3E}">
        <p14:creationId xmlns:p14="http://schemas.microsoft.com/office/powerpoint/2010/main" val="36747702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08A27D47-DA1E-4098-BA00-3FB400331A76}"/>
              </a:ext>
            </a:extLst>
          </p:cNvPr>
          <p:cNvSpPr txBox="1">
            <a:spLocks noChangeArrowheads="1"/>
          </p:cNvSpPr>
          <p:nvPr/>
        </p:nvSpPr>
        <p:spPr bwMode="auto">
          <a:xfrm>
            <a:off x="373725" y="451097"/>
            <a:ext cx="9070975" cy="962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eaLnBrk="1">
              <a:buClrTx/>
            </a:pPr>
            <a:r>
              <a:rPr lang="ru-RU" altLang="ru-RU" b="1" dirty="0">
                <a:solidFill>
                  <a:srgbClr val="000000"/>
                </a:solidFill>
                <a:latin typeface="Arial"/>
                <a:cs typeface="Tahoma"/>
              </a:rPr>
              <a:t>SDN-Software </a:t>
            </a:r>
            <a:r>
              <a:rPr lang="ru-RU" altLang="ru-RU" b="1" err="1">
                <a:solidFill>
                  <a:srgbClr val="000000"/>
                </a:solidFill>
                <a:latin typeface="Arial"/>
                <a:cs typeface="Tahoma"/>
              </a:rPr>
              <a:t>Defined</a:t>
            </a:r>
            <a:r>
              <a:rPr lang="ru-RU" altLang="ru-RU" b="1" dirty="0">
                <a:solidFill>
                  <a:srgbClr val="000000"/>
                </a:solidFill>
                <a:latin typeface="Arial"/>
                <a:cs typeface="Tahoma"/>
              </a:rPr>
              <a:t> Networks, Программно-конфигурируемы Сети, ПКС</a:t>
            </a:r>
          </a:p>
        </p:txBody>
      </p:sp>
      <p:sp>
        <p:nvSpPr>
          <p:cNvPr id="4" name="TextBox 3">
            <a:extLst>
              <a:ext uri="{FF2B5EF4-FFF2-40B4-BE49-F238E27FC236}">
                <a16:creationId xmlns:a16="http://schemas.microsoft.com/office/drawing/2014/main" id="{2E45A9E2-5792-4DC0-834F-93AF613ECF8B}"/>
              </a:ext>
            </a:extLst>
          </p:cNvPr>
          <p:cNvSpPr txBox="1"/>
          <p:nvPr/>
        </p:nvSpPr>
        <p:spPr>
          <a:xfrm>
            <a:off x="139140" y="1807395"/>
            <a:ext cx="9543383" cy="41285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b="1" dirty="0">
                <a:solidFill>
                  <a:srgbClr val="000000"/>
                </a:solidFill>
                <a:latin typeface="Arial"/>
                <a:cs typeface="Arial"/>
              </a:rPr>
              <a:t>Архитектура ПКС-сети (Р.Л. Смелянский, В.А. Антоненко - </a:t>
            </a:r>
            <a:r>
              <a:rPr lang="ru-RU" sz="2400" b="1" dirty="0">
                <a:solidFill>
                  <a:srgbClr val="000000"/>
                </a:solidFill>
                <a:latin typeface="Arial"/>
                <a:cs typeface="Arial"/>
              </a:rPr>
              <a:t> </a:t>
            </a:r>
            <a:r>
              <a:rPr lang="ru-RU" b="1" dirty="0">
                <a:solidFill>
                  <a:srgbClr val="000000"/>
                </a:solidFill>
                <a:latin typeface="Arial"/>
                <a:cs typeface="Arial"/>
              </a:rPr>
              <a:t>Концепции …)</a:t>
            </a:r>
          </a:p>
          <a:p>
            <a:endParaRPr lang="ru-RU" dirty="0">
              <a:solidFill>
                <a:srgbClr val="000000"/>
              </a:solidFill>
              <a:latin typeface="Arial"/>
              <a:cs typeface="Arial"/>
            </a:endParaRPr>
          </a:p>
          <a:p>
            <a:r>
              <a:rPr lang="ru-RU" b="1" dirty="0">
                <a:solidFill>
                  <a:srgbClr val="000000"/>
                </a:solidFill>
                <a:latin typeface="Arial"/>
                <a:cs typeface="Arial"/>
              </a:rPr>
              <a:t>ПКС-контроллер</a:t>
            </a:r>
            <a:r>
              <a:rPr lang="ru-RU" dirty="0">
                <a:solidFill>
                  <a:srgbClr val="000000"/>
                </a:solidFill>
                <a:latin typeface="Arial"/>
                <a:cs typeface="Arial"/>
              </a:rPr>
              <a:t> реализует базовые службы и интерфейс </a:t>
            </a:r>
            <a:r>
              <a:rPr lang="ru-RU" b="1" dirty="0">
                <a:solidFill>
                  <a:srgbClr val="000000"/>
                </a:solidFill>
                <a:latin typeface="Arial"/>
                <a:cs typeface="Arial"/>
              </a:rPr>
              <a:t>приложений</a:t>
            </a:r>
            <a:r>
              <a:rPr lang="ru-RU" dirty="0">
                <a:solidFill>
                  <a:srgbClr val="000000"/>
                </a:solidFill>
                <a:latin typeface="Arial"/>
                <a:cs typeface="Arial"/>
              </a:rPr>
              <a:t> для управления сетью и работающих на </a:t>
            </a:r>
            <a:r>
              <a:rPr lang="ru-RU" b="1" dirty="0">
                <a:solidFill>
                  <a:srgbClr val="000000"/>
                </a:solidFill>
                <a:latin typeface="Arial"/>
                <a:cs typeface="Arial"/>
              </a:rPr>
              <a:t>контроллере</a:t>
            </a:r>
          </a:p>
          <a:p>
            <a:endParaRPr lang="ru-RU" b="1" dirty="0">
              <a:solidFill>
                <a:srgbClr val="000000"/>
              </a:solidFill>
              <a:latin typeface="Arial"/>
              <a:cs typeface="Arial"/>
            </a:endParaRPr>
          </a:p>
          <a:p>
            <a:r>
              <a:rPr lang="ru-RU" dirty="0">
                <a:solidFill>
                  <a:srgbClr val="000000"/>
                </a:solidFill>
                <a:latin typeface="Arial"/>
                <a:cs typeface="Arial"/>
              </a:rPr>
              <a:t>Базовые службы обеспечивают </a:t>
            </a:r>
            <a:r>
              <a:rPr lang="ru-RU" b="1" dirty="0">
                <a:solidFill>
                  <a:srgbClr val="000000"/>
                </a:solidFill>
                <a:latin typeface="Arial"/>
                <a:cs typeface="Arial"/>
              </a:rPr>
              <a:t>приложениям контроллера</a:t>
            </a:r>
            <a:r>
              <a:rPr lang="ru-RU" dirty="0">
                <a:solidFill>
                  <a:srgbClr val="000000"/>
                </a:solidFill>
                <a:latin typeface="Arial"/>
                <a:cs typeface="Arial"/>
              </a:rPr>
              <a:t> работу с </a:t>
            </a:r>
            <a:r>
              <a:rPr lang="ru-RU" b="1" dirty="0">
                <a:solidFill>
                  <a:srgbClr val="000000"/>
                </a:solidFill>
                <a:latin typeface="Arial"/>
                <a:cs typeface="Arial"/>
              </a:rPr>
              <a:t>коммутаторами</a:t>
            </a:r>
            <a:r>
              <a:rPr lang="ru-RU" dirty="0">
                <a:solidFill>
                  <a:srgbClr val="000000"/>
                </a:solidFill>
                <a:latin typeface="Arial"/>
                <a:cs typeface="Arial"/>
              </a:rPr>
              <a:t> и включают установление и поддержание соединений с </a:t>
            </a:r>
            <a:r>
              <a:rPr lang="ru-RU" b="1" dirty="0">
                <a:solidFill>
                  <a:srgbClr val="000000"/>
                </a:solidFill>
                <a:latin typeface="Arial"/>
                <a:cs typeface="Arial"/>
              </a:rPr>
              <a:t>коммутаторами</a:t>
            </a:r>
            <a:r>
              <a:rPr lang="ru-RU" dirty="0">
                <a:solidFill>
                  <a:srgbClr val="000000"/>
                </a:solidFill>
                <a:latin typeface="Arial"/>
                <a:cs typeface="Arial"/>
              </a:rPr>
              <a:t>, распределение обработки сообщений между </a:t>
            </a:r>
            <a:r>
              <a:rPr lang="ru-RU" b="1" dirty="0">
                <a:solidFill>
                  <a:srgbClr val="000000"/>
                </a:solidFill>
                <a:latin typeface="Arial"/>
                <a:cs typeface="Arial"/>
              </a:rPr>
              <a:t>потоками</a:t>
            </a:r>
            <a:r>
              <a:rPr lang="ru-RU" dirty="0">
                <a:solidFill>
                  <a:srgbClr val="000000"/>
                </a:solidFill>
                <a:latin typeface="Arial"/>
                <a:cs typeface="Arial"/>
              </a:rPr>
              <a:t> (</a:t>
            </a:r>
            <a:r>
              <a:rPr lang="ru-RU" b="1" err="1">
                <a:solidFill>
                  <a:srgbClr val="000000"/>
                </a:solidFill>
                <a:latin typeface="Arial"/>
                <a:cs typeface="Arial"/>
              </a:rPr>
              <a:t>threads</a:t>
            </a:r>
            <a:r>
              <a:rPr lang="ru-RU" dirty="0">
                <a:solidFill>
                  <a:srgbClr val="000000"/>
                </a:solidFill>
                <a:latin typeface="Arial"/>
                <a:cs typeface="Arial"/>
              </a:rPr>
              <a:t>) исполнения, работу с очередью полученных сообщений и очередью сообщений на отправку в сеть.</a:t>
            </a:r>
            <a:endParaRPr lang="ru-RU" dirty="0">
              <a:solidFill>
                <a:srgbClr val="000000"/>
              </a:solidFill>
              <a:cs typeface="Arial"/>
            </a:endParaRPr>
          </a:p>
          <a:p>
            <a:endParaRPr lang="ru-RU" dirty="0">
              <a:solidFill>
                <a:srgbClr val="000000"/>
              </a:solidFill>
              <a:latin typeface="Arial"/>
              <a:cs typeface="Arial"/>
            </a:endParaRPr>
          </a:p>
          <a:p>
            <a:r>
              <a:rPr lang="ru-RU" dirty="0">
                <a:solidFill>
                  <a:srgbClr val="000000"/>
                </a:solidFill>
                <a:latin typeface="Arial"/>
                <a:cs typeface="Arial"/>
              </a:rPr>
              <a:t>Службы </a:t>
            </a:r>
            <a:r>
              <a:rPr lang="ru-RU" b="1" dirty="0">
                <a:solidFill>
                  <a:srgbClr val="000000"/>
                </a:solidFill>
                <a:latin typeface="Arial"/>
                <a:cs typeface="Arial"/>
              </a:rPr>
              <a:t>контроллера</a:t>
            </a:r>
            <a:r>
              <a:rPr lang="ru-RU" dirty="0">
                <a:solidFill>
                  <a:srgbClr val="000000"/>
                </a:solidFill>
                <a:latin typeface="Arial"/>
                <a:cs typeface="Arial"/>
              </a:rPr>
              <a:t> позволяют вынести функциональность, используемую различными </a:t>
            </a:r>
            <a:r>
              <a:rPr lang="ru-RU" b="1" dirty="0">
                <a:solidFill>
                  <a:srgbClr val="000000"/>
                </a:solidFill>
                <a:latin typeface="Arial"/>
                <a:cs typeface="Arial"/>
              </a:rPr>
              <a:t>приложениями</a:t>
            </a:r>
            <a:r>
              <a:rPr lang="ru-RU" dirty="0">
                <a:solidFill>
                  <a:srgbClr val="000000"/>
                </a:solidFill>
                <a:latin typeface="Arial"/>
                <a:cs typeface="Arial"/>
              </a:rPr>
              <a:t>, в отдельные </a:t>
            </a:r>
            <a:r>
              <a:rPr lang="ru-RU" b="1" err="1">
                <a:solidFill>
                  <a:srgbClr val="000000"/>
                </a:solidFill>
                <a:latin typeface="Arial"/>
                <a:cs typeface="Arial"/>
              </a:rPr>
              <a:t>модулии</a:t>
            </a:r>
            <a:r>
              <a:rPr lang="ru-RU" b="1" dirty="0">
                <a:solidFill>
                  <a:srgbClr val="000000"/>
                </a:solidFill>
                <a:latin typeface="Arial"/>
                <a:cs typeface="Arial"/>
              </a:rPr>
              <a:t> контроллера.</a:t>
            </a:r>
            <a:endParaRPr lang="ru-RU" b="1" dirty="0">
              <a:solidFill>
                <a:srgbClr val="000000"/>
              </a:solidFill>
              <a:cs typeface="Arial"/>
            </a:endParaRPr>
          </a:p>
          <a:p>
            <a:endParaRPr lang="ru-RU" dirty="0">
              <a:solidFill>
                <a:srgbClr val="000000"/>
              </a:solidFill>
              <a:cs typeface="Arial"/>
            </a:endParaRPr>
          </a:p>
          <a:p>
            <a:endParaRPr lang="ru-RU">
              <a:solidFill>
                <a:srgbClr val="FFFFFF"/>
              </a:solidFill>
            </a:endParaRPr>
          </a:p>
          <a:p>
            <a:endParaRPr lang="ru-RU" sz="2400" i="1">
              <a:solidFill>
                <a:srgbClr val="000000"/>
              </a:solidFill>
              <a:latin typeface="Arial"/>
              <a:cs typeface="Arial"/>
            </a:endParaRPr>
          </a:p>
        </p:txBody>
      </p:sp>
    </p:spTree>
    <p:extLst>
      <p:ext uri="{BB962C8B-B14F-4D97-AF65-F5344CB8AC3E}">
        <p14:creationId xmlns:p14="http://schemas.microsoft.com/office/powerpoint/2010/main" val="183573093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BBB54219-E5FE-43F4-B03F-5BD529E81F8B}"/>
              </a:ext>
            </a:extLst>
          </p:cNvPr>
          <p:cNvSpPr txBox="1">
            <a:spLocks noChangeArrowheads="1"/>
          </p:cNvSpPr>
          <p:nvPr/>
        </p:nvSpPr>
        <p:spPr bwMode="auto">
          <a:xfrm>
            <a:off x="503238" y="-4763"/>
            <a:ext cx="9070975" cy="8538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r>
              <a:rPr lang="ru-RU" b="1" dirty="0" err="1">
                <a:solidFill>
                  <a:srgbClr val="000000"/>
                </a:solidFill>
                <a:latin typeface="Arial"/>
                <a:cs typeface="Arial"/>
              </a:rPr>
              <a:t>SDN:</a:t>
            </a:r>
            <a:r>
              <a:rPr lang="ru-RU" altLang="ru-RU" b="1" dirty="0" err="1">
                <a:solidFill>
                  <a:srgbClr val="000000"/>
                </a:solidFill>
                <a:latin typeface="Arial"/>
                <a:cs typeface="Tahoma"/>
              </a:rPr>
              <a:t>Что</a:t>
            </a:r>
            <a:r>
              <a:rPr lang="ru-RU" altLang="ru-RU" b="1" dirty="0">
                <a:solidFill>
                  <a:srgbClr val="000000"/>
                </a:solidFill>
                <a:latin typeface="Arial"/>
                <a:cs typeface="Tahoma"/>
              </a:rPr>
              <a:t> они делают?</a:t>
            </a:r>
            <a:br>
              <a:rPr lang="ru-RU" altLang="ru-RU" b="1" dirty="0"/>
            </a:br>
            <a:r>
              <a:rPr lang="ru-RU" altLang="ru-RU" b="1" dirty="0">
                <a:solidFill>
                  <a:srgbClr val="000000"/>
                </a:solidFill>
                <a:latin typeface="Arial"/>
                <a:cs typeface="Tahoma"/>
              </a:rPr>
              <a:t>Разделение </a:t>
            </a:r>
            <a:r>
              <a:rPr lang="en-US" altLang="ru-RU" b="1" dirty="0">
                <a:solidFill>
                  <a:srgbClr val="000000"/>
                </a:solidFill>
                <a:latin typeface="Arial"/>
                <a:cs typeface="Tahoma"/>
              </a:rPr>
              <a:t>Control </a:t>
            </a:r>
            <a:r>
              <a:rPr lang="ru-RU" altLang="ru-RU" b="1" dirty="0">
                <a:solidFill>
                  <a:srgbClr val="000000"/>
                </a:solidFill>
                <a:latin typeface="Arial"/>
                <a:cs typeface="Tahoma"/>
              </a:rPr>
              <a:t> и Data </a:t>
            </a:r>
            <a:r>
              <a:rPr lang="ru-RU" altLang="ru-RU" b="1" dirty="0" err="1">
                <a:solidFill>
                  <a:srgbClr val="000000"/>
                </a:solidFill>
                <a:latin typeface="Arial"/>
                <a:cs typeface="Tahoma"/>
              </a:rPr>
              <a:t>Plane</a:t>
            </a:r>
            <a:br>
              <a:rPr lang="ru-RU" altLang="ru-RU" b="1" dirty="0"/>
            </a:br>
            <a:endParaRPr lang="ru-RU" altLang="ru-RU" b="1">
              <a:solidFill>
                <a:srgbClr val="000000"/>
              </a:solidFill>
            </a:endParaRPr>
          </a:p>
        </p:txBody>
      </p:sp>
      <p:sp>
        <p:nvSpPr>
          <p:cNvPr id="21506" name="Text Box 2">
            <a:extLst>
              <a:ext uri="{FF2B5EF4-FFF2-40B4-BE49-F238E27FC236}">
                <a16:creationId xmlns:a16="http://schemas.microsoft.com/office/drawing/2014/main" id="{F03FA891-C83B-4431-97FC-194117AA2D12}"/>
              </a:ext>
            </a:extLst>
          </p:cNvPr>
          <p:cNvSpPr txBox="1">
            <a:spLocks noChangeArrowheads="1"/>
          </p:cNvSpPr>
          <p:nvPr/>
        </p:nvSpPr>
        <p:spPr bwMode="auto">
          <a:xfrm>
            <a:off x="107156" y="1331913"/>
            <a:ext cx="9863137" cy="5889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49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34645" eaLnBrk="1">
              <a:spcAft>
                <a:spcPts val="1413"/>
              </a:spcAft>
              <a:buClrTx/>
            </a:pPr>
            <a:endParaRPr lang="ru-RU" altLang="ru-RU" sz="1800" dirty="0">
              <a:solidFill>
                <a:srgbClr val="000000"/>
              </a:solidFill>
              <a:latin typeface="Arial"/>
              <a:cs typeface="Tahoma"/>
            </a:endParaRPr>
          </a:p>
          <a:p>
            <a:pPr indent="-334645" eaLnBrk="1">
              <a:spcAft>
                <a:spcPts val="1413"/>
              </a:spcAft>
              <a:buClrTx/>
            </a:pPr>
            <a:endParaRPr lang="ru-RU" altLang="ru-RU" sz="1800" dirty="0">
              <a:solidFill>
                <a:srgbClr val="000000"/>
              </a:solidFill>
              <a:latin typeface="Arial"/>
              <a:cs typeface="Tahoma"/>
            </a:endParaRPr>
          </a:p>
          <a:p>
            <a:pPr indent="-334645" eaLnBrk="1">
              <a:spcAft>
                <a:spcPts val="1413"/>
              </a:spcAft>
              <a:buClrTx/>
            </a:pPr>
            <a:endParaRPr lang="ru-RU" altLang="ru-RU" dirty="0">
              <a:solidFill>
                <a:srgbClr val="000000"/>
              </a:solidFill>
              <a:latin typeface="Arial"/>
              <a:cs typeface="Tahoma"/>
            </a:endParaRPr>
          </a:p>
        </p:txBody>
      </p:sp>
      <p:sp>
        <p:nvSpPr>
          <p:cNvPr id="5" name="Text Box 2">
            <a:extLst>
              <a:ext uri="{FF2B5EF4-FFF2-40B4-BE49-F238E27FC236}">
                <a16:creationId xmlns:a16="http://schemas.microsoft.com/office/drawing/2014/main" id="{86693D0B-F5D7-E20F-2294-1144CCB2A27B}"/>
              </a:ext>
            </a:extLst>
          </p:cNvPr>
          <p:cNvSpPr txBox="1">
            <a:spLocks noChangeArrowheads="1"/>
          </p:cNvSpPr>
          <p:nvPr/>
        </p:nvSpPr>
        <p:spPr bwMode="auto">
          <a:xfrm>
            <a:off x="137356" y="1471166"/>
            <a:ext cx="9720262" cy="60919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49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34645" eaLnBrk="1">
              <a:spcAft>
                <a:spcPts val="1413"/>
              </a:spcAft>
              <a:buClrTx/>
            </a:pPr>
            <a:r>
              <a:rPr lang="ru-RU" altLang="ru-RU" b="1" dirty="0">
                <a:solidFill>
                  <a:srgbClr val="000000"/>
                </a:solidFill>
                <a:latin typeface="Arial"/>
                <a:cs typeface="Tahoma"/>
              </a:rPr>
              <a:t>Сложность:</a:t>
            </a:r>
          </a:p>
          <a:p>
            <a:pPr indent="-334645">
              <a:spcAft>
                <a:spcPts val="1413"/>
              </a:spcAft>
              <a:buClrTx/>
            </a:pPr>
            <a:r>
              <a:rPr lang="ru-RU" altLang="ru-RU" sz="1800" dirty="0">
                <a:solidFill>
                  <a:srgbClr val="000000"/>
                </a:solidFill>
                <a:latin typeface="Arial"/>
                <a:cs typeface="Tahoma"/>
              </a:rPr>
              <a:t>Вопрос о том, сколько  инстансов </a:t>
            </a:r>
            <a:r>
              <a:rPr lang="ru-RU" sz="1800" b="1" i="1" dirty="0">
                <a:solidFill>
                  <a:srgbClr val="000000"/>
                </a:solidFill>
                <a:latin typeface="Arial"/>
                <a:cs typeface="Arial"/>
              </a:rPr>
              <a:t>Control </a:t>
            </a:r>
            <a:r>
              <a:rPr lang="ru-RU" sz="1800" b="1" i="1" err="1">
                <a:solidFill>
                  <a:srgbClr val="000000"/>
                </a:solidFill>
                <a:latin typeface="Arial"/>
                <a:cs typeface="Arial"/>
              </a:rPr>
              <a:t>Plane</a:t>
            </a:r>
            <a:r>
              <a:rPr lang="ru-RU" altLang="ru-RU" sz="1800" dirty="0">
                <a:solidFill>
                  <a:srgbClr val="000000"/>
                </a:solidFill>
                <a:latin typeface="Arial"/>
                <a:cs typeface="Tahoma"/>
              </a:rPr>
              <a:t> и где они расположены, напрямую влияет на наличие или отсутствии масштабирования, производительности и отказоустойчивости системы.</a:t>
            </a:r>
            <a:endParaRPr lang="ru-RU" dirty="0"/>
          </a:p>
          <a:p>
            <a:pPr indent="-334645" eaLnBrk="1">
              <a:spcAft>
                <a:spcPts val="1413"/>
              </a:spcAft>
              <a:buClrTx/>
            </a:pPr>
            <a:r>
              <a:rPr lang="ru-RU" altLang="ru-RU" sz="1800" dirty="0">
                <a:solidFill>
                  <a:srgbClr val="000000"/>
                </a:solidFill>
                <a:latin typeface="Arial"/>
                <a:cs typeface="Tahoma"/>
              </a:rPr>
              <a:t>В частности, сетевые операторы планируют развертывание количества устройств в сети достаточного для обработки высокого процента от  пикового спроса. Когда спрос приближается к пиковому, новые устройства должны быть развернуты для удовлетворения спроса.</a:t>
            </a:r>
          </a:p>
          <a:p>
            <a:pPr indent="-334645" eaLnBrk="1">
              <a:spcAft>
                <a:spcPts val="1413"/>
              </a:spcAft>
              <a:buClrTx/>
            </a:pPr>
            <a:r>
              <a:rPr lang="ru-RU" altLang="ru-RU" sz="1800" dirty="0">
                <a:solidFill>
                  <a:srgbClr val="000000"/>
                </a:solidFill>
                <a:latin typeface="Arial"/>
                <a:cs typeface="Tahoma"/>
              </a:rPr>
              <a:t>В традиционных системах маршрутизации и коммутации важно понимать, сколько локализованного спроса на передачу данных может быть удовлетворено без увеличения количества управляемых устройств а только на основе действующих протоколов управления в сети. </a:t>
            </a:r>
          </a:p>
          <a:p>
            <a:pPr indent="-334645" eaLnBrk="1">
              <a:spcAft>
                <a:spcPts val="1413"/>
              </a:spcAft>
              <a:buClrTx/>
            </a:pPr>
            <a:r>
              <a:rPr lang="ru-RU" altLang="ru-RU" sz="1800" dirty="0">
                <a:solidFill>
                  <a:srgbClr val="000000"/>
                </a:solidFill>
                <a:latin typeface="Arial"/>
                <a:cs typeface="Tahoma"/>
              </a:rPr>
              <a:t>Ответ заключается в том, что каждый дополнительный инстанс </a:t>
            </a:r>
            <a:r>
              <a:rPr lang="ru-RU" sz="1800" b="1" i="1" dirty="0">
                <a:solidFill>
                  <a:srgbClr val="000000"/>
                </a:solidFill>
                <a:latin typeface="Arial"/>
                <a:cs typeface="Arial"/>
              </a:rPr>
              <a:t>Control </a:t>
            </a:r>
            <a:r>
              <a:rPr lang="ru-RU" sz="1800" b="1" i="1" err="1">
                <a:solidFill>
                  <a:srgbClr val="000000"/>
                </a:solidFill>
                <a:latin typeface="Arial"/>
                <a:cs typeface="Arial"/>
              </a:rPr>
              <a:t>Plane</a:t>
            </a:r>
            <a:r>
              <a:rPr lang="ru-RU" altLang="ru-RU" sz="1800" dirty="0">
                <a:solidFill>
                  <a:srgbClr val="000000"/>
                </a:solidFill>
                <a:latin typeface="Arial"/>
                <a:cs typeface="Tahoma"/>
              </a:rPr>
              <a:t> влияет на отказоустойчивость и производительность всей системы, и чем их больше, тем  система менее надежна.</a:t>
            </a:r>
            <a:r>
              <a:rPr lang="ru-RU" altLang="ru-RU" dirty="0">
                <a:solidFill>
                  <a:srgbClr val="000000"/>
                </a:solidFill>
                <a:latin typeface="Arial"/>
                <a:cs typeface="Tahoma"/>
              </a:rPr>
              <a:t> </a:t>
            </a:r>
            <a:endParaRPr lang="ru-RU" altLang="ru-RU" sz="1800" dirty="0">
              <a:solidFill>
                <a:srgbClr val="000000"/>
              </a:solidFill>
              <a:latin typeface="Arial"/>
              <a:cs typeface="Tahoma"/>
            </a:endParaRPr>
          </a:p>
          <a:p>
            <a:pPr indent="-334645">
              <a:spcAft>
                <a:spcPts val="1413"/>
              </a:spcAft>
              <a:buClrTx/>
            </a:pPr>
            <a:r>
              <a:rPr lang="ru-RU" altLang="ru-RU" sz="1800" dirty="0">
                <a:solidFill>
                  <a:srgbClr val="000000"/>
                </a:solidFill>
                <a:latin typeface="Arial"/>
                <a:cs typeface="Tahoma"/>
              </a:rPr>
              <a:t>Надежность системы повышается,  если она настроена должным образом, тогда она становится независимой от различных условий.  </a:t>
            </a:r>
            <a:endParaRPr lang="ru-RU" dirty="0"/>
          </a:p>
          <a:p>
            <a:pPr indent="-334645">
              <a:spcAft>
                <a:spcPts val="1413"/>
              </a:spcAft>
              <a:buClrTx/>
            </a:pPr>
            <a:r>
              <a:rPr lang="ru-RU" altLang="ru-RU" sz="1800" dirty="0">
                <a:solidFill>
                  <a:srgbClr val="000000"/>
                </a:solidFill>
                <a:latin typeface="Arial"/>
                <a:cs typeface="Tahoma"/>
              </a:rPr>
              <a:t>Большое количество динамических протоколов в распределенной системе </a:t>
            </a:r>
            <a:r>
              <a:rPr lang="ru-RU" sz="1800" b="1" i="1" dirty="0">
                <a:solidFill>
                  <a:srgbClr val="000000"/>
                </a:solidFill>
                <a:latin typeface="Arial"/>
                <a:cs typeface="Arial"/>
              </a:rPr>
              <a:t>Control </a:t>
            </a:r>
            <a:r>
              <a:rPr lang="ru-RU" sz="1800" b="1" i="1" err="1">
                <a:solidFill>
                  <a:srgbClr val="000000"/>
                </a:solidFill>
                <a:latin typeface="Arial"/>
                <a:cs typeface="Arial"/>
              </a:rPr>
              <a:t>Plane</a:t>
            </a:r>
            <a:r>
              <a:rPr lang="ru-RU" altLang="ru-RU" sz="1800" dirty="0">
                <a:solidFill>
                  <a:srgbClr val="000000"/>
                </a:solidFill>
                <a:latin typeface="Arial"/>
                <a:cs typeface="Tahoma"/>
              </a:rPr>
              <a:t>, уменьшает  согласованность  системы и повышает ее сложность.</a:t>
            </a:r>
            <a:endParaRPr lang="ru-RU" dirty="0"/>
          </a:p>
          <a:p>
            <a:pPr indent="-334645" eaLnBrk="1">
              <a:spcAft>
                <a:spcPts val="1413"/>
              </a:spcAft>
              <a:buClrTx/>
            </a:pPr>
            <a:endParaRPr lang="ru-RU" altLang="ru-RU" sz="1800" dirty="0">
              <a:solidFill>
                <a:srgbClr val="000000"/>
              </a:solidFill>
            </a:endParaRPr>
          </a:p>
          <a:p>
            <a:pPr indent="-334645">
              <a:spcAft>
                <a:spcPts val="1413"/>
              </a:spcAft>
              <a:buClrTx/>
            </a:pPr>
            <a:endParaRPr lang="ru-RU" dirty="0">
              <a:latin typeface="Arial"/>
              <a:cs typeface="Tahoma"/>
            </a:endParaRPr>
          </a:p>
          <a:p>
            <a:pPr indent="-334645" eaLnBrk="1">
              <a:spcAft>
                <a:spcPts val="1413"/>
              </a:spcAft>
              <a:buClrTx/>
              <a:buFontTx/>
              <a:buNone/>
            </a:pPr>
            <a:endParaRPr lang="ru-RU" altLang="ru-RU" dirty="0">
              <a:solidFill>
                <a:srgbClr val="000000"/>
              </a:solidFill>
              <a:latin typeface="Arial"/>
              <a:cs typeface="Tahoma"/>
            </a:endParaRPr>
          </a:p>
        </p:txBody>
      </p:sp>
    </p:spTree>
    <p:extLst>
      <p:ext uri="{BB962C8B-B14F-4D97-AF65-F5344CB8AC3E}">
        <p14:creationId xmlns:p14="http://schemas.microsoft.com/office/powerpoint/2010/main" val="29195681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BBB54219-E5FE-43F4-B03F-5BD529E81F8B}"/>
              </a:ext>
            </a:extLst>
          </p:cNvPr>
          <p:cNvSpPr txBox="1">
            <a:spLocks noChangeArrowheads="1"/>
          </p:cNvSpPr>
          <p:nvPr/>
        </p:nvSpPr>
        <p:spPr bwMode="auto">
          <a:xfrm>
            <a:off x="503238" y="-4763"/>
            <a:ext cx="9070975" cy="101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r>
              <a:rPr lang="ru-RU" b="1" dirty="0" err="1">
                <a:solidFill>
                  <a:srgbClr val="000000"/>
                </a:solidFill>
                <a:latin typeface="Arial"/>
                <a:cs typeface="Arial"/>
              </a:rPr>
              <a:t>SDN:</a:t>
            </a:r>
            <a:r>
              <a:rPr lang="ru-RU" altLang="ru-RU" b="1" dirty="0" err="1">
                <a:solidFill>
                  <a:srgbClr val="000000"/>
                </a:solidFill>
                <a:latin typeface="Arial"/>
                <a:cs typeface="Tahoma"/>
              </a:rPr>
              <a:t>Что</a:t>
            </a:r>
            <a:r>
              <a:rPr lang="ru-RU" altLang="ru-RU" b="1" dirty="0">
                <a:solidFill>
                  <a:srgbClr val="000000"/>
                </a:solidFill>
                <a:latin typeface="Arial"/>
                <a:cs typeface="Tahoma"/>
              </a:rPr>
              <a:t> они делают?</a:t>
            </a:r>
            <a:br>
              <a:rPr lang="ru-RU" altLang="ru-RU" b="1" dirty="0"/>
            </a:br>
            <a:r>
              <a:rPr lang="ru-RU" altLang="ru-RU" b="1" dirty="0">
                <a:solidFill>
                  <a:srgbClr val="000000"/>
                </a:solidFill>
                <a:latin typeface="Arial"/>
                <a:cs typeface="Tahoma"/>
              </a:rPr>
              <a:t>Разделение </a:t>
            </a:r>
            <a:r>
              <a:rPr lang="en-US" altLang="ru-RU" b="1" dirty="0">
                <a:solidFill>
                  <a:srgbClr val="000000"/>
                </a:solidFill>
                <a:latin typeface="Arial"/>
                <a:cs typeface="Tahoma"/>
              </a:rPr>
              <a:t>Control </a:t>
            </a:r>
            <a:r>
              <a:rPr lang="ru-RU" altLang="ru-RU" b="1" dirty="0">
                <a:solidFill>
                  <a:srgbClr val="000000"/>
                </a:solidFill>
                <a:latin typeface="Arial"/>
                <a:cs typeface="Tahoma"/>
              </a:rPr>
              <a:t> и Data </a:t>
            </a:r>
            <a:r>
              <a:rPr lang="ru-RU" altLang="ru-RU" b="1" dirty="0" err="1">
                <a:solidFill>
                  <a:srgbClr val="000000"/>
                </a:solidFill>
                <a:latin typeface="Arial"/>
                <a:cs typeface="Tahoma"/>
              </a:rPr>
              <a:t>Plane</a:t>
            </a:r>
            <a:br>
              <a:rPr lang="ru-RU" altLang="ru-RU" b="1" dirty="0"/>
            </a:br>
            <a:endParaRPr lang="ru-RU" altLang="ru-RU" sz="2400">
              <a:solidFill>
                <a:srgbClr val="000000"/>
              </a:solidFill>
            </a:endParaRPr>
          </a:p>
        </p:txBody>
      </p:sp>
      <p:sp>
        <p:nvSpPr>
          <p:cNvPr id="21506" name="Text Box 2">
            <a:extLst>
              <a:ext uri="{FF2B5EF4-FFF2-40B4-BE49-F238E27FC236}">
                <a16:creationId xmlns:a16="http://schemas.microsoft.com/office/drawing/2014/main" id="{F03FA891-C83B-4431-97FC-194117AA2D12}"/>
              </a:ext>
            </a:extLst>
          </p:cNvPr>
          <p:cNvSpPr txBox="1">
            <a:spLocks noChangeArrowheads="1"/>
          </p:cNvSpPr>
          <p:nvPr/>
        </p:nvSpPr>
        <p:spPr bwMode="auto">
          <a:xfrm>
            <a:off x="107156" y="1331913"/>
            <a:ext cx="9863137" cy="5889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49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34645" eaLnBrk="1">
              <a:spcAft>
                <a:spcPts val="1413"/>
              </a:spcAft>
              <a:buClrTx/>
            </a:pPr>
            <a:endParaRPr lang="ru-RU" altLang="ru-RU" sz="1800" dirty="0">
              <a:solidFill>
                <a:srgbClr val="000000"/>
              </a:solidFill>
              <a:latin typeface="Arial"/>
              <a:cs typeface="Tahoma"/>
            </a:endParaRPr>
          </a:p>
          <a:p>
            <a:pPr indent="-334645" eaLnBrk="1">
              <a:spcAft>
                <a:spcPts val="1413"/>
              </a:spcAft>
              <a:buClrTx/>
            </a:pPr>
            <a:endParaRPr lang="ru-RU" altLang="ru-RU" sz="1800" dirty="0">
              <a:solidFill>
                <a:srgbClr val="000000"/>
              </a:solidFill>
              <a:latin typeface="Arial"/>
              <a:cs typeface="Tahoma"/>
            </a:endParaRPr>
          </a:p>
          <a:p>
            <a:pPr indent="-334645" eaLnBrk="1">
              <a:spcAft>
                <a:spcPts val="1413"/>
              </a:spcAft>
              <a:buClrTx/>
            </a:pPr>
            <a:endParaRPr lang="ru-RU" altLang="ru-RU" dirty="0">
              <a:solidFill>
                <a:srgbClr val="000000"/>
              </a:solidFill>
              <a:latin typeface="Arial"/>
              <a:cs typeface="Tahoma"/>
            </a:endParaRPr>
          </a:p>
        </p:txBody>
      </p:sp>
      <p:sp>
        <p:nvSpPr>
          <p:cNvPr id="5" name="Text Box 2">
            <a:extLst>
              <a:ext uri="{FF2B5EF4-FFF2-40B4-BE49-F238E27FC236}">
                <a16:creationId xmlns:a16="http://schemas.microsoft.com/office/drawing/2014/main" id="{86693D0B-F5D7-E20F-2294-1144CCB2A27B}"/>
              </a:ext>
            </a:extLst>
          </p:cNvPr>
          <p:cNvSpPr txBox="1">
            <a:spLocks noChangeArrowheads="1"/>
          </p:cNvSpPr>
          <p:nvPr/>
        </p:nvSpPr>
        <p:spPr bwMode="auto">
          <a:xfrm>
            <a:off x="178593" y="1306275"/>
            <a:ext cx="9720262" cy="5999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49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34645" eaLnBrk="1">
              <a:spcAft>
                <a:spcPts val="1413"/>
              </a:spcAft>
              <a:buClrTx/>
            </a:pPr>
            <a:r>
              <a:rPr lang="ru-RU" altLang="ru-RU" sz="1800" dirty="0">
                <a:solidFill>
                  <a:srgbClr val="000000"/>
                </a:solidFill>
                <a:latin typeface="Arial"/>
                <a:cs typeface="Tahoma"/>
              </a:rPr>
              <a:t>Первоначально вопрос  сокращения роста инстансов </a:t>
            </a:r>
            <a:r>
              <a:rPr lang="ru-RU" sz="1800" b="1" i="1" dirty="0">
                <a:solidFill>
                  <a:srgbClr val="000000"/>
                </a:solidFill>
                <a:latin typeface="Arial"/>
                <a:cs typeface="Arial"/>
              </a:rPr>
              <a:t>Control </a:t>
            </a:r>
            <a:r>
              <a:rPr lang="ru-RU" sz="1800" b="1" i="1" err="1">
                <a:solidFill>
                  <a:srgbClr val="000000"/>
                </a:solidFill>
                <a:latin typeface="Arial"/>
                <a:cs typeface="Arial"/>
              </a:rPr>
              <a:t>Plane</a:t>
            </a:r>
            <a:r>
              <a:rPr lang="ru-RU" altLang="ru-RU" sz="1800" dirty="0">
                <a:solidFill>
                  <a:srgbClr val="000000"/>
                </a:solidFill>
                <a:latin typeface="Arial"/>
                <a:cs typeface="Tahoma"/>
              </a:rPr>
              <a:t> решался путем создания небольших кластерных систем из автономных элементов.</a:t>
            </a:r>
            <a:endParaRPr lang="ru-RU"/>
          </a:p>
          <a:p>
            <a:pPr indent="-334645">
              <a:spcAft>
                <a:spcPts val="1413"/>
              </a:spcAft>
              <a:buClrTx/>
            </a:pPr>
            <a:r>
              <a:rPr lang="ru-RU" altLang="ru-RU" sz="1800" dirty="0">
                <a:solidFill>
                  <a:srgbClr val="000000"/>
                </a:solidFill>
                <a:latin typeface="Arial"/>
                <a:cs typeface="Tahoma"/>
              </a:rPr>
              <a:t>Каждый элемент кластера  соединен с общей базой данных и системой управления, которая обычно была реализована как небольшая специализированная коммутируемая сеть </a:t>
            </a:r>
            <a:r>
              <a:rPr lang="ru-RU" altLang="ru-RU" sz="1800" i="1" dirty="0">
                <a:solidFill>
                  <a:srgbClr val="000000"/>
                </a:solidFill>
                <a:latin typeface="Arial"/>
                <a:cs typeface="Tahoma"/>
              </a:rPr>
              <a:t>Ethernet</a:t>
            </a:r>
            <a:r>
              <a:rPr lang="ru-RU" altLang="ru-RU" sz="1800" dirty="0">
                <a:solidFill>
                  <a:srgbClr val="000000"/>
                </a:solidFill>
                <a:latin typeface="Arial"/>
                <a:cs typeface="Tahoma"/>
              </a:rPr>
              <a:t>. </a:t>
            </a:r>
          </a:p>
          <a:p>
            <a:pPr indent="-334645">
              <a:spcAft>
                <a:spcPts val="1413"/>
              </a:spcAft>
              <a:buClrTx/>
            </a:pPr>
            <a:r>
              <a:rPr lang="ru-RU" altLang="ru-RU" sz="1800" dirty="0">
                <a:solidFill>
                  <a:srgbClr val="000000"/>
                </a:solidFill>
                <a:latin typeface="Arial"/>
                <a:cs typeface="Tahoma"/>
              </a:rPr>
              <a:t>Система с множеством шасси стала еще одним шагом, обеспечив соединительную ткань между полками, которая вела себя как  логическая система, с единой системой управления.</a:t>
            </a:r>
            <a:endParaRPr lang="ru-RU" dirty="0"/>
          </a:p>
          <a:p>
            <a:pPr indent="-334645" eaLnBrk="1">
              <a:spcAft>
                <a:spcPts val="1413"/>
              </a:spcAft>
              <a:buClrTx/>
              <a:buFontTx/>
            </a:pPr>
            <a:r>
              <a:rPr lang="ru-RU" altLang="ru-RU" sz="1800" dirty="0">
                <a:solidFill>
                  <a:srgbClr val="000000"/>
                </a:solidFill>
                <a:latin typeface="Arial"/>
                <a:cs typeface="Tahoma"/>
              </a:rPr>
              <a:t>Однако взаимодействие между полками осуществлялось через внешние (сетевые) порты, а централизованная система управления использовало несколько инстансов виртуальной системы </a:t>
            </a:r>
            <a:r>
              <a:rPr lang="ru-RU" sz="1800" b="1" i="1" dirty="0">
                <a:solidFill>
                  <a:srgbClr val="000000"/>
                </a:solidFill>
                <a:latin typeface="Arial"/>
                <a:cs typeface="Arial"/>
              </a:rPr>
              <a:t>Control </a:t>
            </a:r>
            <a:r>
              <a:rPr lang="ru-RU" sz="1800" b="1" i="1" err="1">
                <a:solidFill>
                  <a:srgbClr val="000000"/>
                </a:solidFill>
                <a:latin typeface="Arial"/>
                <a:cs typeface="Arial"/>
              </a:rPr>
              <a:t>Plane</a:t>
            </a:r>
            <a:r>
              <a:rPr lang="ru-RU" altLang="ru-RU" sz="1800" dirty="0">
                <a:solidFill>
                  <a:srgbClr val="000000"/>
                </a:solidFill>
                <a:latin typeface="Arial"/>
                <a:cs typeface="Tahoma"/>
              </a:rPr>
              <a:t> - по одному на полку.</a:t>
            </a:r>
          </a:p>
          <a:p>
            <a:pPr indent="-334645" eaLnBrk="1">
              <a:spcAft>
                <a:spcPts val="1413"/>
              </a:spcAft>
              <a:buClrTx/>
              <a:buFontTx/>
              <a:buNone/>
            </a:pPr>
            <a:r>
              <a:rPr lang="ru-RU" altLang="ru-RU" sz="1800" dirty="0">
                <a:solidFill>
                  <a:srgbClr val="000000"/>
                </a:solidFill>
                <a:latin typeface="Arial"/>
                <a:cs typeface="Tahoma"/>
              </a:rPr>
              <a:t>Система управления была доступна по единому </a:t>
            </a:r>
            <a:r>
              <a:rPr lang="en-US" altLang="ru-RU" sz="1800" dirty="0">
                <a:solidFill>
                  <a:srgbClr val="000000"/>
                </a:solidFill>
                <a:latin typeface="Arial"/>
                <a:cs typeface="Tahoma"/>
              </a:rPr>
              <a:t>IP</a:t>
            </a:r>
            <a:r>
              <a:rPr lang="ru-RU" altLang="ru-RU" sz="1800" dirty="0">
                <a:solidFill>
                  <a:srgbClr val="000000"/>
                </a:solidFill>
                <a:latin typeface="Arial"/>
                <a:cs typeface="Tahoma"/>
              </a:rPr>
              <a:t> адресу, что для оператора выглядело как одна система управления.</a:t>
            </a:r>
          </a:p>
          <a:p>
            <a:pPr indent="-334645">
              <a:spcAft>
                <a:spcPts val="1413"/>
              </a:spcAft>
              <a:buClrTx/>
            </a:pPr>
            <a:r>
              <a:rPr lang="ru-RU" altLang="ru-RU" sz="1800" dirty="0">
                <a:solidFill>
                  <a:srgbClr val="000000"/>
                </a:solidFill>
                <a:latin typeface="Arial"/>
                <a:cs typeface="Tahoma"/>
              </a:rPr>
              <a:t>Для управления этими системами были разработаны две стратегии: </a:t>
            </a:r>
            <a:endParaRPr lang="ru-RU" altLang="ru-RU" sz="1800" dirty="0">
              <a:solidFill>
                <a:srgbClr val="000000"/>
              </a:solidFill>
            </a:endParaRPr>
          </a:p>
          <a:p>
            <a:pPr indent="-334645">
              <a:spcAft>
                <a:spcPts val="1413"/>
              </a:spcAft>
              <a:buClrTx/>
            </a:pPr>
            <a:r>
              <a:rPr lang="ru-RU" altLang="ru-RU" sz="1800" dirty="0">
                <a:solidFill>
                  <a:srgbClr val="000000"/>
                </a:solidFill>
                <a:latin typeface="Arial"/>
                <a:cs typeface="Tahoma"/>
              </a:rPr>
              <a:t>Управление процессами через контрольные точки  шасси для более полного использования</a:t>
            </a:r>
            <a:r>
              <a:rPr lang="en-US" altLang="ru-RU" sz="1800" dirty="0">
                <a:solidFill>
                  <a:srgbClr val="000000"/>
                </a:solidFill>
                <a:latin typeface="Arial"/>
                <a:cs typeface="Tahoma"/>
              </a:rPr>
              <a:t> </a:t>
            </a:r>
            <a:r>
              <a:rPr lang="ru-RU" altLang="ru-RU" sz="1800" dirty="0">
                <a:solidFill>
                  <a:srgbClr val="000000"/>
                </a:solidFill>
                <a:latin typeface="Arial"/>
                <a:cs typeface="Tahoma"/>
              </a:rPr>
              <a:t>вычислительной мощности,</a:t>
            </a:r>
            <a:endParaRPr lang="ru-RU" dirty="0"/>
          </a:p>
          <a:p>
            <a:pPr indent="-334645">
              <a:spcAft>
                <a:spcPts val="1413"/>
              </a:spcAft>
              <a:buClrTx/>
              <a:buFontTx/>
              <a:buNone/>
            </a:pPr>
            <a:r>
              <a:rPr lang="ru-RU" altLang="ru-RU" sz="1800" dirty="0">
                <a:solidFill>
                  <a:srgbClr val="000000"/>
                </a:solidFill>
                <a:latin typeface="Arial"/>
                <a:cs typeface="Tahoma"/>
              </a:rPr>
              <a:t>Централизованная обработка на подвесной системе управления (что подключается к управляющей фабрике системы).</a:t>
            </a:r>
            <a:endParaRPr lang="ru-RU" dirty="0"/>
          </a:p>
          <a:p>
            <a:pPr indent="-334645" eaLnBrk="1">
              <a:spcAft>
                <a:spcPts val="1413"/>
              </a:spcAft>
              <a:buClrTx/>
              <a:buFontTx/>
              <a:buNone/>
            </a:pPr>
            <a:endParaRPr lang="ru-RU" altLang="ru-RU" sz="1800" dirty="0">
              <a:solidFill>
                <a:srgbClr val="000000"/>
              </a:solidFill>
              <a:latin typeface="Arial"/>
              <a:cs typeface="Tahoma"/>
            </a:endParaRPr>
          </a:p>
          <a:p>
            <a:pPr indent="-334645" eaLnBrk="1">
              <a:spcAft>
                <a:spcPts val="1413"/>
              </a:spcAft>
              <a:buClrTx/>
              <a:buFontTx/>
              <a:buNone/>
            </a:pPr>
            <a:endParaRPr lang="ru-RU" altLang="ru-RU" sz="1800" dirty="0">
              <a:solidFill>
                <a:srgbClr val="000000"/>
              </a:solidFill>
              <a:latin typeface="Arial"/>
              <a:cs typeface="Tahoma"/>
            </a:endParaRPr>
          </a:p>
          <a:p>
            <a:pPr indent="-334645">
              <a:spcAft>
                <a:spcPts val="1413"/>
              </a:spcAft>
              <a:buClrTx/>
            </a:pPr>
            <a:endParaRPr lang="ru-RU" altLang="ru-RU" sz="1800" dirty="0">
              <a:solidFill>
                <a:srgbClr val="000000"/>
              </a:solidFill>
            </a:endParaRPr>
          </a:p>
          <a:p>
            <a:pPr indent="-334645">
              <a:spcAft>
                <a:spcPts val="1413"/>
              </a:spcAft>
              <a:buClrTx/>
            </a:pPr>
            <a:endParaRPr lang="ru-RU" altLang="ru-RU" sz="1800" dirty="0">
              <a:solidFill>
                <a:srgbClr val="000000"/>
              </a:solidFill>
              <a:latin typeface="Arial"/>
              <a:cs typeface="Tahoma"/>
            </a:endParaRPr>
          </a:p>
          <a:p>
            <a:pPr indent="-334645">
              <a:spcAft>
                <a:spcPts val="1413"/>
              </a:spcAft>
              <a:buClrTx/>
            </a:pPr>
            <a:endParaRPr lang="ru-RU" dirty="0"/>
          </a:p>
        </p:txBody>
      </p:sp>
    </p:spTree>
    <p:extLst>
      <p:ext uri="{BB962C8B-B14F-4D97-AF65-F5344CB8AC3E}">
        <p14:creationId xmlns:p14="http://schemas.microsoft.com/office/powerpoint/2010/main" val="5838848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BBB54219-E5FE-43F4-B03F-5BD529E81F8B}"/>
              </a:ext>
            </a:extLst>
          </p:cNvPr>
          <p:cNvSpPr txBox="1">
            <a:spLocks noChangeArrowheads="1"/>
          </p:cNvSpPr>
          <p:nvPr/>
        </p:nvSpPr>
        <p:spPr bwMode="auto">
          <a:xfrm>
            <a:off x="503238" y="-4763"/>
            <a:ext cx="9070975" cy="8641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r>
              <a:rPr lang="ru-RU" b="1" dirty="0" err="1">
                <a:solidFill>
                  <a:srgbClr val="000000"/>
                </a:solidFill>
                <a:latin typeface="Arial"/>
                <a:cs typeface="Arial"/>
              </a:rPr>
              <a:t>SDN:</a:t>
            </a:r>
            <a:r>
              <a:rPr lang="ru-RU" altLang="ru-RU" b="1" dirty="0" err="1">
                <a:solidFill>
                  <a:srgbClr val="000000"/>
                </a:solidFill>
                <a:latin typeface="Arial"/>
                <a:cs typeface="Tahoma"/>
              </a:rPr>
              <a:t>Что</a:t>
            </a:r>
            <a:r>
              <a:rPr lang="ru-RU" altLang="ru-RU" b="1" dirty="0">
                <a:solidFill>
                  <a:srgbClr val="000000"/>
                </a:solidFill>
                <a:latin typeface="Arial"/>
                <a:cs typeface="Tahoma"/>
              </a:rPr>
              <a:t> они делают?</a:t>
            </a:r>
            <a:br>
              <a:rPr lang="ru-RU" altLang="ru-RU" b="1" dirty="0"/>
            </a:br>
            <a:r>
              <a:rPr lang="ru-RU" altLang="ru-RU" b="1" dirty="0">
                <a:solidFill>
                  <a:srgbClr val="000000"/>
                </a:solidFill>
                <a:latin typeface="Arial"/>
                <a:cs typeface="Tahoma"/>
              </a:rPr>
              <a:t>Разделение </a:t>
            </a:r>
            <a:r>
              <a:rPr lang="en-US" altLang="ru-RU" b="1" dirty="0">
                <a:solidFill>
                  <a:srgbClr val="000000"/>
                </a:solidFill>
                <a:latin typeface="Arial"/>
                <a:cs typeface="Tahoma"/>
              </a:rPr>
              <a:t>Control </a:t>
            </a:r>
            <a:r>
              <a:rPr lang="ru-RU" altLang="ru-RU" b="1" dirty="0">
                <a:solidFill>
                  <a:srgbClr val="000000"/>
                </a:solidFill>
                <a:latin typeface="Arial"/>
                <a:cs typeface="Tahoma"/>
              </a:rPr>
              <a:t> и Data </a:t>
            </a:r>
            <a:r>
              <a:rPr lang="ru-RU" altLang="ru-RU" b="1" dirty="0" err="1">
                <a:solidFill>
                  <a:srgbClr val="000000"/>
                </a:solidFill>
                <a:latin typeface="Arial"/>
                <a:cs typeface="Tahoma"/>
              </a:rPr>
              <a:t>Plane</a:t>
            </a:r>
            <a:br>
              <a:rPr lang="ru-RU" altLang="ru-RU" b="1" dirty="0"/>
            </a:br>
            <a:endParaRPr lang="ru-RU" altLang="ru-RU" b="1">
              <a:solidFill>
                <a:srgbClr val="000000"/>
              </a:solidFill>
            </a:endParaRPr>
          </a:p>
        </p:txBody>
      </p:sp>
      <p:sp>
        <p:nvSpPr>
          <p:cNvPr id="5" name="Text Box 2">
            <a:extLst>
              <a:ext uri="{FF2B5EF4-FFF2-40B4-BE49-F238E27FC236}">
                <a16:creationId xmlns:a16="http://schemas.microsoft.com/office/drawing/2014/main" id="{86693D0B-F5D7-E20F-2294-1144CCB2A27B}"/>
              </a:ext>
            </a:extLst>
          </p:cNvPr>
          <p:cNvSpPr txBox="1">
            <a:spLocks noChangeArrowheads="1"/>
          </p:cNvSpPr>
          <p:nvPr/>
        </p:nvSpPr>
        <p:spPr bwMode="auto">
          <a:xfrm>
            <a:off x="176699" y="3557722"/>
            <a:ext cx="9720262" cy="36580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49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eaLnBrk="1">
              <a:spcAft>
                <a:spcPts val="1413"/>
              </a:spcAft>
              <a:buClrTx/>
            </a:pPr>
            <a:r>
              <a:rPr lang="ru-RU" altLang="ru-RU" dirty="0">
                <a:solidFill>
                  <a:srgbClr val="000000"/>
                </a:solidFill>
                <a:latin typeface="Arial"/>
                <a:cs typeface="Tahoma"/>
              </a:rPr>
              <a:t>Представление о </a:t>
            </a:r>
            <a:r>
              <a:rPr lang="ru-RU" altLang="ru-RU" dirty="0" err="1">
                <a:solidFill>
                  <a:srgbClr val="000000"/>
                </a:solidFill>
                <a:latin typeface="Arial"/>
                <a:cs typeface="Tahoma"/>
              </a:rPr>
              <a:t>многошассийных</a:t>
            </a:r>
            <a:r>
              <a:rPr lang="ru-RU" altLang="ru-RU" dirty="0">
                <a:solidFill>
                  <a:srgbClr val="000000"/>
                </a:solidFill>
                <a:latin typeface="Arial"/>
                <a:cs typeface="Tahoma"/>
              </a:rPr>
              <a:t> или кластерных системах приближается к некоторым характеристикам </a:t>
            </a:r>
            <a:r>
              <a:rPr lang="ru-RU" altLang="ru-RU" b="1" dirty="0">
                <a:solidFill>
                  <a:srgbClr val="000000"/>
                </a:solidFill>
                <a:latin typeface="Arial"/>
                <a:cs typeface="Tahoma"/>
              </a:rPr>
              <a:t>SDN</a:t>
            </a:r>
            <a:r>
              <a:rPr lang="ru-RU" altLang="ru-RU" dirty="0">
                <a:solidFill>
                  <a:srgbClr val="000000"/>
                </a:solidFill>
                <a:latin typeface="Arial"/>
                <a:cs typeface="Tahoma"/>
              </a:rPr>
              <a:t> (централизация и более независимое масштабирование системы </a:t>
            </a:r>
            <a:r>
              <a:rPr lang="ru-RU" b="1" dirty="0">
                <a:solidFill>
                  <a:srgbClr val="000000"/>
                </a:solidFill>
                <a:latin typeface="Arial"/>
                <a:cs typeface="Arial"/>
              </a:rPr>
              <a:t>Control </a:t>
            </a:r>
            <a:r>
              <a:rPr lang="ru-RU" b="1" dirty="0" err="1">
                <a:solidFill>
                  <a:srgbClr val="000000"/>
                </a:solidFill>
                <a:latin typeface="Arial"/>
                <a:cs typeface="Arial"/>
              </a:rPr>
              <a:t>Plane</a:t>
            </a:r>
            <a:r>
              <a:rPr lang="ru-RU" altLang="ru-RU" dirty="0">
                <a:solidFill>
                  <a:srgbClr val="000000"/>
                </a:solidFill>
                <a:latin typeface="Arial"/>
                <a:cs typeface="Tahoma"/>
              </a:rPr>
              <a:t>), хотя и не решает проблем программируемости / гибкости плоскости управления.</a:t>
            </a:r>
          </a:p>
          <a:p>
            <a:pPr eaLnBrk="1">
              <a:spcAft>
                <a:spcPts val="1413"/>
              </a:spcAft>
              <a:buClrTx/>
            </a:pPr>
            <a:r>
              <a:rPr lang="ru-RU" altLang="ru-RU" dirty="0">
                <a:solidFill>
                  <a:srgbClr val="000000"/>
                </a:solidFill>
                <a:latin typeface="Arial"/>
                <a:cs typeface="Tahoma"/>
              </a:rPr>
              <a:t>Существует  возможность уменьшить количество протоколов, необходимых передачи данных.</a:t>
            </a:r>
          </a:p>
        </p:txBody>
      </p:sp>
    </p:spTree>
    <p:extLst>
      <p:ext uri="{BB962C8B-B14F-4D97-AF65-F5344CB8AC3E}">
        <p14:creationId xmlns:p14="http://schemas.microsoft.com/office/powerpoint/2010/main" val="28523940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Text Box 1">
            <a:extLst>
              <a:ext uri="{FF2B5EF4-FFF2-40B4-BE49-F238E27FC236}">
                <a16:creationId xmlns:a16="http://schemas.microsoft.com/office/drawing/2014/main" id="{DB15B563-1B4B-474A-9107-2233DF22020F}"/>
              </a:ext>
            </a:extLst>
          </p:cNvPr>
          <p:cNvSpPr txBox="1">
            <a:spLocks noChangeArrowheads="1"/>
          </p:cNvSpPr>
          <p:nvPr/>
        </p:nvSpPr>
        <p:spPr bwMode="auto">
          <a:xfrm>
            <a:off x="503238" y="284163"/>
            <a:ext cx="9067800" cy="1279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buNone/>
            </a:pPr>
            <a:r>
              <a:rPr lang="ru-RU" b="1" dirty="0" err="1">
                <a:solidFill>
                  <a:srgbClr val="000000"/>
                </a:solidFill>
                <a:latin typeface="Arial"/>
                <a:cs typeface="Arial"/>
              </a:rPr>
              <a:t>SDN:</a:t>
            </a:r>
            <a:r>
              <a:rPr lang="ru-RU" altLang="ru-RU" b="1" dirty="0" err="1">
                <a:solidFill>
                  <a:srgbClr val="000000"/>
                </a:solidFill>
                <a:latin typeface="Arial"/>
                <a:cs typeface="Tahoma"/>
              </a:rPr>
              <a:t>Distributed</a:t>
            </a:r>
            <a:r>
              <a:rPr lang="ru-RU" altLang="ru-RU" b="1" dirty="0">
                <a:solidFill>
                  <a:srgbClr val="000000"/>
                </a:solidFill>
                <a:latin typeface="Arial"/>
                <a:cs typeface="Tahoma"/>
              </a:rPr>
              <a:t> Control </a:t>
            </a:r>
            <a:r>
              <a:rPr lang="ru-RU" altLang="ru-RU" b="1" dirty="0" err="1">
                <a:solidFill>
                  <a:srgbClr val="000000"/>
                </a:solidFill>
                <a:latin typeface="Arial"/>
                <a:cs typeface="Tahoma"/>
              </a:rPr>
              <a:t>Planes</a:t>
            </a:r>
            <a:endParaRPr lang="ru-RU" altLang="ru-RU" b="1" dirty="0">
              <a:solidFill>
                <a:srgbClr val="000000"/>
              </a:solidFill>
              <a:latin typeface="Arial"/>
              <a:cs typeface="Tahoma"/>
            </a:endParaRPr>
          </a:p>
        </p:txBody>
      </p:sp>
      <p:sp>
        <p:nvSpPr>
          <p:cNvPr id="63490" name="Text Box 2">
            <a:extLst>
              <a:ext uri="{FF2B5EF4-FFF2-40B4-BE49-F238E27FC236}">
                <a16:creationId xmlns:a16="http://schemas.microsoft.com/office/drawing/2014/main" id="{7ED22EF6-2E2F-42B2-AAF5-1ADAB8E6F08B}"/>
              </a:ext>
            </a:extLst>
          </p:cNvPr>
          <p:cNvSpPr txBox="1">
            <a:spLocks noChangeArrowheads="1"/>
          </p:cNvSpPr>
          <p:nvPr/>
        </p:nvSpPr>
        <p:spPr bwMode="auto">
          <a:xfrm>
            <a:off x="41370" y="1811526"/>
            <a:ext cx="9720262" cy="574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655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eaLnBrk="1">
              <a:spcAft>
                <a:spcPts val="1413"/>
              </a:spcAft>
              <a:buClrTx/>
            </a:pPr>
            <a:endParaRPr lang="ru-RU" altLang="ru-RU" sz="2400" dirty="0">
              <a:solidFill>
                <a:srgbClr val="000000"/>
              </a:solidFill>
              <a:latin typeface="Arial"/>
              <a:cs typeface="Tahoma"/>
            </a:endParaRPr>
          </a:p>
          <a:p>
            <a:pPr>
              <a:spcAft>
                <a:spcPts val="1413"/>
              </a:spcAft>
              <a:buClrTx/>
            </a:pPr>
            <a:r>
              <a:rPr lang="ru-RU" altLang="ru-RU" dirty="0">
                <a:solidFill>
                  <a:srgbClr val="000000"/>
                </a:solidFill>
                <a:latin typeface="Arial"/>
                <a:cs typeface="Tahoma"/>
              </a:rPr>
              <a:t>Парадигма управления с развитием </a:t>
            </a:r>
            <a:r>
              <a:rPr lang="ru-RU" altLang="ru-RU" b="1" dirty="0">
                <a:solidFill>
                  <a:srgbClr val="000000"/>
                </a:solidFill>
                <a:latin typeface="Arial"/>
                <a:cs typeface="Tahoma"/>
              </a:rPr>
              <a:t>Интернета</a:t>
            </a:r>
            <a:r>
              <a:rPr lang="ru-RU" altLang="ru-RU" dirty="0">
                <a:solidFill>
                  <a:srgbClr val="000000"/>
                </a:solidFill>
                <a:latin typeface="Arial"/>
                <a:cs typeface="Tahoma"/>
              </a:rPr>
              <a:t>, который является нашей главной сетевой масштабной проблемой на сегодняшний день, эволюционировала в сторону  распределенной модели  возможного консенсуса. В этой модели отдельные элементы кооперируются, чтобы распространять информацию о доступности каждого элемента, чтобы создать общую картину сети без петель. </a:t>
            </a:r>
            <a:endParaRPr lang="ru-RU" dirty="0"/>
          </a:p>
          <a:p>
            <a:pPr eaLnBrk="1">
              <a:spcAft>
                <a:spcPts val="1413"/>
              </a:spcAft>
              <a:buClrTx/>
            </a:pPr>
            <a:r>
              <a:rPr lang="ru-RU" altLang="ru-RU" dirty="0">
                <a:solidFill>
                  <a:srgbClr val="000000"/>
                </a:solidFill>
                <a:latin typeface="Arial"/>
                <a:cs typeface="Tahoma"/>
              </a:rPr>
              <a:t>Возможного консенсуса, потому что из-за задержек распространения информации о доступности, присущих распределенной модели управления  образует довольно сложный сетевой граф. </a:t>
            </a:r>
          </a:p>
          <a:p>
            <a:pPr>
              <a:spcAft>
                <a:spcPts val="1413"/>
              </a:spcAft>
              <a:buClrTx/>
            </a:pPr>
            <a:r>
              <a:rPr lang="ru-RU" altLang="ru-RU" dirty="0">
                <a:solidFill>
                  <a:srgbClr val="000000"/>
                </a:solidFill>
                <a:latin typeface="Arial"/>
                <a:cs typeface="Tahoma"/>
              </a:rPr>
              <a:t>В общем виде модель представляет собой  плохо синхронизируемую, которая  приводит не всегда к оптимальным маршрутам переадресации, но зато позволяет избегать или ограничивать циклы или </a:t>
            </a:r>
            <a:r>
              <a:rPr lang="ru-RU" altLang="ru-RU" dirty="0" err="1">
                <a:solidFill>
                  <a:srgbClr val="000000"/>
                </a:solidFill>
                <a:latin typeface="Arial"/>
                <a:cs typeface="Tahoma"/>
              </a:rPr>
              <a:t>микропетли</a:t>
            </a:r>
            <a:r>
              <a:rPr lang="ru-RU" altLang="ru-RU" dirty="0">
                <a:solidFill>
                  <a:srgbClr val="000000"/>
                </a:solidFill>
                <a:latin typeface="Arial"/>
                <a:cs typeface="Tahoma"/>
              </a:rPr>
              <a:t> в маршрутах.</a:t>
            </a:r>
          </a:p>
          <a:p>
            <a:pPr indent="-340995">
              <a:spcAft>
                <a:spcPts val="1413"/>
              </a:spcAft>
              <a:buClrTx/>
            </a:pPr>
            <a:r>
              <a:rPr lang="ru-RU" altLang="ru-RU" sz="1800" i="1" dirty="0">
                <a:solidFill>
                  <a:srgbClr val="000000"/>
                </a:solidFill>
                <a:latin typeface="Arial"/>
                <a:cs typeface="Tahoma"/>
              </a:rPr>
              <a:t>IP</a:t>
            </a:r>
            <a:r>
              <a:rPr lang="ru-RU" altLang="ru-RU" sz="1800" dirty="0">
                <a:solidFill>
                  <a:srgbClr val="000000"/>
                </a:solidFill>
                <a:latin typeface="Arial"/>
                <a:cs typeface="Tahoma"/>
              </a:rPr>
              <a:t> и </a:t>
            </a:r>
            <a:r>
              <a:rPr lang="ru-RU" altLang="ru-RU" sz="1800" i="1" dirty="0">
                <a:solidFill>
                  <a:srgbClr val="000000"/>
                </a:solidFill>
                <a:latin typeface="Arial"/>
                <a:cs typeface="Tahoma"/>
              </a:rPr>
              <a:t>MPLS</a:t>
            </a:r>
            <a:r>
              <a:rPr lang="ru-RU" altLang="ru-RU" sz="1800" b="1" dirty="0">
                <a:solidFill>
                  <a:srgbClr val="000000"/>
                </a:solidFill>
                <a:latin typeface="Arial"/>
                <a:cs typeface="Tahoma"/>
              </a:rPr>
              <a:t> </a:t>
            </a:r>
            <a:r>
              <a:rPr lang="ru-RU" altLang="ru-RU" sz="1800" dirty="0">
                <a:solidFill>
                  <a:srgbClr val="000000"/>
                </a:solidFill>
                <a:latin typeface="Arial"/>
                <a:cs typeface="Tahoma"/>
              </a:rPr>
              <a:t> передача данных -  примеры распределенной модели управления. Информация о  маршрутах и  достижимости узлов не остается неизменной и новые маршруты программируются в устройствах передачи данных. </a:t>
            </a:r>
            <a:endParaRPr lang="ru-RU" altLang="ru-RU" sz="1800" dirty="0">
              <a:solidFill>
                <a:srgbClr val="000000"/>
              </a:solidFill>
            </a:endParaRPr>
          </a:p>
          <a:p>
            <a:pPr indent="-340995">
              <a:spcAft>
                <a:spcPts val="1413"/>
              </a:spcAft>
              <a:buClrTx/>
            </a:pPr>
            <a:r>
              <a:rPr lang="ru-RU" altLang="ru-RU" sz="1800" dirty="0">
                <a:solidFill>
                  <a:srgbClr val="000000"/>
                </a:solidFill>
                <a:latin typeface="Arial"/>
                <a:cs typeface="Tahoma"/>
              </a:rPr>
              <a:t>О работе </a:t>
            </a:r>
            <a:r>
              <a:rPr lang="ru-RU" altLang="ru-RU" sz="1800" i="1" dirty="0">
                <a:solidFill>
                  <a:srgbClr val="000000"/>
                </a:solidFill>
                <a:latin typeface="Arial"/>
                <a:cs typeface="Tahoma"/>
              </a:rPr>
              <a:t>IGP</a:t>
            </a:r>
            <a:r>
              <a:rPr lang="ru-RU" altLang="ru-RU" sz="1800" dirty="0">
                <a:solidFill>
                  <a:srgbClr val="000000"/>
                </a:solidFill>
                <a:latin typeface="Arial"/>
                <a:cs typeface="Tahoma"/>
              </a:rPr>
              <a:t>  и других протоколов и стандартах, разрабатываемых в </a:t>
            </a:r>
            <a:r>
              <a:rPr lang="ru-RU" altLang="ru-RU" sz="1800" i="1" dirty="0">
                <a:solidFill>
                  <a:srgbClr val="000000"/>
                </a:solidFill>
                <a:latin typeface="Arial"/>
                <a:cs typeface="Tahoma"/>
              </a:rPr>
              <a:t>IETF</a:t>
            </a:r>
            <a:r>
              <a:rPr lang="ru-RU" altLang="ru-RU" sz="1800" b="1" dirty="0">
                <a:solidFill>
                  <a:srgbClr val="000000"/>
                </a:solidFill>
                <a:latin typeface="Arial"/>
                <a:cs typeface="Tahoma"/>
              </a:rPr>
              <a:t>,  </a:t>
            </a:r>
            <a:r>
              <a:rPr lang="ru-RU" altLang="ru-RU" sz="1800" dirty="0">
                <a:solidFill>
                  <a:srgbClr val="000000"/>
                </a:solidFill>
                <a:latin typeface="Arial"/>
                <a:cs typeface="Tahoma"/>
              </a:rPr>
              <a:t>написано много книг,  поэтому детали здесь не будут рассматриваться,  однако для лучшего понимания концепции </a:t>
            </a:r>
            <a:r>
              <a:rPr lang="ru-RU" altLang="ru-RU" sz="1800" b="1" dirty="0">
                <a:solidFill>
                  <a:srgbClr val="000000"/>
                </a:solidFill>
                <a:latin typeface="Arial"/>
                <a:cs typeface="Tahoma"/>
              </a:rPr>
              <a:t>SDN</a:t>
            </a:r>
            <a:r>
              <a:rPr lang="ru-RU" altLang="ru-RU" sz="1800" dirty="0">
                <a:solidFill>
                  <a:srgbClr val="000000"/>
                </a:solidFill>
                <a:latin typeface="Arial"/>
                <a:cs typeface="Tahoma"/>
              </a:rPr>
              <a:t>  некоторые обзоры будут представлены.</a:t>
            </a:r>
          </a:p>
          <a:p>
            <a:pPr indent="-340995">
              <a:spcAft>
                <a:spcPts val="1413"/>
              </a:spcAft>
              <a:buClrTx/>
              <a:buFontTx/>
              <a:buNone/>
            </a:pPr>
            <a:endParaRPr lang="ru-RU" altLang="ru-RU" sz="1800" dirty="0">
              <a:solidFill>
                <a:srgbClr val="000000"/>
              </a:solidFill>
            </a:endParaRPr>
          </a:p>
          <a:p>
            <a:pPr>
              <a:spcAft>
                <a:spcPts val="1413"/>
              </a:spcAft>
              <a:buClrTx/>
            </a:pPr>
            <a:endParaRPr lang="ru-RU" dirty="0">
              <a:latin typeface="Arial"/>
              <a:cs typeface="Tahoma"/>
            </a:endParaRPr>
          </a:p>
          <a:p>
            <a:pPr eaLnBrk="1">
              <a:spcAft>
                <a:spcPts val="1413"/>
              </a:spcAft>
              <a:buClrTx/>
              <a:buFontTx/>
              <a:buNone/>
            </a:pPr>
            <a:endParaRPr lang="ru-RU" altLang="ru-RU" dirty="0">
              <a:solidFill>
                <a:srgbClr val="000000"/>
              </a:solidFill>
            </a:endParaRPr>
          </a:p>
          <a:p>
            <a:pPr eaLnBrk="1">
              <a:spcAft>
                <a:spcPts val="1413"/>
              </a:spcAft>
              <a:buClrTx/>
              <a:buFontTx/>
              <a:buNone/>
            </a:pPr>
            <a:endParaRPr lang="ru-RU" altLang="ru-RU" dirty="0">
              <a:solidFill>
                <a:srgbClr val="000000"/>
              </a:solidFill>
            </a:endParaRPr>
          </a:p>
          <a:p>
            <a:pPr eaLnBrk="1">
              <a:spcAft>
                <a:spcPts val="1413"/>
              </a:spcAft>
              <a:buClrTx/>
              <a:buFontTx/>
              <a:buNone/>
            </a:pPr>
            <a:endParaRPr lang="ru-RU" altLang="ru-RU" dirty="0">
              <a:solidFill>
                <a:srgbClr val="000000"/>
              </a:solidFill>
            </a:endParaRPr>
          </a:p>
          <a:p>
            <a:pPr eaLnBrk="1">
              <a:spcAft>
                <a:spcPts val="1413"/>
              </a:spcAft>
              <a:buClrTx/>
              <a:buFontTx/>
              <a:buNone/>
            </a:pPr>
            <a:endParaRPr lang="ru-RU" altLang="ru-RU" dirty="0">
              <a:solidFill>
                <a:srgbClr val="000000"/>
              </a:solidFill>
            </a:endParaRPr>
          </a:p>
          <a:p>
            <a:pPr eaLnBrk="1">
              <a:spcAft>
                <a:spcPts val="1413"/>
              </a:spcAft>
              <a:buClrTx/>
              <a:buFontTx/>
              <a:buNone/>
            </a:pPr>
            <a:endParaRPr lang="ru-RU" altLang="ru-RU" dirty="0">
              <a:solidFill>
                <a:srgbClr val="000000"/>
              </a:solidFill>
            </a:endParaRPr>
          </a:p>
          <a:p>
            <a:pPr eaLnBrk="1">
              <a:spcAft>
                <a:spcPts val="1413"/>
              </a:spcAft>
              <a:buClrTx/>
              <a:buFontTx/>
              <a:buNone/>
            </a:pPr>
            <a:endParaRPr lang="ru-RU" altLang="ru-RU" dirty="0">
              <a:solidFill>
                <a:srgbClr val="000000"/>
              </a:solidFill>
            </a:endParaRPr>
          </a:p>
          <a:p>
            <a:pPr eaLnBrk="1">
              <a:spcAft>
                <a:spcPts val="1413"/>
              </a:spcAft>
              <a:buClrTx/>
              <a:buFontTx/>
              <a:buNone/>
            </a:pPr>
            <a:endParaRPr lang="ru-RU" altLang="ru-RU" sz="2400"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Text Box 1">
            <a:extLst>
              <a:ext uri="{FF2B5EF4-FFF2-40B4-BE49-F238E27FC236}">
                <a16:creationId xmlns:a16="http://schemas.microsoft.com/office/drawing/2014/main" id="{DB15B563-1B4B-474A-9107-2233DF22020F}"/>
              </a:ext>
            </a:extLst>
          </p:cNvPr>
          <p:cNvSpPr txBox="1">
            <a:spLocks noChangeArrowheads="1"/>
          </p:cNvSpPr>
          <p:nvPr/>
        </p:nvSpPr>
        <p:spPr bwMode="auto">
          <a:xfrm>
            <a:off x="503238" y="284163"/>
            <a:ext cx="9067800" cy="5784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buNone/>
            </a:pPr>
            <a:r>
              <a:rPr lang="ru-RU" b="1" dirty="0" err="1">
                <a:solidFill>
                  <a:srgbClr val="000000"/>
                </a:solidFill>
                <a:latin typeface="Arial"/>
                <a:cs typeface="Arial"/>
              </a:rPr>
              <a:t>SDN:</a:t>
            </a:r>
            <a:r>
              <a:rPr lang="ru-RU" altLang="ru-RU" b="1" dirty="0" err="1">
                <a:solidFill>
                  <a:srgbClr val="000000"/>
                </a:solidFill>
                <a:latin typeface="Arial"/>
                <a:cs typeface="Tahoma"/>
              </a:rPr>
              <a:t>Distributed</a:t>
            </a:r>
            <a:r>
              <a:rPr lang="ru-RU" altLang="ru-RU" b="1" dirty="0">
                <a:solidFill>
                  <a:srgbClr val="000000"/>
                </a:solidFill>
                <a:latin typeface="Arial"/>
                <a:cs typeface="Tahoma"/>
              </a:rPr>
              <a:t> Control </a:t>
            </a:r>
            <a:r>
              <a:rPr lang="ru-RU" altLang="ru-RU" b="1" dirty="0" err="1">
                <a:solidFill>
                  <a:srgbClr val="000000"/>
                </a:solidFill>
                <a:latin typeface="Arial"/>
                <a:cs typeface="Tahoma"/>
              </a:rPr>
              <a:t>Planes</a:t>
            </a:r>
            <a:endParaRPr lang="ru-RU" altLang="ru-RU" b="1" dirty="0">
              <a:solidFill>
                <a:srgbClr val="000000"/>
              </a:solidFill>
              <a:latin typeface="Arial"/>
              <a:cs typeface="Tahoma"/>
            </a:endParaRPr>
          </a:p>
        </p:txBody>
      </p:sp>
      <p:sp>
        <p:nvSpPr>
          <p:cNvPr id="63490" name="Text Box 2">
            <a:extLst>
              <a:ext uri="{FF2B5EF4-FFF2-40B4-BE49-F238E27FC236}">
                <a16:creationId xmlns:a16="http://schemas.microsoft.com/office/drawing/2014/main" id="{7ED22EF6-2E2F-42B2-AAF5-1ADAB8E6F08B}"/>
              </a:ext>
            </a:extLst>
          </p:cNvPr>
          <p:cNvSpPr txBox="1">
            <a:spLocks noChangeArrowheads="1"/>
          </p:cNvSpPr>
          <p:nvPr/>
        </p:nvSpPr>
        <p:spPr bwMode="auto">
          <a:xfrm>
            <a:off x="144463" y="1368425"/>
            <a:ext cx="9720262" cy="608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655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a:spcAft>
                <a:spcPts val="1413"/>
              </a:spcAft>
              <a:buClrTx/>
              <a:buFontTx/>
              <a:buNone/>
            </a:pPr>
            <a:r>
              <a:rPr lang="ru-RU" altLang="ru-RU" dirty="0">
                <a:solidFill>
                  <a:srgbClr val="000000"/>
                </a:solidFill>
              </a:rPr>
              <a:t>В основой современной парадигмы Управления на </a:t>
            </a:r>
            <a:r>
              <a:rPr lang="ru-RU" altLang="ru-RU" i="1" dirty="0">
                <a:solidFill>
                  <a:srgbClr val="000000"/>
                </a:solidFill>
              </a:rPr>
              <a:t>IP</a:t>
            </a:r>
            <a:r>
              <a:rPr lang="ru-RU" altLang="ru-RU" b="1" dirty="0">
                <a:solidFill>
                  <a:srgbClr val="000000"/>
                </a:solidFill>
              </a:rPr>
              <a:t> </a:t>
            </a:r>
            <a:r>
              <a:rPr lang="ru-RU" altLang="ru-RU" dirty="0">
                <a:solidFill>
                  <a:srgbClr val="000000"/>
                </a:solidFill>
              </a:rPr>
              <a:t>уровне является использование </a:t>
            </a:r>
            <a:r>
              <a:rPr lang="ru-RU" altLang="ru-RU" i="1" dirty="0">
                <a:solidFill>
                  <a:srgbClr val="000000"/>
                </a:solidFill>
              </a:rPr>
              <a:t>IGP</a:t>
            </a:r>
            <a:r>
              <a:rPr lang="ru-RU" altLang="ru-RU" dirty="0">
                <a:solidFill>
                  <a:srgbClr val="000000"/>
                </a:solidFill>
              </a:rPr>
              <a:t>. </a:t>
            </a:r>
          </a:p>
          <a:p>
            <a:pPr>
              <a:spcAft>
                <a:spcPts val="1413"/>
              </a:spcAft>
              <a:buClrTx/>
              <a:buFontTx/>
              <a:buNone/>
            </a:pPr>
            <a:r>
              <a:rPr lang="ru-RU" altLang="ru-RU" dirty="0">
                <a:solidFill>
                  <a:srgbClr val="000000"/>
                </a:solidFill>
              </a:rPr>
              <a:t>На уровне установки соединения используются  </a:t>
            </a:r>
            <a:r>
              <a:rPr lang="ru-RU" altLang="ru-RU" i="1" dirty="0">
                <a:solidFill>
                  <a:srgbClr val="000000"/>
                </a:solidFill>
              </a:rPr>
              <a:t>OSPF</a:t>
            </a:r>
            <a:r>
              <a:rPr lang="ru-RU" altLang="ru-RU" dirty="0">
                <a:solidFill>
                  <a:srgbClr val="000000"/>
                </a:solidFill>
              </a:rPr>
              <a:t> или </a:t>
            </a:r>
            <a:r>
              <a:rPr lang="ru-RU" altLang="ru-RU" i="1" dirty="0">
                <a:solidFill>
                  <a:srgbClr val="000000"/>
                </a:solidFill>
              </a:rPr>
              <a:t>ISIS</a:t>
            </a:r>
            <a:r>
              <a:rPr lang="ru-RU" altLang="ru-RU" dirty="0">
                <a:solidFill>
                  <a:srgbClr val="000000"/>
                </a:solidFill>
              </a:rPr>
              <a:t>.</a:t>
            </a:r>
          </a:p>
          <a:p>
            <a:pPr>
              <a:spcAft>
                <a:spcPts val="1413"/>
              </a:spcAft>
              <a:buClrTx/>
              <a:buFontTx/>
              <a:buNone/>
            </a:pPr>
            <a:r>
              <a:rPr lang="ru-RU" altLang="ru-RU" b="1" dirty="0">
                <a:solidFill>
                  <a:srgbClr val="000000"/>
                </a:solidFill>
              </a:rPr>
              <a:t> </a:t>
            </a:r>
            <a:r>
              <a:rPr lang="ru-RU" altLang="ru-RU" i="1" dirty="0">
                <a:solidFill>
                  <a:srgbClr val="000000"/>
                </a:solidFill>
              </a:rPr>
              <a:t>IGP</a:t>
            </a:r>
            <a:r>
              <a:rPr lang="ru-RU" altLang="ru-RU" dirty="0">
                <a:solidFill>
                  <a:srgbClr val="000000"/>
                </a:solidFill>
              </a:rPr>
              <a:t> используется для установления доступности между связанным, ациклическим графом элементов передачи данных.</a:t>
            </a:r>
          </a:p>
          <a:p>
            <a:pPr>
              <a:spcAft>
                <a:spcPts val="1413"/>
              </a:spcAft>
              <a:buClrTx/>
              <a:buFontTx/>
              <a:buNone/>
            </a:pPr>
            <a:r>
              <a:rPr lang="ru-RU" altLang="ru-RU" dirty="0">
                <a:solidFill>
                  <a:srgbClr val="000000"/>
                </a:solidFill>
              </a:rPr>
              <a:t>Протокол</a:t>
            </a:r>
            <a:r>
              <a:rPr lang="ru-RU" altLang="ru-RU" b="1" dirty="0">
                <a:solidFill>
                  <a:srgbClr val="000000"/>
                </a:solidFill>
              </a:rPr>
              <a:t> </a:t>
            </a:r>
            <a:r>
              <a:rPr lang="ru-RU" altLang="ru-RU" i="1" dirty="0">
                <a:solidFill>
                  <a:srgbClr val="000000"/>
                </a:solidFill>
              </a:rPr>
              <a:t>IGP</a:t>
            </a:r>
            <a:r>
              <a:rPr lang="ru-RU" altLang="ru-RU" dirty="0">
                <a:solidFill>
                  <a:srgbClr val="000000"/>
                </a:solidFill>
              </a:rPr>
              <a:t> устанавливает отношения между соседними узлами и управляет сеансами обмена информацией о достижимости (т. е. </a:t>
            </a:r>
            <a:r>
              <a:rPr lang="ru-RU" altLang="ru-RU" i="1" dirty="0">
                <a:solidFill>
                  <a:srgbClr val="000000"/>
                </a:solidFill>
              </a:rPr>
              <a:t>NLRI</a:t>
            </a:r>
            <a:r>
              <a:rPr lang="ru-RU" altLang="ru-RU" dirty="0">
                <a:solidFill>
                  <a:srgbClr val="000000"/>
                </a:solidFill>
              </a:rPr>
              <a:t> или состояние маршрута). </a:t>
            </a:r>
          </a:p>
          <a:p>
            <a:pPr>
              <a:spcAft>
                <a:spcPts val="1413"/>
              </a:spcAft>
              <a:buClrTx/>
              <a:buFontTx/>
              <a:buNone/>
            </a:pPr>
            <a:r>
              <a:rPr lang="ru-RU" altLang="ru-RU" dirty="0">
                <a:solidFill>
                  <a:srgbClr val="000000"/>
                </a:solidFill>
              </a:rPr>
              <a:t>В протоколе также заложены элементы безопасности, а также встроенные средства защиты для установления связи между соседями и принятия данных, связанных с протоколом.</a:t>
            </a:r>
          </a:p>
          <a:p>
            <a:pPr>
              <a:spcAft>
                <a:spcPts val="1413"/>
              </a:spcAft>
              <a:buClrTx/>
              <a:buFontTx/>
              <a:buNone/>
            </a:pPr>
            <a:r>
              <a:rPr lang="ru-RU" altLang="ru-RU" sz="1800" dirty="0">
                <a:solidFill>
                  <a:srgbClr val="000000"/>
                </a:solidFill>
              </a:rPr>
              <a:t>Сетевые соседи, участвующие в информационном обмене, хранят накопленные сведения от  других узлов в базе данных состояния (например, базы данных </a:t>
            </a:r>
            <a:r>
              <a:rPr lang="ru-RU" altLang="ru-RU" sz="1800" i="1" dirty="0">
                <a:solidFill>
                  <a:srgbClr val="000000"/>
                </a:solidFill>
              </a:rPr>
              <a:t>OSPF</a:t>
            </a:r>
            <a:r>
              <a:rPr lang="ru-RU" altLang="ru-RU" sz="1800" dirty="0">
                <a:solidFill>
                  <a:srgbClr val="000000"/>
                </a:solidFill>
              </a:rPr>
              <a:t>) и считают алгоритм кратчайшего пути по этим данным, чтобы создать диаграмму оптимального маршрута к целевым точкам. Эти маршруты  внесены в </a:t>
            </a:r>
            <a:r>
              <a:rPr lang="ru-RU" altLang="ru-RU" sz="1800" i="1" dirty="0">
                <a:solidFill>
                  <a:srgbClr val="000000"/>
                </a:solidFill>
              </a:rPr>
              <a:t>RIB</a:t>
            </a:r>
            <a:r>
              <a:rPr lang="ru-RU" altLang="ru-RU" sz="1800" dirty="0">
                <a:solidFill>
                  <a:srgbClr val="000000"/>
                </a:solidFill>
              </a:rPr>
              <a:t>.</a:t>
            </a:r>
          </a:p>
          <a:p>
            <a:pPr>
              <a:spcAft>
                <a:spcPts val="1413"/>
              </a:spcAft>
              <a:buClrTx/>
              <a:buFontTx/>
              <a:buNone/>
            </a:pPr>
            <a:r>
              <a:rPr lang="ru-RU" altLang="ru-RU" sz="1800" dirty="0">
                <a:solidFill>
                  <a:srgbClr val="000000"/>
                </a:solidFill>
              </a:rPr>
              <a:t>Потеря / появление  связи    или потеря / приобретение информации о достижимости соседей  являются сетевыми событиями. Эти события используют алгоритм распределенного вещания, прописанного в соответствующих протоколах. Все участвующие в этом «разговоре» элементы  остаются связанными друг с другом (прямо или косвенно) в конечном итоге видят и обрабатывают сетевое событие.</a:t>
            </a:r>
          </a:p>
          <a:p>
            <a:pPr>
              <a:spcAft>
                <a:spcPts val="1413"/>
              </a:spcAft>
              <a:buClrTx/>
              <a:buFontTx/>
              <a:buNone/>
            </a:pPr>
            <a:endParaRPr lang="ru-RU" altLang="ru-RU" dirty="0">
              <a:solidFill>
                <a:srgbClr val="000000"/>
              </a:solidFill>
            </a:endParaRPr>
          </a:p>
        </p:txBody>
      </p:sp>
    </p:spTree>
    <p:extLst>
      <p:ext uri="{BB962C8B-B14F-4D97-AF65-F5344CB8AC3E}">
        <p14:creationId xmlns:p14="http://schemas.microsoft.com/office/powerpoint/2010/main" val="21560438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Text Box 1">
            <a:extLst>
              <a:ext uri="{FF2B5EF4-FFF2-40B4-BE49-F238E27FC236}">
                <a16:creationId xmlns:a16="http://schemas.microsoft.com/office/drawing/2014/main" id="{DB15B563-1B4B-474A-9107-2233DF22020F}"/>
              </a:ext>
            </a:extLst>
          </p:cNvPr>
          <p:cNvSpPr txBox="1">
            <a:spLocks noChangeArrowheads="1"/>
          </p:cNvSpPr>
          <p:nvPr/>
        </p:nvSpPr>
        <p:spPr bwMode="auto">
          <a:xfrm>
            <a:off x="503238" y="284163"/>
            <a:ext cx="9067800" cy="506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buNone/>
            </a:pPr>
            <a:r>
              <a:rPr lang="ru-RU" b="1" dirty="0" err="1">
                <a:solidFill>
                  <a:srgbClr val="000000"/>
                </a:solidFill>
                <a:latin typeface="Arial"/>
                <a:cs typeface="Arial"/>
              </a:rPr>
              <a:t>SDN:</a:t>
            </a:r>
            <a:r>
              <a:rPr lang="ru-RU" altLang="ru-RU" b="1" dirty="0" err="1">
                <a:solidFill>
                  <a:srgbClr val="000000"/>
                </a:solidFill>
                <a:latin typeface="Arial"/>
                <a:cs typeface="Tahoma"/>
              </a:rPr>
              <a:t>Distributed</a:t>
            </a:r>
            <a:r>
              <a:rPr lang="ru-RU" altLang="ru-RU" b="1" dirty="0">
                <a:solidFill>
                  <a:srgbClr val="000000"/>
                </a:solidFill>
                <a:latin typeface="Arial"/>
                <a:cs typeface="Tahoma"/>
              </a:rPr>
              <a:t> Control </a:t>
            </a:r>
            <a:r>
              <a:rPr lang="ru-RU" altLang="ru-RU" b="1" dirty="0" err="1">
                <a:solidFill>
                  <a:srgbClr val="000000"/>
                </a:solidFill>
                <a:latin typeface="Arial"/>
                <a:cs typeface="Tahoma"/>
              </a:rPr>
              <a:t>Planes</a:t>
            </a:r>
            <a:endParaRPr lang="ru-RU" altLang="ru-RU" b="1" dirty="0">
              <a:solidFill>
                <a:srgbClr val="000000"/>
              </a:solidFill>
              <a:latin typeface="Arial"/>
              <a:cs typeface="Tahoma"/>
            </a:endParaRPr>
          </a:p>
        </p:txBody>
      </p:sp>
      <p:sp>
        <p:nvSpPr>
          <p:cNvPr id="63490" name="Text Box 2">
            <a:extLst>
              <a:ext uri="{FF2B5EF4-FFF2-40B4-BE49-F238E27FC236}">
                <a16:creationId xmlns:a16="http://schemas.microsoft.com/office/drawing/2014/main" id="{7ED22EF6-2E2F-42B2-AAF5-1ADAB8E6F08B}"/>
              </a:ext>
            </a:extLst>
          </p:cNvPr>
          <p:cNvSpPr txBox="1">
            <a:spLocks noChangeArrowheads="1"/>
          </p:cNvSpPr>
          <p:nvPr/>
        </p:nvSpPr>
        <p:spPr bwMode="auto">
          <a:xfrm>
            <a:off x="144463" y="2150316"/>
            <a:ext cx="9720262" cy="53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655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40995">
              <a:spcAft>
                <a:spcPts val="1413"/>
              </a:spcAft>
            </a:pPr>
            <a:r>
              <a:rPr lang="ru-RU" b="1" i="1" dirty="0">
                <a:solidFill>
                  <a:srgbClr val="000000"/>
                </a:solidFill>
                <a:latin typeface="Arial"/>
                <a:cs typeface="Arial"/>
              </a:rPr>
              <a:t>Control </a:t>
            </a:r>
            <a:r>
              <a:rPr lang="ru-RU" b="1" i="1" err="1">
                <a:solidFill>
                  <a:srgbClr val="000000"/>
                </a:solidFill>
                <a:latin typeface="Arial"/>
                <a:cs typeface="Arial"/>
              </a:rPr>
              <a:t>Plane</a:t>
            </a:r>
            <a:r>
              <a:rPr lang="ru-RU" b="1" dirty="0">
                <a:solidFill>
                  <a:srgbClr val="000000"/>
                </a:solidFill>
                <a:latin typeface="Arial"/>
                <a:cs typeface="Arial"/>
              </a:rPr>
              <a:t> </a:t>
            </a:r>
            <a:r>
              <a:rPr lang="ru-RU" altLang="ru-RU" dirty="0">
                <a:solidFill>
                  <a:srgbClr val="000000"/>
                </a:solidFill>
                <a:latin typeface="Arial"/>
                <a:cs typeface="Tahoma"/>
              </a:rPr>
              <a:t>для  получения знания о физическом и  логическом состоянии  использует следующие инструменты: </a:t>
            </a:r>
            <a:endParaRPr lang="ru-RU" altLang="ru-RU" dirty="0">
              <a:solidFill>
                <a:srgbClr val="000000"/>
              </a:solidFill>
            </a:endParaRPr>
          </a:p>
          <a:p>
            <a:pPr indent="-340995">
              <a:spcAft>
                <a:spcPts val="1413"/>
              </a:spcAft>
              <a:buClrTx/>
            </a:pPr>
            <a:endParaRPr lang="ru-RU" altLang="ru-RU" dirty="0">
              <a:solidFill>
                <a:srgbClr val="000000"/>
              </a:solidFill>
              <a:latin typeface="Arial"/>
              <a:cs typeface="Tahoma"/>
            </a:endParaRPr>
          </a:p>
          <a:p>
            <a:pPr indent="-340995">
              <a:spcAft>
                <a:spcPts val="1413"/>
              </a:spcAft>
              <a:buClrTx/>
            </a:pPr>
            <a:r>
              <a:rPr lang="ru-RU" altLang="ru-RU" dirty="0">
                <a:solidFill>
                  <a:srgbClr val="000000"/>
                </a:solidFill>
                <a:latin typeface="Arial"/>
                <a:cs typeface="Tahoma"/>
              </a:rPr>
              <a:t>Рекурсию; </a:t>
            </a:r>
            <a:endParaRPr lang="ru-RU" altLang="ru-RU" dirty="0">
              <a:solidFill>
                <a:srgbClr val="000000"/>
              </a:solidFill>
            </a:endParaRPr>
          </a:p>
          <a:p>
            <a:pPr indent="-340995">
              <a:spcAft>
                <a:spcPts val="1413"/>
              </a:spcAft>
              <a:buClrTx/>
            </a:pPr>
            <a:r>
              <a:rPr lang="ru-RU" altLang="ru-RU" dirty="0">
                <a:solidFill>
                  <a:srgbClr val="000000"/>
                </a:solidFill>
                <a:latin typeface="Arial"/>
                <a:cs typeface="Tahoma"/>
              </a:rPr>
              <a:t>Суммирования; </a:t>
            </a:r>
            <a:endParaRPr lang="ru-RU" altLang="ru-RU" dirty="0">
              <a:solidFill>
                <a:srgbClr val="000000"/>
              </a:solidFill>
            </a:endParaRPr>
          </a:p>
          <a:p>
            <a:pPr indent="-340995">
              <a:spcAft>
                <a:spcPts val="1413"/>
              </a:spcAft>
              <a:buClrTx/>
              <a:buFontTx/>
              <a:buNone/>
            </a:pPr>
            <a:r>
              <a:rPr lang="ru-RU" altLang="ru-RU" dirty="0">
                <a:solidFill>
                  <a:srgbClr val="000000"/>
                </a:solidFill>
                <a:latin typeface="Arial"/>
                <a:cs typeface="Tahoma"/>
              </a:rPr>
              <a:t>Фильтрации маршрутов;</a:t>
            </a:r>
          </a:p>
          <a:p>
            <a:pPr indent="-340995">
              <a:spcAft>
                <a:spcPts val="1413"/>
              </a:spcAft>
              <a:buClrTx/>
            </a:pPr>
            <a:r>
              <a:rPr lang="ru-RU" altLang="ru-RU">
                <a:solidFill>
                  <a:srgbClr val="000000"/>
                </a:solidFill>
                <a:latin typeface="Arial"/>
                <a:cs typeface="Tahoma"/>
              </a:rPr>
              <a:t>Категоризацию (физическую / логическую);</a:t>
            </a:r>
          </a:p>
          <a:p>
            <a:pPr indent="-340995">
              <a:spcAft>
                <a:spcPts val="1413"/>
              </a:spcAft>
              <a:buClrTx/>
            </a:pPr>
            <a:endParaRPr lang="ru-RU" altLang="ru-RU">
              <a:solidFill>
                <a:srgbClr val="000000"/>
              </a:solidFill>
              <a:latin typeface="Arial"/>
              <a:cs typeface="Tahoma"/>
            </a:endParaRPr>
          </a:p>
          <a:p>
            <a:pPr indent="-340995">
              <a:spcAft>
                <a:spcPts val="1413"/>
              </a:spcAft>
              <a:buClrTx/>
            </a:pPr>
            <a:r>
              <a:rPr lang="ru-RU" altLang="ru-RU" dirty="0">
                <a:solidFill>
                  <a:srgbClr val="000000"/>
                </a:solidFill>
                <a:latin typeface="Arial"/>
                <a:cs typeface="Tahoma"/>
              </a:rPr>
              <a:t>Информация о масштабировании состоит  из  числа поддерживаемых соседей </a:t>
            </a:r>
            <a:r>
              <a:rPr lang="ru-RU" altLang="ru-RU" i="1" dirty="0">
                <a:solidFill>
                  <a:srgbClr val="000000"/>
                </a:solidFill>
                <a:latin typeface="Arial"/>
                <a:cs typeface="Tahoma"/>
              </a:rPr>
              <a:t>IGP:</a:t>
            </a:r>
            <a:endParaRPr lang="ru-RU" altLang="ru-RU" dirty="0">
              <a:solidFill>
                <a:srgbClr val="000000"/>
              </a:solidFill>
              <a:latin typeface="Arial"/>
              <a:cs typeface="Tahoma"/>
            </a:endParaRPr>
          </a:p>
          <a:p>
            <a:pPr indent="-340995">
              <a:spcAft>
                <a:spcPts val="1413"/>
              </a:spcAft>
              <a:buClrTx/>
            </a:pPr>
            <a:endParaRPr lang="ru-RU" altLang="ru-RU" dirty="0">
              <a:solidFill>
                <a:srgbClr val="000000"/>
              </a:solidFill>
              <a:latin typeface="Arial"/>
              <a:cs typeface="Tahoma"/>
            </a:endParaRPr>
          </a:p>
          <a:p>
            <a:pPr indent="-340995">
              <a:spcAft>
                <a:spcPts val="1413"/>
              </a:spcAft>
              <a:buClrTx/>
            </a:pPr>
            <a:r>
              <a:rPr lang="ru-RU" altLang="ru-RU" dirty="0">
                <a:solidFill>
                  <a:srgbClr val="000000"/>
                </a:solidFill>
                <a:latin typeface="Arial"/>
                <a:cs typeface="Tahoma"/>
              </a:rPr>
              <a:t>Количества событий, которые могут быть обработаны; </a:t>
            </a:r>
            <a:endParaRPr lang="ru-RU" altLang="ru-RU" dirty="0">
              <a:solidFill>
                <a:srgbClr val="000000"/>
              </a:solidFill>
            </a:endParaRPr>
          </a:p>
          <a:p>
            <a:pPr indent="-340995">
              <a:spcAft>
                <a:spcPts val="1413"/>
              </a:spcAft>
              <a:buClrTx/>
              <a:buFontTx/>
              <a:buNone/>
            </a:pPr>
            <a:r>
              <a:rPr lang="ru-RU" altLang="ru-RU" dirty="0">
                <a:solidFill>
                  <a:srgbClr val="000000"/>
                </a:solidFill>
                <a:latin typeface="Arial"/>
                <a:cs typeface="Tahoma"/>
              </a:rPr>
              <a:t>Размера базы данных состояния канала или другой структуры состояния и / или других связанных объектов.</a:t>
            </a:r>
          </a:p>
          <a:p>
            <a:pPr indent="-340995">
              <a:spcAft>
                <a:spcPts val="1413"/>
              </a:spcAft>
              <a:buClrTx/>
            </a:pPr>
            <a:endParaRPr lang="ru-RU" altLang="ru-RU" dirty="0">
              <a:solidFill>
                <a:srgbClr val="000000"/>
              </a:solidFill>
            </a:endParaRPr>
          </a:p>
        </p:txBody>
      </p:sp>
    </p:spTree>
    <p:extLst>
      <p:ext uri="{BB962C8B-B14F-4D97-AF65-F5344CB8AC3E}">
        <p14:creationId xmlns:p14="http://schemas.microsoft.com/office/powerpoint/2010/main" val="16358761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Text Box 1">
            <a:extLst>
              <a:ext uri="{FF2B5EF4-FFF2-40B4-BE49-F238E27FC236}">
                <a16:creationId xmlns:a16="http://schemas.microsoft.com/office/drawing/2014/main" id="{DB15B563-1B4B-474A-9107-2233DF22020F}"/>
              </a:ext>
            </a:extLst>
          </p:cNvPr>
          <p:cNvSpPr txBox="1">
            <a:spLocks noChangeArrowheads="1"/>
          </p:cNvSpPr>
          <p:nvPr/>
        </p:nvSpPr>
        <p:spPr bwMode="auto">
          <a:xfrm>
            <a:off x="503238" y="284163"/>
            <a:ext cx="9067800" cy="6299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buNone/>
            </a:pPr>
            <a:r>
              <a:rPr lang="ru-RU" b="1" dirty="0" err="1">
                <a:solidFill>
                  <a:srgbClr val="000000"/>
                </a:solidFill>
                <a:latin typeface="Arial"/>
                <a:cs typeface="Arial"/>
              </a:rPr>
              <a:t>SDN:</a:t>
            </a:r>
            <a:r>
              <a:rPr lang="ru-RU" altLang="ru-RU" b="1" dirty="0" err="1">
                <a:solidFill>
                  <a:srgbClr val="000000"/>
                </a:solidFill>
                <a:latin typeface="Arial"/>
                <a:cs typeface="Tahoma"/>
              </a:rPr>
              <a:t>Distributed</a:t>
            </a:r>
            <a:r>
              <a:rPr lang="ru-RU" altLang="ru-RU" b="1" dirty="0">
                <a:solidFill>
                  <a:srgbClr val="000000"/>
                </a:solidFill>
                <a:latin typeface="Arial"/>
                <a:cs typeface="Tahoma"/>
              </a:rPr>
              <a:t> Control </a:t>
            </a:r>
            <a:r>
              <a:rPr lang="ru-RU" altLang="ru-RU" b="1" dirty="0" err="1">
                <a:solidFill>
                  <a:srgbClr val="000000"/>
                </a:solidFill>
                <a:latin typeface="Arial"/>
                <a:cs typeface="Tahoma"/>
              </a:rPr>
              <a:t>Planes</a:t>
            </a:r>
            <a:endParaRPr lang="ru-RU" altLang="ru-RU" b="1" dirty="0">
              <a:solidFill>
                <a:srgbClr val="000000"/>
              </a:solidFill>
              <a:latin typeface="Arial"/>
              <a:cs typeface="Tahoma"/>
            </a:endParaRPr>
          </a:p>
        </p:txBody>
      </p:sp>
      <p:sp>
        <p:nvSpPr>
          <p:cNvPr id="63490" name="Text Box 2">
            <a:extLst>
              <a:ext uri="{FF2B5EF4-FFF2-40B4-BE49-F238E27FC236}">
                <a16:creationId xmlns:a16="http://schemas.microsoft.com/office/drawing/2014/main" id="{7ED22EF6-2E2F-42B2-AAF5-1ADAB8E6F08B}"/>
              </a:ext>
            </a:extLst>
          </p:cNvPr>
          <p:cNvSpPr txBox="1">
            <a:spLocks noChangeArrowheads="1"/>
          </p:cNvSpPr>
          <p:nvPr/>
        </p:nvSpPr>
        <p:spPr bwMode="auto">
          <a:xfrm>
            <a:off x="92917" y="1892699"/>
            <a:ext cx="9720262" cy="56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655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a:spcAft>
                <a:spcPts val="1413"/>
              </a:spcAft>
              <a:buClrTx/>
              <a:buFontTx/>
              <a:buNone/>
            </a:pPr>
            <a:r>
              <a:rPr lang="ru-RU" altLang="ru-RU" sz="1800" dirty="0">
                <a:solidFill>
                  <a:srgbClr val="000000"/>
                </a:solidFill>
              </a:rPr>
              <a:t>На границах области оператор имеет элементы управления для обобщения  информации о достижимости других областей или  конкретной информации по границам области.</a:t>
            </a:r>
          </a:p>
          <a:p>
            <a:pPr>
              <a:spcAft>
                <a:spcPts val="1413"/>
              </a:spcAft>
              <a:buClrTx/>
              <a:buFontTx/>
              <a:buNone/>
            </a:pPr>
            <a:r>
              <a:rPr lang="ru-RU" altLang="ru-RU" sz="1800" dirty="0">
                <a:solidFill>
                  <a:srgbClr val="000000"/>
                </a:solidFill>
              </a:rPr>
              <a:t>Для объявления о  доступности через границы сетей, дополнительной информации об адресах в </a:t>
            </a:r>
            <a:r>
              <a:rPr lang="ru-RU" altLang="ru-RU" sz="1800" i="1" dirty="0">
                <a:solidFill>
                  <a:srgbClr val="000000"/>
                </a:solidFill>
              </a:rPr>
              <a:t>VPN</a:t>
            </a:r>
            <a:r>
              <a:rPr lang="ru-RU" altLang="ru-RU" sz="1800" dirty="0">
                <a:solidFill>
                  <a:srgbClr val="000000"/>
                </a:solidFill>
              </a:rPr>
              <a:t>, например, которая не  содержится в IGP  обычно использует протокол </a:t>
            </a:r>
            <a:r>
              <a:rPr lang="ru-RU" altLang="ru-RU" sz="1800" i="1" dirty="0">
                <a:solidFill>
                  <a:srgbClr val="000000"/>
                </a:solidFill>
              </a:rPr>
              <a:t>BGP</a:t>
            </a:r>
            <a:r>
              <a:rPr lang="ru-RU" altLang="ru-RU" sz="1800" dirty="0">
                <a:solidFill>
                  <a:srgbClr val="000000"/>
                </a:solidFill>
              </a:rPr>
              <a:t>.</a:t>
            </a:r>
          </a:p>
          <a:p>
            <a:pPr>
              <a:spcAft>
                <a:spcPts val="1413"/>
              </a:spcAft>
              <a:buClrTx/>
              <a:buFontTx/>
              <a:buNone/>
            </a:pPr>
            <a:r>
              <a:rPr lang="ru-RU" altLang="ru-RU" sz="1800" dirty="0">
                <a:solidFill>
                  <a:srgbClr val="000000"/>
                </a:solidFill>
              </a:rPr>
              <a:t> Компоненты управления </a:t>
            </a:r>
            <a:r>
              <a:rPr lang="ru-RU" altLang="ru-RU" sz="1800" i="1" dirty="0">
                <a:solidFill>
                  <a:srgbClr val="000000"/>
                </a:solidFill>
              </a:rPr>
              <a:t>BGP</a:t>
            </a:r>
            <a:r>
              <a:rPr lang="ru-RU" altLang="ru-RU" sz="1800" b="1" dirty="0">
                <a:solidFill>
                  <a:srgbClr val="000000"/>
                </a:solidFill>
              </a:rPr>
              <a:t> </a:t>
            </a:r>
            <a:r>
              <a:rPr lang="ru-RU" altLang="ru-RU" sz="1800" dirty="0">
                <a:solidFill>
                  <a:srgbClr val="000000"/>
                </a:solidFill>
              </a:rPr>
              <a:t>также как  </a:t>
            </a:r>
            <a:r>
              <a:rPr lang="ru-RU" altLang="ru-RU" sz="1800" i="1" dirty="0">
                <a:solidFill>
                  <a:srgbClr val="000000"/>
                </a:solidFill>
              </a:rPr>
              <a:t>IGP</a:t>
            </a:r>
            <a:r>
              <a:rPr lang="ru-RU" altLang="ru-RU" sz="1800" dirty="0">
                <a:solidFill>
                  <a:srgbClr val="000000"/>
                </a:solidFill>
              </a:rPr>
              <a:t>  описывают взаимную связь между сетевыми соседями приводит к обмену всеми или любыми подмножествами собранных данных между соседями. </a:t>
            </a:r>
          </a:p>
          <a:p>
            <a:pPr>
              <a:spcAft>
                <a:spcPts val="1413"/>
              </a:spcAft>
              <a:buClrTx/>
              <a:buFontTx/>
              <a:buNone/>
            </a:pPr>
            <a:r>
              <a:rPr lang="ru-RU" altLang="ru-RU" sz="1800" dirty="0">
                <a:solidFill>
                  <a:srgbClr val="000000"/>
                </a:solidFill>
              </a:rPr>
              <a:t>Информация о достижимости основывается на информации от различных семействах адресов.</a:t>
            </a:r>
          </a:p>
          <a:p>
            <a:pPr indent="-340995">
              <a:spcAft>
                <a:spcPts val="1413"/>
              </a:spcAft>
              <a:buClrTx/>
            </a:pPr>
            <a:r>
              <a:rPr lang="ru-RU" altLang="ru-RU" sz="1800" dirty="0">
                <a:solidFill>
                  <a:srgbClr val="000000"/>
                </a:solidFill>
                <a:latin typeface="Arial"/>
                <a:cs typeface="Tahoma"/>
              </a:rPr>
              <a:t>Информация становится более доступной и масштабируемой  через с использованием </a:t>
            </a:r>
            <a:r>
              <a:rPr lang="ru-RU" altLang="ru-RU" sz="1800" i="1" err="1">
                <a:solidFill>
                  <a:srgbClr val="000000"/>
                </a:solidFill>
                <a:latin typeface="Arial"/>
                <a:cs typeface="Tahoma"/>
              </a:rPr>
              <a:t>рекурсии</a:t>
            </a:r>
            <a:r>
              <a:rPr lang="ru-RU" altLang="ru-RU" i="1" err="1">
                <a:solidFill>
                  <a:srgbClr val="000000"/>
                </a:solidFill>
                <a:latin typeface="Arial"/>
                <a:cs typeface="Tahoma"/>
              </a:rPr>
              <a:t>,</a:t>
            </a:r>
            <a:r>
              <a:rPr lang="ru-RU" altLang="ru-RU" sz="1800" err="1">
                <a:solidFill>
                  <a:srgbClr val="000000"/>
                </a:solidFill>
                <a:latin typeface="Arial"/>
                <a:cs typeface="Tahoma"/>
              </a:rPr>
              <a:t>которая</a:t>
            </a:r>
            <a:r>
              <a:rPr lang="ru-RU" altLang="ru-RU" sz="1800" dirty="0">
                <a:solidFill>
                  <a:srgbClr val="000000"/>
                </a:solidFill>
                <a:latin typeface="Arial"/>
                <a:cs typeface="Tahoma"/>
              </a:rPr>
              <a:t> позволяет </a:t>
            </a:r>
            <a:r>
              <a:rPr lang="ru-RU" sz="1800" b="1" i="1" dirty="0">
                <a:solidFill>
                  <a:srgbClr val="000000"/>
                </a:solidFill>
                <a:latin typeface="Arial"/>
                <a:cs typeface="Arial"/>
              </a:rPr>
              <a:t>Control </a:t>
            </a:r>
            <a:r>
              <a:rPr lang="ru-RU" sz="1800" b="1" i="1" err="1">
                <a:solidFill>
                  <a:srgbClr val="000000"/>
                </a:solidFill>
                <a:latin typeface="Arial"/>
                <a:cs typeface="Arial"/>
              </a:rPr>
              <a:t>Plane</a:t>
            </a:r>
            <a:r>
              <a:rPr lang="ru-RU" altLang="ru-RU" sz="1800" dirty="0">
                <a:solidFill>
                  <a:srgbClr val="000000"/>
                </a:solidFill>
                <a:latin typeface="Arial"/>
                <a:cs typeface="Tahoma"/>
              </a:rPr>
              <a:t> распространять информацию о линках с различными атрибутами, специфичными для разных протоколов. </a:t>
            </a:r>
            <a:endParaRPr lang="ru-RU" altLang="ru-RU" sz="1800" dirty="0">
              <a:solidFill>
                <a:srgbClr val="000000"/>
              </a:solidFill>
            </a:endParaRPr>
          </a:p>
          <a:p>
            <a:pPr indent="-340995">
              <a:spcAft>
                <a:spcPts val="1413"/>
              </a:spcAft>
              <a:buClrTx/>
            </a:pPr>
            <a:r>
              <a:rPr lang="ru-RU" altLang="ru-RU" sz="1800" dirty="0">
                <a:solidFill>
                  <a:srgbClr val="000000"/>
                </a:solidFill>
                <a:latin typeface="Arial"/>
                <a:cs typeface="Tahoma"/>
              </a:rPr>
              <a:t>Например, эта оптимизация позволяет представление большого количества </a:t>
            </a:r>
            <a:r>
              <a:rPr lang="ru-RU" altLang="ru-RU" sz="1800" i="1" dirty="0">
                <a:solidFill>
                  <a:srgbClr val="000000"/>
                </a:solidFill>
                <a:latin typeface="Arial"/>
                <a:cs typeface="Tahoma"/>
              </a:rPr>
              <a:t>BGP NLRI</a:t>
            </a:r>
            <a:r>
              <a:rPr lang="ru-RU" altLang="ru-RU" sz="1800" dirty="0">
                <a:solidFill>
                  <a:srgbClr val="000000"/>
                </a:solidFill>
                <a:latin typeface="Arial"/>
                <a:cs typeface="Tahoma"/>
              </a:rPr>
              <a:t> через один </a:t>
            </a:r>
            <a:r>
              <a:rPr lang="ru-RU" altLang="ru-RU" sz="1800" i="1" dirty="0">
                <a:solidFill>
                  <a:srgbClr val="000000"/>
                </a:solidFill>
                <a:latin typeface="Arial"/>
                <a:cs typeface="Tahoma"/>
              </a:rPr>
              <a:t>IP</a:t>
            </a:r>
            <a:r>
              <a:rPr lang="ru-RU" altLang="ru-RU" sz="1800" dirty="0">
                <a:solidFill>
                  <a:srgbClr val="000000"/>
                </a:solidFill>
                <a:latin typeface="Arial"/>
                <a:cs typeface="Tahoma"/>
              </a:rPr>
              <a:t>-адрес получателя представленный  в наборе данных </a:t>
            </a:r>
            <a:r>
              <a:rPr lang="ru-RU" altLang="ru-RU" sz="1800" i="1" dirty="0">
                <a:solidFill>
                  <a:srgbClr val="000000"/>
                </a:solidFill>
                <a:latin typeface="Arial"/>
                <a:cs typeface="Tahoma"/>
              </a:rPr>
              <a:t>IGP</a:t>
            </a:r>
            <a:r>
              <a:rPr lang="ru-RU" altLang="ru-RU" sz="1800" dirty="0">
                <a:solidFill>
                  <a:srgbClr val="000000"/>
                </a:solidFill>
                <a:latin typeface="Arial"/>
                <a:cs typeface="Tahoma"/>
              </a:rPr>
              <a:t>. </a:t>
            </a:r>
            <a:endParaRPr lang="ru-RU" altLang="ru-RU" sz="1800" dirty="0">
              <a:solidFill>
                <a:srgbClr val="000000"/>
              </a:solidFill>
            </a:endParaRPr>
          </a:p>
          <a:p>
            <a:pPr indent="-340995">
              <a:spcAft>
                <a:spcPts val="1413"/>
              </a:spcAft>
              <a:buClrTx/>
            </a:pPr>
            <a:r>
              <a:rPr lang="ru-RU" altLang="ru-RU" sz="1800" dirty="0">
                <a:solidFill>
                  <a:srgbClr val="000000"/>
                </a:solidFill>
                <a:latin typeface="Arial"/>
                <a:cs typeface="Tahoma"/>
              </a:rPr>
              <a:t>Информация </a:t>
            </a:r>
            <a:r>
              <a:rPr lang="ru-RU" altLang="ru-RU" sz="1800" i="1" dirty="0">
                <a:solidFill>
                  <a:srgbClr val="000000"/>
                </a:solidFill>
                <a:latin typeface="Arial"/>
                <a:cs typeface="Tahoma"/>
              </a:rPr>
              <a:t>BGP</a:t>
            </a:r>
            <a:r>
              <a:rPr lang="ru-RU" altLang="ru-RU" sz="1800" dirty="0">
                <a:solidFill>
                  <a:srgbClr val="000000"/>
                </a:solidFill>
                <a:latin typeface="Arial"/>
                <a:cs typeface="Tahoma"/>
              </a:rPr>
              <a:t>  формируется на основе ациклического графа </a:t>
            </a:r>
            <a:r>
              <a:rPr lang="ru-RU" altLang="ru-RU" sz="1800" i="1" dirty="0">
                <a:solidFill>
                  <a:srgbClr val="000000"/>
                </a:solidFill>
                <a:latin typeface="Arial"/>
                <a:cs typeface="Tahoma"/>
              </a:rPr>
              <a:t>IGP</a:t>
            </a:r>
            <a:r>
              <a:rPr lang="ru-RU" altLang="ru-RU" sz="1800" dirty="0">
                <a:solidFill>
                  <a:srgbClr val="000000"/>
                </a:solidFill>
                <a:latin typeface="Arial"/>
                <a:cs typeface="Tahoma"/>
              </a:rPr>
              <a:t>, и в дальнейшем используется  для формирования таблиц передачи данных (</a:t>
            </a:r>
            <a:r>
              <a:rPr lang="ru-RU" altLang="ru-RU" sz="1800" i="1" dirty="0">
                <a:solidFill>
                  <a:srgbClr val="000000"/>
                </a:solidFill>
                <a:latin typeface="Arial"/>
                <a:cs typeface="Tahoma"/>
              </a:rPr>
              <a:t>FIB</a:t>
            </a:r>
            <a:r>
              <a:rPr lang="ru-RU" altLang="ru-RU" sz="1800" dirty="0">
                <a:solidFill>
                  <a:srgbClr val="000000"/>
                </a:solidFill>
                <a:latin typeface="Arial"/>
                <a:cs typeface="Tahoma"/>
              </a:rPr>
              <a:t>).</a:t>
            </a:r>
          </a:p>
          <a:p>
            <a:pPr>
              <a:spcAft>
                <a:spcPts val="1413"/>
              </a:spcAft>
              <a:buClrTx/>
              <a:buFontTx/>
              <a:buNone/>
            </a:pPr>
            <a:endParaRPr lang="ru-RU" altLang="ru-RU" sz="1800" dirty="0">
              <a:solidFill>
                <a:srgbClr val="000000"/>
              </a:solidFill>
            </a:endParaRPr>
          </a:p>
          <a:p>
            <a:pPr>
              <a:spcAft>
                <a:spcPts val="1413"/>
              </a:spcAft>
              <a:buClrTx/>
              <a:buFontTx/>
              <a:buNone/>
            </a:pPr>
            <a:endParaRPr lang="ru-RU" altLang="ru-RU" sz="1800" dirty="0">
              <a:solidFill>
                <a:srgbClr val="000000"/>
              </a:solidFill>
            </a:endParaRPr>
          </a:p>
          <a:p>
            <a:pPr indent="-340995">
              <a:spcAft>
                <a:spcPts val="1413"/>
              </a:spcAft>
              <a:buClrTx/>
            </a:pPr>
            <a:endParaRPr lang="ru-RU" altLang="ru-RU" dirty="0">
              <a:solidFill>
                <a:srgbClr val="000000"/>
              </a:solidFill>
            </a:endParaRPr>
          </a:p>
        </p:txBody>
      </p:sp>
    </p:spTree>
    <p:extLst>
      <p:ext uri="{BB962C8B-B14F-4D97-AF65-F5344CB8AC3E}">
        <p14:creationId xmlns:p14="http://schemas.microsoft.com/office/powerpoint/2010/main" val="36871644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Text Box 1">
            <a:extLst>
              <a:ext uri="{FF2B5EF4-FFF2-40B4-BE49-F238E27FC236}">
                <a16:creationId xmlns:a16="http://schemas.microsoft.com/office/drawing/2014/main" id="{DB15B563-1B4B-474A-9107-2233DF22020F}"/>
              </a:ext>
            </a:extLst>
          </p:cNvPr>
          <p:cNvSpPr txBox="1">
            <a:spLocks noChangeArrowheads="1"/>
          </p:cNvSpPr>
          <p:nvPr/>
        </p:nvSpPr>
        <p:spPr bwMode="auto">
          <a:xfrm>
            <a:off x="503238" y="284163"/>
            <a:ext cx="9067800" cy="5680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buNone/>
            </a:pPr>
            <a:r>
              <a:rPr lang="ru-RU" b="1" dirty="0" err="1">
                <a:solidFill>
                  <a:srgbClr val="000000"/>
                </a:solidFill>
                <a:latin typeface="Arial"/>
                <a:cs typeface="Arial"/>
              </a:rPr>
              <a:t>SDN:</a:t>
            </a:r>
            <a:r>
              <a:rPr lang="ru-RU" altLang="ru-RU" b="1" dirty="0" err="1">
                <a:solidFill>
                  <a:srgbClr val="000000"/>
                </a:solidFill>
                <a:latin typeface="Arial"/>
                <a:cs typeface="Tahoma"/>
              </a:rPr>
              <a:t>Distributed</a:t>
            </a:r>
            <a:r>
              <a:rPr lang="ru-RU" altLang="ru-RU" b="1" dirty="0">
                <a:solidFill>
                  <a:srgbClr val="000000"/>
                </a:solidFill>
                <a:latin typeface="Arial"/>
                <a:cs typeface="Tahoma"/>
              </a:rPr>
              <a:t> Control </a:t>
            </a:r>
            <a:r>
              <a:rPr lang="ru-RU" altLang="ru-RU" b="1" dirty="0" err="1">
                <a:solidFill>
                  <a:srgbClr val="000000"/>
                </a:solidFill>
                <a:latin typeface="Arial"/>
                <a:cs typeface="Tahoma"/>
              </a:rPr>
              <a:t>Planes</a:t>
            </a:r>
            <a:endParaRPr lang="ru-RU" altLang="ru-RU" b="1" dirty="0">
              <a:solidFill>
                <a:srgbClr val="000000"/>
              </a:solidFill>
              <a:latin typeface="Arial"/>
              <a:cs typeface="Tahoma"/>
            </a:endParaRPr>
          </a:p>
        </p:txBody>
      </p:sp>
      <p:sp>
        <p:nvSpPr>
          <p:cNvPr id="63490" name="Text Box 2">
            <a:extLst>
              <a:ext uri="{FF2B5EF4-FFF2-40B4-BE49-F238E27FC236}">
                <a16:creationId xmlns:a16="http://schemas.microsoft.com/office/drawing/2014/main" id="{7ED22EF6-2E2F-42B2-AAF5-1ADAB8E6F08B}"/>
              </a:ext>
            </a:extLst>
          </p:cNvPr>
          <p:cNvSpPr txBox="1">
            <a:spLocks noChangeArrowheads="1"/>
          </p:cNvSpPr>
          <p:nvPr/>
        </p:nvSpPr>
        <p:spPr bwMode="auto">
          <a:xfrm>
            <a:off x="237246" y="2768597"/>
            <a:ext cx="9720262" cy="44537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655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40995">
              <a:spcAft>
                <a:spcPts val="1413"/>
              </a:spcAft>
              <a:buClrTx/>
            </a:pPr>
            <a:r>
              <a:rPr lang="ru-RU" altLang="ru-RU" dirty="0">
                <a:solidFill>
                  <a:srgbClr val="000000"/>
                </a:solidFill>
                <a:latin typeface="Arial"/>
                <a:cs typeface="Tahoma"/>
              </a:rPr>
              <a:t>В системе </a:t>
            </a:r>
            <a:r>
              <a:rPr lang="ru-RU" b="1" i="1" dirty="0">
                <a:solidFill>
                  <a:srgbClr val="000000"/>
                </a:solidFill>
                <a:latin typeface="Arial"/>
                <a:cs typeface="Arial"/>
              </a:rPr>
              <a:t>Data </a:t>
            </a:r>
            <a:r>
              <a:rPr lang="ru-RU" b="1" i="1" err="1">
                <a:solidFill>
                  <a:srgbClr val="000000"/>
                </a:solidFill>
                <a:latin typeface="Arial"/>
                <a:cs typeface="Arial"/>
              </a:rPr>
              <a:t>Plane</a:t>
            </a:r>
            <a:r>
              <a:rPr lang="ru-RU" altLang="ru-RU" dirty="0">
                <a:solidFill>
                  <a:srgbClr val="000000"/>
                </a:solidFill>
                <a:latin typeface="Arial"/>
                <a:cs typeface="Tahoma"/>
              </a:rPr>
              <a:t>  рекурсия в конечном итоге меняет префикс </a:t>
            </a:r>
            <a:r>
              <a:rPr lang="ru-RU" altLang="ru-RU" i="1" dirty="0">
                <a:solidFill>
                  <a:srgbClr val="000000"/>
                </a:solidFill>
                <a:latin typeface="Arial"/>
                <a:cs typeface="Tahoma"/>
              </a:rPr>
              <a:t>BGP</a:t>
            </a:r>
            <a:r>
              <a:rPr lang="ru-RU" altLang="ru-RU" dirty="0">
                <a:solidFill>
                  <a:srgbClr val="000000"/>
                </a:solidFill>
                <a:latin typeface="Arial"/>
                <a:cs typeface="Tahoma"/>
              </a:rPr>
              <a:t>  на  </a:t>
            </a:r>
            <a:r>
              <a:rPr lang="ru-RU" altLang="ru-RU" i="1" dirty="0">
                <a:solidFill>
                  <a:srgbClr val="000000"/>
                </a:solidFill>
                <a:latin typeface="Arial"/>
                <a:cs typeface="Tahoma"/>
              </a:rPr>
              <a:t>IGP</a:t>
            </a:r>
            <a:r>
              <a:rPr lang="ru-RU" altLang="ru-RU" dirty="0">
                <a:solidFill>
                  <a:srgbClr val="000000"/>
                </a:solidFill>
                <a:latin typeface="Arial"/>
                <a:cs typeface="Tahoma"/>
              </a:rPr>
              <a:t>  «</a:t>
            </a:r>
            <a:r>
              <a:rPr lang="ru-RU" altLang="ru-RU" err="1">
                <a:solidFill>
                  <a:srgbClr val="000000"/>
                </a:solidFill>
                <a:latin typeface="Arial"/>
                <a:cs typeface="Tahoma"/>
              </a:rPr>
              <a:t>next</a:t>
            </a:r>
            <a:r>
              <a:rPr lang="ru-RU" altLang="ru-RU" dirty="0">
                <a:solidFill>
                  <a:srgbClr val="000000"/>
                </a:solidFill>
                <a:latin typeface="Arial"/>
                <a:cs typeface="Tahoma"/>
              </a:rPr>
              <a:t> </a:t>
            </a:r>
            <a:r>
              <a:rPr lang="ru-RU" altLang="ru-RU" err="1">
                <a:solidFill>
                  <a:srgbClr val="000000"/>
                </a:solidFill>
                <a:latin typeface="Arial"/>
                <a:cs typeface="Tahoma"/>
              </a:rPr>
              <a:t>hop</a:t>
            </a:r>
            <a:r>
              <a:rPr lang="ru-RU" altLang="ru-RU" dirty="0">
                <a:solidFill>
                  <a:srgbClr val="000000"/>
                </a:solidFill>
                <a:latin typeface="Arial"/>
                <a:cs typeface="Tahoma"/>
              </a:rPr>
              <a:t>» </a:t>
            </a:r>
            <a:r>
              <a:rPr lang="ru-RU" altLang="ru-RU" i="1" dirty="0">
                <a:solidFill>
                  <a:srgbClr val="000000"/>
                </a:solidFill>
                <a:latin typeface="Arial"/>
                <a:cs typeface="Tahoma"/>
              </a:rPr>
              <a:t>L2</a:t>
            </a:r>
            <a:r>
              <a:rPr lang="ru-RU" altLang="ru-RU" b="1" dirty="0">
                <a:solidFill>
                  <a:srgbClr val="000000"/>
                </a:solidFill>
                <a:latin typeface="Arial"/>
                <a:cs typeface="Tahoma"/>
              </a:rPr>
              <a:t> </a:t>
            </a:r>
            <a:r>
              <a:rPr lang="ru-RU" altLang="ru-RU" dirty="0">
                <a:solidFill>
                  <a:srgbClr val="000000"/>
                </a:solidFill>
                <a:latin typeface="Arial"/>
                <a:cs typeface="Tahoma"/>
              </a:rPr>
              <a:t>указатель записи пересылки. </a:t>
            </a:r>
            <a:endParaRPr lang="ru-RU" altLang="ru-RU" dirty="0">
              <a:solidFill>
                <a:srgbClr val="000000"/>
              </a:solidFill>
            </a:endParaRPr>
          </a:p>
          <a:p>
            <a:pPr indent="-340995">
              <a:spcAft>
                <a:spcPts val="1413"/>
              </a:spcAft>
              <a:buClrTx/>
              <a:buFontTx/>
              <a:buNone/>
            </a:pPr>
            <a:r>
              <a:rPr lang="ru-RU" altLang="ru-RU" dirty="0">
                <a:solidFill>
                  <a:srgbClr val="000000"/>
                </a:solidFill>
                <a:latin typeface="Arial"/>
                <a:cs typeface="Tahoma"/>
              </a:rPr>
              <a:t>Эта запись пересылки в конечном счете представляет собой запись </a:t>
            </a:r>
            <a:r>
              <a:rPr lang="ru-RU" altLang="ru-RU" i="1" dirty="0">
                <a:solidFill>
                  <a:srgbClr val="000000"/>
                </a:solidFill>
                <a:latin typeface="Arial"/>
                <a:cs typeface="Tahoma"/>
              </a:rPr>
              <a:t>МАС</a:t>
            </a:r>
            <a:r>
              <a:rPr lang="ru-RU" altLang="ru-RU" b="1" dirty="0">
                <a:solidFill>
                  <a:srgbClr val="000000"/>
                </a:solidFill>
                <a:latin typeface="Arial"/>
                <a:cs typeface="Tahoma"/>
              </a:rPr>
              <a:t> </a:t>
            </a:r>
            <a:r>
              <a:rPr lang="ru-RU" altLang="ru-RU" dirty="0">
                <a:solidFill>
                  <a:srgbClr val="000000"/>
                </a:solidFill>
                <a:latin typeface="Arial"/>
                <a:cs typeface="Tahoma"/>
              </a:rPr>
              <a:t>адреса назначения для следующего интерфейса маршрутизатора / коммутатора .</a:t>
            </a:r>
          </a:p>
          <a:p>
            <a:pPr indent="-340995">
              <a:spcAft>
                <a:spcPts val="1413"/>
              </a:spcAft>
              <a:buClrTx/>
            </a:pPr>
            <a:r>
              <a:rPr lang="ru-RU" altLang="ru-RU" dirty="0">
                <a:solidFill>
                  <a:srgbClr val="000000"/>
                </a:solidFill>
                <a:latin typeface="Arial"/>
                <a:cs typeface="Tahoma"/>
              </a:rPr>
              <a:t>На внешних границах оператор может дополнительно конфигурировать систему   путем  сложения информации   и объявлений состояния сети  введением  различных политик.</a:t>
            </a:r>
          </a:p>
          <a:p>
            <a:pPr indent="-340995">
              <a:spcAft>
                <a:spcPts val="1413"/>
              </a:spcAft>
              <a:buClrTx/>
            </a:pPr>
            <a:r>
              <a:rPr lang="ru-RU" altLang="ru-RU" sz="1800" dirty="0">
                <a:solidFill>
                  <a:srgbClr val="000000"/>
                </a:solidFill>
                <a:latin typeface="Arial"/>
                <a:cs typeface="Tahoma"/>
              </a:rPr>
              <a:t>Предпочтения для префикса в каждой таблице протоколов контролируются правилами этого протокола и </a:t>
            </a:r>
            <a:r>
              <a:rPr lang="ru-RU" altLang="ru-RU" sz="1800" i="1" dirty="0">
                <a:solidFill>
                  <a:srgbClr val="000000"/>
                </a:solidFill>
                <a:latin typeface="Arial"/>
                <a:cs typeface="Tahoma"/>
              </a:rPr>
              <a:t>RIB</a:t>
            </a:r>
            <a:r>
              <a:rPr lang="ru-RU" altLang="ru-RU" sz="1800" dirty="0">
                <a:solidFill>
                  <a:srgbClr val="000000"/>
                </a:solidFill>
                <a:latin typeface="Arial"/>
                <a:cs typeface="Tahoma"/>
              </a:rPr>
              <a:t> по административным предпочтениям между таблицами разных протоколов, но в конечном итоге пересылка решений в </a:t>
            </a:r>
            <a:r>
              <a:rPr lang="ru-RU" altLang="ru-RU" sz="1800" i="1" dirty="0">
                <a:solidFill>
                  <a:srgbClr val="000000"/>
                </a:solidFill>
                <a:latin typeface="Arial"/>
                <a:cs typeface="Tahoma"/>
              </a:rPr>
              <a:t>FIB</a:t>
            </a:r>
            <a:r>
              <a:rPr lang="ru-RU" altLang="ru-RU" sz="1800" dirty="0">
                <a:solidFill>
                  <a:srgbClr val="000000"/>
                </a:solidFill>
                <a:latin typeface="Arial"/>
                <a:cs typeface="Tahoma"/>
              </a:rPr>
              <a:t> будет выполняться при самом полном совпадении префикса адресата. </a:t>
            </a:r>
            <a:endParaRPr lang="ru-RU" dirty="0">
              <a:latin typeface="Arial"/>
              <a:cs typeface="Tahoma"/>
            </a:endParaRPr>
          </a:p>
          <a:p>
            <a:pPr indent="-340995">
              <a:spcAft>
                <a:spcPts val="1413"/>
              </a:spcAft>
              <a:buClrTx/>
            </a:pPr>
            <a:r>
              <a:rPr lang="ru-RU" altLang="ru-RU" sz="1800" dirty="0">
                <a:solidFill>
                  <a:srgbClr val="000000"/>
                </a:solidFill>
                <a:latin typeface="Arial"/>
                <a:cs typeface="Tahoma"/>
              </a:rPr>
              <a:t>По общему признанию, комбинация рекурсии </a:t>
            </a:r>
            <a:r>
              <a:rPr lang="ru-RU" altLang="ru-RU" sz="1800" i="1" dirty="0">
                <a:solidFill>
                  <a:srgbClr val="000000"/>
                </a:solidFill>
                <a:latin typeface="Arial"/>
                <a:cs typeface="Tahoma"/>
              </a:rPr>
              <a:t>IGP / BGP</a:t>
            </a:r>
            <a:r>
              <a:rPr lang="ru-RU" altLang="ru-RU" sz="1800" dirty="0">
                <a:solidFill>
                  <a:srgbClr val="000000"/>
                </a:solidFill>
                <a:latin typeface="Arial"/>
                <a:cs typeface="Tahoma"/>
              </a:rPr>
              <a:t> и использования инструментов политики может быть сложной, но именно так  администрируются системы </a:t>
            </a:r>
            <a:r>
              <a:rPr lang="ru-RU" sz="1800" b="1" i="1" dirty="0">
                <a:solidFill>
                  <a:srgbClr val="000000"/>
                </a:solidFill>
                <a:latin typeface="Arial"/>
                <a:cs typeface="Arial"/>
              </a:rPr>
              <a:t>Control </a:t>
            </a:r>
            <a:r>
              <a:rPr lang="ru-RU" sz="1800" b="1" i="1" err="1">
                <a:solidFill>
                  <a:srgbClr val="000000"/>
                </a:solidFill>
                <a:latin typeface="Arial"/>
                <a:cs typeface="Arial"/>
              </a:rPr>
              <a:t>Plane</a:t>
            </a:r>
            <a:r>
              <a:rPr lang="ru-RU" altLang="ru-RU" sz="1800" dirty="0">
                <a:solidFill>
                  <a:srgbClr val="000000"/>
                </a:solidFill>
                <a:latin typeface="Arial"/>
                <a:cs typeface="Tahoma"/>
              </a:rPr>
              <a:t> в реальном мире.</a:t>
            </a:r>
          </a:p>
          <a:p>
            <a:pPr indent="-340995">
              <a:spcAft>
                <a:spcPts val="1413"/>
              </a:spcAft>
              <a:buClrTx/>
            </a:pPr>
            <a:endParaRPr lang="ru-RU" dirty="0">
              <a:latin typeface="Arial"/>
              <a:cs typeface="Tahoma"/>
            </a:endParaRPr>
          </a:p>
          <a:p>
            <a:pPr indent="-340995">
              <a:spcAft>
                <a:spcPts val="1413"/>
              </a:spcAft>
              <a:buClrTx/>
            </a:pPr>
            <a:endParaRPr lang="ru-RU" altLang="ru-RU" dirty="0">
              <a:solidFill>
                <a:srgbClr val="000000"/>
              </a:solidFill>
              <a:latin typeface="Arial"/>
              <a:cs typeface="Tahoma"/>
            </a:endParaRPr>
          </a:p>
          <a:p>
            <a:pPr indent="-340995">
              <a:spcAft>
                <a:spcPts val="1413"/>
              </a:spcAft>
              <a:buClrTx/>
            </a:pPr>
            <a:endParaRPr lang="ru-RU" altLang="ru-RU" dirty="0">
              <a:solidFill>
                <a:srgbClr val="000000"/>
              </a:solidFill>
            </a:endParaRPr>
          </a:p>
        </p:txBody>
      </p:sp>
    </p:spTree>
    <p:extLst>
      <p:ext uri="{BB962C8B-B14F-4D97-AF65-F5344CB8AC3E}">
        <p14:creationId xmlns:p14="http://schemas.microsoft.com/office/powerpoint/2010/main" val="17503937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Text Box 1">
            <a:extLst>
              <a:ext uri="{FF2B5EF4-FFF2-40B4-BE49-F238E27FC236}">
                <a16:creationId xmlns:a16="http://schemas.microsoft.com/office/drawing/2014/main" id="{DB15B563-1B4B-474A-9107-2233DF22020F}"/>
              </a:ext>
            </a:extLst>
          </p:cNvPr>
          <p:cNvSpPr txBox="1">
            <a:spLocks noChangeArrowheads="1"/>
          </p:cNvSpPr>
          <p:nvPr/>
        </p:nvSpPr>
        <p:spPr bwMode="auto">
          <a:xfrm>
            <a:off x="503238" y="284163"/>
            <a:ext cx="9067800" cy="5887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buNone/>
            </a:pPr>
            <a:r>
              <a:rPr lang="ru-RU" b="1" dirty="0" err="1">
                <a:solidFill>
                  <a:srgbClr val="000000"/>
                </a:solidFill>
                <a:latin typeface="Arial"/>
                <a:cs typeface="Arial"/>
              </a:rPr>
              <a:t>SDN:</a:t>
            </a:r>
            <a:r>
              <a:rPr lang="ru-RU" altLang="ru-RU" b="1" dirty="0" err="1">
                <a:solidFill>
                  <a:srgbClr val="000000"/>
                </a:solidFill>
                <a:latin typeface="Arial"/>
                <a:cs typeface="Tahoma"/>
              </a:rPr>
              <a:t>Distributed</a:t>
            </a:r>
            <a:r>
              <a:rPr lang="ru-RU" altLang="ru-RU" b="1" dirty="0">
                <a:solidFill>
                  <a:srgbClr val="000000"/>
                </a:solidFill>
                <a:latin typeface="Arial"/>
                <a:cs typeface="Tahoma"/>
              </a:rPr>
              <a:t> Control </a:t>
            </a:r>
            <a:r>
              <a:rPr lang="ru-RU" altLang="ru-RU" b="1" dirty="0" err="1">
                <a:solidFill>
                  <a:srgbClr val="000000"/>
                </a:solidFill>
                <a:latin typeface="Arial"/>
                <a:cs typeface="Tahoma"/>
              </a:rPr>
              <a:t>Planes</a:t>
            </a:r>
            <a:endParaRPr lang="ru-RU" altLang="ru-RU" b="1" dirty="0">
              <a:solidFill>
                <a:srgbClr val="000000"/>
              </a:solidFill>
              <a:latin typeface="Arial"/>
              <a:cs typeface="Tahoma"/>
            </a:endParaRPr>
          </a:p>
        </p:txBody>
      </p:sp>
      <p:sp>
        <p:nvSpPr>
          <p:cNvPr id="63490" name="Text Box 2">
            <a:extLst>
              <a:ext uri="{FF2B5EF4-FFF2-40B4-BE49-F238E27FC236}">
                <a16:creationId xmlns:a16="http://schemas.microsoft.com/office/drawing/2014/main" id="{7ED22EF6-2E2F-42B2-AAF5-1ADAB8E6F08B}"/>
              </a:ext>
            </a:extLst>
          </p:cNvPr>
          <p:cNvSpPr txBox="1">
            <a:spLocks noChangeArrowheads="1"/>
          </p:cNvSpPr>
          <p:nvPr/>
        </p:nvSpPr>
        <p:spPr bwMode="auto">
          <a:xfrm>
            <a:off x="144463" y="1274419"/>
            <a:ext cx="9720262" cy="608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655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40995">
              <a:buClrTx/>
            </a:pPr>
            <a:r>
              <a:rPr lang="ru" dirty="0">
                <a:solidFill>
                  <a:srgbClr val="000000"/>
                </a:solidFill>
                <a:cs typeface="Arial"/>
              </a:rPr>
              <a:t>Любой элемент конфигурации в современных системах может исполняться централизованно и передаваться  к элементам распределенной системы управления. Такой механизм содержит  некоторые фундаментальные проблемы, которые замедляют развитие </a:t>
            </a:r>
            <a:r>
              <a:rPr lang="ru" b="1" dirty="0">
                <a:solidFill>
                  <a:srgbClr val="000000"/>
                </a:solidFill>
                <a:cs typeface="Arial"/>
              </a:rPr>
              <a:t>SDN</a:t>
            </a:r>
            <a:r>
              <a:rPr lang="ru" dirty="0">
                <a:solidFill>
                  <a:srgbClr val="000000"/>
                </a:solidFill>
                <a:cs typeface="Arial"/>
              </a:rPr>
              <a:t>.</a:t>
            </a:r>
          </a:p>
          <a:p>
            <a:pPr indent="-340995">
              <a:buClrTx/>
            </a:pPr>
            <a:r>
              <a:rPr lang="ru" dirty="0">
                <a:solidFill>
                  <a:srgbClr val="000000"/>
                </a:solidFill>
                <a:cs typeface="Arial"/>
              </a:rPr>
              <a:t>  </a:t>
            </a:r>
            <a:endParaRPr lang="ru-RU" dirty="0">
              <a:cs typeface="Arial"/>
            </a:endParaRPr>
          </a:p>
          <a:p>
            <a:pPr indent="-340995">
              <a:buClrTx/>
            </a:pPr>
            <a:r>
              <a:rPr lang="ru" dirty="0">
                <a:solidFill>
                  <a:srgbClr val="000000"/>
                </a:solidFill>
                <a:cs typeface="Arial"/>
              </a:rPr>
              <a:t>Например, одна из практических функций контроллера </a:t>
            </a:r>
            <a:r>
              <a:rPr lang="ru" b="1" dirty="0">
                <a:solidFill>
                  <a:srgbClr val="000000"/>
                </a:solidFill>
                <a:cs typeface="Arial"/>
              </a:rPr>
              <a:t>SDN</a:t>
            </a:r>
            <a:r>
              <a:rPr lang="ru" dirty="0">
                <a:solidFill>
                  <a:srgbClr val="000000"/>
                </a:solidFill>
                <a:cs typeface="Arial"/>
              </a:rPr>
              <a:t> быть  частью  системы обеспечения (</a:t>
            </a:r>
            <a:r>
              <a:rPr lang="ru" i="1" dirty="0">
                <a:solidFill>
                  <a:srgbClr val="000000"/>
                </a:solidFill>
                <a:cs typeface="Arial"/>
              </a:rPr>
              <a:t>provisioning</a:t>
            </a:r>
            <a:r>
              <a:rPr lang="ru" dirty="0">
                <a:solidFill>
                  <a:srgbClr val="000000"/>
                </a:solidFill>
                <a:cs typeface="Arial"/>
              </a:rPr>
              <a:t>), главной задачей  которой  ускорить общую конфигурацию и устранить несогласованность в семантике </a:t>
            </a:r>
            <a:r>
              <a:rPr lang="ru" i="1" dirty="0">
                <a:solidFill>
                  <a:srgbClr val="000000"/>
                </a:solidFill>
                <a:cs typeface="Arial"/>
              </a:rPr>
              <a:t>CLI</a:t>
            </a:r>
            <a:r>
              <a:rPr lang="ru" dirty="0">
                <a:solidFill>
                  <a:srgbClr val="000000"/>
                </a:solidFill>
                <a:cs typeface="Arial"/>
              </a:rPr>
              <a:t> в моделях  разных производителей. </a:t>
            </a:r>
            <a:endParaRPr lang="ru-RU" dirty="0">
              <a:cs typeface="Arial"/>
            </a:endParaRPr>
          </a:p>
          <a:p>
            <a:pPr indent="-340995">
              <a:buClrTx/>
            </a:pPr>
            <a:endParaRPr lang="ru" dirty="0">
              <a:solidFill>
                <a:srgbClr val="000000"/>
              </a:solidFill>
              <a:cs typeface="Arial"/>
            </a:endParaRPr>
          </a:p>
          <a:p>
            <a:pPr indent="-340995">
              <a:buClrTx/>
            </a:pPr>
            <a:r>
              <a:rPr lang="ru" dirty="0">
                <a:solidFill>
                  <a:srgbClr val="000000"/>
                </a:solidFill>
                <a:cs typeface="Arial"/>
              </a:rPr>
              <a:t>В конечном счете именно медленность работы препятствует программному управлению сетевыми элементами и является одним из улучшений, которые  приносит </a:t>
            </a:r>
            <a:r>
              <a:rPr lang="ru" b="1" dirty="0">
                <a:solidFill>
                  <a:srgbClr val="000000"/>
                </a:solidFill>
                <a:cs typeface="Arial"/>
              </a:rPr>
              <a:t>SDN</a:t>
            </a:r>
            <a:r>
              <a:rPr lang="ru" dirty="0">
                <a:solidFill>
                  <a:srgbClr val="000000"/>
                </a:solidFill>
                <a:cs typeface="Arial"/>
              </a:rPr>
              <a:t>.</a:t>
            </a:r>
          </a:p>
          <a:p>
            <a:pPr indent="-340995">
              <a:buClrTx/>
            </a:pPr>
            <a:endParaRPr lang="ru" sz="1800" dirty="0">
              <a:solidFill>
                <a:srgbClr val="000000"/>
              </a:solidFill>
              <a:cs typeface="Arial"/>
            </a:endParaRPr>
          </a:p>
          <a:p>
            <a:pPr indent="-340995">
              <a:buClrTx/>
            </a:pPr>
            <a:r>
              <a:rPr lang="ru" sz="1800" dirty="0">
                <a:solidFill>
                  <a:srgbClr val="000000"/>
                </a:solidFill>
                <a:cs typeface="Arial"/>
              </a:rPr>
              <a:t>Очень важно для операторов сети контролировать изменчивость, влияющую на результат решения о пересылке и иметь возможность программировать этот процесс.</a:t>
            </a:r>
            <a:endParaRPr lang="ru-RU" dirty="0">
              <a:cs typeface="Arial"/>
            </a:endParaRPr>
          </a:p>
          <a:p>
            <a:pPr indent="-340995">
              <a:buClrTx/>
            </a:pPr>
            <a:endParaRPr lang="ru" sz="1800" dirty="0">
              <a:solidFill>
                <a:srgbClr val="000000"/>
              </a:solidFill>
              <a:cs typeface="Arial"/>
            </a:endParaRPr>
          </a:p>
          <a:p>
            <a:pPr indent="-340995">
              <a:buClrTx/>
            </a:pPr>
            <a:r>
              <a:rPr lang="ru" sz="1800" dirty="0">
                <a:solidFill>
                  <a:srgbClr val="000000"/>
                </a:solidFill>
                <a:cs typeface="Arial"/>
              </a:rPr>
              <a:t>Например, это помогает сделать сеть более эластичной и эффективной, при привлечении дополнительных знаний или требований для алгоритмического определения «наилучшего пути», которые рассматривались  выше (</a:t>
            </a:r>
            <a:r>
              <a:rPr lang="ru" sz="1800" i="1" dirty="0">
                <a:solidFill>
                  <a:srgbClr val="000000"/>
                </a:solidFill>
                <a:cs typeface="Arial"/>
              </a:rPr>
              <a:t>IGP/BGP)</a:t>
            </a:r>
            <a:r>
              <a:rPr lang="ru" sz="1800" dirty="0">
                <a:solidFill>
                  <a:srgbClr val="000000"/>
                </a:solidFill>
                <a:cs typeface="Arial"/>
              </a:rPr>
              <a:t>, . </a:t>
            </a:r>
            <a:endParaRPr lang="ru" dirty="0">
              <a:cs typeface="Arial"/>
            </a:endParaRPr>
          </a:p>
          <a:p>
            <a:pPr indent="-340995">
              <a:buClrTx/>
            </a:pPr>
            <a:endParaRPr lang="ru" sz="1800" dirty="0">
              <a:solidFill>
                <a:srgbClr val="000000"/>
              </a:solidFill>
              <a:cs typeface="Arial"/>
            </a:endParaRPr>
          </a:p>
          <a:p>
            <a:pPr indent="-340995">
              <a:buClrTx/>
            </a:pPr>
            <a:r>
              <a:rPr lang="ru" sz="1800" dirty="0">
                <a:solidFill>
                  <a:srgbClr val="000000"/>
                </a:solidFill>
                <a:cs typeface="Arial"/>
              </a:rPr>
              <a:t>Статическая маршрутизация или динамическая маршрутизация на основе определенных политик,  также имеют ограниченную масштабируемость в большинстве реализаций.</a:t>
            </a:r>
            <a:endParaRPr lang="ru" dirty="0">
              <a:cs typeface="Arial"/>
            </a:endParaRPr>
          </a:p>
          <a:p>
            <a:pPr indent="-340995">
              <a:buClrTx/>
            </a:pPr>
            <a:endParaRPr lang="ru" dirty="0">
              <a:solidFill>
                <a:srgbClr val="000000"/>
              </a:solidFill>
              <a:cs typeface="Arial"/>
            </a:endParaRPr>
          </a:p>
          <a:p>
            <a:pPr indent="-340995">
              <a:buClrTx/>
            </a:pPr>
            <a:endParaRPr lang="ru" dirty="0">
              <a:solidFill>
                <a:srgbClr val="000000"/>
              </a:solidFill>
              <a:cs typeface="Arial"/>
            </a:endParaRPr>
          </a:p>
          <a:p>
            <a:pPr indent="-340995">
              <a:buClrTx/>
            </a:pPr>
            <a:endParaRPr lang="ru" dirty="0">
              <a:solidFill>
                <a:srgbClr val="000000"/>
              </a:solidFill>
              <a:cs typeface="Arial"/>
            </a:endParaRPr>
          </a:p>
          <a:p>
            <a:pPr indent="-340995">
              <a:buClrTx/>
            </a:pPr>
            <a:endParaRPr lang="ru-RU" dirty="0">
              <a:cs typeface="Arial"/>
            </a:endParaRPr>
          </a:p>
        </p:txBody>
      </p:sp>
    </p:spTree>
    <p:extLst>
      <p:ext uri="{BB962C8B-B14F-4D97-AF65-F5344CB8AC3E}">
        <p14:creationId xmlns:p14="http://schemas.microsoft.com/office/powerpoint/2010/main" val="1648176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Text Box 1">
            <a:extLst>
              <a:ext uri="{FF2B5EF4-FFF2-40B4-BE49-F238E27FC236}">
                <a16:creationId xmlns:a16="http://schemas.microsoft.com/office/drawing/2014/main" id="{DB15B563-1B4B-474A-9107-2233DF22020F}"/>
              </a:ext>
            </a:extLst>
          </p:cNvPr>
          <p:cNvSpPr txBox="1">
            <a:spLocks noChangeArrowheads="1"/>
          </p:cNvSpPr>
          <p:nvPr/>
        </p:nvSpPr>
        <p:spPr bwMode="auto">
          <a:xfrm>
            <a:off x="503238" y="284163"/>
            <a:ext cx="9067800" cy="547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FFFFFF"/>
                </a:solidFill>
                <a:latin typeface="Arial" panose="020B0604020202020204" pitchFamily="34" charset="0"/>
                <a:cs typeface="Tahoma" panose="020B0604030504040204" pitchFamily="34" charset="0"/>
              </a:defRPr>
            </a:lvl9pPr>
          </a:lstStyle>
          <a:p>
            <a:pPr algn="ctr">
              <a:buNone/>
            </a:pPr>
            <a:r>
              <a:rPr lang="ru-RU" b="1" dirty="0" err="1">
                <a:solidFill>
                  <a:srgbClr val="000000"/>
                </a:solidFill>
                <a:latin typeface="Arial"/>
                <a:cs typeface="Arial"/>
              </a:rPr>
              <a:t>SDN:</a:t>
            </a:r>
            <a:r>
              <a:rPr lang="ru-RU" altLang="ru-RU" b="1" dirty="0" err="1">
                <a:solidFill>
                  <a:srgbClr val="000000"/>
                </a:solidFill>
                <a:latin typeface="Arial"/>
                <a:cs typeface="Tahoma"/>
              </a:rPr>
              <a:t>Distributed</a:t>
            </a:r>
            <a:r>
              <a:rPr lang="ru-RU" altLang="ru-RU" b="1" dirty="0">
                <a:solidFill>
                  <a:srgbClr val="000000"/>
                </a:solidFill>
                <a:latin typeface="Arial"/>
                <a:cs typeface="Tahoma"/>
              </a:rPr>
              <a:t> Control </a:t>
            </a:r>
            <a:r>
              <a:rPr lang="ru-RU" altLang="ru-RU" b="1" dirty="0" err="1">
                <a:solidFill>
                  <a:srgbClr val="000000"/>
                </a:solidFill>
                <a:latin typeface="Arial"/>
                <a:cs typeface="Tahoma"/>
              </a:rPr>
              <a:t>Planes</a:t>
            </a:r>
            <a:endParaRPr lang="ru-RU" altLang="ru-RU" b="1" dirty="0">
              <a:solidFill>
                <a:srgbClr val="000000"/>
              </a:solidFill>
              <a:latin typeface="Arial"/>
              <a:cs typeface="Tahoma"/>
            </a:endParaRPr>
          </a:p>
        </p:txBody>
      </p:sp>
      <p:sp>
        <p:nvSpPr>
          <p:cNvPr id="63490" name="Text Box 2">
            <a:extLst>
              <a:ext uri="{FF2B5EF4-FFF2-40B4-BE49-F238E27FC236}">
                <a16:creationId xmlns:a16="http://schemas.microsoft.com/office/drawing/2014/main" id="{7ED22EF6-2E2F-42B2-AAF5-1ADAB8E6F08B}"/>
              </a:ext>
            </a:extLst>
          </p:cNvPr>
          <p:cNvSpPr txBox="1">
            <a:spLocks noChangeArrowheads="1"/>
          </p:cNvSpPr>
          <p:nvPr/>
        </p:nvSpPr>
        <p:spPr bwMode="auto">
          <a:xfrm>
            <a:off x="175391" y="2295076"/>
            <a:ext cx="9720262" cy="5103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t"/>
          <a:lstStyle>
            <a:lvl1pPr marL="342900" indent="-33655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a:solidFill>
                  <a:srgbClr val="FFFFFF"/>
                </a:solidFill>
                <a:latin typeface="Arial" panose="020B0604020202020204" pitchFamily="34" charset="0"/>
                <a:cs typeface="Tahoma" panose="020B0604030504040204" pitchFamily="34" charset="0"/>
              </a:defRPr>
            </a:lvl9pPr>
          </a:lstStyle>
          <a:p>
            <a:pPr indent="-340995">
              <a:buClrTx/>
            </a:pPr>
            <a:r>
              <a:rPr lang="ru" dirty="0">
                <a:solidFill>
                  <a:srgbClr val="000000"/>
                </a:solidFill>
                <a:cs typeface="Arial"/>
              </a:rPr>
              <a:t>В  </a:t>
            </a:r>
            <a:r>
              <a:rPr lang="en-US" i="1" dirty="0">
                <a:solidFill>
                  <a:srgbClr val="000000"/>
                </a:solidFill>
                <a:cs typeface="Arial"/>
              </a:rPr>
              <a:t>IP</a:t>
            </a:r>
            <a:r>
              <a:rPr lang="ru" dirty="0">
                <a:solidFill>
                  <a:srgbClr val="000000"/>
                </a:solidFill>
                <a:cs typeface="Arial"/>
              </a:rPr>
              <a:t>-модели конвергенция и балансировка нагрузки являются важными проблемными точками для сетевых операторов и разработчиков. </a:t>
            </a:r>
            <a:endParaRPr lang="ru-RU" dirty="0"/>
          </a:p>
          <a:p>
            <a:pPr indent="-340995">
              <a:buClrTx/>
            </a:pPr>
            <a:endParaRPr lang="ru" dirty="0">
              <a:solidFill>
                <a:srgbClr val="000000"/>
              </a:solidFill>
              <a:cs typeface="Arial"/>
            </a:endParaRPr>
          </a:p>
          <a:p>
            <a:pPr indent="-340995">
              <a:buClrTx/>
            </a:pPr>
            <a:r>
              <a:rPr lang="ru" dirty="0">
                <a:solidFill>
                  <a:srgbClr val="000000"/>
                </a:solidFill>
                <a:cs typeface="Arial"/>
              </a:rPr>
              <a:t>Конвергенция - это время, которое требуется на то, чтобы сетевой элемент внес изменения в записи  о достижимости адресата из-за проблем сети, при условии того, что это изменение просматривается и фиксируется всеми другими элементами сети.</a:t>
            </a:r>
            <a:endParaRPr lang="ru" dirty="0">
              <a:cs typeface="Arial"/>
            </a:endParaRPr>
          </a:p>
          <a:p>
            <a:pPr indent="-340995">
              <a:buClrTx/>
            </a:pPr>
            <a:endParaRPr lang="ru" dirty="0">
              <a:latin typeface="Arial"/>
              <a:cs typeface="Arial"/>
            </a:endParaRPr>
          </a:p>
          <a:p>
            <a:pPr indent="-340995">
              <a:buClrTx/>
            </a:pPr>
            <a:r>
              <a:rPr lang="ru" dirty="0">
                <a:solidFill>
                  <a:srgbClr val="000000"/>
                </a:solidFill>
                <a:latin typeface="Arial"/>
                <a:cs typeface="Arial"/>
              </a:rPr>
              <a:t>Одной из составляющих конвергенции является задержка распространения конкретного обновления информации. Обычно это функция среднего расстояния от места первого изменения, измеренного в количестве промежуточных узлов, которые должны повторно флудить / сообщать об обновлении.</a:t>
            </a:r>
            <a:endParaRPr lang="en-US" dirty="0">
              <a:solidFill>
                <a:srgbClr val="000000"/>
              </a:solidFill>
              <a:latin typeface="Arial"/>
              <a:cs typeface="Arial"/>
            </a:endParaRPr>
          </a:p>
          <a:p>
            <a:pPr indent="-340995">
              <a:buClrTx/>
            </a:pPr>
            <a:r>
              <a:rPr lang="ru" dirty="0">
                <a:solidFill>
                  <a:srgbClr val="000000"/>
                </a:solidFill>
                <a:latin typeface="Arial"/>
                <a:cs typeface="Arial"/>
              </a:rPr>
              <a:t> </a:t>
            </a:r>
            <a:endParaRPr lang="ru" dirty="0">
              <a:latin typeface="Arial"/>
              <a:cs typeface="Arial"/>
            </a:endParaRPr>
          </a:p>
          <a:p>
            <a:pPr indent="-340995">
              <a:buClrTx/>
            </a:pPr>
            <a:r>
              <a:rPr lang="ru" dirty="0">
                <a:solidFill>
                  <a:srgbClr val="000000"/>
                </a:solidFill>
                <a:latin typeface="Arial"/>
                <a:cs typeface="Arial"/>
              </a:rPr>
              <a:t>Остальные компоненты конвергенции сосредоточены на обработке обновления локально, такие как обновление </a:t>
            </a:r>
            <a:r>
              <a:rPr lang="ru" i="1" dirty="0">
                <a:solidFill>
                  <a:srgbClr val="000000"/>
                </a:solidFill>
                <a:latin typeface="Arial"/>
                <a:cs typeface="Arial"/>
              </a:rPr>
              <a:t>RIB</a:t>
            </a:r>
            <a:r>
              <a:rPr lang="ru" dirty="0">
                <a:solidFill>
                  <a:srgbClr val="000000"/>
                </a:solidFill>
                <a:latin typeface="Arial"/>
                <a:cs typeface="Arial"/>
              </a:rPr>
              <a:t> и  </a:t>
            </a:r>
            <a:r>
              <a:rPr lang="ru" i="1" dirty="0">
                <a:solidFill>
                  <a:srgbClr val="000000"/>
                </a:solidFill>
                <a:latin typeface="Arial"/>
                <a:cs typeface="Arial"/>
              </a:rPr>
              <a:t>FIB</a:t>
            </a:r>
            <a:r>
              <a:rPr lang="ru" dirty="0">
                <a:solidFill>
                  <a:srgbClr val="000000"/>
                </a:solidFill>
                <a:latin typeface="Arial"/>
                <a:cs typeface="Arial"/>
              </a:rPr>
              <a:t>.</a:t>
            </a:r>
            <a:endParaRPr lang="en-US" dirty="0">
              <a:solidFill>
                <a:srgbClr val="000000"/>
              </a:solidFill>
              <a:latin typeface="Arial"/>
              <a:cs typeface="Arial"/>
            </a:endParaRPr>
          </a:p>
          <a:p>
            <a:pPr indent="-340995">
              <a:buClrTx/>
            </a:pPr>
            <a:endParaRPr lang="en-US" dirty="0">
              <a:solidFill>
                <a:srgbClr val="000000"/>
              </a:solidFill>
              <a:latin typeface="Arial"/>
              <a:cs typeface="Arial"/>
            </a:endParaRPr>
          </a:p>
          <a:p>
            <a:pPr indent="-340995">
              <a:buClrTx/>
            </a:pPr>
            <a:r>
              <a:rPr lang="ru" sz="1800" dirty="0">
                <a:solidFill>
                  <a:srgbClr val="000000"/>
                </a:solidFill>
                <a:cs typeface="Arial"/>
              </a:rPr>
              <a:t>Для оптимизации обработки конвергенции на уровне протокола, а также механизма распространения / флуда, каждый протокол определяет свой внутренний таймер, который используется для генерации различных типов событий для этого протокола. К этому относится, например, генерация «привет» сообщений соседям.</a:t>
            </a:r>
            <a:endParaRPr lang="ru" dirty="0">
              <a:latin typeface="Arial"/>
              <a:cs typeface="Arial"/>
            </a:endParaRPr>
          </a:p>
          <a:p>
            <a:pPr indent="-340995">
              <a:buClrTx/>
            </a:pPr>
            <a:endParaRPr lang="ru" dirty="0">
              <a:solidFill>
                <a:srgbClr val="000000"/>
              </a:solidFill>
              <a:cs typeface="Arial"/>
            </a:endParaRPr>
          </a:p>
        </p:txBody>
      </p:sp>
    </p:spTree>
    <p:extLst>
      <p:ext uri="{BB962C8B-B14F-4D97-AF65-F5344CB8AC3E}">
        <p14:creationId xmlns:p14="http://schemas.microsoft.com/office/powerpoint/2010/main" val="7677146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
        <a:cs typeface="Tahoma"/>
      </a:majorFont>
      <a:minorFont>
        <a:latin typeface="Arial"/>
        <a:ea typeface=""/>
        <a:cs typeface="Taho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Arial" panose="020B0604020202020204" pitchFamily="34" charset="0"/>
            <a:cs typeface="Tahoma" panose="020B060403050404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Arial" panose="020B0604020202020204" pitchFamily="34" charset="0"/>
            <a:cs typeface="Tahoma" panose="020B0604030504040204" pitchFamily="34"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
        <a:cs typeface="Tahoma"/>
      </a:majorFont>
      <a:minorFont>
        <a:latin typeface="Arial"/>
        <a:ea typeface=""/>
        <a:cs typeface="Taho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Arial" panose="020B0604020202020204" pitchFamily="34" charset="0"/>
            <a:cs typeface="Tahoma" panose="020B060403050404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Arial" panose="020B0604020202020204" pitchFamily="34" charset="0"/>
            <a:cs typeface="Tahoma" panose="020B0604030504040204" pitchFamily="34"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674</TotalTime>
  <Words>15124</Words>
  <Application>Microsoft Office PowerPoint</Application>
  <PresentationFormat>Произвольный</PresentationFormat>
  <Paragraphs>1043</Paragraphs>
  <Slides>117</Slides>
  <Notes>69</Notes>
  <HiddenSlides>0</HiddenSlides>
  <MMClips>0</MMClips>
  <ScaleCrop>false</ScaleCrop>
  <HeadingPairs>
    <vt:vector size="4" baseType="variant">
      <vt:variant>
        <vt:lpstr>Тема</vt:lpstr>
      </vt:variant>
      <vt:variant>
        <vt:i4>2</vt:i4>
      </vt:variant>
      <vt:variant>
        <vt:lpstr>Заголовки слайдов</vt:lpstr>
      </vt:variant>
      <vt:variant>
        <vt:i4>117</vt:i4>
      </vt:variant>
    </vt:vector>
  </HeadingPairs>
  <TitlesOfParts>
    <vt:vector size="119" baseType="lpstr">
      <vt:lpstr>Тема Office</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CurtinX SDN1x Introduction to Software Defined Networking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SDN:Centralized and Distributed Control Plane</dc:title>
  <dc:subject/>
  <dc:creator>Sasha  Sh</dc:creator>
  <cp:keywords/>
  <dc:description/>
  <cp:lastModifiedBy>Шкребец Александр Евгеньевич</cp:lastModifiedBy>
  <cp:revision>1434</cp:revision>
  <cp:lastPrinted>1601-01-01T00:00:00Z</cp:lastPrinted>
  <dcterms:created xsi:type="dcterms:W3CDTF">2018-10-02T10:46:15Z</dcterms:created>
  <dcterms:modified xsi:type="dcterms:W3CDTF">2024-02-15T12:26:37Z</dcterms:modified>
</cp:coreProperties>
</file>