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2" r:id="rId24"/>
    <p:sldId id="281"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D37F32-1DD2-F68D-3C25-6FCA1DBC6F2F}" v="197" dt="2024-03-20T14:19:31.711"/>
    <p1510:client id="{F0174E47-3219-328E-2BC4-F22D23E270A8}" v="170" dt="2024-03-21T12:08:26.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102" d="100"/>
          <a:sy n="102" d="100"/>
        </p:scale>
        <p:origin x="114"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2FFB779-270B-4192-84BA-A697F48306DC}"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6107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06572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81226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70371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2FFB779-270B-4192-84BA-A697F48306DC}" type="datetimeFigureOut">
              <a:rPr lang="ru-RU" smtClean="0"/>
              <a:t>21.03.2024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407636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2FFB779-270B-4192-84BA-A697F48306DC}" type="datetimeFigureOut">
              <a:rPr lang="ru-RU" smtClean="0"/>
              <a:t>21.03.2024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62576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2FFB779-270B-4192-84BA-A697F48306DC}" type="datetimeFigureOut">
              <a:rPr lang="ru-RU" smtClean="0"/>
              <a:t>21.03.2024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8800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2FFB779-270B-4192-84BA-A697F48306DC}" type="datetimeFigureOut">
              <a:rPr lang="ru-RU" smtClean="0"/>
              <a:t>21.03.2024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29533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FFB779-270B-4192-84BA-A697F48306DC}" type="datetimeFigureOut">
              <a:rPr lang="ru-RU" smtClean="0"/>
              <a:t>21.03.2024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98875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FFB779-270B-4192-84BA-A697F48306DC}" type="datetimeFigureOut">
              <a:rPr lang="ru-RU" smtClean="0"/>
              <a:t>21.03.2024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366569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FFB779-270B-4192-84BA-A697F48306DC}" type="datetimeFigureOut">
              <a:rPr lang="ru-RU" smtClean="0"/>
              <a:t>21.03.2024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13416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FB779-270B-4192-84BA-A697F48306DC}" type="datetimeFigureOut">
              <a:rPr lang="ru-RU" smtClean="0"/>
              <a:t>21.03.2024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DC19C-03DA-4066-9FF7-D0BF1BC6D6F6}" type="slidenum">
              <a:rPr lang="ru-RU" smtClean="0"/>
              <a:t>‹#›</a:t>
            </a:fld>
            <a:endParaRPr lang="ru-RU"/>
          </a:p>
        </p:txBody>
      </p:sp>
    </p:spTree>
    <p:extLst>
      <p:ext uri="{BB962C8B-B14F-4D97-AF65-F5344CB8AC3E}">
        <p14:creationId xmlns:p14="http://schemas.microsoft.com/office/powerpoint/2010/main" val="315497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733800" y="146050"/>
            <a:ext cx="3876675" cy="411163"/>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 Вступление </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1859125" cy="5323889"/>
          </a:xfrm>
        </p:spPr>
        <p:txBody>
          <a:bodyPr vert="horz" lIns="91440" tIns="45720" rIns="91440" bIns="45720" rtlCol="0" anchor="t">
            <a:noAutofit/>
          </a:bodyPr>
          <a:lstStyle/>
          <a:p>
            <a:pPr marL="0" indent="0">
              <a:buNone/>
            </a:pPr>
            <a:r>
              <a:rPr lang="ru-RU" sz="1800" dirty="0">
                <a:cs typeface="Calibri"/>
              </a:rPr>
              <a:t>Концепция сетевой программируемости лежит в основе одного из ключевых принципов </a:t>
            </a:r>
            <a:r>
              <a:rPr lang="ru-RU" sz="1800" b="1" dirty="0">
                <a:cs typeface="Calibri"/>
              </a:rPr>
              <a:t>SDN</a:t>
            </a:r>
            <a:r>
              <a:rPr lang="ru-RU" sz="1800" dirty="0">
                <a:cs typeface="Calibri"/>
              </a:rPr>
              <a:t>. </a:t>
            </a:r>
            <a:endParaRPr lang="ru-RU" sz="1800" dirty="0"/>
          </a:p>
          <a:p>
            <a:pPr marL="0" indent="0">
              <a:buNone/>
            </a:pPr>
            <a:endParaRPr lang="ru-RU" sz="1800" dirty="0">
              <a:cs typeface="Calibri"/>
            </a:endParaRPr>
          </a:p>
          <a:p>
            <a:pPr marL="0" indent="0">
              <a:buNone/>
            </a:pPr>
            <a:r>
              <a:rPr lang="ru-RU" sz="1800" dirty="0">
                <a:cs typeface="Calibri"/>
              </a:rPr>
              <a:t>Концепция программируемости также может существовать или быть отличительной чертой ряда сетевых устройств и программных компонентов, и это не новая концепция, так как управление сетью с самого начала заложено в функциональность сетевых устройств. </a:t>
            </a:r>
          </a:p>
          <a:p>
            <a:pPr marL="0" indent="0">
              <a:buNone/>
            </a:pPr>
            <a:endParaRPr lang="ru-RU" sz="1800" dirty="0">
              <a:cs typeface="Calibri"/>
            </a:endParaRPr>
          </a:p>
          <a:p>
            <a:pPr marL="0" indent="0">
              <a:buNone/>
            </a:pPr>
            <a:r>
              <a:rPr lang="ru-RU" sz="1800" dirty="0">
                <a:cs typeface="Calibri"/>
              </a:rPr>
              <a:t>В чем же отличие от того, как эти устройства - реальные или виртуальные - управляются и взаимодействуют друг с другом?</a:t>
            </a:r>
          </a:p>
          <a:p>
            <a:pPr marL="0" indent="0">
              <a:buNone/>
            </a:pPr>
            <a:endParaRPr lang="ru-RU" sz="1800" dirty="0">
              <a:cs typeface="Calibri"/>
            </a:endParaRPr>
          </a:p>
          <a:p>
            <a:pPr marL="0" indent="0">
              <a:buNone/>
            </a:pPr>
            <a:r>
              <a:rPr lang="ru-RU" sz="1800" dirty="0">
                <a:cs typeface="Calibri"/>
              </a:rPr>
              <a:t>Концепция  состоит в том, чтобы сделать управление сетью  программируемым и наладить  двунаправленный канал связи между любым устройством и  программным обеспечением, связанным с ним. </a:t>
            </a:r>
          </a:p>
          <a:p>
            <a:pPr marL="0" indent="0">
              <a:buNone/>
            </a:pPr>
            <a:r>
              <a:rPr lang="ru-RU" sz="1800" dirty="0">
                <a:cs typeface="Calibri"/>
              </a:rPr>
              <a:t>Формируется то, что называется </a:t>
            </a:r>
            <a:r>
              <a:rPr lang="ru-RU" sz="1800" i="1" dirty="0">
                <a:cs typeface="Calibri"/>
              </a:rPr>
              <a:t>обратной связью </a:t>
            </a:r>
            <a:r>
              <a:rPr lang="ru-RU" sz="1800" dirty="0">
                <a:cs typeface="Calibri"/>
              </a:rPr>
              <a:t>между этими элементами. </a:t>
            </a:r>
          </a:p>
          <a:p>
            <a:pPr marL="0" indent="0">
              <a:buNone/>
            </a:pPr>
            <a:endParaRPr lang="ru-RU" sz="1800" dirty="0">
              <a:cs typeface="Calibri"/>
            </a:endParaRPr>
          </a:p>
          <a:p>
            <a:pPr marL="0" indent="0">
              <a:buNone/>
            </a:pPr>
            <a:r>
              <a:rPr lang="ru-RU" sz="1800" dirty="0">
                <a:cs typeface="Calibri"/>
              </a:rPr>
              <a:t>Эта концепция  сильно отличается от традиционной парадигмы управления сетью, где менеджер и агент общаются относительно свободно между операциями, но со значительным отставанием иногда даже теряя  связь.</a:t>
            </a:r>
          </a:p>
        </p:txBody>
      </p:sp>
    </p:spTree>
    <p:extLst>
      <p:ext uri="{BB962C8B-B14F-4D97-AF65-F5344CB8AC3E}">
        <p14:creationId xmlns:p14="http://schemas.microsoft.com/office/powerpoint/2010/main" val="2908510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657475" y="175847"/>
            <a:ext cx="6067425" cy="248993"/>
          </a:xfrm>
        </p:spPr>
        <p:txBody>
          <a:bodyPr>
            <a:normAutofit fontScale="90000"/>
          </a:bodyPr>
          <a:lstStyle/>
          <a:p>
            <a:r>
              <a:rPr lang="ru-RU" sz="1800" dirty="0">
                <a:cs typeface="Calibri Light"/>
              </a:rPr>
              <a:t>Network </a:t>
            </a:r>
            <a:r>
              <a:rPr lang="ru-RU" sz="1800" err="1">
                <a:cs typeface="Calibri Light"/>
              </a:rPr>
              <a:t>Programmability:The</a:t>
            </a:r>
            <a:r>
              <a:rPr lang="ru-RU" sz="1800" dirty="0">
                <a:cs typeface="Calibri Light"/>
              </a:rPr>
              <a:t> Command-Line Interface</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1859125" cy="5323889"/>
          </a:xfrm>
        </p:spPr>
        <p:txBody>
          <a:bodyPr vert="horz" lIns="91440" tIns="45720" rIns="91440" bIns="45720" rtlCol="0" anchor="t">
            <a:noAutofit/>
          </a:bodyPr>
          <a:lstStyle/>
          <a:p>
            <a:pPr>
              <a:buNone/>
            </a:pPr>
            <a:endParaRPr lang="ru" sz="1800" dirty="0">
              <a:cs typeface="Calibri"/>
            </a:endParaRPr>
          </a:p>
          <a:p>
            <a:pPr>
              <a:buNone/>
            </a:pPr>
            <a:r>
              <a:rPr lang="ru" sz="1800" dirty="0">
                <a:cs typeface="Calibri"/>
              </a:rPr>
              <a:t>Производители устройств  обычно предлагают свой синтаксис командной строки для  двух задач: конфигурации и запроса или мониторинга. </a:t>
            </a:r>
          </a:p>
          <a:p>
            <a:pPr>
              <a:buNone/>
            </a:pPr>
            <a:r>
              <a:rPr lang="ru" sz="1800" dirty="0">
                <a:cs typeface="Calibri"/>
              </a:rPr>
              <a:t>В случае конфигурации часто используется безопасный режим работы для изменения текущей конфигурации устройства. Многие  устройства позволяют оператору хранить несколько копий конфигурационных параметров на случай, если  есть разные сценарии для настройки или если какая-то конкретная конфигурация не работает, у них всегда есть возможность вернуться к сохраненному варианту параметров конфигурации.</a:t>
            </a:r>
          </a:p>
          <a:p>
            <a:pPr>
              <a:buNone/>
            </a:pPr>
            <a:r>
              <a:rPr lang="ru" sz="1800" dirty="0">
                <a:cs typeface="Calibri"/>
              </a:rPr>
              <a:t>К сожалению, синтаксис </a:t>
            </a:r>
            <a:r>
              <a:rPr lang="ru" sz="1800" i="1" dirty="0">
                <a:cs typeface="Calibri"/>
              </a:rPr>
              <a:t>CLI</a:t>
            </a:r>
            <a:r>
              <a:rPr lang="ru" sz="1800" b="1" dirty="0">
                <a:cs typeface="Calibri"/>
              </a:rPr>
              <a:t>  </a:t>
            </a:r>
            <a:r>
              <a:rPr lang="ru" sz="1800" dirty="0">
                <a:cs typeface="Calibri"/>
              </a:rPr>
              <a:t>у разных производителей отличается  друг от друга и  несовместим, несмотря на то, что для управления теми же концептуальными элементами могут использоваться различные </a:t>
            </a:r>
            <a:r>
              <a:rPr lang="ru" sz="1800" i="1" dirty="0">
                <a:cs typeface="Calibri"/>
              </a:rPr>
              <a:t>CLI</a:t>
            </a:r>
            <a:r>
              <a:rPr lang="ru" sz="1800" dirty="0">
                <a:cs typeface="Calibri"/>
              </a:rPr>
              <a:t>. Например, имя системы может быть разрешено в смешанном случае на одной системе, а другое может настаивать на том, чтобы оно было заглавными буквами (или запрещает некоторые зарезервированные символы). </a:t>
            </a:r>
          </a:p>
          <a:p>
            <a:pPr>
              <a:buNone/>
            </a:pPr>
            <a:r>
              <a:rPr lang="ru" sz="1800" dirty="0">
                <a:cs typeface="Calibri"/>
              </a:rPr>
              <a:t>Стремясь сосредоточиться на одном стандарте де-факто, многие производители сетевого оборудования просто  скопировали </a:t>
            </a:r>
            <a:r>
              <a:rPr lang="ru" sz="1800" i="1" dirty="0" err="1">
                <a:cs typeface="Calibri"/>
              </a:rPr>
              <a:t>Cisco</a:t>
            </a:r>
            <a:r>
              <a:rPr lang="ru" sz="1800" i="1" dirty="0">
                <a:cs typeface="Calibri"/>
              </a:rPr>
              <a:t> CLI</a:t>
            </a:r>
            <a:r>
              <a:rPr lang="ru" sz="1800" dirty="0">
                <a:cs typeface="Calibri"/>
              </a:rPr>
              <a:t>, насколько это возможно на законных основаниях. Частично  это работает,  но этим решениям все еще часто  мешает отсутствие семантической совместимости операций. На сегодняшний момент не существует стандарта для синтаксиса </a:t>
            </a:r>
            <a:r>
              <a:rPr lang="ru" sz="1800" i="1" dirty="0">
                <a:cs typeface="Calibri"/>
              </a:rPr>
              <a:t>CLI</a:t>
            </a:r>
            <a:r>
              <a:rPr lang="ru" sz="1800" dirty="0">
                <a:cs typeface="Calibri"/>
              </a:rPr>
              <a:t>. Все попытки стандартизации провалились.</a:t>
            </a:r>
          </a:p>
          <a:p>
            <a:pPr>
              <a:buNone/>
            </a:pPr>
            <a:endParaRPr lang="ru" dirty="0">
              <a:cs typeface="Calibri"/>
            </a:endParaRPr>
          </a:p>
          <a:p>
            <a:pPr>
              <a:buNone/>
            </a:pPr>
            <a:endParaRPr lang="ru" sz="2000" dirty="0">
              <a:cs typeface="Calibri"/>
            </a:endParaRPr>
          </a:p>
          <a:p>
            <a:pPr>
              <a:buNone/>
            </a:pPr>
            <a:endParaRPr lang="ru" sz="2000" dirty="0">
              <a:cs typeface="Calibri"/>
            </a:endParaRPr>
          </a:p>
          <a:p>
            <a:pPr>
              <a:buNone/>
            </a:pPr>
            <a:endParaRPr lang="ru-RU" sz="2000" dirty="0">
              <a:cs typeface="Calibri"/>
            </a:endParaRPr>
          </a:p>
          <a:p>
            <a:pPr>
              <a:buNone/>
            </a:pPr>
            <a:endParaRPr lang="ru-RU" sz="2000" dirty="0">
              <a:cs typeface="Calibri"/>
            </a:endParaRPr>
          </a:p>
        </p:txBody>
      </p:sp>
    </p:spTree>
    <p:extLst>
      <p:ext uri="{BB962C8B-B14F-4D97-AF65-F5344CB8AC3E}">
        <p14:creationId xmlns:p14="http://schemas.microsoft.com/office/powerpoint/2010/main" val="1867510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543175" y="194897"/>
            <a:ext cx="5838825" cy="344243"/>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 </a:t>
            </a:r>
            <a:r>
              <a:rPr lang="ru-RU" sz="1800" err="1">
                <a:cs typeface="Calibri Light"/>
              </a:rPr>
              <a:t>Тhe</a:t>
            </a:r>
            <a:r>
              <a:rPr lang="ru-RU" sz="1800" dirty="0">
                <a:cs typeface="Calibri Light"/>
              </a:rPr>
              <a:t> Command-Line Interface</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298743"/>
            <a:ext cx="10668500" cy="4761914"/>
          </a:xfrm>
        </p:spPr>
        <p:txBody>
          <a:bodyPr vert="horz" lIns="91440" tIns="45720" rIns="91440" bIns="45720" rtlCol="0" anchor="t">
            <a:noAutofit/>
          </a:bodyPr>
          <a:lstStyle/>
          <a:p>
            <a:pPr>
              <a:buNone/>
            </a:pPr>
            <a:endParaRPr lang="ru" sz="1800" dirty="0">
              <a:cs typeface="Calibri"/>
            </a:endParaRPr>
          </a:p>
          <a:p>
            <a:pPr>
              <a:buNone/>
            </a:pPr>
            <a:r>
              <a:rPr lang="ru" sz="1800" dirty="0">
                <a:cs typeface="Calibri"/>
              </a:rPr>
              <a:t>Одним из первых способов сетевой программируемости в пределах </a:t>
            </a:r>
            <a:r>
              <a:rPr lang="ru" sz="1800" i="1" dirty="0">
                <a:cs typeface="Calibri"/>
              </a:rPr>
              <a:t>CLI</a:t>
            </a:r>
            <a:r>
              <a:rPr lang="ru" sz="1800" dirty="0">
                <a:cs typeface="Calibri"/>
              </a:rPr>
              <a:t>, который до сих пор распространен, является использование командной строки  </a:t>
            </a:r>
            <a:r>
              <a:rPr lang="ru" sz="1800" i="1" dirty="0">
                <a:cs typeface="Calibri"/>
              </a:rPr>
              <a:t>UNIX</a:t>
            </a:r>
            <a:r>
              <a:rPr lang="ru" sz="1800" dirty="0">
                <a:cs typeface="Calibri"/>
              </a:rPr>
              <a:t> для  </a:t>
            </a:r>
            <a:r>
              <a:rPr lang="ru" sz="1800" i="1" dirty="0">
                <a:cs typeface="Calibri"/>
              </a:rPr>
              <a:t>CLI</a:t>
            </a:r>
            <a:r>
              <a:rPr lang="ru" sz="1800" dirty="0">
                <a:cs typeface="Calibri"/>
              </a:rPr>
              <a:t> устройства. </a:t>
            </a:r>
            <a:endParaRPr lang="ru-RU" sz="1800" dirty="0"/>
          </a:p>
          <a:p>
            <a:pPr>
              <a:buNone/>
            </a:pPr>
            <a:r>
              <a:rPr lang="ru" sz="1800" dirty="0">
                <a:cs typeface="Calibri"/>
              </a:rPr>
              <a:t>Для этого используются  различные инструменты, в том числе </a:t>
            </a:r>
            <a:r>
              <a:rPr lang="ru" sz="1800" i="1" dirty="0" err="1">
                <a:cs typeface="Calibri"/>
              </a:rPr>
              <a:t>Perl</a:t>
            </a:r>
            <a:r>
              <a:rPr lang="ru" sz="1800" i="1" dirty="0">
                <a:cs typeface="Calibri"/>
              </a:rPr>
              <a:t>, </a:t>
            </a:r>
            <a:r>
              <a:rPr lang="ru" sz="1800" i="1" dirty="0" err="1">
                <a:cs typeface="Calibri"/>
              </a:rPr>
              <a:t>Expect</a:t>
            </a:r>
            <a:r>
              <a:rPr lang="ru" sz="1800" i="1" dirty="0">
                <a:cs typeface="Calibri"/>
              </a:rPr>
              <a:t> </a:t>
            </a:r>
            <a:r>
              <a:rPr lang="ru" sz="1800" i="1" dirty="0" err="1">
                <a:cs typeface="Calibri"/>
              </a:rPr>
              <a:t>scripts</a:t>
            </a:r>
            <a:r>
              <a:rPr lang="ru" sz="1800" i="1" dirty="0">
                <a:cs typeface="Calibri"/>
              </a:rPr>
              <a:t>,</a:t>
            </a:r>
            <a:r>
              <a:rPr lang="ru" sz="1800" dirty="0">
                <a:cs typeface="Calibri"/>
              </a:rPr>
              <a:t> команды оболочки </a:t>
            </a:r>
            <a:r>
              <a:rPr lang="ru" sz="1800" i="1" dirty="0">
                <a:cs typeface="Calibri"/>
              </a:rPr>
              <a:t>UNIX</a:t>
            </a:r>
            <a:r>
              <a:rPr lang="ru" sz="1800" dirty="0">
                <a:cs typeface="Calibri"/>
              </a:rPr>
              <a:t> и </a:t>
            </a:r>
            <a:r>
              <a:rPr lang="ru" sz="1800" i="1" dirty="0" err="1">
                <a:cs typeface="Calibri"/>
              </a:rPr>
              <a:t>Python</a:t>
            </a:r>
            <a:r>
              <a:rPr lang="ru" sz="1800" dirty="0">
                <a:cs typeface="Calibri"/>
              </a:rPr>
              <a:t>. В этих случаях сценарии запрограммированы на подключение к устройству с использованием сетевых транспортных и протоколов сеансов, таких как </a:t>
            </a:r>
            <a:r>
              <a:rPr lang="ru" sz="1800" i="1" dirty="0">
                <a:cs typeface="Calibri"/>
              </a:rPr>
              <a:t>Telnet</a:t>
            </a:r>
            <a:r>
              <a:rPr lang="ru" sz="1800" dirty="0">
                <a:cs typeface="Calibri"/>
              </a:rPr>
              <a:t> через </a:t>
            </a:r>
            <a:r>
              <a:rPr lang="ru" sz="1800" i="1" dirty="0">
                <a:cs typeface="Calibri"/>
              </a:rPr>
              <a:t>UDP / IP</a:t>
            </a:r>
            <a:r>
              <a:rPr lang="ru" sz="1800" dirty="0">
                <a:cs typeface="Calibri"/>
              </a:rPr>
              <a:t> или </a:t>
            </a:r>
            <a:r>
              <a:rPr lang="ru" sz="1800" i="1" dirty="0">
                <a:cs typeface="Calibri"/>
              </a:rPr>
              <a:t>SSH</a:t>
            </a:r>
            <a:r>
              <a:rPr lang="ru" sz="1800" dirty="0">
                <a:cs typeface="Calibri"/>
              </a:rPr>
              <a:t>. </a:t>
            </a:r>
          </a:p>
          <a:p>
            <a:pPr>
              <a:buNone/>
            </a:pPr>
            <a:r>
              <a:rPr lang="ru" sz="1800" dirty="0">
                <a:cs typeface="Calibri"/>
              </a:rPr>
              <a:t>После подключения и, возможно, аутентификации, сценарии механически вводят команды в </a:t>
            </a:r>
            <a:r>
              <a:rPr lang="ru" sz="1800" i="1" dirty="0">
                <a:cs typeface="Calibri"/>
              </a:rPr>
              <a:t>CLI</a:t>
            </a:r>
            <a:r>
              <a:rPr lang="ru" sz="1800" dirty="0">
                <a:cs typeface="Calibri"/>
              </a:rPr>
              <a:t>, как если бы пользователь вводил их. Это обычно называют «</a:t>
            </a:r>
            <a:r>
              <a:rPr lang="ru" sz="1800" i="1" dirty="0">
                <a:cs typeface="Calibri"/>
              </a:rPr>
              <a:t>screen scraping</a:t>
            </a:r>
            <a:r>
              <a:rPr lang="ru" sz="1800" dirty="0">
                <a:cs typeface="Calibri"/>
              </a:rPr>
              <a:t>», потому что  это действует так, как будто мы стираем окна с помощью оконного скребка.  Особенность использования  автоматизации в  таком управлении заключается в том, что время оборота, между программированием устройства и последующим сбором статистики для корректировки конфигурации или принятия мер,  часто довольно длительное. </a:t>
            </a:r>
          </a:p>
          <a:p>
            <a:pPr>
              <a:buNone/>
            </a:pPr>
            <a:r>
              <a:rPr lang="ru" sz="1800" dirty="0">
                <a:cs typeface="Calibri"/>
              </a:rPr>
              <a:t>Недостатком такого  подхода является то, что он  не является дружественным для  пользователя интерфейсом. Хотя некоторые современные приложения написаны на </a:t>
            </a:r>
            <a:r>
              <a:rPr lang="ru" sz="1800" i="1" dirty="0" err="1">
                <a:cs typeface="Calibri"/>
              </a:rPr>
              <a:t>Perl</a:t>
            </a:r>
            <a:r>
              <a:rPr lang="ru" sz="1800" dirty="0">
                <a:cs typeface="Calibri"/>
              </a:rPr>
              <a:t> или </a:t>
            </a:r>
            <a:r>
              <a:rPr lang="ru" sz="1800" i="1" dirty="0" err="1">
                <a:cs typeface="Calibri"/>
              </a:rPr>
              <a:t>Python</a:t>
            </a:r>
            <a:r>
              <a:rPr lang="ru" sz="1800" dirty="0">
                <a:cs typeface="Calibri"/>
              </a:rPr>
              <a:t>, они, все равно,  подчиняются семантике и синтаксису </a:t>
            </a:r>
            <a:r>
              <a:rPr lang="ru" sz="1800" i="1" dirty="0">
                <a:cs typeface="Calibri"/>
              </a:rPr>
              <a:t>CLI</a:t>
            </a:r>
            <a:r>
              <a:rPr lang="ru" sz="1800" dirty="0">
                <a:cs typeface="Calibri"/>
              </a:rPr>
              <a:t> конкретного поставщика. В случаях, когда в сети присутствуют несколько устройств  разных производителей, приложение должно уметь взаимодействовать с устройством в зависимости от его типа,  модели и образа прошивки.</a:t>
            </a:r>
          </a:p>
          <a:p>
            <a:pPr>
              <a:buNone/>
            </a:pPr>
            <a:endParaRPr lang="ru" sz="1800" dirty="0">
              <a:cs typeface="Calibri"/>
            </a:endParaRPr>
          </a:p>
          <a:p>
            <a:pPr>
              <a:buNone/>
            </a:pPr>
            <a:endParaRPr lang="ru" sz="2000" dirty="0">
              <a:cs typeface="Calibri"/>
            </a:endParaRPr>
          </a:p>
          <a:p>
            <a:pPr>
              <a:buNone/>
            </a:pPr>
            <a:endParaRPr lang="ru-RU" sz="2000" dirty="0">
              <a:cs typeface="Calibri"/>
            </a:endParaRPr>
          </a:p>
          <a:p>
            <a:pPr>
              <a:buNone/>
            </a:pPr>
            <a:endParaRPr lang="ru-RU" sz="2000" dirty="0">
              <a:cs typeface="Calibri"/>
            </a:endParaRPr>
          </a:p>
        </p:txBody>
      </p:sp>
    </p:spTree>
    <p:extLst>
      <p:ext uri="{BB962C8B-B14F-4D97-AF65-F5344CB8AC3E}">
        <p14:creationId xmlns:p14="http://schemas.microsoft.com/office/powerpoint/2010/main" val="3267605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067050" y="156797"/>
            <a:ext cx="5543550" cy="306143"/>
          </a:xfrm>
        </p:spPr>
        <p:txBody>
          <a:bodyPr>
            <a:normAutofit fontScale="90000"/>
          </a:bodyPr>
          <a:lstStyle/>
          <a:p>
            <a:r>
              <a:rPr lang="ru-RU" sz="1800" dirty="0">
                <a:cs typeface="Calibri Light"/>
              </a:rPr>
              <a:t>Network </a:t>
            </a:r>
            <a:r>
              <a:rPr lang="ru-RU" sz="1800" err="1">
                <a:cs typeface="Calibri Light"/>
              </a:rPr>
              <a:t>Programmability</a:t>
            </a:r>
            <a:r>
              <a:rPr lang="ru-RU" sz="1800" dirty="0">
                <a:cs typeface="Calibri Light"/>
              </a:rPr>
              <a:t>: NETCONF </a:t>
            </a:r>
            <a:r>
              <a:rPr lang="ru-RU" sz="1800" err="1">
                <a:cs typeface="Calibri Light"/>
              </a:rPr>
              <a:t>and</a:t>
            </a:r>
            <a:r>
              <a:rPr lang="ru-RU" sz="1800" dirty="0">
                <a:cs typeface="Calibri Light"/>
              </a:rPr>
              <a:t> NETMOD</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936793"/>
            <a:ext cx="10716125" cy="5161964"/>
          </a:xfrm>
        </p:spPr>
        <p:txBody>
          <a:bodyPr vert="horz" lIns="91440" tIns="45720" rIns="91440" bIns="45720" rtlCol="0" anchor="t">
            <a:noAutofit/>
          </a:bodyPr>
          <a:lstStyle/>
          <a:p>
            <a:pPr>
              <a:buNone/>
            </a:pPr>
            <a:endParaRPr lang="ru" sz="2000" dirty="0">
              <a:cs typeface="Calibri"/>
            </a:endParaRPr>
          </a:p>
          <a:p>
            <a:pPr>
              <a:buNone/>
            </a:pPr>
            <a:endParaRPr lang="ru" sz="2000" dirty="0">
              <a:cs typeface="Calibri"/>
            </a:endParaRPr>
          </a:p>
          <a:p>
            <a:pPr>
              <a:buNone/>
            </a:pPr>
            <a:r>
              <a:rPr lang="ru" sz="1800" i="1" dirty="0">
                <a:cs typeface="Calibri"/>
              </a:rPr>
              <a:t>Протокол сетевой конфигурации (NETCONF)</a:t>
            </a:r>
            <a:r>
              <a:rPr lang="ru" sz="1800" dirty="0">
                <a:cs typeface="Calibri"/>
              </a:rPr>
              <a:t> - это протокол управления сетью, стандартизованный </a:t>
            </a:r>
            <a:r>
              <a:rPr lang="ru" sz="1800" i="1" dirty="0">
                <a:cs typeface="Calibri"/>
              </a:rPr>
              <a:t>IETF</a:t>
            </a:r>
            <a:r>
              <a:rPr lang="ru" sz="1800" dirty="0">
                <a:cs typeface="Calibri"/>
              </a:rPr>
              <a:t>. Он был разработан и опубликован в декабре 2006 года. </a:t>
            </a:r>
            <a:endParaRPr lang="ru-RU" sz="1800" dirty="0">
              <a:cs typeface="Calibri"/>
            </a:endParaRPr>
          </a:p>
          <a:p>
            <a:pPr>
              <a:buNone/>
            </a:pPr>
            <a:endParaRPr lang="ru" sz="1800" i="1" dirty="0">
              <a:cs typeface="Calibri"/>
            </a:endParaRPr>
          </a:p>
          <a:p>
            <a:pPr>
              <a:buNone/>
            </a:pPr>
            <a:r>
              <a:rPr lang="ru" sz="1800" i="1" dirty="0">
                <a:cs typeface="Calibri"/>
              </a:rPr>
              <a:t>IETF</a:t>
            </a:r>
            <a:r>
              <a:rPr lang="ru" sz="1800" dirty="0">
                <a:cs typeface="Calibri"/>
              </a:rPr>
              <a:t> разработал </a:t>
            </a:r>
            <a:r>
              <a:rPr lang="ru" sz="1800" i="1" dirty="0">
                <a:cs typeface="Calibri"/>
              </a:rPr>
              <a:t>SNMP</a:t>
            </a:r>
            <a:r>
              <a:rPr lang="ru" sz="1800" dirty="0">
                <a:cs typeface="Calibri"/>
              </a:rPr>
              <a:t> в конце 1980-х годов, и он по-прежнему является очень популярным протоколом управления сетью даже сегодня, по крайней мере для статистического мониторинга. Примерно через 10 лет после развертывания с </a:t>
            </a:r>
            <a:r>
              <a:rPr lang="ru" sz="1800" i="1" dirty="0">
                <a:cs typeface="Calibri"/>
              </a:rPr>
              <a:t>SNMP</a:t>
            </a:r>
            <a:r>
              <a:rPr lang="ru" sz="1800" dirty="0">
                <a:cs typeface="Calibri"/>
              </a:rPr>
              <a:t>, стало очевидно, что, несмотря на свое изначальное предназначение, </a:t>
            </a:r>
            <a:r>
              <a:rPr lang="ru" sz="1800" i="1" dirty="0">
                <a:cs typeface="Calibri"/>
              </a:rPr>
              <a:t>SNMP</a:t>
            </a:r>
            <a:r>
              <a:rPr lang="ru" sz="1800" dirty="0">
                <a:cs typeface="Calibri"/>
              </a:rPr>
              <a:t> использовался в основном не для настройки сетевого оборудования,  а для сетевого мониторинга. </a:t>
            </a:r>
            <a:endParaRPr lang="ru-RU" sz="1800" dirty="0">
              <a:cs typeface="Calibri"/>
            </a:endParaRPr>
          </a:p>
          <a:p>
            <a:pPr>
              <a:buNone/>
            </a:pPr>
            <a:endParaRPr lang="ru" sz="1800" dirty="0">
              <a:cs typeface="Calibri"/>
            </a:endParaRPr>
          </a:p>
          <a:p>
            <a:pPr>
              <a:buNone/>
            </a:pPr>
            <a:r>
              <a:rPr lang="ru" sz="1800" dirty="0">
                <a:cs typeface="Calibri"/>
              </a:rPr>
              <a:t>Около 2001 года члены сообщества сетевого управления </a:t>
            </a:r>
            <a:r>
              <a:rPr lang="ru" sz="1800" i="1" dirty="0">
                <a:cs typeface="Calibri"/>
              </a:rPr>
              <a:t>IETF</a:t>
            </a:r>
            <a:r>
              <a:rPr lang="ru" sz="1800" dirty="0">
                <a:cs typeface="Calibri"/>
              </a:rPr>
              <a:t> совместно с сетевыми операторами обсудили ситуацию. Результаты этого собрания документированы в </a:t>
            </a:r>
            <a:r>
              <a:rPr lang="ru" sz="1800" i="1" dirty="0">
                <a:cs typeface="Calibri"/>
              </a:rPr>
              <a:t>RFC 3535</a:t>
            </a:r>
            <a:r>
              <a:rPr lang="ru" sz="1800" dirty="0">
                <a:cs typeface="Calibri"/>
              </a:rPr>
              <a:t>, но в итоге оказалось, что операторы в основном используют собственные </a:t>
            </a:r>
            <a:r>
              <a:rPr lang="ru" sz="1800" i="1" dirty="0">
                <a:cs typeface="Calibri"/>
              </a:rPr>
              <a:t>интерфейсы командной строки (CLI)</a:t>
            </a:r>
            <a:r>
              <a:rPr lang="ru" sz="1800" dirty="0">
                <a:cs typeface="Calibri"/>
              </a:rPr>
              <a:t>, чтобы настроить свои блоки вместо </a:t>
            </a:r>
            <a:r>
              <a:rPr lang="ru" sz="1800" i="1" dirty="0">
                <a:cs typeface="Calibri"/>
              </a:rPr>
              <a:t>SNMP</a:t>
            </a:r>
            <a:r>
              <a:rPr lang="ru" sz="1800" b="1" dirty="0">
                <a:cs typeface="Calibri"/>
              </a:rPr>
              <a:t>.</a:t>
            </a:r>
            <a:r>
              <a:rPr lang="ru" sz="1800" dirty="0">
                <a:cs typeface="Calibri"/>
              </a:rPr>
              <a:t>  Ключевым моментом было то, что </a:t>
            </a:r>
            <a:r>
              <a:rPr lang="ru" sz="1800" i="1" dirty="0">
                <a:cs typeface="Calibri"/>
              </a:rPr>
              <a:t>CLI</a:t>
            </a:r>
            <a:r>
              <a:rPr lang="ru" sz="1800" b="1" dirty="0">
                <a:cs typeface="Calibri"/>
              </a:rPr>
              <a:t> </a:t>
            </a:r>
            <a:r>
              <a:rPr lang="ru" sz="1800" dirty="0">
                <a:cs typeface="Calibri"/>
              </a:rPr>
              <a:t>обладал рядом функций, которые понравились оператору, включая тот факт, что он был основан на тексте, в отличие от</a:t>
            </a:r>
            <a:r>
              <a:rPr lang="ru" sz="1800" b="1" dirty="0">
                <a:cs typeface="Calibri"/>
              </a:rPr>
              <a:t>  </a:t>
            </a:r>
            <a:r>
              <a:rPr lang="ru" sz="1800" i="1" dirty="0">
                <a:cs typeface="Calibri"/>
              </a:rPr>
              <a:t>SNMP</a:t>
            </a:r>
            <a:r>
              <a:rPr lang="ru" sz="1800" b="1" dirty="0">
                <a:cs typeface="Calibri"/>
              </a:rPr>
              <a:t> </a:t>
            </a:r>
            <a:r>
              <a:rPr lang="ru" sz="1800" dirty="0">
                <a:cs typeface="Calibri"/>
              </a:rPr>
              <a:t> с его двоичной кодировкой</a:t>
            </a:r>
            <a:r>
              <a:rPr lang="ru" sz="1800" b="1" dirty="0">
                <a:cs typeface="Calibri"/>
              </a:rPr>
              <a:t> </a:t>
            </a:r>
            <a:r>
              <a:rPr lang="ru" sz="1800" i="1" dirty="0">
                <a:cs typeface="Calibri"/>
              </a:rPr>
              <a:t>BER (Basic Encoding Rules)</a:t>
            </a:r>
            <a:r>
              <a:rPr lang="ru" sz="1800" dirty="0">
                <a:cs typeface="Calibri"/>
              </a:rPr>
              <a:t>. </a:t>
            </a:r>
            <a:endParaRPr lang="ru-RU" sz="1800" dirty="0">
              <a:cs typeface="Calibri"/>
            </a:endParaRPr>
          </a:p>
        </p:txBody>
      </p:sp>
    </p:spTree>
    <p:extLst>
      <p:ext uri="{BB962C8B-B14F-4D97-AF65-F5344CB8AC3E}">
        <p14:creationId xmlns:p14="http://schemas.microsoft.com/office/powerpoint/2010/main" val="3321785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124200" y="147272"/>
            <a:ext cx="5495925" cy="315668"/>
          </a:xfrm>
        </p:spPr>
        <p:txBody>
          <a:bodyPr>
            <a:normAutofit fontScale="90000"/>
          </a:bodyPr>
          <a:lstStyle/>
          <a:p>
            <a:r>
              <a:rPr lang="ru-RU" sz="1800" dirty="0">
                <a:cs typeface="Calibri Light"/>
              </a:rPr>
              <a:t>Network </a:t>
            </a:r>
            <a:r>
              <a:rPr lang="ru-RU" sz="1800" err="1">
                <a:cs typeface="Calibri Light"/>
              </a:rPr>
              <a:t>Programmability</a:t>
            </a:r>
            <a:r>
              <a:rPr lang="ru-RU" sz="1800" dirty="0">
                <a:cs typeface="Calibri Light"/>
              </a:rPr>
              <a:t>: NETCONF </a:t>
            </a:r>
            <a:r>
              <a:rPr lang="ru-RU" sz="1800" err="1">
                <a:cs typeface="Calibri Light"/>
              </a:rPr>
              <a:t>and</a:t>
            </a:r>
            <a:r>
              <a:rPr lang="ru-RU" sz="1800" dirty="0">
                <a:cs typeface="Calibri Light"/>
              </a:rPr>
              <a:t> NETMOD</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0735175" cy="4647614"/>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Кроме того, многие производители оборудования не предоставили возможность полностью настраивать свои устройства через </a:t>
            </a:r>
            <a:r>
              <a:rPr lang="ru" sz="1800" i="1" dirty="0">
                <a:cs typeface="Calibri"/>
              </a:rPr>
              <a:t>SNMP</a:t>
            </a:r>
            <a:r>
              <a:rPr lang="ru" sz="1800" dirty="0">
                <a:cs typeface="Calibri"/>
              </a:rPr>
              <a:t>. Большинство из них получили разрешение  от операторов  только на операцию чтения.</a:t>
            </a:r>
          </a:p>
          <a:p>
            <a:pPr>
              <a:buNone/>
            </a:pPr>
            <a:r>
              <a:rPr lang="ru" sz="1800" dirty="0">
                <a:cs typeface="Calibri"/>
              </a:rPr>
              <a:t> Для  тех, кто реализовал полную возможность чтения и записи,  </a:t>
            </a:r>
            <a:r>
              <a:rPr lang="ru" sz="1800" i="1" dirty="0">
                <a:cs typeface="Calibri"/>
              </a:rPr>
              <a:t>IETF</a:t>
            </a:r>
            <a:r>
              <a:rPr lang="ru" sz="1800" b="1" dirty="0">
                <a:cs typeface="Calibri"/>
              </a:rPr>
              <a:t> </a:t>
            </a:r>
            <a:r>
              <a:rPr lang="ru" sz="1800" dirty="0">
                <a:cs typeface="Calibri"/>
              </a:rPr>
              <a:t>предоставлял модули </a:t>
            </a:r>
            <a:r>
              <a:rPr lang="ru" sz="1800" i="1" dirty="0">
                <a:cs typeface="Calibri"/>
              </a:rPr>
              <a:t>MIB (Management Information Base)</a:t>
            </a:r>
            <a:r>
              <a:rPr lang="ru" sz="1800" dirty="0">
                <a:cs typeface="Calibri"/>
              </a:rPr>
              <a:t> на основе стандартов, каждый поставщик все равно реализовал свои собственные собственные модули </a:t>
            </a:r>
            <a:r>
              <a:rPr lang="ru" sz="1800" i="1" dirty="0">
                <a:cs typeface="Calibri"/>
              </a:rPr>
              <a:t>MIB</a:t>
            </a:r>
            <a:r>
              <a:rPr lang="ru" sz="1800" dirty="0">
                <a:cs typeface="Calibri"/>
              </a:rPr>
              <a:t>. Часто случалось, что другие производителии не применяли эти расширения. Наконец, даже со стандартными </a:t>
            </a:r>
            <a:r>
              <a:rPr lang="ru" sz="1800" i="1" dirty="0">
                <a:cs typeface="Calibri"/>
              </a:rPr>
              <a:t>MIB</a:t>
            </a:r>
            <a:r>
              <a:rPr lang="ru" sz="1800" b="1" dirty="0">
                <a:cs typeface="Calibri"/>
              </a:rPr>
              <a:t>,</a:t>
            </a:r>
            <a:r>
              <a:rPr lang="ru" sz="1800" dirty="0">
                <a:cs typeface="Calibri"/>
              </a:rPr>
              <a:t> некоторые из них были разработаны с использованием семантики одной реализации, которая в конечном счете не соответствовала семантике другой, что сделало ее еще более сложной (или невозможной) для использования в качестве основного средства конфигурации.</a:t>
            </a:r>
            <a:endParaRPr lang="ru-RU" sz="1800" dirty="0">
              <a:cs typeface="Calibri"/>
            </a:endParaRPr>
          </a:p>
          <a:p>
            <a:pPr>
              <a:buNone/>
            </a:pPr>
            <a:r>
              <a:rPr lang="ru" sz="1800" dirty="0">
                <a:cs typeface="Calibri"/>
              </a:rPr>
              <a:t>Как упоминалось ранее, операторы, как правило, предпочитали писать собственные  сценарии для управления своими сетевыми элементами, но они спотыкались на недостатки </a:t>
            </a:r>
            <a:r>
              <a:rPr lang="ru" sz="1800" i="1" dirty="0">
                <a:cs typeface="Calibri"/>
              </a:rPr>
              <a:t>CLI</a:t>
            </a:r>
            <a:r>
              <a:rPr lang="ru" sz="1800" dirty="0">
                <a:cs typeface="Calibri"/>
              </a:rPr>
              <a:t>. </a:t>
            </a:r>
          </a:p>
          <a:p>
            <a:pPr>
              <a:buNone/>
            </a:pPr>
            <a:r>
              <a:rPr lang="ru" sz="1800" dirty="0">
                <a:cs typeface="Calibri"/>
              </a:rPr>
              <a:t>В первую очередь это был непредсказуемый характер вывода . Содержание  и формат вывода были подвержены неожиданным изменениям  при выпусках  новых  прошивок. Некоторые поизводители  предоставили письменное уведомление об изменениях, а также документацию, другие не представили эту информацию, что сильно осложняло ситуацию.</a:t>
            </a:r>
          </a:p>
          <a:p>
            <a:pPr>
              <a:buNone/>
            </a:pPr>
            <a:endParaRPr lang="ru" sz="2000" dirty="0">
              <a:cs typeface="Calibri"/>
            </a:endParaRPr>
          </a:p>
          <a:p>
            <a:pPr>
              <a:buNone/>
            </a:pPr>
            <a:endParaRPr lang="ru" sz="2000" dirty="0">
              <a:cs typeface="Calibri"/>
            </a:endParaRPr>
          </a:p>
          <a:p>
            <a:pPr>
              <a:buNone/>
            </a:pPr>
            <a:endParaRPr lang="ru" sz="2000" dirty="0">
              <a:cs typeface="Calibri"/>
            </a:endParaRPr>
          </a:p>
          <a:p>
            <a:pPr>
              <a:buNone/>
            </a:pPr>
            <a:endParaRPr lang="ru-RU" sz="2000" dirty="0">
              <a:cs typeface="Calibri"/>
            </a:endParaRPr>
          </a:p>
          <a:p>
            <a:pPr>
              <a:buNone/>
            </a:pPr>
            <a:endParaRPr lang="ru-RU" sz="2000" dirty="0">
              <a:cs typeface="Calibri"/>
            </a:endParaRPr>
          </a:p>
        </p:txBody>
      </p:sp>
    </p:spTree>
    <p:extLst>
      <p:ext uri="{BB962C8B-B14F-4D97-AF65-F5344CB8AC3E}">
        <p14:creationId xmlns:p14="http://schemas.microsoft.com/office/powerpoint/2010/main" val="2966385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447925" y="128222"/>
            <a:ext cx="5772150" cy="420443"/>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 NETCONF </a:t>
            </a:r>
            <a:r>
              <a:rPr lang="ru-RU" sz="1800" err="1">
                <a:cs typeface="Calibri Light"/>
              </a:rPr>
              <a:t>and</a:t>
            </a:r>
            <a:r>
              <a:rPr lang="ru-RU" sz="1800" dirty="0">
                <a:cs typeface="Calibri Light"/>
              </a:rPr>
              <a:t> NETMOD</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55893"/>
            <a:ext cx="10849475" cy="4866689"/>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Примерно в это же время </a:t>
            </a:r>
            <a:r>
              <a:rPr lang="ru" sz="1800" i="1" dirty="0">
                <a:cs typeface="Calibri"/>
              </a:rPr>
              <a:t>Juniper Networks</a:t>
            </a:r>
            <a:r>
              <a:rPr lang="ru" sz="1800" dirty="0">
                <a:cs typeface="Calibri"/>
              </a:rPr>
              <a:t> использовала подход к управлению сетью на основе </a:t>
            </a:r>
            <a:r>
              <a:rPr lang="ru" sz="1800" i="1" dirty="0">
                <a:cs typeface="Calibri"/>
              </a:rPr>
              <a:t>XML</a:t>
            </a:r>
            <a:r>
              <a:rPr lang="ru" sz="1800" dirty="0">
                <a:cs typeface="Calibri"/>
              </a:rPr>
              <a:t> для удаленного доступа к своим устройствам (т. е. протокол для интерфейса управления) и как основной язык для </a:t>
            </a:r>
            <a:r>
              <a:rPr lang="ru" sz="1800" i="1" dirty="0">
                <a:cs typeface="Calibri"/>
              </a:rPr>
              <a:t>CLI</a:t>
            </a:r>
            <a:r>
              <a:rPr lang="ru" sz="1800" dirty="0">
                <a:cs typeface="Calibri"/>
              </a:rPr>
              <a:t>. </a:t>
            </a:r>
          </a:p>
          <a:p>
            <a:pPr>
              <a:buNone/>
            </a:pPr>
            <a:endParaRPr lang="ru" sz="1800" dirty="0">
              <a:cs typeface="Calibri"/>
            </a:endParaRPr>
          </a:p>
          <a:p>
            <a:pPr>
              <a:buNone/>
            </a:pPr>
            <a:r>
              <a:rPr lang="ru" sz="1800" dirty="0">
                <a:cs typeface="Calibri"/>
              </a:rPr>
              <a:t>Этот новый подход был доведен до </a:t>
            </a:r>
            <a:r>
              <a:rPr lang="ru" sz="1800" i="1" dirty="0">
                <a:cs typeface="Calibri"/>
              </a:rPr>
              <a:t>IETF</a:t>
            </a:r>
            <a:r>
              <a:rPr lang="ru" sz="1800" dirty="0">
                <a:cs typeface="Calibri"/>
              </a:rPr>
              <a:t> и принят широким сообществом в качестве предложения  более унифицированного и удобного для пользователя интерфейса управления. </a:t>
            </a:r>
          </a:p>
          <a:p>
            <a:pPr>
              <a:buNone/>
            </a:pPr>
            <a:endParaRPr lang="ru" sz="1800" dirty="0">
              <a:cs typeface="Calibri"/>
            </a:endParaRPr>
          </a:p>
          <a:p>
            <a:pPr>
              <a:buNone/>
            </a:pPr>
            <a:r>
              <a:rPr lang="ru" sz="1800" dirty="0">
                <a:cs typeface="Calibri"/>
              </a:rPr>
              <a:t>Это первоначальное предложение на конференции было  описано в </a:t>
            </a:r>
            <a:r>
              <a:rPr lang="ru" sz="1800" i="1" dirty="0">
                <a:cs typeface="Calibri"/>
              </a:rPr>
              <a:t>RFC3535</a:t>
            </a:r>
            <a:r>
              <a:rPr lang="ru" sz="1800" b="1" dirty="0">
                <a:cs typeface="Calibri"/>
              </a:rPr>
              <a:t> </a:t>
            </a:r>
            <a:r>
              <a:rPr lang="ru" sz="1800" dirty="0">
                <a:cs typeface="Calibri"/>
              </a:rPr>
              <a:t>и в конечном итоге привело к созданию нового протокола сетевого управления </a:t>
            </a:r>
            <a:r>
              <a:rPr lang="ru" sz="1800" i="1" dirty="0">
                <a:cs typeface="Calibri"/>
              </a:rPr>
              <a:t>IETF</a:t>
            </a:r>
            <a:r>
              <a:rPr lang="ru" sz="1800" dirty="0">
                <a:cs typeface="Calibri"/>
              </a:rPr>
              <a:t> под названием </a:t>
            </a:r>
            <a:r>
              <a:rPr lang="ru" sz="1800" i="1" dirty="0">
                <a:cs typeface="Calibri"/>
              </a:rPr>
              <a:t>NETCONF</a:t>
            </a:r>
            <a:r>
              <a:rPr lang="ru" sz="1800" dirty="0">
                <a:cs typeface="Calibri"/>
              </a:rPr>
              <a:t>.</a:t>
            </a:r>
          </a:p>
          <a:p>
            <a:pPr>
              <a:buNone/>
            </a:pPr>
            <a:endParaRPr lang="ru" sz="1800" i="1" dirty="0">
              <a:cs typeface="Calibri"/>
            </a:endParaRPr>
          </a:p>
          <a:p>
            <a:pPr>
              <a:buNone/>
            </a:pPr>
            <a:r>
              <a:rPr lang="ru" sz="1800" i="1" dirty="0">
                <a:cs typeface="Calibri"/>
              </a:rPr>
              <a:t>NETCONF</a:t>
            </a:r>
            <a:r>
              <a:rPr lang="ru" sz="1800" dirty="0">
                <a:cs typeface="Calibri"/>
              </a:rPr>
              <a:t> предоставляет механизмы для установки, управления и удаленной  конфигурации сетевых устройств. Его операции выполняются поверх простого уровня </a:t>
            </a:r>
            <a:r>
              <a:rPr lang="ru" sz="1800" i="1" dirty="0">
                <a:cs typeface="Calibri"/>
              </a:rPr>
              <a:t>remote procedure call ( (RPC)</a:t>
            </a:r>
            <a:r>
              <a:rPr lang="ru" sz="1800" dirty="0">
                <a:cs typeface="Calibri"/>
              </a:rPr>
              <a:t>. Протокол </a:t>
            </a:r>
            <a:r>
              <a:rPr lang="ru" sz="1800" i="1" dirty="0">
                <a:cs typeface="Calibri"/>
              </a:rPr>
              <a:t>NETCONF</a:t>
            </a:r>
            <a:r>
              <a:rPr lang="ru" sz="1800" b="1" dirty="0">
                <a:cs typeface="Calibri"/>
              </a:rPr>
              <a:t> </a:t>
            </a:r>
            <a:r>
              <a:rPr lang="ru" sz="1800" dirty="0">
                <a:cs typeface="Calibri"/>
              </a:rPr>
              <a:t>использует кодирование данных на основе языка расширяемой разметки </a:t>
            </a:r>
            <a:r>
              <a:rPr lang="ru" sz="1800" i="1" dirty="0">
                <a:cs typeface="Calibri"/>
              </a:rPr>
              <a:t>[XML]</a:t>
            </a:r>
            <a:r>
              <a:rPr lang="ru" sz="1800" b="1" dirty="0">
                <a:cs typeface="Calibri"/>
              </a:rPr>
              <a:t> </a:t>
            </a:r>
            <a:r>
              <a:rPr lang="ru" sz="1800" dirty="0">
                <a:cs typeface="Calibri"/>
              </a:rPr>
              <a:t>для данных, а также сообщений протокола. Это, в свою очередь, реализуется поверх транспортного протокола, который может быть </a:t>
            </a:r>
            <a:r>
              <a:rPr lang="ru" sz="1800" i="1" dirty="0">
                <a:cs typeface="Calibri"/>
              </a:rPr>
              <a:t>TCP, HTTP или HTTPS</a:t>
            </a:r>
            <a:r>
              <a:rPr lang="ru" sz="1800" dirty="0">
                <a:cs typeface="Calibri"/>
              </a:rPr>
              <a:t>. </a:t>
            </a:r>
          </a:p>
          <a:p>
            <a:pPr>
              <a:buNone/>
            </a:pPr>
            <a:endParaRPr lang="ru" sz="2000" dirty="0">
              <a:cs typeface="Calibri"/>
            </a:endParaRPr>
          </a:p>
          <a:p>
            <a:pPr>
              <a:buNone/>
            </a:pPr>
            <a:endParaRPr lang="ru" sz="2000" dirty="0">
              <a:cs typeface="Calibri"/>
            </a:endParaRPr>
          </a:p>
          <a:p>
            <a:pPr>
              <a:buNone/>
            </a:pPr>
            <a:endParaRPr lang="ru-RU" sz="2000" dirty="0">
              <a:cs typeface="Calibri"/>
            </a:endParaRPr>
          </a:p>
          <a:p>
            <a:pPr>
              <a:buNone/>
            </a:pPr>
            <a:endParaRPr lang="ru-RU" sz="2000" dirty="0">
              <a:cs typeface="Calibri"/>
            </a:endParaRPr>
          </a:p>
        </p:txBody>
      </p:sp>
    </p:spTree>
    <p:extLst>
      <p:ext uri="{BB962C8B-B14F-4D97-AF65-F5344CB8AC3E}">
        <p14:creationId xmlns:p14="http://schemas.microsoft.com/office/powerpoint/2010/main" val="271811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209925" y="147272"/>
            <a:ext cx="5038725" cy="372818"/>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 NETCONF </a:t>
            </a:r>
            <a:r>
              <a:rPr lang="ru-RU" sz="1800" dirty="0" err="1">
                <a:cs typeface="Calibri Light"/>
              </a:rPr>
              <a:t>and</a:t>
            </a:r>
            <a:r>
              <a:rPr lang="ru-RU" sz="1800" dirty="0">
                <a:cs typeface="Calibri Light"/>
              </a:rPr>
              <a:t> NETMOD</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1859125" cy="5323889"/>
          </a:xfrm>
        </p:spPr>
        <p:txBody>
          <a:bodyPr vert="horz" lIns="91440" tIns="45720" rIns="91440" bIns="45720" rtlCol="0" anchor="t">
            <a:noAutofit/>
          </a:bodyPr>
          <a:lstStyle/>
          <a:p>
            <a:pPr>
              <a:buNone/>
            </a:pPr>
            <a:endParaRPr lang="ru" sz="2000" dirty="0">
              <a:cs typeface="Calibri"/>
            </a:endParaRPr>
          </a:p>
          <a:p>
            <a:pPr>
              <a:buNone/>
            </a:pPr>
            <a:r>
              <a:rPr lang="ru" sz="2000" dirty="0">
                <a:cs typeface="Calibri"/>
              </a:rPr>
              <a:t>В общем случае протокол </a:t>
            </a:r>
            <a:r>
              <a:rPr lang="ru" sz="2000" i="1" dirty="0">
                <a:cs typeface="Calibri"/>
              </a:rPr>
              <a:t>NETCONF</a:t>
            </a:r>
            <a:r>
              <a:rPr lang="ru" sz="2000" b="1" dirty="0">
                <a:cs typeface="Calibri"/>
              </a:rPr>
              <a:t> </a:t>
            </a:r>
            <a:r>
              <a:rPr lang="ru" sz="2000" dirty="0">
                <a:cs typeface="Calibri"/>
              </a:rPr>
              <a:t>может быть концептуально разделен на четыре уровня:</a:t>
            </a:r>
            <a:endParaRPr lang="ru" dirty="0">
              <a:cs typeface="Calibri"/>
            </a:endParaRPr>
          </a:p>
          <a:p>
            <a:pPr>
              <a:buNone/>
            </a:pPr>
            <a:endParaRPr lang="ru" sz="2000" dirty="0">
              <a:cs typeface="Calibri"/>
            </a:endParaRPr>
          </a:p>
          <a:p>
            <a:pPr>
              <a:buNone/>
            </a:pPr>
            <a:endParaRPr lang="ru" sz="2000" dirty="0">
              <a:cs typeface="Calibri"/>
            </a:endParaRPr>
          </a:p>
          <a:p>
            <a:pPr>
              <a:buNone/>
            </a:pPr>
            <a:endParaRPr lang="ru" sz="2000" dirty="0">
              <a:cs typeface="Calibri"/>
            </a:endParaRPr>
          </a:p>
          <a:p>
            <a:pPr>
              <a:buNone/>
            </a:pPr>
            <a:endParaRPr lang="ru-RU" sz="2000" dirty="0">
              <a:cs typeface="Calibri"/>
            </a:endParaRPr>
          </a:p>
          <a:p>
            <a:pPr>
              <a:buNone/>
            </a:pPr>
            <a:endParaRPr lang="ru-RU" sz="2000" dirty="0">
              <a:cs typeface="Calibri"/>
            </a:endParaRPr>
          </a:p>
        </p:txBody>
      </p:sp>
      <p:pic>
        <p:nvPicPr>
          <p:cNvPr id="4" name="Рисунок 4" descr="Изображение выглядит как снимок экрана&#10;&#10;Описание создано с очень высокой степенью достоверности">
            <a:extLst>
              <a:ext uri="{FF2B5EF4-FFF2-40B4-BE49-F238E27FC236}">
                <a16:creationId xmlns:a16="http://schemas.microsoft.com/office/drawing/2014/main" id="{A3C4A9E4-76B5-4A13-80E7-9CB1354C487D}"/>
              </a:ext>
            </a:extLst>
          </p:cNvPr>
          <p:cNvPicPr>
            <a:picLocks noChangeAspect="1"/>
          </p:cNvPicPr>
          <p:nvPr/>
        </p:nvPicPr>
        <p:blipFill>
          <a:blip r:embed="rId2"/>
          <a:stretch>
            <a:fillRect/>
          </a:stretch>
        </p:blipFill>
        <p:spPr>
          <a:xfrm>
            <a:off x="2468479" y="2492498"/>
            <a:ext cx="6743700" cy="4038689"/>
          </a:xfrm>
          <a:prstGeom prst="rect">
            <a:avLst/>
          </a:prstGeom>
        </p:spPr>
      </p:pic>
    </p:spTree>
    <p:extLst>
      <p:ext uri="{BB962C8B-B14F-4D97-AF65-F5344CB8AC3E}">
        <p14:creationId xmlns:p14="http://schemas.microsoft.com/office/powerpoint/2010/main" val="1747762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086100" y="232997"/>
            <a:ext cx="5000625" cy="506168"/>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 NETCONF </a:t>
            </a:r>
            <a:r>
              <a:rPr lang="ru-RU" sz="1800" err="1">
                <a:cs typeface="Calibri Light"/>
              </a:rPr>
              <a:t>and</a:t>
            </a:r>
            <a:r>
              <a:rPr lang="ru-RU" sz="1800" dirty="0">
                <a:cs typeface="Calibri Light"/>
              </a:rPr>
              <a:t> NETMOD</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328864" y="1470193"/>
            <a:ext cx="11859125" cy="5323889"/>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Основные операции </a:t>
            </a:r>
            <a:r>
              <a:rPr lang="ru" sz="1800" i="1" dirty="0">
                <a:cs typeface="Calibri"/>
              </a:rPr>
              <a:t>NETCONF</a:t>
            </a:r>
            <a:r>
              <a:rPr lang="ru" sz="1800" dirty="0">
                <a:cs typeface="Calibri"/>
              </a:rPr>
              <a:t>:</a:t>
            </a:r>
          </a:p>
          <a:p>
            <a:pPr>
              <a:buNone/>
            </a:pPr>
            <a:r>
              <a:rPr lang="ru" sz="1800" i="1" dirty="0">
                <a:cs typeface="Calibri"/>
              </a:rPr>
              <a:t>get, get-config, edit-config, copy-config, delete-config, lock, unlock, close-session и kill-session</a:t>
            </a:r>
            <a:r>
              <a:rPr lang="ru" sz="1800" dirty="0">
                <a:cs typeface="Calibri"/>
              </a:rPr>
              <a:t>.</a:t>
            </a:r>
          </a:p>
          <a:p>
            <a:pPr>
              <a:buNone/>
            </a:pPr>
            <a:endParaRPr lang="ru" sz="1800" dirty="0">
              <a:cs typeface="Calibri"/>
            </a:endParaRPr>
          </a:p>
          <a:p>
            <a:pPr>
              <a:buNone/>
            </a:pPr>
            <a:r>
              <a:rPr lang="ru" sz="1800" dirty="0">
                <a:cs typeface="Calibri"/>
              </a:rPr>
              <a:t>Базовая функциональность </a:t>
            </a:r>
            <a:r>
              <a:rPr lang="ru" sz="1800" i="1" dirty="0">
                <a:cs typeface="Calibri"/>
              </a:rPr>
              <a:t>NETCONF</a:t>
            </a:r>
            <a:r>
              <a:rPr lang="ru" sz="1800" dirty="0">
                <a:cs typeface="Calibri"/>
              </a:rPr>
              <a:t> может быть расширена за счет определения его возможностей. </a:t>
            </a:r>
          </a:p>
          <a:p>
            <a:pPr>
              <a:buNone/>
            </a:pPr>
            <a:r>
              <a:rPr lang="ru" sz="1800" dirty="0">
                <a:cs typeface="Calibri"/>
              </a:rPr>
              <a:t>Все дополнительные функции протокола, поддерживаемые реализацией, должны передаваться между сервером и клиентом во время части обмена возможностями настройки сеанса.</a:t>
            </a:r>
          </a:p>
          <a:p>
            <a:pPr>
              <a:buNone/>
            </a:pPr>
            <a:r>
              <a:rPr lang="ru" sz="1800" dirty="0">
                <a:cs typeface="Calibri"/>
              </a:rPr>
              <a:t> Обязательные функции протокола не включаются в обмен возможностями, поскольку их поддержка предполагается во всех совместимых реализациях. Некоторые дополнительные возможности (в том числе: </a:t>
            </a:r>
            <a:r>
              <a:rPr lang="ru" sz="1800" i="1" dirty="0">
                <a:cs typeface="Calibri"/>
              </a:rPr>
              <a:t>xpath</a:t>
            </a:r>
            <a:r>
              <a:rPr lang="ru" sz="1800" dirty="0">
                <a:cs typeface="Calibri"/>
              </a:rPr>
              <a:t> и </a:t>
            </a:r>
            <a:r>
              <a:rPr lang="ru" sz="1800" i="1" dirty="0">
                <a:cs typeface="Calibri"/>
              </a:rPr>
              <a:t>validate</a:t>
            </a:r>
            <a:r>
              <a:rPr lang="ru" sz="1800" dirty="0">
                <a:cs typeface="Calibri"/>
              </a:rPr>
              <a:t>) определены в </a:t>
            </a:r>
            <a:r>
              <a:rPr lang="ru" sz="1800" i="1" dirty="0">
                <a:cs typeface="Calibri"/>
              </a:rPr>
              <a:t>RFC 4741</a:t>
            </a:r>
            <a:r>
              <a:rPr lang="ru" sz="1800" dirty="0">
                <a:cs typeface="Calibri"/>
              </a:rPr>
              <a:t>.</a:t>
            </a:r>
          </a:p>
          <a:p>
            <a:pPr>
              <a:buNone/>
            </a:pPr>
            <a:r>
              <a:rPr lang="ru" sz="1800" i="1" dirty="0">
                <a:cs typeface="Calibri"/>
              </a:rPr>
              <a:t>NETCONF</a:t>
            </a:r>
            <a:r>
              <a:rPr lang="ru" sz="1800" dirty="0">
                <a:cs typeface="Calibri"/>
              </a:rPr>
              <a:t> также предлагает возможность поддержки подписки и получения асинхронных уведомлений о событиях.  </a:t>
            </a:r>
          </a:p>
          <a:p>
            <a:pPr>
              <a:buNone/>
            </a:pPr>
            <a:r>
              <a:rPr lang="ru" sz="1800" dirty="0">
                <a:cs typeface="Calibri"/>
              </a:rPr>
              <a:t>В частности, операция &lt;</a:t>
            </a:r>
            <a:r>
              <a:rPr lang="ru" sz="1800" i="1" dirty="0">
                <a:cs typeface="Calibri"/>
              </a:rPr>
              <a:t>create-subscription</a:t>
            </a:r>
            <a:r>
              <a:rPr lang="ru" sz="1800" dirty="0">
                <a:cs typeface="Calibri"/>
              </a:rPr>
              <a:t>&gt; позволяет оператору создавать подписки в режиме реального времени и воспроизведения для уведомлений.  </a:t>
            </a:r>
          </a:p>
          <a:p>
            <a:pPr>
              <a:buNone/>
            </a:pPr>
            <a:r>
              <a:rPr lang="ru" sz="1800" dirty="0">
                <a:cs typeface="Calibri"/>
              </a:rPr>
              <a:t>Уведомления  отправляются асинхронно, используя конструкцию &lt;</a:t>
            </a:r>
            <a:r>
              <a:rPr lang="ru" sz="1800" i="1" dirty="0">
                <a:cs typeface="Calibri"/>
              </a:rPr>
              <a:t>notification</a:t>
            </a:r>
            <a:r>
              <a:rPr lang="ru" sz="1800" dirty="0">
                <a:cs typeface="Calibri"/>
              </a:rPr>
              <a:t>&gt;.</a:t>
            </a:r>
          </a:p>
          <a:p>
            <a:pPr>
              <a:buNone/>
            </a:pPr>
            <a:endParaRPr lang="ru" sz="2000" dirty="0">
              <a:cs typeface="Calibri"/>
            </a:endParaRPr>
          </a:p>
          <a:p>
            <a:pPr>
              <a:buNone/>
            </a:pPr>
            <a:endParaRPr lang="ru" sz="2000" dirty="0">
              <a:cs typeface="Calibri"/>
            </a:endParaRPr>
          </a:p>
          <a:p>
            <a:pPr>
              <a:buNone/>
            </a:pPr>
            <a:endParaRPr lang="ru-RU" sz="2000" dirty="0">
              <a:cs typeface="Calibri"/>
            </a:endParaRPr>
          </a:p>
          <a:p>
            <a:pPr>
              <a:buNone/>
            </a:pPr>
            <a:endParaRPr lang="ru-RU" sz="2000" dirty="0">
              <a:cs typeface="Calibri"/>
            </a:endParaRPr>
          </a:p>
        </p:txBody>
      </p:sp>
    </p:spTree>
    <p:extLst>
      <p:ext uri="{BB962C8B-B14F-4D97-AF65-F5344CB8AC3E}">
        <p14:creationId xmlns:p14="http://schemas.microsoft.com/office/powerpoint/2010/main" val="3495047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962275" y="99647"/>
            <a:ext cx="5086350" cy="477593"/>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 NETCONF </a:t>
            </a:r>
            <a:r>
              <a:rPr lang="ru-RU" sz="1800" err="1">
                <a:cs typeface="Calibri Light"/>
              </a:rPr>
              <a:t>and</a:t>
            </a:r>
            <a:r>
              <a:rPr lang="ru-RU" sz="1800" dirty="0">
                <a:cs typeface="Calibri Light"/>
              </a:rPr>
              <a:t> NETMOD</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4511" y="2556043"/>
            <a:ext cx="11859125" cy="4161839"/>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Одной очень важной особенностью </a:t>
            </a:r>
            <a:r>
              <a:rPr lang="ru" sz="1800" i="1" dirty="0">
                <a:cs typeface="Calibri"/>
              </a:rPr>
              <a:t>NETCONF</a:t>
            </a:r>
            <a:r>
              <a:rPr lang="ru" sz="1800" dirty="0">
                <a:cs typeface="Calibri"/>
              </a:rPr>
              <a:t> является  поддержка частичной блокировки текущей конфигурации устройства. Это важно, поскольку позволяет нескольким сеансам редактировать неперекрывающиеся поддеревья в текущей конфигурации. Без этой возможности   доступна только блокировка для всей конфигурации, что требует эффективной сериализации модулей конфигурации, что  может  замедлить весь процесс настройки.</a:t>
            </a:r>
          </a:p>
          <a:p>
            <a:pPr>
              <a:buNone/>
            </a:pPr>
            <a:r>
              <a:rPr lang="ru" sz="1800" dirty="0">
                <a:cs typeface="Calibri"/>
              </a:rPr>
              <a:t>Наконец, протокол </a:t>
            </a:r>
            <a:r>
              <a:rPr lang="ru" sz="1800" i="1" dirty="0">
                <a:cs typeface="Calibri"/>
              </a:rPr>
              <a:t>NETCONF</a:t>
            </a:r>
            <a:r>
              <a:rPr lang="ru" sz="1800" dirty="0">
                <a:cs typeface="Calibri"/>
              </a:rPr>
              <a:t> сам может контролироваться  и управляться как автономный объект. </a:t>
            </a:r>
          </a:p>
          <a:p>
            <a:pPr>
              <a:buNone/>
            </a:pPr>
            <a:r>
              <a:rPr lang="ru" sz="1800" dirty="0">
                <a:cs typeface="Calibri"/>
              </a:rPr>
              <a:t>Элементы, такие как хранилища данных, сеансы, блокировки и статистические данные, которые облегчают управление сервером </a:t>
            </a:r>
            <a:r>
              <a:rPr lang="ru" sz="1800" i="1" dirty="0">
                <a:cs typeface="Calibri"/>
              </a:rPr>
              <a:t>NETCONF</a:t>
            </a:r>
            <a:r>
              <a:rPr lang="ru" sz="1800" dirty="0">
                <a:cs typeface="Calibri"/>
              </a:rPr>
              <a:t>, становятся доступными и могут использоваться для важных действий, таких как устранение неполадок сервера. </a:t>
            </a:r>
          </a:p>
          <a:p>
            <a:pPr>
              <a:buNone/>
            </a:pPr>
            <a:r>
              <a:rPr lang="ru" sz="1800" dirty="0">
                <a:cs typeface="Calibri"/>
              </a:rPr>
              <a:t>Но самое главное, </a:t>
            </a:r>
            <a:r>
              <a:rPr lang="ru" sz="1800" i="1" dirty="0">
                <a:cs typeface="Calibri"/>
              </a:rPr>
              <a:t>сервер</a:t>
            </a:r>
            <a:r>
              <a:rPr lang="ru" sz="1800" dirty="0">
                <a:cs typeface="Calibri"/>
              </a:rPr>
              <a:t> </a:t>
            </a:r>
            <a:r>
              <a:rPr lang="ru" sz="1800" i="1" dirty="0">
                <a:cs typeface="Calibri"/>
              </a:rPr>
              <a:t>NETCONF</a:t>
            </a:r>
            <a:r>
              <a:rPr lang="ru" sz="1800" dirty="0">
                <a:cs typeface="Calibri"/>
              </a:rPr>
              <a:t> определяет методы для </a:t>
            </a:r>
            <a:r>
              <a:rPr lang="ru" sz="1800" i="1" dirty="0">
                <a:cs typeface="Calibri"/>
              </a:rPr>
              <a:t>клиентов</a:t>
            </a:r>
            <a:r>
              <a:rPr lang="ru" sz="1800" dirty="0">
                <a:cs typeface="Calibri"/>
              </a:rPr>
              <a:t> </a:t>
            </a:r>
            <a:r>
              <a:rPr lang="ru" sz="1800" i="1" dirty="0">
                <a:cs typeface="Calibri"/>
              </a:rPr>
              <a:t>NETCONF</a:t>
            </a:r>
            <a:r>
              <a:rPr lang="ru" sz="1800" dirty="0">
                <a:cs typeface="Calibri"/>
              </a:rPr>
              <a:t> для обнаружения моделей данных, поддерживаемых сервером и определяет операцию &lt;</a:t>
            </a:r>
            <a:r>
              <a:rPr lang="ru" sz="1800" i="1" dirty="0">
                <a:cs typeface="Calibri"/>
              </a:rPr>
              <a:t>get-schema</a:t>
            </a:r>
            <a:r>
              <a:rPr lang="ru" sz="1800" dirty="0">
                <a:cs typeface="Calibri"/>
              </a:rPr>
              <a:t>&gt; для их извлечения. Именно эта возможность позволяет приложению (или контроллеру </a:t>
            </a:r>
            <a:r>
              <a:rPr lang="ru" sz="1800" b="1" dirty="0">
                <a:cs typeface="Calibri"/>
              </a:rPr>
              <a:t>SDN</a:t>
            </a:r>
            <a:r>
              <a:rPr lang="ru" sz="1800" dirty="0">
                <a:cs typeface="Calibri"/>
              </a:rPr>
              <a:t>) динамически обнаруживать возможности, доступные для устройства, поддерживающего </a:t>
            </a:r>
            <a:r>
              <a:rPr lang="ru" sz="1800" i="1" dirty="0">
                <a:cs typeface="Calibri"/>
              </a:rPr>
              <a:t>NETCONF</a:t>
            </a:r>
            <a:r>
              <a:rPr lang="ru" sz="1800" dirty="0">
                <a:cs typeface="Calibri"/>
              </a:rPr>
              <a:t>. </a:t>
            </a:r>
          </a:p>
          <a:p>
            <a:pPr>
              <a:buNone/>
            </a:pPr>
            <a:endParaRPr lang="ru-RU" sz="2000" dirty="0">
              <a:cs typeface="Calibri"/>
            </a:endParaRPr>
          </a:p>
          <a:p>
            <a:pPr>
              <a:buNone/>
            </a:pPr>
            <a:endParaRPr lang="ru-RU" sz="2000" dirty="0">
              <a:cs typeface="Calibri"/>
            </a:endParaRPr>
          </a:p>
        </p:txBody>
      </p:sp>
    </p:spTree>
    <p:extLst>
      <p:ext uri="{BB962C8B-B14F-4D97-AF65-F5344CB8AC3E}">
        <p14:creationId xmlns:p14="http://schemas.microsoft.com/office/powerpoint/2010/main" val="1910057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990975" y="80597"/>
            <a:ext cx="3590925" cy="639518"/>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SNMP</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489368"/>
            <a:ext cx="11859125" cy="4218989"/>
          </a:xfrm>
        </p:spPr>
        <p:txBody>
          <a:bodyPr vert="horz" lIns="91440" tIns="45720" rIns="91440" bIns="45720" rtlCol="0" anchor="t">
            <a:noAutofit/>
          </a:bodyPr>
          <a:lstStyle/>
          <a:p>
            <a:pPr>
              <a:buNone/>
            </a:pPr>
            <a:endParaRPr lang="ru" sz="2000" dirty="0">
              <a:cs typeface="Calibri"/>
            </a:endParaRPr>
          </a:p>
          <a:p>
            <a:pPr>
              <a:buNone/>
            </a:pPr>
            <a:endParaRPr lang="ru" sz="2000" dirty="0">
              <a:cs typeface="Calibri"/>
            </a:endParaRPr>
          </a:p>
          <a:p>
            <a:pPr>
              <a:buNone/>
            </a:pPr>
            <a:r>
              <a:rPr lang="ru" sz="1800" dirty="0">
                <a:cs typeface="Calibri"/>
              </a:rPr>
              <a:t>Протокол </a:t>
            </a:r>
            <a:r>
              <a:rPr lang="ru" sz="1800" i="1" dirty="0">
                <a:cs typeface="Calibri"/>
              </a:rPr>
              <a:t>Simple Network Management Protocol (SNMP)</a:t>
            </a:r>
            <a:r>
              <a:rPr lang="ru" sz="1800" dirty="0">
                <a:cs typeface="Calibri"/>
              </a:rPr>
              <a:t> был разработан </a:t>
            </a:r>
            <a:r>
              <a:rPr lang="ru" sz="1800" i="1" dirty="0">
                <a:cs typeface="Calibri"/>
              </a:rPr>
              <a:t>IETF</a:t>
            </a:r>
            <a:r>
              <a:rPr lang="ru" sz="1800" b="1" dirty="0">
                <a:cs typeface="Calibri"/>
              </a:rPr>
              <a:t> </a:t>
            </a:r>
            <a:r>
              <a:rPr lang="ru" sz="1800" dirty="0">
                <a:cs typeface="Calibri"/>
              </a:rPr>
              <a:t>много лет назад  базовый инструмент управления сетью, в том числе и  для удаленного управления сетевыми элементами.</a:t>
            </a:r>
            <a:endParaRPr lang="ru" sz="1800" dirty="0"/>
          </a:p>
          <a:p>
            <a:pPr>
              <a:buNone/>
            </a:pPr>
            <a:r>
              <a:rPr lang="ru" sz="1800" dirty="0">
                <a:cs typeface="Calibri"/>
              </a:rPr>
              <a:t> Спецификации </a:t>
            </a:r>
            <a:r>
              <a:rPr lang="ru" sz="1800" i="1" dirty="0">
                <a:cs typeface="Calibri"/>
              </a:rPr>
              <a:t>SNMP</a:t>
            </a:r>
            <a:r>
              <a:rPr lang="ru" sz="1800" dirty="0">
                <a:cs typeface="Calibri"/>
              </a:rPr>
              <a:t> определяют стандартный протокол, методы доступа и  формат представления  данных, хранящихся в сетевых элементах. </a:t>
            </a:r>
          </a:p>
          <a:p>
            <a:pPr>
              <a:buNone/>
            </a:pPr>
            <a:r>
              <a:rPr lang="ru" sz="1800" dirty="0">
                <a:cs typeface="Calibri"/>
              </a:rPr>
              <a:t>Существуют три версии </a:t>
            </a:r>
            <a:r>
              <a:rPr lang="ru" sz="1800" i="1" dirty="0">
                <a:cs typeface="Calibri"/>
              </a:rPr>
              <a:t>SNMP: V1, V2c и V3</a:t>
            </a:r>
            <a:r>
              <a:rPr lang="ru" sz="1800" dirty="0">
                <a:cs typeface="Calibri"/>
              </a:rPr>
              <a:t>. Хотя сам протокол по-прежнему существует и широко используется, как уже упоминалось, он в основном используется для мониторинга сетевых элементов, их статуса и характеристик производительности. Сегодня большинство производственных сетей действительно используют </a:t>
            </a:r>
            <a:r>
              <a:rPr lang="ru" sz="1800" i="1" dirty="0">
                <a:cs typeface="Calibri"/>
              </a:rPr>
              <a:t>SNMP</a:t>
            </a:r>
            <a:r>
              <a:rPr lang="ru" sz="1800" dirty="0">
                <a:cs typeface="Calibri"/>
              </a:rPr>
              <a:t> как по крайней мере часть своей стратегии управления элементами; однако большинство из них не используют его для целей настройки.</a:t>
            </a:r>
          </a:p>
          <a:p>
            <a:pPr>
              <a:buNone/>
            </a:pPr>
            <a:r>
              <a:rPr lang="ru" sz="1800" dirty="0">
                <a:cs typeface="Calibri"/>
              </a:rPr>
              <a:t>Набор стандартов </a:t>
            </a:r>
            <a:r>
              <a:rPr lang="ru" sz="1800" i="1" dirty="0">
                <a:cs typeface="Calibri"/>
              </a:rPr>
              <a:t>SNMP</a:t>
            </a:r>
            <a:r>
              <a:rPr lang="ru" sz="1800" dirty="0">
                <a:cs typeface="Calibri"/>
              </a:rPr>
              <a:t> обеспечивает основу для определения управленческой информации наряду с протоколом обмена этой информацией. Модель </a:t>
            </a:r>
            <a:r>
              <a:rPr lang="ru" sz="1800" i="1" dirty="0">
                <a:cs typeface="Calibri"/>
              </a:rPr>
              <a:t>SNMP</a:t>
            </a:r>
            <a:r>
              <a:rPr lang="ru" sz="1800" dirty="0">
                <a:cs typeface="Calibri"/>
              </a:rPr>
              <a:t> предполагает наличие менеджеров и агентов. </a:t>
            </a:r>
            <a:endParaRPr lang="ru" sz="1800" dirty="0"/>
          </a:p>
        </p:txBody>
      </p:sp>
    </p:spTree>
    <p:extLst>
      <p:ext uri="{BB962C8B-B14F-4D97-AF65-F5344CB8AC3E}">
        <p14:creationId xmlns:p14="http://schemas.microsoft.com/office/powerpoint/2010/main" val="2346646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648075" y="109172"/>
            <a:ext cx="3657600" cy="534743"/>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SNMP</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1859125" cy="5323889"/>
          </a:xfrm>
        </p:spPr>
        <p:txBody>
          <a:bodyPr vert="horz" lIns="91440" tIns="45720" rIns="91440" bIns="45720" rtlCol="0" anchor="t">
            <a:noAutofit/>
          </a:bodyPr>
          <a:lstStyle/>
          <a:p>
            <a:pPr>
              <a:buNone/>
            </a:pPr>
            <a:r>
              <a:rPr lang="ru" sz="2000">
                <a:cs typeface="Calibri"/>
              </a:rPr>
              <a:t>.</a:t>
            </a:r>
            <a:endParaRPr lang="ru" dirty="0">
              <a:cs typeface="Calibri"/>
            </a:endParaRPr>
          </a:p>
        </p:txBody>
      </p:sp>
      <p:pic>
        <p:nvPicPr>
          <p:cNvPr id="4" name="Рисунок 4" descr="Изображение выглядит как снимок экрана&#10;&#10;Описание создано с очень высокой степенью достоверности">
            <a:extLst>
              <a:ext uri="{FF2B5EF4-FFF2-40B4-BE49-F238E27FC236}">
                <a16:creationId xmlns:a16="http://schemas.microsoft.com/office/drawing/2014/main" id="{B6F9F4C1-390F-4E7E-AE63-D8300408B8FB}"/>
              </a:ext>
            </a:extLst>
          </p:cNvPr>
          <p:cNvPicPr>
            <a:picLocks noChangeAspect="1"/>
          </p:cNvPicPr>
          <p:nvPr/>
        </p:nvPicPr>
        <p:blipFill>
          <a:blip r:embed="rId2"/>
          <a:stretch>
            <a:fillRect/>
          </a:stretch>
        </p:blipFill>
        <p:spPr>
          <a:xfrm>
            <a:off x="1195137" y="1762507"/>
            <a:ext cx="8077199" cy="4877040"/>
          </a:xfrm>
          <a:prstGeom prst="rect">
            <a:avLst/>
          </a:prstGeom>
        </p:spPr>
      </p:pic>
    </p:spTree>
    <p:extLst>
      <p:ext uri="{BB962C8B-B14F-4D97-AF65-F5344CB8AC3E}">
        <p14:creationId xmlns:p14="http://schemas.microsoft.com/office/powerpoint/2010/main" val="192728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600450" y="69850"/>
            <a:ext cx="3810000" cy="477838"/>
          </a:xfrm>
        </p:spPr>
        <p:txBody>
          <a:bodyPr>
            <a:normAutofit/>
          </a:bodyPr>
          <a:lstStyle/>
          <a:p>
            <a:r>
              <a:rPr lang="ru-RU" sz="1800" dirty="0">
                <a:cs typeface="Calibri Light"/>
              </a:rPr>
              <a:t>Network </a:t>
            </a:r>
            <a:r>
              <a:rPr lang="ru-RU" sz="1800" err="1">
                <a:cs typeface="Calibri Light"/>
              </a:rPr>
              <a:t>Programmability:Вступление</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1859125" cy="5323889"/>
          </a:xfrm>
        </p:spPr>
        <p:txBody>
          <a:bodyPr vert="horz" lIns="91440" tIns="45720" rIns="91440" bIns="45720" rtlCol="0" anchor="t">
            <a:noAutofit/>
          </a:bodyPr>
          <a:lstStyle/>
          <a:p>
            <a:pPr marL="0" indent="0">
              <a:buNone/>
            </a:pPr>
            <a:r>
              <a:rPr lang="ru-RU" sz="1800" dirty="0">
                <a:cs typeface="Calibri"/>
              </a:rPr>
              <a:t>Чтобы реализовать эту новую парадигму коммуникации и взаимодействия, необходимы  двунаправленные программные интерфейсы. </a:t>
            </a:r>
          </a:p>
          <a:p>
            <a:pPr marL="0" indent="0">
              <a:buNone/>
            </a:pPr>
            <a:r>
              <a:rPr lang="ru-RU" sz="1800" dirty="0">
                <a:cs typeface="Calibri"/>
              </a:rPr>
              <a:t>Эти интерфейсы также должны быть легко и быстро реализованы в программном обеспечении, чтобы поощрять их использование и повсеместное развертывание. </a:t>
            </a:r>
          </a:p>
          <a:p>
            <a:pPr marL="0" indent="0">
              <a:buNone/>
            </a:pPr>
            <a:r>
              <a:rPr lang="ru-RU" sz="1800" dirty="0">
                <a:cs typeface="Calibri"/>
              </a:rPr>
              <a:t>Эти интерфейсы рассматривают как   </a:t>
            </a:r>
            <a:r>
              <a:rPr lang="ru-RU" sz="1800" i="1" dirty="0" err="1">
                <a:cs typeface="Calibri"/>
              </a:rPr>
              <a:t>application</a:t>
            </a:r>
            <a:r>
              <a:rPr lang="ru-RU" sz="1800" i="1" dirty="0">
                <a:cs typeface="Calibri"/>
              </a:rPr>
              <a:t> </a:t>
            </a:r>
            <a:r>
              <a:rPr lang="ru-RU" sz="1800" i="1" dirty="0" err="1">
                <a:cs typeface="Calibri"/>
              </a:rPr>
              <a:t>friendly</a:t>
            </a:r>
            <a:r>
              <a:rPr lang="ru-RU" sz="1800" b="1" dirty="0">
                <a:cs typeface="Calibri"/>
              </a:rPr>
              <a:t>, </a:t>
            </a:r>
            <a:r>
              <a:rPr lang="ru-RU" sz="1800" dirty="0">
                <a:cs typeface="Calibri"/>
              </a:rPr>
              <a:t>они должны разрабатываться сообществами разработчиков, чтобы сделать их надежными, безопасными и широко используемыми. </a:t>
            </a:r>
          </a:p>
          <a:p>
            <a:pPr marL="0" indent="0">
              <a:buNone/>
            </a:pPr>
            <a:r>
              <a:rPr lang="ru-RU" sz="1800" dirty="0">
                <a:cs typeface="Calibri"/>
              </a:rPr>
              <a:t>Это приведет к  стандартизации де-факто и, в конечном счете, к  стандартизации де-</a:t>
            </a:r>
            <a:r>
              <a:rPr lang="ru-RU" sz="1800" dirty="0" err="1">
                <a:cs typeface="Calibri"/>
              </a:rPr>
              <a:t>юро</a:t>
            </a:r>
            <a:r>
              <a:rPr lang="ru-RU" sz="1800" dirty="0">
                <a:cs typeface="Calibri"/>
              </a:rPr>
              <a:t>.</a:t>
            </a:r>
          </a:p>
          <a:p>
            <a:pPr marL="0" indent="0">
              <a:buNone/>
            </a:pPr>
            <a:endParaRPr lang="ru-RU" sz="1800" dirty="0">
              <a:cs typeface="Calibri"/>
            </a:endParaRPr>
          </a:p>
          <a:p>
            <a:pPr marL="0" indent="0">
              <a:buNone/>
            </a:pPr>
            <a:r>
              <a:rPr lang="ru-RU" sz="1800" dirty="0">
                <a:cs typeface="Calibri"/>
              </a:rPr>
              <a:t>Интерфейсы должны обеспечивать возможности самообслуживания, чтобы приложения могли легко и динамично изучать и понимать возможности сетевого элемента без необходимости перекомпиляции, а сами интерфейсы можно безопасно кодировать и переносить на разные платформы контроллера.</a:t>
            </a:r>
          </a:p>
          <a:p>
            <a:pPr>
              <a:buNone/>
            </a:pPr>
            <a:endParaRPr lang="ru-RU" sz="1800" dirty="0">
              <a:cs typeface="Calibri"/>
            </a:endParaRPr>
          </a:p>
          <a:p>
            <a:pPr>
              <a:buNone/>
            </a:pPr>
            <a:r>
              <a:rPr lang="ru-RU" sz="1800" dirty="0">
                <a:cs typeface="Calibri"/>
              </a:rPr>
              <a:t>Цель этой главы - предоставить обзор доступных технологий, а также представление  о важных плюсах и минусах любого конкретного протокола или подхода, чтобы показать, как он вписывается (или нет) в модель мира </a:t>
            </a:r>
            <a:r>
              <a:rPr lang="ru-RU" sz="1800" b="1" dirty="0">
                <a:cs typeface="Calibri"/>
              </a:rPr>
              <a:t>SDN</a:t>
            </a:r>
            <a:r>
              <a:rPr lang="ru-RU" sz="1800" dirty="0">
                <a:cs typeface="Calibri"/>
              </a:rPr>
              <a:t>. </a:t>
            </a:r>
          </a:p>
          <a:p>
            <a:pPr>
              <a:buNone/>
            </a:pPr>
            <a:endParaRPr lang="ru-RU" sz="2000" dirty="0">
              <a:cs typeface="Calibri"/>
            </a:endParaRPr>
          </a:p>
        </p:txBody>
      </p:sp>
    </p:spTree>
    <p:extLst>
      <p:ext uri="{BB962C8B-B14F-4D97-AF65-F5344CB8AC3E}">
        <p14:creationId xmlns:p14="http://schemas.microsoft.com/office/powerpoint/2010/main" val="1947727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209925" y="4397"/>
            <a:ext cx="4895850" cy="563318"/>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a:t>
            </a:r>
            <a:r>
              <a:rPr lang="ru-RU" sz="1800" err="1">
                <a:ea typeface="+mj-lt"/>
                <a:cs typeface="+mj-lt"/>
              </a:rPr>
              <a:t>SNMP:The</a:t>
            </a:r>
            <a:r>
              <a:rPr lang="ru-RU" sz="1800" dirty="0">
                <a:ea typeface="+mj-lt"/>
                <a:cs typeface="+mj-lt"/>
              </a:rPr>
              <a:t> SNMP agent</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517943"/>
            <a:ext cx="11859125" cy="4190414"/>
          </a:xfrm>
        </p:spPr>
        <p:txBody>
          <a:bodyPr vert="horz" lIns="91440" tIns="45720" rIns="91440" bIns="45720" rtlCol="0" anchor="t">
            <a:noAutofit/>
          </a:bodyPr>
          <a:lstStyle/>
          <a:p>
            <a:pPr>
              <a:buNone/>
            </a:pPr>
            <a:endParaRPr lang="ru" sz="2000" dirty="0">
              <a:cs typeface="Calibri"/>
            </a:endParaRPr>
          </a:p>
          <a:p>
            <a:pPr>
              <a:buNone/>
            </a:pPr>
            <a:endParaRPr lang="ru" sz="2000" dirty="0">
              <a:cs typeface="Calibri"/>
            </a:endParaRPr>
          </a:p>
          <a:p>
            <a:pPr>
              <a:buNone/>
            </a:pPr>
            <a:r>
              <a:rPr lang="ru" sz="1800" dirty="0">
                <a:cs typeface="Calibri"/>
              </a:rPr>
              <a:t>Любое приложение, которое хочет запросить или настроить сетевые элементы, называется </a:t>
            </a:r>
            <a:r>
              <a:rPr lang="ru" sz="1800" i="1" dirty="0">
                <a:cs typeface="Calibri"/>
              </a:rPr>
              <a:t>менеджером </a:t>
            </a:r>
            <a:r>
              <a:rPr lang="ru" sz="1800" dirty="0">
                <a:cs typeface="Calibri"/>
              </a:rPr>
              <a:t>на языке </a:t>
            </a:r>
            <a:r>
              <a:rPr lang="ru" sz="1800" i="1" dirty="0">
                <a:cs typeface="Calibri"/>
              </a:rPr>
              <a:t>SNMP</a:t>
            </a:r>
            <a:r>
              <a:rPr lang="ru" sz="1800" dirty="0">
                <a:cs typeface="Calibri"/>
              </a:rPr>
              <a:t> и, следовательно, содержит </a:t>
            </a:r>
            <a:r>
              <a:rPr lang="ru" sz="1800" i="1" dirty="0">
                <a:cs typeface="Calibri"/>
              </a:rPr>
              <a:t>компонент менеджера</a:t>
            </a:r>
            <a:r>
              <a:rPr lang="ru" sz="1800" dirty="0">
                <a:cs typeface="Calibri"/>
              </a:rPr>
              <a:t>. Именно этот компонент взаимодействует с </a:t>
            </a:r>
            <a:r>
              <a:rPr lang="ru" sz="1800" i="1" dirty="0">
                <a:cs typeface="Calibri"/>
              </a:rPr>
              <a:t>компонентом агента</a:t>
            </a:r>
            <a:r>
              <a:rPr lang="ru" sz="1800" dirty="0">
                <a:cs typeface="Calibri"/>
              </a:rPr>
              <a:t>, который находится внутри сетевого элемента. </a:t>
            </a:r>
          </a:p>
          <a:p>
            <a:pPr>
              <a:buNone/>
            </a:pPr>
            <a:r>
              <a:rPr lang="ru" sz="1800" i="1" dirty="0">
                <a:cs typeface="Calibri"/>
              </a:rPr>
              <a:t>IETF SNMP Framework</a:t>
            </a:r>
            <a:r>
              <a:rPr lang="ru" sz="1800" dirty="0">
                <a:cs typeface="Calibri"/>
              </a:rPr>
              <a:t>  определяет более обобщенную модель </a:t>
            </a:r>
            <a:r>
              <a:rPr lang="ru" sz="1800" i="1" dirty="0">
                <a:cs typeface="Calibri"/>
              </a:rPr>
              <a:t>SNMP</a:t>
            </a:r>
            <a:r>
              <a:rPr lang="ru" sz="1800" dirty="0">
                <a:cs typeface="Calibri"/>
              </a:rPr>
              <a:t>-объектов. Архитектура </a:t>
            </a:r>
            <a:r>
              <a:rPr lang="ru" sz="1800" i="1" dirty="0">
                <a:cs typeface="Calibri"/>
              </a:rPr>
              <a:t>SNMP-объекта</a:t>
            </a:r>
            <a:r>
              <a:rPr lang="ru" sz="1800" dirty="0">
                <a:cs typeface="Calibri"/>
              </a:rPr>
              <a:t> является более сложной, чем просто связь </a:t>
            </a:r>
            <a:r>
              <a:rPr lang="ru" sz="1800" i="1" dirty="0">
                <a:cs typeface="Calibri"/>
              </a:rPr>
              <a:t>агент - менеджер</a:t>
            </a:r>
            <a:r>
              <a:rPr lang="ru" sz="1800" dirty="0">
                <a:cs typeface="Calibri"/>
              </a:rPr>
              <a:t>, но в целом является применимой.</a:t>
            </a:r>
          </a:p>
          <a:p>
            <a:pPr>
              <a:buNone/>
            </a:pPr>
            <a:r>
              <a:rPr lang="ru" sz="1800" dirty="0">
                <a:cs typeface="Calibri"/>
              </a:rPr>
              <a:t>Агент SNMP - это программный модуль в сетевом элементе, ответственный за ведение локальной управляющей информации и предоставление этой информации менеджеру через протокол </a:t>
            </a:r>
            <a:r>
              <a:rPr lang="ru" sz="1800" i="1" dirty="0">
                <a:cs typeface="Calibri"/>
              </a:rPr>
              <a:t>SNMP</a:t>
            </a:r>
            <a:r>
              <a:rPr lang="ru" sz="1800" dirty="0">
                <a:cs typeface="Calibri"/>
              </a:rPr>
              <a:t>. Все выпускаемые  сетевые устройства включают  агента </a:t>
            </a:r>
            <a:r>
              <a:rPr lang="ru" sz="1800" i="1" dirty="0">
                <a:cs typeface="Calibri"/>
              </a:rPr>
              <a:t>SNMP</a:t>
            </a:r>
            <a:r>
              <a:rPr lang="ru" sz="1800" dirty="0">
                <a:cs typeface="Calibri"/>
              </a:rPr>
              <a:t>  в свое </a:t>
            </a:r>
            <a:r>
              <a:rPr lang="ru" sz="1800" i="1" dirty="0">
                <a:cs typeface="Calibri"/>
              </a:rPr>
              <a:t>ПО</a:t>
            </a:r>
            <a:r>
              <a:rPr lang="ru" sz="1800" dirty="0">
                <a:cs typeface="Calibri"/>
              </a:rPr>
              <a:t>.  </a:t>
            </a:r>
          </a:p>
          <a:p>
            <a:pPr>
              <a:buNone/>
            </a:pPr>
            <a:r>
              <a:rPr lang="ru" sz="1800" dirty="0">
                <a:cs typeface="Calibri"/>
              </a:rPr>
              <a:t>Агент управляет </a:t>
            </a:r>
            <a:r>
              <a:rPr lang="ru" sz="1800" i="1" dirty="0">
                <a:cs typeface="Calibri"/>
              </a:rPr>
              <a:t>информационной базой управления (MIB)</a:t>
            </a:r>
            <a:r>
              <a:rPr lang="ru" sz="1800" dirty="0">
                <a:cs typeface="Calibri"/>
              </a:rPr>
              <a:t>, которая является хранилищем концептуальных данных в устройстве, таких как имя системы, местоположение или дата последней перезагрузки. Агент также действует как диспетчер сообщений, поскольку он перехватывает, аутентифицирует и обрабатывает сообщения от менеджера. </a:t>
            </a:r>
          </a:p>
          <a:p>
            <a:pPr>
              <a:buNone/>
            </a:pPr>
            <a:endParaRPr lang="ru" sz="2000" dirty="0">
              <a:cs typeface="Calibri"/>
            </a:endParaRPr>
          </a:p>
        </p:txBody>
      </p:sp>
    </p:spTree>
    <p:extLst>
      <p:ext uri="{BB962C8B-B14F-4D97-AF65-F5344CB8AC3E}">
        <p14:creationId xmlns:p14="http://schemas.microsoft.com/office/powerpoint/2010/main" val="1310993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438525" y="99647"/>
            <a:ext cx="5010150" cy="649043"/>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SNMP</a:t>
            </a:r>
            <a:r>
              <a:rPr lang="en-US" sz="1800" dirty="0">
                <a:ea typeface="+mj-lt"/>
                <a:cs typeface="+mj-lt"/>
              </a:rPr>
              <a:t>:</a:t>
            </a:r>
            <a:r>
              <a:rPr lang="ru-RU" sz="1800" dirty="0">
                <a:ea typeface="+mj-lt"/>
                <a:cs typeface="+mj-lt"/>
              </a:rPr>
              <a:t>The SNMP agent</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3146593"/>
            <a:ext cx="11859125" cy="3561764"/>
          </a:xfrm>
        </p:spPr>
        <p:txBody>
          <a:bodyPr vert="horz" lIns="91440" tIns="45720" rIns="91440" bIns="45720" rtlCol="0" anchor="t">
            <a:noAutofit/>
          </a:bodyPr>
          <a:lstStyle/>
          <a:p>
            <a:pPr>
              <a:buNone/>
            </a:pPr>
            <a:endParaRPr lang="en-US" sz="1800" dirty="0">
              <a:cs typeface="Calibri"/>
            </a:endParaRPr>
          </a:p>
          <a:p>
            <a:pPr>
              <a:buNone/>
            </a:pPr>
            <a:endParaRPr lang="en-US" sz="1800" dirty="0">
              <a:cs typeface="Calibri"/>
            </a:endParaRPr>
          </a:p>
          <a:p>
            <a:pPr>
              <a:buNone/>
            </a:pPr>
            <a:endParaRPr lang="en-US" sz="1800" dirty="0">
              <a:cs typeface="Calibri"/>
            </a:endParaRPr>
          </a:p>
          <a:p>
            <a:pPr>
              <a:buNone/>
            </a:pPr>
            <a:r>
              <a:rPr lang="ru" sz="1800" dirty="0">
                <a:cs typeface="Calibri"/>
              </a:rPr>
              <a:t>Административный обмен информацией может быть инициирован менеджером (через команды </a:t>
            </a:r>
            <a:r>
              <a:rPr lang="ru" sz="1800" i="1" dirty="0">
                <a:cs typeface="Calibri"/>
              </a:rPr>
              <a:t>get, get-next или get-bulk</a:t>
            </a:r>
            <a:r>
              <a:rPr lang="ru" sz="1800" dirty="0">
                <a:cs typeface="Calibri"/>
              </a:rPr>
              <a:t>) или агентом. Агент прослушивает запросы и ответы на них. При запросе агент собирает информацию об управляемом ресурсе в ответ на запрос от менеджера. При этом происходит  ссогласование между менеджером и внутренней реализацией устройства. </a:t>
            </a:r>
            <a:endParaRPr lang="en-US" sz="1800" dirty="0">
              <a:cs typeface="Calibri"/>
            </a:endParaRPr>
          </a:p>
          <a:p>
            <a:pPr>
              <a:buNone/>
            </a:pPr>
            <a:r>
              <a:rPr lang="ru" sz="1800" dirty="0">
                <a:cs typeface="Calibri"/>
              </a:rPr>
              <a:t>Например, имя внутренней системы может быть представлено в виде двух  строк, представляющих имя и класс системы, эти строки сначала должны быть объединены перед ответом на запрос менеджера для просмотра имени. Это связано с тем, что стандарт </a:t>
            </a:r>
            <a:r>
              <a:rPr lang="ru" sz="1800" i="1" dirty="0">
                <a:cs typeface="Calibri"/>
              </a:rPr>
              <a:t>IETF</a:t>
            </a:r>
            <a:r>
              <a:rPr lang="ru" sz="1800" dirty="0">
                <a:cs typeface="Calibri"/>
              </a:rPr>
              <a:t> определяет имя системы как одну строку произвольной длины, но только как одну строку. Такая функция согласования определяется протоколом  </a:t>
            </a:r>
            <a:r>
              <a:rPr lang="ru" sz="1800" i="1" dirty="0">
                <a:cs typeface="Calibri"/>
              </a:rPr>
              <a:t>SNMP MIB</a:t>
            </a:r>
            <a:r>
              <a:rPr lang="ru" sz="1800" dirty="0">
                <a:cs typeface="Calibri"/>
              </a:rPr>
              <a:t>.</a:t>
            </a:r>
          </a:p>
          <a:p>
            <a:pPr>
              <a:buNone/>
            </a:pPr>
            <a:endParaRPr lang="ru" sz="2000" dirty="0">
              <a:cs typeface="Calibri"/>
            </a:endParaRPr>
          </a:p>
        </p:txBody>
      </p:sp>
    </p:spTree>
    <p:extLst>
      <p:ext uri="{BB962C8B-B14F-4D97-AF65-F5344CB8AC3E}">
        <p14:creationId xmlns:p14="http://schemas.microsoft.com/office/powerpoint/2010/main" val="1576352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838200" y="32972"/>
            <a:ext cx="5648325" cy="629993"/>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SNMP</a:t>
            </a:r>
            <a:r>
              <a:rPr lang="en-US" sz="1800" dirty="0">
                <a:ea typeface="+mj-lt"/>
                <a:cs typeface="+mj-lt"/>
              </a:rPr>
              <a:t>: </a:t>
            </a:r>
            <a:r>
              <a:rPr lang="ru-RU" sz="1800" dirty="0">
                <a:ea typeface="+mj-lt"/>
                <a:cs typeface="+mj-lt"/>
              </a:rPr>
              <a:t>The SNMP </a:t>
            </a:r>
            <a:r>
              <a:rPr lang="ru-RU" sz="1800" dirty="0" err="1">
                <a:ea typeface="+mj-lt"/>
                <a:cs typeface="+mj-lt"/>
              </a:rPr>
              <a:t>manager</a:t>
            </a:r>
            <a:endParaRPr lang="ru-RU" sz="1800" dirty="0">
              <a:ea typeface="+mj-lt"/>
              <a:cs typeface="+mj-l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1859125" cy="5323889"/>
          </a:xfrm>
        </p:spPr>
        <p:txBody>
          <a:bodyPr vert="horz" lIns="91440" tIns="45720" rIns="91440" bIns="45720" rtlCol="0" anchor="t">
            <a:noAutofit/>
          </a:bodyPr>
          <a:lstStyle/>
          <a:p>
            <a:pPr>
              <a:buNone/>
            </a:pPr>
            <a:r>
              <a:rPr lang="ru" sz="1800" dirty="0">
                <a:cs typeface="Calibri"/>
              </a:rPr>
              <a:t>Аналогично агенту </a:t>
            </a:r>
            <a:r>
              <a:rPr lang="ru" sz="1800" i="1" dirty="0">
                <a:cs typeface="Calibri"/>
              </a:rPr>
              <a:t>SNMP</a:t>
            </a:r>
            <a:r>
              <a:rPr lang="ru" sz="1800" dirty="0">
                <a:cs typeface="Calibri"/>
              </a:rPr>
              <a:t>  определяется  менеджер. </a:t>
            </a:r>
            <a:endParaRPr lang="ru-RU" sz="1800" dirty="0">
              <a:cs typeface="Calibri"/>
            </a:endParaRPr>
          </a:p>
          <a:p>
            <a:pPr>
              <a:buNone/>
            </a:pPr>
            <a:r>
              <a:rPr lang="ru" sz="1800" dirty="0">
                <a:cs typeface="Calibri"/>
              </a:rPr>
              <a:t>Менеджер </a:t>
            </a:r>
            <a:r>
              <a:rPr lang="ru" sz="1800" i="1" dirty="0">
                <a:cs typeface="Calibri"/>
              </a:rPr>
              <a:t>SNMP</a:t>
            </a:r>
            <a:r>
              <a:rPr lang="ru" sz="1800" dirty="0">
                <a:cs typeface="Calibri"/>
              </a:rPr>
              <a:t>  - это приложение, задачей которого является управление устройством. Термин «управление» может означать множество вещей и со временем эволюционировал, чтобы охватить любое приложение, которое отвечает за настройку, мониторинг или просто запрос сетевого устройства, чтобы получить некоторую часть информации.  </a:t>
            </a:r>
          </a:p>
          <a:p>
            <a:pPr>
              <a:buNone/>
            </a:pPr>
            <a:r>
              <a:rPr lang="ru" sz="1800" dirty="0">
                <a:cs typeface="Calibri"/>
              </a:rPr>
              <a:t>Менеджер </a:t>
            </a:r>
            <a:r>
              <a:rPr lang="ru" sz="1800" i="1" dirty="0">
                <a:cs typeface="Calibri"/>
              </a:rPr>
              <a:t>SNMP</a:t>
            </a:r>
            <a:r>
              <a:rPr lang="ru" sz="1800" dirty="0">
                <a:cs typeface="Calibri"/>
              </a:rPr>
              <a:t> - это  не обязательно полнофунциональная система типа </a:t>
            </a:r>
            <a:r>
              <a:rPr lang="ru" sz="1800" i="1" dirty="0">
                <a:cs typeface="Calibri"/>
              </a:rPr>
              <a:t>IM 2.0 от CA</a:t>
            </a:r>
            <a:r>
              <a:rPr lang="ru" sz="1800" dirty="0">
                <a:cs typeface="Calibri"/>
              </a:rPr>
              <a:t> или </a:t>
            </a:r>
            <a:r>
              <a:rPr lang="ru" sz="1800" i="1" dirty="0">
                <a:cs typeface="Calibri"/>
              </a:rPr>
              <a:t>SAM от Alcatel</a:t>
            </a:r>
            <a:r>
              <a:rPr lang="ru" sz="1800" dirty="0">
                <a:cs typeface="Calibri"/>
              </a:rPr>
              <a:t>, это  может быть простым приложением </a:t>
            </a:r>
            <a:r>
              <a:rPr lang="ru" sz="1800" i="1" dirty="0">
                <a:cs typeface="Calibri"/>
              </a:rPr>
              <a:t>Python</a:t>
            </a:r>
            <a:r>
              <a:rPr lang="ru" sz="1800" dirty="0">
                <a:cs typeface="Calibri"/>
              </a:rPr>
              <a:t>, целью которого является отслеживание состояния интерфейса системы. В этом случае вместо приложения, доступного по </a:t>
            </a:r>
            <a:r>
              <a:rPr lang="ru" sz="1800" i="1" dirty="0">
                <a:cs typeface="Calibri"/>
              </a:rPr>
              <a:t>SSH</a:t>
            </a:r>
            <a:r>
              <a:rPr lang="ru" sz="1800" dirty="0">
                <a:cs typeface="Calibri"/>
              </a:rPr>
              <a:t> для </a:t>
            </a:r>
            <a:r>
              <a:rPr lang="ru" sz="1800" i="1" dirty="0">
                <a:cs typeface="Calibri"/>
              </a:rPr>
              <a:t>CLI</a:t>
            </a:r>
            <a:r>
              <a:rPr lang="ru" sz="1800" dirty="0">
                <a:cs typeface="Calibri"/>
              </a:rPr>
              <a:t>, он будет импортировать библиотеку </a:t>
            </a:r>
            <a:r>
              <a:rPr lang="ru" sz="1800" i="1" dirty="0">
                <a:cs typeface="Calibri"/>
              </a:rPr>
              <a:t>SNMP</a:t>
            </a:r>
            <a:r>
              <a:rPr lang="ru" sz="1800" dirty="0">
                <a:cs typeface="Calibri"/>
              </a:rPr>
              <a:t> и использовать протокол </a:t>
            </a:r>
            <a:r>
              <a:rPr lang="ru" sz="1800" i="1" dirty="0">
                <a:cs typeface="Calibri"/>
              </a:rPr>
              <a:t>SNMP</a:t>
            </a:r>
            <a:r>
              <a:rPr lang="ru" sz="1800" dirty="0">
                <a:cs typeface="Calibri"/>
              </a:rPr>
              <a:t> в качестве канала связи между ним и агентом сетевого элемента.</a:t>
            </a:r>
            <a:endParaRPr lang="en-US" sz="1800" dirty="0">
              <a:cs typeface="Calibri"/>
            </a:endParaRPr>
          </a:p>
          <a:p>
            <a:pPr>
              <a:buNone/>
            </a:pPr>
            <a:endParaRPr lang="en-US" sz="1800" dirty="0">
              <a:cs typeface="Calibri"/>
            </a:endParaRPr>
          </a:p>
          <a:p>
            <a:pPr>
              <a:buNone/>
            </a:pPr>
            <a:endParaRPr lang="ru" sz="1800" dirty="0">
              <a:cs typeface="Calibri"/>
            </a:endParaRPr>
          </a:p>
        </p:txBody>
      </p:sp>
      <p:pic>
        <p:nvPicPr>
          <p:cNvPr id="4" name="Рисунок 3">
            <a:extLst>
              <a:ext uri="{FF2B5EF4-FFF2-40B4-BE49-F238E27FC236}">
                <a16:creationId xmlns:a16="http://schemas.microsoft.com/office/drawing/2014/main" id="{015FC0AF-AC46-8152-D251-B668694964E8}"/>
              </a:ext>
            </a:extLst>
          </p:cNvPr>
          <p:cNvPicPr>
            <a:picLocks noChangeAspect="1"/>
          </p:cNvPicPr>
          <p:nvPr/>
        </p:nvPicPr>
        <p:blipFill>
          <a:blip r:embed="rId2"/>
          <a:stretch>
            <a:fillRect/>
          </a:stretch>
        </p:blipFill>
        <p:spPr>
          <a:xfrm>
            <a:off x="2752626" y="4046412"/>
            <a:ext cx="5147036" cy="2638226"/>
          </a:xfrm>
          <a:prstGeom prst="rect">
            <a:avLst/>
          </a:prstGeom>
        </p:spPr>
      </p:pic>
    </p:spTree>
    <p:extLst>
      <p:ext uri="{BB962C8B-B14F-4D97-AF65-F5344CB8AC3E}">
        <p14:creationId xmlns:p14="http://schemas.microsoft.com/office/powerpoint/2010/main" val="1304823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771900" y="80597"/>
            <a:ext cx="4219575" cy="687143"/>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a:t>
            </a:r>
            <a:r>
              <a:rPr lang="ru-RU" sz="1800" err="1">
                <a:ea typeface="+mj-lt"/>
                <a:cs typeface="+mj-lt"/>
              </a:rPr>
              <a:t>SNMP:The</a:t>
            </a:r>
            <a:r>
              <a:rPr lang="ru-RU" sz="1800" dirty="0">
                <a:ea typeface="+mj-lt"/>
                <a:cs typeface="+mj-lt"/>
              </a:rPr>
              <a:t> MIB</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575093"/>
            <a:ext cx="11859125" cy="4133264"/>
          </a:xfrm>
        </p:spPr>
        <p:txBody>
          <a:bodyPr vert="horz" lIns="91440" tIns="45720" rIns="91440" bIns="45720" rtlCol="0" anchor="t">
            <a:noAutofit/>
          </a:bodyPr>
          <a:lstStyle/>
          <a:p>
            <a:pPr>
              <a:buNone/>
            </a:pPr>
            <a:endParaRPr lang="ru" sz="1800" b="1" dirty="0">
              <a:cs typeface="Calibri"/>
            </a:endParaRPr>
          </a:p>
          <a:p>
            <a:pPr>
              <a:buNone/>
            </a:pPr>
            <a:endParaRPr lang="ru" sz="1800" b="1" dirty="0">
              <a:cs typeface="Calibri"/>
            </a:endParaRPr>
          </a:p>
          <a:p>
            <a:pPr>
              <a:buNone/>
            </a:pPr>
            <a:r>
              <a:rPr lang="ru" sz="1800" i="1" dirty="0">
                <a:cs typeface="Calibri"/>
              </a:rPr>
              <a:t>SNMP</a:t>
            </a:r>
            <a:r>
              <a:rPr lang="ru" sz="1800" dirty="0">
                <a:cs typeface="Calibri"/>
              </a:rPr>
              <a:t> определяет схему, посредством которой все объекты и инстансы, присутствующие в системе, могут быть однозначно идентифицированы  и используют идентификаторы объектов или </a:t>
            </a:r>
            <a:r>
              <a:rPr lang="ru" sz="1800" i="1" dirty="0">
                <a:cs typeface="Calibri"/>
              </a:rPr>
              <a:t>OID</a:t>
            </a:r>
            <a:r>
              <a:rPr lang="ru" sz="1800" dirty="0">
                <a:cs typeface="Calibri"/>
              </a:rPr>
              <a:t>. </a:t>
            </a:r>
            <a:endParaRPr lang="ru-RU" sz="1800" dirty="0">
              <a:cs typeface="Calibri"/>
            </a:endParaRPr>
          </a:p>
          <a:p>
            <a:pPr>
              <a:buNone/>
            </a:pPr>
            <a:r>
              <a:rPr lang="ru" sz="1800" i="1" dirty="0">
                <a:cs typeface="Calibri"/>
              </a:rPr>
              <a:t>OID</a:t>
            </a:r>
            <a:r>
              <a:rPr lang="ru" sz="1800" dirty="0">
                <a:cs typeface="Calibri"/>
              </a:rPr>
              <a:t> отображается как упорядоченная последовательность неотрицательных целых чисел, написанных слева направо и разделенных точкой. Это иногда называют точечным обозначением. Например, </a:t>
            </a:r>
            <a:r>
              <a:rPr lang="ru" sz="1800" i="1" dirty="0">
                <a:cs typeface="Calibri"/>
              </a:rPr>
              <a:t>OID</a:t>
            </a:r>
            <a:r>
              <a:rPr lang="ru" sz="1800" dirty="0">
                <a:cs typeface="Calibri"/>
              </a:rPr>
              <a:t> «</a:t>
            </a:r>
            <a:r>
              <a:rPr lang="ru" sz="1800" i="1" dirty="0">
                <a:cs typeface="Calibri"/>
              </a:rPr>
              <a:t>2.1.0</a:t>
            </a:r>
            <a:r>
              <a:rPr lang="ru" sz="1800" dirty="0">
                <a:cs typeface="Calibri"/>
              </a:rPr>
              <a:t>» представляет собой уникальный </a:t>
            </a:r>
            <a:r>
              <a:rPr lang="ru" sz="1800" i="1" dirty="0">
                <a:cs typeface="Calibri"/>
              </a:rPr>
              <a:t>OID</a:t>
            </a:r>
            <a:r>
              <a:rPr lang="ru" sz="1800" dirty="0">
                <a:cs typeface="Calibri"/>
              </a:rPr>
              <a:t> в </a:t>
            </a:r>
            <a:r>
              <a:rPr lang="ru" sz="1800" i="1" dirty="0">
                <a:cs typeface="Calibri"/>
              </a:rPr>
              <a:t>MIB</a:t>
            </a:r>
            <a:r>
              <a:rPr lang="ru" sz="1800" dirty="0">
                <a:cs typeface="Calibri"/>
              </a:rPr>
              <a:t> некоторого агента. </a:t>
            </a:r>
            <a:r>
              <a:rPr lang="ru" sz="1800" i="1" dirty="0">
                <a:cs typeface="Calibri"/>
              </a:rPr>
              <a:t>OID</a:t>
            </a:r>
            <a:r>
              <a:rPr lang="ru" sz="1800" dirty="0">
                <a:cs typeface="Calibri"/>
              </a:rPr>
              <a:t> обычно представлен в виде &lt;</a:t>
            </a:r>
            <a:r>
              <a:rPr lang="ru" sz="1800" i="1" dirty="0">
                <a:cs typeface="Calibri"/>
              </a:rPr>
              <a:t>идентификатор</a:t>
            </a:r>
            <a:r>
              <a:rPr lang="ru" sz="1800" dirty="0">
                <a:cs typeface="Calibri"/>
              </a:rPr>
              <a:t> </a:t>
            </a:r>
            <a:r>
              <a:rPr lang="ru" sz="1800" i="1" dirty="0">
                <a:cs typeface="Calibri"/>
              </a:rPr>
              <a:t>объекта</a:t>
            </a:r>
            <a:r>
              <a:rPr lang="ru" sz="1800" dirty="0">
                <a:cs typeface="Calibri"/>
              </a:rPr>
              <a:t>&gt;. </a:t>
            </a:r>
            <a:r>
              <a:rPr lang="ru" sz="1800" i="1" dirty="0">
                <a:cs typeface="Calibri"/>
              </a:rPr>
              <a:t>&lt;Идентификатор инстанса&gt;</a:t>
            </a:r>
            <a:r>
              <a:rPr lang="ru" sz="1800" dirty="0">
                <a:cs typeface="Calibri"/>
              </a:rPr>
              <a:t>, чтобы позволить менеджеру указывать конкретный инстанс объекта.</a:t>
            </a:r>
            <a:r>
              <a:rPr lang="ru" sz="1800" b="1" dirty="0">
                <a:cs typeface="Calibri"/>
              </a:rPr>
              <a:t> </a:t>
            </a:r>
            <a:r>
              <a:rPr lang="ru" sz="1800" i="1" dirty="0">
                <a:cs typeface="Calibri"/>
              </a:rPr>
              <a:t>OID</a:t>
            </a:r>
            <a:r>
              <a:rPr lang="ru" sz="1800" dirty="0">
                <a:cs typeface="Calibri"/>
              </a:rPr>
              <a:t> также может идентифицировать табличные объекты, включая индексы или могут идентифицировать  скалярные объекты. </a:t>
            </a:r>
            <a:endParaRPr lang="ru-RU" sz="1800" dirty="0">
              <a:cs typeface="Calibri"/>
            </a:endParaRPr>
          </a:p>
          <a:p>
            <a:pPr>
              <a:buNone/>
            </a:pPr>
            <a:r>
              <a:rPr lang="ru" sz="1800" dirty="0">
                <a:cs typeface="Calibri"/>
              </a:rPr>
              <a:t>Подмножество </a:t>
            </a:r>
            <a:r>
              <a:rPr lang="ru" sz="1800" i="1" dirty="0">
                <a:cs typeface="Calibri"/>
              </a:rPr>
              <a:t>OID</a:t>
            </a:r>
            <a:r>
              <a:rPr lang="ru" sz="1800" dirty="0">
                <a:cs typeface="Calibri"/>
              </a:rPr>
              <a:t>  организовано в иерархическую древовидную структуру, где верхние уровни в дереве контролируются органами стандартов </a:t>
            </a:r>
            <a:r>
              <a:rPr lang="ru" sz="1800" i="1" dirty="0">
                <a:cs typeface="Calibri"/>
              </a:rPr>
              <a:t>ITU</a:t>
            </a:r>
            <a:r>
              <a:rPr lang="ru" sz="1800" dirty="0">
                <a:cs typeface="Calibri"/>
              </a:rPr>
              <a:t> и </a:t>
            </a:r>
            <a:r>
              <a:rPr lang="ru" sz="1800" i="1" dirty="0">
                <a:cs typeface="Calibri"/>
              </a:rPr>
              <a:t>ISO</a:t>
            </a:r>
            <a:r>
              <a:rPr lang="ru" sz="1800" dirty="0">
                <a:cs typeface="Calibri"/>
              </a:rPr>
              <a:t>, чтобы обеспечить некоторый порядок и структуру стандартного дерева. Подэлементы в этой структуре предписываются  другим организациям, таким как </a:t>
            </a:r>
            <a:r>
              <a:rPr lang="ru" sz="1800" i="1" dirty="0">
                <a:cs typeface="Calibri"/>
              </a:rPr>
              <a:t>IETF</a:t>
            </a:r>
            <a:r>
              <a:rPr lang="ru" sz="1800" dirty="0">
                <a:cs typeface="Calibri"/>
              </a:rPr>
              <a:t>, для управления, в то время как поддеревья в этой структуре далее распространяются среди организаций и корпораций для экспериментальной или частной (то есть, проприетарной </a:t>
            </a:r>
            <a:r>
              <a:rPr lang="ru" sz="1800" i="1" dirty="0">
                <a:cs typeface="Calibri"/>
              </a:rPr>
              <a:t>MIB</a:t>
            </a:r>
            <a:r>
              <a:rPr lang="ru" sz="1800" dirty="0">
                <a:cs typeface="Calibri"/>
              </a:rPr>
              <a:t>). </a:t>
            </a:r>
            <a:endParaRPr lang="ru-RU" sz="1800" dirty="0">
              <a:cs typeface="Calibri"/>
            </a:endParaRPr>
          </a:p>
          <a:p>
            <a:pPr>
              <a:buNone/>
            </a:pPr>
            <a:endParaRPr lang="ru-RU" dirty="0">
              <a:cs typeface="Calibri"/>
            </a:endParaRPr>
          </a:p>
        </p:txBody>
      </p:sp>
    </p:spTree>
    <p:extLst>
      <p:ext uri="{BB962C8B-B14F-4D97-AF65-F5344CB8AC3E}">
        <p14:creationId xmlns:p14="http://schemas.microsoft.com/office/powerpoint/2010/main" val="1785290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695575" y="71072"/>
            <a:ext cx="6334125" cy="487118"/>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SNMP</a:t>
            </a:r>
            <a:r>
              <a:rPr lang="en-US" sz="1800" dirty="0">
                <a:ea typeface="+mj-lt"/>
                <a:cs typeface="+mj-lt"/>
              </a:rPr>
              <a:t>: </a:t>
            </a:r>
            <a:r>
              <a:rPr lang="ru-RU" sz="1800" dirty="0">
                <a:ea typeface="+mj-lt"/>
                <a:cs typeface="+mj-lt"/>
              </a:rPr>
              <a:t>Manager </a:t>
            </a:r>
            <a:r>
              <a:rPr lang="ru-RU" sz="1800" dirty="0" err="1">
                <a:ea typeface="+mj-lt"/>
                <a:cs typeface="+mj-lt"/>
              </a:rPr>
              <a:t>and</a:t>
            </a:r>
            <a:r>
              <a:rPr lang="ru-RU" sz="1800" dirty="0">
                <a:ea typeface="+mj-lt"/>
                <a:cs typeface="+mj-lt"/>
              </a:rPr>
              <a:t> </a:t>
            </a:r>
            <a:r>
              <a:rPr lang="ru-RU" sz="1800" dirty="0" err="1">
                <a:ea typeface="+mj-lt"/>
                <a:cs typeface="+mj-lt"/>
              </a:rPr>
              <a:t>agent</a:t>
            </a:r>
            <a:r>
              <a:rPr lang="ru-RU" sz="1800" dirty="0">
                <a:ea typeface="+mj-lt"/>
                <a:cs typeface="+mj-lt"/>
              </a:rPr>
              <a:t> </a:t>
            </a:r>
            <a:r>
              <a:rPr lang="ru-RU" sz="1800" dirty="0" err="1">
                <a:ea typeface="+mj-lt"/>
                <a:cs typeface="+mj-lt"/>
              </a:rPr>
              <a:t>relationship</a:t>
            </a:r>
            <a:endParaRPr lang="ru-RU" sz="1800" dirty="0">
              <a:ea typeface="+mj-lt"/>
              <a:cs typeface="+mj-l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66437" y="1688130"/>
            <a:ext cx="11859125" cy="4863499"/>
          </a:xfrm>
        </p:spPr>
        <p:txBody>
          <a:bodyPr vert="horz" lIns="91440" tIns="45720" rIns="91440" bIns="45720" rtlCol="0" anchor="t">
            <a:noAutofit/>
          </a:bodyPr>
          <a:lstStyle/>
          <a:p>
            <a:pPr>
              <a:buNone/>
            </a:pPr>
            <a:r>
              <a:rPr lang="en-US" sz="1800" dirty="0">
                <a:cs typeface="Calibri"/>
              </a:rPr>
              <a:t>C</a:t>
            </a:r>
            <a:r>
              <a:rPr lang="ru" sz="1800" dirty="0">
                <a:cs typeface="Calibri"/>
              </a:rPr>
              <a:t>ообщения обычно инкапсулируются в </a:t>
            </a:r>
            <a:r>
              <a:rPr lang="ru" sz="1800" i="1" dirty="0">
                <a:cs typeface="Calibri"/>
              </a:rPr>
              <a:t>UDP-пакеты</a:t>
            </a:r>
            <a:r>
              <a:rPr lang="ru" sz="1800" dirty="0">
                <a:cs typeface="Calibri"/>
              </a:rPr>
              <a:t>, и между </a:t>
            </a:r>
            <a:r>
              <a:rPr lang="ru" sz="1800" i="1" dirty="0">
                <a:cs typeface="Calibri"/>
              </a:rPr>
              <a:t>менеджерами</a:t>
            </a:r>
            <a:r>
              <a:rPr lang="ru" sz="1800" dirty="0">
                <a:cs typeface="Calibri"/>
              </a:rPr>
              <a:t> и </a:t>
            </a:r>
            <a:r>
              <a:rPr lang="ru" sz="1800" i="1" dirty="0">
                <a:cs typeface="Calibri"/>
              </a:rPr>
              <a:t>агентами</a:t>
            </a:r>
            <a:r>
              <a:rPr lang="ru" sz="1800" dirty="0">
                <a:cs typeface="Calibri"/>
              </a:rPr>
              <a:t> (управляемое устройство) разрешено четыре вида операций. Эти операции:</a:t>
            </a:r>
          </a:p>
          <a:p>
            <a:pPr>
              <a:buNone/>
            </a:pPr>
            <a:r>
              <a:rPr lang="ru" sz="1800" i="1" dirty="0">
                <a:cs typeface="Calibri"/>
              </a:rPr>
              <a:t>Get</a:t>
            </a:r>
            <a:r>
              <a:rPr lang="ru" sz="1800" dirty="0">
                <a:cs typeface="Calibri"/>
              </a:rPr>
              <a:t> -  выполнить получение (или чтение) информации от агента об атрибуте управляемого объекта.</a:t>
            </a:r>
          </a:p>
          <a:p>
            <a:pPr>
              <a:buNone/>
            </a:pPr>
            <a:r>
              <a:rPr lang="ru" sz="1800" i="1" dirty="0">
                <a:cs typeface="Calibri"/>
              </a:rPr>
              <a:t>Get-Next</a:t>
            </a:r>
            <a:r>
              <a:rPr lang="ru" sz="1800" dirty="0">
                <a:cs typeface="Calibri"/>
              </a:rPr>
              <a:t> - выполнить </a:t>
            </a:r>
            <a:r>
              <a:rPr lang="ru" sz="1800" i="1" dirty="0">
                <a:cs typeface="Calibri"/>
              </a:rPr>
              <a:t>get-next</a:t>
            </a:r>
            <a:r>
              <a:rPr lang="ru" sz="1800" dirty="0">
                <a:cs typeface="Calibri"/>
              </a:rPr>
              <a:t>, чтобы сделать то же самое для следующего объекта в дереве объектов на управляемом устройстве.</a:t>
            </a:r>
          </a:p>
          <a:p>
            <a:pPr>
              <a:buNone/>
            </a:pPr>
            <a:r>
              <a:rPr lang="ru" sz="1800" i="1" dirty="0">
                <a:cs typeface="Calibri"/>
              </a:rPr>
              <a:t>Get-Bulk</a:t>
            </a:r>
            <a:r>
              <a:rPr lang="ru" sz="1800" dirty="0">
                <a:cs typeface="Calibri"/>
              </a:rPr>
              <a:t> - выполнить </a:t>
            </a:r>
            <a:r>
              <a:rPr lang="ru" sz="1800" i="1" dirty="0">
                <a:cs typeface="Calibri"/>
              </a:rPr>
              <a:t>get-bulk</a:t>
            </a:r>
            <a:r>
              <a:rPr lang="ru" sz="1800" dirty="0">
                <a:cs typeface="Calibri"/>
              </a:rPr>
              <a:t> для получения информации о группе данных от </a:t>
            </a:r>
            <a:r>
              <a:rPr lang="ru" sz="1800" i="1" dirty="0">
                <a:cs typeface="Calibri"/>
              </a:rPr>
              <a:t>агента</a:t>
            </a:r>
            <a:r>
              <a:rPr lang="ru" sz="1800" dirty="0">
                <a:cs typeface="Calibri"/>
              </a:rPr>
              <a:t>. Это не работает в </a:t>
            </a:r>
            <a:r>
              <a:rPr lang="ru" sz="1800" i="1" dirty="0">
                <a:cs typeface="Calibri"/>
              </a:rPr>
              <a:t>SNMP</a:t>
            </a:r>
            <a:r>
              <a:rPr lang="ru" sz="1800" dirty="0">
                <a:cs typeface="Calibri"/>
              </a:rPr>
              <a:t> </a:t>
            </a:r>
            <a:r>
              <a:rPr lang="ru" sz="1800" i="1" dirty="0">
                <a:cs typeface="Calibri"/>
              </a:rPr>
              <a:t>V1</a:t>
            </a:r>
            <a:r>
              <a:rPr lang="ru" sz="1800" dirty="0">
                <a:cs typeface="Calibri"/>
              </a:rPr>
              <a:t>.</a:t>
            </a:r>
            <a:endParaRPr lang="ru" sz="1800" dirty="0"/>
          </a:p>
          <a:p>
            <a:pPr>
              <a:buNone/>
            </a:pPr>
            <a:r>
              <a:rPr lang="ru" sz="1800" i="1" dirty="0">
                <a:cs typeface="Calibri"/>
              </a:rPr>
              <a:t>Set</a:t>
            </a:r>
            <a:r>
              <a:rPr lang="ru" sz="1800" dirty="0">
                <a:cs typeface="Calibri"/>
              </a:rPr>
              <a:t> - выполнить установку  (или запись) значения атрибута управляемого объекта.</a:t>
            </a:r>
          </a:p>
          <a:p>
            <a:pPr>
              <a:buNone/>
            </a:pPr>
            <a:r>
              <a:rPr lang="ru" sz="1800" dirty="0">
                <a:cs typeface="Calibri"/>
              </a:rPr>
              <a:t>В дополнение к этим операциям </a:t>
            </a:r>
            <a:r>
              <a:rPr lang="ru" sz="1800" i="1" dirty="0">
                <a:cs typeface="Calibri"/>
              </a:rPr>
              <a:t>агент</a:t>
            </a:r>
            <a:r>
              <a:rPr lang="ru" sz="1800" dirty="0">
                <a:cs typeface="Calibri"/>
              </a:rPr>
              <a:t> может передать  асинхронное уведомление. Эти уведомления направляются одному или нескольким </a:t>
            </a:r>
            <a:r>
              <a:rPr lang="ru" sz="1800" i="1" dirty="0">
                <a:cs typeface="Calibri"/>
              </a:rPr>
              <a:t>менеджерам</a:t>
            </a:r>
            <a:r>
              <a:rPr lang="ru" sz="1800" dirty="0">
                <a:cs typeface="Calibri"/>
              </a:rPr>
              <a:t> и предназначены для указания того, что произошло какое-либо событие на управляемом устройстве.</a:t>
            </a:r>
            <a:endParaRPr lang="ru" sz="1800" dirty="0"/>
          </a:p>
          <a:p>
            <a:pPr>
              <a:buNone/>
            </a:pPr>
            <a:r>
              <a:rPr lang="ru" sz="1800" dirty="0">
                <a:cs typeface="Calibri"/>
              </a:rPr>
              <a:t>В более современных высоко масштабированых системах, процессору нагруженному работой </a:t>
            </a:r>
            <a:r>
              <a:rPr lang="ru" sz="1800" i="1" dirty="0">
                <a:cs typeface="Calibri"/>
              </a:rPr>
              <a:t>агента SNMP</a:t>
            </a:r>
            <a:r>
              <a:rPr lang="ru" sz="1800" dirty="0">
                <a:cs typeface="Calibri"/>
              </a:rPr>
              <a:t> (особенно когда он взаимодействует с несколькими </a:t>
            </a:r>
            <a:r>
              <a:rPr lang="ru" sz="1800" i="1" dirty="0">
                <a:cs typeface="Calibri"/>
              </a:rPr>
              <a:t>менеджерами</a:t>
            </a:r>
            <a:r>
              <a:rPr lang="ru" sz="1800" dirty="0">
                <a:cs typeface="Calibri"/>
              </a:rPr>
              <a:t>), часто предписывается создание локальной иерархии, которая включает распределенные прокси. Дробление  операции </a:t>
            </a:r>
            <a:r>
              <a:rPr lang="ru" sz="1800" i="1" dirty="0">
                <a:cs typeface="Calibri"/>
              </a:rPr>
              <a:t>агента</a:t>
            </a:r>
            <a:r>
              <a:rPr lang="ru" sz="1800" dirty="0">
                <a:cs typeface="Calibri"/>
              </a:rPr>
              <a:t> (такие как количество записей, полученных при каждом доступе к  таблице) и методы оптимизации управления данными (например, локальное кэширование) часто используются производителями.</a:t>
            </a:r>
            <a:endParaRPr lang="ru" sz="1800" dirty="0"/>
          </a:p>
          <a:p>
            <a:pPr>
              <a:buNone/>
            </a:pPr>
            <a:endParaRPr lang="ru" sz="2000" dirty="0">
              <a:cs typeface="Calibri"/>
            </a:endParaRPr>
          </a:p>
          <a:p>
            <a:pPr>
              <a:buNone/>
            </a:pPr>
            <a:endParaRPr lang="ru" dirty="0">
              <a:cs typeface="Calibri"/>
            </a:endParaRPr>
          </a:p>
        </p:txBody>
      </p:sp>
    </p:spTree>
    <p:extLst>
      <p:ext uri="{BB962C8B-B14F-4D97-AF65-F5344CB8AC3E}">
        <p14:creationId xmlns:p14="http://schemas.microsoft.com/office/powerpoint/2010/main" val="2145735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714625" y="109172"/>
            <a:ext cx="6334125" cy="744293"/>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SNMP</a:t>
            </a:r>
            <a:r>
              <a:rPr lang="en-US" sz="1800" dirty="0">
                <a:ea typeface="+mj-lt"/>
                <a:cs typeface="+mj-lt"/>
              </a:rPr>
              <a:t>: </a:t>
            </a:r>
            <a:r>
              <a:rPr lang="ru-RU" sz="1800" dirty="0">
                <a:ea typeface="+mj-lt"/>
                <a:cs typeface="+mj-lt"/>
              </a:rPr>
              <a:t>Manager </a:t>
            </a:r>
            <a:r>
              <a:rPr lang="ru-RU" sz="1800" dirty="0" err="1">
                <a:ea typeface="+mj-lt"/>
                <a:cs typeface="+mj-lt"/>
              </a:rPr>
              <a:t>and</a:t>
            </a:r>
            <a:r>
              <a:rPr lang="ru-RU" sz="1800" dirty="0">
                <a:ea typeface="+mj-lt"/>
                <a:cs typeface="+mj-lt"/>
              </a:rPr>
              <a:t> </a:t>
            </a:r>
            <a:r>
              <a:rPr lang="ru-RU" sz="1800" dirty="0" err="1">
                <a:ea typeface="+mj-lt"/>
                <a:cs typeface="+mj-lt"/>
              </a:rPr>
              <a:t>agent</a:t>
            </a:r>
            <a:r>
              <a:rPr lang="ru-RU" sz="1800" dirty="0">
                <a:ea typeface="+mj-lt"/>
                <a:cs typeface="+mj-lt"/>
              </a:rPr>
              <a:t> </a:t>
            </a:r>
            <a:r>
              <a:rPr lang="ru-RU" sz="1800" dirty="0" err="1">
                <a:ea typeface="+mj-lt"/>
                <a:cs typeface="+mj-lt"/>
              </a:rPr>
              <a:t>relationship</a:t>
            </a:r>
            <a:endParaRPr lang="ru-RU" sz="1800" dirty="0">
              <a:ea typeface="+mj-lt"/>
              <a:cs typeface="+mj-l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1859125" cy="5323889"/>
          </a:xfrm>
        </p:spPr>
        <p:txBody>
          <a:bodyPr vert="horz" lIns="91440" tIns="45720" rIns="91440" bIns="45720" rtlCol="0" anchor="t">
            <a:noAutofit/>
          </a:bodyPr>
          <a:lstStyle/>
          <a:p>
            <a:pPr>
              <a:buNone/>
            </a:pPr>
            <a:endParaRPr lang="ru" sz="2000" dirty="0">
              <a:cs typeface="Calibri"/>
            </a:endParaRPr>
          </a:p>
          <a:p>
            <a:pPr>
              <a:buNone/>
            </a:pPr>
            <a:endParaRPr lang="ru" sz="2000" dirty="0">
              <a:cs typeface="Calibri"/>
            </a:endParaRPr>
          </a:p>
          <a:p>
            <a:pPr>
              <a:buNone/>
            </a:pPr>
            <a:endParaRPr lang="ru" dirty="0">
              <a:cs typeface="Calibri"/>
            </a:endParaRPr>
          </a:p>
        </p:txBody>
      </p:sp>
      <p:pic>
        <p:nvPicPr>
          <p:cNvPr id="4" name="Рисунок 4" descr="Изображение выглядит как текст&#10;&#10;Описание создано с очень высокой степенью достоверности">
            <a:extLst>
              <a:ext uri="{FF2B5EF4-FFF2-40B4-BE49-F238E27FC236}">
                <a16:creationId xmlns:a16="http://schemas.microsoft.com/office/drawing/2014/main" id="{A8C83D81-8939-4CCC-858A-5E7E52BC62B5}"/>
              </a:ext>
            </a:extLst>
          </p:cNvPr>
          <p:cNvPicPr>
            <a:picLocks noChangeAspect="1"/>
          </p:cNvPicPr>
          <p:nvPr/>
        </p:nvPicPr>
        <p:blipFill>
          <a:blip r:embed="rId2"/>
          <a:stretch>
            <a:fillRect/>
          </a:stretch>
        </p:blipFill>
        <p:spPr>
          <a:xfrm>
            <a:off x="3372354" y="1913021"/>
            <a:ext cx="4424609" cy="4114800"/>
          </a:xfrm>
          <a:prstGeom prst="rect">
            <a:avLst/>
          </a:prstGeom>
        </p:spPr>
      </p:pic>
    </p:spTree>
    <p:extLst>
      <p:ext uri="{BB962C8B-B14F-4D97-AF65-F5344CB8AC3E}">
        <p14:creationId xmlns:p14="http://schemas.microsoft.com/office/powerpoint/2010/main" val="2891100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727542" y="32972"/>
            <a:ext cx="6601217" cy="532917"/>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SNMP</a:t>
            </a:r>
            <a:r>
              <a:rPr lang="en-US" sz="1800" dirty="0">
                <a:ea typeface="+mj-lt"/>
                <a:cs typeface="+mj-lt"/>
              </a:rPr>
              <a:t>: M</a:t>
            </a:r>
            <a:r>
              <a:rPr lang="ru-RU" sz="1800" dirty="0" err="1">
                <a:ea typeface="+mj-lt"/>
                <a:cs typeface="+mj-lt"/>
              </a:rPr>
              <a:t>anager</a:t>
            </a:r>
            <a:r>
              <a:rPr lang="ru-RU" sz="1800" dirty="0">
                <a:ea typeface="+mj-lt"/>
                <a:cs typeface="+mj-lt"/>
              </a:rPr>
              <a:t> </a:t>
            </a:r>
            <a:r>
              <a:rPr lang="ru-RU" sz="1800" dirty="0" err="1">
                <a:ea typeface="+mj-lt"/>
                <a:cs typeface="+mj-lt"/>
              </a:rPr>
              <a:t>and</a:t>
            </a:r>
            <a:r>
              <a:rPr lang="ru-RU" sz="1800" dirty="0">
                <a:ea typeface="+mj-lt"/>
                <a:cs typeface="+mj-lt"/>
              </a:rPr>
              <a:t> </a:t>
            </a:r>
            <a:r>
              <a:rPr lang="ru-RU" sz="1800" dirty="0" err="1">
                <a:ea typeface="+mj-lt"/>
                <a:cs typeface="+mj-lt"/>
              </a:rPr>
              <a:t>agent</a:t>
            </a:r>
            <a:r>
              <a:rPr lang="ru-RU" sz="1800" dirty="0">
                <a:ea typeface="+mj-lt"/>
                <a:cs typeface="+mj-lt"/>
              </a:rPr>
              <a:t> </a:t>
            </a:r>
            <a:r>
              <a:rPr lang="ru-RU" sz="1800" dirty="0" err="1">
                <a:ea typeface="+mj-lt"/>
                <a:cs typeface="+mj-lt"/>
              </a:rPr>
              <a:t>relationship</a:t>
            </a:r>
            <a:endParaRPr lang="ru-RU" sz="1800" dirty="0">
              <a:ea typeface="+mj-lt"/>
              <a:cs typeface="+mj-l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835399"/>
            <a:ext cx="11859125" cy="3872958"/>
          </a:xfrm>
        </p:spPr>
        <p:txBody>
          <a:bodyPr vert="horz" lIns="91440" tIns="45720" rIns="91440" bIns="45720" rtlCol="0" anchor="t">
            <a:noAutofit/>
          </a:bodyPr>
          <a:lstStyle/>
          <a:p>
            <a:pPr>
              <a:buNone/>
            </a:pPr>
            <a:endParaRPr lang="ru" sz="1800" dirty="0">
              <a:cs typeface="Calibri"/>
            </a:endParaRPr>
          </a:p>
          <a:p>
            <a:pPr>
              <a:buNone/>
            </a:pPr>
            <a:r>
              <a:rPr lang="ru" sz="1800" dirty="0">
                <a:cs typeface="Calibri"/>
              </a:rPr>
              <a:t>Менеджер  </a:t>
            </a:r>
            <a:r>
              <a:rPr lang="ru" sz="1800" i="1" dirty="0">
                <a:cs typeface="Calibri"/>
              </a:rPr>
              <a:t>SNMP</a:t>
            </a:r>
            <a:r>
              <a:rPr lang="ru" sz="1800" dirty="0">
                <a:cs typeface="Calibri"/>
              </a:rPr>
              <a:t> или его приложение  используют этот четко определенный синтаксис поименования </a:t>
            </a:r>
            <a:r>
              <a:rPr lang="ru" sz="1800" i="1" dirty="0">
                <a:cs typeface="Calibri"/>
              </a:rPr>
              <a:t>OID</a:t>
            </a:r>
            <a:r>
              <a:rPr lang="ru" sz="1800" dirty="0">
                <a:cs typeface="Calibri"/>
              </a:rPr>
              <a:t>, чтобы указать объекты, с которыми он намеревается выполнить одну из вышеупомянутых операций. С этой целью каждое сообщение протокола </a:t>
            </a:r>
            <a:r>
              <a:rPr lang="ru" sz="1800" i="1" dirty="0">
                <a:cs typeface="Calibri"/>
              </a:rPr>
              <a:t>SNMP</a:t>
            </a:r>
            <a:r>
              <a:rPr lang="ru" sz="1800" dirty="0">
                <a:cs typeface="Calibri"/>
              </a:rPr>
              <a:t> включает в себя </a:t>
            </a:r>
            <a:r>
              <a:rPr lang="ru" sz="1800" i="1" dirty="0">
                <a:cs typeface="Calibri"/>
              </a:rPr>
              <a:t>OID</a:t>
            </a:r>
            <a:r>
              <a:rPr lang="ru" sz="1800" dirty="0">
                <a:cs typeface="Calibri"/>
              </a:rPr>
              <a:t> и операцию для выполнения этого </a:t>
            </a:r>
            <a:r>
              <a:rPr lang="ru" sz="1800" i="1" dirty="0">
                <a:cs typeface="Calibri"/>
              </a:rPr>
              <a:t>OID</a:t>
            </a:r>
            <a:r>
              <a:rPr lang="ru" sz="1800" dirty="0">
                <a:cs typeface="Calibri"/>
              </a:rPr>
              <a:t>, а также, возможно, значение для установки указанного </a:t>
            </a:r>
            <a:r>
              <a:rPr lang="ru" sz="1800" i="1" dirty="0">
                <a:cs typeface="Calibri"/>
              </a:rPr>
              <a:t>OID</a:t>
            </a:r>
            <a:r>
              <a:rPr lang="ru" sz="1800" dirty="0">
                <a:cs typeface="Calibri"/>
              </a:rPr>
              <a:t>. </a:t>
            </a:r>
          </a:p>
          <a:p>
            <a:pPr>
              <a:buNone/>
            </a:pPr>
            <a:r>
              <a:rPr lang="ru" sz="1800" i="1" dirty="0">
                <a:cs typeface="Calibri"/>
              </a:rPr>
              <a:t>Management Information Base (MIB)</a:t>
            </a:r>
            <a:r>
              <a:rPr lang="ru" sz="1800" dirty="0">
                <a:cs typeface="Calibri"/>
              </a:rPr>
              <a:t> является  концептуальным хранилищем в устройстве, содержащем все модули </a:t>
            </a:r>
            <a:r>
              <a:rPr lang="ru" sz="1800" i="1" dirty="0">
                <a:cs typeface="Calibri"/>
              </a:rPr>
              <a:t>MIB</a:t>
            </a:r>
            <a:r>
              <a:rPr lang="ru" sz="1800" dirty="0">
                <a:cs typeface="Calibri"/>
              </a:rPr>
              <a:t>, поддерживаемые устройством. В документах протокола </a:t>
            </a:r>
            <a:r>
              <a:rPr lang="ru" sz="1800" i="1" dirty="0">
                <a:cs typeface="Calibri"/>
              </a:rPr>
              <a:t>SNMP</a:t>
            </a:r>
            <a:r>
              <a:rPr lang="ru" sz="1800" dirty="0">
                <a:cs typeface="Calibri"/>
              </a:rPr>
              <a:t> определяется синтаксис, а в некоторых случаях - семантическое оперативное поведение, ожидаемое от любой реализации модуля. Модули </a:t>
            </a:r>
            <a:r>
              <a:rPr lang="ru" sz="1800" i="1" dirty="0">
                <a:cs typeface="Calibri"/>
              </a:rPr>
              <a:t>MIB</a:t>
            </a:r>
            <a:r>
              <a:rPr lang="ru" sz="1800" dirty="0">
                <a:cs typeface="Calibri"/>
              </a:rPr>
              <a:t> создаются для управления определенными функциями, такими как протоколы или функции устройства. Они также предназначены для управления логическими или физическими объектами, такими как интерфейсы и источники питания. </a:t>
            </a:r>
          </a:p>
          <a:p>
            <a:pPr>
              <a:buNone/>
            </a:pPr>
            <a:r>
              <a:rPr lang="ru" sz="1800" dirty="0">
                <a:cs typeface="Calibri"/>
              </a:rPr>
              <a:t>Например, если компания хочет построить новое устройство и хочет, чтобы стек </a:t>
            </a:r>
            <a:r>
              <a:rPr lang="ru" sz="1800" i="1" dirty="0">
                <a:cs typeface="Calibri"/>
              </a:rPr>
              <a:t>BGP</a:t>
            </a:r>
            <a:r>
              <a:rPr lang="ru" sz="1800" dirty="0">
                <a:cs typeface="Calibri"/>
              </a:rPr>
              <a:t> на этом устройстве управлялся удаленно, она будет писать и внедрять серию как на основе стандартов, так и на основе собственных </a:t>
            </a:r>
            <a:r>
              <a:rPr lang="ru" sz="1800" i="1" dirty="0">
                <a:cs typeface="Calibri"/>
              </a:rPr>
              <a:t>MIB</a:t>
            </a:r>
            <a:r>
              <a:rPr lang="ru" sz="1800" dirty="0">
                <a:cs typeface="Calibri"/>
              </a:rPr>
              <a:t>, которые будут иметь информацию об этом протоколе.</a:t>
            </a:r>
          </a:p>
          <a:p>
            <a:pPr>
              <a:buNone/>
            </a:pPr>
            <a:endParaRPr lang="ru" dirty="0">
              <a:cs typeface="Calibri"/>
            </a:endParaRPr>
          </a:p>
        </p:txBody>
      </p:sp>
    </p:spTree>
    <p:extLst>
      <p:ext uri="{BB962C8B-B14F-4D97-AF65-F5344CB8AC3E}">
        <p14:creationId xmlns:p14="http://schemas.microsoft.com/office/powerpoint/2010/main" val="3217039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082447" y="53849"/>
            <a:ext cx="5766148" cy="418095"/>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Modern </a:t>
            </a:r>
            <a:r>
              <a:rPr lang="ru-RU" sz="1800" dirty="0" err="1">
                <a:ea typeface="+mj-lt"/>
                <a:cs typeface="+mj-lt"/>
              </a:rPr>
              <a:t>Programmatic</a:t>
            </a:r>
            <a:r>
              <a:rPr lang="ru-RU" sz="1800" dirty="0">
                <a:ea typeface="+mj-lt"/>
                <a:cs typeface="+mj-lt"/>
              </a:rPr>
              <a:t> </a:t>
            </a:r>
            <a:r>
              <a:rPr lang="ru-RU" sz="1800" dirty="0" err="1">
                <a:ea typeface="+mj-lt"/>
                <a:cs typeface="+mj-lt"/>
              </a:rPr>
              <a:t>Interfaces</a:t>
            </a:r>
            <a:endParaRPr lang="ru-RU" sz="1800" dirty="0">
              <a:ea typeface="+mj-lt"/>
              <a:cs typeface="+mj-l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710139"/>
            <a:ext cx="11859125" cy="3998218"/>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Новые интерфейсы и концепции</a:t>
            </a:r>
            <a:r>
              <a:rPr lang="en-US" sz="1800" dirty="0">
                <a:cs typeface="Calibri"/>
              </a:rPr>
              <a:t> </a:t>
            </a:r>
            <a:r>
              <a:rPr lang="ru-RU" sz="1800" dirty="0">
                <a:cs typeface="Calibri"/>
              </a:rPr>
              <a:t>управления</a:t>
            </a:r>
            <a:r>
              <a:rPr lang="ru" sz="1800" dirty="0">
                <a:cs typeface="Calibri"/>
              </a:rPr>
              <a:t> способствуют  улучшению качества программируемости  сети.</a:t>
            </a:r>
          </a:p>
          <a:p>
            <a:pPr>
              <a:buNone/>
            </a:pPr>
            <a:endParaRPr lang="ru" sz="1800" dirty="0">
              <a:cs typeface="Calibri"/>
            </a:endParaRPr>
          </a:p>
          <a:p>
            <a:pPr>
              <a:buNone/>
            </a:pPr>
            <a:r>
              <a:rPr lang="ru" sz="1800" dirty="0">
                <a:cs typeface="Calibri"/>
              </a:rPr>
              <a:t>Свойства:</a:t>
            </a:r>
          </a:p>
          <a:p>
            <a:pPr>
              <a:buNone/>
            </a:pPr>
            <a:endParaRPr lang="ru" sz="1800" dirty="0">
              <a:cs typeface="Calibri"/>
            </a:endParaRPr>
          </a:p>
          <a:p>
            <a:pPr>
              <a:buNone/>
            </a:pPr>
            <a:r>
              <a:rPr lang="ru" sz="1800" dirty="0">
                <a:cs typeface="Calibri"/>
              </a:rPr>
              <a:t> - двунаправленность </a:t>
            </a:r>
          </a:p>
          <a:p>
            <a:pPr>
              <a:buNone/>
            </a:pPr>
            <a:endParaRPr lang="ru" sz="1800" dirty="0">
              <a:cs typeface="Calibri"/>
            </a:endParaRPr>
          </a:p>
          <a:p>
            <a:pPr>
              <a:buNone/>
            </a:pPr>
            <a:r>
              <a:rPr lang="ru" sz="1800" dirty="0">
                <a:cs typeface="Calibri"/>
              </a:rPr>
              <a:t> - удобство для приложений </a:t>
            </a:r>
          </a:p>
          <a:p>
            <a:pPr>
              <a:buNone/>
            </a:pPr>
            <a:endParaRPr lang="ru" sz="1800" dirty="0">
              <a:cs typeface="Calibri"/>
            </a:endParaRPr>
          </a:p>
          <a:p>
            <a:pPr>
              <a:buNone/>
            </a:pPr>
            <a:r>
              <a:rPr lang="ru" sz="1800" dirty="0">
                <a:cs typeface="Calibri"/>
              </a:rPr>
              <a:t> - самоописываемость </a:t>
            </a:r>
          </a:p>
          <a:p>
            <a:pPr>
              <a:buNone/>
            </a:pPr>
            <a:endParaRPr lang="ru" sz="1800" dirty="0">
              <a:cs typeface="Calibri"/>
            </a:endParaRPr>
          </a:p>
        </p:txBody>
      </p:sp>
    </p:spTree>
    <p:extLst>
      <p:ext uri="{BB962C8B-B14F-4D97-AF65-F5344CB8AC3E}">
        <p14:creationId xmlns:p14="http://schemas.microsoft.com/office/powerpoint/2010/main" val="1725736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218145" y="74725"/>
            <a:ext cx="5682642" cy="438972"/>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Publish</a:t>
            </a:r>
            <a:r>
              <a:rPr lang="ru-RU" sz="1800" dirty="0">
                <a:cs typeface="Calibri Light"/>
              </a:rPr>
              <a:t> </a:t>
            </a:r>
            <a:r>
              <a:rPr lang="ru-RU" sz="1800" dirty="0" err="1">
                <a:cs typeface="Calibri Light"/>
              </a:rPr>
              <a:t>and</a:t>
            </a:r>
            <a:r>
              <a:rPr lang="ru-RU" sz="1800" dirty="0">
                <a:cs typeface="Calibri Light"/>
              </a:rPr>
              <a:t> </a:t>
            </a:r>
            <a:r>
              <a:rPr lang="ru-RU" sz="1800" dirty="0" err="1">
                <a:cs typeface="Calibri Light"/>
              </a:rPr>
              <a:t>Subscribe</a:t>
            </a:r>
            <a:r>
              <a:rPr lang="ru-RU" sz="1800" dirty="0">
                <a:cs typeface="Calibri Light"/>
              </a:rPr>
              <a:t> </a:t>
            </a:r>
            <a:r>
              <a:rPr lang="ru-RU" sz="1800" dirty="0" err="1">
                <a:cs typeface="Calibri Light"/>
              </a:rPr>
              <a:t>Interfaces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125591"/>
            <a:ext cx="11859125" cy="4582766"/>
          </a:xfrm>
        </p:spPr>
        <p:txBody>
          <a:bodyPr vert="horz" lIns="91440" tIns="45720" rIns="91440" bIns="45720" rtlCol="0" anchor="t">
            <a:noAutofit/>
          </a:bodyPr>
          <a:lstStyle/>
          <a:p>
            <a:pPr>
              <a:buNone/>
            </a:pPr>
            <a:r>
              <a:rPr lang="ru" sz="1800" dirty="0">
                <a:cs typeface="Calibri"/>
              </a:rPr>
              <a:t>Интерфейсы </a:t>
            </a:r>
            <a:r>
              <a:rPr lang="ru" sz="1800" i="1" dirty="0">
                <a:cs typeface="Calibri"/>
              </a:rPr>
              <a:t>Publish-Subscribe</a:t>
            </a:r>
            <a:r>
              <a:rPr lang="ru" sz="1800" dirty="0">
                <a:cs typeface="Calibri"/>
              </a:rPr>
              <a:t> или сокращенно </a:t>
            </a:r>
            <a:r>
              <a:rPr lang="ru" sz="1800" i="1" dirty="0">
                <a:cs typeface="Calibri"/>
              </a:rPr>
              <a:t>pub-sub</a:t>
            </a:r>
            <a:r>
              <a:rPr lang="ru" sz="1800" dirty="0">
                <a:cs typeface="Calibri"/>
              </a:rPr>
              <a:t>,  представляет собой шаблон обмена сообщениями, посредством которого отправители сообщений (</a:t>
            </a:r>
            <a:r>
              <a:rPr lang="ru" sz="1800" i="1" dirty="0">
                <a:cs typeface="Calibri"/>
              </a:rPr>
              <a:t>publishers</a:t>
            </a:r>
            <a:r>
              <a:rPr lang="ru" sz="1800" dirty="0">
                <a:cs typeface="Calibri"/>
              </a:rPr>
              <a:t>) отправляют сообщения подписчикам (</a:t>
            </a:r>
            <a:r>
              <a:rPr lang="ru" sz="1800" i="1" dirty="0">
                <a:cs typeface="Calibri"/>
              </a:rPr>
              <a:t>subscribers</a:t>
            </a:r>
            <a:r>
              <a:rPr lang="ru" sz="1800" dirty="0">
                <a:cs typeface="Calibri"/>
              </a:rPr>
              <a:t>). Отправители не программируют сообщения, отправляемые непосредственно конкретным подписчикам, а приписывают  опубликованным сообщениям  их принадлежность к классам сообщений. Для отправителя не важно есть ли у него  подписчики  в данный момент времени. Подписчики  проявляют интерес к одному или нескольким классам ссобщений и получают только  сообщения, которые находятся в классе сообщений, которые им интересны, при этом подписчики могут даже не знать, что существуют  издатели. </a:t>
            </a:r>
            <a:endParaRPr lang="ru-RU" sz="1800" dirty="0">
              <a:cs typeface="Calibri"/>
            </a:endParaRPr>
          </a:p>
          <a:p>
            <a:pPr>
              <a:buNone/>
            </a:pPr>
            <a:r>
              <a:rPr lang="ru" sz="1800" dirty="0">
                <a:cs typeface="Calibri"/>
              </a:rPr>
              <a:t>Все это реализует так называемую </a:t>
            </a:r>
            <a:r>
              <a:rPr lang="ru" sz="1800" i="1" dirty="0">
                <a:cs typeface="Calibri"/>
              </a:rPr>
              <a:t>шину обмена сообщениями</a:t>
            </a:r>
            <a:r>
              <a:rPr lang="ru" sz="1800" dirty="0">
                <a:cs typeface="Calibri"/>
              </a:rPr>
              <a:t>, посредством которой сообщения размещаются на шине, и подписчики просто получают их. Этот шаблон обеспечивает большую масштабируемость сети и более динамичную топологию сети, чем система </a:t>
            </a:r>
            <a:r>
              <a:rPr lang="ru" sz="1800" i="1" dirty="0">
                <a:cs typeface="Calibri"/>
              </a:rPr>
              <a:t>«точка-точка»</a:t>
            </a:r>
            <a:r>
              <a:rPr lang="ru" sz="1800" dirty="0">
                <a:cs typeface="Calibri"/>
              </a:rPr>
              <a:t>, из-за таких свойств, как более низкие требования к управлению состоянием. </a:t>
            </a:r>
            <a:endParaRPr lang="ru-RU" sz="1800" dirty="0">
              <a:cs typeface="Calibri"/>
            </a:endParaRPr>
          </a:p>
          <a:p>
            <a:pPr>
              <a:buNone/>
            </a:pPr>
            <a:r>
              <a:rPr lang="ru" sz="1800" dirty="0">
                <a:cs typeface="Calibri"/>
              </a:rPr>
              <a:t>Шины сообщений могут быть </a:t>
            </a:r>
            <a:r>
              <a:rPr lang="ru" sz="1800" i="1" dirty="0">
                <a:cs typeface="Calibri"/>
              </a:rPr>
              <a:t>"с проверкой"</a:t>
            </a:r>
            <a:r>
              <a:rPr lang="ru" sz="1800" dirty="0">
                <a:cs typeface="Calibri"/>
              </a:rPr>
              <a:t> или </a:t>
            </a:r>
            <a:r>
              <a:rPr lang="ru" sz="1800" i="1" dirty="0">
                <a:cs typeface="Calibri"/>
              </a:rPr>
              <a:t>"без проверки"</a:t>
            </a:r>
            <a:r>
              <a:rPr lang="ru" sz="1800" dirty="0">
                <a:cs typeface="Calibri"/>
              </a:rPr>
              <a:t> и обеспечивать управление очередями буфера, подобно виртуальной сети. </a:t>
            </a:r>
            <a:endParaRPr lang="ru-RU" sz="1800" dirty="0">
              <a:cs typeface="Calibri"/>
            </a:endParaRPr>
          </a:p>
          <a:p>
            <a:pPr>
              <a:buNone/>
            </a:pPr>
            <a:r>
              <a:rPr lang="ru" sz="1800" dirty="0">
                <a:cs typeface="Calibri"/>
              </a:rPr>
              <a:t>Для  большей  надежности  приложений большинство современных систем обмена сообщениями поддерживают как очередь сообщений, так и модели </a:t>
            </a:r>
            <a:r>
              <a:rPr lang="ru" sz="1800" i="1" dirty="0">
                <a:cs typeface="Calibri"/>
              </a:rPr>
              <a:t>pub-sub</a:t>
            </a:r>
            <a:r>
              <a:rPr lang="ru" sz="1800" dirty="0">
                <a:cs typeface="Calibri"/>
              </a:rPr>
              <a:t> в своем </a:t>
            </a:r>
            <a:r>
              <a:rPr lang="ru" sz="1800" i="1" dirty="0">
                <a:cs typeface="Calibri"/>
              </a:rPr>
              <a:t>API</a:t>
            </a:r>
            <a:r>
              <a:rPr lang="ru" sz="1800" dirty="0">
                <a:cs typeface="Calibri"/>
              </a:rPr>
              <a:t>. Одним из таких примеров является </a:t>
            </a:r>
            <a:r>
              <a:rPr lang="ru" sz="1800" i="1" dirty="0">
                <a:cs typeface="Calibri"/>
              </a:rPr>
              <a:t>Java Message Service (JMS)</a:t>
            </a:r>
            <a:r>
              <a:rPr lang="ru" sz="1800" dirty="0">
                <a:cs typeface="Calibri"/>
              </a:rPr>
              <a:t>, которая очень популярна среди программистов на </a:t>
            </a:r>
            <a:r>
              <a:rPr lang="ru" sz="1800" i="1" dirty="0">
                <a:cs typeface="Calibri"/>
              </a:rPr>
              <a:t>Java</a:t>
            </a:r>
            <a:r>
              <a:rPr lang="ru" sz="1800" dirty="0">
                <a:cs typeface="Calibri"/>
              </a:rPr>
              <a:t>-приложениях.</a:t>
            </a:r>
            <a:endParaRPr lang="ru-RU" sz="1800" dirty="0">
              <a:cs typeface="Calibri"/>
            </a:endParaRPr>
          </a:p>
        </p:txBody>
      </p:sp>
    </p:spTree>
    <p:extLst>
      <p:ext uri="{BB962C8B-B14F-4D97-AF65-F5344CB8AC3E}">
        <p14:creationId xmlns:p14="http://schemas.microsoft.com/office/powerpoint/2010/main" val="3931616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051132" y="85164"/>
            <a:ext cx="5724395" cy="532917"/>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Publish</a:t>
            </a:r>
            <a:r>
              <a:rPr lang="ru-RU" sz="1800" dirty="0">
                <a:cs typeface="Calibri Light"/>
              </a:rPr>
              <a:t> </a:t>
            </a:r>
            <a:r>
              <a:rPr lang="ru-RU" sz="1800" dirty="0" err="1">
                <a:cs typeface="Calibri Light"/>
              </a:rPr>
              <a:t>and</a:t>
            </a:r>
            <a:r>
              <a:rPr lang="ru-RU" sz="1800" dirty="0">
                <a:cs typeface="Calibri Light"/>
              </a:rPr>
              <a:t> </a:t>
            </a:r>
            <a:r>
              <a:rPr lang="ru-RU" sz="1800" dirty="0" err="1">
                <a:cs typeface="Calibri Light"/>
              </a:rPr>
              <a:t>Subscribe</a:t>
            </a:r>
            <a:r>
              <a:rPr lang="ru-RU" sz="1800" dirty="0">
                <a:cs typeface="Calibri Light"/>
              </a:rPr>
              <a:t> </a:t>
            </a:r>
            <a:r>
              <a:rPr lang="ru-RU" sz="1800" dirty="0" err="1">
                <a:cs typeface="Calibri Light"/>
              </a:rPr>
              <a:t>Interfaces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407426"/>
            <a:ext cx="11859125" cy="4300931"/>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В модели </a:t>
            </a:r>
            <a:r>
              <a:rPr lang="ru" sz="1800" i="1" dirty="0">
                <a:cs typeface="Calibri"/>
              </a:rPr>
              <a:t>pub-sub</a:t>
            </a:r>
            <a:r>
              <a:rPr lang="ru" sz="1800" dirty="0">
                <a:cs typeface="Calibri"/>
              </a:rPr>
              <a:t> подписчики обычно получают только часть из общего количества опубликованных сообщений. Это очень важная функция, так как она снижает нагрузку  приложения на обработку сообщений и снижает общую загрузку системы. Процесс выбора сообщений для приема и обработки называется фильтрацией сообщений.</a:t>
            </a:r>
          </a:p>
          <a:p>
            <a:pPr>
              <a:buNone/>
            </a:pPr>
            <a:r>
              <a:rPr lang="ru" sz="1800" dirty="0">
                <a:cs typeface="Calibri"/>
              </a:rPr>
              <a:t> Две распространенные формы фильтрации  -  </a:t>
            </a:r>
            <a:r>
              <a:rPr lang="ru" sz="1800" i="1" dirty="0">
                <a:cs typeface="Calibri"/>
              </a:rPr>
              <a:t>topic-based и content-based</a:t>
            </a:r>
            <a:r>
              <a:rPr lang="ru" sz="1800" dirty="0">
                <a:cs typeface="Calibri"/>
              </a:rPr>
              <a:t>.</a:t>
            </a:r>
          </a:p>
          <a:p>
            <a:pPr>
              <a:buNone/>
            </a:pPr>
            <a:r>
              <a:rPr lang="ru" sz="1800" i="1" dirty="0">
                <a:cs typeface="Calibri"/>
              </a:rPr>
              <a:t>topic-based</a:t>
            </a:r>
            <a:r>
              <a:rPr lang="ru" sz="1800" b="1" dirty="0">
                <a:cs typeface="Calibri"/>
              </a:rPr>
              <a:t>  </a:t>
            </a:r>
            <a:r>
              <a:rPr lang="ru" sz="1800" dirty="0">
                <a:cs typeface="Calibri"/>
              </a:rPr>
              <a:t>- система публикует сообщения по темам, которые представляют собой логические наборы или аналогичны логическим каналам в широковещательной системе. </a:t>
            </a:r>
          </a:p>
          <a:p>
            <a:pPr>
              <a:buNone/>
            </a:pPr>
            <a:r>
              <a:rPr lang="ru" sz="1800" dirty="0">
                <a:cs typeface="Calibri"/>
              </a:rPr>
              <a:t>Подписчики в системе </a:t>
            </a:r>
            <a:r>
              <a:rPr lang="ru" sz="1800" i="1" dirty="0">
                <a:cs typeface="Calibri"/>
              </a:rPr>
              <a:t>topic-based</a:t>
            </a:r>
            <a:r>
              <a:rPr lang="ru" sz="1800" dirty="0">
                <a:cs typeface="Calibri"/>
              </a:rPr>
              <a:t> получат  сообщения, опубликованные в рамках темы, на которые они подписываются, но не другие. Все тематические подписчики  получат одинаковые сообщения и, как правило, в том порядке, в  котором они опубликовались. Хотя некоторые системы обмена сообщениями учитывают порядок сообщений, а также буферизацию, другие нет, и поэтому это не может быть принято для каждой системы. </a:t>
            </a:r>
          </a:p>
          <a:p>
            <a:pPr>
              <a:buNone/>
            </a:pPr>
            <a:r>
              <a:rPr lang="ru" sz="1800" dirty="0">
                <a:cs typeface="Calibri"/>
              </a:rPr>
              <a:t>Для того, чтобы сообщения были приняты подписчиками, важно, чтобы издатель заранее определял классы сообщений, на которые подписчики должны подписаться. Если этого не сделано, все сообщения игнорируются подписчиками.</a:t>
            </a:r>
          </a:p>
          <a:p>
            <a:pPr>
              <a:buNone/>
            </a:pPr>
            <a:endParaRPr lang="ru" sz="1800" dirty="0">
              <a:cs typeface="Calibri"/>
            </a:endParaRPr>
          </a:p>
        </p:txBody>
      </p:sp>
    </p:spTree>
    <p:extLst>
      <p:ext uri="{BB962C8B-B14F-4D97-AF65-F5344CB8AC3E}">
        <p14:creationId xmlns:p14="http://schemas.microsoft.com/office/powerpoint/2010/main" val="275933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267075" y="98425"/>
            <a:ext cx="5257800" cy="439738"/>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 The Management Interface</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66939" y="2013118"/>
            <a:ext cx="11859125" cy="4780964"/>
          </a:xfrm>
        </p:spPr>
        <p:txBody>
          <a:bodyPr vert="horz" lIns="91440" tIns="45720" rIns="91440" bIns="45720" rtlCol="0" anchor="t">
            <a:noAutofit/>
          </a:bodyPr>
          <a:lstStyle/>
          <a:p>
            <a:pPr marL="0" indent="0">
              <a:buNone/>
            </a:pPr>
            <a:endParaRPr lang="ru-RU" sz="2000" dirty="0">
              <a:cs typeface="Calibri"/>
            </a:endParaRPr>
          </a:p>
          <a:p>
            <a:pPr>
              <a:buNone/>
            </a:pPr>
            <a:r>
              <a:rPr lang="ru-RU" sz="1800" i="1" dirty="0" err="1">
                <a:cs typeface="Calibri"/>
              </a:rPr>
              <a:t>Management</a:t>
            </a:r>
            <a:r>
              <a:rPr lang="ru-RU" sz="1800" i="1" dirty="0">
                <a:cs typeface="Calibri"/>
              </a:rPr>
              <a:t> </a:t>
            </a:r>
            <a:r>
              <a:rPr lang="ru-RU" sz="1800" i="1" dirty="0" err="1">
                <a:cs typeface="Calibri"/>
              </a:rPr>
              <a:t>interfaces</a:t>
            </a:r>
            <a:r>
              <a:rPr lang="ru-RU" sz="1800" dirty="0">
                <a:cs typeface="Calibri"/>
              </a:rPr>
              <a:t> позволяют сетевым операторам управлять сетевыми устройствами. Эти интерфейсы обычно обеспечивают оператору согласованное  представление  о состоянии устройства, включая его конфигурацию и рабочий статус. </a:t>
            </a:r>
          </a:p>
          <a:p>
            <a:pPr>
              <a:buNone/>
            </a:pPr>
            <a:r>
              <a:rPr lang="ru-RU" sz="1800" i="1" dirty="0">
                <a:cs typeface="Calibri"/>
              </a:rPr>
              <a:t>Management </a:t>
            </a:r>
            <a:r>
              <a:rPr lang="ru-RU" sz="1800" i="1" dirty="0" err="1">
                <a:cs typeface="Calibri"/>
              </a:rPr>
              <a:t>interface</a:t>
            </a:r>
            <a:r>
              <a:rPr lang="ru-RU" sz="1800" dirty="0">
                <a:cs typeface="Calibri"/>
              </a:rPr>
              <a:t> обычно состоит из двух ключевых элементов:  </a:t>
            </a:r>
            <a:r>
              <a:rPr lang="ru-RU" sz="1800" i="1" dirty="0">
                <a:cs typeface="Calibri"/>
              </a:rPr>
              <a:t>протокола</a:t>
            </a:r>
            <a:r>
              <a:rPr lang="ru-RU" sz="1800" dirty="0">
                <a:cs typeface="Calibri"/>
              </a:rPr>
              <a:t> и </a:t>
            </a:r>
            <a:r>
              <a:rPr lang="ru-RU" sz="1800" i="1" dirty="0">
                <a:cs typeface="Calibri"/>
              </a:rPr>
              <a:t>спецификации формата сообщения.</a:t>
            </a:r>
            <a:r>
              <a:rPr lang="ru-RU" sz="1800" dirty="0">
                <a:cs typeface="Calibri"/>
              </a:rPr>
              <a:t> </a:t>
            </a:r>
          </a:p>
          <a:p>
            <a:pPr>
              <a:buNone/>
            </a:pPr>
            <a:r>
              <a:rPr lang="ru-RU" sz="1800" dirty="0">
                <a:cs typeface="Calibri"/>
              </a:rPr>
              <a:t>В случае </a:t>
            </a:r>
            <a:r>
              <a:rPr lang="ru-RU" sz="1800" i="1" dirty="0">
                <a:cs typeface="Calibri"/>
              </a:rPr>
              <a:t>протокола</a:t>
            </a:r>
            <a:r>
              <a:rPr lang="ru-RU" sz="1800" b="1" dirty="0">
                <a:cs typeface="Calibri"/>
              </a:rPr>
              <a:t> </a:t>
            </a:r>
            <a:r>
              <a:rPr lang="ru-RU" sz="1800" dirty="0">
                <a:cs typeface="Calibri"/>
              </a:rPr>
              <a:t> описывается </a:t>
            </a:r>
            <a:r>
              <a:rPr lang="ru-RU" sz="1800" i="1" dirty="0">
                <a:cs typeface="Calibri"/>
              </a:rPr>
              <a:t>синтаксис</a:t>
            </a:r>
            <a:r>
              <a:rPr lang="ru-RU" sz="1800" dirty="0">
                <a:cs typeface="Calibri"/>
              </a:rPr>
              <a:t> и </a:t>
            </a:r>
            <a:r>
              <a:rPr lang="ru-RU" sz="1800" i="1" dirty="0">
                <a:cs typeface="Calibri"/>
              </a:rPr>
              <a:t>семантика</a:t>
            </a:r>
            <a:r>
              <a:rPr lang="ru-RU" sz="1800" dirty="0">
                <a:cs typeface="Calibri"/>
              </a:rPr>
              <a:t>, связанные с отправкой или получением определенных сообщений, генерируемых либо менеджером, либо сетевым элементом. Эти сообщения часто содержат команды, запросы или ответы на более ранние запросы. В некоторых случаях эти сообщения могут выдаваться без прямого запроса, как в случае событий (уведомлений), которые генерируются асинхронно в ответ на какое-либо событие в сетевом элементе. </a:t>
            </a:r>
          </a:p>
          <a:p>
            <a:pPr>
              <a:buNone/>
            </a:pPr>
            <a:r>
              <a:rPr lang="ru-RU" sz="1800" dirty="0">
                <a:cs typeface="Calibri"/>
              </a:rPr>
              <a:t>Ключевым элементом </a:t>
            </a:r>
            <a:r>
              <a:rPr lang="ru-RU" sz="1800" i="1" dirty="0" err="1">
                <a:cs typeface="Calibri"/>
              </a:rPr>
              <a:t>Management</a:t>
            </a:r>
            <a:r>
              <a:rPr lang="ru-RU" sz="1800" i="1" dirty="0">
                <a:cs typeface="Calibri"/>
              </a:rPr>
              <a:t> </a:t>
            </a:r>
            <a:r>
              <a:rPr lang="ru-RU" sz="1800" i="1" dirty="0" err="1">
                <a:cs typeface="Calibri"/>
              </a:rPr>
              <a:t>interface</a:t>
            </a:r>
            <a:r>
              <a:rPr lang="ru-RU" sz="1800" dirty="0">
                <a:cs typeface="Calibri"/>
              </a:rPr>
              <a:t> является </a:t>
            </a:r>
            <a:r>
              <a:rPr lang="ru-RU" sz="1800" i="1" dirty="0">
                <a:cs typeface="Calibri"/>
              </a:rPr>
              <a:t>формат сообщения</a:t>
            </a:r>
            <a:r>
              <a:rPr lang="ru-RU" sz="1800" dirty="0">
                <a:cs typeface="Calibri"/>
              </a:rPr>
              <a:t> и </a:t>
            </a:r>
            <a:r>
              <a:rPr lang="ru-RU" sz="1800" i="1" dirty="0">
                <a:cs typeface="Calibri"/>
              </a:rPr>
              <a:t>смысл</a:t>
            </a:r>
            <a:r>
              <a:rPr lang="ru-RU" sz="1800" dirty="0">
                <a:cs typeface="Calibri"/>
              </a:rPr>
              <a:t> этих сообщений. Некоторые </a:t>
            </a:r>
            <a:r>
              <a:rPr lang="ru-RU" sz="1800" i="1" dirty="0" err="1">
                <a:cs typeface="Calibri"/>
              </a:rPr>
              <a:t>Management</a:t>
            </a:r>
            <a:r>
              <a:rPr lang="ru-RU" sz="1800" i="1" dirty="0">
                <a:cs typeface="Calibri"/>
              </a:rPr>
              <a:t> </a:t>
            </a:r>
            <a:r>
              <a:rPr lang="ru-RU" sz="1800" i="1" dirty="0" err="1">
                <a:cs typeface="Calibri"/>
              </a:rPr>
              <a:t>interfaces</a:t>
            </a:r>
            <a:r>
              <a:rPr lang="ru-RU" sz="1800" dirty="0">
                <a:cs typeface="Calibri"/>
              </a:rPr>
              <a:t> определяют модель данных  как </a:t>
            </a:r>
            <a:r>
              <a:rPr lang="ru-RU" sz="1800" i="1" dirty="0">
                <a:cs typeface="Calibri"/>
              </a:rPr>
              <a:t>СПИСОК</a:t>
            </a:r>
            <a:r>
              <a:rPr lang="ru-RU" sz="1800" dirty="0">
                <a:cs typeface="Calibri"/>
              </a:rPr>
              <a:t> информации, доступной сетевому оператору. В некоторых случаях они  могут использоваться для описания того, КАК менеджер может создавать  запросы или команды между ним и устройством. Модель данных также описывает взаимосвязь между управляемыми объектами внутри системы. </a:t>
            </a:r>
          </a:p>
          <a:p>
            <a:pPr>
              <a:buNone/>
            </a:pPr>
            <a:endParaRPr lang="ru-RU" sz="2000" dirty="0">
              <a:cs typeface="Calibri"/>
            </a:endParaRPr>
          </a:p>
        </p:txBody>
      </p:sp>
    </p:spTree>
    <p:extLst>
      <p:ext uri="{BB962C8B-B14F-4D97-AF65-F5344CB8AC3E}">
        <p14:creationId xmlns:p14="http://schemas.microsoft.com/office/powerpoint/2010/main" val="2065923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644036" y="220862"/>
            <a:ext cx="5891408" cy="438972"/>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Publish</a:t>
            </a:r>
            <a:r>
              <a:rPr lang="ru-RU" sz="1800" dirty="0">
                <a:cs typeface="Calibri Light"/>
              </a:rPr>
              <a:t> </a:t>
            </a:r>
            <a:r>
              <a:rPr lang="ru-RU" sz="1800" dirty="0" err="1">
                <a:cs typeface="Calibri Light"/>
              </a:rPr>
              <a:t>and</a:t>
            </a:r>
            <a:r>
              <a:rPr lang="ru-RU" sz="1800" dirty="0">
                <a:cs typeface="Calibri Light"/>
              </a:rPr>
              <a:t> </a:t>
            </a:r>
            <a:r>
              <a:rPr lang="ru-RU" sz="1800" dirty="0" err="1">
                <a:cs typeface="Calibri Light"/>
              </a:rPr>
              <a:t>Subscribe</a:t>
            </a:r>
            <a:r>
              <a:rPr lang="ru-RU" sz="1800" dirty="0">
                <a:cs typeface="Calibri Light"/>
              </a:rPr>
              <a:t> </a:t>
            </a:r>
            <a:r>
              <a:rPr lang="ru-RU" sz="1800" dirty="0" err="1">
                <a:cs typeface="Calibri Light"/>
              </a:rPr>
              <a:t>Interfaces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042084"/>
            <a:ext cx="11859125" cy="4666273"/>
          </a:xfrm>
        </p:spPr>
        <p:txBody>
          <a:bodyPr vert="horz" lIns="91440" tIns="45720" rIns="91440" bIns="45720" rtlCol="0" anchor="t">
            <a:noAutofit/>
          </a:bodyPr>
          <a:lstStyle/>
          <a:p>
            <a:pPr>
              <a:buNone/>
            </a:pPr>
            <a:r>
              <a:rPr lang="ru" sz="1800" dirty="0">
                <a:cs typeface="Calibri"/>
              </a:rPr>
              <a:t>Напротив, система  </a:t>
            </a:r>
            <a:r>
              <a:rPr lang="ru" sz="1800" b="1" err="1">
                <a:cs typeface="Calibri"/>
              </a:rPr>
              <a:t>content-based</a:t>
            </a:r>
            <a:r>
              <a:rPr lang="ru" sz="1800" dirty="0">
                <a:cs typeface="Calibri"/>
              </a:rPr>
              <a:t> доставляет сообщения только подписчику, если атрибуты или содержимое этих сообщений соответствуют ограничениям, определенным подписчиком. </a:t>
            </a:r>
            <a:endParaRPr lang="ru-RU" sz="1800" dirty="0">
              <a:cs typeface="Calibri"/>
            </a:endParaRPr>
          </a:p>
          <a:p>
            <a:pPr>
              <a:buNone/>
            </a:pPr>
            <a:r>
              <a:rPr lang="ru" sz="1800" dirty="0">
                <a:cs typeface="Calibri"/>
              </a:rPr>
              <a:t>Это похоже на настройку фильтров  для сообщений электронной почты по определенным полям соответствия. Когда сообщения соответствуют этим полям, они помещаются в специальную папку. </a:t>
            </a:r>
          </a:p>
          <a:p>
            <a:pPr>
              <a:buNone/>
            </a:pPr>
            <a:r>
              <a:rPr lang="ru" sz="1800" dirty="0">
                <a:cs typeface="Calibri"/>
              </a:rPr>
              <a:t>Подобно publisher в тематическом подходе, subscriber отвечает за классификацию сообщений, а в противном случае  он их просто игнорирует.</a:t>
            </a:r>
          </a:p>
          <a:p>
            <a:pPr>
              <a:buNone/>
            </a:pPr>
            <a:r>
              <a:rPr lang="ru" sz="1800" dirty="0">
                <a:cs typeface="Calibri"/>
              </a:rPr>
              <a:t>Многие системы обмена сообщениями поддерживают гибрид этих двух подходов. Во многих системах </a:t>
            </a:r>
            <a:r>
              <a:rPr lang="ru" sz="1800" b="1" err="1">
                <a:cs typeface="Calibri"/>
              </a:rPr>
              <a:t>pub-sub</a:t>
            </a:r>
            <a:r>
              <a:rPr lang="ru" sz="1800" dirty="0">
                <a:cs typeface="Calibri"/>
              </a:rPr>
              <a:t> подписчики регистрируют подписки с брокером, позволяя брокеру выполнять фильтрацию. </a:t>
            </a:r>
          </a:p>
          <a:p>
            <a:pPr>
              <a:buNone/>
            </a:pPr>
            <a:r>
              <a:rPr lang="ru" sz="1800" dirty="0">
                <a:cs typeface="Calibri"/>
              </a:rPr>
              <a:t>В этой модели publishers отправляют сообщения посреднику  или просто на шину событий. Брокер обычно выполняет функцию хранения или буферизации сообщений. Как только сообщение просачивается вверх до своей очереди, оно направляется от publisher к subscriber.  Брокер может приоритизировать сообщения в очереди для целей  маршрутизации. Поскольку брокер принимает все сообщения, которые передаются через систему, он может легко клонировать  сообщения, чтобы они могли быть позже переизданы. Это важная функция системы, поскольку она может обеспечить устранение неполадок и диагностику, а также  </a:t>
            </a:r>
            <a:r>
              <a:rPr lang="ru" sz="1800" b="1" dirty="0">
                <a:cs typeface="Calibri"/>
              </a:rPr>
              <a:t>high availability</a:t>
            </a:r>
            <a:r>
              <a:rPr lang="ru" sz="1800" dirty="0">
                <a:cs typeface="Calibri"/>
              </a:rPr>
              <a:t>, когда исходный брокер реплицирует сообщения резервному брокеру, который может взять на себя функции исходного  брокера в случае потери функциональности. </a:t>
            </a:r>
          </a:p>
          <a:p>
            <a:pPr>
              <a:buNone/>
            </a:pPr>
            <a:endParaRPr lang="ru" sz="2000" dirty="0">
              <a:cs typeface="Calibri"/>
            </a:endParaRPr>
          </a:p>
        </p:txBody>
      </p:sp>
    </p:spTree>
    <p:extLst>
      <p:ext uri="{BB962C8B-B14F-4D97-AF65-F5344CB8AC3E}">
        <p14:creationId xmlns:p14="http://schemas.microsoft.com/office/powerpoint/2010/main" val="2558017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769296" y="158232"/>
            <a:ext cx="6121053" cy="470287"/>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Publish</a:t>
            </a:r>
            <a:r>
              <a:rPr lang="ru-RU" sz="1800" dirty="0">
                <a:cs typeface="Calibri Light"/>
              </a:rPr>
              <a:t> </a:t>
            </a:r>
            <a:r>
              <a:rPr lang="ru-RU" sz="1800" dirty="0" err="1">
                <a:cs typeface="Calibri Light"/>
              </a:rPr>
              <a:t>and</a:t>
            </a:r>
            <a:r>
              <a:rPr lang="ru-RU" sz="1800" dirty="0">
                <a:cs typeface="Calibri Light"/>
              </a:rPr>
              <a:t> </a:t>
            </a:r>
            <a:r>
              <a:rPr lang="ru-RU" sz="1800" dirty="0" err="1">
                <a:cs typeface="Calibri Light"/>
              </a:rPr>
              <a:t>Subscribe</a:t>
            </a:r>
            <a:r>
              <a:rPr lang="ru-RU" sz="1800" dirty="0">
                <a:cs typeface="Calibri Light"/>
              </a:rPr>
              <a:t> </a:t>
            </a:r>
            <a:r>
              <a:rPr lang="ru-RU" sz="1800" dirty="0" err="1">
                <a:cs typeface="Calibri Light"/>
              </a:rPr>
              <a:t>Interfaces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3148550"/>
            <a:ext cx="11859125" cy="3559807"/>
          </a:xfrm>
        </p:spPr>
        <p:txBody>
          <a:bodyPr vert="horz" lIns="91440" tIns="45720" rIns="91440" bIns="45720" rtlCol="0" anchor="t">
            <a:noAutofit/>
          </a:bodyPr>
          <a:lstStyle/>
          <a:p>
            <a:pPr>
              <a:buNone/>
            </a:pPr>
            <a:endParaRPr lang="ru" sz="2000" dirty="0">
              <a:cs typeface="Calibri"/>
            </a:endParaRPr>
          </a:p>
          <a:p>
            <a:pPr>
              <a:buNone/>
            </a:pPr>
            <a:r>
              <a:rPr lang="ru" sz="1800" err="1">
                <a:cs typeface="Calibri"/>
              </a:rPr>
              <a:t>Subscribers</a:t>
            </a:r>
            <a:r>
              <a:rPr lang="ru" sz="1800" dirty="0">
                <a:cs typeface="Calibri"/>
              </a:rPr>
              <a:t>  могут регистрироваться только для определенных сообщений во время сборки, инициализации или в процессе работы. Именно эта гибкость делает эту модель полезной и широко распространенной. Некоторые фреймворки и программные продукты используют файлы конфигурации XML для регистрации подписчиков, предоставляя подход </a:t>
            </a:r>
            <a:r>
              <a:rPr lang="ru" sz="1800" b="1" err="1">
                <a:cs typeface="Calibri"/>
              </a:rPr>
              <a:t>data-driven</a:t>
            </a:r>
            <a:r>
              <a:rPr lang="ru" sz="1800" dirty="0">
                <a:cs typeface="Calibri"/>
              </a:rPr>
              <a:t>, который может динамически корректироваться в зависимости от системных атрибутов, конфигурации или локальных условий.</a:t>
            </a:r>
            <a:endParaRPr lang="ru" sz="1800">
              <a:cs typeface="Calibri"/>
            </a:endParaRPr>
          </a:p>
          <a:p>
            <a:pPr>
              <a:buNone/>
            </a:pPr>
            <a:r>
              <a:rPr lang="ru" sz="1800" err="1">
                <a:cs typeface="Calibri"/>
              </a:rPr>
              <a:t>Publishers</a:t>
            </a:r>
            <a:r>
              <a:rPr lang="ru" sz="1800" dirty="0">
                <a:cs typeface="Calibri"/>
              </a:rPr>
              <a:t>  слабо связаны с </a:t>
            </a:r>
            <a:r>
              <a:rPr lang="ru" sz="1800" err="1">
                <a:cs typeface="Calibri"/>
              </a:rPr>
              <a:t>subscribers</a:t>
            </a:r>
            <a:r>
              <a:rPr lang="ru" sz="1800" dirty="0">
                <a:cs typeface="Calibri"/>
              </a:rPr>
              <a:t>, они даже не знают ничего о их существовании, а это означает, что ни </a:t>
            </a:r>
            <a:r>
              <a:rPr lang="ru" sz="1800" err="1">
                <a:cs typeface="Calibri"/>
              </a:rPr>
              <a:t>publishers</a:t>
            </a:r>
            <a:r>
              <a:rPr lang="ru" sz="1800" dirty="0">
                <a:cs typeface="Calibri"/>
              </a:rPr>
              <a:t>, ни subscribers не нужно отслеживать состояние, учет и другие атрибуты,  это работа брокера. </a:t>
            </a:r>
          </a:p>
          <a:p>
            <a:pPr>
              <a:buNone/>
            </a:pPr>
            <a:r>
              <a:rPr lang="ru" sz="1800" dirty="0">
                <a:cs typeface="Calibri"/>
              </a:rPr>
              <a:t>Это также означает, что publishers и subscribers не знают ничего о топологии системы, что означает отсутствие конфигурации после того, как они регистрируются у брокера и с ними не происходит никаких изменений. Это означает их  независимость от состояния всех других publishers или subscribers и любой из них  может продолжать работать даже если другие отвалились .</a:t>
            </a:r>
          </a:p>
          <a:p>
            <a:pPr>
              <a:buNone/>
            </a:pPr>
            <a:endParaRPr lang="ru" sz="1800" dirty="0">
              <a:cs typeface="Calibri"/>
            </a:endParaRPr>
          </a:p>
        </p:txBody>
      </p:sp>
    </p:spTree>
    <p:extLst>
      <p:ext uri="{BB962C8B-B14F-4D97-AF65-F5344CB8AC3E}">
        <p14:creationId xmlns:p14="http://schemas.microsoft.com/office/powerpoint/2010/main" val="3791564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009378" y="53849"/>
            <a:ext cx="5849655" cy="543355"/>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Publish</a:t>
            </a:r>
            <a:r>
              <a:rPr lang="ru-RU" sz="1800" dirty="0">
                <a:cs typeface="Calibri Light"/>
              </a:rPr>
              <a:t> </a:t>
            </a:r>
            <a:r>
              <a:rPr lang="ru-RU" sz="1800" dirty="0" err="1">
                <a:cs typeface="Calibri Light"/>
              </a:rPr>
              <a:t>and</a:t>
            </a:r>
            <a:r>
              <a:rPr lang="ru-RU" sz="1800" dirty="0">
                <a:cs typeface="Calibri Light"/>
              </a:rPr>
              <a:t> </a:t>
            </a:r>
            <a:r>
              <a:rPr lang="ru-RU" sz="1800" dirty="0" err="1">
                <a:cs typeface="Calibri Light"/>
              </a:rPr>
              <a:t>Subscribe</a:t>
            </a:r>
            <a:r>
              <a:rPr lang="ru-RU" sz="1800" dirty="0">
                <a:cs typeface="Calibri Light"/>
              </a:rPr>
              <a:t> </a:t>
            </a:r>
            <a:r>
              <a:rPr lang="ru-RU" sz="1800" dirty="0" err="1">
                <a:cs typeface="Calibri Light"/>
              </a:rPr>
              <a:t>Interfaces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125591"/>
            <a:ext cx="11859125" cy="4582766"/>
          </a:xfrm>
        </p:spPr>
        <p:txBody>
          <a:bodyPr vert="horz" lIns="91440" tIns="45720" rIns="91440" bIns="45720" rtlCol="0" anchor="t">
            <a:noAutofit/>
          </a:bodyPr>
          <a:lstStyle/>
          <a:p>
            <a:pPr>
              <a:buNone/>
            </a:pPr>
            <a:r>
              <a:rPr lang="ru" sz="1800" dirty="0">
                <a:cs typeface="Calibri"/>
              </a:rPr>
              <a:t>Конечно, если </a:t>
            </a:r>
            <a:r>
              <a:rPr lang="ru" sz="1800" err="1">
                <a:cs typeface="Calibri"/>
              </a:rPr>
              <a:t>publisher</a:t>
            </a:r>
            <a:r>
              <a:rPr lang="ru" sz="1800" dirty="0">
                <a:cs typeface="Calibri"/>
              </a:rPr>
              <a:t> падает (сбой, </a:t>
            </a:r>
            <a:r>
              <a:rPr lang="ru" sz="1800" b="1" dirty="0">
                <a:cs typeface="Calibri"/>
              </a:rPr>
              <a:t>VM</a:t>
            </a:r>
            <a:r>
              <a:rPr lang="ru" sz="1800" dirty="0">
                <a:cs typeface="Calibri"/>
              </a:rPr>
              <a:t> приостановлена, </a:t>
            </a:r>
            <a:r>
              <a:rPr lang="ru" sz="1800" b="1" dirty="0">
                <a:cs typeface="Calibri"/>
              </a:rPr>
              <a:t>CPU</a:t>
            </a:r>
            <a:r>
              <a:rPr lang="ru" sz="1800" dirty="0">
                <a:cs typeface="Calibri"/>
              </a:rPr>
              <a:t> занят и т. д.), сообщения от него перестанут появляться в системе и для </a:t>
            </a:r>
            <a:r>
              <a:rPr lang="ru" sz="1800" err="1">
                <a:cs typeface="Calibri"/>
              </a:rPr>
              <a:t>subscribers</a:t>
            </a:r>
            <a:r>
              <a:rPr lang="ru" sz="1800" dirty="0">
                <a:cs typeface="Calibri"/>
              </a:rPr>
              <a:t>. </a:t>
            </a:r>
          </a:p>
          <a:p>
            <a:pPr>
              <a:buNone/>
            </a:pPr>
            <a:r>
              <a:rPr lang="ru" sz="1800" dirty="0">
                <a:cs typeface="Calibri"/>
              </a:rPr>
              <a:t>Cостояние любого конкретного элемента слабо связано с состоянием любого другого из этих элементов. </a:t>
            </a:r>
          </a:p>
          <a:p>
            <a:pPr>
              <a:buNone/>
            </a:pPr>
            <a:r>
              <a:rPr lang="ru" sz="1800" dirty="0">
                <a:cs typeface="Calibri"/>
              </a:rPr>
              <a:t>Большинство систем </a:t>
            </a:r>
            <a:r>
              <a:rPr lang="ru" sz="1800" b="1" err="1">
                <a:cs typeface="Calibri"/>
              </a:rPr>
              <a:t>pub-sub</a:t>
            </a:r>
            <a:r>
              <a:rPr lang="ru" sz="1800" dirty="0">
                <a:cs typeface="Calibri"/>
              </a:rPr>
              <a:t> способны временно отключать subscribers от publisher. Например, publisher может быть отключен, чтобы позволить subscribers обрабатывать большое количество сообщений, тем самым регулируя пропускную способность обмена сообщениями использование процессорного ресурса.  </a:t>
            </a:r>
          </a:p>
          <a:p>
            <a:pPr>
              <a:buNone/>
            </a:pPr>
            <a:r>
              <a:rPr lang="ru" sz="1800" dirty="0">
                <a:cs typeface="Calibri"/>
              </a:rPr>
              <a:t>Модель </a:t>
            </a:r>
            <a:r>
              <a:rPr lang="ru" sz="1800" b="1" dirty="0">
                <a:cs typeface="Calibri"/>
              </a:rPr>
              <a:t>pub-sub</a:t>
            </a:r>
            <a:r>
              <a:rPr lang="ru" sz="1800" dirty="0">
                <a:cs typeface="Calibri"/>
              </a:rPr>
              <a:t> предоставляет лучшие масштабируемость и потенциал для </a:t>
            </a:r>
            <a:r>
              <a:rPr lang="ru" sz="1800" b="1" dirty="0">
                <a:cs typeface="Calibri"/>
              </a:rPr>
              <a:t>high availability</a:t>
            </a:r>
            <a:r>
              <a:rPr lang="ru" sz="1800" dirty="0">
                <a:cs typeface="Calibri"/>
              </a:rPr>
              <a:t> по сравнению с традиционными  клиент-серверными системами.</a:t>
            </a:r>
          </a:p>
          <a:p>
            <a:pPr>
              <a:buNone/>
            </a:pPr>
            <a:r>
              <a:rPr lang="ru" sz="1800" dirty="0">
                <a:cs typeface="Calibri"/>
              </a:rPr>
              <a:t>Например, одним из подходов было бы запустить два publisher параллельно,  чтобы предоставить системе некоторую отказоустойчивость. В этом случае один publisher может упасть, а другой продолжать работать без потери общности системы. </a:t>
            </a:r>
          </a:p>
          <a:p>
            <a:pPr>
              <a:buNone/>
            </a:pPr>
            <a:r>
              <a:rPr lang="ru" sz="1800" dirty="0">
                <a:cs typeface="Calibri"/>
              </a:rPr>
              <a:t>Парадигма </a:t>
            </a:r>
            <a:r>
              <a:rPr lang="ru" sz="1800" b="1" err="1">
                <a:cs typeface="Calibri"/>
              </a:rPr>
              <a:t>pub-sub</a:t>
            </a:r>
            <a:r>
              <a:rPr lang="ru" sz="1800" dirty="0">
                <a:cs typeface="Calibri"/>
              </a:rPr>
              <a:t> доказала свою масштабируемость в объемах, выходящих далеко за пределы одного </a:t>
            </a:r>
            <a:r>
              <a:rPr lang="ru" sz="1800" b="1" dirty="0">
                <a:cs typeface="Calibri"/>
              </a:rPr>
              <a:t>ЦОД</a:t>
            </a:r>
            <a:r>
              <a:rPr lang="ru" sz="1800" dirty="0">
                <a:cs typeface="Calibri"/>
              </a:rPr>
              <a:t>, обеспечивая обмен сообщениями через Интернет через   такие протоколы как</a:t>
            </a:r>
            <a:r>
              <a:rPr lang="ru" sz="1800" b="1" dirty="0">
                <a:cs typeface="Calibri"/>
              </a:rPr>
              <a:t> RSS</a:t>
            </a:r>
            <a:r>
              <a:rPr lang="ru" sz="1800" dirty="0">
                <a:cs typeface="Calibri"/>
              </a:rPr>
              <a:t>, </a:t>
            </a:r>
            <a:r>
              <a:rPr lang="ru" sz="1800" b="1" dirty="0">
                <a:cs typeface="Calibri"/>
              </a:rPr>
              <a:t>Atom</a:t>
            </a:r>
            <a:r>
              <a:rPr lang="ru" sz="1800" dirty="0">
                <a:cs typeface="Calibri"/>
              </a:rPr>
              <a:t> и </a:t>
            </a:r>
            <a:r>
              <a:rPr lang="ru" sz="1800" b="1" dirty="0">
                <a:cs typeface="Calibri"/>
              </a:rPr>
              <a:t>XMPP</a:t>
            </a:r>
            <a:r>
              <a:rPr lang="ru" sz="1800" dirty="0">
                <a:cs typeface="Calibri"/>
              </a:rPr>
              <a:t>. Эти протоколы допускают более высокую задержку, снижение уровня гарантии доставки и даже потерю сообщений в обмен на возможность обслуживать огромное количество </a:t>
            </a:r>
            <a:r>
              <a:rPr lang="ru" sz="1800" err="1">
                <a:cs typeface="Calibri"/>
              </a:rPr>
              <a:t>subscribers</a:t>
            </a:r>
            <a:r>
              <a:rPr lang="ru" sz="1800" dirty="0">
                <a:cs typeface="Calibri"/>
              </a:rPr>
              <a:t>.</a:t>
            </a:r>
          </a:p>
        </p:txBody>
      </p:sp>
    </p:spTree>
    <p:extLst>
      <p:ext uri="{BB962C8B-B14F-4D97-AF65-F5344CB8AC3E}">
        <p14:creationId xmlns:p14="http://schemas.microsoft.com/office/powerpoint/2010/main" val="1589446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915433" y="53849"/>
            <a:ext cx="5630450" cy="501602"/>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Publish</a:t>
            </a:r>
            <a:r>
              <a:rPr lang="ru-RU" sz="1800" dirty="0">
                <a:cs typeface="Calibri Light"/>
              </a:rPr>
              <a:t> </a:t>
            </a:r>
            <a:r>
              <a:rPr lang="ru-RU" sz="1800" dirty="0" err="1">
                <a:cs typeface="Calibri Light"/>
              </a:rPr>
              <a:t>and</a:t>
            </a:r>
            <a:r>
              <a:rPr lang="ru-RU" sz="1800" dirty="0">
                <a:cs typeface="Calibri Light"/>
              </a:rPr>
              <a:t> </a:t>
            </a:r>
            <a:r>
              <a:rPr lang="ru-RU" sz="1800" dirty="0" err="1">
                <a:cs typeface="Calibri Light"/>
              </a:rPr>
              <a:t>Subscribe</a:t>
            </a:r>
            <a:r>
              <a:rPr lang="ru-RU" sz="1800" dirty="0">
                <a:cs typeface="Calibri Light"/>
              </a:rPr>
              <a:t> </a:t>
            </a:r>
            <a:r>
              <a:rPr lang="ru-RU" sz="1800" dirty="0" err="1">
                <a:cs typeface="Calibri Light"/>
              </a:rPr>
              <a:t>Interfaces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574440"/>
            <a:ext cx="11859125" cy="4133917"/>
          </a:xfrm>
        </p:spPr>
        <p:txBody>
          <a:bodyPr vert="horz" lIns="91440" tIns="45720" rIns="91440" bIns="45720" rtlCol="0" anchor="t">
            <a:noAutofit/>
          </a:bodyPr>
          <a:lstStyle/>
          <a:p>
            <a:pPr>
              <a:buNone/>
            </a:pPr>
            <a:r>
              <a:rPr lang="ru" sz="1800" dirty="0">
                <a:cs typeface="Calibri"/>
              </a:rPr>
              <a:t>Одной из наиболее серьезных проблем с подходом </a:t>
            </a:r>
            <a:r>
              <a:rPr lang="ru" sz="1800" b="1" dirty="0" err="1">
                <a:cs typeface="Calibri"/>
              </a:rPr>
              <a:t>pub-sub</a:t>
            </a:r>
            <a:r>
              <a:rPr lang="ru" sz="1800" dirty="0">
                <a:cs typeface="Calibri"/>
              </a:rPr>
              <a:t> является отвязка </a:t>
            </a:r>
            <a:r>
              <a:rPr lang="ru" sz="1800" dirty="0" err="1">
                <a:cs typeface="Calibri"/>
              </a:rPr>
              <a:t>publisher</a:t>
            </a:r>
            <a:r>
              <a:rPr lang="ru" sz="1800" dirty="0">
                <a:cs typeface="Calibri"/>
              </a:rPr>
              <a:t> от </a:t>
            </a:r>
            <a:r>
              <a:rPr lang="ru" sz="1800" dirty="0" err="1">
                <a:cs typeface="Calibri"/>
              </a:rPr>
              <a:t>subscriber</a:t>
            </a:r>
            <a:r>
              <a:rPr lang="ru" sz="1800" dirty="0">
                <a:cs typeface="Calibri"/>
              </a:rPr>
              <a:t>. </a:t>
            </a:r>
            <a:endParaRPr lang="ru-RU" sz="1800">
              <a:cs typeface="Calibri"/>
            </a:endParaRPr>
          </a:p>
          <a:p>
            <a:pPr>
              <a:buNone/>
            </a:pPr>
            <a:r>
              <a:rPr lang="ru" sz="1800" dirty="0">
                <a:cs typeface="Calibri"/>
              </a:rPr>
              <a:t>Проблема заключается в том, что брокер в системе </a:t>
            </a:r>
            <a:r>
              <a:rPr lang="ru" sz="1800" b="1" err="1">
                <a:cs typeface="Calibri"/>
              </a:rPr>
              <a:t>pub-sub</a:t>
            </a:r>
            <a:r>
              <a:rPr lang="ru" sz="1800" dirty="0">
                <a:cs typeface="Calibri"/>
              </a:rPr>
              <a:t> может быть доступен для доставки сообщений в течение определенного времени, но затем прекращает попытки доставки, независимо от  подтверждения успешного получения сообщения всеми подписчиками. </a:t>
            </a:r>
            <a:endParaRPr lang="ru-RU" sz="1800">
              <a:cs typeface="Calibri"/>
            </a:endParaRPr>
          </a:p>
          <a:p>
            <a:pPr>
              <a:buNone/>
            </a:pPr>
            <a:r>
              <a:rPr lang="ru" sz="1800" dirty="0">
                <a:cs typeface="Calibri"/>
              </a:rPr>
              <a:t>Разработанная таким образом система </a:t>
            </a:r>
            <a:r>
              <a:rPr lang="ru" sz="1800" b="1" dirty="0">
                <a:cs typeface="Calibri"/>
              </a:rPr>
              <a:t>pub-sub</a:t>
            </a:r>
            <a:r>
              <a:rPr lang="ru" sz="1800" dirty="0">
                <a:cs typeface="Calibri"/>
              </a:rPr>
              <a:t> не может гарантировать доставку сообщений в любые приложения, которые могут потребовать такой гарантированной доставки.</a:t>
            </a:r>
          </a:p>
          <a:p>
            <a:pPr>
              <a:buNone/>
            </a:pPr>
            <a:r>
              <a:rPr lang="ru" sz="1800" dirty="0">
                <a:cs typeface="Calibri"/>
              </a:rPr>
              <a:t> Если </a:t>
            </a:r>
            <a:r>
              <a:rPr lang="ru" sz="1800" b="1" err="1">
                <a:cs typeface="Calibri"/>
              </a:rPr>
              <a:t>publishers</a:t>
            </a:r>
            <a:r>
              <a:rPr lang="ru" sz="1800" dirty="0">
                <a:cs typeface="Calibri"/>
              </a:rPr>
              <a:t> или </a:t>
            </a:r>
            <a:r>
              <a:rPr lang="ru" sz="1800" b="1" err="1">
                <a:cs typeface="Calibri"/>
              </a:rPr>
              <a:t>subscribers</a:t>
            </a:r>
            <a:r>
              <a:rPr lang="ru" sz="1800" dirty="0">
                <a:cs typeface="Calibri"/>
              </a:rPr>
              <a:t> не знают об этом ограничении, могут возникнуть проблемы синхронизации и другие проблемы согласования. Одним из путей решения такого ограничения является, как это ни парадоксально, более жесткая связка </a:t>
            </a:r>
            <a:r>
              <a:rPr lang="ru" sz="1800" err="1">
                <a:cs typeface="Calibri"/>
              </a:rPr>
              <a:t>publisher-subscriber</a:t>
            </a:r>
            <a:r>
              <a:rPr lang="ru" sz="1800" dirty="0">
                <a:cs typeface="Calibri"/>
              </a:rPr>
              <a:t> . Это должно выполняться вне архитектуры </a:t>
            </a:r>
            <a:r>
              <a:rPr lang="ru" sz="1800" b="1" err="1">
                <a:cs typeface="Calibri"/>
              </a:rPr>
              <a:t>pub-sub</a:t>
            </a:r>
            <a:r>
              <a:rPr lang="ru" sz="1800" dirty="0">
                <a:cs typeface="Calibri"/>
              </a:rPr>
              <a:t> для обеспечения гарантированной доставки, что делает этот подход нежелательным, поскольку это требует  дополнительного прикладного программистского ресурса.</a:t>
            </a:r>
          </a:p>
          <a:p>
            <a:pPr>
              <a:buNone/>
            </a:pPr>
            <a:r>
              <a:rPr lang="ru" sz="1800" dirty="0">
                <a:cs typeface="Calibri"/>
              </a:rPr>
              <a:t>Для </a:t>
            </a:r>
            <a:r>
              <a:rPr lang="ru" sz="1800" b="1" dirty="0">
                <a:cs typeface="Calibri"/>
              </a:rPr>
              <a:t>SDN </a:t>
            </a:r>
            <a:r>
              <a:rPr lang="ru" sz="1800" dirty="0">
                <a:cs typeface="Calibri"/>
              </a:rPr>
              <a:t>важно в модели </a:t>
            </a:r>
            <a:r>
              <a:rPr lang="ru" sz="1800" b="1" err="1">
                <a:cs typeface="Calibri"/>
              </a:rPr>
              <a:t>pub-sub</a:t>
            </a:r>
            <a:r>
              <a:rPr lang="ru" sz="1800" b="1" dirty="0">
                <a:cs typeface="Calibri"/>
              </a:rPr>
              <a:t>,</a:t>
            </a:r>
            <a:r>
              <a:rPr lang="ru" sz="1800" dirty="0">
                <a:cs typeface="Calibri"/>
              </a:rPr>
              <a:t> что как приложения, так и контроллеры могут быть построены с помощью конструкций </a:t>
            </a:r>
            <a:r>
              <a:rPr lang="ru" sz="1800" b="1" err="1">
                <a:cs typeface="Calibri"/>
              </a:rPr>
              <a:t>pub-sub</a:t>
            </a:r>
            <a:r>
              <a:rPr lang="ru" sz="1800" dirty="0">
                <a:cs typeface="Calibri"/>
              </a:rPr>
              <a:t>. В частности, контроллер может использовать </a:t>
            </a:r>
            <a:r>
              <a:rPr lang="ru" sz="1800" b="1" err="1">
                <a:cs typeface="Calibri"/>
              </a:rPr>
              <a:t>pub-sub</a:t>
            </a:r>
            <a:r>
              <a:rPr lang="ru" sz="1800" dirty="0">
                <a:cs typeface="Calibri"/>
              </a:rPr>
              <a:t> для связи с элементами, которые он контролирует.</a:t>
            </a:r>
            <a:endParaRPr lang="ru" sz="1800">
              <a:cs typeface="Calibri"/>
            </a:endParaRPr>
          </a:p>
          <a:p>
            <a:pPr>
              <a:buNone/>
            </a:pPr>
            <a:endParaRPr lang="ru" sz="2000" dirty="0">
              <a:cs typeface="Calibri"/>
            </a:endParaRPr>
          </a:p>
        </p:txBody>
      </p:sp>
    </p:spTree>
    <p:extLst>
      <p:ext uri="{BB962C8B-B14F-4D97-AF65-F5344CB8AC3E}">
        <p14:creationId xmlns:p14="http://schemas.microsoft.com/office/powerpoint/2010/main" val="3400516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4543816" y="43410"/>
            <a:ext cx="3657600" cy="449410"/>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XMPP</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845837"/>
            <a:ext cx="11859125" cy="3862520"/>
          </a:xfrm>
        </p:spPr>
        <p:txBody>
          <a:bodyPr vert="horz" lIns="91440" tIns="45720" rIns="91440" bIns="45720" rtlCol="0" anchor="t">
            <a:noAutofit/>
          </a:bodyPr>
          <a:lstStyle/>
          <a:p>
            <a:pPr>
              <a:buNone/>
            </a:pPr>
            <a:endParaRPr lang="ru" sz="2000" dirty="0">
              <a:cs typeface="Calibri"/>
            </a:endParaRPr>
          </a:p>
          <a:p>
            <a:pPr>
              <a:buNone/>
            </a:pPr>
            <a:endParaRPr lang="ru" sz="2000" dirty="0">
              <a:cs typeface="Calibri"/>
            </a:endParaRPr>
          </a:p>
          <a:p>
            <a:pPr>
              <a:buNone/>
            </a:pPr>
            <a:r>
              <a:rPr lang="ru" sz="1800" b="1" err="1">
                <a:cs typeface="Calibri"/>
              </a:rPr>
              <a:t>Extensible</a:t>
            </a:r>
            <a:r>
              <a:rPr lang="ru" sz="1800" b="1" dirty="0">
                <a:cs typeface="Calibri"/>
              </a:rPr>
              <a:t> </a:t>
            </a:r>
            <a:r>
              <a:rPr lang="ru" sz="1800" b="1" err="1">
                <a:cs typeface="Calibri"/>
              </a:rPr>
              <a:t>Messaging</a:t>
            </a:r>
            <a:r>
              <a:rPr lang="ru" sz="1800" b="1" dirty="0">
                <a:cs typeface="Calibri"/>
              </a:rPr>
              <a:t> </a:t>
            </a:r>
            <a:r>
              <a:rPr lang="ru" sz="1800" b="1" err="1">
                <a:cs typeface="Calibri"/>
              </a:rPr>
              <a:t>and</a:t>
            </a:r>
            <a:r>
              <a:rPr lang="ru" sz="1800" b="1" dirty="0">
                <a:cs typeface="Calibri"/>
              </a:rPr>
              <a:t> </a:t>
            </a:r>
            <a:r>
              <a:rPr lang="ru" sz="1800" b="1" err="1">
                <a:cs typeface="Calibri"/>
              </a:rPr>
              <a:t>Presence</a:t>
            </a:r>
            <a:r>
              <a:rPr lang="ru" sz="1800" b="1" dirty="0">
                <a:cs typeface="Calibri"/>
              </a:rPr>
              <a:t> Protocol</a:t>
            </a:r>
            <a:r>
              <a:rPr lang="ru" sz="1800" dirty="0">
                <a:cs typeface="Calibri"/>
              </a:rPr>
              <a:t> (</a:t>
            </a:r>
            <a:r>
              <a:rPr lang="ru" sz="1800" b="1" dirty="0">
                <a:cs typeface="Calibri"/>
              </a:rPr>
              <a:t>XMPP</a:t>
            </a:r>
            <a:r>
              <a:rPr lang="ru" sz="1800" dirty="0">
                <a:cs typeface="Calibri"/>
              </a:rPr>
              <a:t>) является примером протокола</a:t>
            </a:r>
            <a:r>
              <a:rPr lang="ru" sz="1800" b="1" dirty="0">
                <a:cs typeface="Calibri"/>
              </a:rPr>
              <a:t> </a:t>
            </a:r>
            <a:r>
              <a:rPr lang="ru" sz="1800" b="1" err="1">
                <a:cs typeface="Calibri"/>
              </a:rPr>
              <a:t>pub-su</a:t>
            </a:r>
            <a:r>
              <a:rPr lang="ru" sz="1800" err="1">
                <a:cs typeface="Calibri"/>
              </a:rPr>
              <a:t>b</a:t>
            </a:r>
            <a:r>
              <a:rPr lang="ru" sz="1800" dirty="0">
                <a:cs typeface="Calibri"/>
              </a:rPr>
              <a:t> и был использован для реализации ряда систем </a:t>
            </a:r>
            <a:r>
              <a:rPr lang="ru" sz="1800" b="1" err="1">
                <a:cs typeface="Calibri"/>
              </a:rPr>
              <a:t>pub-sub</a:t>
            </a:r>
            <a:r>
              <a:rPr lang="ru" sz="1800" dirty="0">
                <a:cs typeface="Calibri"/>
              </a:rPr>
              <a:t>. </a:t>
            </a:r>
            <a:r>
              <a:rPr lang="ru" sz="1800" b="1" dirty="0">
                <a:cs typeface="Calibri"/>
              </a:rPr>
              <a:t>XMPP</a:t>
            </a:r>
            <a:r>
              <a:rPr lang="ru" sz="1800" dirty="0">
                <a:cs typeface="Calibri"/>
              </a:rPr>
              <a:t> - это протокол связи на основе </a:t>
            </a:r>
            <a:r>
              <a:rPr lang="ru" sz="1800" b="1" dirty="0">
                <a:cs typeface="Calibri"/>
              </a:rPr>
              <a:t>XML</a:t>
            </a:r>
            <a:r>
              <a:rPr lang="ru" sz="1800" dirty="0">
                <a:cs typeface="Calibri"/>
              </a:rPr>
              <a:t> [</a:t>
            </a:r>
            <a:r>
              <a:rPr lang="ru" sz="1800" b="1" err="1">
                <a:cs typeface="Calibri"/>
              </a:rPr>
              <a:t>Extensible</a:t>
            </a:r>
            <a:r>
              <a:rPr lang="ru" sz="1800" b="1" dirty="0">
                <a:cs typeface="Calibri"/>
              </a:rPr>
              <a:t> </a:t>
            </a:r>
            <a:r>
              <a:rPr lang="ru" sz="1800" b="1" err="1">
                <a:cs typeface="Calibri"/>
              </a:rPr>
              <a:t>Markup</a:t>
            </a:r>
            <a:r>
              <a:rPr lang="ru" sz="1800" b="1" dirty="0">
                <a:cs typeface="Calibri"/>
              </a:rPr>
              <a:t> Language</a:t>
            </a:r>
            <a:r>
              <a:rPr lang="ru" sz="1800" dirty="0">
                <a:cs typeface="Calibri"/>
              </a:rPr>
              <a:t>]. </a:t>
            </a:r>
          </a:p>
          <a:p>
            <a:pPr>
              <a:buNone/>
            </a:pPr>
            <a:r>
              <a:rPr lang="ru" sz="1800" dirty="0">
                <a:cs typeface="Calibri"/>
              </a:rPr>
              <a:t>Протокол может использоваться для обеспечения обмена почти мгновенными сообщениями, информацией о присутствии или практически любой информации, которая действительно должна быть расширена до группы подписки. </a:t>
            </a:r>
          </a:p>
          <a:p>
            <a:pPr>
              <a:buNone/>
            </a:pPr>
            <a:r>
              <a:rPr lang="ru" sz="1800" dirty="0">
                <a:cs typeface="Calibri"/>
              </a:rPr>
              <a:t>Архитектура </a:t>
            </a:r>
            <a:r>
              <a:rPr lang="ru" sz="1800" b="1" dirty="0">
                <a:cs typeface="Calibri"/>
              </a:rPr>
              <a:t>XMPP</a:t>
            </a:r>
            <a:r>
              <a:rPr lang="ru" sz="1800" dirty="0">
                <a:cs typeface="Calibri"/>
              </a:rPr>
              <a:t> очень децентрализована и аналогична электронной почте, в которой каждый может запускать свой собственный сервер </a:t>
            </a:r>
            <a:r>
              <a:rPr lang="ru" sz="1800" b="1" dirty="0">
                <a:cs typeface="Calibri"/>
              </a:rPr>
              <a:t>XMPP</a:t>
            </a:r>
            <a:r>
              <a:rPr lang="ru" sz="1800" dirty="0">
                <a:cs typeface="Calibri"/>
              </a:rPr>
              <a:t>, и нет центрального главного сервера, с которым каждый должен подключиться или аутентифицироваться. </a:t>
            </a:r>
          </a:p>
          <a:p>
            <a:pPr>
              <a:buNone/>
            </a:pPr>
            <a:r>
              <a:rPr lang="ru" sz="1800" dirty="0">
                <a:cs typeface="Calibri"/>
              </a:rPr>
              <a:t>Конечно, могут быть реализованы частные группы </a:t>
            </a:r>
            <a:r>
              <a:rPr lang="ru" sz="1800" err="1">
                <a:cs typeface="Calibri"/>
              </a:rPr>
              <a:t>publishers</a:t>
            </a:r>
            <a:r>
              <a:rPr lang="ru" sz="1800" dirty="0">
                <a:cs typeface="Calibri"/>
              </a:rPr>
              <a:t> и </a:t>
            </a:r>
            <a:r>
              <a:rPr lang="ru" sz="1800" err="1">
                <a:cs typeface="Calibri"/>
              </a:rPr>
              <a:t>subscribers</a:t>
            </a:r>
            <a:r>
              <a:rPr lang="ru" sz="1800" dirty="0">
                <a:cs typeface="Calibri"/>
              </a:rPr>
              <a:t>. Так обстоит дело, например, в примере контроллера и приложения, который мы только что дали в разделе </a:t>
            </a:r>
            <a:r>
              <a:rPr lang="ru" sz="1800" b="1" err="1">
                <a:cs typeface="Calibri"/>
              </a:rPr>
              <a:t>pub-sub</a:t>
            </a:r>
            <a:r>
              <a:rPr lang="ru" sz="1800" dirty="0">
                <a:cs typeface="Calibri"/>
              </a:rPr>
              <a:t>. </a:t>
            </a:r>
          </a:p>
          <a:p>
            <a:pPr>
              <a:buNone/>
            </a:pPr>
            <a:endParaRPr lang="ru" sz="1800" dirty="0">
              <a:cs typeface="Calibri"/>
            </a:endParaRPr>
          </a:p>
        </p:txBody>
      </p:sp>
    </p:spTree>
    <p:extLst>
      <p:ext uri="{BB962C8B-B14F-4D97-AF65-F5344CB8AC3E}">
        <p14:creationId xmlns:p14="http://schemas.microsoft.com/office/powerpoint/2010/main" val="3287009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959268" y="43410"/>
            <a:ext cx="3751546" cy="532917"/>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XMPP</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167344"/>
            <a:ext cx="11859125" cy="4541013"/>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Сам сервер действует как брокер сообщений, описанный в разделе </a:t>
            </a:r>
            <a:r>
              <a:rPr lang="ru" sz="1800" b="1" err="1">
                <a:cs typeface="Calibri"/>
              </a:rPr>
              <a:t>pub-sub</a:t>
            </a:r>
            <a:r>
              <a:rPr lang="ru" sz="1800" dirty="0">
                <a:cs typeface="Calibri"/>
              </a:rPr>
              <a:t>. Он обрабатывает процессы регистрации и передачи сообщений. </a:t>
            </a:r>
            <a:r>
              <a:rPr lang="ru" sz="1800" err="1">
                <a:cs typeface="Calibri"/>
              </a:rPr>
              <a:t>Publishers</a:t>
            </a:r>
            <a:r>
              <a:rPr lang="ru" sz="1800" dirty="0">
                <a:cs typeface="Calibri"/>
              </a:rPr>
              <a:t> и </a:t>
            </a:r>
            <a:r>
              <a:rPr lang="ru" sz="1800" err="1">
                <a:cs typeface="Calibri"/>
              </a:rPr>
              <a:t>subscribers</a:t>
            </a:r>
            <a:r>
              <a:rPr lang="ru" sz="1800" dirty="0">
                <a:cs typeface="Calibri"/>
              </a:rPr>
              <a:t> регистрируются на сервере с использованием подхода </a:t>
            </a:r>
            <a:r>
              <a:rPr lang="ru" sz="1800" b="1" err="1">
                <a:cs typeface="Calibri"/>
              </a:rPr>
              <a:t>topic-based</a:t>
            </a:r>
            <a:r>
              <a:rPr lang="ru" sz="1800" dirty="0">
                <a:cs typeface="Calibri"/>
              </a:rPr>
              <a:t>,  основываясь на участии в том,  что представляет собой групповой разговор. Серверы могут поддерживать несколько разговоров. </a:t>
            </a:r>
          </a:p>
          <a:p>
            <a:pPr>
              <a:buNone/>
            </a:pPr>
            <a:r>
              <a:rPr lang="ru" sz="1800" dirty="0">
                <a:cs typeface="Calibri"/>
              </a:rPr>
              <a:t>Например, многие серверы мгновенного обмена мгновенными сообщениями поддерживают несколько частных межсетевых разговоров между группами пользователей одновременно.</a:t>
            </a:r>
          </a:p>
          <a:p>
            <a:pPr>
              <a:buNone/>
            </a:pPr>
            <a:r>
              <a:rPr lang="ru" sz="1800" dirty="0">
                <a:cs typeface="Calibri"/>
              </a:rPr>
              <a:t>В сети </a:t>
            </a:r>
            <a:r>
              <a:rPr lang="ru" sz="1800" b="1" dirty="0">
                <a:cs typeface="Calibri"/>
              </a:rPr>
              <a:t>XMPP</a:t>
            </a:r>
            <a:r>
              <a:rPr lang="ru" sz="1800" dirty="0">
                <a:cs typeface="Calibri"/>
              </a:rPr>
              <a:t> используется клиент-серверная архитектура   </a:t>
            </a:r>
            <a:r>
              <a:rPr lang="ru" sz="1800" b="1" err="1">
                <a:cs typeface="Calibri"/>
              </a:rPr>
              <a:t>pub-sub</a:t>
            </a:r>
            <a:r>
              <a:rPr lang="ru" sz="1800" dirty="0">
                <a:cs typeface="Calibri"/>
              </a:rPr>
              <a:t>, в которой клиенты не разговаривают напрямую друг с другом, а вместо этого регистрируются на центральном сервере, который действует как брокер </a:t>
            </a:r>
            <a:r>
              <a:rPr lang="ru" sz="1800" b="1" err="1">
                <a:cs typeface="Calibri"/>
              </a:rPr>
              <a:t>pub-sub</a:t>
            </a:r>
            <a:r>
              <a:rPr lang="ru" sz="1800" dirty="0">
                <a:cs typeface="Calibri"/>
              </a:rPr>
              <a:t>. </a:t>
            </a:r>
          </a:p>
          <a:p>
            <a:pPr>
              <a:buNone/>
            </a:pPr>
            <a:r>
              <a:rPr lang="ru" sz="1800" dirty="0">
                <a:cs typeface="Calibri"/>
              </a:rPr>
              <a:t> Архитектура децентрализована по дизайну, поскольку глобальный авторитетный сервер отсутствует, так как есть службы обмена мгновенными сообщениями, такие как </a:t>
            </a:r>
            <a:r>
              <a:rPr lang="ru" sz="1800" b="1" dirty="0">
                <a:cs typeface="Calibri"/>
              </a:rPr>
              <a:t>Facebook Messenger</a:t>
            </a:r>
            <a:r>
              <a:rPr lang="ru" sz="1800" dirty="0">
                <a:cs typeface="Calibri"/>
              </a:rPr>
              <a:t> или </a:t>
            </a:r>
            <a:r>
              <a:rPr lang="ru" sz="1800" b="1" dirty="0">
                <a:cs typeface="Calibri"/>
              </a:rPr>
              <a:t>Google Talk</a:t>
            </a:r>
            <a:r>
              <a:rPr lang="ru" sz="1800" dirty="0">
                <a:cs typeface="Calibri"/>
              </a:rPr>
              <a:t>. </a:t>
            </a:r>
          </a:p>
          <a:p>
            <a:pPr>
              <a:buNone/>
            </a:pPr>
            <a:r>
              <a:rPr lang="ru" sz="1800" dirty="0">
                <a:cs typeface="Calibri"/>
              </a:rPr>
              <a:t>Иногда это приводит к путанице, поскольку на сервере </a:t>
            </a:r>
            <a:r>
              <a:rPr lang="ru" sz="1800" b="1" dirty="0">
                <a:cs typeface="Calibri"/>
              </a:rPr>
              <a:t>jabber.org</a:t>
            </a:r>
            <a:r>
              <a:rPr lang="ru" sz="1800" dirty="0">
                <a:cs typeface="Calibri"/>
              </a:rPr>
              <a:t> работает публичный сервер </a:t>
            </a:r>
            <a:r>
              <a:rPr lang="ru" sz="1800" b="1" dirty="0">
                <a:cs typeface="Calibri"/>
              </a:rPr>
              <a:t>XMPP</a:t>
            </a:r>
            <a:r>
              <a:rPr lang="ru" sz="1800" dirty="0">
                <a:cs typeface="Calibri"/>
              </a:rPr>
              <a:t>, на который подписывается большое количество пользователей. Однако это работает  только для сообщества пользователей. Другие сообщества  могут  запускать собственный сервер </a:t>
            </a:r>
            <a:r>
              <a:rPr lang="ru" sz="1800" b="1" dirty="0">
                <a:cs typeface="Calibri"/>
              </a:rPr>
              <a:t>XMPP</a:t>
            </a:r>
            <a:r>
              <a:rPr lang="ru" sz="1800" dirty="0">
                <a:cs typeface="Calibri"/>
              </a:rPr>
              <a:t> в своем собственном домене, как часть структуры приложения, которая не имеет ничего общего с этими публичными реализациями.</a:t>
            </a:r>
          </a:p>
          <a:p>
            <a:pPr>
              <a:buNone/>
            </a:pPr>
            <a:endParaRPr lang="ru" sz="1800" dirty="0">
              <a:cs typeface="Calibri"/>
            </a:endParaRPr>
          </a:p>
          <a:p>
            <a:pPr>
              <a:buNone/>
            </a:pPr>
            <a:endParaRPr lang="ru" sz="2000" dirty="0">
              <a:cs typeface="Calibri"/>
            </a:endParaRPr>
          </a:p>
        </p:txBody>
      </p:sp>
    </p:spTree>
    <p:extLst>
      <p:ext uri="{BB962C8B-B14F-4D97-AF65-F5344CB8AC3E}">
        <p14:creationId xmlns:p14="http://schemas.microsoft.com/office/powerpoint/2010/main" val="33706564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980145" y="95602"/>
            <a:ext cx="3636724" cy="543355"/>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XMPP</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407426"/>
            <a:ext cx="11859125" cy="4300931"/>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В архитектуре </a:t>
            </a:r>
            <a:r>
              <a:rPr lang="ru" sz="1800" b="1" dirty="0">
                <a:cs typeface="Calibri"/>
              </a:rPr>
              <a:t>XMPP</a:t>
            </a:r>
            <a:r>
              <a:rPr lang="ru" sz="1800" dirty="0">
                <a:cs typeface="Calibri"/>
              </a:rPr>
              <a:t> каждый пользователь системы имеет уникальный </a:t>
            </a:r>
            <a:r>
              <a:rPr lang="ru" sz="1800" b="1" err="1">
                <a:cs typeface="Calibri"/>
              </a:rPr>
              <a:t>Jabber</a:t>
            </a:r>
            <a:r>
              <a:rPr lang="ru" sz="1800" b="1" dirty="0">
                <a:cs typeface="Calibri"/>
              </a:rPr>
              <a:t> ID</a:t>
            </a:r>
            <a:r>
              <a:rPr lang="ru" sz="1800" dirty="0">
                <a:cs typeface="Calibri"/>
              </a:rPr>
              <a:t>. </a:t>
            </a:r>
          </a:p>
          <a:p>
            <a:pPr>
              <a:buNone/>
            </a:pPr>
            <a:r>
              <a:rPr lang="ru" sz="1800" dirty="0">
                <a:cs typeface="Calibri"/>
              </a:rPr>
              <a:t>Мы используем термин «пользователь» здесь очень натянуто, так как на самом деле это приложение, которое действует как </a:t>
            </a:r>
            <a:r>
              <a:rPr lang="ru" sz="1800" err="1">
                <a:cs typeface="Calibri"/>
              </a:rPr>
              <a:t>publisher</a:t>
            </a:r>
            <a:r>
              <a:rPr lang="ru" sz="1800" dirty="0">
                <a:cs typeface="Calibri"/>
              </a:rPr>
              <a:t>  или как </a:t>
            </a:r>
            <a:r>
              <a:rPr lang="ru" sz="1800" err="1">
                <a:cs typeface="Calibri"/>
              </a:rPr>
              <a:t>subscriber</a:t>
            </a:r>
            <a:r>
              <a:rPr lang="ru" sz="1800" dirty="0">
                <a:cs typeface="Calibri"/>
              </a:rPr>
              <a:t>,  или и тот и другой в парадигме </a:t>
            </a:r>
            <a:r>
              <a:rPr lang="ru" sz="1800" b="1" err="1">
                <a:cs typeface="Calibri"/>
              </a:rPr>
              <a:t>pub-sub</a:t>
            </a:r>
            <a:r>
              <a:rPr lang="ru" sz="1800" dirty="0">
                <a:cs typeface="Calibri"/>
              </a:rPr>
              <a:t>. </a:t>
            </a:r>
          </a:p>
          <a:p>
            <a:pPr>
              <a:buNone/>
            </a:pPr>
            <a:r>
              <a:rPr lang="ru" sz="1800" dirty="0">
                <a:cs typeface="Calibri"/>
              </a:rPr>
              <a:t>Чтобы избавиться от необходимости центрального сервера для поддержки  список идентификаторов, </a:t>
            </a:r>
            <a:r>
              <a:rPr lang="ru" sz="1800" b="1" err="1">
                <a:cs typeface="Calibri"/>
              </a:rPr>
              <a:t>Jabber</a:t>
            </a:r>
            <a:r>
              <a:rPr lang="ru" sz="1800" b="1" dirty="0">
                <a:cs typeface="Calibri"/>
              </a:rPr>
              <a:t> ID</a:t>
            </a:r>
            <a:r>
              <a:rPr lang="ru" sz="1800" dirty="0">
                <a:cs typeface="Calibri"/>
              </a:rPr>
              <a:t> структурирован как обычный адрес электронной почты с именем пользователя и доменным именем или </a:t>
            </a:r>
            <a:r>
              <a:rPr lang="ru" sz="1800" b="1" dirty="0">
                <a:cs typeface="Calibri"/>
              </a:rPr>
              <a:t>IP</a:t>
            </a:r>
            <a:r>
              <a:rPr lang="ru" sz="1800" dirty="0">
                <a:cs typeface="Calibri"/>
              </a:rPr>
              <a:t>-адресом разделенные знаком </a:t>
            </a:r>
            <a:r>
              <a:rPr lang="ru" sz="1800" b="1" dirty="0">
                <a:cs typeface="Calibri"/>
              </a:rPr>
              <a:t>@</a:t>
            </a:r>
          </a:p>
          <a:p>
            <a:pPr>
              <a:buNone/>
            </a:pPr>
            <a:r>
              <a:rPr lang="ru" sz="1800" dirty="0">
                <a:cs typeface="Calibri"/>
              </a:rPr>
              <a:t>Система </a:t>
            </a:r>
            <a:r>
              <a:rPr lang="ru" sz="1800" b="1" dirty="0">
                <a:cs typeface="Calibri"/>
              </a:rPr>
              <a:t>XMPP</a:t>
            </a:r>
            <a:r>
              <a:rPr lang="ru" sz="1800" dirty="0">
                <a:cs typeface="Calibri"/>
              </a:rPr>
              <a:t> имеет обозначение приоритета сообщения, некоторые системы </a:t>
            </a:r>
            <a:r>
              <a:rPr lang="ru" sz="1800" b="1" err="1">
                <a:cs typeface="Calibri"/>
              </a:rPr>
              <a:t>pub-sub</a:t>
            </a:r>
            <a:r>
              <a:rPr lang="ru" sz="1800" dirty="0">
                <a:cs typeface="Calibri"/>
              </a:rPr>
              <a:t> используют очередь для доставки сообщений.  С этой целью каждый ресурс может указывать числовое значение, называемое приоритетом, когда он регистрируется на сервере. Сообщения, отправленные этому пользователю, будут обрабатываться с соответствующим приоритетом. Наивысший приоритет задается с использованием наибольшего численного значения. </a:t>
            </a:r>
          </a:p>
          <a:p>
            <a:pPr>
              <a:buNone/>
            </a:pPr>
            <a:r>
              <a:rPr lang="ru" sz="1800" dirty="0">
                <a:cs typeface="Calibri"/>
              </a:rPr>
              <a:t>Следует отметить, что сообщения, отправленные без имени пользователя, также действительны в системе </a:t>
            </a:r>
            <a:r>
              <a:rPr lang="ru" sz="1800" b="1" dirty="0">
                <a:cs typeface="Calibri"/>
              </a:rPr>
              <a:t>XMPP</a:t>
            </a:r>
            <a:r>
              <a:rPr lang="ru" sz="1800" dirty="0">
                <a:cs typeface="Calibri"/>
              </a:rPr>
              <a:t>. Они используются для системных сообщений и управления специальными функциями на сервере.</a:t>
            </a:r>
          </a:p>
        </p:txBody>
      </p:sp>
    </p:spTree>
    <p:extLst>
      <p:ext uri="{BB962C8B-B14F-4D97-AF65-F5344CB8AC3E}">
        <p14:creationId xmlns:p14="http://schemas.microsoft.com/office/powerpoint/2010/main" val="13261123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854885" y="346123"/>
            <a:ext cx="3553217" cy="553793"/>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XMPP</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3002413"/>
            <a:ext cx="11859125" cy="3705944"/>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Важным и интересным поворотным моментом в обычной модели развертывания </a:t>
            </a:r>
            <a:r>
              <a:rPr lang="ru" sz="1800" b="1" dirty="0">
                <a:cs typeface="Calibri"/>
              </a:rPr>
              <a:t>XMPP</a:t>
            </a:r>
            <a:r>
              <a:rPr lang="ru" sz="1800" dirty="0">
                <a:cs typeface="Calibri"/>
              </a:rPr>
              <a:t> является использование </a:t>
            </a:r>
            <a:r>
              <a:rPr lang="ru" sz="1800" b="1" dirty="0">
                <a:cs typeface="Calibri"/>
              </a:rPr>
              <a:t>XMPP</a:t>
            </a:r>
            <a:r>
              <a:rPr lang="ru" sz="1800" dirty="0">
                <a:cs typeface="Calibri"/>
              </a:rPr>
              <a:t> через </a:t>
            </a:r>
            <a:r>
              <a:rPr lang="ru" sz="1800" b="1" dirty="0">
                <a:cs typeface="Calibri"/>
              </a:rPr>
              <a:t>HTTP</a:t>
            </a:r>
            <a:r>
              <a:rPr lang="ru" sz="1800" dirty="0">
                <a:cs typeface="Calibri"/>
              </a:rPr>
              <a:t> и </a:t>
            </a:r>
            <a:r>
              <a:rPr lang="ru" sz="1800" b="1" err="1">
                <a:cs typeface="Calibri"/>
              </a:rPr>
              <a:t>WebSocket</a:t>
            </a:r>
            <a:r>
              <a:rPr lang="ru" sz="1800" dirty="0">
                <a:cs typeface="Calibri"/>
              </a:rPr>
              <a:t>. Оригинальный протокол для </a:t>
            </a:r>
            <a:r>
              <a:rPr lang="ru" sz="1800" b="1" dirty="0">
                <a:cs typeface="Calibri"/>
              </a:rPr>
              <a:t>XMPP</a:t>
            </a:r>
            <a:r>
              <a:rPr lang="ru" sz="1800" dirty="0">
                <a:cs typeface="Calibri"/>
              </a:rPr>
              <a:t> -   это протокол </a:t>
            </a:r>
            <a:r>
              <a:rPr lang="ru" sz="1800" b="1" dirty="0">
                <a:cs typeface="Calibri"/>
              </a:rPr>
              <a:t>TCP/IP</a:t>
            </a:r>
            <a:r>
              <a:rPr lang="ru" sz="1800" dirty="0">
                <a:cs typeface="Calibri"/>
              </a:rPr>
              <a:t>. </a:t>
            </a:r>
          </a:p>
          <a:p>
            <a:pPr>
              <a:buNone/>
            </a:pPr>
            <a:r>
              <a:rPr lang="ru" sz="1800" dirty="0">
                <a:cs typeface="Calibri"/>
              </a:rPr>
              <a:t>Кодировка использует </a:t>
            </a:r>
            <a:r>
              <a:rPr lang="ru" sz="1800" b="1" dirty="0">
                <a:cs typeface="Calibri"/>
              </a:rPr>
              <a:t>XML</a:t>
            </a:r>
            <a:r>
              <a:rPr lang="ru" sz="1800" dirty="0">
                <a:cs typeface="Calibri"/>
              </a:rPr>
              <a:t> по </a:t>
            </a:r>
            <a:r>
              <a:rPr lang="ru" sz="1800" b="1" dirty="0">
                <a:cs typeface="Calibri"/>
              </a:rPr>
              <a:t>TCP</a:t>
            </a:r>
            <a:r>
              <a:rPr lang="ru" sz="1800" dirty="0">
                <a:cs typeface="Calibri"/>
              </a:rPr>
              <a:t>-соединениям,  формат </a:t>
            </a:r>
            <a:r>
              <a:rPr lang="ru" sz="1800" b="1" dirty="0">
                <a:cs typeface="Calibri"/>
              </a:rPr>
              <a:t>XML</a:t>
            </a:r>
            <a:r>
              <a:rPr lang="ru" sz="1800" dirty="0">
                <a:cs typeface="Calibri"/>
              </a:rPr>
              <a:t>     </a:t>
            </a:r>
            <a:r>
              <a:rPr lang="ru" sz="1800" err="1">
                <a:cs typeface="Calibri"/>
              </a:rPr>
              <a:t>определеляется</a:t>
            </a:r>
            <a:r>
              <a:rPr lang="ru" sz="1800" dirty="0">
                <a:cs typeface="Calibri"/>
              </a:rPr>
              <a:t> пользователем.</a:t>
            </a:r>
          </a:p>
          <a:p>
            <a:pPr>
              <a:buNone/>
            </a:pPr>
            <a:r>
              <a:rPr lang="ru" sz="1800" dirty="0">
                <a:cs typeface="Calibri"/>
              </a:rPr>
              <a:t>В качестве альтернативы </a:t>
            </a:r>
            <a:r>
              <a:rPr lang="ru" sz="1800" b="1" dirty="0">
                <a:cs typeface="Calibri"/>
              </a:rPr>
              <a:t>TCP</a:t>
            </a:r>
            <a:r>
              <a:rPr lang="ru" sz="1800" dirty="0">
                <a:cs typeface="Calibri"/>
              </a:rPr>
              <a:t> сообщество </a:t>
            </a:r>
            <a:r>
              <a:rPr lang="ru" sz="1800" b="1" dirty="0">
                <a:cs typeface="Calibri"/>
              </a:rPr>
              <a:t>XMPP</a:t>
            </a:r>
            <a:r>
              <a:rPr lang="ru" sz="1800" dirty="0">
                <a:cs typeface="Calibri"/>
              </a:rPr>
              <a:t> также разработало транспорт </a:t>
            </a:r>
            <a:r>
              <a:rPr lang="ru" sz="1800" b="1" dirty="0">
                <a:cs typeface="Calibri"/>
              </a:rPr>
              <a:t>HTTP</a:t>
            </a:r>
            <a:r>
              <a:rPr lang="ru" sz="1800" dirty="0">
                <a:cs typeface="Calibri"/>
              </a:rPr>
              <a:t> для веб-клиентов и для пользователей за  </a:t>
            </a:r>
            <a:r>
              <a:rPr lang="ru" sz="1800" b="1" dirty="0">
                <a:cs typeface="Calibri"/>
              </a:rPr>
              <a:t>брандмауэрами</a:t>
            </a:r>
            <a:r>
              <a:rPr lang="ru" sz="1800" dirty="0">
                <a:cs typeface="Calibri"/>
              </a:rPr>
              <a:t>. В исходной спецификации </a:t>
            </a:r>
            <a:r>
              <a:rPr lang="ru" sz="1800" b="1" dirty="0">
                <a:cs typeface="Calibri"/>
              </a:rPr>
              <a:t>XMPP</a:t>
            </a:r>
            <a:r>
              <a:rPr lang="ru" sz="1800" dirty="0">
                <a:cs typeface="Calibri"/>
              </a:rPr>
              <a:t> может использовать </a:t>
            </a:r>
            <a:r>
              <a:rPr lang="ru" sz="1800" b="1" dirty="0">
                <a:cs typeface="Calibri"/>
              </a:rPr>
              <a:t>HTTP</a:t>
            </a:r>
            <a:r>
              <a:rPr lang="ru" sz="1800" dirty="0">
                <a:cs typeface="Calibri"/>
              </a:rPr>
              <a:t> двумя способами: либо в режиме опроса, либо в модели привязки. Односторонний метод опроса устарел и не используется . Метод привязки реализуется с использованием двунаправленных потоков по синхронному </a:t>
            </a:r>
            <a:r>
              <a:rPr lang="ru" sz="1800" b="1" dirty="0">
                <a:cs typeface="Calibri"/>
              </a:rPr>
              <a:t>HTTP</a:t>
            </a:r>
            <a:r>
              <a:rPr lang="ru" sz="1800" dirty="0">
                <a:cs typeface="Calibri"/>
              </a:rPr>
              <a:t>. Этот метод позволяет серверам отправлять асинхронные сообщения клиентам, как только они будут готовы к отправке.  Еще одно преимущество использования транспорта </a:t>
            </a:r>
            <a:r>
              <a:rPr lang="ru" sz="1800" b="1" dirty="0">
                <a:cs typeface="Calibri"/>
              </a:rPr>
              <a:t>HTTP</a:t>
            </a:r>
            <a:r>
              <a:rPr lang="ru" sz="1800" dirty="0">
                <a:cs typeface="Calibri"/>
              </a:rPr>
              <a:t> заключается в том, что большинство брандмауэров позволяют клиентам получать и отправлять сообщения без каких-либо проблемы, связанные с фильтрацией или блокировкой портов. Используя этот подход, сервер может просто прослушивать обычные </a:t>
            </a:r>
            <a:r>
              <a:rPr lang="ru" sz="1800" b="1" dirty="0">
                <a:cs typeface="Calibri"/>
              </a:rPr>
              <a:t>HTTP</a:t>
            </a:r>
            <a:r>
              <a:rPr lang="ru" sz="1800" dirty="0">
                <a:cs typeface="Calibri"/>
              </a:rPr>
              <a:t> или </a:t>
            </a:r>
            <a:r>
              <a:rPr lang="ru" sz="1800" b="1" dirty="0">
                <a:cs typeface="Calibri"/>
              </a:rPr>
              <a:t>HTTPS </a:t>
            </a:r>
            <a:r>
              <a:rPr lang="ru" sz="1800" dirty="0">
                <a:cs typeface="Calibri"/>
              </a:rPr>
              <a:t>порты и обрабатывать трафик с </a:t>
            </a:r>
            <a:r>
              <a:rPr lang="ru" sz="1800" b="1" dirty="0">
                <a:cs typeface="Calibri"/>
              </a:rPr>
              <a:t>XMPP</a:t>
            </a:r>
            <a:r>
              <a:rPr lang="ru" sz="1800" dirty="0">
                <a:cs typeface="Calibri"/>
              </a:rPr>
              <a:t>-инкапсулированием по мере его поступления.</a:t>
            </a:r>
          </a:p>
          <a:p>
            <a:pPr>
              <a:buNone/>
            </a:pPr>
            <a:endParaRPr lang="ru" sz="1800" dirty="0">
              <a:cs typeface="Calibri"/>
            </a:endParaRPr>
          </a:p>
        </p:txBody>
      </p:sp>
    </p:spTree>
    <p:extLst>
      <p:ext uri="{BB962C8B-B14F-4D97-AF65-F5344CB8AC3E}">
        <p14:creationId xmlns:p14="http://schemas.microsoft.com/office/powerpoint/2010/main" val="11371297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092885" y="210424"/>
            <a:ext cx="5150285" cy="501602"/>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Google’s</a:t>
            </a:r>
            <a:r>
              <a:rPr lang="ru-RU" sz="1800" dirty="0">
                <a:cs typeface="Calibri Light"/>
              </a:rPr>
              <a:t> Protocol </a:t>
            </a:r>
            <a:r>
              <a:rPr lang="ru-RU" sz="1800" dirty="0" err="1">
                <a:cs typeface="Calibri Light"/>
              </a:rPr>
              <a:t>Buffers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918906"/>
            <a:ext cx="11859125" cy="3789451"/>
          </a:xfrm>
        </p:spPr>
        <p:txBody>
          <a:bodyPr vert="horz" lIns="91440" tIns="45720" rIns="91440" bIns="45720" rtlCol="0" anchor="t">
            <a:noAutofit/>
          </a:bodyPr>
          <a:lstStyle/>
          <a:p>
            <a:pPr>
              <a:buNone/>
            </a:pPr>
            <a:endParaRPr lang="ru-RU" dirty="0">
              <a:cs typeface="Calibri"/>
            </a:endParaRPr>
          </a:p>
          <a:p>
            <a:pPr>
              <a:buNone/>
            </a:pPr>
            <a:r>
              <a:rPr lang="ru" sz="1800" b="1" dirty="0">
                <a:cs typeface="Calibri"/>
              </a:rPr>
              <a:t>Protocol  </a:t>
            </a:r>
            <a:r>
              <a:rPr lang="ru" sz="1800" b="1" err="1">
                <a:cs typeface="Calibri"/>
              </a:rPr>
              <a:t>buffers</a:t>
            </a:r>
            <a:r>
              <a:rPr lang="ru" sz="1800" dirty="0">
                <a:cs typeface="Calibri"/>
              </a:rPr>
              <a:t> - это разработанный </a:t>
            </a:r>
            <a:r>
              <a:rPr lang="ru" sz="1800" b="1" dirty="0">
                <a:cs typeface="Calibri"/>
              </a:rPr>
              <a:t>Google</a:t>
            </a:r>
            <a:r>
              <a:rPr lang="ru" sz="1800" dirty="0">
                <a:cs typeface="Calibri"/>
              </a:rPr>
              <a:t> нейтральный  по отношению к платформе и языкам , расширяемый механизм для </a:t>
            </a:r>
            <a:r>
              <a:rPr lang="ru" sz="1800" err="1">
                <a:cs typeface="Calibri"/>
              </a:rPr>
              <a:t>сериализации</a:t>
            </a:r>
            <a:r>
              <a:rPr lang="ru" sz="1800" dirty="0">
                <a:cs typeface="Calibri"/>
              </a:rPr>
              <a:t> структурированных данных. </a:t>
            </a:r>
            <a:endParaRPr lang="ru-RU" sz="1800" dirty="0">
              <a:cs typeface="Calibri"/>
            </a:endParaRPr>
          </a:p>
          <a:p>
            <a:pPr>
              <a:buNone/>
            </a:pPr>
            <a:r>
              <a:rPr lang="ru" sz="1800" b="1" dirty="0">
                <a:cs typeface="Calibri"/>
              </a:rPr>
              <a:t>Google </a:t>
            </a:r>
            <a:r>
              <a:rPr lang="ru" sz="1800" dirty="0">
                <a:cs typeface="Calibri"/>
              </a:rPr>
              <a:t>разработал собственный </a:t>
            </a:r>
            <a:r>
              <a:rPr lang="ru" sz="1800" b="1" dirty="0">
                <a:cs typeface="Calibri"/>
              </a:rPr>
              <a:t>Protocol  buffers</a:t>
            </a:r>
            <a:r>
              <a:rPr lang="ru" sz="1800" dirty="0">
                <a:cs typeface="Calibri"/>
              </a:rPr>
              <a:t>  из-за множества недостатков свойственных  как </a:t>
            </a:r>
            <a:r>
              <a:rPr lang="ru" sz="1800" b="1" dirty="0">
                <a:cs typeface="Calibri"/>
              </a:rPr>
              <a:t>XML</a:t>
            </a:r>
            <a:r>
              <a:rPr lang="ru" sz="1800" dirty="0">
                <a:cs typeface="Calibri"/>
              </a:rPr>
              <a:t>, так и </a:t>
            </a:r>
            <a:r>
              <a:rPr lang="ru" sz="1800" b="1" dirty="0">
                <a:cs typeface="Calibri"/>
              </a:rPr>
              <a:t>JSON</a:t>
            </a:r>
            <a:r>
              <a:rPr lang="ru" sz="1800" dirty="0">
                <a:cs typeface="Calibri"/>
              </a:rPr>
              <a:t>.</a:t>
            </a:r>
          </a:p>
          <a:p>
            <a:pPr>
              <a:buNone/>
            </a:pPr>
            <a:r>
              <a:rPr lang="ru" sz="1800" dirty="0">
                <a:cs typeface="Calibri"/>
              </a:rPr>
              <a:t>Основная идея </a:t>
            </a:r>
            <a:r>
              <a:rPr lang="ru" sz="1800" b="1" dirty="0">
                <a:cs typeface="Calibri"/>
              </a:rPr>
              <a:t>Protocol  </a:t>
            </a:r>
            <a:r>
              <a:rPr lang="ru" sz="1800" b="1" err="1">
                <a:cs typeface="Calibri"/>
              </a:rPr>
              <a:t>buffers</a:t>
            </a:r>
            <a:r>
              <a:rPr lang="ru" sz="1800" dirty="0">
                <a:cs typeface="Calibri"/>
              </a:rPr>
              <a:t> заключалась в том, чтобы сделать </a:t>
            </a:r>
            <a:r>
              <a:rPr lang="ru" sz="1800" b="1" dirty="0">
                <a:cs typeface="Calibri"/>
              </a:rPr>
              <a:t>XML</a:t>
            </a:r>
            <a:r>
              <a:rPr lang="ru" sz="1800" dirty="0">
                <a:cs typeface="Calibri"/>
              </a:rPr>
              <a:t> более компактным и плотным с помощью двоичного кодирования. </a:t>
            </a:r>
          </a:p>
          <a:p>
            <a:pPr>
              <a:buNone/>
            </a:pPr>
            <a:r>
              <a:rPr lang="ru" sz="1800" dirty="0">
                <a:cs typeface="Calibri"/>
              </a:rPr>
              <a:t>Один из недостатков использования </a:t>
            </a:r>
            <a:r>
              <a:rPr lang="ru" sz="1800" b="1" dirty="0">
                <a:cs typeface="Calibri"/>
              </a:rPr>
              <a:t>XML</a:t>
            </a:r>
            <a:r>
              <a:rPr lang="ru" sz="1800" dirty="0">
                <a:cs typeface="Calibri"/>
              </a:rPr>
              <a:t> заключается в том, что, хотя он представлен в формате, удобном для человека, но он довольно многословен в отношении количества символов, которые необходимо передать, для передачи той же информации по сравнению с двоичным форматом. Долгое время было одним из аргументов против использования  </a:t>
            </a:r>
            <a:r>
              <a:rPr lang="ru" sz="1800" b="1" dirty="0">
                <a:cs typeface="Calibri"/>
              </a:rPr>
              <a:t>XML NETCONF</a:t>
            </a:r>
            <a:r>
              <a:rPr lang="ru" sz="1800" dirty="0">
                <a:cs typeface="Calibri"/>
              </a:rPr>
              <a:t> (по сравнению с </a:t>
            </a:r>
            <a:r>
              <a:rPr lang="ru" sz="1800" b="1" dirty="0">
                <a:cs typeface="Calibri"/>
              </a:rPr>
              <a:t>SNMP)</a:t>
            </a:r>
            <a:r>
              <a:rPr lang="ru" sz="1800" dirty="0">
                <a:cs typeface="Calibri"/>
              </a:rPr>
              <a:t> в первые дни </a:t>
            </a:r>
            <a:r>
              <a:rPr lang="ru" sz="1800" b="1" dirty="0">
                <a:cs typeface="Calibri"/>
              </a:rPr>
              <a:t>NETCONF</a:t>
            </a:r>
            <a:r>
              <a:rPr lang="ru" sz="1800" dirty="0">
                <a:cs typeface="Calibri"/>
              </a:rPr>
              <a:t>.  Достоинства </a:t>
            </a:r>
            <a:r>
              <a:rPr lang="ru" sz="1800" b="1" dirty="0">
                <a:cs typeface="Calibri"/>
              </a:rPr>
              <a:t>SNMP</a:t>
            </a:r>
            <a:r>
              <a:rPr lang="ru" sz="1800" dirty="0">
                <a:cs typeface="Calibri"/>
              </a:rPr>
              <a:t> - скорость, с которой </a:t>
            </a:r>
            <a:r>
              <a:rPr lang="ru" sz="1800" b="1" dirty="0">
                <a:cs typeface="Calibri"/>
              </a:rPr>
              <a:t>SNMP</a:t>
            </a:r>
            <a:r>
              <a:rPr lang="ru" sz="1800" dirty="0">
                <a:cs typeface="Calibri"/>
              </a:rPr>
              <a:t> может обрабатывать запросы из-за компактного бинарного формата. И все же, несмотря на его компактность, поиск информации может занимать значительное время. </a:t>
            </a:r>
          </a:p>
          <a:p>
            <a:pPr>
              <a:buNone/>
            </a:pPr>
            <a:endParaRPr lang="ru" sz="2000">
              <a:cs typeface="Calibri"/>
            </a:endParaRPr>
          </a:p>
        </p:txBody>
      </p:sp>
    </p:spTree>
    <p:extLst>
      <p:ext uri="{BB962C8B-B14F-4D97-AF65-F5344CB8AC3E}">
        <p14:creationId xmlns:p14="http://schemas.microsoft.com/office/powerpoint/2010/main" val="2024712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322529" y="241739"/>
            <a:ext cx="5056340" cy="428533"/>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Google’s</a:t>
            </a:r>
            <a:r>
              <a:rPr lang="ru-RU" sz="1800" dirty="0">
                <a:cs typeface="Calibri Light"/>
              </a:rPr>
              <a:t> Protocol </a:t>
            </a:r>
            <a:r>
              <a:rPr lang="ru-RU" sz="1800" dirty="0" err="1">
                <a:cs typeface="Calibri Light"/>
              </a:rPr>
              <a:t>Buffers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3920987"/>
            <a:ext cx="11859125" cy="2787370"/>
          </a:xfrm>
        </p:spPr>
        <p:txBody>
          <a:bodyPr vert="horz" lIns="91440" tIns="45720" rIns="91440" bIns="45720" rtlCol="0" anchor="t">
            <a:noAutofit/>
          </a:bodyPr>
          <a:lstStyle/>
          <a:p>
            <a:pPr>
              <a:buNone/>
            </a:pPr>
            <a:r>
              <a:rPr lang="ru" sz="1800" dirty="0">
                <a:cs typeface="Calibri"/>
              </a:rPr>
              <a:t>Дилемма при сравнении этих средств программирования: компактность или  способность людей быстро проверять и понимать текст. </a:t>
            </a:r>
          </a:p>
          <a:p>
            <a:pPr>
              <a:buNone/>
            </a:pPr>
            <a:r>
              <a:rPr lang="ru" sz="1800" dirty="0">
                <a:cs typeface="Calibri"/>
              </a:rPr>
              <a:t>Один из способов  разрешения этой дилеммы, использование внутренних или внешних </a:t>
            </a:r>
            <a:r>
              <a:rPr lang="ru" sz="1800" b="1" dirty="0">
                <a:cs typeface="Calibri"/>
              </a:rPr>
              <a:t>API</a:t>
            </a:r>
            <a:r>
              <a:rPr lang="ru" sz="1800" dirty="0">
                <a:cs typeface="Calibri"/>
              </a:rPr>
              <a:t>. В целом, консенсус, похоже, является хорошей идеей, использовать двоично-кодированные </a:t>
            </a:r>
            <a:r>
              <a:rPr lang="ru" sz="1800" b="1" dirty="0">
                <a:cs typeface="Calibri"/>
              </a:rPr>
              <a:t>API</a:t>
            </a:r>
            <a:r>
              <a:rPr lang="ru" sz="1800" dirty="0">
                <a:cs typeface="Calibri"/>
              </a:rPr>
              <a:t> только как внутренние  </a:t>
            </a:r>
            <a:r>
              <a:rPr lang="ru" sz="1800" b="1" dirty="0">
                <a:cs typeface="Calibri"/>
              </a:rPr>
              <a:t>API</a:t>
            </a:r>
            <a:r>
              <a:rPr lang="ru" sz="1800" dirty="0">
                <a:cs typeface="Calibri"/>
              </a:rPr>
              <a:t> и использовать читаемые человеком (т. е. </a:t>
            </a:r>
            <a:r>
              <a:rPr lang="ru" sz="1800" b="1" dirty="0">
                <a:cs typeface="Calibri"/>
              </a:rPr>
              <a:t>XML</a:t>
            </a:r>
            <a:r>
              <a:rPr lang="ru" sz="1800" dirty="0">
                <a:cs typeface="Calibri"/>
              </a:rPr>
              <a:t>, </a:t>
            </a:r>
            <a:r>
              <a:rPr lang="ru" sz="1800" b="1" dirty="0">
                <a:cs typeface="Calibri"/>
              </a:rPr>
              <a:t>JSON</a:t>
            </a:r>
            <a:r>
              <a:rPr lang="ru" sz="1800" dirty="0">
                <a:cs typeface="Calibri"/>
              </a:rPr>
              <a:t> и т. д.) в качестве внешних средств программирования.</a:t>
            </a:r>
          </a:p>
          <a:p>
            <a:pPr>
              <a:buNone/>
            </a:pPr>
            <a:r>
              <a:rPr lang="ru" sz="1800" dirty="0">
                <a:cs typeface="Calibri"/>
              </a:rPr>
              <a:t>Используется единственный способ определения структурированного формата данных, который затем обменивается и сериализуется в  </a:t>
            </a:r>
            <a:r>
              <a:rPr lang="ru" sz="1800" b="1" dirty="0">
                <a:cs typeface="Calibri"/>
              </a:rPr>
              <a:t>Protocol  buffers -</a:t>
            </a:r>
            <a:r>
              <a:rPr lang="ru" sz="1800" dirty="0">
                <a:cs typeface="Calibri"/>
              </a:rPr>
              <a:t> это делается путем определения </a:t>
            </a:r>
            <a:r>
              <a:rPr lang="ru" sz="1800" b="1" dirty="0">
                <a:cs typeface="Calibri"/>
              </a:rPr>
              <a:t>типа сообщения буфера</a:t>
            </a:r>
            <a:r>
              <a:rPr lang="ru" sz="1800" dirty="0">
                <a:cs typeface="Calibri"/>
              </a:rPr>
              <a:t> в файле .proto. Каждое сообщение </a:t>
            </a:r>
            <a:r>
              <a:rPr lang="ru" sz="1800" b="1" dirty="0">
                <a:cs typeface="Calibri"/>
              </a:rPr>
              <a:t>Protocol  buffers</a:t>
            </a:r>
            <a:r>
              <a:rPr lang="ru" sz="1800" dirty="0">
                <a:cs typeface="Calibri"/>
              </a:rPr>
              <a:t> представляет собой логическую запись информации в этом формате. Каждое сообщение, используя простой синтаксис  - содержит серию пар </a:t>
            </a:r>
            <a:r>
              <a:rPr lang="ru" sz="1800" b="1" dirty="0">
                <a:cs typeface="Calibri"/>
              </a:rPr>
              <a:t>имя-значение</a:t>
            </a:r>
            <a:r>
              <a:rPr lang="ru" sz="1800" dirty="0">
                <a:cs typeface="Calibri"/>
              </a:rPr>
              <a:t>.</a:t>
            </a:r>
          </a:p>
          <a:p>
            <a:pPr>
              <a:buNone/>
            </a:pPr>
            <a:endParaRPr lang="ru" sz="1800" dirty="0">
              <a:cs typeface="Calibri"/>
            </a:endParaRPr>
          </a:p>
        </p:txBody>
      </p:sp>
    </p:spTree>
    <p:extLst>
      <p:ext uri="{BB962C8B-B14F-4D97-AF65-F5344CB8AC3E}">
        <p14:creationId xmlns:p14="http://schemas.microsoft.com/office/powerpoint/2010/main" val="622068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981325" y="98425"/>
            <a:ext cx="5543550" cy="430213"/>
          </a:xfrm>
        </p:spPr>
        <p:txBody>
          <a:bodyPr>
            <a:normAutofit/>
          </a:bodyPr>
          <a:lstStyle/>
          <a:p>
            <a:r>
              <a:rPr lang="ru-RU" sz="1800" dirty="0">
                <a:cs typeface="Calibri Light"/>
              </a:rPr>
              <a:t>Network </a:t>
            </a:r>
            <a:r>
              <a:rPr lang="ru-RU" sz="1800" err="1">
                <a:cs typeface="Calibri Light"/>
              </a:rPr>
              <a:t>Programmability:The</a:t>
            </a:r>
            <a:r>
              <a:rPr lang="ru-RU" sz="1800" dirty="0">
                <a:cs typeface="Calibri Light"/>
              </a:rPr>
              <a:t> Application-Network </a:t>
            </a:r>
            <a:r>
              <a:rPr lang="ru-RU" sz="1800" err="1">
                <a:cs typeface="Calibri Light"/>
              </a:rPr>
              <a:t>Divide</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1859125" cy="5323889"/>
          </a:xfrm>
        </p:spPr>
        <p:txBody>
          <a:bodyPr vert="horz" lIns="91440" tIns="45720" rIns="91440" bIns="45720" rtlCol="0" anchor="t">
            <a:noAutofit/>
          </a:bodyPr>
          <a:lstStyle/>
          <a:p>
            <a:pPr marL="0" indent="0">
              <a:buNone/>
            </a:pPr>
            <a:endParaRPr lang="ru-RU" sz="2000" dirty="0">
              <a:cs typeface="Calibri"/>
            </a:endParaRPr>
          </a:p>
          <a:p>
            <a:pPr>
              <a:buNone/>
            </a:pPr>
            <a:r>
              <a:rPr lang="ru-RU" sz="1800" dirty="0">
                <a:cs typeface="Calibri"/>
              </a:rPr>
              <a:t>До недавнего времени большинство современных сетевых элементов (например, маршрутизаторов, коммутаторов или брандмауэров) поддерживали небольшой набор традиционных интерфейсов, которые использовались для связи с этими элементами. </a:t>
            </a:r>
          </a:p>
          <a:p>
            <a:pPr>
              <a:buNone/>
            </a:pPr>
            <a:r>
              <a:rPr lang="ru-RU" sz="1800" dirty="0">
                <a:cs typeface="Calibri"/>
              </a:rPr>
              <a:t>Они обычно включали проприетарный </a:t>
            </a:r>
            <a:r>
              <a:rPr lang="ru-RU" sz="1800" i="1" dirty="0">
                <a:cs typeface="Calibri"/>
              </a:rPr>
              <a:t>интерфейс командной строки</a:t>
            </a:r>
            <a:r>
              <a:rPr lang="ru-RU" sz="1800" dirty="0">
                <a:cs typeface="Calibri"/>
              </a:rPr>
              <a:t> </a:t>
            </a:r>
            <a:r>
              <a:rPr lang="ru-RU" sz="1800" i="1" dirty="0">
                <a:cs typeface="Calibri"/>
              </a:rPr>
              <a:t>(CLI), SNMP, CORBA</a:t>
            </a:r>
            <a:r>
              <a:rPr lang="ru-RU" sz="1800" dirty="0">
                <a:cs typeface="Calibri"/>
              </a:rPr>
              <a:t> и </a:t>
            </a:r>
            <a:r>
              <a:rPr lang="ru-RU" sz="1800" i="1" dirty="0">
                <a:cs typeface="Calibri"/>
              </a:rPr>
              <a:t>NETCONF</a:t>
            </a:r>
            <a:r>
              <a:rPr lang="ru-RU" sz="1800" dirty="0">
                <a:cs typeface="Calibri"/>
              </a:rPr>
              <a:t>. </a:t>
            </a:r>
          </a:p>
          <a:p>
            <a:pPr>
              <a:buNone/>
            </a:pPr>
            <a:r>
              <a:rPr lang="ru-RU" sz="1800" dirty="0">
                <a:cs typeface="Calibri"/>
              </a:rPr>
              <a:t> </a:t>
            </a:r>
            <a:endParaRPr lang="ru-RU" sz="2000" dirty="0">
              <a:cs typeface="Calibri"/>
            </a:endParaRPr>
          </a:p>
        </p:txBody>
      </p:sp>
      <p:pic>
        <p:nvPicPr>
          <p:cNvPr id="4" name="Рисунок 4">
            <a:extLst>
              <a:ext uri="{FF2B5EF4-FFF2-40B4-BE49-F238E27FC236}">
                <a16:creationId xmlns:a16="http://schemas.microsoft.com/office/drawing/2014/main" id="{849CCBC1-9B46-F42D-C2B8-E300053B8584}"/>
              </a:ext>
            </a:extLst>
          </p:cNvPr>
          <p:cNvPicPr>
            <a:picLocks noChangeAspect="1"/>
          </p:cNvPicPr>
          <p:nvPr/>
        </p:nvPicPr>
        <p:blipFill>
          <a:blip r:embed="rId2"/>
          <a:stretch>
            <a:fillRect/>
          </a:stretch>
        </p:blipFill>
        <p:spPr>
          <a:xfrm>
            <a:off x="3135238" y="3429000"/>
            <a:ext cx="5666856" cy="3152819"/>
          </a:xfrm>
          <a:prstGeom prst="rect">
            <a:avLst/>
          </a:prstGeom>
        </p:spPr>
      </p:pic>
    </p:spTree>
    <p:extLst>
      <p:ext uri="{BB962C8B-B14F-4D97-AF65-F5344CB8AC3E}">
        <p14:creationId xmlns:p14="http://schemas.microsoft.com/office/powerpoint/2010/main" val="4028701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437351" y="335684"/>
            <a:ext cx="5066779" cy="459848"/>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Google’s</a:t>
            </a:r>
            <a:r>
              <a:rPr lang="ru-RU" sz="1800" dirty="0">
                <a:cs typeface="Calibri Light"/>
              </a:rPr>
              <a:t> Protocol </a:t>
            </a:r>
            <a:r>
              <a:rPr lang="ru-RU" sz="1800" dirty="0" err="1">
                <a:cs typeface="Calibri Light"/>
              </a:rPr>
              <a:t>Buffers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2417865"/>
            <a:ext cx="11859125" cy="4290492"/>
          </a:xfrm>
        </p:spPr>
        <p:txBody>
          <a:bodyPr vert="horz" lIns="91440" tIns="45720" rIns="91440" bIns="45720" rtlCol="0" anchor="t">
            <a:noAutofit/>
          </a:bodyPr>
          <a:lstStyle/>
          <a:p>
            <a:pPr>
              <a:buNone/>
            </a:pPr>
            <a:r>
              <a:rPr lang="ru" sz="1800" dirty="0">
                <a:cs typeface="Calibri"/>
              </a:rPr>
              <a:t>После того, как  определены тип и формат структуры данных, имеется ряд инструментов компиляции </a:t>
            </a:r>
            <a:r>
              <a:rPr lang="ru" sz="1800" b="1" dirty="0">
                <a:cs typeface="Calibri"/>
              </a:rPr>
              <a:t>Protocol  </a:t>
            </a:r>
            <a:r>
              <a:rPr lang="ru" sz="1800" b="1" err="1">
                <a:cs typeface="Calibri"/>
              </a:rPr>
              <a:t>buffers</a:t>
            </a:r>
            <a:r>
              <a:rPr lang="ru" sz="1800" dirty="0">
                <a:cs typeface="Calibri"/>
              </a:rPr>
              <a:t>, которые могут генерировать исходный код из этих типов для  записи и чтения. </a:t>
            </a:r>
          </a:p>
          <a:p>
            <a:pPr>
              <a:buNone/>
            </a:pPr>
            <a:r>
              <a:rPr lang="ru" sz="1800" dirty="0">
                <a:cs typeface="Calibri"/>
              </a:rPr>
              <a:t>Эти инструменты доступны для самых разных типов потоков данных, а также для различных языков, включая </a:t>
            </a:r>
            <a:r>
              <a:rPr lang="ru" sz="1800" b="1" dirty="0">
                <a:cs typeface="Calibri"/>
              </a:rPr>
              <a:t>Java</a:t>
            </a:r>
            <a:r>
              <a:rPr lang="ru" sz="1800" dirty="0">
                <a:cs typeface="Calibri"/>
              </a:rPr>
              <a:t>, </a:t>
            </a:r>
            <a:r>
              <a:rPr lang="ru" sz="1800" b="1" dirty="0">
                <a:cs typeface="Calibri"/>
              </a:rPr>
              <a:t>Python</a:t>
            </a:r>
            <a:r>
              <a:rPr lang="ru" sz="1800" dirty="0">
                <a:cs typeface="Calibri"/>
              </a:rPr>
              <a:t>, </a:t>
            </a:r>
            <a:r>
              <a:rPr lang="ru" sz="1800" b="1" dirty="0">
                <a:cs typeface="Calibri"/>
              </a:rPr>
              <a:t>Perl</a:t>
            </a:r>
            <a:r>
              <a:rPr lang="ru" sz="1800" dirty="0">
                <a:cs typeface="Calibri"/>
              </a:rPr>
              <a:t> и </a:t>
            </a:r>
            <a:r>
              <a:rPr lang="ru" sz="1800" b="1" dirty="0">
                <a:cs typeface="Calibri"/>
              </a:rPr>
              <a:t>C ++</a:t>
            </a:r>
            <a:r>
              <a:rPr lang="ru" sz="1800" dirty="0">
                <a:cs typeface="Calibri"/>
              </a:rPr>
              <a:t>. </a:t>
            </a:r>
          </a:p>
          <a:p>
            <a:pPr>
              <a:buNone/>
            </a:pPr>
            <a:r>
              <a:rPr lang="ru" sz="1800" dirty="0">
                <a:cs typeface="Calibri"/>
              </a:rPr>
              <a:t>Когда сообщения уже определены, один из протокольных компиляторов протокола запускается для определенного целевого языка. Этот компилятор загружает .proto файл или файлы в качестве входных данных и генерирует классы доступа к данным. Часть этого процесса генерирует функции доступа для каждого поля (т.е. </a:t>
            </a:r>
            <a:r>
              <a:rPr lang="ru" sz="1800" b="1" dirty="0">
                <a:cs typeface="Calibri"/>
              </a:rPr>
              <a:t>query ()</a:t>
            </a:r>
            <a:r>
              <a:rPr lang="ru" sz="1800" dirty="0">
                <a:cs typeface="Calibri"/>
              </a:rPr>
              <a:t> или </a:t>
            </a:r>
            <a:r>
              <a:rPr lang="ru" sz="1800" b="1" dirty="0">
                <a:cs typeface="Calibri"/>
              </a:rPr>
              <a:t>set_query ()</a:t>
            </a:r>
            <a:r>
              <a:rPr lang="ru" sz="1800" dirty="0">
                <a:cs typeface="Calibri"/>
              </a:rPr>
              <a:t>), а также методы сериализации или анализа уже определенных структур данных в/из необработанных </a:t>
            </a:r>
            <a:r>
              <a:rPr lang="ru" sz="1800" b="1" dirty="0">
                <a:cs typeface="Calibri"/>
              </a:rPr>
              <a:t>байтов</a:t>
            </a:r>
            <a:r>
              <a:rPr lang="ru" sz="1800" dirty="0">
                <a:cs typeface="Calibri"/>
              </a:rPr>
              <a:t>.</a:t>
            </a:r>
          </a:p>
          <a:p>
            <a:pPr>
              <a:buNone/>
            </a:pPr>
            <a:r>
              <a:rPr lang="ru" sz="1800" dirty="0">
                <a:cs typeface="Calibri"/>
              </a:rPr>
              <a:t>Одной интересной особенностью </a:t>
            </a:r>
            <a:r>
              <a:rPr lang="ru" sz="1800" b="1" dirty="0">
                <a:cs typeface="Calibri"/>
              </a:rPr>
              <a:t>Protocol  buffers</a:t>
            </a:r>
            <a:r>
              <a:rPr lang="ru" sz="1800" dirty="0">
                <a:cs typeface="Calibri"/>
              </a:rPr>
              <a:t>  является то, что код, созданный для приема сообщений, будет игнорировать структуры с дополнительными полями, не определенными в версии скомпилированного кода. Это означает, что абсолютная совместимость между сторонами обсуждения не обязательно должна быть точной. Это разрешено, потому что его разработчики были заинтересованы в обновлениях серверов, необходимых для быстрого развертывания </a:t>
            </a:r>
            <a:r>
              <a:rPr lang="ru" sz="1800" b="1" dirty="0">
                <a:cs typeface="Calibri"/>
              </a:rPr>
              <a:t>API</a:t>
            </a:r>
            <a:r>
              <a:rPr lang="ru" sz="1800" dirty="0">
                <a:cs typeface="Calibri"/>
              </a:rPr>
              <a:t>, и хотели бы избежать необходимости одновременного обновления всех серверов. В небольших масштабах это может показаться не очень важным, но для такой компании, как </a:t>
            </a:r>
            <a:r>
              <a:rPr lang="ru" sz="1800" b="1" dirty="0">
                <a:cs typeface="Calibri"/>
              </a:rPr>
              <a:t>Google</a:t>
            </a:r>
            <a:r>
              <a:rPr lang="ru" sz="1800" dirty="0">
                <a:cs typeface="Calibri"/>
              </a:rPr>
              <a:t>, обновление несколько десятков тысяч серверов за короткий промежуток времени может стать проблемой.</a:t>
            </a:r>
            <a:endParaRPr lang="ru" sz="1800">
              <a:cs typeface="Calibri"/>
            </a:endParaRPr>
          </a:p>
          <a:p>
            <a:pPr>
              <a:buNone/>
            </a:pPr>
            <a:endParaRPr lang="ru" sz="1800" dirty="0">
              <a:cs typeface="Calibri"/>
            </a:endParaRPr>
          </a:p>
        </p:txBody>
      </p:sp>
    </p:spTree>
    <p:extLst>
      <p:ext uri="{BB962C8B-B14F-4D97-AF65-F5344CB8AC3E}">
        <p14:creationId xmlns:p14="http://schemas.microsoft.com/office/powerpoint/2010/main" val="4088742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758858" y="116479"/>
            <a:ext cx="5045902" cy="428533"/>
          </a:xfrm>
        </p:spPr>
        <p:txBody>
          <a:bodyPr>
            <a:normAutofit/>
          </a:bodyPr>
          <a:lstStyle/>
          <a:p>
            <a:r>
              <a:rPr lang="ru-RU" sz="1800" dirty="0">
                <a:cs typeface="Calibri Light"/>
              </a:rPr>
              <a:t>Network </a:t>
            </a:r>
            <a:r>
              <a:rPr lang="ru-RU" sz="1800" dirty="0" err="1">
                <a:cs typeface="Calibri Light"/>
              </a:rPr>
              <a:t>Programmability</a:t>
            </a:r>
            <a:r>
              <a:rPr lang="ru-RU" sz="1800" dirty="0">
                <a:cs typeface="Calibri Light"/>
              </a:rPr>
              <a:t>:</a:t>
            </a:r>
            <a:r>
              <a:rPr lang="ru-RU" sz="1800" dirty="0">
                <a:ea typeface="+mj-lt"/>
                <a:cs typeface="+mj-lt"/>
              </a:rPr>
              <a:t> </a:t>
            </a:r>
            <a:r>
              <a:rPr lang="ru-RU" sz="1800" dirty="0" err="1">
                <a:cs typeface="Calibri Light"/>
              </a:rPr>
              <a:t>Google’s</a:t>
            </a:r>
            <a:r>
              <a:rPr lang="ru-RU" sz="1800" dirty="0">
                <a:cs typeface="Calibri Light"/>
              </a:rPr>
              <a:t> Protocol </a:t>
            </a:r>
            <a:r>
              <a:rPr lang="ru-RU" sz="1800" dirty="0" err="1">
                <a:cs typeface="Calibri Light"/>
              </a:rPr>
              <a:t>Buffers</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3106796"/>
            <a:ext cx="11859125" cy="3601561"/>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Другой особенностью </a:t>
            </a:r>
            <a:r>
              <a:rPr lang="ru" sz="1800" b="1" dirty="0">
                <a:cs typeface="Calibri"/>
              </a:rPr>
              <a:t>Protocol  </a:t>
            </a:r>
            <a:r>
              <a:rPr lang="ru" sz="1800" b="1" err="1">
                <a:cs typeface="Calibri"/>
              </a:rPr>
              <a:t>buffers</a:t>
            </a:r>
            <a:r>
              <a:rPr lang="ru" sz="1800" dirty="0">
                <a:cs typeface="Calibri"/>
              </a:rPr>
              <a:t> является то, что формат является самоописанием - очень желательная особенность </a:t>
            </a:r>
            <a:r>
              <a:rPr lang="ru" sz="1800" b="1" dirty="0">
                <a:cs typeface="Calibri"/>
              </a:rPr>
              <a:t>API</a:t>
            </a:r>
            <a:r>
              <a:rPr lang="ru" sz="1800" dirty="0">
                <a:cs typeface="Calibri"/>
              </a:rPr>
              <a:t>, используемых в контексте </a:t>
            </a:r>
            <a:r>
              <a:rPr lang="ru" sz="1800" b="1" dirty="0">
                <a:cs typeface="Calibri"/>
              </a:rPr>
              <a:t>SDN</a:t>
            </a:r>
            <a:r>
              <a:rPr lang="ru" sz="1800" dirty="0">
                <a:cs typeface="Calibri"/>
              </a:rPr>
              <a:t>. Это связано с тем, что эти </a:t>
            </a:r>
            <a:r>
              <a:rPr lang="ru" sz="1800" b="1" dirty="0">
                <a:cs typeface="Calibri"/>
              </a:rPr>
              <a:t>API</a:t>
            </a:r>
            <a:r>
              <a:rPr lang="ru" sz="1800" dirty="0">
                <a:cs typeface="Calibri"/>
              </a:rPr>
              <a:t> не только могут использоваться для генерации кода, но и для динамической интерпретации семантики или синтаксиса. Также справедливо и то, что если оно изменяется, поскольку код генерируется - это означает, что приложение может как обнаруживать несовместимость, так и модифицировать себя на основе запроса об обновленном </a:t>
            </a:r>
            <a:r>
              <a:rPr lang="ru" sz="1800" b="1" dirty="0">
                <a:cs typeface="Calibri"/>
              </a:rPr>
              <a:t>API</a:t>
            </a:r>
            <a:r>
              <a:rPr lang="ru" sz="1800" dirty="0">
                <a:cs typeface="Calibri"/>
              </a:rPr>
              <a:t> и при этом внезапно обновляться. </a:t>
            </a:r>
            <a:endParaRPr lang="ru-RU" sz="1800">
              <a:cs typeface="Calibri"/>
            </a:endParaRPr>
          </a:p>
          <a:p>
            <a:pPr>
              <a:buNone/>
            </a:pPr>
            <a:r>
              <a:rPr lang="ru" sz="1800" dirty="0">
                <a:cs typeface="Calibri"/>
              </a:rPr>
              <a:t>В дополнение к использованию для краткосрочных запросов удаленного вызова процедур (</a:t>
            </a:r>
            <a:r>
              <a:rPr lang="ru" sz="1800" b="1" dirty="0">
                <a:cs typeface="Calibri"/>
              </a:rPr>
              <a:t>RPC</a:t>
            </a:r>
            <a:r>
              <a:rPr lang="ru" sz="1800" dirty="0">
                <a:cs typeface="Calibri"/>
              </a:rPr>
              <a:t>) </a:t>
            </a:r>
            <a:r>
              <a:rPr lang="ru" sz="1800" b="1" dirty="0">
                <a:cs typeface="Calibri"/>
              </a:rPr>
              <a:t>Protocol  </a:t>
            </a:r>
            <a:r>
              <a:rPr lang="ru" sz="1800" b="1" err="1">
                <a:cs typeface="Calibri"/>
              </a:rPr>
              <a:t>buffers</a:t>
            </a:r>
            <a:r>
              <a:rPr lang="ru" sz="1800" dirty="0">
                <a:cs typeface="Calibri"/>
              </a:rPr>
              <a:t> также могут использоваться в качестве средства определения самоописывающего постоянного хранения данных.</a:t>
            </a:r>
          </a:p>
          <a:p>
            <a:pPr>
              <a:buNone/>
            </a:pPr>
            <a:r>
              <a:rPr lang="ru" sz="1800" b="1" dirty="0">
                <a:cs typeface="Calibri"/>
              </a:rPr>
              <a:t>Protocol  buffers</a:t>
            </a:r>
            <a:r>
              <a:rPr lang="ru" sz="1800" dirty="0">
                <a:cs typeface="Calibri"/>
              </a:rPr>
              <a:t> на данный являются предпочтительным средством для форматирования данных в таких компаниях, как </a:t>
            </a:r>
            <a:r>
              <a:rPr lang="ru" sz="1800" b="1" dirty="0">
                <a:cs typeface="Calibri"/>
              </a:rPr>
              <a:t>Google</a:t>
            </a:r>
            <a:r>
              <a:rPr lang="ru" sz="1800" dirty="0">
                <a:cs typeface="Calibri"/>
              </a:rPr>
              <a:t> и ряд других крупных производителей центров обработки данных, где они используются как в </a:t>
            </a:r>
            <a:r>
              <a:rPr lang="ru" sz="1800" b="1" dirty="0">
                <a:cs typeface="Calibri"/>
              </a:rPr>
              <a:t>RPC</a:t>
            </a:r>
            <a:r>
              <a:rPr lang="ru" sz="1800" dirty="0">
                <a:cs typeface="Calibri"/>
              </a:rPr>
              <a:t>-системах, так и для постоянного хранения данных.</a:t>
            </a:r>
          </a:p>
        </p:txBody>
      </p:sp>
    </p:spTree>
    <p:extLst>
      <p:ext uri="{BB962C8B-B14F-4D97-AF65-F5344CB8AC3E}">
        <p14:creationId xmlns:p14="http://schemas.microsoft.com/office/powerpoint/2010/main" val="21024528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4241104" y="419191"/>
            <a:ext cx="4012505" cy="438972"/>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a:t>
            </a:r>
            <a:r>
              <a:rPr lang="ru-RU" sz="1800" err="1">
                <a:cs typeface="Calibri Light"/>
              </a:rPr>
              <a:t>Conclusions</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3085920"/>
            <a:ext cx="11859125" cy="3622437"/>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В этой главе была введена концепция </a:t>
            </a:r>
            <a:r>
              <a:rPr lang="ru" sz="1800" b="1" dirty="0">
                <a:cs typeface="Calibri"/>
              </a:rPr>
              <a:t>сетевой программируемости</a:t>
            </a:r>
            <a:r>
              <a:rPr lang="ru" sz="1800" dirty="0">
                <a:cs typeface="Calibri"/>
              </a:rPr>
              <a:t> как одна из ключевых особенностей или аспектов программных сетей, которые действительно отличает ее от того, что многие могут считать просто еще одной формой управления сетью.</a:t>
            </a:r>
            <a:endParaRPr lang="ru-RU" sz="1800" dirty="0">
              <a:cs typeface="Calibri"/>
            </a:endParaRPr>
          </a:p>
          <a:p>
            <a:pPr>
              <a:buNone/>
            </a:pPr>
            <a:r>
              <a:rPr lang="ru" sz="1800" dirty="0">
                <a:cs typeface="Calibri"/>
              </a:rPr>
              <a:t>Мы обсудили концепцию </a:t>
            </a:r>
            <a:r>
              <a:rPr lang="ru" sz="1800" b="1" dirty="0">
                <a:cs typeface="Calibri"/>
              </a:rPr>
              <a:t>программируемости</a:t>
            </a:r>
            <a:r>
              <a:rPr lang="ru" sz="1800" dirty="0">
                <a:cs typeface="Calibri"/>
              </a:rPr>
              <a:t> и показали, как она может существовать в сетевых устройствах, контроллерах и программных компонентах как ключ к тому, как эти элементы взаимодействуют друг с другом. </a:t>
            </a:r>
          </a:p>
          <a:p>
            <a:pPr>
              <a:buNone/>
            </a:pPr>
            <a:r>
              <a:rPr lang="ru" sz="1800" dirty="0">
                <a:cs typeface="Calibri"/>
              </a:rPr>
              <a:t>Создание устройства, которое легко программируется, требует, чтобы мы сначала создали своего рода двунаправленный канал связи между ним и другим программным обеспечением, взаимодействующим с ним - контроллерами или приложениями, общающимися с контроллерами.</a:t>
            </a:r>
          </a:p>
          <a:p>
            <a:pPr>
              <a:buNone/>
            </a:pPr>
            <a:r>
              <a:rPr lang="ru" sz="1800" dirty="0">
                <a:cs typeface="Calibri"/>
              </a:rPr>
              <a:t>Затем была представили концепцию тесно связанной петли обратной связи между этими элементами. Было показано, почему эта концепция отличается от традиционной парадигмы управления сетью, которая традиционно ориентирована на простой агент и модель менеджера.</a:t>
            </a:r>
            <a:endParaRPr lang="ru" sz="1800">
              <a:cs typeface="Calibri"/>
            </a:endParaRPr>
          </a:p>
          <a:p>
            <a:pPr>
              <a:buNone/>
            </a:pPr>
            <a:endParaRPr lang="ru" sz="1800" dirty="0">
              <a:cs typeface="Calibri"/>
            </a:endParaRPr>
          </a:p>
        </p:txBody>
      </p:sp>
    </p:spTree>
    <p:extLst>
      <p:ext uri="{BB962C8B-B14F-4D97-AF65-F5344CB8AC3E}">
        <p14:creationId xmlns:p14="http://schemas.microsoft.com/office/powerpoint/2010/main" val="747753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291213" y="304369"/>
            <a:ext cx="4033381" cy="438972"/>
          </a:xfrm>
        </p:spPr>
        <p:txBody>
          <a:bodyPr>
            <a:normAutofit/>
          </a:bodyPr>
          <a:lstStyle/>
          <a:p>
            <a:r>
              <a:rPr lang="ru-RU" sz="1800" dirty="0">
                <a:cs typeface="Calibri Light"/>
              </a:rPr>
              <a:t>Network </a:t>
            </a:r>
            <a:r>
              <a:rPr lang="ru-RU" sz="1800" err="1">
                <a:cs typeface="Calibri Light"/>
              </a:rPr>
              <a:t>Programmability</a:t>
            </a:r>
            <a:r>
              <a:rPr lang="ru-RU" sz="1800" dirty="0">
                <a:cs typeface="Calibri Light"/>
              </a:rPr>
              <a:t>:</a:t>
            </a:r>
            <a:r>
              <a:rPr lang="ru-RU" sz="1800" dirty="0">
                <a:ea typeface="+mj-lt"/>
                <a:cs typeface="+mj-lt"/>
              </a:rPr>
              <a:t> </a:t>
            </a:r>
            <a:r>
              <a:rPr lang="ru-RU" sz="1800" err="1">
                <a:cs typeface="Calibri Light"/>
              </a:rPr>
              <a:t>Conclusions</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3138111"/>
            <a:ext cx="11859125" cy="3570246"/>
          </a:xfrm>
        </p:spPr>
        <p:txBody>
          <a:bodyPr vert="horz" lIns="91440" tIns="45720" rIns="91440" bIns="45720" rtlCol="0" anchor="t">
            <a:noAutofit/>
          </a:bodyPr>
          <a:lstStyle/>
          <a:p>
            <a:pPr>
              <a:buNone/>
            </a:pPr>
            <a:endParaRPr lang="ru" sz="2000" dirty="0">
              <a:cs typeface="Calibri"/>
            </a:endParaRPr>
          </a:p>
          <a:p>
            <a:pPr>
              <a:buNone/>
            </a:pPr>
            <a:endParaRPr lang="ru" sz="2000" dirty="0">
              <a:cs typeface="Calibri"/>
            </a:endParaRPr>
          </a:p>
          <a:p>
            <a:pPr>
              <a:buNone/>
            </a:pPr>
            <a:r>
              <a:rPr lang="ru" sz="1800" dirty="0">
                <a:cs typeface="Calibri"/>
              </a:rPr>
              <a:t>Особенность </a:t>
            </a:r>
            <a:r>
              <a:rPr lang="ru" sz="1800" b="1" dirty="0">
                <a:cs typeface="Calibri"/>
              </a:rPr>
              <a:t>SDN</a:t>
            </a:r>
            <a:r>
              <a:rPr lang="ru" sz="1800" dirty="0">
                <a:cs typeface="Calibri"/>
              </a:rPr>
              <a:t>  в том, что у него несколько менеджеров, агентов и контроллеров, все взаимодействующие в симфонии тесной обратной связи для того, чтобы добиться оптимизации по сравнению с возможностями  старой модели.</a:t>
            </a:r>
          </a:p>
          <a:p>
            <a:pPr>
              <a:buNone/>
            </a:pPr>
            <a:endParaRPr lang="ru" sz="1800" dirty="0">
              <a:cs typeface="Calibri"/>
            </a:endParaRPr>
          </a:p>
          <a:p>
            <a:pPr>
              <a:buNone/>
            </a:pPr>
            <a:r>
              <a:rPr lang="ru" sz="1800" dirty="0">
                <a:cs typeface="Calibri"/>
              </a:rPr>
              <a:t>Чтобы реализовать эту новую парадигму коммуникации и взаимодействия, необходимы жестко связанные двунаправленные потоковые интерфейсы. Было показано, почему эти интерфейсы также должны быть легко и быстро реализованы в программном обеспечении, чтобы поощрять их использование и повсеместное развертывание. Эти интерфейсы обычно называются дружественными приложениям и представляют, как современные приложения.</a:t>
            </a:r>
          </a:p>
          <a:p>
            <a:pPr>
              <a:buNone/>
            </a:pPr>
            <a:endParaRPr lang="ru" sz="1800" dirty="0">
              <a:cs typeface="Calibri"/>
            </a:endParaRPr>
          </a:p>
        </p:txBody>
      </p:sp>
    </p:spTree>
    <p:extLst>
      <p:ext uri="{BB962C8B-B14F-4D97-AF65-F5344CB8AC3E}">
        <p14:creationId xmlns:p14="http://schemas.microsoft.com/office/powerpoint/2010/main" val="221005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657475" y="98425"/>
            <a:ext cx="5953125" cy="392113"/>
          </a:xfrm>
        </p:spPr>
        <p:txBody>
          <a:bodyPr>
            <a:normAutofit/>
          </a:bodyPr>
          <a:lstStyle/>
          <a:p>
            <a:r>
              <a:rPr lang="ru-RU" sz="1800" dirty="0">
                <a:cs typeface="Calibri Light"/>
              </a:rPr>
              <a:t>Network </a:t>
            </a:r>
            <a:r>
              <a:rPr lang="ru-RU" sz="1800" err="1">
                <a:cs typeface="Calibri Light"/>
              </a:rPr>
              <a:t>Programmability:The</a:t>
            </a:r>
            <a:r>
              <a:rPr lang="ru-RU" sz="1800" dirty="0">
                <a:cs typeface="Calibri Light"/>
              </a:rPr>
              <a:t> Application-Network </a:t>
            </a:r>
            <a:r>
              <a:rPr lang="ru-RU" sz="1800" err="1">
                <a:cs typeface="Calibri Light"/>
              </a:rPr>
              <a:t>Divide</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224089" y="955843"/>
            <a:ext cx="10820900" cy="4838114"/>
          </a:xfrm>
        </p:spPr>
        <p:txBody>
          <a:bodyPr vert="horz" lIns="91440" tIns="45720" rIns="91440" bIns="45720" rtlCol="0" anchor="t">
            <a:noAutofit/>
          </a:bodyPr>
          <a:lstStyle/>
          <a:p>
            <a:pPr marL="0" indent="0">
              <a:buNone/>
            </a:pPr>
            <a:r>
              <a:rPr lang="ru-RU" sz="1800" dirty="0">
                <a:cs typeface="Calibri"/>
              </a:rPr>
              <a:t>Эти языки имеют несколько общих черт</a:t>
            </a:r>
            <a:r>
              <a:rPr lang="en-US" sz="1800" dirty="0">
                <a:cs typeface="Calibri"/>
              </a:rPr>
              <a:t>:</a:t>
            </a:r>
            <a:endParaRPr lang="ru-RU" sz="1800" dirty="0">
              <a:cs typeface="Calibri"/>
            </a:endParaRPr>
          </a:p>
          <a:p>
            <a:pPr marL="0" indent="0">
              <a:buNone/>
            </a:pPr>
            <a:r>
              <a:rPr lang="ru-RU" sz="1800" dirty="0">
                <a:cs typeface="Calibri"/>
              </a:rPr>
              <a:t>Во-первых, они, статичны по своей природе и требуют априорной модели и декларации модели данных. На практике это означает, что код часто генерируется с этих интерфейсов, которые встроены непосредственно в образы прошивки сетевых элементов, а также программное обеспечение для управления (или приложения). Это означает, что интерфейсы, используемые для взаимодействия с сетевым элементом, должны были быть предварительно запрограммированы, а не изучаться «на лету».</a:t>
            </a:r>
          </a:p>
          <a:p>
            <a:pPr>
              <a:buNone/>
            </a:pPr>
            <a:r>
              <a:rPr lang="ru-RU" sz="1800" dirty="0">
                <a:cs typeface="Calibri"/>
              </a:rPr>
              <a:t>Во-вторых, </a:t>
            </a:r>
            <a:r>
              <a:rPr lang="ru-RU" sz="1800" i="1" dirty="0">
                <a:cs typeface="Calibri"/>
              </a:rPr>
              <a:t>синтаксис</a:t>
            </a:r>
            <a:r>
              <a:rPr lang="ru-RU" sz="1800" dirty="0">
                <a:cs typeface="Calibri"/>
              </a:rPr>
              <a:t> языков, используемых для определения структуры сообщений и правил, посредством которых элементы обрабатывают сообщения, должен быть специально создан для этих интерфейсов управления. </a:t>
            </a:r>
          </a:p>
          <a:p>
            <a:pPr>
              <a:buNone/>
            </a:pPr>
            <a:r>
              <a:rPr lang="ru-RU" sz="1800" dirty="0">
                <a:cs typeface="Calibri"/>
              </a:rPr>
              <a:t>В-третьих, протоколы языков часто использовали </a:t>
            </a:r>
            <a:r>
              <a:rPr lang="ru-RU" sz="1800" i="1" dirty="0">
                <a:cs typeface="Calibri"/>
              </a:rPr>
              <a:t>двоичные кодировки</a:t>
            </a:r>
            <a:r>
              <a:rPr lang="ru-RU" sz="1800" dirty="0">
                <a:cs typeface="Calibri"/>
              </a:rPr>
              <a:t> (</a:t>
            </a:r>
            <a:r>
              <a:rPr lang="ru-RU" sz="1800" i="1" dirty="0">
                <a:cs typeface="Calibri"/>
              </a:rPr>
              <a:t>низко-уровневое программирование</a:t>
            </a:r>
            <a:r>
              <a:rPr lang="ru-RU" sz="1800" dirty="0">
                <a:cs typeface="Calibri"/>
              </a:rPr>
              <a:t>) и  хотя они были компактными в передаче,  программировать их было сложно, также  как отлаживать и преобразовывать. </a:t>
            </a:r>
          </a:p>
          <a:p>
            <a:pPr>
              <a:buNone/>
            </a:pPr>
            <a:r>
              <a:rPr lang="ru-RU" sz="1800" dirty="0">
                <a:cs typeface="Calibri"/>
              </a:rPr>
              <a:t>Наконец, общие практики написания синтаксических модулей, описывающих схему любого из этих интерфейсов, часто были неиерархическими, что означало, что в них было трудно ориентироваться не только приложениям, но и людям, пытающимся разобраться с такой схемой.</a:t>
            </a:r>
          </a:p>
          <a:p>
            <a:pPr>
              <a:buNone/>
            </a:pPr>
            <a:r>
              <a:rPr lang="ru-RU" sz="1800" dirty="0">
                <a:cs typeface="Calibri"/>
              </a:rPr>
              <a:t>В большинстве случаев приложение, которому разрешено иметь  диалог с сетевыми элементами или их службами, требовалось либо  использование одного из этих протоколов, либо, чаще всего, связываться через </a:t>
            </a:r>
            <a:r>
              <a:rPr lang="ru-RU" sz="1800" i="1" dirty="0">
                <a:cs typeface="Calibri"/>
              </a:rPr>
              <a:t>систему управления элементами сети (EMS)</a:t>
            </a:r>
            <a:r>
              <a:rPr lang="ru-RU" sz="1800" dirty="0">
                <a:cs typeface="Calibri"/>
              </a:rPr>
              <a:t>, которая действовала как прокси-сервер между сетевыми элементами и приложениями.  </a:t>
            </a:r>
          </a:p>
        </p:txBody>
      </p:sp>
    </p:spTree>
    <p:extLst>
      <p:ext uri="{BB962C8B-B14F-4D97-AF65-F5344CB8AC3E}">
        <p14:creationId xmlns:p14="http://schemas.microsoft.com/office/powerpoint/2010/main" val="78200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3629025" y="98425"/>
            <a:ext cx="5114925" cy="173038"/>
          </a:xfrm>
        </p:spPr>
        <p:txBody>
          <a:bodyPr>
            <a:normAutofit fontScale="90000"/>
          </a:bodyPr>
          <a:lstStyle/>
          <a:p>
            <a:r>
              <a:rPr lang="ru-RU" sz="1800" dirty="0">
                <a:cs typeface="Calibri Light"/>
              </a:rPr>
              <a:t>Network </a:t>
            </a:r>
            <a:r>
              <a:rPr lang="ru-RU" sz="1800" dirty="0" err="1">
                <a:cs typeface="Calibri Light"/>
              </a:rPr>
              <a:t>Programmability:The</a:t>
            </a:r>
            <a:r>
              <a:rPr lang="ru-RU" sz="1800" dirty="0">
                <a:cs typeface="Calibri Light"/>
              </a:rPr>
              <a:t> Application-Network </a:t>
            </a:r>
            <a:r>
              <a:rPr lang="ru-RU" sz="1800" dirty="0" err="1">
                <a:cs typeface="Calibri Light"/>
              </a:rPr>
              <a:t>Divide</a:t>
            </a:r>
            <a:endParaRPr lang="ru-RU" sz="1800" dirty="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252664" y="2346493"/>
            <a:ext cx="11859125" cy="4266614"/>
          </a:xfrm>
        </p:spPr>
        <p:txBody>
          <a:bodyPr vert="horz" lIns="91440" tIns="45720" rIns="91440" bIns="45720" rtlCol="0" anchor="t">
            <a:noAutofit/>
          </a:bodyPr>
          <a:lstStyle/>
          <a:p>
            <a:pPr marL="0" indent="0">
              <a:buNone/>
            </a:pPr>
            <a:endParaRPr lang="ru-RU" sz="2000" dirty="0">
              <a:cs typeface="Calibri"/>
            </a:endParaRPr>
          </a:p>
          <a:p>
            <a:pPr>
              <a:buNone/>
            </a:pPr>
            <a:endParaRPr lang="ru" sz="2000" dirty="0">
              <a:cs typeface="Calibri"/>
            </a:endParaRPr>
          </a:p>
          <a:p>
            <a:pPr>
              <a:buNone/>
            </a:pPr>
            <a:endParaRPr lang="ru" sz="2000" dirty="0">
              <a:cs typeface="Calibri"/>
            </a:endParaRPr>
          </a:p>
          <a:p>
            <a:pPr>
              <a:buNone/>
            </a:pPr>
            <a:r>
              <a:rPr lang="ru" sz="2000" dirty="0">
                <a:cs typeface="Calibri"/>
              </a:rPr>
              <a:t>Решение заключается в использовании интерфейсов, которые являются совместимыми с приложениями интерфейсами </a:t>
            </a:r>
            <a:r>
              <a:rPr lang="ru" sz="2000" b="1" dirty="0" err="1">
                <a:cs typeface="Calibri"/>
              </a:rPr>
              <a:t>RESTful</a:t>
            </a:r>
            <a:r>
              <a:rPr lang="ru" sz="2000" dirty="0">
                <a:cs typeface="Calibri"/>
              </a:rPr>
              <a:t>. </a:t>
            </a:r>
            <a:endParaRPr lang="ru" dirty="0">
              <a:cs typeface="Calibri"/>
            </a:endParaRPr>
          </a:p>
          <a:p>
            <a:pPr>
              <a:buNone/>
            </a:pPr>
            <a:endParaRPr lang="ru" sz="2000" dirty="0">
              <a:cs typeface="Calibri"/>
            </a:endParaRPr>
          </a:p>
          <a:p>
            <a:pPr>
              <a:buNone/>
            </a:pPr>
            <a:r>
              <a:rPr lang="ru" sz="2000" dirty="0">
                <a:cs typeface="Calibri"/>
              </a:rPr>
              <a:t>Часто, что эти интерфейсы  определяются с использованием современных подходов, таких как </a:t>
            </a:r>
            <a:r>
              <a:rPr lang="ru" sz="2000" b="1" dirty="0">
                <a:cs typeface="Calibri"/>
              </a:rPr>
              <a:t>JSON</a:t>
            </a:r>
            <a:r>
              <a:rPr lang="ru" sz="2000" dirty="0">
                <a:cs typeface="Calibri"/>
              </a:rPr>
              <a:t> (</a:t>
            </a:r>
            <a:r>
              <a:rPr lang="ru" sz="2000" b="1" dirty="0">
                <a:cs typeface="Calibri"/>
              </a:rPr>
              <a:t>JavaScript Object Notation</a:t>
            </a:r>
            <a:r>
              <a:rPr lang="ru" sz="2000" dirty="0">
                <a:cs typeface="Calibri"/>
              </a:rPr>
              <a:t>). </a:t>
            </a:r>
          </a:p>
          <a:p>
            <a:pPr>
              <a:buNone/>
            </a:pPr>
            <a:endParaRPr lang="ru" sz="2000" dirty="0">
              <a:cs typeface="Calibri"/>
            </a:endParaRPr>
          </a:p>
          <a:p>
            <a:pPr>
              <a:buNone/>
            </a:pPr>
            <a:r>
              <a:rPr lang="ru" sz="2000" b="1" dirty="0">
                <a:cs typeface="Calibri"/>
              </a:rPr>
              <a:t>JSON </a:t>
            </a:r>
            <a:r>
              <a:rPr lang="ru" sz="2000" dirty="0">
                <a:cs typeface="Calibri"/>
              </a:rPr>
              <a:t>решает многие из описанных недостатков, поскольку он работает с использованием  </a:t>
            </a:r>
            <a:r>
              <a:rPr lang="ru" sz="2000" b="1" dirty="0">
                <a:cs typeface="Calibri"/>
              </a:rPr>
              <a:t>XML</a:t>
            </a:r>
            <a:r>
              <a:rPr lang="ru" sz="2000" dirty="0">
                <a:cs typeface="Calibri"/>
              </a:rPr>
              <a:t>, является </a:t>
            </a:r>
            <a:r>
              <a:rPr lang="ru" sz="2000" dirty="0" err="1">
                <a:cs typeface="Calibri"/>
              </a:rPr>
              <a:t>самореферентным</a:t>
            </a:r>
            <a:r>
              <a:rPr lang="ru" sz="2000" dirty="0">
                <a:cs typeface="Calibri"/>
              </a:rPr>
              <a:t>, иерархическим и  легко доступен в приложениях Java.</a:t>
            </a:r>
            <a:endParaRPr lang="ru" dirty="0"/>
          </a:p>
          <a:p>
            <a:pPr>
              <a:buNone/>
            </a:pPr>
            <a:endParaRPr lang="ru" sz="2000" dirty="0">
              <a:cs typeface="Calibri"/>
            </a:endParaRPr>
          </a:p>
          <a:p>
            <a:pPr>
              <a:buNone/>
            </a:pPr>
            <a:endParaRPr lang="ru" sz="2000" dirty="0">
              <a:cs typeface="Calibri"/>
            </a:endParaRPr>
          </a:p>
          <a:p>
            <a:pPr>
              <a:buNone/>
            </a:pPr>
            <a:endParaRPr lang="ru-RU" sz="2000" dirty="0">
              <a:cs typeface="Calibri"/>
            </a:endParaRPr>
          </a:p>
          <a:p>
            <a:pPr>
              <a:buNone/>
            </a:pPr>
            <a:endParaRPr lang="ru-RU" sz="2000" dirty="0">
              <a:cs typeface="Calibri"/>
            </a:endParaRPr>
          </a:p>
        </p:txBody>
      </p:sp>
    </p:spTree>
    <p:extLst>
      <p:ext uri="{BB962C8B-B14F-4D97-AF65-F5344CB8AC3E}">
        <p14:creationId xmlns:p14="http://schemas.microsoft.com/office/powerpoint/2010/main" val="397151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781300" y="147272"/>
            <a:ext cx="6210300" cy="449018"/>
          </a:xfrm>
        </p:spPr>
        <p:txBody>
          <a:bodyPr>
            <a:normAutofit/>
          </a:bodyPr>
          <a:lstStyle/>
          <a:p>
            <a:r>
              <a:rPr lang="ru-RU" sz="1800" dirty="0">
                <a:cs typeface="Calibri Light"/>
              </a:rPr>
              <a:t>Network </a:t>
            </a:r>
            <a:r>
              <a:rPr lang="ru-RU" sz="1800" err="1">
                <a:cs typeface="Calibri Light"/>
              </a:rPr>
              <a:t>Programmability:The</a:t>
            </a:r>
            <a:r>
              <a:rPr lang="ru-RU" sz="1800" dirty="0">
                <a:cs typeface="Calibri Light"/>
              </a:rPr>
              <a:t> Application-Network </a:t>
            </a:r>
            <a:r>
              <a:rPr lang="ru-RU" sz="1800" err="1">
                <a:cs typeface="Calibri Light"/>
              </a:rPr>
              <a:t>Divide</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43114" y="1260643"/>
            <a:ext cx="10811375" cy="4800014"/>
          </a:xfrm>
        </p:spPr>
        <p:txBody>
          <a:bodyPr vert="horz" lIns="91440" tIns="45720" rIns="91440" bIns="45720" rtlCol="0" anchor="t">
            <a:noAutofit/>
          </a:bodyPr>
          <a:lstStyle/>
          <a:p>
            <a:pPr marL="0" indent="0">
              <a:buNone/>
            </a:pPr>
            <a:r>
              <a:rPr lang="ru" sz="1800" dirty="0">
                <a:cs typeface="Calibri"/>
              </a:rPr>
              <a:t>Другим ключевым принципом технологии </a:t>
            </a:r>
            <a:r>
              <a:rPr lang="ru" sz="1800" b="1" dirty="0">
                <a:cs typeface="Calibri"/>
              </a:rPr>
              <a:t>SDN</a:t>
            </a:r>
            <a:r>
              <a:rPr lang="ru" sz="1800" dirty="0">
                <a:cs typeface="Calibri"/>
              </a:rPr>
              <a:t> является обеспечение близкого взаимодействия между приложениями и сетевыми элементами. </a:t>
            </a:r>
          </a:p>
          <a:p>
            <a:pPr marL="0" indent="0">
              <a:buNone/>
            </a:pPr>
            <a:r>
              <a:rPr lang="ru" sz="1800" i="1" dirty="0">
                <a:cs typeface="Calibri"/>
              </a:rPr>
              <a:t>Provisioning, анализ и оптимизация</a:t>
            </a:r>
            <a:r>
              <a:rPr lang="ru" sz="1800" dirty="0">
                <a:cs typeface="Calibri"/>
              </a:rPr>
              <a:t> рассматриваются в </a:t>
            </a:r>
            <a:r>
              <a:rPr lang="ru" sz="1800" b="1" dirty="0">
                <a:cs typeface="Calibri"/>
              </a:rPr>
              <a:t>SDN  </a:t>
            </a:r>
            <a:r>
              <a:rPr lang="ru" sz="1800" dirty="0">
                <a:cs typeface="Calibri"/>
              </a:rPr>
              <a:t>как часть общего цикла, хотя  в прошлом они считались независимыми. </a:t>
            </a:r>
          </a:p>
          <a:p>
            <a:pPr>
              <a:buNone/>
            </a:pPr>
            <a:r>
              <a:rPr lang="ru" sz="1800" dirty="0">
                <a:cs typeface="Calibri"/>
              </a:rPr>
              <a:t> Этап </a:t>
            </a:r>
            <a:r>
              <a:rPr lang="ru" sz="1800" i="1" dirty="0">
                <a:cs typeface="Calibri"/>
              </a:rPr>
              <a:t>Provisioning</a:t>
            </a:r>
            <a:r>
              <a:rPr lang="ru" sz="1800" b="1" dirty="0">
                <a:cs typeface="Calibri"/>
              </a:rPr>
              <a:t> </a:t>
            </a:r>
            <a:r>
              <a:rPr lang="ru" sz="1800" dirty="0">
                <a:cs typeface="Calibri"/>
              </a:rPr>
              <a:t> указывает на инициативу приложения что-то сделать, что-то изменить или повлиять на поведение сети. </a:t>
            </a:r>
          </a:p>
          <a:p>
            <a:pPr>
              <a:buNone/>
            </a:pPr>
            <a:r>
              <a:rPr lang="ru" sz="1800" dirty="0">
                <a:cs typeface="Calibri"/>
              </a:rPr>
              <a:t>Этап </a:t>
            </a:r>
            <a:r>
              <a:rPr lang="ru" sz="1800" i="1" dirty="0">
                <a:cs typeface="Calibri"/>
              </a:rPr>
              <a:t>анализа</a:t>
            </a:r>
            <a:r>
              <a:rPr lang="ru" sz="1800" dirty="0">
                <a:cs typeface="Calibri"/>
              </a:rPr>
              <a:t>  представляет из себя мониторинг или получение обратной связи от сетевых элементов о их работоспособности, сбоях в работе, нагрузке или т.д.  В него также входит, например, сбор статистики и получение уведомлений о состоянии. </a:t>
            </a:r>
          </a:p>
          <a:p>
            <a:pPr>
              <a:buNone/>
            </a:pPr>
            <a:r>
              <a:rPr lang="ru" sz="1800" dirty="0">
                <a:cs typeface="Calibri"/>
              </a:rPr>
              <a:t>Наконец, </a:t>
            </a:r>
            <a:r>
              <a:rPr lang="ru" sz="1800" i="1" dirty="0">
                <a:cs typeface="Calibri"/>
              </a:rPr>
              <a:t>оптимизация</a:t>
            </a:r>
            <a:r>
              <a:rPr lang="ru" sz="1800" dirty="0">
                <a:cs typeface="Calibri"/>
              </a:rPr>
              <a:t> - это последний этап, на котором информациия, собранная на этапе анализа, приводит к следующему циклу обеспечения </a:t>
            </a:r>
            <a:r>
              <a:rPr lang="ru" sz="1800" i="1" dirty="0">
                <a:cs typeface="Calibri"/>
              </a:rPr>
              <a:t>(Provisioning)</a:t>
            </a:r>
            <a:r>
              <a:rPr lang="ru" sz="1800" dirty="0">
                <a:cs typeface="Calibri"/>
              </a:rPr>
              <a:t>. Таким образом система настраивает себя для обеспечения эффективной работы. </a:t>
            </a:r>
          </a:p>
          <a:p>
            <a:pPr>
              <a:buNone/>
            </a:pPr>
            <a:r>
              <a:rPr lang="ru" sz="1800" dirty="0">
                <a:cs typeface="Calibri"/>
              </a:rPr>
              <a:t>Чем короче эта петля обратной связи, тем быстрее система может настроить себя на изменение, чтобы работать более оптимально.</a:t>
            </a:r>
          </a:p>
          <a:p>
            <a:pPr marL="0" indent="0">
              <a:buNone/>
            </a:pPr>
            <a:r>
              <a:rPr lang="ru" sz="1800" dirty="0">
                <a:cs typeface="Calibri"/>
              </a:rPr>
              <a:t>Ранее, приложениям приходилось взаимодействовать с тем, что по существу являлось прокси-сервером или транслятором между ним и сетевыми элементами. В таких случаях цикл обратной связи между приложением и сетевыми элементами часто измеряется в минутах, часах или днях!</a:t>
            </a:r>
            <a:endParaRPr lang="ru-RU" sz="1800" dirty="0">
              <a:cs typeface="Calibri"/>
            </a:endParaRPr>
          </a:p>
          <a:p>
            <a:pPr marL="0" indent="0">
              <a:buNone/>
            </a:pPr>
            <a:endParaRPr lang="ru" sz="2000" dirty="0">
              <a:cs typeface="Calibri"/>
            </a:endParaRPr>
          </a:p>
          <a:p>
            <a:pPr marL="0" indent="0">
              <a:buNone/>
            </a:pPr>
            <a:endParaRPr lang="ru" sz="2000" dirty="0">
              <a:cs typeface="Calibri"/>
            </a:endParaRPr>
          </a:p>
          <a:p>
            <a:pPr marL="0" indent="0">
              <a:buNone/>
            </a:pPr>
            <a:endParaRPr lang="ru-RU" sz="2000" dirty="0">
              <a:cs typeface="Calibri"/>
            </a:endParaRPr>
          </a:p>
          <a:p>
            <a:pPr>
              <a:buNone/>
            </a:pPr>
            <a:endParaRPr lang="ru" sz="2000" dirty="0">
              <a:cs typeface="Calibri"/>
            </a:endParaRPr>
          </a:p>
          <a:p>
            <a:pPr>
              <a:buNone/>
            </a:pPr>
            <a:endParaRPr lang="ru" sz="2000" dirty="0">
              <a:cs typeface="Calibri"/>
            </a:endParaRPr>
          </a:p>
          <a:p>
            <a:pPr>
              <a:buNone/>
            </a:pPr>
            <a:endParaRPr lang="ru" sz="2000" dirty="0">
              <a:cs typeface="Calibri"/>
            </a:endParaRPr>
          </a:p>
          <a:p>
            <a:pPr>
              <a:buNone/>
            </a:pPr>
            <a:endParaRPr lang="ru-RU" sz="2000" dirty="0">
              <a:cs typeface="Calibri"/>
            </a:endParaRPr>
          </a:p>
          <a:p>
            <a:pPr>
              <a:buNone/>
            </a:pPr>
            <a:endParaRPr lang="ru-RU" sz="2000" dirty="0">
              <a:cs typeface="Calibri"/>
            </a:endParaRPr>
          </a:p>
        </p:txBody>
      </p:sp>
    </p:spTree>
    <p:extLst>
      <p:ext uri="{BB962C8B-B14F-4D97-AF65-F5344CB8AC3E}">
        <p14:creationId xmlns:p14="http://schemas.microsoft.com/office/powerpoint/2010/main" val="4125386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390775" y="99647"/>
            <a:ext cx="6029325" cy="420443"/>
          </a:xfrm>
        </p:spPr>
        <p:txBody>
          <a:bodyPr>
            <a:normAutofit/>
          </a:bodyPr>
          <a:lstStyle/>
          <a:p>
            <a:r>
              <a:rPr lang="ru-RU" sz="1800" dirty="0">
                <a:cs typeface="Calibri Light"/>
              </a:rPr>
              <a:t>Network </a:t>
            </a:r>
            <a:r>
              <a:rPr lang="ru-RU" sz="1800" err="1">
                <a:cs typeface="Calibri Light"/>
              </a:rPr>
              <a:t>Programmability:The</a:t>
            </a:r>
            <a:r>
              <a:rPr lang="ru-RU" sz="1800" dirty="0">
                <a:cs typeface="Calibri Light"/>
              </a:rPr>
              <a:t> Application-Network </a:t>
            </a:r>
            <a:r>
              <a:rPr lang="ru-RU" sz="1800" err="1">
                <a:cs typeface="Calibri Light"/>
              </a:rPr>
              <a:t>Divide</a:t>
            </a:r>
            <a:endParaRPr lang="ru-RU" sz="1800">
              <a:cs typeface="Calibri Light"/>
            </a:endParaRP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1859125" cy="5323889"/>
          </a:xfrm>
        </p:spPr>
        <p:txBody>
          <a:bodyPr vert="horz" lIns="91440" tIns="45720" rIns="91440" bIns="45720" rtlCol="0" anchor="t">
            <a:noAutofit/>
          </a:bodyPr>
          <a:lstStyle/>
          <a:p>
            <a:pPr marL="0" indent="0">
              <a:buNone/>
            </a:pPr>
            <a:endParaRPr lang="ru" sz="2000" dirty="0">
              <a:cs typeface="Calibri"/>
            </a:endParaRPr>
          </a:p>
          <a:p>
            <a:pPr>
              <a:buNone/>
            </a:pPr>
            <a:endParaRPr lang="ru" sz="2000" dirty="0">
              <a:cs typeface="Calibri"/>
            </a:endParaRPr>
          </a:p>
          <a:p>
            <a:pPr>
              <a:buNone/>
            </a:pPr>
            <a:endParaRPr lang="ru-RU" sz="2000" dirty="0">
              <a:cs typeface="Calibri"/>
            </a:endParaRPr>
          </a:p>
          <a:p>
            <a:pPr>
              <a:buNone/>
            </a:pPr>
            <a:endParaRPr lang="ru-RU" sz="2000" dirty="0">
              <a:cs typeface="Calibri"/>
            </a:endParaRPr>
          </a:p>
        </p:txBody>
      </p:sp>
      <p:pic>
        <p:nvPicPr>
          <p:cNvPr id="4" name="Рисунок 4" descr="Изображение выглядит как текст&#10;&#10;Описание создано с высокой степенью достоверности">
            <a:extLst>
              <a:ext uri="{FF2B5EF4-FFF2-40B4-BE49-F238E27FC236}">
                <a16:creationId xmlns:a16="http://schemas.microsoft.com/office/drawing/2014/main" id="{16ED4B9D-7BF8-49FD-A346-D3D77B5C713E}"/>
              </a:ext>
            </a:extLst>
          </p:cNvPr>
          <p:cNvPicPr>
            <a:picLocks noChangeAspect="1"/>
          </p:cNvPicPr>
          <p:nvPr/>
        </p:nvPicPr>
        <p:blipFill>
          <a:blip r:embed="rId2"/>
          <a:stretch>
            <a:fillRect/>
          </a:stretch>
        </p:blipFill>
        <p:spPr>
          <a:xfrm>
            <a:off x="2497356" y="1220670"/>
            <a:ext cx="5400430" cy="5047183"/>
          </a:xfrm>
          <a:prstGeom prst="rect">
            <a:avLst/>
          </a:prstGeom>
        </p:spPr>
      </p:pic>
    </p:spTree>
    <p:extLst>
      <p:ext uri="{BB962C8B-B14F-4D97-AF65-F5344CB8AC3E}">
        <p14:creationId xmlns:p14="http://schemas.microsoft.com/office/powerpoint/2010/main" val="12573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540E0-1CF1-41ED-98FE-EFD3678E84A7}"/>
              </a:ext>
            </a:extLst>
          </p:cNvPr>
          <p:cNvSpPr>
            <a:spLocks noGrp="1"/>
          </p:cNvSpPr>
          <p:nvPr>
            <p:ph type="title"/>
          </p:nvPr>
        </p:nvSpPr>
        <p:spPr>
          <a:xfrm>
            <a:off x="2876550" y="128222"/>
            <a:ext cx="5381625" cy="315668"/>
          </a:xfrm>
        </p:spPr>
        <p:txBody>
          <a:bodyPr>
            <a:normAutofit fontScale="90000"/>
          </a:bodyPr>
          <a:lstStyle/>
          <a:p>
            <a:r>
              <a:rPr lang="ru-RU" sz="1800" dirty="0">
                <a:cs typeface="Calibri Light"/>
              </a:rPr>
              <a:t>Network </a:t>
            </a:r>
            <a:r>
              <a:rPr lang="ru-RU" sz="1800" err="1">
                <a:cs typeface="Calibri Light"/>
              </a:rPr>
              <a:t>Programmability</a:t>
            </a:r>
            <a:r>
              <a:rPr lang="ru-RU" sz="1800" dirty="0">
                <a:cs typeface="Calibri Light"/>
              </a:rPr>
              <a:t>: The Command-Line Interface</a:t>
            </a:r>
          </a:p>
        </p:txBody>
      </p:sp>
      <p:sp>
        <p:nvSpPr>
          <p:cNvPr id="3" name="Объект 2">
            <a:extLst>
              <a:ext uri="{FF2B5EF4-FFF2-40B4-BE49-F238E27FC236}">
                <a16:creationId xmlns:a16="http://schemas.microsoft.com/office/drawing/2014/main" id="{F015C54F-85BA-467A-ACD6-2C815A432471}"/>
              </a:ext>
            </a:extLst>
          </p:cNvPr>
          <p:cNvSpPr>
            <a:spLocks noGrp="1"/>
          </p:cNvSpPr>
          <p:nvPr>
            <p:ph idx="1"/>
          </p:nvPr>
        </p:nvSpPr>
        <p:spPr>
          <a:xfrm>
            <a:off x="176464" y="1384468"/>
            <a:ext cx="10306550" cy="4447589"/>
          </a:xfrm>
        </p:spPr>
        <p:txBody>
          <a:bodyPr vert="horz" lIns="91440" tIns="45720" rIns="91440" bIns="45720" rtlCol="0" anchor="t">
            <a:noAutofit/>
          </a:bodyPr>
          <a:lstStyle/>
          <a:p>
            <a:pPr>
              <a:buNone/>
            </a:pPr>
            <a:endParaRPr lang="ru" sz="2000" dirty="0">
              <a:cs typeface="Calibri"/>
            </a:endParaRPr>
          </a:p>
          <a:p>
            <a:pPr>
              <a:buNone/>
            </a:pPr>
            <a:r>
              <a:rPr lang="ru" sz="1800" dirty="0">
                <a:cs typeface="Calibri"/>
              </a:rPr>
              <a:t>Каждый производитель обычно  предоставляет какой-то </a:t>
            </a:r>
            <a:r>
              <a:rPr lang="ru" sz="1800" i="1" dirty="0">
                <a:cs typeface="Calibri"/>
              </a:rPr>
              <a:t>интерфейс командной строки (CLI)</a:t>
            </a:r>
            <a:r>
              <a:rPr lang="ru" sz="1800" dirty="0">
                <a:cs typeface="Calibri"/>
              </a:rPr>
              <a:t>, чтобы оператор мог обмениваться данными с устройством. </a:t>
            </a:r>
            <a:endParaRPr lang="ru-RU" sz="1800" dirty="0">
              <a:cs typeface="Calibri"/>
            </a:endParaRPr>
          </a:p>
          <a:p>
            <a:pPr>
              <a:buNone/>
            </a:pPr>
            <a:r>
              <a:rPr lang="ru" sz="1800" i="1" dirty="0">
                <a:cs typeface="Calibri"/>
              </a:rPr>
              <a:t>CLI</a:t>
            </a:r>
            <a:r>
              <a:rPr lang="ru" sz="1800" dirty="0">
                <a:cs typeface="Calibri"/>
              </a:rPr>
              <a:t>, как правило, представляет собой систему на основе символов </a:t>
            </a:r>
            <a:r>
              <a:rPr lang="ru" sz="1800" i="1" dirty="0">
                <a:cs typeface="Calibri"/>
              </a:rPr>
              <a:t>ASCII</a:t>
            </a:r>
            <a:r>
              <a:rPr lang="ru" sz="1800" dirty="0">
                <a:cs typeface="Calibri"/>
              </a:rPr>
              <a:t>, предназначенную для использования в качестве интерфейса управления по умолчанию и который является интерфейсом самого низкого уровня для любого устройства. </a:t>
            </a:r>
            <a:endParaRPr lang="ru-RU" sz="1800" dirty="0">
              <a:cs typeface="Calibri"/>
            </a:endParaRPr>
          </a:p>
          <a:p>
            <a:pPr>
              <a:buNone/>
            </a:pPr>
            <a:r>
              <a:rPr lang="ru" sz="1800" i="1" dirty="0">
                <a:cs typeface="Calibri"/>
              </a:rPr>
              <a:t>CLI</a:t>
            </a:r>
            <a:r>
              <a:rPr lang="ru" sz="1800" dirty="0">
                <a:cs typeface="Calibri"/>
              </a:rPr>
              <a:t> во многом аналогичен командной оболочке </a:t>
            </a:r>
            <a:r>
              <a:rPr lang="ru" sz="1800" i="1" dirty="0">
                <a:cs typeface="Calibri"/>
              </a:rPr>
              <a:t>UNIX</a:t>
            </a:r>
            <a:r>
              <a:rPr lang="ru" sz="1800" dirty="0">
                <a:cs typeface="Calibri"/>
              </a:rPr>
              <a:t>, поскольку </a:t>
            </a:r>
            <a:r>
              <a:rPr lang="ru" sz="1800" i="1" dirty="0">
                <a:cs typeface="Calibri"/>
              </a:rPr>
              <a:t>CLI</a:t>
            </a:r>
            <a:r>
              <a:rPr lang="ru" sz="1800" dirty="0">
                <a:cs typeface="Calibri"/>
              </a:rPr>
              <a:t> - это синтаксический анализатор, который предпринимает некоторые действия на основе строки символов, как только нажата клавиша </a:t>
            </a:r>
            <a:r>
              <a:rPr lang="ru" sz="1800" i="1" dirty="0" err="1">
                <a:cs typeface="Calibri"/>
              </a:rPr>
              <a:t>Return</a:t>
            </a:r>
            <a:r>
              <a:rPr lang="ru" sz="1800" dirty="0">
                <a:cs typeface="Calibri"/>
              </a:rPr>
              <a:t>.</a:t>
            </a:r>
            <a:endParaRPr lang="ru-RU" sz="1800" dirty="0">
              <a:cs typeface="Calibri"/>
            </a:endParaRPr>
          </a:p>
          <a:p>
            <a:pPr>
              <a:buNone/>
            </a:pPr>
            <a:r>
              <a:rPr lang="ru" sz="1800" dirty="0">
                <a:cs typeface="Calibri"/>
              </a:rPr>
              <a:t>Большинство устройств поддерживают удаленный доступ к </a:t>
            </a:r>
            <a:r>
              <a:rPr lang="ru" sz="1800" i="1" dirty="0">
                <a:cs typeface="Calibri"/>
              </a:rPr>
              <a:t>CLI</a:t>
            </a:r>
            <a:r>
              <a:rPr lang="ru" sz="1800" dirty="0">
                <a:cs typeface="Calibri"/>
              </a:rPr>
              <a:t>   через </a:t>
            </a:r>
            <a:r>
              <a:rPr lang="ru" sz="1800" i="1" dirty="0" err="1">
                <a:cs typeface="Calibri"/>
              </a:rPr>
              <a:t>Telnet</a:t>
            </a:r>
            <a:r>
              <a:rPr lang="ru" sz="1800" dirty="0">
                <a:cs typeface="Calibri"/>
              </a:rPr>
              <a:t> или </a:t>
            </a:r>
            <a:r>
              <a:rPr lang="ru" sz="1800" i="1" dirty="0" err="1">
                <a:cs typeface="Calibri"/>
              </a:rPr>
              <a:t>Secure</a:t>
            </a:r>
            <a:r>
              <a:rPr lang="ru" sz="1800" i="1" dirty="0">
                <a:cs typeface="Calibri"/>
              </a:rPr>
              <a:t> </a:t>
            </a:r>
            <a:r>
              <a:rPr lang="ru" sz="1800" i="1" dirty="0" err="1">
                <a:cs typeface="Calibri"/>
              </a:rPr>
              <a:t>Shell</a:t>
            </a:r>
            <a:r>
              <a:rPr lang="ru" sz="1800" i="1" dirty="0">
                <a:cs typeface="Calibri"/>
              </a:rPr>
              <a:t> (SSH)</a:t>
            </a:r>
            <a:r>
              <a:rPr lang="ru" sz="1800" dirty="0">
                <a:cs typeface="Calibri"/>
              </a:rPr>
              <a:t>. Поскольку эти протоколы работают по сети, они подвержены сбоям в сети или другим ошибкам, которые могут помешать менеджеру связаться с устройством, по этой причине  для большинства устройств  по-прежнему предоставляют некоторое </a:t>
            </a:r>
            <a:r>
              <a:rPr lang="ru" sz="1800" dirty="0" err="1">
                <a:cs typeface="Calibri"/>
              </a:rPr>
              <a:t>хардварное</a:t>
            </a:r>
            <a:r>
              <a:rPr lang="ru" sz="1800" dirty="0">
                <a:cs typeface="Calibri"/>
              </a:rPr>
              <a:t> приложение, поддерживающее набор команд для локального взаимодействия  (например,  через </a:t>
            </a:r>
            <a:r>
              <a:rPr lang="ru" sz="1800" i="1" dirty="0">
                <a:cs typeface="Calibri"/>
              </a:rPr>
              <a:t>USB-порт</a:t>
            </a:r>
            <a:r>
              <a:rPr lang="ru" sz="1800" dirty="0">
                <a:cs typeface="Calibri"/>
              </a:rPr>
              <a:t> или </a:t>
            </a:r>
            <a:r>
              <a:rPr lang="ru" sz="1800" i="1" dirty="0">
                <a:cs typeface="Calibri"/>
              </a:rPr>
              <a:t>последовательный порт</a:t>
            </a:r>
            <a:r>
              <a:rPr lang="ru" sz="1800" dirty="0">
                <a:cs typeface="Calibri"/>
              </a:rPr>
              <a:t>).</a:t>
            </a:r>
          </a:p>
          <a:p>
            <a:pPr>
              <a:buNone/>
            </a:pPr>
            <a:endParaRPr lang="ru" sz="2000" dirty="0">
              <a:cs typeface="Calibri"/>
            </a:endParaRPr>
          </a:p>
        </p:txBody>
      </p:sp>
    </p:spTree>
    <p:extLst>
      <p:ext uri="{BB962C8B-B14F-4D97-AF65-F5344CB8AC3E}">
        <p14:creationId xmlns:p14="http://schemas.microsoft.com/office/powerpoint/2010/main" val="101883324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6339</Words>
  <Application>Microsoft Office PowerPoint</Application>
  <PresentationFormat>Широкоэкранный</PresentationFormat>
  <Paragraphs>295</Paragraphs>
  <Slides>43</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Тема Office</vt:lpstr>
      <vt:lpstr>Network Programmability: Вступление </vt:lpstr>
      <vt:lpstr>Network Programmability:Вступление</vt:lpstr>
      <vt:lpstr>Network Programmability: The Management Interface</vt:lpstr>
      <vt:lpstr>Network Programmability:The Application-Network Divide</vt:lpstr>
      <vt:lpstr>Network Programmability:The Application-Network Divide</vt:lpstr>
      <vt:lpstr>Network Programmability:The Application-Network Divide</vt:lpstr>
      <vt:lpstr>Network Programmability:The Application-Network Divide</vt:lpstr>
      <vt:lpstr>Network Programmability:The Application-Network Divide</vt:lpstr>
      <vt:lpstr>Network Programmability: The Command-Line Interface</vt:lpstr>
      <vt:lpstr>Network Programmability:The Command-Line Interface</vt:lpstr>
      <vt:lpstr>Network Programmability: Тhe Command-Line Interface</vt:lpstr>
      <vt:lpstr>Network Programmability: NETCONF and NETMOD</vt:lpstr>
      <vt:lpstr>Network Programmability: NETCONF and NETMOD</vt:lpstr>
      <vt:lpstr>Network Programmability: NETCONF and NETMOD</vt:lpstr>
      <vt:lpstr>Network Programmability: NETCONF and NETMOD</vt:lpstr>
      <vt:lpstr>Network Programmability: NETCONF and NETMOD</vt:lpstr>
      <vt:lpstr>Network Programmability: NETCONF and NETMOD</vt:lpstr>
      <vt:lpstr>Network Programmability: SNMP</vt:lpstr>
      <vt:lpstr>Network Programmability: SNMP</vt:lpstr>
      <vt:lpstr>Network Programmability: SNMP:The SNMP agent</vt:lpstr>
      <vt:lpstr>Network Programmability: SNMP:The SNMP agent</vt:lpstr>
      <vt:lpstr>Network Programmability: SNMP: The SNMP manager</vt:lpstr>
      <vt:lpstr>Network Programmability: SNMP:The MIB</vt:lpstr>
      <vt:lpstr>Network Programmability: SNMP: Manager and agent relationship</vt:lpstr>
      <vt:lpstr>Network Programmability: SNMP: Manager and agent relationship</vt:lpstr>
      <vt:lpstr>Network Programmability: SNMP: Manager and agent relationship</vt:lpstr>
      <vt:lpstr>Network Programmability: Modern Programmatic Interfaces</vt:lpstr>
      <vt:lpstr>Network Programmability: Publish and Subscribe Interfaces</vt:lpstr>
      <vt:lpstr>Network Programmability: Publish and Subscribe Interfaces</vt:lpstr>
      <vt:lpstr>Network Programmability: Publish and Subscribe Interfaces</vt:lpstr>
      <vt:lpstr>Network Programmability: Publish and Subscribe Interfaces</vt:lpstr>
      <vt:lpstr>Network Programmability: Publish and Subscribe Interfaces</vt:lpstr>
      <vt:lpstr>Network Programmability: Publish and Subscribe Interfaces</vt:lpstr>
      <vt:lpstr>Network Programmability: XMPP</vt:lpstr>
      <vt:lpstr>Network Programmability: XMPP</vt:lpstr>
      <vt:lpstr>Network Programmability: XMPP</vt:lpstr>
      <vt:lpstr>Network Programmability: XMPP</vt:lpstr>
      <vt:lpstr>Network Programmability: Google’s Protocol Buffers</vt:lpstr>
      <vt:lpstr>Network Programmability: Google’s Protocol Buffers</vt:lpstr>
      <vt:lpstr>Network Programmability: Google’s Protocol Buffers</vt:lpstr>
      <vt:lpstr>Network Programmability: Google’s Protocol Buffers</vt:lpstr>
      <vt:lpstr>Network Programmability: Conclusions</vt:lpstr>
      <vt:lpstr>Network Programmability: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Шкребец Александр Евгеньевич</cp:lastModifiedBy>
  <cp:revision>4041</cp:revision>
  <dcterms:created xsi:type="dcterms:W3CDTF">2012-07-30T23:42:41Z</dcterms:created>
  <dcterms:modified xsi:type="dcterms:W3CDTF">2024-03-21T12:08:49Z</dcterms:modified>
</cp:coreProperties>
</file>