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6"/>
  </p:notesMasterIdLst>
  <p:sldIdLst>
    <p:sldId id="256" r:id="rId2"/>
    <p:sldId id="325" r:id="rId3"/>
    <p:sldId id="326" r:id="rId4"/>
    <p:sldId id="327" r:id="rId5"/>
    <p:sldId id="324" r:id="rId6"/>
    <p:sldId id="306" r:id="rId7"/>
    <p:sldId id="307" r:id="rId8"/>
    <p:sldId id="329" r:id="rId9"/>
    <p:sldId id="330" r:id="rId10"/>
    <p:sldId id="331" r:id="rId11"/>
    <p:sldId id="332" r:id="rId12"/>
    <p:sldId id="333" r:id="rId13"/>
    <p:sldId id="334" r:id="rId14"/>
    <p:sldId id="335" r:id="rId15"/>
    <p:sldId id="336" r:id="rId16"/>
    <p:sldId id="337" r:id="rId17"/>
    <p:sldId id="338" r:id="rId18"/>
    <p:sldId id="339" r:id="rId19"/>
    <p:sldId id="257" r:id="rId20"/>
    <p:sldId id="354" r:id="rId21"/>
    <p:sldId id="355" r:id="rId22"/>
    <p:sldId id="356" r:id="rId23"/>
    <p:sldId id="261" r:id="rId24"/>
    <p:sldId id="262" r:id="rId25"/>
    <p:sldId id="263" r:id="rId26"/>
    <p:sldId id="272" r:id="rId27"/>
    <p:sldId id="273" r:id="rId28"/>
    <p:sldId id="274" r:id="rId29"/>
    <p:sldId id="275" r:id="rId30"/>
    <p:sldId id="276" r:id="rId31"/>
    <p:sldId id="277" r:id="rId32"/>
    <p:sldId id="278" r:id="rId33"/>
    <p:sldId id="323" r:id="rId34"/>
    <p:sldId id="279" r:id="rId35"/>
    <p:sldId id="266" r:id="rId36"/>
    <p:sldId id="359" r:id="rId37"/>
    <p:sldId id="360" r:id="rId38"/>
    <p:sldId id="361" r:id="rId39"/>
    <p:sldId id="362" r:id="rId40"/>
    <p:sldId id="363" r:id="rId41"/>
    <p:sldId id="357" r:id="rId42"/>
    <p:sldId id="364" r:id="rId43"/>
    <p:sldId id="365" r:id="rId44"/>
    <p:sldId id="285" r:id="rId45"/>
    <p:sldId id="286" r:id="rId46"/>
    <p:sldId id="287"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28"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66" r:id="rId78"/>
    <p:sldId id="367" r:id="rId79"/>
    <p:sldId id="368" r:id="rId80"/>
    <p:sldId id="369" r:id="rId81"/>
    <p:sldId id="370" r:id="rId82"/>
    <p:sldId id="371" r:id="rId83"/>
    <p:sldId id="372" r:id="rId84"/>
    <p:sldId id="373" r:id="rId85"/>
  </p:sldIdLst>
  <p:sldSz cx="10080625" cy="7559675"/>
  <p:notesSz cx="7559675" cy="10691813"/>
  <p:defaultTextStyle>
    <a:defPPr>
      <a:defRPr lang="en-GB"/>
    </a:defPPr>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Tahoma" panose="020B060403050404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Tahoma" panose="020B060403050404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F5533-2565-17D6-8130-F1E61B5959C7}" v="468" dt="2024-02-21T13:45:28.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25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CA755FC2-7011-4F15-8979-B5C61DC5DB7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0" name="AutoShape 2">
            <a:extLst>
              <a:ext uri="{FF2B5EF4-FFF2-40B4-BE49-F238E27FC236}">
                <a16:creationId xmlns:a16="http://schemas.microsoft.com/office/drawing/2014/main" id="{69BE435E-0A2A-4E8A-B19E-18C073F7E015}"/>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1" name="AutoShape 3">
            <a:extLst>
              <a:ext uri="{FF2B5EF4-FFF2-40B4-BE49-F238E27FC236}">
                <a16:creationId xmlns:a16="http://schemas.microsoft.com/office/drawing/2014/main" id="{4E4D606B-D9FB-4279-923C-368DC33CF1E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2" name="AutoShape 4">
            <a:extLst>
              <a:ext uri="{FF2B5EF4-FFF2-40B4-BE49-F238E27FC236}">
                <a16:creationId xmlns:a16="http://schemas.microsoft.com/office/drawing/2014/main" id="{0332BCC9-F5A9-48BE-96F4-3C8B90B4DFF2}"/>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3" name="AutoShape 5">
            <a:extLst>
              <a:ext uri="{FF2B5EF4-FFF2-40B4-BE49-F238E27FC236}">
                <a16:creationId xmlns:a16="http://schemas.microsoft.com/office/drawing/2014/main" id="{AEAA18C0-7D7D-41FB-9BA4-446CAD98ED12}"/>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4" name="AutoShape 6">
            <a:extLst>
              <a:ext uri="{FF2B5EF4-FFF2-40B4-BE49-F238E27FC236}">
                <a16:creationId xmlns:a16="http://schemas.microsoft.com/office/drawing/2014/main" id="{C8207516-67E4-4E78-9A7B-4865815B3054}"/>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5" name="AutoShape 7">
            <a:extLst>
              <a:ext uri="{FF2B5EF4-FFF2-40B4-BE49-F238E27FC236}">
                <a16:creationId xmlns:a16="http://schemas.microsoft.com/office/drawing/2014/main" id="{CD4F61F0-357F-474A-97BF-4E8A85EE9E6F}"/>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6" name="Rectangle 8">
            <a:extLst>
              <a:ext uri="{FF2B5EF4-FFF2-40B4-BE49-F238E27FC236}">
                <a16:creationId xmlns:a16="http://schemas.microsoft.com/office/drawing/2014/main" id="{DD56A7B2-E42F-4432-874B-17B82E16F05F}"/>
              </a:ext>
            </a:extLst>
          </p:cNvPr>
          <p:cNvSpPr>
            <a:spLocks noGrp="1" noRot="1" noChangeAspect="1" noChangeArrowheads="1"/>
          </p:cNvSpPr>
          <p:nvPr>
            <p:ph type="sldImg"/>
          </p:nvPr>
        </p:nvSpPr>
        <p:spPr bwMode="auto">
          <a:xfrm>
            <a:off x="1106488" y="812800"/>
            <a:ext cx="5332412"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a:extLst>
              <a:ext uri="{FF2B5EF4-FFF2-40B4-BE49-F238E27FC236}">
                <a16:creationId xmlns:a16="http://schemas.microsoft.com/office/drawing/2014/main" id="{DAF263ED-C3EC-4F69-AA10-DDF0B4ED0CF3}"/>
              </a:ext>
            </a:extLst>
          </p:cNvPr>
          <p:cNvSpPr>
            <a:spLocks noGrp="1" noChangeArrowheads="1"/>
          </p:cNvSpPr>
          <p:nvPr>
            <p:ph type="body"/>
          </p:nvPr>
        </p:nvSpPr>
        <p:spPr bwMode="auto">
          <a:xfrm>
            <a:off x="755650" y="5078413"/>
            <a:ext cx="6035675" cy="479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a:p>
        </p:txBody>
      </p:sp>
      <p:sp>
        <p:nvSpPr>
          <p:cNvPr id="2058" name="Text Box 10">
            <a:extLst>
              <a:ext uri="{FF2B5EF4-FFF2-40B4-BE49-F238E27FC236}">
                <a16:creationId xmlns:a16="http://schemas.microsoft.com/office/drawing/2014/main" id="{51F8B4BD-13AA-452A-B48F-CC66E27B7CF1}"/>
              </a:ext>
            </a:extLst>
          </p:cNvPr>
          <p:cNvSpPr txBox="1">
            <a:spLocks noChangeArrowheads="1"/>
          </p:cNvSpPr>
          <p:nvPr/>
        </p:nvSpPr>
        <p:spPr bwMode="auto">
          <a:xfrm>
            <a:off x="0"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9" name="Text Box 11">
            <a:extLst>
              <a:ext uri="{FF2B5EF4-FFF2-40B4-BE49-F238E27FC236}">
                <a16:creationId xmlns:a16="http://schemas.microsoft.com/office/drawing/2014/main" id="{50CD4748-C8D2-4916-B40B-5CC83CE080BE}"/>
              </a:ext>
            </a:extLst>
          </p:cNvPr>
          <p:cNvSpPr txBox="1">
            <a:spLocks noChangeArrowheads="1"/>
          </p:cNvSpPr>
          <p:nvPr/>
        </p:nvSpPr>
        <p:spPr bwMode="auto">
          <a:xfrm>
            <a:off x="4278313" y="0"/>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0" name="Text Box 12">
            <a:extLst>
              <a:ext uri="{FF2B5EF4-FFF2-40B4-BE49-F238E27FC236}">
                <a16:creationId xmlns:a16="http://schemas.microsoft.com/office/drawing/2014/main" id="{0BDE3F00-035A-4E22-8550-CF0F5E6B6EAE}"/>
              </a:ext>
            </a:extLst>
          </p:cNvPr>
          <p:cNvSpPr txBox="1">
            <a:spLocks noChangeArrowheads="1"/>
          </p:cNvSpPr>
          <p:nvPr/>
        </p:nvSpPr>
        <p:spPr bwMode="auto">
          <a:xfrm>
            <a:off x="0"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61" name="Rectangle 13">
            <a:extLst>
              <a:ext uri="{FF2B5EF4-FFF2-40B4-BE49-F238E27FC236}">
                <a16:creationId xmlns:a16="http://schemas.microsoft.com/office/drawing/2014/main" id="{5AD6B16C-566B-447C-AD55-9888C8FB3F8A}"/>
              </a:ext>
            </a:extLst>
          </p:cNvPr>
          <p:cNvSpPr>
            <a:spLocks noGrp="1" noChangeArrowheads="1"/>
          </p:cNvSpPr>
          <p:nvPr>
            <p:ph type="sldNum"/>
          </p:nvPr>
        </p:nvSpPr>
        <p:spPr bwMode="auto">
          <a:xfrm>
            <a:off x="4278313" y="10156825"/>
            <a:ext cx="3268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fld id="{1D5FB47C-A02F-46F8-807F-3453CDD8B79E}"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10</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10</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2953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19505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97847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27887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00500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15</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47244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16</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503273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17</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66668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18</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18</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099108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19</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19</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75442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18430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20</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20</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01991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69942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693017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582539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41705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25</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25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47521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41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41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68978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42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42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70759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43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43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95714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06183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659120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519361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65</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82585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66</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955185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67</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01838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68</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68</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91378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69</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69</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411626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70</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70</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95876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76059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33317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1168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623978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43514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75</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46936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76</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192218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77</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330241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78</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78</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442828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79</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79</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522080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80</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80</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5664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81</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81</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624197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82</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82</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940823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83</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83</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23995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5</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5</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4164852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84</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84</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17528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6</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6</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42576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7</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7</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12991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8</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8</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100608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3">
            <a:extLst>
              <a:ext uri="{FF2B5EF4-FFF2-40B4-BE49-F238E27FC236}">
                <a16:creationId xmlns:a16="http://schemas.microsoft.com/office/drawing/2014/main" id="{680774DD-7F59-47C3-B03E-8378F5F5BD7F}"/>
              </a:ext>
            </a:extLst>
          </p:cNvPr>
          <p:cNvSpPr>
            <a:spLocks noGrp="1" noChangeArrowheads="1"/>
          </p:cNvSpPr>
          <p:nvPr>
            <p:ph type="sldNum"/>
          </p:nvPr>
        </p:nvSpPr>
        <p:spPr>
          <a:ln/>
        </p:spPr>
        <p:txBody>
          <a:bodyPr/>
          <a:lstStyle/>
          <a:p>
            <a:fld id="{4AE05D40-C838-4686-BFBB-8EB3CAD8C681}" type="slidenum">
              <a:rPr lang="ru-RU" altLang="ru-RU"/>
              <a:pPr/>
              <a:t>9</a:t>
            </a:fld>
            <a:endParaRPr lang="ru-RU" altLang="ru-RU"/>
          </a:p>
        </p:txBody>
      </p:sp>
      <p:sp>
        <p:nvSpPr>
          <p:cNvPr id="76801" name="Text Box 1">
            <a:extLst>
              <a:ext uri="{FF2B5EF4-FFF2-40B4-BE49-F238E27FC236}">
                <a16:creationId xmlns:a16="http://schemas.microsoft.com/office/drawing/2014/main" id="{FD265ADF-F1F1-4BA7-B60A-E3ED4875356A}"/>
              </a:ext>
            </a:extLst>
          </p:cNvPr>
          <p:cNvSpPr txBox="1">
            <a:spLocks noChangeArrowheads="1"/>
          </p:cNvSpPr>
          <p:nvPr/>
        </p:nvSpPr>
        <p:spPr bwMode="auto">
          <a:xfrm>
            <a:off x="4278313" y="10156825"/>
            <a:ext cx="3270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cs typeface="Tahoma" panose="020B0604030504040204" pitchFamily="34" charset="0"/>
              </a:defRPr>
            </a:lvl9pPr>
          </a:lstStyle>
          <a:p>
            <a:pPr algn="r" eaLnBrk="1">
              <a:buClrTx/>
              <a:buFontTx/>
              <a:buNone/>
            </a:pPr>
            <a:fld id="{1BCEED78-3E41-49A5-8E92-DA59CD0C5CF9}" type="slidenum">
              <a:rPr lang="ru-RU" altLang="ru-RU" sz="1400">
                <a:solidFill>
                  <a:srgbClr val="000000"/>
                </a:solidFill>
                <a:latin typeface="Times New Roman" panose="02020603050405020304" pitchFamily="18" charset="0"/>
              </a:rPr>
              <a:pPr algn="r" eaLnBrk="1">
                <a:buClrTx/>
                <a:buFontTx/>
                <a:buNone/>
              </a:pPr>
              <a:t>9</a:t>
            </a:fld>
            <a:endParaRPr lang="ru-RU" altLang="ru-RU" sz="1400">
              <a:solidFill>
                <a:srgbClr val="000000"/>
              </a:solidFill>
              <a:latin typeface="Times New Roman" panose="02020603050405020304" pitchFamily="18" charset="0"/>
            </a:endParaRPr>
          </a:p>
        </p:txBody>
      </p:sp>
      <p:sp>
        <p:nvSpPr>
          <p:cNvPr id="76802" name="Rectangle 2">
            <a:extLst>
              <a:ext uri="{FF2B5EF4-FFF2-40B4-BE49-F238E27FC236}">
                <a16:creationId xmlns:a16="http://schemas.microsoft.com/office/drawing/2014/main" id="{EE337AC9-3545-4833-B9DC-F5A16E39F492}"/>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Text Box 3">
            <a:extLst>
              <a:ext uri="{FF2B5EF4-FFF2-40B4-BE49-F238E27FC236}">
                <a16:creationId xmlns:a16="http://schemas.microsoft.com/office/drawing/2014/main" id="{739623DF-DF38-4786-A28C-8B57DC7BA835}"/>
              </a:ext>
            </a:extLst>
          </p:cNvPr>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36865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FA462-7524-4373-9D7C-B593A5D30876}"/>
              </a:ext>
            </a:extLst>
          </p:cNvPr>
          <p:cNvSpPr>
            <a:spLocks noGrp="1"/>
          </p:cNvSpPr>
          <p:nvPr>
            <p:ph type="ctrTitle"/>
          </p:nvPr>
        </p:nvSpPr>
        <p:spPr>
          <a:xfrm>
            <a:off x="1260475" y="1236663"/>
            <a:ext cx="7559675" cy="2632075"/>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024DB73-F42D-4A59-83BB-A78D88EA1873}"/>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Номер слайда 3">
            <a:extLst>
              <a:ext uri="{FF2B5EF4-FFF2-40B4-BE49-F238E27FC236}">
                <a16:creationId xmlns:a16="http://schemas.microsoft.com/office/drawing/2014/main" id="{1BA53CA6-81E4-41EA-BFE4-1B672DAB49A4}"/>
              </a:ext>
            </a:extLst>
          </p:cNvPr>
          <p:cNvSpPr>
            <a:spLocks noGrp="1"/>
          </p:cNvSpPr>
          <p:nvPr>
            <p:ph type="sldNum" idx="10"/>
          </p:nvPr>
        </p:nvSpPr>
        <p:spPr/>
        <p:txBody>
          <a:bodyPr/>
          <a:lstStyle>
            <a:lvl1pPr>
              <a:defRPr/>
            </a:lvl1pPr>
          </a:lstStyle>
          <a:p>
            <a:fld id="{7237C21B-ECA8-4E90-9CE1-B8AE01EB3A77}" type="slidenum">
              <a:rPr lang="ru-RU" altLang="ru-RU"/>
              <a:pPr/>
              <a:t>‹#›</a:t>
            </a:fld>
            <a:endParaRPr lang="ru-RU" altLang="ru-RU"/>
          </a:p>
        </p:txBody>
      </p:sp>
    </p:spTree>
    <p:extLst>
      <p:ext uri="{BB962C8B-B14F-4D97-AF65-F5344CB8AC3E}">
        <p14:creationId xmlns:p14="http://schemas.microsoft.com/office/powerpoint/2010/main" val="403528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87853-A888-448B-9556-3C7FA7F7B05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DC43A1B-7046-41A7-9C8E-98C4CA36CEC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A43A3691-435B-481D-89DC-2955DBF54A42}"/>
              </a:ext>
            </a:extLst>
          </p:cNvPr>
          <p:cNvSpPr>
            <a:spLocks noGrp="1"/>
          </p:cNvSpPr>
          <p:nvPr>
            <p:ph type="sldNum" idx="10"/>
          </p:nvPr>
        </p:nvSpPr>
        <p:spPr/>
        <p:txBody>
          <a:bodyPr/>
          <a:lstStyle>
            <a:lvl1pPr>
              <a:defRPr/>
            </a:lvl1pPr>
          </a:lstStyle>
          <a:p>
            <a:fld id="{4F311B18-C229-44B5-9D9B-6F3B3EE16EE2}" type="slidenum">
              <a:rPr lang="ru-RU" altLang="ru-RU"/>
              <a:pPr/>
              <a:t>‹#›</a:t>
            </a:fld>
            <a:endParaRPr lang="ru-RU" altLang="ru-RU"/>
          </a:p>
        </p:txBody>
      </p:sp>
    </p:spTree>
    <p:extLst>
      <p:ext uri="{BB962C8B-B14F-4D97-AF65-F5344CB8AC3E}">
        <p14:creationId xmlns:p14="http://schemas.microsoft.com/office/powerpoint/2010/main" val="423872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930E3CC-92B5-4F70-805B-87A09D602018}"/>
              </a:ext>
            </a:extLst>
          </p:cNvPr>
          <p:cNvSpPr>
            <a:spLocks noGrp="1"/>
          </p:cNvSpPr>
          <p:nvPr>
            <p:ph type="title" orient="vert"/>
          </p:nvPr>
        </p:nvSpPr>
        <p:spPr>
          <a:xfrm>
            <a:off x="7297738" y="301625"/>
            <a:ext cx="2263775" cy="5838825"/>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78E6B6D-CB24-40BD-9F9C-EB0F46C76709}"/>
              </a:ext>
            </a:extLst>
          </p:cNvPr>
          <p:cNvSpPr>
            <a:spLocks noGrp="1"/>
          </p:cNvSpPr>
          <p:nvPr>
            <p:ph type="body" orient="vert" idx="1"/>
          </p:nvPr>
        </p:nvSpPr>
        <p:spPr>
          <a:xfrm>
            <a:off x="503238" y="301625"/>
            <a:ext cx="6642100" cy="58388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9CD5A3CE-0607-41B0-93FA-1BFC5C05414A}"/>
              </a:ext>
            </a:extLst>
          </p:cNvPr>
          <p:cNvSpPr>
            <a:spLocks noGrp="1"/>
          </p:cNvSpPr>
          <p:nvPr>
            <p:ph type="sldNum" idx="10"/>
          </p:nvPr>
        </p:nvSpPr>
        <p:spPr/>
        <p:txBody>
          <a:bodyPr/>
          <a:lstStyle>
            <a:lvl1pPr>
              <a:defRPr/>
            </a:lvl1pPr>
          </a:lstStyle>
          <a:p>
            <a:fld id="{D0371A7F-7715-4D47-8139-D1DB22A1559D}" type="slidenum">
              <a:rPr lang="ru-RU" altLang="ru-RU"/>
              <a:pPr/>
              <a:t>‹#›</a:t>
            </a:fld>
            <a:endParaRPr lang="ru-RU" altLang="ru-RU"/>
          </a:p>
        </p:txBody>
      </p:sp>
    </p:spTree>
    <p:extLst>
      <p:ext uri="{BB962C8B-B14F-4D97-AF65-F5344CB8AC3E}">
        <p14:creationId xmlns:p14="http://schemas.microsoft.com/office/powerpoint/2010/main" val="197216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192AB-F15D-4ABD-A791-635533DA683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CB136AE-23BA-47C3-B3F0-2C8992D38D1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a:extLst>
              <a:ext uri="{FF2B5EF4-FFF2-40B4-BE49-F238E27FC236}">
                <a16:creationId xmlns:a16="http://schemas.microsoft.com/office/drawing/2014/main" id="{6F338519-2233-4A09-856A-9A7522CB3CA6}"/>
              </a:ext>
            </a:extLst>
          </p:cNvPr>
          <p:cNvSpPr>
            <a:spLocks noGrp="1"/>
          </p:cNvSpPr>
          <p:nvPr>
            <p:ph type="sldNum" idx="10"/>
          </p:nvPr>
        </p:nvSpPr>
        <p:spPr/>
        <p:txBody>
          <a:bodyPr/>
          <a:lstStyle>
            <a:lvl1pPr>
              <a:defRPr/>
            </a:lvl1pPr>
          </a:lstStyle>
          <a:p>
            <a:fld id="{4C4DF6DB-CBCD-4AB1-BBAC-F2488F03EDCB}" type="slidenum">
              <a:rPr lang="ru-RU" altLang="ru-RU"/>
              <a:pPr/>
              <a:t>‹#›</a:t>
            </a:fld>
            <a:endParaRPr lang="ru-RU" altLang="ru-RU"/>
          </a:p>
        </p:txBody>
      </p:sp>
    </p:spTree>
    <p:extLst>
      <p:ext uri="{BB962C8B-B14F-4D97-AF65-F5344CB8AC3E}">
        <p14:creationId xmlns:p14="http://schemas.microsoft.com/office/powerpoint/2010/main" val="203856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03B683-5DCA-4D77-B273-ED1991028545}"/>
              </a:ext>
            </a:extLst>
          </p:cNvPr>
          <p:cNvSpPr>
            <a:spLocks noGrp="1"/>
          </p:cNvSpPr>
          <p:nvPr>
            <p:ph type="title"/>
          </p:nvPr>
        </p:nvSpPr>
        <p:spPr>
          <a:xfrm>
            <a:off x="687388" y="1884363"/>
            <a:ext cx="8694737" cy="31448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39CC136-33D7-4730-B052-C4CADCFAAEA4}"/>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Номер слайда 3">
            <a:extLst>
              <a:ext uri="{FF2B5EF4-FFF2-40B4-BE49-F238E27FC236}">
                <a16:creationId xmlns:a16="http://schemas.microsoft.com/office/drawing/2014/main" id="{39E1B8C2-1C4B-4A64-AD7A-CB6B59DA4B57}"/>
              </a:ext>
            </a:extLst>
          </p:cNvPr>
          <p:cNvSpPr>
            <a:spLocks noGrp="1"/>
          </p:cNvSpPr>
          <p:nvPr>
            <p:ph type="sldNum" idx="10"/>
          </p:nvPr>
        </p:nvSpPr>
        <p:spPr/>
        <p:txBody>
          <a:bodyPr/>
          <a:lstStyle>
            <a:lvl1pPr>
              <a:defRPr/>
            </a:lvl1pPr>
          </a:lstStyle>
          <a:p>
            <a:fld id="{9AD093F4-64A0-460C-8E19-6D7EECF8ADA2}" type="slidenum">
              <a:rPr lang="ru-RU" altLang="ru-RU"/>
              <a:pPr/>
              <a:t>‹#›</a:t>
            </a:fld>
            <a:endParaRPr lang="ru-RU" altLang="ru-RU"/>
          </a:p>
        </p:txBody>
      </p:sp>
    </p:spTree>
    <p:extLst>
      <p:ext uri="{BB962C8B-B14F-4D97-AF65-F5344CB8AC3E}">
        <p14:creationId xmlns:p14="http://schemas.microsoft.com/office/powerpoint/2010/main" val="132286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447098-049C-49B4-8D42-7B5934020F3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01F4040-2149-450D-ADB3-0DC64AF2B74D}"/>
              </a:ext>
            </a:extLst>
          </p:cNvPr>
          <p:cNvSpPr>
            <a:spLocks noGrp="1"/>
          </p:cNvSpPr>
          <p:nvPr>
            <p:ph sz="half" idx="1"/>
          </p:nvPr>
        </p:nvSpPr>
        <p:spPr>
          <a:xfrm>
            <a:off x="503238" y="1768475"/>
            <a:ext cx="4452937"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7DBCF9-3363-4415-BAE7-29FA3D7A8ABB}"/>
              </a:ext>
            </a:extLst>
          </p:cNvPr>
          <p:cNvSpPr>
            <a:spLocks noGrp="1"/>
          </p:cNvSpPr>
          <p:nvPr>
            <p:ph sz="half" idx="2"/>
          </p:nvPr>
        </p:nvSpPr>
        <p:spPr>
          <a:xfrm>
            <a:off x="5108575" y="1768475"/>
            <a:ext cx="4452938" cy="43719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a:extLst>
              <a:ext uri="{FF2B5EF4-FFF2-40B4-BE49-F238E27FC236}">
                <a16:creationId xmlns:a16="http://schemas.microsoft.com/office/drawing/2014/main" id="{D9367E09-056B-4071-9C2B-768D0BB19BDB}"/>
              </a:ext>
            </a:extLst>
          </p:cNvPr>
          <p:cNvSpPr>
            <a:spLocks noGrp="1"/>
          </p:cNvSpPr>
          <p:nvPr>
            <p:ph type="sldNum" idx="10"/>
          </p:nvPr>
        </p:nvSpPr>
        <p:spPr/>
        <p:txBody>
          <a:bodyPr/>
          <a:lstStyle>
            <a:lvl1pPr>
              <a:defRPr/>
            </a:lvl1pPr>
          </a:lstStyle>
          <a:p>
            <a:fld id="{1DFD0A7C-A82C-43F4-8945-D9E17ADDCF09}" type="slidenum">
              <a:rPr lang="ru-RU" altLang="ru-RU"/>
              <a:pPr/>
              <a:t>‹#›</a:t>
            </a:fld>
            <a:endParaRPr lang="ru-RU" altLang="ru-RU"/>
          </a:p>
        </p:txBody>
      </p:sp>
    </p:spTree>
    <p:extLst>
      <p:ext uri="{BB962C8B-B14F-4D97-AF65-F5344CB8AC3E}">
        <p14:creationId xmlns:p14="http://schemas.microsoft.com/office/powerpoint/2010/main" val="384359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77D97-9E68-4C72-AB5F-586C41469613}"/>
              </a:ext>
            </a:extLst>
          </p:cNvPr>
          <p:cNvSpPr>
            <a:spLocks noGrp="1"/>
          </p:cNvSpPr>
          <p:nvPr>
            <p:ph type="title"/>
          </p:nvPr>
        </p:nvSpPr>
        <p:spPr>
          <a:xfrm>
            <a:off x="693738" y="403225"/>
            <a:ext cx="8694737" cy="1460500"/>
          </a:xfrm>
        </p:spPr>
        <p:txBody>
          <a:bodyPr/>
          <a:lstStyle/>
          <a:p>
            <a:r>
              <a:rPr lang="ru-RU"/>
              <a:t>Образец заголовка</a:t>
            </a:r>
          </a:p>
        </p:txBody>
      </p:sp>
      <p:sp>
        <p:nvSpPr>
          <p:cNvPr id="3" name="Текст 2">
            <a:extLst>
              <a:ext uri="{FF2B5EF4-FFF2-40B4-BE49-F238E27FC236}">
                <a16:creationId xmlns:a16="http://schemas.microsoft.com/office/drawing/2014/main" id="{AD9E4324-7C6E-4848-8AD8-1EFB8F3B56A2}"/>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F823774-07FB-432C-9A28-88EB2A972517}"/>
              </a:ext>
            </a:extLst>
          </p:cNvPr>
          <p:cNvSpPr>
            <a:spLocks noGrp="1"/>
          </p:cNvSpPr>
          <p:nvPr>
            <p:ph sz="half" idx="2"/>
          </p:nvPr>
        </p:nvSpPr>
        <p:spPr>
          <a:xfrm>
            <a:off x="693738" y="2760663"/>
            <a:ext cx="426561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82DBB22-4355-4385-8088-6D246387441D}"/>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B6DDF76-7092-4D0E-8335-7B0DFE3E2C99}"/>
              </a:ext>
            </a:extLst>
          </p:cNvPr>
          <p:cNvSpPr>
            <a:spLocks noGrp="1"/>
          </p:cNvSpPr>
          <p:nvPr>
            <p:ph sz="quarter" idx="4"/>
          </p:nvPr>
        </p:nvSpPr>
        <p:spPr>
          <a:xfrm>
            <a:off x="5103813" y="2760663"/>
            <a:ext cx="428466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a:extLst>
              <a:ext uri="{FF2B5EF4-FFF2-40B4-BE49-F238E27FC236}">
                <a16:creationId xmlns:a16="http://schemas.microsoft.com/office/drawing/2014/main" id="{E2B23B2F-BFB8-4E33-858F-9848D8594C80}"/>
              </a:ext>
            </a:extLst>
          </p:cNvPr>
          <p:cNvSpPr>
            <a:spLocks noGrp="1"/>
          </p:cNvSpPr>
          <p:nvPr>
            <p:ph type="sldNum" idx="10"/>
          </p:nvPr>
        </p:nvSpPr>
        <p:spPr/>
        <p:txBody>
          <a:bodyPr/>
          <a:lstStyle>
            <a:lvl1pPr>
              <a:defRPr/>
            </a:lvl1pPr>
          </a:lstStyle>
          <a:p>
            <a:fld id="{16BDE859-5F07-4220-A97C-DA3F5035F568}" type="slidenum">
              <a:rPr lang="ru-RU" altLang="ru-RU"/>
              <a:pPr/>
              <a:t>‹#›</a:t>
            </a:fld>
            <a:endParaRPr lang="ru-RU" altLang="ru-RU"/>
          </a:p>
        </p:txBody>
      </p:sp>
    </p:spTree>
    <p:extLst>
      <p:ext uri="{BB962C8B-B14F-4D97-AF65-F5344CB8AC3E}">
        <p14:creationId xmlns:p14="http://schemas.microsoft.com/office/powerpoint/2010/main" val="224192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B6231D-C03D-47B8-9514-56C99B6A5ACF}"/>
              </a:ext>
            </a:extLst>
          </p:cNvPr>
          <p:cNvSpPr>
            <a:spLocks noGrp="1"/>
          </p:cNvSpPr>
          <p:nvPr>
            <p:ph type="title"/>
          </p:nvPr>
        </p:nvSpPr>
        <p:spPr/>
        <p:txBody>
          <a:bodyPr/>
          <a:lstStyle/>
          <a:p>
            <a:r>
              <a:rPr lang="ru-RU"/>
              <a:t>Образец заголовка</a:t>
            </a:r>
          </a:p>
        </p:txBody>
      </p:sp>
      <p:sp>
        <p:nvSpPr>
          <p:cNvPr id="3" name="Номер слайда 2">
            <a:extLst>
              <a:ext uri="{FF2B5EF4-FFF2-40B4-BE49-F238E27FC236}">
                <a16:creationId xmlns:a16="http://schemas.microsoft.com/office/drawing/2014/main" id="{CAD4D887-7619-413C-97A3-A234F899E3D8}"/>
              </a:ext>
            </a:extLst>
          </p:cNvPr>
          <p:cNvSpPr>
            <a:spLocks noGrp="1"/>
          </p:cNvSpPr>
          <p:nvPr>
            <p:ph type="sldNum" idx="10"/>
          </p:nvPr>
        </p:nvSpPr>
        <p:spPr/>
        <p:txBody>
          <a:bodyPr/>
          <a:lstStyle>
            <a:lvl1pPr>
              <a:defRPr/>
            </a:lvl1pPr>
          </a:lstStyle>
          <a:p>
            <a:fld id="{EAEA35C0-FDBA-41EB-A4BD-91D21FEA1C65}" type="slidenum">
              <a:rPr lang="ru-RU" altLang="ru-RU"/>
              <a:pPr/>
              <a:t>‹#›</a:t>
            </a:fld>
            <a:endParaRPr lang="ru-RU" altLang="ru-RU"/>
          </a:p>
        </p:txBody>
      </p:sp>
    </p:spTree>
    <p:extLst>
      <p:ext uri="{BB962C8B-B14F-4D97-AF65-F5344CB8AC3E}">
        <p14:creationId xmlns:p14="http://schemas.microsoft.com/office/powerpoint/2010/main" val="49222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3264CAB-2A0A-469D-82DA-326BAA9E4746}"/>
              </a:ext>
            </a:extLst>
          </p:cNvPr>
          <p:cNvSpPr>
            <a:spLocks noGrp="1"/>
          </p:cNvSpPr>
          <p:nvPr>
            <p:ph type="sldNum" idx="10"/>
          </p:nvPr>
        </p:nvSpPr>
        <p:spPr/>
        <p:txBody>
          <a:bodyPr/>
          <a:lstStyle>
            <a:lvl1pPr>
              <a:defRPr/>
            </a:lvl1pPr>
          </a:lstStyle>
          <a:p>
            <a:fld id="{8C1B7217-98CD-46A5-9D93-4AC42F2BE357}" type="slidenum">
              <a:rPr lang="ru-RU" altLang="ru-RU"/>
              <a:pPr/>
              <a:t>‹#›</a:t>
            </a:fld>
            <a:endParaRPr lang="ru-RU" altLang="ru-RU"/>
          </a:p>
        </p:txBody>
      </p:sp>
    </p:spTree>
    <p:extLst>
      <p:ext uri="{BB962C8B-B14F-4D97-AF65-F5344CB8AC3E}">
        <p14:creationId xmlns:p14="http://schemas.microsoft.com/office/powerpoint/2010/main" val="81533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8A2BC-FD7E-44FB-A997-118695EEE55B}"/>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951BC51-15E1-403D-AB3E-DF930DAFE319}"/>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AFCCE51-3B4F-4FED-9CAB-30B551FDEADB}"/>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D30150CB-18A2-4845-B77D-3474D3B9C207}"/>
              </a:ext>
            </a:extLst>
          </p:cNvPr>
          <p:cNvSpPr>
            <a:spLocks noGrp="1"/>
          </p:cNvSpPr>
          <p:nvPr>
            <p:ph type="sldNum" idx="10"/>
          </p:nvPr>
        </p:nvSpPr>
        <p:spPr/>
        <p:txBody>
          <a:bodyPr/>
          <a:lstStyle>
            <a:lvl1pPr>
              <a:defRPr/>
            </a:lvl1pPr>
          </a:lstStyle>
          <a:p>
            <a:fld id="{85787079-DC70-4E60-9390-7503D7F19356}" type="slidenum">
              <a:rPr lang="ru-RU" altLang="ru-RU"/>
              <a:pPr/>
              <a:t>‹#›</a:t>
            </a:fld>
            <a:endParaRPr lang="ru-RU" altLang="ru-RU"/>
          </a:p>
        </p:txBody>
      </p:sp>
    </p:spTree>
    <p:extLst>
      <p:ext uri="{BB962C8B-B14F-4D97-AF65-F5344CB8AC3E}">
        <p14:creationId xmlns:p14="http://schemas.microsoft.com/office/powerpoint/2010/main" val="10511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A6411-A572-4170-86B7-9CE97CDDFAAC}"/>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F431193-682B-45FC-9F35-82EFB4642179}"/>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CCE8170-FF9C-43CE-8401-251096598C8D}"/>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F7D02EF9-79F0-496C-BC69-64885961F768}"/>
              </a:ext>
            </a:extLst>
          </p:cNvPr>
          <p:cNvSpPr>
            <a:spLocks noGrp="1"/>
          </p:cNvSpPr>
          <p:nvPr>
            <p:ph type="sldNum" idx="10"/>
          </p:nvPr>
        </p:nvSpPr>
        <p:spPr/>
        <p:txBody>
          <a:bodyPr/>
          <a:lstStyle>
            <a:lvl1pPr>
              <a:defRPr/>
            </a:lvl1pPr>
          </a:lstStyle>
          <a:p>
            <a:fld id="{A3FFF263-39BF-4ED2-85E0-2C53CAACF60E}" type="slidenum">
              <a:rPr lang="ru-RU" altLang="ru-RU"/>
              <a:pPr/>
              <a:t>‹#›</a:t>
            </a:fld>
            <a:endParaRPr lang="ru-RU" altLang="ru-RU"/>
          </a:p>
        </p:txBody>
      </p:sp>
    </p:spTree>
    <p:extLst>
      <p:ext uri="{BB962C8B-B14F-4D97-AF65-F5344CB8AC3E}">
        <p14:creationId xmlns:p14="http://schemas.microsoft.com/office/powerpoint/2010/main" val="23558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659E7B5-A012-4060-8450-914FB0F03320}"/>
              </a:ext>
            </a:extLst>
          </p:cNvPr>
          <p:cNvSpPr>
            <a:spLocks noGrp="1" noChangeArrowheads="1"/>
          </p:cNvSpPr>
          <p:nvPr>
            <p:ph type="title"/>
          </p:nvPr>
        </p:nvSpPr>
        <p:spPr bwMode="auto">
          <a:xfrm>
            <a:off x="503238" y="301625"/>
            <a:ext cx="9058275"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Для правки текста заголовка щёлкните мышью</a:t>
            </a:r>
          </a:p>
        </p:txBody>
      </p:sp>
      <p:sp>
        <p:nvSpPr>
          <p:cNvPr id="1026" name="Rectangle 2">
            <a:extLst>
              <a:ext uri="{FF2B5EF4-FFF2-40B4-BE49-F238E27FC236}">
                <a16:creationId xmlns:a16="http://schemas.microsoft.com/office/drawing/2014/main" id="{00C529BF-098B-495F-9DA9-274B18864C27}"/>
              </a:ext>
            </a:extLst>
          </p:cNvPr>
          <p:cNvSpPr>
            <a:spLocks noGrp="1" noChangeArrowheads="1"/>
          </p:cNvSpPr>
          <p:nvPr>
            <p:ph type="body" idx="1"/>
          </p:nvPr>
        </p:nvSpPr>
        <p:spPr bwMode="auto">
          <a:xfrm>
            <a:off x="503238" y="1768475"/>
            <a:ext cx="9058275" cy="437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ru-RU"/>
              <a:t>Для правки структуры щёлкните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Четвёртый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p:txBody>
      </p:sp>
      <p:sp>
        <p:nvSpPr>
          <p:cNvPr id="1027" name="Text Box 3">
            <a:extLst>
              <a:ext uri="{FF2B5EF4-FFF2-40B4-BE49-F238E27FC236}">
                <a16:creationId xmlns:a16="http://schemas.microsoft.com/office/drawing/2014/main" id="{A2BA8952-CD14-4D74-9027-98739A1841C3}"/>
              </a:ext>
            </a:extLst>
          </p:cNvPr>
          <p:cNvSpPr txBox="1">
            <a:spLocks noChangeArrowheads="1"/>
          </p:cNvSpPr>
          <p:nvPr/>
        </p:nvSpPr>
        <p:spPr bwMode="auto">
          <a:xfrm>
            <a:off x="503238" y="6886575"/>
            <a:ext cx="2336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8" name="Text Box 4">
            <a:extLst>
              <a:ext uri="{FF2B5EF4-FFF2-40B4-BE49-F238E27FC236}">
                <a16:creationId xmlns:a16="http://schemas.microsoft.com/office/drawing/2014/main" id="{9E7ED494-79F9-43C2-A95F-460CA0B42F14}"/>
              </a:ext>
            </a:extLst>
          </p:cNvPr>
          <p:cNvSpPr txBox="1">
            <a:spLocks noChangeArrowheads="1"/>
          </p:cNvSpPr>
          <p:nvPr/>
        </p:nvSpPr>
        <p:spPr bwMode="auto">
          <a:xfrm>
            <a:off x="3448050" y="6886575"/>
            <a:ext cx="3184525"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9" name="Rectangle 5">
            <a:extLst>
              <a:ext uri="{FF2B5EF4-FFF2-40B4-BE49-F238E27FC236}">
                <a16:creationId xmlns:a16="http://schemas.microsoft.com/office/drawing/2014/main" id="{E538EFBD-EF2A-4CF7-840A-D5776DDEB2C5}"/>
              </a:ext>
            </a:extLst>
          </p:cNvPr>
          <p:cNvSpPr>
            <a:spLocks noGrp="1" noChangeArrowheads="1"/>
          </p:cNvSpPr>
          <p:nvPr>
            <p:ph type="sldNum"/>
          </p:nvPr>
        </p:nvSpPr>
        <p:spPr bwMode="auto">
          <a:xfrm>
            <a:off x="7227888" y="6886575"/>
            <a:ext cx="23352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A99F4429-25CE-43EE-B8CA-1F95505DE3C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Tahoma" panose="020B0604030504040204" pitchFamily="34"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opennetworking.org/software-defined-standards/models-apis/" TargetMode="External"/><Relationship Id="rId2" Type="http://schemas.openxmlformats.org/officeDocument/2006/relationships/hyperlink" Target="https://opennetworking.org/software-defined-standards/specification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549151" y="1435694"/>
            <a:ext cx="8451171" cy="3372159"/>
          </a:xfrm>
        </p:spPr>
        <p:txBody>
          <a:bodyPr vert="horz" lIns="91440" tIns="45720" rIns="91440" bIns="45720" rtlCol="0">
            <a:normAutofit fontScale="92500"/>
          </a:bodyPr>
          <a:lstStyle/>
          <a:p>
            <a:pPr marL="0" indent="0" defTabSz="914400">
              <a:spcAft>
                <a:spcPct val="0"/>
              </a:spcAft>
              <a:buClrTx/>
            </a:pPr>
            <a:r>
              <a:rPr lang="ru-RU" sz="1800" dirty="0">
                <a:solidFill>
                  <a:schemeClr val="tx1"/>
                </a:solidFill>
                <a:cs typeface="Arial"/>
              </a:rPr>
              <a:t>В предыдущих разделах мы обсудили, как </a:t>
            </a:r>
            <a:r>
              <a:rPr lang="ru-RU" sz="1800" b="1" dirty="0">
                <a:solidFill>
                  <a:schemeClr val="tx1"/>
                </a:solidFill>
                <a:cs typeface="Arial"/>
              </a:rPr>
              <a:t>SDN</a:t>
            </a:r>
            <a:r>
              <a:rPr lang="ru-RU" sz="1800" dirty="0">
                <a:solidFill>
                  <a:schemeClr val="tx1"/>
                </a:solidFill>
                <a:cs typeface="Arial"/>
              </a:rPr>
              <a:t> упрощает аппаратное обеспечение </a:t>
            </a:r>
            <a:r>
              <a:rPr lang="ru-RU" sz="1800" i="1" dirty="0">
                <a:solidFill>
                  <a:schemeClr val="tx1"/>
                </a:solidFill>
                <a:cs typeface="Arial"/>
              </a:rPr>
              <a:t>плоскости данных </a:t>
            </a:r>
            <a:r>
              <a:rPr lang="ru-RU" sz="1800" dirty="0">
                <a:solidFill>
                  <a:schemeClr val="tx1"/>
                </a:solidFill>
                <a:cs typeface="Arial"/>
              </a:rPr>
              <a:t>путем разделения функций </a:t>
            </a:r>
            <a:r>
              <a:rPr lang="ru-RU" sz="1800" i="1" dirty="0">
                <a:solidFill>
                  <a:schemeClr val="tx1"/>
                </a:solidFill>
                <a:cs typeface="Arial"/>
              </a:rPr>
              <a:t>плоскости управления</a:t>
            </a:r>
            <a:r>
              <a:rPr lang="ru-RU" sz="1800" dirty="0">
                <a:solidFill>
                  <a:schemeClr val="tx1"/>
                </a:solidFill>
                <a:cs typeface="Arial"/>
              </a:rPr>
              <a:t>. Это делает сетевые пересылающие устройства более простыми по сравнению с маршрутизаторами/коммутаторами в традиционных сетях.</a:t>
            </a:r>
            <a:endParaRPr lang="ru-RU" sz="180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Уровень сетевой инфраструктуры плоскости данных состоит из более простых устройств пересылки данных, которые могут динамически программироваться контроллером </a:t>
            </a:r>
            <a:r>
              <a:rPr lang="ru-RU" sz="1800" b="1" dirty="0">
                <a:solidFill>
                  <a:schemeClr val="tx1"/>
                </a:solidFill>
                <a:cs typeface="Arial"/>
              </a:rPr>
              <a:t>SDN</a:t>
            </a:r>
            <a:r>
              <a:rPr lang="ru-RU" sz="1800" dirty="0">
                <a:solidFill>
                  <a:schemeClr val="tx1"/>
                </a:solidFill>
                <a:cs typeface="Arial"/>
              </a:rPr>
              <a:t> через южный интерфейс (например, </a:t>
            </a:r>
            <a:r>
              <a:rPr lang="ru-RU" sz="1800" err="1">
                <a:solidFill>
                  <a:schemeClr val="tx1"/>
                </a:solidFill>
                <a:cs typeface="Arial"/>
              </a:rPr>
              <a:t>OpenFlow</a:t>
            </a:r>
            <a:r>
              <a:rPr lang="ru-RU" sz="1800" dirty="0">
                <a:solidFill>
                  <a:schemeClr val="tx1"/>
                </a:solidFill>
                <a:cs typeface="Arial"/>
              </a:rPr>
              <a:t>).</a:t>
            </a:r>
            <a:endParaRPr lang="ru-RU" sz="180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Пересылка в </a:t>
            </a:r>
            <a:r>
              <a:rPr lang="ru-RU" sz="1800" b="1" dirty="0">
                <a:solidFill>
                  <a:schemeClr val="tx1"/>
                </a:solidFill>
                <a:cs typeface="Arial"/>
              </a:rPr>
              <a:t>SDN</a:t>
            </a:r>
            <a:r>
              <a:rPr lang="ru-RU" sz="1800" dirty="0">
                <a:solidFill>
                  <a:schemeClr val="tx1"/>
                </a:solidFill>
                <a:cs typeface="Arial"/>
              </a:rPr>
              <a:t> основана на потоке. </a:t>
            </a:r>
            <a:endParaRPr lang="ru-RU" sz="180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Коммутаторы потока на уровне инфраструктуры содержат </a:t>
            </a:r>
            <a:r>
              <a:rPr lang="ru-RU" sz="1800" i="1" dirty="0">
                <a:solidFill>
                  <a:schemeClr val="tx1"/>
                </a:solidFill>
                <a:cs typeface="Arial"/>
              </a:rPr>
              <a:t>таблицу потоков</a:t>
            </a:r>
            <a:r>
              <a:rPr lang="ru-RU" sz="1800" dirty="0">
                <a:solidFill>
                  <a:schemeClr val="tx1"/>
                </a:solidFill>
                <a:cs typeface="Arial"/>
              </a:rPr>
              <a:t> для пересылки или отбрасывания пакета с помощью пары: действия - правила .</a:t>
            </a:r>
            <a:endParaRPr lang="ru-RU" sz="1800">
              <a:solidFill>
                <a:schemeClr val="tx1"/>
              </a:solidFill>
              <a:cs typeface="Arial"/>
            </a:endParaRPr>
          </a:p>
          <a:p>
            <a:pPr marL="0" indent="0" defTabSz="914400">
              <a:spcAft>
                <a:spcPct val="0"/>
              </a:spcAft>
              <a:buClrTx/>
            </a:pPr>
            <a:endParaRPr lang="ru-RU" sz="1800" dirty="0">
              <a:solidFill>
                <a:schemeClr val="tx1"/>
              </a:solidFill>
              <a:cs typeface="Arial"/>
            </a:endParaRPr>
          </a:p>
          <a:p>
            <a:pPr marL="114300" indent="0" defTabSz="914400">
              <a:lnSpc>
                <a:spcPct val="100000"/>
              </a:lnSpc>
              <a:buClrTx/>
            </a:pPr>
            <a:endParaRPr lang="en-US" sz="1800" dirty="0">
              <a:solidFill>
                <a:schemeClr val="tx1"/>
              </a:solidFill>
              <a:cs typeface="Arial"/>
            </a:endParaRPr>
          </a:p>
        </p:txBody>
      </p:sp>
      <p:pic>
        <p:nvPicPr>
          <p:cNvPr id="1026" name="Picture 2" descr="Open flow device showing that packets pass through flow tables where they are either forwarded to ports, encapsulated and forwarded to controllers, the packet is dropped or it is sent to the normal processing pipeline. Match fields where the packet can be sent include, swotch port, MAC src, MAC dst, Eth type, VLAN ID, IP src, IP dst, TCPpsrc, TCP pdst.  ">
            <a:extLst>
              <a:ext uri="{FF2B5EF4-FFF2-40B4-BE49-F238E27FC236}">
                <a16:creationId xmlns:a16="http://schemas.microsoft.com/office/drawing/2014/main" id="{33312E72-4705-AD74-07E9-E26AE97F4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685" y="4973652"/>
            <a:ext cx="8175048" cy="2070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pic>
        <p:nvPicPr>
          <p:cNvPr id="2" name="Рисунок 4"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id="{CD25EE1A-817F-CBD7-0DF3-A85FCDF3D697}"/>
              </a:ext>
            </a:extLst>
          </p:cNvPr>
          <p:cNvPicPr>
            <a:picLocks noChangeAspect="1"/>
          </p:cNvPicPr>
          <p:nvPr/>
        </p:nvPicPr>
        <p:blipFill>
          <a:blip r:embed="rId3"/>
          <a:stretch>
            <a:fillRect/>
          </a:stretch>
        </p:blipFill>
        <p:spPr>
          <a:xfrm>
            <a:off x="578911" y="1944509"/>
            <a:ext cx="8913138" cy="4825237"/>
          </a:xfrm>
          <a:prstGeom prst="rect">
            <a:avLst/>
          </a:prstGeom>
        </p:spPr>
      </p:pic>
    </p:spTree>
    <p:extLst>
      <p:ext uri="{BB962C8B-B14F-4D97-AF65-F5344CB8AC3E}">
        <p14:creationId xmlns:p14="http://schemas.microsoft.com/office/powerpoint/2010/main" val="31477570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5" name="TextBox 4">
            <a:extLst>
              <a:ext uri="{FF2B5EF4-FFF2-40B4-BE49-F238E27FC236}">
                <a16:creationId xmlns:a16="http://schemas.microsoft.com/office/drawing/2014/main" id="{4F1E7377-6BC8-C4DF-3652-096069A3E5E0}"/>
              </a:ext>
            </a:extLst>
          </p:cNvPr>
          <p:cNvSpPr txBox="1"/>
          <p:nvPr/>
        </p:nvSpPr>
        <p:spPr>
          <a:xfrm>
            <a:off x="660553" y="3856900"/>
            <a:ext cx="8819143" cy="2926314"/>
          </a:xfrm>
          <a:prstGeom prst="rect">
            <a:avLst/>
          </a:prstGeom>
          <a:noFill/>
        </p:spPr>
        <p:txBody>
          <a:bodyPr wrap="square">
            <a:spAutoFit/>
          </a:bodyPr>
          <a:lstStyle/>
          <a:p>
            <a:pPr marL="0" indent="0" defTabSz="914400">
              <a:spcAft>
                <a:spcPct val="0"/>
              </a:spcAft>
              <a:buClrTx/>
            </a:pPr>
            <a:r>
              <a:rPr lang="ru-RU" sz="1800" dirty="0">
                <a:solidFill>
                  <a:schemeClr val="tx1"/>
                </a:solidFill>
                <a:cs typeface="Arial"/>
              </a:rPr>
              <a:t>Среди таблиц  </a:t>
            </a:r>
            <a:r>
              <a:rPr lang="ru-RU" sz="1800" i="1" dirty="0">
                <a:solidFill>
                  <a:schemeClr val="tx1"/>
                </a:solidFill>
                <a:cs typeface="Arial"/>
              </a:rPr>
              <a:t>OF-коммутатора</a:t>
            </a:r>
            <a:r>
              <a:rPr lang="ru-RU" sz="1800" dirty="0">
                <a:solidFill>
                  <a:schemeClr val="tx1"/>
                </a:solidFill>
                <a:cs typeface="Arial"/>
              </a:rPr>
              <a:t>,  может быть специальная выделенная, называемая - </a:t>
            </a:r>
            <a:r>
              <a:rPr lang="ru-RU" sz="1800" i="1" dirty="0">
                <a:solidFill>
                  <a:schemeClr val="tx1"/>
                </a:solidFill>
                <a:cs typeface="Arial"/>
              </a:rPr>
              <a:t>Групповая</a:t>
            </a:r>
            <a:r>
              <a:rPr lang="ru-RU" sz="1800" b="1" dirty="0">
                <a:solidFill>
                  <a:schemeClr val="tx1"/>
                </a:solidFill>
                <a:cs typeface="Arial"/>
              </a:rPr>
              <a:t> </a:t>
            </a:r>
            <a:r>
              <a:rPr lang="ru-RU" sz="1800" i="1" dirty="0">
                <a:solidFill>
                  <a:schemeClr val="tx1"/>
                </a:solidFill>
                <a:cs typeface="Arial"/>
              </a:rPr>
              <a:t>таблица</a:t>
            </a:r>
            <a:r>
              <a:rPr lang="ru-RU" sz="1800" dirty="0">
                <a:solidFill>
                  <a:schemeClr val="tx1"/>
                </a:solidFill>
                <a:cs typeface="Arial"/>
              </a:rPr>
              <a:t>. Записи в </a:t>
            </a:r>
            <a:r>
              <a:rPr lang="ru-RU" sz="1800" i="1" dirty="0">
                <a:solidFill>
                  <a:schemeClr val="tx1"/>
                </a:solidFill>
                <a:cs typeface="Arial"/>
              </a:rPr>
              <a:t>групповой</a:t>
            </a:r>
            <a:r>
              <a:rPr lang="ru-RU" sz="1800" b="1" dirty="0">
                <a:solidFill>
                  <a:schemeClr val="tx1"/>
                </a:solidFill>
                <a:cs typeface="Arial"/>
              </a:rPr>
              <a:t> </a:t>
            </a:r>
            <a:r>
              <a:rPr lang="ru-RU" sz="1800" i="1" dirty="0">
                <a:solidFill>
                  <a:schemeClr val="tx1"/>
                </a:solidFill>
                <a:cs typeface="Arial"/>
              </a:rPr>
              <a:t>таблице</a:t>
            </a:r>
            <a:r>
              <a:rPr lang="ru-RU" sz="1800" dirty="0">
                <a:solidFill>
                  <a:schemeClr val="tx1"/>
                </a:solidFill>
                <a:cs typeface="Arial"/>
              </a:rPr>
              <a:t> называются </a:t>
            </a:r>
            <a:r>
              <a:rPr lang="ru-RU" sz="1800" i="1" dirty="0">
                <a:solidFill>
                  <a:schemeClr val="tx1"/>
                </a:solidFill>
                <a:cs typeface="Arial"/>
              </a:rPr>
              <a:t>групповыми</a:t>
            </a:r>
            <a:r>
              <a:rPr lang="ru-RU" sz="1800" b="1" dirty="0">
                <a:solidFill>
                  <a:schemeClr val="tx1"/>
                </a:solidFill>
                <a:cs typeface="Arial"/>
              </a:rPr>
              <a:t> </a:t>
            </a:r>
            <a:r>
              <a:rPr lang="ru-RU" sz="1800" i="1" dirty="0">
                <a:solidFill>
                  <a:schemeClr val="tx1"/>
                </a:solidFill>
                <a:cs typeface="Arial"/>
              </a:rPr>
              <a:t>правилами</a:t>
            </a:r>
            <a:r>
              <a:rPr lang="ru-RU" sz="1800" b="1" dirty="0">
                <a:solidFill>
                  <a:schemeClr val="tx1"/>
                </a:solidFill>
                <a:cs typeface="Arial"/>
              </a:rPr>
              <a:t>,</a:t>
            </a:r>
            <a:r>
              <a:rPr lang="ru-RU" sz="1800" dirty="0">
                <a:solidFill>
                  <a:schemeClr val="tx1"/>
                </a:solidFill>
                <a:cs typeface="Arial"/>
              </a:rPr>
              <a:t> они</a:t>
            </a:r>
            <a:r>
              <a:rPr lang="ru-RU" sz="1800" b="1" dirty="0">
                <a:solidFill>
                  <a:schemeClr val="tx1"/>
                </a:solidFill>
                <a:cs typeface="Arial"/>
              </a:rPr>
              <a:t> </a:t>
            </a:r>
            <a:r>
              <a:rPr lang="ru-RU" sz="1800" dirty="0">
                <a:solidFill>
                  <a:schemeClr val="tx1"/>
                </a:solidFill>
                <a:cs typeface="Arial"/>
              </a:rPr>
              <a:t>предназначены для обработки пакетов с групповой адресацией или широковещательной рассылкой. Запись в групповой таблице содержит правило, дублирующее (</a:t>
            </a:r>
            <a:r>
              <a:rPr lang="ru-RU" sz="1800" dirty="0" err="1">
                <a:solidFill>
                  <a:schemeClr val="tx1"/>
                </a:solidFill>
                <a:cs typeface="Arial"/>
              </a:rPr>
              <a:t>зеркалирующее</a:t>
            </a:r>
            <a:r>
              <a:rPr lang="ru-RU" sz="1800" dirty="0">
                <a:solidFill>
                  <a:schemeClr val="tx1"/>
                </a:solidFill>
                <a:cs typeface="Arial"/>
              </a:rPr>
              <a:t>) пакеты с заголовком, соответствующим шаблону и предписывающее действие над каждой копией такого пакета.</a:t>
            </a: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Механизм групп позволяет значительно сокращать  число правил в таблицы, объединяя в группы общие действия для потоков.</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p:txBody>
      </p:sp>
    </p:spTree>
    <p:extLst>
      <p:ext uri="{BB962C8B-B14F-4D97-AF65-F5344CB8AC3E}">
        <p14:creationId xmlns:p14="http://schemas.microsoft.com/office/powerpoint/2010/main" val="3485796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5" name="TextBox 4">
            <a:extLst>
              <a:ext uri="{FF2B5EF4-FFF2-40B4-BE49-F238E27FC236}">
                <a16:creationId xmlns:a16="http://schemas.microsoft.com/office/drawing/2014/main" id="{4F1E7377-6BC8-C4DF-3652-096069A3E5E0}"/>
              </a:ext>
            </a:extLst>
          </p:cNvPr>
          <p:cNvSpPr txBox="1"/>
          <p:nvPr/>
        </p:nvSpPr>
        <p:spPr>
          <a:xfrm>
            <a:off x="545492" y="3679096"/>
            <a:ext cx="8976652" cy="3183949"/>
          </a:xfrm>
          <a:prstGeom prst="rect">
            <a:avLst/>
          </a:prstGeom>
          <a:noFill/>
        </p:spPr>
        <p:txBody>
          <a:bodyPr wrap="square" lIns="91440" tIns="45720" rIns="91440" bIns="45720" anchor="t">
            <a:spAutoFit/>
          </a:bodyPr>
          <a:lstStyle/>
          <a:p>
            <a:pPr marL="0" indent="0" defTabSz="914400">
              <a:spcAft>
                <a:spcPct val="0"/>
              </a:spcAft>
              <a:buClrTx/>
            </a:pPr>
            <a:r>
              <a:rPr lang="ru-RU" sz="1800" dirty="0">
                <a:solidFill>
                  <a:schemeClr val="tx1"/>
                </a:solidFill>
                <a:cs typeface="Arial"/>
              </a:rPr>
              <a:t>Запись может предписывать пересылку пакетов определенного потока на определенный порт. Это может быть физический порт, но может быть и виртуальный порт, определенный спецификацией протокола </a:t>
            </a:r>
            <a:r>
              <a:rPr lang="ru-RU" sz="1800" i="1" dirty="0">
                <a:solidFill>
                  <a:schemeClr val="tx1"/>
                </a:solidFill>
                <a:cs typeface="Arial"/>
              </a:rPr>
              <a:t>OF</a:t>
            </a:r>
            <a:r>
              <a:rPr lang="ru-RU" sz="1800" dirty="0">
                <a:solidFill>
                  <a:schemeClr val="tx1"/>
                </a:solidFill>
                <a:cs typeface="Arial"/>
              </a:rPr>
              <a:t>. </a:t>
            </a: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Зарезервированные виртуальные порты могут определять общие действия пересылки, такие как отправка контроллеру, широковещательная рассылка по всем портам или рассылка без использования </a:t>
            </a:r>
            <a:r>
              <a:rPr lang="ru-RU" sz="1800" i="1" dirty="0">
                <a:solidFill>
                  <a:schemeClr val="tx1"/>
                </a:solidFill>
                <a:cs typeface="Arial"/>
              </a:rPr>
              <a:t>OF</a:t>
            </a:r>
            <a:r>
              <a:rPr lang="ru-RU" sz="1800" dirty="0">
                <a:solidFill>
                  <a:schemeClr val="tx1"/>
                </a:solidFill>
                <a:cs typeface="Arial"/>
              </a:rPr>
              <a:t>  методов.</a:t>
            </a:r>
            <a:endParaRPr lang="ru-RU"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latin typeface="Arial"/>
                <a:cs typeface="Arial"/>
              </a:rPr>
              <a:t>Виртуальные порты могут  определять группы </a:t>
            </a:r>
            <a:r>
              <a:rPr lang="ru-RU" dirty="0">
                <a:solidFill>
                  <a:schemeClr val="tx1"/>
                </a:solidFill>
                <a:latin typeface="Arial"/>
                <a:cs typeface="Arial"/>
              </a:rPr>
              <a:t>агрегирования</a:t>
            </a:r>
            <a:r>
              <a:rPr lang="ru-RU" sz="1800" dirty="0">
                <a:solidFill>
                  <a:schemeClr val="tx1"/>
                </a:solidFill>
                <a:latin typeface="Arial"/>
                <a:cs typeface="Arial"/>
              </a:rPr>
              <a:t> каналов, туннели или интерфейсы с обратной связью </a:t>
            </a:r>
          </a:p>
          <a:p>
            <a:pPr marL="0" indent="0" defTabSz="914400">
              <a:spcAft>
                <a:spcPct val="0"/>
              </a:spcAft>
              <a:buClrTx/>
            </a:pP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p:txBody>
      </p:sp>
    </p:spTree>
    <p:extLst>
      <p:ext uri="{BB962C8B-B14F-4D97-AF65-F5344CB8AC3E}">
        <p14:creationId xmlns:p14="http://schemas.microsoft.com/office/powerpoint/2010/main" val="664766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86751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5" name="TextBox 4">
            <a:extLst>
              <a:ext uri="{FF2B5EF4-FFF2-40B4-BE49-F238E27FC236}">
                <a16:creationId xmlns:a16="http://schemas.microsoft.com/office/drawing/2014/main" id="{4F1E7377-6BC8-C4DF-3652-096069A3E5E0}"/>
              </a:ext>
            </a:extLst>
          </p:cNvPr>
          <p:cNvSpPr txBox="1"/>
          <p:nvPr/>
        </p:nvSpPr>
        <p:spPr>
          <a:xfrm>
            <a:off x="880216" y="1545453"/>
            <a:ext cx="7947589" cy="1122871"/>
          </a:xfrm>
          <a:prstGeom prst="rect">
            <a:avLst/>
          </a:prstGeom>
          <a:noFill/>
        </p:spPr>
        <p:txBody>
          <a:bodyPr wrap="square">
            <a:spAutoFit/>
          </a:bodyPr>
          <a:lstStyle/>
          <a:p>
            <a:pPr marL="0" indent="0" defTabSz="914400">
              <a:spcAft>
                <a:spcPct val="0"/>
              </a:spcAft>
              <a:buClrTx/>
            </a:pPr>
            <a:r>
              <a:rPr lang="ru-RU" sz="1800" dirty="0">
                <a:solidFill>
                  <a:schemeClr val="tx1"/>
                </a:solidFill>
                <a:cs typeface="Arial"/>
              </a:rPr>
              <a:t> </a:t>
            </a:r>
          </a:p>
          <a:p>
            <a:pPr marL="0" indent="0" defTabSz="914400">
              <a:spcAft>
                <a:spcPct val="0"/>
              </a:spcAft>
              <a:buClrTx/>
            </a:pPr>
            <a:endParaRPr lang="en-US" sz="1800" dirty="0">
              <a:solidFill>
                <a:schemeClr val="tx1"/>
              </a:solidFill>
              <a:cs typeface="Arial"/>
            </a:endParaRPr>
          </a:p>
          <a:p>
            <a:pPr marL="0" indent="0" defTabSz="914400">
              <a:spcAft>
                <a:spcPct val="0"/>
              </a:spcAft>
              <a:buClrTx/>
            </a:pP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p:txBody>
      </p:sp>
      <p:pic>
        <p:nvPicPr>
          <p:cNvPr id="2" name="Рисунок 4"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id="{3A17178D-9A03-82CB-CF13-486DBB7CCE42}"/>
              </a:ext>
            </a:extLst>
          </p:cNvPr>
          <p:cNvPicPr>
            <a:picLocks noChangeAspect="1"/>
          </p:cNvPicPr>
          <p:nvPr/>
        </p:nvPicPr>
        <p:blipFill>
          <a:blip r:embed="rId3"/>
          <a:stretch>
            <a:fillRect/>
          </a:stretch>
        </p:blipFill>
        <p:spPr>
          <a:xfrm>
            <a:off x="774602" y="1729740"/>
            <a:ext cx="8537962" cy="5317860"/>
          </a:xfrm>
          <a:prstGeom prst="rect">
            <a:avLst/>
          </a:prstGeom>
        </p:spPr>
      </p:pic>
    </p:spTree>
    <p:extLst>
      <p:ext uri="{BB962C8B-B14F-4D97-AF65-F5344CB8AC3E}">
        <p14:creationId xmlns:p14="http://schemas.microsoft.com/office/powerpoint/2010/main" val="884668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55165" y="1545453"/>
            <a:ext cx="9153202" cy="5351003"/>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5" name="TextBox 4">
            <a:extLst>
              <a:ext uri="{FF2B5EF4-FFF2-40B4-BE49-F238E27FC236}">
                <a16:creationId xmlns:a16="http://schemas.microsoft.com/office/drawing/2014/main" id="{4F1E7377-6BC8-C4DF-3652-096069A3E5E0}"/>
              </a:ext>
            </a:extLst>
          </p:cNvPr>
          <p:cNvSpPr txBox="1"/>
          <p:nvPr/>
        </p:nvSpPr>
        <p:spPr>
          <a:xfrm>
            <a:off x="911596" y="3020177"/>
            <a:ext cx="7947589" cy="3441583"/>
          </a:xfrm>
          <a:prstGeom prst="rect">
            <a:avLst/>
          </a:prstGeom>
          <a:noFill/>
        </p:spPr>
        <p:txBody>
          <a:bodyPr wrap="square">
            <a:spAutoFit/>
          </a:bodyPr>
          <a:lstStyle/>
          <a:p>
            <a:pPr marL="0" indent="0" defTabSz="914400">
              <a:spcAft>
                <a:spcPct val="0"/>
              </a:spcAft>
              <a:buClrTx/>
            </a:pPr>
            <a:endParaRPr lang="en-US" sz="1800" dirty="0">
              <a:solidFill>
                <a:schemeClr val="tx1"/>
              </a:solidFill>
              <a:cs typeface="Arial"/>
            </a:endParaRPr>
          </a:p>
          <a:p>
            <a:pPr marL="0" indent="0" defTabSz="914400">
              <a:spcAft>
                <a:spcPct val="0"/>
              </a:spcAft>
              <a:buClrTx/>
            </a:pPr>
            <a:r>
              <a:rPr lang="ru-RU" sz="1800" dirty="0">
                <a:solidFill>
                  <a:schemeClr val="tx1"/>
                </a:solidFill>
                <a:cs typeface="Arial"/>
              </a:rPr>
              <a:t>На рисунке показаны основные поля заголовка пакета, входящие в </a:t>
            </a:r>
            <a:r>
              <a:rPr lang="ru-RU" sz="1800" dirty="0" err="1">
                <a:solidFill>
                  <a:schemeClr val="tx1"/>
                </a:solidFill>
                <a:cs typeface="Arial"/>
              </a:rPr>
              <a:t>шаблонa</a:t>
            </a:r>
            <a:r>
              <a:rPr lang="ru-RU" sz="1800" dirty="0">
                <a:solidFill>
                  <a:schemeClr val="tx1"/>
                </a:solidFill>
                <a:cs typeface="Arial"/>
              </a:rPr>
              <a:t> </a:t>
            </a:r>
            <a:r>
              <a:rPr lang="ru-RU" sz="1800" i="1" dirty="0">
                <a:solidFill>
                  <a:schemeClr val="tx1"/>
                </a:solidFill>
                <a:cs typeface="Arial"/>
              </a:rPr>
              <a:t>OF-правила</a:t>
            </a:r>
            <a:r>
              <a:rPr lang="ru-RU" sz="1800" dirty="0">
                <a:solidFill>
                  <a:schemeClr val="tx1"/>
                </a:solidFill>
                <a:cs typeface="Arial"/>
              </a:rPr>
              <a:t>. Соответствие заголовка пакета шаблону правила говорит о том какие действия будут произведены с пакетом. Каждый бит каждого шаблона содержит либо некоторое значение, либо значение </a:t>
            </a:r>
            <a:r>
              <a:rPr lang="ru-RU" sz="1800" i="1" dirty="0">
                <a:solidFill>
                  <a:schemeClr val="tx1"/>
                </a:solidFill>
                <a:cs typeface="Arial"/>
              </a:rPr>
              <a:t>ANY</a:t>
            </a:r>
            <a:r>
              <a:rPr lang="ru-RU" sz="1800" dirty="0">
                <a:solidFill>
                  <a:schemeClr val="tx1"/>
                </a:solidFill>
                <a:cs typeface="Arial"/>
              </a:rPr>
              <a:t> (любое).</a:t>
            </a: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В дополнение к полям заголовка при сравнении может учитываться номер </a:t>
            </a:r>
            <a:r>
              <a:rPr lang="ru-RU" sz="1800" i="1" dirty="0">
                <a:solidFill>
                  <a:schemeClr val="tx1"/>
                </a:solidFill>
                <a:cs typeface="Arial"/>
              </a:rPr>
              <a:t>входного порта</a:t>
            </a:r>
            <a:r>
              <a:rPr lang="ru-RU" sz="1800" dirty="0">
                <a:solidFill>
                  <a:schemeClr val="tx1"/>
                </a:solidFill>
                <a:cs typeface="Arial"/>
              </a:rPr>
              <a:t> и </a:t>
            </a:r>
            <a:r>
              <a:rPr lang="ru-RU" sz="1800" i="1" dirty="0">
                <a:solidFill>
                  <a:schemeClr val="tx1"/>
                </a:solidFill>
                <a:cs typeface="Arial"/>
              </a:rPr>
              <a:t>поля метаданных</a:t>
            </a:r>
            <a:r>
              <a:rPr lang="ru-RU" sz="1800" dirty="0">
                <a:solidFill>
                  <a:schemeClr val="tx1"/>
                </a:solidFill>
                <a:cs typeface="Arial"/>
              </a:rPr>
              <a:t>.</a:t>
            </a:r>
            <a:endParaRPr lang="ru-RU"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b="1" dirty="0">
              <a:solidFill>
                <a:schemeClr val="tx1"/>
              </a:solidFill>
              <a:cs typeface="Arial"/>
            </a:endParaRPr>
          </a:p>
          <a:p>
            <a:pPr marL="0" indent="0" defTabSz="914400">
              <a:spcAft>
                <a:spcPct val="0"/>
              </a:spcAft>
              <a:buClrTx/>
            </a:pPr>
            <a:r>
              <a:rPr lang="ru-RU" sz="1800" i="1" dirty="0">
                <a:solidFill>
                  <a:schemeClr val="tx1"/>
                </a:solidFill>
                <a:cs typeface="Arial"/>
              </a:rPr>
              <a:t>Поле метаданных</a:t>
            </a:r>
            <a:r>
              <a:rPr lang="ru-RU" sz="1800" dirty="0">
                <a:solidFill>
                  <a:schemeClr val="tx1"/>
                </a:solidFill>
                <a:cs typeface="Arial"/>
              </a:rPr>
              <a:t> может передаваться между таблицами.</a:t>
            </a:r>
            <a:endParaRPr lang="ru-RU" dirty="0">
              <a:solidFill>
                <a:schemeClr val="tx1"/>
              </a:solidFill>
            </a:endParaRPr>
          </a:p>
        </p:txBody>
      </p:sp>
    </p:spTree>
    <p:extLst>
      <p:ext uri="{BB962C8B-B14F-4D97-AF65-F5344CB8AC3E}">
        <p14:creationId xmlns:p14="http://schemas.microsoft.com/office/powerpoint/2010/main" val="2206125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9578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55165" y="1545453"/>
            <a:ext cx="9153202" cy="5351003"/>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5" name="TextBox 4">
            <a:extLst>
              <a:ext uri="{FF2B5EF4-FFF2-40B4-BE49-F238E27FC236}">
                <a16:creationId xmlns:a16="http://schemas.microsoft.com/office/drawing/2014/main" id="{4F1E7377-6BC8-C4DF-3652-096069A3E5E0}"/>
              </a:ext>
            </a:extLst>
          </p:cNvPr>
          <p:cNvSpPr txBox="1"/>
          <p:nvPr/>
        </p:nvSpPr>
        <p:spPr>
          <a:xfrm>
            <a:off x="1010592" y="3535093"/>
            <a:ext cx="7947589" cy="2926314"/>
          </a:xfrm>
          <a:prstGeom prst="rect">
            <a:avLst/>
          </a:prstGeom>
          <a:noFill/>
        </p:spPr>
        <p:txBody>
          <a:bodyPr wrap="square">
            <a:spAutoFit/>
          </a:bodyPr>
          <a:lstStyle/>
          <a:p>
            <a:pPr marL="0" indent="0" defTabSz="914400">
              <a:spcAft>
                <a:spcPct val="0"/>
              </a:spcAft>
              <a:buClrTx/>
            </a:pPr>
            <a:r>
              <a:rPr lang="ru-RU" sz="1800" dirty="0">
                <a:solidFill>
                  <a:schemeClr val="tx1"/>
                </a:solidFill>
                <a:cs typeface="Arial"/>
              </a:rPr>
              <a:t>Протокол </a:t>
            </a:r>
            <a:r>
              <a:rPr lang="ru-RU" sz="1800" i="1" dirty="0" err="1">
                <a:solidFill>
                  <a:schemeClr val="tx1"/>
                </a:solidFill>
                <a:cs typeface="Arial"/>
              </a:rPr>
              <a:t>OpenFlow</a:t>
            </a:r>
            <a:r>
              <a:rPr lang="ru-RU" sz="1800" dirty="0">
                <a:solidFill>
                  <a:schemeClr val="tx1"/>
                </a:solidFill>
                <a:cs typeface="Arial"/>
              </a:rPr>
              <a:t>  поддерживает три типа сообщений:</a:t>
            </a:r>
            <a:endParaRPr lang="ru-RU" dirty="0">
              <a:solidFill>
                <a:schemeClr val="tx1"/>
              </a:solidFill>
            </a:endParaRPr>
          </a:p>
          <a:p>
            <a:pPr defTabSz="914400">
              <a:spcAft>
                <a:spcPct val="0"/>
              </a:spcAft>
              <a:buClrTx/>
              <a:buFont typeface="Arial" panose="02020603050405020304" pitchFamily="18" charset="0"/>
              <a:buChar char="•"/>
            </a:pPr>
            <a:endParaRPr lang="ru-RU" sz="1800" b="1" dirty="0">
              <a:solidFill>
                <a:schemeClr val="tx1"/>
              </a:solidFill>
              <a:cs typeface="Arial"/>
            </a:endParaRPr>
          </a:p>
          <a:p>
            <a:pPr defTabSz="914400">
              <a:spcAft>
                <a:spcPct val="0"/>
              </a:spcAft>
              <a:buClrTx/>
            </a:pPr>
            <a:r>
              <a:rPr lang="ru-RU" sz="1800" i="1" dirty="0">
                <a:solidFill>
                  <a:schemeClr val="tx1"/>
                </a:solidFill>
                <a:cs typeface="Arial"/>
              </a:rPr>
              <a:t>Контроллер</a:t>
            </a:r>
            <a:r>
              <a:rPr lang="ru-RU" sz="1800" b="1" dirty="0">
                <a:solidFill>
                  <a:schemeClr val="tx1"/>
                </a:solidFill>
                <a:cs typeface="Arial"/>
              </a:rPr>
              <a:t> </a:t>
            </a:r>
            <a:r>
              <a:rPr lang="ru-RU" sz="1800" i="1" dirty="0">
                <a:solidFill>
                  <a:schemeClr val="tx1"/>
                </a:solidFill>
                <a:cs typeface="Arial"/>
              </a:rPr>
              <a:t>- Коммутатор</a:t>
            </a:r>
            <a:r>
              <a:rPr lang="ru-RU" sz="1800" dirty="0">
                <a:solidFill>
                  <a:schemeClr val="tx1"/>
                </a:solidFill>
                <a:cs typeface="Arial"/>
              </a:rPr>
              <a:t> - для конфигурации и мониторинга состояния коммутаторов. </a:t>
            </a:r>
            <a:endParaRPr lang="ru-RU" dirty="0"/>
          </a:p>
          <a:p>
            <a:pPr defTabSz="914400">
              <a:spcAft>
                <a:spcPct val="0"/>
              </a:spcAft>
              <a:buClrTx/>
              <a:buFont typeface="Arial" panose="02020603050405020304" pitchFamily="18" charset="0"/>
              <a:buChar char="•"/>
            </a:pPr>
            <a:endParaRPr lang="ru-RU" sz="1800" b="1" dirty="0">
              <a:solidFill>
                <a:schemeClr val="tx1"/>
              </a:solidFill>
              <a:cs typeface="Arial"/>
            </a:endParaRPr>
          </a:p>
          <a:p>
            <a:pPr defTabSz="914400">
              <a:spcAft>
                <a:spcPct val="0"/>
              </a:spcAft>
              <a:buClrTx/>
            </a:pPr>
            <a:r>
              <a:rPr lang="ru-RU" sz="1800" i="1" dirty="0">
                <a:solidFill>
                  <a:schemeClr val="tx1"/>
                </a:solidFill>
                <a:cs typeface="Arial"/>
              </a:rPr>
              <a:t>Симметричные сообщения</a:t>
            </a:r>
            <a:r>
              <a:rPr lang="ru-RU" sz="1800" dirty="0">
                <a:solidFill>
                  <a:schemeClr val="tx1"/>
                </a:solidFill>
                <a:cs typeface="Arial"/>
              </a:rPr>
              <a:t> - те которые  могут отправлять как контроллер, так и коммутатор.</a:t>
            </a:r>
            <a:endParaRPr lang="ru-RU" dirty="0">
              <a:solidFill>
                <a:schemeClr val="tx1"/>
              </a:solidFill>
            </a:endParaRPr>
          </a:p>
          <a:p>
            <a:pPr defTabSz="914400">
              <a:spcAft>
                <a:spcPct val="0"/>
              </a:spcAft>
              <a:buClrTx/>
              <a:buFont typeface="Arial" panose="02020603050405020304" pitchFamily="18" charset="0"/>
              <a:buChar char="•"/>
            </a:pPr>
            <a:endParaRPr lang="ru-RU" sz="1800" b="1" dirty="0">
              <a:solidFill>
                <a:schemeClr val="tx1"/>
              </a:solidFill>
              <a:cs typeface="Arial"/>
            </a:endParaRPr>
          </a:p>
          <a:p>
            <a:pPr defTabSz="914400">
              <a:spcAft>
                <a:spcPct val="0"/>
              </a:spcAft>
              <a:buClrTx/>
            </a:pPr>
            <a:r>
              <a:rPr lang="ru-RU" sz="1800" i="1" dirty="0">
                <a:solidFill>
                  <a:schemeClr val="tx1"/>
                </a:solidFill>
                <a:cs typeface="Arial"/>
              </a:rPr>
              <a:t>Ассиметричные сообщения</a:t>
            </a:r>
            <a:r>
              <a:rPr lang="ru-RU" sz="1800" dirty="0">
                <a:solidFill>
                  <a:schemeClr val="tx1"/>
                </a:solidFill>
                <a:cs typeface="Arial"/>
              </a:rPr>
              <a:t> - отправляет коммутатор контроллеру с целью сообщить об изменении своего состояния.</a:t>
            </a:r>
            <a:endParaRPr lang="ru-RU" dirty="0">
              <a:solidFill>
                <a:schemeClr val="tx1"/>
              </a:solidFill>
            </a:endParaRPr>
          </a:p>
          <a:p>
            <a:pPr marL="0" indent="0" defTabSz="914400">
              <a:spcAft>
                <a:spcPct val="0"/>
              </a:spcAft>
              <a:buClrTx/>
            </a:pPr>
            <a:endParaRPr lang="en-US" sz="1800" dirty="0">
              <a:solidFill>
                <a:schemeClr val="tx1"/>
              </a:solidFill>
              <a:cs typeface="Arial"/>
            </a:endParaRPr>
          </a:p>
        </p:txBody>
      </p:sp>
    </p:spTree>
    <p:extLst>
      <p:ext uri="{BB962C8B-B14F-4D97-AF65-F5344CB8AC3E}">
        <p14:creationId xmlns:p14="http://schemas.microsoft.com/office/powerpoint/2010/main" val="1795982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736797" y="532993"/>
            <a:ext cx="8694540" cy="9578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46619" y="1826987"/>
            <a:ext cx="9153202" cy="4973020"/>
          </a:xfrm>
        </p:spPr>
        <p:txBody>
          <a:bodyPr vert="horz" lIns="91440" tIns="45720" rIns="91440" bIns="45720" rtlCol="0">
            <a:normAutofit lnSpcReduction="10000"/>
          </a:bodyPr>
          <a:lstStyle/>
          <a:p>
            <a:pPr marL="0" indent="0" defTabSz="914400">
              <a:spcAft>
                <a:spcPct val="0"/>
              </a:spcAft>
              <a:buClrTx/>
            </a:pPr>
            <a:r>
              <a:rPr lang="ru-RU" sz="1800" dirty="0">
                <a:solidFill>
                  <a:schemeClr val="tx1"/>
                </a:solidFill>
                <a:ea typeface="+mn-lt"/>
                <a:cs typeface="+mn-lt"/>
              </a:rPr>
              <a:t>Контроллер</a:t>
            </a:r>
            <a:r>
              <a:rPr lang="en-US" sz="1800" dirty="0">
                <a:solidFill>
                  <a:schemeClr val="tx1"/>
                </a:solidFill>
                <a:ea typeface="+mn-lt"/>
                <a:cs typeface="+mn-lt"/>
              </a:rPr>
              <a:t> </a:t>
            </a:r>
            <a:r>
              <a:rPr lang="ru-RU" sz="1800" dirty="0">
                <a:solidFill>
                  <a:schemeClr val="tx1"/>
                </a:solidFill>
                <a:ea typeface="+mn-lt"/>
                <a:cs typeface="+mn-lt"/>
              </a:rPr>
              <a:t>-</a:t>
            </a:r>
            <a:r>
              <a:rPr lang="en-US" sz="1800" dirty="0">
                <a:solidFill>
                  <a:schemeClr val="tx1"/>
                </a:solidFill>
                <a:ea typeface="+mn-lt"/>
                <a:cs typeface="+mn-lt"/>
              </a:rPr>
              <a:t> </a:t>
            </a:r>
            <a:r>
              <a:rPr lang="ru-RU" sz="1800" dirty="0">
                <a:solidFill>
                  <a:schemeClr val="tx1"/>
                </a:solidFill>
                <a:ea typeface="+mn-lt"/>
                <a:cs typeface="+mn-lt"/>
              </a:rPr>
              <a:t>коммутатор:</a:t>
            </a:r>
          </a:p>
          <a:p>
            <a:pPr marL="400050" lvl="1" indent="0" defTabSz="914400">
              <a:spcAft>
                <a:spcPct val="0"/>
              </a:spcAft>
              <a:buClrTx/>
            </a:pPr>
            <a:r>
              <a:rPr lang="ru-RU" sz="1800" i="1" dirty="0" err="1">
                <a:solidFill>
                  <a:schemeClr val="tx1"/>
                </a:solidFill>
                <a:ea typeface="+mn-lt"/>
                <a:cs typeface="+mn-lt"/>
              </a:rPr>
              <a:t>Features</a:t>
            </a:r>
            <a:r>
              <a:rPr lang="ru-RU" sz="1800" dirty="0">
                <a:solidFill>
                  <a:schemeClr val="tx1"/>
                </a:solidFill>
                <a:ea typeface="+mn-lt"/>
                <a:cs typeface="+mn-lt"/>
              </a:rPr>
              <a:t> -  запрос текущих параметров коммутатора: число таблиц, поддерживаемые действия </a:t>
            </a:r>
            <a:r>
              <a:rPr lang="ru-RU" sz="1800" dirty="0" err="1">
                <a:solidFill>
                  <a:schemeClr val="tx1"/>
                </a:solidFill>
                <a:ea typeface="+mn-lt"/>
                <a:cs typeface="+mn-lt"/>
              </a:rPr>
              <a:t>etc</a:t>
            </a:r>
            <a:r>
              <a:rPr lang="ru-RU" sz="1800" dirty="0">
                <a:solidFill>
                  <a:schemeClr val="tx1"/>
                </a:solidFill>
                <a:ea typeface="+mn-lt"/>
                <a:cs typeface="+mn-lt"/>
              </a:rPr>
              <a:t>.</a:t>
            </a:r>
            <a:endParaRPr lang="en-US" sz="1800" dirty="0">
              <a:solidFill>
                <a:schemeClr val="tx1"/>
              </a:solidFill>
              <a:ea typeface="+mn-lt"/>
              <a:cs typeface="+mn-lt"/>
            </a:endParaRPr>
          </a:p>
          <a:p>
            <a:pPr marL="400050" lvl="1" indent="0" defTabSz="914400">
              <a:spcAft>
                <a:spcPct val="0"/>
              </a:spcAft>
              <a:buClrTx/>
            </a:pPr>
            <a:endParaRPr lang="en-US" sz="1800" dirty="0">
              <a:solidFill>
                <a:schemeClr val="tx1"/>
              </a:solidFill>
              <a:ea typeface="+mn-lt"/>
              <a:cs typeface="+mn-lt"/>
            </a:endParaRPr>
          </a:p>
          <a:p>
            <a:pPr marL="400050" lvl="1" indent="0" defTabSz="914400">
              <a:spcAft>
                <a:spcPct val="0"/>
              </a:spcAft>
              <a:buClrTx/>
            </a:pPr>
            <a:r>
              <a:rPr lang="ru-RU" sz="1800" i="1" dirty="0">
                <a:solidFill>
                  <a:schemeClr val="tx1"/>
                </a:solidFill>
                <a:ea typeface="+mn-lt"/>
                <a:cs typeface="+mn-lt"/>
              </a:rPr>
              <a:t>Configuration</a:t>
            </a:r>
            <a:r>
              <a:rPr lang="ru-RU" sz="1800" dirty="0">
                <a:solidFill>
                  <a:schemeClr val="tx1"/>
                </a:solidFill>
                <a:ea typeface="+mn-lt"/>
                <a:cs typeface="+mn-lt"/>
              </a:rPr>
              <a:t> – запрос и изменение настроек коммутатора: изменение скорости работы портов, </a:t>
            </a:r>
            <a:r>
              <a:rPr lang="ru-RU" sz="1800" dirty="0" err="1">
                <a:solidFill>
                  <a:schemeClr val="tx1"/>
                </a:solidFill>
                <a:ea typeface="+mn-lt"/>
                <a:cs typeface="+mn-lt"/>
              </a:rPr>
              <a:t>etc</a:t>
            </a:r>
            <a:r>
              <a:rPr lang="ru-RU" sz="1800" dirty="0">
                <a:solidFill>
                  <a:schemeClr val="tx1"/>
                </a:solidFill>
                <a:ea typeface="+mn-lt"/>
                <a:cs typeface="+mn-lt"/>
              </a:rPr>
              <a:t>.</a:t>
            </a:r>
            <a:endParaRPr lang="en-US" sz="1800" dirty="0">
              <a:solidFill>
                <a:schemeClr val="tx1"/>
              </a:solidFill>
              <a:ea typeface="+mn-lt"/>
              <a:cs typeface="+mn-lt"/>
            </a:endParaRPr>
          </a:p>
          <a:p>
            <a:pPr marL="400050" lvl="1" indent="0" defTabSz="914400">
              <a:spcAft>
                <a:spcPct val="0"/>
              </a:spcAft>
              <a:buClrTx/>
            </a:pPr>
            <a:endParaRPr lang="en-US" sz="1800" dirty="0">
              <a:solidFill>
                <a:schemeClr val="tx1"/>
              </a:solidFill>
              <a:ea typeface="+mn-lt"/>
              <a:cs typeface="+mn-lt"/>
            </a:endParaRPr>
          </a:p>
          <a:p>
            <a:pPr marL="400050" lvl="1" indent="0" defTabSz="914400">
              <a:spcAft>
                <a:spcPct val="0"/>
              </a:spcAft>
              <a:buClrTx/>
            </a:pPr>
            <a:r>
              <a:rPr lang="ru-RU" sz="1800" i="1" dirty="0" err="1">
                <a:solidFill>
                  <a:schemeClr val="tx1"/>
                </a:solidFill>
                <a:ea typeface="+mn-lt"/>
                <a:cs typeface="+mn-lt"/>
              </a:rPr>
              <a:t>Modify-state</a:t>
            </a:r>
            <a:r>
              <a:rPr lang="ru-RU" sz="1800" i="1" dirty="0">
                <a:solidFill>
                  <a:schemeClr val="tx1"/>
                </a:solidFill>
                <a:ea typeface="+mn-lt"/>
                <a:cs typeface="+mn-lt"/>
              </a:rPr>
              <a:t> (</a:t>
            </a:r>
            <a:r>
              <a:rPr lang="ru-RU" sz="1800" i="1" dirty="0" err="1">
                <a:solidFill>
                  <a:schemeClr val="tx1"/>
                </a:solidFill>
                <a:ea typeface="+mn-lt"/>
                <a:cs typeface="+mn-lt"/>
              </a:rPr>
              <a:t>flow-mod</a:t>
            </a:r>
            <a:r>
              <a:rPr lang="ru-RU" sz="1800" i="1" dirty="0">
                <a:solidFill>
                  <a:schemeClr val="tx1"/>
                </a:solidFill>
                <a:ea typeface="+mn-lt"/>
                <a:cs typeface="+mn-lt"/>
              </a:rPr>
              <a:t>)</a:t>
            </a:r>
            <a:r>
              <a:rPr lang="ru-RU" sz="1800" b="1" dirty="0">
                <a:solidFill>
                  <a:schemeClr val="tx1"/>
                </a:solidFill>
                <a:ea typeface="+mn-lt"/>
                <a:cs typeface="+mn-lt"/>
              </a:rPr>
              <a:t> </a:t>
            </a:r>
            <a:r>
              <a:rPr lang="ru-RU" sz="1800" dirty="0">
                <a:solidFill>
                  <a:schemeClr val="tx1"/>
                </a:solidFill>
                <a:ea typeface="+mn-lt"/>
                <a:cs typeface="+mn-lt"/>
              </a:rPr>
              <a:t>- добавление/удаление/изменение правил в таблицах коммутатора.</a:t>
            </a:r>
            <a:endParaRPr lang="en-US" sz="1800" dirty="0">
              <a:solidFill>
                <a:schemeClr val="tx1"/>
              </a:solidFill>
              <a:ea typeface="+mn-lt"/>
              <a:cs typeface="+mn-lt"/>
            </a:endParaRPr>
          </a:p>
          <a:p>
            <a:pPr marL="400050" lvl="1" indent="0" defTabSz="914400">
              <a:spcAft>
                <a:spcPct val="0"/>
              </a:spcAft>
              <a:buClrTx/>
            </a:pPr>
            <a:endParaRPr lang="en-US" sz="1800" dirty="0">
              <a:solidFill>
                <a:schemeClr val="tx1"/>
              </a:solidFill>
              <a:ea typeface="+mn-lt"/>
              <a:cs typeface="+mn-lt"/>
            </a:endParaRPr>
          </a:p>
          <a:p>
            <a:pPr marL="400050" lvl="1" indent="0" defTabSz="914400">
              <a:spcAft>
                <a:spcPct val="0"/>
              </a:spcAft>
              <a:buClrTx/>
            </a:pPr>
            <a:r>
              <a:rPr lang="ru-RU" sz="1800" i="1" dirty="0" err="1">
                <a:solidFill>
                  <a:schemeClr val="tx1"/>
                </a:solidFill>
                <a:ea typeface="+mn-lt"/>
                <a:cs typeface="+mn-lt"/>
              </a:rPr>
              <a:t>Read-state</a:t>
            </a:r>
            <a:r>
              <a:rPr lang="ru-RU" sz="1800" i="1" dirty="0">
                <a:solidFill>
                  <a:schemeClr val="tx1"/>
                </a:solidFill>
                <a:ea typeface="+mn-lt"/>
                <a:cs typeface="+mn-lt"/>
              </a:rPr>
              <a:t> (</a:t>
            </a:r>
            <a:r>
              <a:rPr lang="ru-RU" sz="1800" i="1" dirty="0" err="1">
                <a:solidFill>
                  <a:schemeClr val="tx1"/>
                </a:solidFill>
                <a:ea typeface="+mn-lt"/>
                <a:cs typeface="+mn-lt"/>
              </a:rPr>
              <a:t>multipart</a:t>
            </a:r>
            <a:r>
              <a:rPr lang="ru-RU" sz="1800" i="1" dirty="0">
                <a:solidFill>
                  <a:schemeClr val="tx1"/>
                </a:solidFill>
                <a:ea typeface="+mn-lt"/>
                <a:cs typeface="+mn-lt"/>
              </a:rPr>
              <a:t> </a:t>
            </a:r>
            <a:r>
              <a:rPr lang="ru-RU" sz="1800" i="1" dirty="0" err="1">
                <a:solidFill>
                  <a:schemeClr val="tx1"/>
                </a:solidFill>
                <a:ea typeface="+mn-lt"/>
                <a:cs typeface="+mn-lt"/>
              </a:rPr>
              <a:t>request</a:t>
            </a:r>
            <a:r>
              <a:rPr lang="ru-RU" sz="1800" i="1" dirty="0">
                <a:solidFill>
                  <a:schemeClr val="tx1"/>
                </a:solidFill>
                <a:ea typeface="+mn-lt"/>
                <a:cs typeface="+mn-lt"/>
              </a:rPr>
              <a:t>)</a:t>
            </a:r>
            <a:r>
              <a:rPr lang="ru-RU" sz="1800" dirty="0">
                <a:solidFill>
                  <a:schemeClr val="tx1"/>
                </a:solidFill>
                <a:ea typeface="+mn-lt"/>
                <a:cs typeface="+mn-lt"/>
              </a:rPr>
              <a:t> - запрос статистики по портам, списка правил в таблице, </a:t>
            </a:r>
            <a:r>
              <a:rPr lang="ru-RU" sz="1800" dirty="0" err="1">
                <a:solidFill>
                  <a:schemeClr val="tx1"/>
                </a:solidFill>
                <a:ea typeface="+mn-lt"/>
                <a:cs typeface="+mn-lt"/>
              </a:rPr>
              <a:t>etc</a:t>
            </a:r>
            <a:r>
              <a:rPr lang="ru-RU" sz="1800" dirty="0">
                <a:solidFill>
                  <a:schemeClr val="tx1"/>
                </a:solidFill>
                <a:ea typeface="+mn-lt"/>
                <a:cs typeface="+mn-lt"/>
              </a:rPr>
              <a:t>.</a:t>
            </a:r>
            <a:endParaRPr lang="en-US" sz="1800" dirty="0">
              <a:solidFill>
                <a:schemeClr val="tx1"/>
              </a:solidFill>
              <a:ea typeface="+mn-lt"/>
              <a:cs typeface="+mn-lt"/>
            </a:endParaRPr>
          </a:p>
          <a:p>
            <a:pPr marL="400050" lvl="1" indent="0" defTabSz="914400">
              <a:spcAft>
                <a:spcPct val="0"/>
              </a:spcAft>
              <a:buClrTx/>
            </a:pPr>
            <a:endParaRPr lang="en-US" sz="1800" dirty="0">
              <a:solidFill>
                <a:schemeClr val="tx1"/>
              </a:solidFill>
              <a:ea typeface="+mn-lt"/>
              <a:cs typeface="+mn-lt"/>
            </a:endParaRPr>
          </a:p>
          <a:p>
            <a:pPr marL="400050" lvl="1" indent="0" defTabSz="914400">
              <a:spcAft>
                <a:spcPct val="0"/>
              </a:spcAft>
              <a:buClrTx/>
            </a:pPr>
            <a:r>
              <a:rPr lang="ru-RU" sz="1800" i="1" dirty="0">
                <a:solidFill>
                  <a:schemeClr val="tx1"/>
                </a:solidFill>
                <a:ea typeface="+mn-lt"/>
                <a:cs typeface="+mn-lt"/>
              </a:rPr>
              <a:t>Packet-</a:t>
            </a:r>
            <a:r>
              <a:rPr lang="ru-RU" sz="1800" i="1" dirty="0" err="1">
                <a:solidFill>
                  <a:schemeClr val="tx1"/>
                </a:solidFill>
                <a:ea typeface="+mn-lt"/>
                <a:cs typeface="+mn-lt"/>
              </a:rPr>
              <a:t>out</a:t>
            </a:r>
            <a:r>
              <a:rPr lang="ru-RU" sz="1800" dirty="0">
                <a:solidFill>
                  <a:schemeClr val="tx1"/>
                </a:solidFill>
                <a:ea typeface="+mn-lt"/>
                <a:cs typeface="+mn-lt"/>
              </a:rPr>
              <a:t> - запрос на отправку одного пакета с конкретного порта коммутатора</a:t>
            </a:r>
            <a:endParaRPr lang="en-US" sz="1800" dirty="0">
              <a:solidFill>
                <a:schemeClr val="tx1"/>
              </a:solidFill>
              <a:ea typeface="+mn-lt"/>
              <a:cs typeface="+mn-lt"/>
            </a:endParaRPr>
          </a:p>
          <a:p>
            <a:pPr marL="400050" lvl="1" indent="0" defTabSz="914400">
              <a:spcAft>
                <a:spcPct val="0"/>
              </a:spcAft>
              <a:buClrTx/>
            </a:pPr>
            <a:endParaRPr lang="en-US" sz="1800" dirty="0">
              <a:solidFill>
                <a:schemeClr val="tx1"/>
              </a:solidFill>
              <a:ea typeface="+mn-lt"/>
              <a:cs typeface="+mn-lt"/>
            </a:endParaRPr>
          </a:p>
          <a:p>
            <a:pPr marL="400050" lvl="1" indent="0" defTabSz="914400">
              <a:spcAft>
                <a:spcPct val="0"/>
              </a:spcAft>
              <a:buClrTx/>
            </a:pPr>
            <a:r>
              <a:rPr lang="ru-RU" sz="1800" i="1" dirty="0" err="1">
                <a:solidFill>
                  <a:schemeClr val="tx1"/>
                </a:solidFill>
                <a:cs typeface="Arial"/>
              </a:rPr>
              <a:t>Barrier</a:t>
            </a:r>
            <a:r>
              <a:rPr lang="ru-RU" sz="1800" dirty="0">
                <a:solidFill>
                  <a:schemeClr val="tx1"/>
                </a:solidFill>
                <a:cs typeface="Arial"/>
              </a:rPr>
              <a:t> – примитив синхронизации, при получении сообщения коммутатор дождется выполнения всех команд, после этого начнет выполнение команд.</a:t>
            </a:r>
            <a:endParaRPr lang="en-US" sz="1800" dirty="0">
              <a:solidFill>
                <a:schemeClr val="tx1"/>
              </a:solidFill>
              <a:cs typeface="Arial"/>
            </a:endParaRPr>
          </a:p>
          <a:p>
            <a:pPr marL="400050" lvl="1" indent="0" defTabSz="914400">
              <a:spcAft>
                <a:spcPct val="0"/>
              </a:spcAft>
              <a:buClrTx/>
            </a:pPr>
            <a:endParaRPr lang="ru-RU" sz="1800" dirty="0">
              <a:solidFill>
                <a:schemeClr val="tx1"/>
              </a:solidFill>
              <a:cs typeface="Arial"/>
            </a:endParaRPr>
          </a:p>
          <a:p>
            <a:pPr marL="400050" lvl="1" indent="0" defTabSz="914400">
              <a:spcAft>
                <a:spcPct val="0"/>
              </a:spcAft>
              <a:buClrTx/>
            </a:pPr>
            <a:r>
              <a:rPr lang="ru-RU" sz="1800" i="1" dirty="0" err="1">
                <a:solidFill>
                  <a:schemeClr val="tx1"/>
                </a:solidFill>
                <a:ea typeface="+mn-lt"/>
                <a:cs typeface="+mn-lt"/>
              </a:rPr>
              <a:t>Role-request</a:t>
            </a:r>
            <a:r>
              <a:rPr lang="ru-RU" sz="1800" dirty="0">
                <a:solidFill>
                  <a:schemeClr val="tx1"/>
                </a:solidFill>
                <a:ea typeface="+mn-lt"/>
                <a:cs typeface="+mn-lt"/>
              </a:rPr>
              <a:t> – сообщение о смене роли контроллера по отношению к коммутатору: </a:t>
            </a:r>
            <a:r>
              <a:rPr lang="ru-RU" sz="1800" dirty="0" err="1">
                <a:solidFill>
                  <a:schemeClr val="tx1"/>
                </a:solidFill>
                <a:ea typeface="+mn-lt"/>
                <a:cs typeface="+mn-lt"/>
              </a:rPr>
              <a:t>master,slave,equal</a:t>
            </a:r>
            <a:endParaRPr lang="ru-RU" sz="1800" dirty="0">
              <a:solidFill>
                <a:schemeClr val="tx1"/>
              </a:solidFill>
              <a:ea typeface="+mn-lt"/>
              <a:cs typeface="+mn-lt"/>
            </a:endParaRPr>
          </a:p>
        </p:txBody>
      </p:sp>
    </p:spTree>
    <p:extLst>
      <p:ext uri="{BB962C8B-B14F-4D97-AF65-F5344CB8AC3E}">
        <p14:creationId xmlns:p14="http://schemas.microsoft.com/office/powerpoint/2010/main" val="34345588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9578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46619" y="3044934"/>
            <a:ext cx="9153202" cy="3860068"/>
          </a:xfrm>
        </p:spPr>
        <p:txBody>
          <a:bodyPr vert="horz" lIns="91440" tIns="45720" rIns="91440" bIns="45720" rtlCol="0">
            <a:normAutofit/>
          </a:bodyPr>
          <a:lstStyle/>
          <a:p>
            <a:pPr marL="0" indent="0" defTabSz="914400">
              <a:spcAft>
                <a:spcPct val="0"/>
              </a:spcAft>
              <a:buClrTx/>
            </a:pPr>
            <a:r>
              <a:rPr lang="ru-RU" sz="1800" i="1" dirty="0">
                <a:solidFill>
                  <a:schemeClr val="tx1"/>
                </a:solidFill>
                <a:ea typeface="+mn-lt"/>
                <a:cs typeface="+mn-lt"/>
              </a:rPr>
              <a:t>Симметричные сообщения:</a:t>
            </a:r>
            <a:endParaRPr lang="en-US" sz="1800" i="1" dirty="0">
              <a:solidFill>
                <a:schemeClr val="tx1"/>
              </a:solidFill>
              <a:ea typeface="+mn-lt"/>
              <a:cs typeface="+mn-lt"/>
            </a:endParaRPr>
          </a:p>
          <a:p>
            <a:pPr marL="0" indent="0" defTabSz="914400">
              <a:spcAft>
                <a:spcPct val="0"/>
              </a:spcAft>
              <a:buClrTx/>
            </a:pPr>
            <a:endParaRPr lang="ru-RU" sz="1800" i="1" dirty="0">
              <a:solidFill>
                <a:schemeClr val="tx1"/>
              </a:solidFill>
              <a:cs typeface="Arial"/>
            </a:endParaRPr>
          </a:p>
          <a:p>
            <a:pPr marL="0" indent="0" defTabSz="914400">
              <a:spcAft>
                <a:spcPct val="0"/>
              </a:spcAft>
              <a:buClrTx/>
            </a:pPr>
            <a:r>
              <a:rPr lang="ru-RU" sz="1800" i="1" dirty="0">
                <a:solidFill>
                  <a:schemeClr val="tx1"/>
                </a:solidFill>
                <a:cs typeface="Arial"/>
              </a:rPr>
              <a:t>Hello</a:t>
            </a:r>
            <a:r>
              <a:rPr lang="ru-RU" sz="1800" dirty="0">
                <a:solidFill>
                  <a:schemeClr val="tx1"/>
                </a:solidFill>
                <a:cs typeface="Arial"/>
              </a:rPr>
              <a:t> – первое сообщение при начале общения контроллера с коммутатором. При инициализации соединения коммутатор посылает сообщение </a:t>
            </a:r>
            <a:r>
              <a:rPr lang="ru-RU" sz="1800" i="1" dirty="0">
                <a:solidFill>
                  <a:schemeClr val="tx1"/>
                </a:solidFill>
                <a:cs typeface="Arial"/>
              </a:rPr>
              <a:t>Hello</a:t>
            </a:r>
            <a:r>
              <a:rPr lang="ru-RU" sz="1800" dirty="0">
                <a:solidFill>
                  <a:schemeClr val="tx1"/>
                </a:solidFill>
                <a:cs typeface="Arial"/>
              </a:rPr>
              <a:t>, указав также поддерживаемые версии протокола. В ответ контроллер посылает ответное сообщение </a:t>
            </a:r>
            <a:r>
              <a:rPr lang="ru-RU" sz="1800" i="1" dirty="0">
                <a:solidFill>
                  <a:schemeClr val="tx1"/>
                </a:solidFill>
                <a:cs typeface="Arial"/>
              </a:rPr>
              <a:t>Hello</a:t>
            </a:r>
            <a:r>
              <a:rPr lang="ru-RU" sz="1800" dirty="0">
                <a:solidFill>
                  <a:schemeClr val="tx1"/>
                </a:solidFill>
                <a:cs typeface="Arial"/>
              </a:rPr>
              <a:t>, указав выбранную версию протокола. Дальше они общаются по протоколу </a:t>
            </a:r>
            <a:r>
              <a:rPr lang="ru-RU" sz="1800" i="1" dirty="0" err="1">
                <a:solidFill>
                  <a:schemeClr val="tx1"/>
                </a:solidFill>
                <a:cs typeface="Arial"/>
              </a:rPr>
              <a:t>OpenFlow</a:t>
            </a:r>
            <a:r>
              <a:rPr lang="ru-RU" sz="1800" dirty="0">
                <a:solidFill>
                  <a:schemeClr val="tx1"/>
                </a:solidFill>
                <a:cs typeface="Arial"/>
              </a:rPr>
              <a:t>: напр. </a:t>
            </a:r>
            <a:r>
              <a:rPr lang="ru-RU" sz="1800" i="1" dirty="0" err="1">
                <a:solidFill>
                  <a:schemeClr val="tx1"/>
                </a:solidFill>
                <a:cs typeface="Arial"/>
              </a:rPr>
              <a:t>Feature</a:t>
            </a:r>
            <a:r>
              <a:rPr lang="ru-RU" sz="1800" b="1" dirty="0">
                <a:solidFill>
                  <a:schemeClr val="tx1"/>
                </a:solidFill>
                <a:cs typeface="Arial"/>
              </a:rPr>
              <a:t> </a:t>
            </a:r>
            <a:r>
              <a:rPr lang="ru-RU" sz="1800" i="1" dirty="0" err="1">
                <a:solidFill>
                  <a:schemeClr val="tx1"/>
                </a:solidFill>
                <a:cs typeface="Arial"/>
              </a:rPr>
              <a:t>request</a:t>
            </a:r>
            <a:r>
              <a:rPr lang="ru-RU" sz="1800" dirty="0">
                <a:solidFill>
                  <a:schemeClr val="tx1"/>
                </a:solidFill>
                <a:cs typeface="Arial"/>
              </a:rPr>
              <a:t> – </a:t>
            </a:r>
            <a:r>
              <a:rPr lang="ru-RU" sz="1800" i="1" dirty="0" err="1">
                <a:solidFill>
                  <a:schemeClr val="tx1"/>
                </a:solidFill>
                <a:cs typeface="Arial"/>
              </a:rPr>
              <a:t>Feature</a:t>
            </a:r>
            <a:r>
              <a:rPr lang="ru-RU" sz="1800" b="1" dirty="0">
                <a:solidFill>
                  <a:schemeClr val="tx1"/>
                </a:solidFill>
                <a:cs typeface="Arial"/>
              </a:rPr>
              <a:t> </a:t>
            </a:r>
            <a:r>
              <a:rPr lang="ru-RU" sz="1800" i="1" dirty="0" err="1">
                <a:solidFill>
                  <a:schemeClr val="tx1"/>
                </a:solidFill>
                <a:cs typeface="Arial"/>
              </a:rPr>
              <a:t>replay</a:t>
            </a:r>
            <a:r>
              <a:rPr lang="ru-RU" sz="1800" b="1" dirty="0">
                <a:solidFill>
                  <a:schemeClr val="tx1"/>
                </a:solidFill>
                <a:cs typeface="Arial"/>
              </a:rPr>
              <a:t>.</a:t>
            </a:r>
          </a:p>
          <a:p>
            <a:pPr marL="0" indent="0" defTabSz="914400">
              <a:spcAft>
                <a:spcPct val="0"/>
              </a:spcAft>
              <a:buClrTx/>
            </a:pPr>
            <a:endParaRPr lang="en-US" sz="1800" b="1" dirty="0">
              <a:solidFill>
                <a:schemeClr val="tx1"/>
              </a:solidFill>
              <a:cs typeface="Arial"/>
            </a:endParaRPr>
          </a:p>
          <a:p>
            <a:pPr marL="0" indent="0" defTabSz="914400">
              <a:spcAft>
                <a:spcPct val="0"/>
              </a:spcAft>
              <a:buClrTx/>
            </a:pPr>
            <a:endParaRPr lang="en-US" sz="1800" i="1" dirty="0">
              <a:solidFill>
                <a:schemeClr val="tx1"/>
              </a:solidFill>
              <a:cs typeface="Arial"/>
            </a:endParaRPr>
          </a:p>
          <a:p>
            <a:pPr marL="0" indent="0" defTabSz="914400">
              <a:spcAft>
                <a:spcPct val="0"/>
              </a:spcAft>
              <a:buClrTx/>
            </a:pPr>
            <a:r>
              <a:rPr lang="ru-RU" sz="1800" i="1" dirty="0" err="1">
                <a:solidFill>
                  <a:schemeClr val="tx1"/>
                </a:solidFill>
                <a:cs typeface="Arial"/>
              </a:rPr>
              <a:t>Echo</a:t>
            </a:r>
            <a:r>
              <a:rPr lang="ru-RU" sz="1800" dirty="0">
                <a:solidFill>
                  <a:schemeClr val="tx1"/>
                </a:solidFill>
                <a:cs typeface="Arial"/>
              </a:rPr>
              <a:t> – служебное сообщение для проверки состояния соединения. Сразу после получения </a:t>
            </a:r>
            <a:r>
              <a:rPr lang="ru-RU" sz="1800" i="1" dirty="0" err="1">
                <a:solidFill>
                  <a:schemeClr val="tx1"/>
                </a:solidFill>
                <a:cs typeface="Arial"/>
              </a:rPr>
              <a:t>Echo</a:t>
            </a:r>
            <a:r>
              <a:rPr lang="ru-RU" sz="1800" b="1" dirty="0">
                <a:solidFill>
                  <a:schemeClr val="tx1"/>
                </a:solidFill>
                <a:cs typeface="Arial"/>
              </a:rPr>
              <a:t> </a:t>
            </a:r>
            <a:r>
              <a:rPr lang="ru-RU" sz="1800" i="1" dirty="0" err="1">
                <a:solidFill>
                  <a:schemeClr val="tx1"/>
                </a:solidFill>
                <a:cs typeface="Arial"/>
              </a:rPr>
              <a:t>Request</a:t>
            </a:r>
            <a:r>
              <a:rPr lang="ru-RU" sz="1800" dirty="0">
                <a:solidFill>
                  <a:schemeClr val="tx1"/>
                </a:solidFill>
                <a:cs typeface="Arial"/>
              </a:rPr>
              <a:t> контроллер или коммутатор должен ответить </a:t>
            </a:r>
            <a:r>
              <a:rPr lang="ru-RU" sz="1800" i="1" dirty="0" err="1">
                <a:solidFill>
                  <a:schemeClr val="tx1"/>
                </a:solidFill>
                <a:cs typeface="Arial"/>
              </a:rPr>
              <a:t>Echo</a:t>
            </a:r>
            <a:r>
              <a:rPr lang="ru-RU" sz="1800" b="1" dirty="0">
                <a:solidFill>
                  <a:schemeClr val="tx1"/>
                </a:solidFill>
                <a:cs typeface="Arial"/>
              </a:rPr>
              <a:t> </a:t>
            </a:r>
            <a:r>
              <a:rPr lang="ru-RU" sz="1800" i="1" dirty="0" err="1">
                <a:solidFill>
                  <a:schemeClr val="tx1"/>
                </a:solidFill>
                <a:cs typeface="Arial"/>
              </a:rPr>
              <a:t>Replay</a:t>
            </a:r>
            <a:r>
              <a:rPr lang="ru-RU" sz="1800" dirty="0">
                <a:solidFill>
                  <a:schemeClr val="tx1"/>
                </a:solidFill>
                <a:cs typeface="Arial"/>
              </a:rPr>
              <a:t>, для подтверждения работоспособности соединения.</a:t>
            </a:r>
          </a:p>
          <a:p>
            <a:pPr marL="0" indent="0" defTabSz="914400">
              <a:spcAft>
                <a:spcPct val="0"/>
              </a:spcAft>
              <a:buClrTx/>
            </a:pPr>
            <a:endParaRPr lang="ru-RU" sz="1800" dirty="0">
              <a:solidFill>
                <a:schemeClr val="tx1"/>
              </a:solidFill>
              <a:ea typeface="+mn-lt"/>
              <a:cs typeface="+mn-lt"/>
            </a:endParaRPr>
          </a:p>
        </p:txBody>
      </p:sp>
    </p:spTree>
    <p:extLst>
      <p:ext uri="{BB962C8B-B14F-4D97-AF65-F5344CB8AC3E}">
        <p14:creationId xmlns:p14="http://schemas.microsoft.com/office/powerpoint/2010/main" val="3808638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9578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57079" y="2798624"/>
            <a:ext cx="9153202" cy="3986062"/>
          </a:xfrm>
        </p:spPr>
        <p:txBody>
          <a:bodyPr vert="horz" lIns="91440" tIns="45720" rIns="91440" bIns="45720" rtlCol="0">
            <a:normAutofit/>
          </a:bodyPr>
          <a:lstStyle/>
          <a:p>
            <a:pPr marL="0" indent="0" defTabSz="914400">
              <a:spcAft>
                <a:spcPct val="0"/>
              </a:spcAft>
              <a:buClrTx/>
            </a:pPr>
            <a:endParaRPr lang="en-US" sz="1800" dirty="0">
              <a:solidFill>
                <a:schemeClr val="tx1"/>
              </a:solidFill>
              <a:ea typeface="+mn-lt"/>
              <a:cs typeface="+mn-lt"/>
            </a:endParaRPr>
          </a:p>
          <a:p>
            <a:pPr marL="0" indent="0" defTabSz="914400">
              <a:spcAft>
                <a:spcPct val="0"/>
              </a:spcAft>
              <a:buClrTx/>
            </a:pPr>
            <a:r>
              <a:rPr lang="ru-RU" sz="1800" dirty="0">
                <a:solidFill>
                  <a:schemeClr val="tx1"/>
                </a:solidFill>
                <a:ea typeface="+mn-lt"/>
                <a:cs typeface="+mn-lt"/>
              </a:rPr>
              <a:t>Асимметричные сообщения:</a:t>
            </a:r>
            <a:endParaRPr lang="ru-RU" sz="1800" dirty="0">
              <a:solidFill>
                <a:schemeClr val="tx1"/>
              </a:solidFill>
              <a:cs typeface="Arial"/>
            </a:endParaRPr>
          </a:p>
          <a:p>
            <a:pPr marL="0" indent="0" defTabSz="914400">
              <a:spcAft>
                <a:spcPct val="0"/>
              </a:spcAft>
              <a:buClrTx/>
            </a:pPr>
            <a:endParaRPr lang="ru-RU" sz="1800" b="1" dirty="0">
              <a:solidFill>
                <a:schemeClr val="tx1"/>
              </a:solidFill>
              <a:cs typeface="Arial"/>
            </a:endParaRPr>
          </a:p>
          <a:p>
            <a:pPr marL="0" indent="0" defTabSz="914400">
              <a:spcAft>
                <a:spcPct val="0"/>
              </a:spcAft>
              <a:buClrTx/>
            </a:pPr>
            <a:endParaRPr lang="en-US" sz="1800" i="1" dirty="0">
              <a:solidFill>
                <a:schemeClr val="tx1"/>
              </a:solidFill>
              <a:cs typeface="Arial"/>
            </a:endParaRPr>
          </a:p>
          <a:p>
            <a:pPr marL="0" indent="0" defTabSz="914400">
              <a:spcAft>
                <a:spcPct val="0"/>
              </a:spcAft>
              <a:buClrTx/>
            </a:pPr>
            <a:r>
              <a:rPr lang="ru-RU" sz="1800" i="1" dirty="0">
                <a:solidFill>
                  <a:schemeClr val="tx1"/>
                </a:solidFill>
                <a:cs typeface="Arial"/>
              </a:rPr>
              <a:t>Packet-</a:t>
            </a:r>
            <a:r>
              <a:rPr lang="ru-RU" sz="1800" i="1" dirty="0" err="1">
                <a:solidFill>
                  <a:schemeClr val="tx1"/>
                </a:solidFill>
                <a:cs typeface="Arial"/>
              </a:rPr>
              <a:t>in</a:t>
            </a:r>
            <a:r>
              <a:rPr lang="ru-RU" sz="1800" b="1" dirty="0">
                <a:solidFill>
                  <a:schemeClr val="tx1"/>
                </a:solidFill>
                <a:cs typeface="Arial"/>
              </a:rPr>
              <a:t> </a:t>
            </a:r>
            <a:r>
              <a:rPr lang="ru-RU" sz="1800" dirty="0">
                <a:solidFill>
                  <a:schemeClr val="tx1"/>
                </a:solidFill>
                <a:cs typeface="Arial"/>
              </a:rPr>
              <a:t>– информирует  контроллер о приходе пакета, для которого не нашлось записи в таблицах правил.</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err="1">
                <a:solidFill>
                  <a:schemeClr val="tx1"/>
                </a:solidFill>
                <a:cs typeface="Arial"/>
              </a:rPr>
              <a:t>Flow-removed</a:t>
            </a:r>
            <a:r>
              <a:rPr lang="ru-RU" sz="1800" dirty="0">
                <a:solidFill>
                  <a:schemeClr val="tx1"/>
                </a:solidFill>
                <a:cs typeface="Arial"/>
              </a:rPr>
              <a:t> – информирует контроллер об удаления правила с коммутатора.</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solidFill>
                  <a:schemeClr val="tx1"/>
                </a:solidFill>
                <a:cs typeface="Arial"/>
              </a:rPr>
              <a:t>Port-</a:t>
            </a:r>
            <a:r>
              <a:rPr lang="ru-RU" sz="1800" i="1" dirty="0" err="1">
                <a:solidFill>
                  <a:schemeClr val="tx1"/>
                </a:solidFill>
                <a:cs typeface="Arial"/>
              </a:rPr>
              <a:t>status</a:t>
            </a:r>
            <a:r>
              <a:rPr lang="ru-RU" sz="1800" dirty="0">
                <a:solidFill>
                  <a:schemeClr val="tx1"/>
                </a:solidFill>
                <a:cs typeface="Arial"/>
              </a:rPr>
              <a:t> – </a:t>
            </a:r>
            <a:r>
              <a:rPr lang="ru-RU" sz="1800" dirty="0" err="1">
                <a:solidFill>
                  <a:schemeClr val="tx1"/>
                </a:solidFill>
                <a:cs typeface="Arial"/>
              </a:rPr>
              <a:t>коммутататор</a:t>
            </a:r>
            <a:r>
              <a:rPr lang="ru-RU" sz="1800" dirty="0">
                <a:solidFill>
                  <a:schemeClr val="tx1"/>
                </a:solidFill>
                <a:cs typeface="Arial"/>
              </a:rPr>
              <a:t> сообщает об </a:t>
            </a:r>
            <a:r>
              <a:rPr lang="ru-RU" sz="1800" dirty="0" err="1">
                <a:solidFill>
                  <a:schemeClr val="tx1"/>
                </a:solidFill>
                <a:cs typeface="Arial"/>
              </a:rPr>
              <a:t>измениении</a:t>
            </a:r>
            <a:r>
              <a:rPr lang="ru-RU" sz="1800" dirty="0">
                <a:solidFill>
                  <a:schemeClr val="tx1"/>
                </a:solidFill>
                <a:cs typeface="Arial"/>
              </a:rPr>
              <a:t> состояния своих сетевых портов: </a:t>
            </a:r>
            <a:r>
              <a:rPr lang="ru-RU" sz="1800" dirty="0" err="1">
                <a:solidFill>
                  <a:schemeClr val="tx1"/>
                </a:solidFill>
                <a:cs typeface="Arial"/>
              </a:rPr>
              <a:t>вкл</a:t>
            </a:r>
            <a:r>
              <a:rPr lang="ru-RU" sz="1800" dirty="0">
                <a:solidFill>
                  <a:schemeClr val="tx1"/>
                </a:solidFill>
                <a:cs typeface="Arial"/>
              </a:rPr>
              <a:t>, </a:t>
            </a:r>
            <a:r>
              <a:rPr lang="ru-RU" sz="1800" dirty="0" err="1">
                <a:solidFill>
                  <a:schemeClr val="tx1"/>
                </a:solidFill>
                <a:cs typeface="Arial"/>
              </a:rPr>
              <a:t>выкл</a:t>
            </a:r>
            <a:r>
              <a:rPr lang="ru-RU" sz="1800" dirty="0">
                <a:solidFill>
                  <a:schemeClr val="tx1"/>
                </a:solidFill>
                <a:cs typeface="Arial"/>
              </a:rPr>
              <a:t>, несущая, физически вставлен ли провод.</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err="1">
                <a:solidFill>
                  <a:schemeClr val="tx1"/>
                </a:solidFill>
                <a:cs typeface="Arial"/>
              </a:rPr>
              <a:t>Error</a:t>
            </a:r>
            <a:r>
              <a:rPr lang="ru-RU" sz="1800" dirty="0">
                <a:solidFill>
                  <a:schemeClr val="tx1"/>
                </a:solidFill>
                <a:cs typeface="Arial"/>
              </a:rPr>
              <a:t> – информация о любой ошибке в работе коммутатора.</a:t>
            </a:r>
          </a:p>
          <a:p>
            <a:pPr marL="0" indent="0" defTabSz="914400">
              <a:spcAft>
                <a:spcPct val="0"/>
              </a:spcAft>
              <a:buClrTx/>
            </a:pPr>
            <a:endParaRPr lang="ru-RU" sz="1800" dirty="0">
              <a:solidFill>
                <a:schemeClr val="tx1"/>
              </a:solidFill>
              <a:ea typeface="+mn-lt"/>
              <a:cs typeface="+mn-lt"/>
            </a:endParaRPr>
          </a:p>
        </p:txBody>
      </p:sp>
    </p:spTree>
    <p:extLst>
      <p:ext uri="{BB962C8B-B14F-4D97-AF65-F5344CB8AC3E}">
        <p14:creationId xmlns:p14="http://schemas.microsoft.com/office/powerpoint/2010/main" val="183761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745343" y="2868782"/>
            <a:ext cx="8694540" cy="3756771"/>
          </a:xfrm>
        </p:spPr>
        <p:txBody>
          <a:bodyPr vert="horz" lIns="91440" tIns="45720" rIns="91440" bIns="45720" rtlCol="0">
            <a:normAutofit lnSpcReduction="10000"/>
          </a:bodyPr>
          <a:lstStyle/>
          <a:p>
            <a:pPr defTabSz="914400" eaLnBrk="1" hangingPunct="1">
              <a:buClrTx/>
            </a:pPr>
            <a:endParaRPr lang="ru" sz="1800" i="1" dirty="0">
              <a:solidFill>
                <a:schemeClr val="tx1"/>
              </a:solidFill>
              <a:cs typeface="Arial"/>
            </a:endParaRPr>
          </a:p>
          <a:p>
            <a:pPr defTabSz="914400" eaLnBrk="1" hangingPunct="1">
              <a:buClrTx/>
            </a:pPr>
            <a:endParaRPr lang="ru" sz="1800" i="1" dirty="0">
              <a:solidFill>
                <a:schemeClr val="tx1"/>
              </a:solidFill>
              <a:cs typeface="Arial"/>
            </a:endParaRPr>
          </a:p>
          <a:p>
            <a:pPr defTabSz="914400" eaLnBrk="1" hangingPunct="1">
              <a:buClrTx/>
            </a:pPr>
            <a:r>
              <a:rPr lang="ru" sz="1800" i="1" dirty="0">
                <a:solidFill>
                  <a:schemeClr val="tx1"/>
                </a:solidFill>
                <a:cs typeface="Arial"/>
              </a:rPr>
              <a:t>OpenFlow</a:t>
            </a:r>
            <a:r>
              <a:rPr lang="ru" sz="1800" dirty="0">
                <a:solidFill>
                  <a:schemeClr val="tx1"/>
                </a:solidFill>
                <a:cs typeface="Arial"/>
              </a:rPr>
              <a:t> впервые был представлен  в рамках сетевых исследований в Стэнфордском университете. </a:t>
            </a:r>
            <a:endParaRPr lang="ru-RU" sz="1800" dirty="0">
              <a:solidFill>
                <a:schemeClr val="tx1"/>
              </a:solidFill>
            </a:endParaRPr>
          </a:p>
          <a:p>
            <a:pPr defTabSz="914400" eaLnBrk="1" hangingPunct="1">
              <a:buClrTx/>
            </a:pPr>
            <a:r>
              <a:rPr lang="ru" sz="1800" dirty="0">
                <a:solidFill>
                  <a:schemeClr val="tx1"/>
                </a:solidFill>
                <a:cs typeface="Arial"/>
              </a:rPr>
              <a:t>Задача исследований заключалась в том, чтобы создать экспериментальные протоколы в сетях университетского кампуса, которые можно было бы использовать для исследований и экспериментов. </a:t>
            </a:r>
            <a:endParaRPr lang="ru" sz="1800" dirty="0">
              <a:solidFill>
                <a:schemeClr val="tx1"/>
              </a:solidFill>
            </a:endParaRPr>
          </a:p>
          <a:p>
            <a:pPr defTabSz="914400" eaLnBrk="1" hangingPunct="1">
              <a:buClrTx/>
            </a:pPr>
            <a:r>
              <a:rPr lang="ru" sz="1800" dirty="0">
                <a:solidFill>
                  <a:schemeClr val="tx1"/>
                </a:solidFill>
                <a:cs typeface="Arial"/>
              </a:rPr>
              <a:t>Главной особенностью этой идеи  было то, что  </a:t>
            </a:r>
            <a:r>
              <a:rPr lang="ru" sz="1800" i="1" dirty="0">
                <a:solidFill>
                  <a:schemeClr val="tx1"/>
                </a:solidFill>
                <a:cs typeface="Arial"/>
              </a:rPr>
              <a:t>OpenFlow</a:t>
            </a:r>
            <a:r>
              <a:rPr lang="ru" sz="1800" dirty="0">
                <a:solidFill>
                  <a:schemeClr val="tx1"/>
                </a:solidFill>
                <a:cs typeface="Arial"/>
              </a:rPr>
              <a:t> должен будет полностью заменить функциональность протоколов </a:t>
            </a:r>
            <a:r>
              <a:rPr lang="ru" sz="1800" i="1" dirty="0">
                <a:solidFill>
                  <a:schemeClr val="tx1"/>
                </a:solidFill>
                <a:cs typeface="Arial"/>
              </a:rPr>
              <a:t>L2</a:t>
            </a:r>
            <a:r>
              <a:rPr lang="ru" sz="1800" b="1" dirty="0">
                <a:solidFill>
                  <a:schemeClr val="tx1"/>
                </a:solidFill>
                <a:cs typeface="Arial"/>
              </a:rPr>
              <a:t> </a:t>
            </a:r>
            <a:r>
              <a:rPr lang="ru" sz="1800" dirty="0">
                <a:solidFill>
                  <a:schemeClr val="tx1"/>
                </a:solidFill>
                <a:cs typeface="Arial"/>
              </a:rPr>
              <a:t>и </a:t>
            </a:r>
            <a:r>
              <a:rPr lang="ru" sz="1800" i="1" dirty="0">
                <a:solidFill>
                  <a:schemeClr val="tx1"/>
                </a:solidFill>
                <a:cs typeface="Arial"/>
              </a:rPr>
              <a:t>L3</a:t>
            </a:r>
            <a:r>
              <a:rPr lang="ru" sz="1800" dirty="0">
                <a:solidFill>
                  <a:schemeClr val="tx1"/>
                </a:solidFill>
                <a:cs typeface="Arial"/>
              </a:rPr>
              <a:t> в коммерческих коммутаторах и маршрутизаторах. </a:t>
            </a:r>
            <a:endParaRPr lang="ru" sz="1800" dirty="0">
              <a:solidFill>
                <a:schemeClr val="tx1"/>
              </a:solidFill>
            </a:endParaRPr>
          </a:p>
          <a:p>
            <a:pPr defTabSz="914400" eaLnBrk="1" hangingPunct="1">
              <a:buClrTx/>
            </a:pPr>
            <a:r>
              <a:rPr lang="ru" sz="1800" dirty="0">
                <a:solidFill>
                  <a:schemeClr val="tx1"/>
                </a:solidFill>
                <a:cs typeface="Arial"/>
              </a:rPr>
              <a:t>Этот подход обычно называют  "c чистого листа".</a:t>
            </a:r>
            <a:endParaRPr lang="ru" sz="1800" dirty="0">
              <a:solidFill>
                <a:schemeClr val="tx1"/>
              </a:solidFill>
            </a:endParaRPr>
          </a:p>
        </p:txBody>
      </p:sp>
    </p:spTree>
    <p:extLst>
      <p:ext uri="{BB962C8B-B14F-4D97-AF65-F5344CB8AC3E}">
        <p14:creationId xmlns:p14="http://schemas.microsoft.com/office/powerpoint/2010/main" val="2306423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645376" y="2220120"/>
            <a:ext cx="8776531" cy="4351227"/>
          </a:xfrm>
        </p:spPr>
        <p:txBody>
          <a:bodyPr vert="horz" lIns="91440" tIns="45720" rIns="91440" bIns="45720" rtlCol="0">
            <a:normAutofit/>
          </a:bodyPr>
          <a:lstStyle/>
          <a:p>
            <a:pPr marL="114300" indent="0" defTabSz="914400">
              <a:lnSpc>
                <a:spcPct val="100000"/>
              </a:lnSpc>
              <a:buClrTx/>
            </a:pPr>
            <a:r>
              <a:rPr lang="ru-RU" sz="1800" dirty="0">
                <a:solidFill>
                  <a:schemeClr val="tx1"/>
                </a:solidFill>
                <a:cs typeface="Arial"/>
              </a:rPr>
              <a:t>Устройства пересылки на уровне сетевой инфраструктуры бывают следующих типов:</a:t>
            </a:r>
          </a:p>
          <a:p>
            <a:pPr marL="114300" indent="0" defTabSz="914400">
              <a:lnSpc>
                <a:spcPct val="100000"/>
              </a:lnSpc>
              <a:buClrTx/>
            </a:pPr>
            <a:endParaRPr lang="ru-RU" sz="1800" dirty="0">
              <a:solidFill>
                <a:schemeClr val="tx1"/>
              </a:solidFill>
              <a:cs typeface="Arial"/>
            </a:endParaRPr>
          </a:p>
          <a:p>
            <a:pPr marL="114300" indent="0" defTabSz="914400">
              <a:lnSpc>
                <a:spcPct val="100000"/>
              </a:lnSpc>
              <a:buClrTx/>
            </a:pPr>
            <a:r>
              <a:rPr lang="ru-RU" sz="1800" dirty="0">
                <a:solidFill>
                  <a:schemeClr val="tx1"/>
                </a:solidFill>
                <a:cs typeface="Arial"/>
              </a:rPr>
              <a:t>Аппаратные : это готовые легкие коммутаторы потока, такие как </a:t>
            </a:r>
            <a:r>
              <a:rPr lang="en-US" sz="1800" i="1" dirty="0">
                <a:solidFill>
                  <a:schemeClr val="tx1"/>
                </a:solidFill>
                <a:cs typeface="Arial"/>
              </a:rPr>
              <a:t>Ternary Content Addressable Memory</a:t>
            </a:r>
            <a:r>
              <a:rPr lang="ru-RU" sz="1800" dirty="0">
                <a:solidFill>
                  <a:schemeClr val="tx1"/>
                </a:solidFill>
                <a:cs typeface="Arial"/>
              </a:rPr>
              <a:t> (TCAM) или коммутаторы с поддержкой </a:t>
            </a:r>
            <a:r>
              <a:rPr lang="ru-RU" sz="1800" i="1" dirty="0">
                <a:solidFill>
                  <a:schemeClr val="tx1"/>
                </a:solidFill>
                <a:cs typeface="Arial"/>
              </a:rPr>
              <a:t>Open </a:t>
            </a:r>
            <a:r>
              <a:rPr lang="ru-RU" sz="1800" i="1" dirty="0" err="1">
                <a:solidFill>
                  <a:schemeClr val="tx1"/>
                </a:solidFill>
                <a:cs typeface="Arial"/>
              </a:rPr>
              <a:t>Flow</a:t>
            </a:r>
            <a:r>
              <a:rPr lang="ru-RU" sz="1800" i="1" dirty="0">
                <a:solidFill>
                  <a:schemeClr val="tx1"/>
                </a:solidFill>
                <a:cs typeface="Arial"/>
              </a:rPr>
              <a:t>.</a:t>
            </a:r>
          </a:p>
          <a:p>
            <a:pPr marL="114300" indent="0" defTabSz="914400">
              <a:lnSpc>
                <a:spcPct val="100000"/>
              </a:lnSpc>
              <a:buClrTx/>
            </a:pPr>
            <a:endParaRPr lang="ru-RU" sz="1800" dirty="0">
              <a:solidFill>
                <a:schemeClr val="tx1"/>
              </a:solidFill>
              <a:cs typeface="Arial"/>
            </a:endParaRPr>
          </a:p>
          <a:p>
            <a:pPr marL="114300" indent="0" defTabSz="914400">
              <a:lnSpc>
                <a:spcPct val="100000"/>
              </a:lnSpc>
              <a:buClrTx/>
            </a:pPr>
            <a:r>
              <a:rPr lang="ru-RU" sz="1800" dirty="0">
                <a:solidFill>
                  <a:schemeClr val="tx1"/>
                </a:solidFill>
                <a:cs typeface="Arial"/>
              </a:rPr>
              <a:t>Программные:  Программные коммутаторы задают новую тенденцию и становятся все более популярными для </a:t>
            </a:r>
            <a:r>
              <a:rPr lang="ru-RU" sz="1800" dirty="0" err="1">
                <a:solidFill>
                  <a:schemeClr val="tx1"/>
                </a:solidFill>
                <a:cs typeface="Arial"/>
              </a:rPr>
              <a:t>виртуализированных</a:t>
            </a:r>
            <a:r>
              <a:rPr lang="ru-RU" sz="1800" dirty="0">
                <a:solidFill>
                  <a:schemeClr val="tx1"/>
                </a:solidFill>
                <a:cs typeface="Arial"/>
              </a:rPr>
              <a:t> сетей. </a:t>
            </a:r>
          </a:p>
          <a:p>
            <a:pPr marL="114300" indent="0" defTabSz="914400">
              <a:lnSpc>
                <a:spcPct val="100000"/>
              </a:lnSpc>
              <a:buClrTx/>
            </a:pPr>
            <a:r>
              <a:rPr lang="ru-RU" sz="1800" i="1" dirty="0">
                <a:solidFill>
                  <a:schemeClr val="tx1"/>
                </a:solidFill>
                <a:cs typeface="Arial"/>
              </a:rPr>
              <a:t>Open </a:t>
            </a:r>
            <a:r>
              <a:rPr lang="ru-RU" sz="1800" i="1" dirty="0" err="1">
                <a:solidFill>
                  <a:schemeClr val="tx1"/>
                </a:solidFill>
                <a:cs typeface="Arial"/>
              </a:rPr>
              <a:t>vSwitch</a:t>
            </a:r>
            <a:r>
              <a:rPr lang="ru-RU" sz="1800" dirty="0">
                <a:solidFill>
                  <a:schemeClr val="tx1"/>
                </a:solidFill>
                <a:cs typeface="Arial"/>
              </a:rPr>
              <a:t>, </a:t>
            </a:r>
            <a:r>
              <a:rPr lang="ru-RU" sz="1800" i="1" dirty="0" err="1">
                <a:solidFill>
                  <a:schemeClr val="tx1"/>
                </a:solidFill>
                <a:cs typeface="Arial"/>
              </a:rPr>
              <a:t>Switch</a:t>
            </a:r>
            <a:r>
              <a:rPr lang="ru-RU" sz="1800" i="1" dirty="0">
                <a:solidFill>
                  <a:schemeClr val="tx1"/>
                </a:solidFill>
                <a:cs typeface="Arial"/>
              </a:rPr>
              <a:t> Light</a:t>
            </a:r>
            <a:r>
              <a:rPr lang="ru-RU" sz="1800" dirty="0">
                <a:solidFill>
                  <a:schemeClr val="tx1"/>
                </a:solidFill>
                <a:cs typeface="Arial"/>
              </a:rPr>
              <a:t>,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Reference</a:t>
            </a:r>
            <a:r>
              <a:rPr lang="ru-RU" sz="1800" dirty="0">
                <a:solidFill>
                  <a:schemeClr val="tx1"/>
                </a:solidFill>
                <a:cs typeface="Arial"/>
              </a:rPr>
              <a:t> и </a:t>
            </a:r>
            <a:r>
              <a:rPr lang="ru-RU" sz="1800" i="1" dirty="0">
                <a:solidFill>
                  <a:schemeClr val="tx1"/>
                </a:solidFill>
                <a:cs typeface="Arial"/>
              </a:rPr>
              <a:t>Pica8</a:t>
            </a:r>
            <a:r>
              <a:rPr lang="ru-RU" sz="1800" dirty="0">
                <a:solidFill>
                  <a:schemeClr val="tx1"/>
                </a:solidFill>
                <a:cs typeface="Arial"/>
              </a:rPr>
              <a:t> - некоторые примеры программных коммутаторов.</a:t>
            </a:r>
            <a:endParaRPr lang="en-US" sz="1800" dirty="0">
              <a:solidFill>
                <a:schemeClr val="tx1"/>
              </a:solidFill>
              <a:cs typeface="Arial"/>
            </a:endParaRPr>
          </a:p>
        </p:txBody>
      </p:sp>
    </p:spTree>
    <p:extLst>
      <p:ext uri="{BB962C8B-B14F-4D97-AF65-F5344CB8AC3E}">
        <p14:creationId xmlns:p14="http://schemas.microsoft.com/office/powerpoint/2010/main" val="1496279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804515"/>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693042" y="2713355"/>
            <a:ext cx="8694540" cy="4334245"/>
          </a:xfrm>
        </p:spPr>
        <p:txBody>
          <a:bodyPr vert="horz" lIns="91440" tIns="45720" rIns="91440" bIns="45720" rtlCol="0">
            <a:normAutofit/>
          </a:bodyPr>
          <a:lstStyle/>
          <a:p>
            <a:pPr defTabSz="914400" eaLnBrk="1" hangingPunct="1">
              <a:buClrTx/>
            </a:pPr>
            <a:endParaRPr lang="ru" sz="1800" dirty="0">
              <a:solidFill>
                <a:schemeClr val="tx1"/>
              </a:solidFill>
              <a:cs typeface="Arial"/>
            </a:endParaRPr>
          </a:p>
          <a:p>
            <a:pPr defTabSz="914400" eaLnBrk="1" hangingPunct="1">
              <a:buClrTx/>
            </a:pPr>
            <a:endParaRPr lang="ru" sz="1800" dirty="0">
              <a:solidFill>
                <a:schemeClr val="tx1"/>
              </a:solidFill>
              <a:cs typeface="Arial"/>
            </a:endParaRPr>
          </a:p>
          <a:p>
            <a:pPr defTabSz="914400" eaLnBrk="1" hangingPunct="1">
              <a:buClrTx/>
            </a:pPr>
            <a:r>
              <a:rPr lang="ru" sz="1800" dirty="0">
                <a:solidFill>
                  <a:schemeClr val="tx1"/>
                </a:solidFill>
                <a:cs typeface="Arial"/>
              </a:rPr>
              <a:t>В 2011 году некоммерческий консорциум под названием </a:t>
            </a:r>
            <a:r>
              <a:rPr lang="ru" sz="1800" i="1" dirty="0">
                <a:solidFill>
                  <a:schemeClr val="tx1"/>
                </a:solidFill>
                <a:cs typeface="Arial"/>
              </a:rPr>
              <a:t>Open Networking Foundation (ONF)</a:t>
            </a:r>
            <a:r>
              <a:rPr lang="ru" sz="1800" dirty="0">
                <a:solidFill>
                  <a:schemeClr val="tx1"/>
                </a:solidFill>
                <a:cs typeface="Arial"/>
              </a:rPr>
              <a:t> был сформирован группой производителей оборудования для коммерциализации, стандартизации и содействия использованию </a:t>
            </a:r>
            <a:r>
              <a:rPr lang="ru" sz="1800" i="1" dirty="0">
                <a:solidFill>
                  <a:schemeClr val="tx1"/>
                </a:solidFill>
                <a:cs typeface="Arial"/>
              </a:rPr>
              <a:t>OpenFlow</a:t>
            </a:r>
            <a:r>
              <a:rPr lang="ru" sz="1800" dirty="0">
                <a:solidFill>
                  <a:schemeClr val="tx1"/>
                </a:solidFill>
                <a:cs typeface="Arial"/>
              </a:rPr>
              <a:t> в производственных сетях. </a:t>
            </a:r>
            <a:endParaRPr lang="ru-RU" sz="1800" dirty="0">
              <a:solidFill>
                <a:schemeClr val="tx1"/>
              </a:solidFill>
            </a:endParaRPr>
          </a:p>
          <a:p>
            <a:pPr defTabSz="914400" eaLnBrk="1" hangingPunct="1">
              <a:buClrTx/>
            </a:pPr>
            <a:r>
              <a:rPr lang="ru" sz="1800" i="1" dirty="0">
                <a:solidFill>
                  <a:schemeClr val="tx1"/>
                </a:solidFill>
                <a:cs typeface="Arial"/>
              </a:rPr>
              <a:t>ONF</a:t>
            </a:r>
            <a:r>
              <a:rPr lang="ru" sz="1800" dirty="0">
                <a:solidFill>
                  <a:schemeClr val="tx1"/>
                </a:solidFill>
                <a:cs typeface="Arial"/>
              </a:rPr>
              <a:t> - это новый тип организации по разработке стандартов, поскольку он имеет очень активный маркетинговый отдел, который используется для продвижения протокола </a:t>
            </a:r>
            <a:r>
              <a:rPr lang="ru" sz="1800" i="1" dirty="0">
                <a:solidFill>
                  <a:schemeClr val="tx1"/>
                </a:solidFill>
                <a:cs typeface="Arial"/>
              </a:rPr>
              <a:t>OpenFlow</a:t>
            </a:r>
            <a:r>
              <a:rPr lang="ru" sz="1800" dirty="0">
                <a:solidFill>
                  <a:schemeClr val="tx1"/>
                </a:solidFill>
                <a:cs typeface="Arial"/>
              </a:rPr>
              <a:t> и других усилий, связанных с </a:t>
            </a:r>
            <a:r>
              <a:rPr lang="ru" sz="1800" b="1" dirty="0">
                <a:solidFill>
                  <a:schemeClr val="tx1"/>
                </a:solidFill>
                <a:cs typeface="Arial"/>
              </a:rPr>
              <a:t>SDN</a:t>
            </a:r>
            <a:r>
              <a:rPr lang="ru" sz="1800" dirty="0">
                <a:solidFill>
                  <a:schemeClr val="tx1"/>
                </a:solidFill>
                <a:cs typeface="Arial"/>
              </a:rPr>
              <a:t>. </a:t>
            </a:r>
            <a:endParaRPr lang="ru" sz="1800" dirty="0">
              <a:solidFill>
                <a:schemeClr val="tx1"/>
              </a:solidFill>
            </a:endParaRPr>
          </a:p>
          <a:p>
            <a:pPr defTabSz="914400" eaLnBrk="1" hangingPunct="1">
              <a:buClrTx/>
            </a:pPr>
            <a:r>
              <a:rPr lang="ru" sz="1800" dirty="0">
                <a:solidFill>
                  <a:schemeClr val="tx1"/>
                </a:solidFill>
                <a:cs typeface="Arial"/>
              </a:rPr>
              <a:t>В рамках этой работы организация проводит ежегодную конференцию под названием </a:t>
            </a:r>
            <a:r>
              <a:rPr lang="ru" sz="1800" i="1" dirty="0">
                <a:solidFill>
                  <a:schemeClr val="tx1"/>
                </a:solidFill>
                <a:cs typeface="Arial"/>
              </a:rPr>
              <a:t>Open Networking Summit</a:t>
            </a:r>
            <a:r>
              <a:rPr lang="ru" sz="1800" dirty="0">
                <a:solidFill>
                  <a:schemeClr val="tx1"/>
                </a:solidFill>
                <a:cs typeface="Arial"/>
              </a:rPr>
              <a:t>.</a:t>
            </a:r>
            <a:endParaRPr lang="ru" sz="1800" dirty="0">
              <a:solidFill>
                <a:schemeClr val="tx1"/>
              </a:solidFill>
            </a:endParaRPr>
          </a:p>
          <a:p>
            <a:pPr defTabSz="914400" eaLnBrk="1" hangingPunct="1">
              <a:buClrTx/>
            </a:pPr>
            <a:endParaRPr lang="ru" sz="1800" dirty="0">
              <a:solidFill>
                <a:schemeClr val="tx1"/>
              </a:solidFill>
            </a:endParaRPr>
          </a:p>
        </p:txBody>
      </p:sp>
    </p:spTree>
    <p:extLst>
      <p:ext uri="{BB962C8B-B14F-4D97-AF65-F5344CB8AC3E}">
        <p14:creationId xmlns:p14="http://schemas.microsoft.com/office/powerpoint/2010/main" val="34344363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693042" y="3731812"/>
            <a:ext cx="8694540" cy="3315788"/>
          </a:xfrm>
        </p:spPr>
        <p:txBody>
          <a:bodyPr vert="horz" lIns="91440" tIns="45720" rIns="91440" bIns="45720" rtlCol="0">
            <a:normAutofit/>
          </a:bodyPr>
          <a:lstStyle/>
          <a:p>
            <a:pPr defTabSz="914400" eaLnBrk="1" hangingPunct="1">
              <a:buClrTx/>
            </a:pPr>
            <a:r>
              <a:rPr lang="ru" sz="1800" dirty="0">
                <a:solidFill>
                  <a:schemeClr val="tx1"/>
                </a:solidFill>
                <a:cs typeface="Arial"/>
              </a:rPr>
              <a:t>Ключевые компоненты модели </a:t>
            </a:r>
            <a:r>
              <a:rPr lang="ru" sz="1800" i="1" dirty="0">
                <a:solidFill>
                  <a:schemeClr val="tx1"/>
                </a:solidFill>
                <a:cs typeface="Arial"/>
              </a:rPr>
              <a:t>OpenFlow</a:t>
            </a:r>
            <a:r>
              <a:rPr lang="ru" sz="1800" dirty="0">
                <a:solidFill>
                  <a:schemeClr val="tx1"/>
                </a:solidFill>
                <a:cs typeface="Arial"/>
              </a:rPr>
              <a:t> стали частью общего определения </a:t>
            </a:r>
            <a:r>
              <a:rPr lang="ru" sz="1800" b="1" dirty="0">
                <a:solidFill>
                  <a:schemeClr val="tx1"/>
                </a:solidFill>
                <a:cs typeface="Arial"/>
              </a:rPr>
              <a:t>SDN</a:t>
            </a:r>
            <a:r>
              <a:rPr lang="ru" sz="1800" dirty="0">
                <a:solidFill>
                  <a:schemeClr val="tx1"/>
                </a:solidFill>
                <a:cs typeface="Arial"/>
              </a:rPr>
              <a:t>:</a:t>
            </a:r>
            <a:endParaRPr lang="ru-RU" sz="1800" dirty="0">
              <a:solidFill>
                <a:schemeClr val="tx1"/>
              </a:solidFill>
            </a:endParaRPr>
          </a:p>
          <a:p>
            <a:pPr defTabSz="914400" eaLnBrk="1" hangingPunct="1">
              <a:buClrTx/>
            </a:pPr>
            <a:r>
              <a:rPr lang="ru" sz="1800" dirty="0">
                <a:solidFill>
                  <a:schemeClr val="tx1"/>
                </a:solidFill>
                <a:cs typeface="Arial"/>
              </a:rPr>
              <a:t>• Разделение </a:t>
            </a:r>
            <a:r>
              <a:rPr lang="ru" sz="1800" i="1" dirty="0">
                <a:solidFill>
                  <a:schemeClr val="tx1"/>
                </a:solidFill>
                <a:cs typeface="Arial"/>
              </a:rPr>
              <a:t>CP</a:t>
            </a:r>
            <a:r>
              <a:rPr lang="ru" sz="1800" dirty="0">
                <a:solidFill>
                  <a:schemeClr val="tx1"/>
                </a:solidFill>
                <a:cs typeface="Arial"/>
              </a:rPr>
              <a:t> и  </a:t>
            </a:r>
            <a:r>
              <a:rPr lang="ru" sz="1800" i="1" dirty="0">
                <a:solidFill>
                  <a:schemeClr val="tx1"/>
                </a:solidFill>
                <a:cs typeface="Arial"/>
              </a:rPr>
              <a:t>DP</a:t>
            </a:r>
            <a:r>
              <a:rPr lang="ru" sz="1800" dirty="0">
                <a:solidFill>
                  <a:schemeClr val="tx1"/>
                </a:solidFill>
                <a:cs typeface="Arial"/>
              </a:rPr>
              <a:t> (в случае </a:t>
            </a:r>
            <a:r>
              <a:rPr lang="ru" sz="1800" i="1" dirty="0">
                <a:solidFill>
                  <a:schemeClr val="tx1"/>
                </a:solidFill>
                <a:cs typeface="Arial"/>
              </a:rPr>
              <a:t>ONF</a:t>
            </a:r>
            <a:r>
              <a:rPr lang="ru" sz="1800" b="1" dirty="0">
                <a:solidFill>
                  <a:schemeClr val="tx1"/>
                </a:solidFill>
                <a:cs typeface="Arial"/>
              </a:rPr>
              <a:t>, </a:t>
            </a:r>
            <a:r>
              <a:rPr lang="ru" sz="1800" dirty="0">
                <a:solidFill>
                  <a:schemeClr val="tx1"/>
                </a:solidFill>
                <a:cs typeface="Arial"/>
              </a:rPr>
              <a:t>  </a:t>
            </a:r>
            <a:r>
              <a:rPr lang="ru" sz="1800" i="1" dirty="0">
                <a:solidFill>
                  <a:schemeClr val="tx1"/>
                </a:solidFill>
                <a:cs typeface="Arial"/>
              </a:rPr>
              <a:t>CP</a:t>
            </a:r>
            <a:r>
              <a:rPr lang="ru" sz="1800" dirty="0">
                <a:solidFill>
                  <a:schemeClr val="tx1"/>
                </a:solidFill>
                <a:cs typeface="Arial"/>
              </a:rPr>
              <a:t> задается логически централизованной системой контроллера).</a:t>
            </a:r>
            <a:endParaRPr lang="ru" sz="1800" dirty="0">
              <a:solidFill>
                <a:schemeClr val="tx1"/>
              </a:solidFill>
            </a:endParaRPr>
          </a:p>
          <a:p>
            <a:pPr defTabSz="914400" eaLnBrk="1" hangingPunct="1">
              <a:buClrTx/>
            </a:pPr>
            <a:r>
              <a:rPr lang="ru" sz="1800" dirty="0">
                <a:solidFill>
                  <a:schemeClr val="tx1"/>
                </a:solidFill>
                <a:cs typeface="Arial"/>
              </a:rPr>
              <a:t>• Использование стандартизованного протокола между контроллером и сетевым элементом для передачи установок (в случае </a:t>
            </a:r>
            <a:r>
              <a:rPr lang="ru" sz="1800" i="1" dirty="0">
                <a:solidFill>
                  <a:schemeClr val="tx1"/>
                </a:solidFill>
                <a:cs typeface="Arial"/>
              </a:rPr>
              <a:t>OpenFlow</a:t>
            </a:r>
            <a:r>
              <a:rPr lang="ru" sz="1800" dirty="0">
                <a:solidFill>
                  <a:schemeClr val="tx1"/>
                </a:solidFill>
                <a:cs typeface="Arial"/>
              </a:rPr>
              <a:t>, установок передачи данных).</a:t>
            </a:r>
            <a:endParaRPr lang="ru" sz="1800" dirty="0">
              <a:solidFill>
                <a:schemeClr val="tx1"/>
              </a:solidFill>
            </a:endParaRPr>
          </a:p>
          <a:p>
            <a:pPr defTabSz="914400" eaLnBrk="1" hangingPunct="1">
              <a:buClrTx/>
            </a:pPr>
            <a:r>
              <a:rPr lang="ru" sz="1800" dirty="0">
                <a:solidFill>
                  <a:schemeClr val="tx1"/>
                </a:solidFill>
                <a:cs typeface="Arial"/>
              </a:rPr>
              <a:t>• Обеспечение программируемости сети  под управлением централизованного контроллера  через современный расширяемый API.</a:t>
            </a:r>
            <a:endParaRPr lang="ru" sz="1800" dirty="0">
              <a:solidFill>
                <a:schemeClr val="tx1"/>
              </a:solidFill>
            </a:endParaRPr>
          </a:p>
          <a:p>
            <a:pPr defTabSz="914400" eaLnBrk="1" hangingPunct="1">
              <a:buClrTx/>
            </a:pPr>
            <a:endParaRPr lang="ru" sz="1800" dirty="0">
              <a:solidFill>
                <a:schemeClr val="tx1"/>
              </a:solidFill>
            </a:endParaRPr>
          </a:p>
        </p:txBody>
      </p:sp>
    </p:spTree>
    <p:extLst>
      <p:ext uri="{BB962C8B-B14F-4D97-AF65-F5344CB8AC3E}">
        <p14:creationId xmlns:p14="http://schemas.microsoft.com/office/powerpoint/2010/main" val="2236407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552526"/>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640061" y="2133120"/>
            <a:ext cx="8694540" cy="4806724"/>
          </a:xfrm>
        </p:spPr>
        <p:txBody>
          <a:bodyPr vert="horz" lIns="91440" tIns="45720" rIns="91440" bIns="45720" rtlCol="0">
            <a:normAutofit fontScale="92500" lnSpcReduction="10000"/>
          </a:bodyPr>
          <a:lstStyle/>
          <a:p>
            <a:pPr defTabSz="914400" eaLnBrk="1" hangingPunct="1">
              <a:buClrTx/>
            </a:pPr>
            <a:r>
              <a:rPr lang="ru" sz="1800" i="1" dirty="0">
                <a:solidFill>
                  <a:schemeClr val="tx1"/>
                </a:solidFill>
                <a:cs typeface="Arial"/>
              </a:rPr>
              <a:t>OpenFlow</a:t>
            </a:r>
            <a:r>
              <a:rPr lang="ru" sz="1800" dirty="0">
                <a:solidFill>
                  <a:schemeClr val="tx1"/>
                </a:solidFill>
                <a:cs typeface="Arial"/>
              </a:rPr>
              <a:t> - это набор протоколов и </a:t>
            </a:r>
            <a:r>
              <a:rPr lang="ru" sz="1800" i="1" dirty="0">
                <a:solidFill>
                  <a:schemeClr val="tx1"/>
                </a:solidFill>
                <a:cs typeface="Arial"/>
              </a:rPr>
              <a:t>API</a:t>
            </a:r>
            <a:r>
              <a:rPr lang="ru" sz="1800" dirty="0">
                <a:solidFill>
                  <a:schemeClr val="tx1"/>
                </a:solidFill>
                <a:cs typeface="Arial"/>
              </a:rPr>
              <a:t>, а не специализированный продукт со своими особенностями.</a:t>
            </a:r>
          </a:p>
          <a:p>
            <a:pPr defTabSz="914400" eaLnBrk="1" hangingPunct="1">
              <a:buClrTx/>
            </a:pPr>
            <a:r>
              <a:rPr lang="ru" sz="1800" dirty="0">
                <a:solidFill>
                  <a:schemeClr val="tx1"/>
                </a:solidFill>
                <a:cs typeface="Arial"/>
              </a:rPr>
              <a:t>Все задачи контроллеру задаются из приложений, а он в свою очередь, выдает инструкции, сетевым устройствам, через какие потоки и как должны предавать  сетевые элементы. Протоколы </a:t>
            </a:r>
            <a:r>
              <a:rPr lang="ru" sz="1800" i="1" dirty="0">
                <a:solidFill>
                  <a:schemeClr val="tx1"/>
                </a:solidFill>
                <a:cs typeface="Arial"/>
              </a:rPr>
              <a:t>OpenFlow </a:t>
            </a:r>
            <a:r>
              <a:rPr lang="ru" sz="1800" dirty="0">
                <a:solidFill>
                  <a:schemeClr val="tx1"/>
                </a:solidFill>
                <a:cs typeface="Arial"/>
              </a:rPr>
              <a:t>в настоящее время разделены на две части:</a:t>
            </a:r>
          </a:p>
          <a:p>
            <a:pPr defTabSz="914400" eaLnBrk="1" hangingPunct="1">
              <a:buClrTx/>
            </a:pPr>
            <a:r>
              <a:rPr lang="ru" sz="1800" dirty="0">
                <a:solidFill>
                  <a:schemeClr val="tx1"/>
                </a:solidFill>
                <a:cs typeface="Arial"/>
              </a:rPr>
              <a:t>• Проводной протокол, для установления сеанса управления, определяющий структуру сообщений для обмена модификациями потока (</a:t>
            </a:r>
            <a:r>
              <a:rPr lang="ru" sz="1800" i="1" dirty="0">
                <a:solidFill>
                  <a:schemeClr val="tx1"/>
                </a:solidFill>
                <a:cs typeface="Arial"/>
              </a:rPr>
              <a:t>flowmod)</a:t>
            </a:r>
            <a:r>
              <a:rPr lang="ru" sz="1800" dirty="0">
                <a:solidFill>
                  <a:schemeClr val="tx1"/>
                </a:solidFill>
                <a:cs typeface="Arial"/>
              </a:rPr>
              <a:t>, сбора статистики и определения основной структуры коммутатора (портов и таблиц). Начиная с версии протокола 1.1 появилась возможность поддержки нескольких таблиц, ведения записей о совершаемых действиях и передачи метаданных, что привело, в конечном счете, к созданию логического конвейера  в коммутаторе для обработки потоков.</a:t>
            </a:r>
          </a:p>
          <a:p>
            <a:pPr defTabSz="914400" eaLnBrk="1" hangingPunct="1">
              <a:buClrTx/>
            </a:pPr>
            <a:r>
              <a:rPr lang="ru" sz="1800" dirty="0">
                <a:solidFill>
                  <a:schemeClr val="tx1"/>
                </a:solidFill>
                <a:cs typeface="Arial"/>
              </a:rPr>
              <a:t>• Конфигурационный и управляющий протокол, </a:t>
            </a:r>
            <a:r>
              <a:rPr lang="ru" sz="1800" i="1" dirty="0">
                <a:solidFill>
                  <a:schemeClr val="tx1"/>
                </a:solidFill>
                <a:cs typeface="Arial"/>
              </a:rPr>
              <a:t>of-config</a:t>
            </a:r>
            <a:r>
              <a:rPr lang="ru" sz="1800" dirty="0">
                <a:solidFill>
                  <a:schemeClr val="tx1"/>
                </a:solidFill>
                <a:cs typeface="Arial"/>
              </a:rPr>
              <a:t>, основанный на </a:t>
            </a:r>
            <a:r>
              <a:rPr lang="ru" sz="1800" i="1" dirty="0">
                <a:solidFill>
                  <a:schemeClr val="tx1"/>
                </a:solidFill>
                <a:cs typeface="Arial"/>
              </a:rPr>
              <a:t>NETCONF</a:t>
            </a:r>
            <a:r>
              <a:rPr lang="ru" sz="1800" dirty="0">
                <a:solidFill>
                  <a:schemeClr val="tx1"/>
                </a:solidFill>
                <a:cs typeface="Arial"/>
              </a:rPr>
              <a:t> (с использованием моделей данных </a:t>
            </a:r>
            <a:r>
              <a:rPr lang="ru" sz="1800" i="1" dirty="0">
                <a:solidFill>
                  <a:schemeClr val="tx1"/>
                </a:solidFill>
                <a:cs typeface="Arial"/>
              </a:rPr>
              <a:t>YANG</a:t>
            </a:r>
            <a:r>
              <a:rPr lang="ru" sz="1800" dirty="0">
                <a:solidFill>
                  <a:schemeClr val="tx1"/>
                </a:solidFill>
                <a:cs typeface="Arial"/>
              </a:rPr>
              <a:t>) для прописывания физических портов коммутатора за конкретными контроллерами, задания  режима  </a:t>
            </a:r>
            <a:r>
              <a:rPr lang="ru" sz="1800" i="1" dirty="0">
                <a:solidFill>
                  <a:schemeClr val="tx1"/>
                </a:solidFill>
                <a:cs typeface="Arial"/>
              </a:rPr>
              <a:t>high availability</a:t>
            </a:r>
            <a:r>
              <a:rPr lang="ru" sz="1800" dirty="0">
                <a:solidFill>
                  <a:schemeClr val="tx1"/>
                </a:solidFill>
                <a:cs typeface="Arial"/>
              </a:rPr>
              <a:t>  (</a:t>
            </a:r>
            <a:r>
              <a:rPr lang="ru" sz="1800" i="1" dirty="0">
                <a:solidFill>
                  <a:schemeClr val="tx1"/>
                </a:solidFill>
                <a:cs typeface="Arial"/>
              </a:rPr>
              <a:t>active /standby</a:t>
            </a:r>
            <a:r>
              <a:rPr lang="ru" sz="1800" dirty="0">
                <a:solidFill>
                  <a:schemeClr val="tx1"/>
                </a:solidFill>
                <a:cs typeface="Arial"/>
              </a:rPr>
              <a:t>) и поведения при сбое подключения контроллера.</a:t>
            </a:r>
          </a:p>
          <a:p>
            <a:pPr defTabSz="914400" eaLnBrk="1" hangingPunct="1">
              <a:buClrTx/>
            </a:pPr>
            <a:endParaRPr lang="ru" sz="1800" dirty="0">
              <a:solidFill>
                <a:schemeClr val="tx1"/>
              </a:solidFill>
            </a:endParaRPr>
          </a:p>
        </p:txBody>
      </p:sp>
    </p:spTree>
    <p:extLst>
      <p:ext uri="{BB962C8B-B14F-4D97-AF65-F5344CB8AC3E}">
        <p14:creationId xmlns:p14="http://schemas.microsoft.com/office/powerpoint/2010/main" val="36666334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dirty="0" err="1">
                <a:solidFill>
                  <a:schemeClr val="tx1"/>
                </a:solidFill>
                <a:cs typeface="Arial"/>
              </a:rPr>
              <a:t>SDN:OpenFlow</a:t>
            </a:r>
            <a:endParaRPr lang="ru-RU" sz="1800" dirty="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87943" y="1781049"/>
            <a:ext cx="8694540" cy="5263417"/>
          </a:xfrm>
        </p:spPr>
        <p:txBody>
          <a:bodyPr vert="horz" wrap="square" lIns="91440" tIns="45720" rIns="91440" bIns="45720" numCol="1" rtlCol="0" anchor="t" anchorCtr="0" compatLnSpc="1">
            <a:prstTxWarp prst="textNoShape">
              <a:avLst/>
            </a:prstTxWarp>
            <a:noAutofit/>
          </a:bodyPr>
          <a:lstStyle/>
          <a:p>
            <a:pPr defTabSz="914400" eaLnBrk="1" hangingPunct="1">
              <a:buClrTx/>
            </a:pPr>
            <a:r>
              <a:rPr lang="ru" sz="1800" b="1" dirty="0">
                <a:solidFill>
                  <a:schemeClr val="tx1"/>
                </a:solidFill>
                <a:cs typeface="Arial"/>
              </a:rPr>
              <a:t>OpenFlow</a:t>
            </a:r>
            <a:r>
              <a:rPr lang="ru" sz="1800" dirty="0">
                <a:solidFill>
                  <a:schemeClr val="tx1"/>
                </a:solidFill>
                <a:cs typeface="Arial"/>
              </a:rPr>
              <a:t> - это набор протоколов и </a:t>
            </a:r>
            <a:r>
              <a:rPr lang="ru" sz="1800" b="1" dirty="0">
                <a:solidFill>
                  <a:schemeClr val="tx1"/>
                </a:solidFill>
                <a:cs typeface="Arial"/>
              </a:rPr>
              <a:t>API</a:t>
            </a:r>
            <a:r>
              <a:rPr lang="ru" sz="1800" dirty="0">
                <a:solidFill>
                  <a:schemeClr val="tx1"/>
                </a:solidFill>
                <a:cs typeface="Arial"/>
              </a:rPr>
              <a:t>, а не специализированный продукт со своими особенностями.</a:t>
            </a:r>
          </a:p>
          <a:p>
            <a:pPr defTabSz="914400" eaLnBrk="1" hangingPunct="1">
              <a:buClrTx/>
            </a:pPr>
            <a:r>
              <a:rPr lang="ru" sz="1800" dirty="0">
                <a:solidFill>
                  <a:schemeClr val="tx1"/>
                </a:solidFill>
                <a:cs typeface="Arial"/>
              </a:rPr>
              <a:t>Все задачи контроллеру задаются из приложений, а он в свою очередь, выдает инструкции, сетевым устройствам, через какие потоки и как должны предавать  сетевые элементы. Протоколы </a:t>
            </a:r>
            <a:r>
              <a:rPr lang="ru" sz="1800" b="1" dirty="0">
                <a:solidFill>
                  <a:schemeClr val="tx1"/>
                </a:solidFill>
                <a:cs typeface="Arial"/>
              </a:rPr>
              <a:t>OpenFlow</a:t>
            </a:r>
            <a:r>
              <a:rPr lang="ru" sz="1800" dirty="0">
                <a:solidFill>
                  <a:schemeClr val="tx1"/>
                </a:solidFill>
                <a:cs typeface="Arial"/>
              </a:rPr>
              <a:t> в настоящее время разделены на две части:</a:t>
            </a:r>
          </a:p>
          <a:p>
            <a:pPr defTabSz="914400" eaLnBrk="1" hangingPunct="1">
              <a:buClrTx/>
            </a:pPr>
            <a:r>
              <a:rPr lang="ru" sz="1800" dirty="0">
                <a:solidFill>
                  <a:schemeClr val="tx1"/>
                </a:solidFill>
                <a:cs typeface="Arial"/>
              </a:rPr>
              <a:t>• Проводной протокол, для установления сеанса управления, определяющий структуру сообщений для обмена модификациями потока (</a:t>
            </a:r>
            <a:r>
              <a:rPr lang="ru" sz="1800" b="1" dirty="0">
                <a:solidFill>
                  <a:schemeClr val="tx1"/>
                </a:solidFill>
                <a:cs typeface="Arial"/>
              </a:rPr>
              <a:t>flowmod</a:t>
            </a:r>
            <a:r>
              <a:rPr lang="ru" sz="1800" dirty="0">
                <a:solidFill>
                  <a:schemeClr val="tx1"/>
                </a:solidFill>
                <a:cs typeface="Arial"/>
              </a:rPr>
              <a:t>), сбора статистики и определения основной структуры коммутатора (портов и таблиц). Начиная с версии протокола 1.1 появилась возможность поддержки нескольких таблиц, ведения записей о совершаемых действиях и передачи метаданных, что привело, в конечном счете, к созданию логического конвейера  в коммутаторе для обработки потоков.</a:t>
            </a:r>
          </a:p>
          <a:p>
            <a:pPr defTabSz="914400" eaLnBrk="1" hangingPunct="1">
              <a:buClrTx/>
            </a:pPr>
            <a:r>
              <a:rPr lang="ru" sz="1800" dirty="0">
                <a:solidFill>
                  <a:schemeClr val="tx1"/>
                </a:solidFill>
                <a:cs typeface="Arial"/>
              </a:rPr>
              <a:t>• Конфигурационный и управляющий протокол, </a:t>
            </a:r>
            <a:r>
              <a:rPr lang="ru" sz="1800" b="1" dirty="0">
                <a:solidFill>
                  <a:schemeClr val="tx1"/>
                </a:solidFill>
                <a:cs typeface="Arial"/>
              </a:rPr>
              <a:t>of-config</a:t>
            </a:r>
            <a:r>
              <a:rPr lang="ru" sz="1800" dirty="0">
                <a:solidFill>
                  <a:schemeClr val="tx1"/>
                </a:solidFill>
                <a:cs typeface="Arial"/>
              </a:rPr>
              <a:t>, основанный на </a:t>
            </a:r>
            <a:r>
              <a:rPr lang="ru" sz="1800" b="1" dirty="0">
                <a:solidFill>
                  <a:schemeClr val="tx1"/>
                </a:solidFill>
                <a:cs typeface="Arial"/>
              </a:rPr>
              <a:t>NETCONF</a:t>
            </a:r>
            <a:r>
              <a:rPr lang="ru" sz="1800" dirty="0">
                <a:solidFill>
                  <a:schemeClr val="tx1"/>
                </a:solidFill>
                <a:cs typeface="Arial"/>
              </a:rPr>
              <a:t> (с использованием моделей данных </a:t>
            </a:r>
            <a:r>
              <a:rPr lang="ru" sz="1800" b="1" dirty="0">
                <a:solidFill>
                  <a:schemeClr val="tx1"/>
                </a:solidFill>
                <a:cs typeface="Arial"/>
              </a:rPr>
              <a:t>YANG</a:t>
            </a:r>
            <a:r>
              <a:rPr lang="ru" sz="1800" dirty="0">
                <a:solidFill>
                  <a:schemeClr val="tx1"/>
                </a:solidFill>
                <a:cs typeface="Arial"/>
              </a:rPr>
              <a:t>) для прописывания физических портов коммутатора за конкретными контроллерами, задания  режима  </a:t>
            </a:r>
            <a:r>
              <a:rPr lang="ru" sz="1800" b="1" dirty="0">
                <a:solidFill>
                  <a:schemeClr val="tx1"/>
                </a:solidFill>
                <a:cs typeface="Arial"/>
              </a:rPr>
              <a:t>high availability</a:t>
            </a:r>
            <a:r>
              <a:rPr lang="ru" sz="1800" dirty="0">
                <a:solidFill>
                  <a:schemeClr val="tx1"/>
                </a:solidFill>
                <a:cs typeface="Arial"/>
              </a:rPr>
              <a:t>  (active /standby) и поведения при сбое подключения контроллера.</a:t>
            </a:r>
          </a:p>
          <a:p>
            <a:pPr defTabSz="914400" eaLnBrk="1" hangingPunct="1">
              <a:buClrTx/>
            </a:pPr>
            <a:endParaRPr lang="ru" sz="1800" dirty="0">
              <a:solidFill>
                <a:schemeClr val="tx1"/>
              </a:solidFill>
              <a:cs typeface="Arial"/>
            </a:endParaRPr>
          </a:p>
          <a:p>
            <a:pPr defTabSz="914400" eaLnBrk="1" hangingPunct="1">
              <a:buClrTx/>
            </a:pPr>
            <a:endParaRPr lang="ru" sz="2300" dirty="0">
              <a:solidFill>
                <a:schemeClr val="tx1"/>
              </a:solidFill>
              <a:cs typeface="Arial"/>
            </a:endParaRPr>
          </a:p>
        </p:txBody>
      </p:sp>
    </p:spTree>
    <p:extLst>
      <p:ext uri="{BB962C8B-B14F-4D97-AF65-F5344CB8AC3E}">
        <p14:creationId xmlns:p14="http://schemas.microsoft.com/office/powerpoint/2010/main" val="41788460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542026"/>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dirty="0" err="1">
                <a:solidFill>
                  <a:schemeClr val="tx1"/>
                </a:solidFill>
                <a:cs typeface="Arial"/>
              </a:rPr>
              <a:t>SDN:OpenFlow</a:t>
            </a:r>
            <a:endParaRPr lang="ru-RU" sz="1800" dirty="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577981" y="2225610"/>
            <a:ext cx="8694540" cy="4706941"/>
          </a:xfrm>
        </p:spPr>
        <p:txBody>
          <a:bodyPr vert="horz" wrap="square" lIns="91440" tIns="45720" rIns="91440" bIns="45720" numCol="1" rtlCol="0" anchor="t" anchorCtr="0" compatLnSpc="1">
            <a:prstTxWarp prst="textNoShape">
              <a:avLst/>
            </a:prstTxWarp>
            <a:noAutofit/>
          </a:bodyPr>
          <a:lstStyle/>
          <a:p>
            <a:pPr defTabSz="914400" eaLnBrk="1" hangingPunct="1">
              <a:buClrTx/>
            </a:pPr>
            <a:r>
              <a:rPr lang="ru" sz="1800">
                <a:solidFill>
                  <a:schemeClr val="tx1"/>
                </a:solidFill>
                <a:cs typeface="Arial"/>
              </a:rPr>
              <a:t>Что же нового и необычного в </a:t>
            </a:r>
            <a:r>
              <a:rPr lang="ru" sz="1800" b="1" err="1">
                <a:solidFill>
                  <a:schemeClr val="tx1"/>
                </a:solidFill>
                <a:cs typeface="Arial"/>
              </a:rPr>
              <a:t>OpenFlow</a:t>
            </a:r>
            <a:r>
              <a:rPr lang="ru" sz="1800">
                <a:solidFill>
                  <a:schemeClr val="tx1"/>
                </a:solidFill>
                <a:cs typeface="Arial"/>
              </a:rPr>
              <a:t>?</a:t>
            </a:r>
          </a:p>
          <a:p>
            <a:pPr defTabSz="914400" eaLnBrk="1" hangingPunct="1">
              <a:buClrTx/>
            </a:pPr>
            <a:r>
              <a:rPr lang="ru" sz="1800">
                <a:solidFill>
                  <a:schemeClr val="tx1"/>
                </a:solidFill>
                <a:cs typeface="Arial"/>
              </a:rPr>
              <a:t>Во-первых, вводится концепция изменяемого эфемерного состояния (записи  потока не хранятся в  постоянной памяти на сетевом устройстве).Возможность создания эфемерного состояния в сочетании с программным контролем может быть только временным преимущество </a:t>
            </a:r>
            <a:r>
              <a:rPr lang="ru" sz="1800" b="1" err="1">
                <a:solidFill>
                  <a:schemeClr val="tx1"/>
                </a:solidFill>
                <a:cs typeface="Arial"/>
              </a:rPr>
              <a:t>OpenFlow</a:t>
            </a:r>
            <a:r>
              <a:rPr lang="ru" sz="1800">
                <a:solidFill>
                  <a:schemeClr val="tx1"/>
                </a:solidFill>
                <a:cs typeface="Arial"/>
              </a:rPr>
              <a:t>, так как уже есть предложения добавить эту функциональность в существующие программные методы (например, N</a:t>
            </a:r>
            <a:r>
              <a:rPr lang="ru" sz="1800" b="1">
                <a:solidFill>
                  <a:schemeClr val="tx1"/>
                </a:solidFill>
                <a:cs typeface="Arial"/>
              </a:rPr>
              <a:t>ETCONF)</a:t>
            </a:r>
            <a:r>
              <a:rPr lang="ru" sz="1800">
                <a:solidFill>
                  <a:schemeClr val="tx1"/>
                </a:solidFill>
                <a:cs typeface="Arial"/>
              </a:rPr>
              <a:t>.</a:t>
            </a:r>
            <a:endParaRPr lang="ru">
              <a:solidFill>
                <a:schemeClr val="tx1"/>
              </a:solidFill>
              <a:cs typeface="Arial"/>
            </a:endParaRPr>
          </a:p>
          <a:p>
            <a:pPr defTabSz="914400" eaLnBrk="1" hangingPunct="1">
              <a:buClrTx/>
            </a:pPr>
            <a:r>
              <a:rPr lang="ru" sz="1800">
                <a:solidFill>
                  <a:schemeClr val="tx1"/>
                </a:solidFill>
                <a:cs typeface="Arial"/>
              </a:rPr>
              <a:t>Во-вторых, в записи потока </a:t>
            </a:r>
            <a:r>
              <a:rPr lang="ru" sz="1800" b="1" err="1">
                <a:solidFill>
                  <a:schemeClr val="tx1"/>
                </a:solidFill>
                <a:cs typeface="Arial"/>
              </a:rPr>
              <a:t>OpenFlow</a:t>
            </a:r>
            <a:r>
              <a:rPr lang="ru" sz="1800">
                <a:solidFill>
                  <a:schemeClr val="tx1"/>
                </a:solidFill>
                <a:cs typeface="Arial"/>
              </a:rPr>
              <a:t> весь заголовок пакета (по крайней мере, поля </a:t>
            </a:r>
            <a:r>
              <a:rPr lang="ru" sz="1800" b="1">
                <a:solidFill>
                  <a:schemeClr val="tx1"/>
                </a:solidFill>
                <a:cs typeface="Arial"/>
              </a:rPr>
              <a:t>L2</a:t>
            </a:r>
            <a:r>
              <a:rPr lang="ru" sz="1800">
                <a:solidFill>
                  <a:schemeClr val="tx1"/>
                </a:solidFill>
                <a:cs typeface="Arial"/>
              </a:rPr>
              <a:t> и </a:t>
            </a:r>
            <a:r>
              <a:rPr lang="ru" sz="1800" b="1">
                <a:solidFill>
                  <a:schemeClr val="tx1"/>
                </a:solidFill>
                <a:cs typeface="Arial"/>
              </a:rPr>
              <a:t>L3</a:t>
            </a:r>
            <a:r>
              <a:rPr lang="ru" sz="1800">
                <a:solidFill>
                  <a:schemeClr val="tx1"/>
                </a:solidFill>
                <a:cs typeface="Arial"/>
              </a:rPr>
              <a:t>) может быть модифицирован, как показано на рисунке 3-2. </a:t>
            </a:r>
            <a:endParaRPr lang="ru">
              <a:solidFill>
                <a:schemeClr val="tx1"/>
              </a:solidFill>
              <a:cs typeface="Arial"/>
            </a:endParaRPr>
          </a:p>
          <a:p>
            <a:pPr defTabSz="914400" eaLnBrk="1" hangingPunct="1">
              <a:buClrTx/>
            </a:pPr>
            <a:r>
              <a:rPr lang="ru" sz="1800">
                <a:solidFill>
                  <a:schemeClr val="tx1"/>
                </a:solidFill>
                <a:cs typeface="Arial"/>
              </a:rPr>
              <a:t>Поля соответствия  могут иметь маску.  Они эволюционировали в разных версиях </a:t>
            </a:r>
            <a:r>
              <a:rPr lang="ru" sz="1800" b="1" err="1">
                <a:solidFill>
                  <a:schemeClr val="tx1"/>
                </a:solidFill>
                <a:cs typeface="Arial"/>
              </a:rPr>
              <a:t>OpenFlow</a:t>
            </a:r>
            <a:r>
              <a:rPr lang="ru" sz="1800" dirty="0">
                <a:solidFill>
                  <a:schemeClr val="tx1"/>
                </a:solidFill>
                <a:cs typeface="Arial"/>
              </a:rPr>
              <a:t>. </a:t>
            </a:r>
            <a:endParaRPr lang="ru" dirty="0">
              <a:solidFill>
                <a:schemeClr val="tx1"/>
              </a:solidFill>
              <a:cs typeface="Arial"/>
            </a:endParaRPr>
          </a:p>
          <a:p>
            <a:pPr defTabSz="914400" eaLnBrk="1" hangingPunct="1">
              <a:buClrTx/>
            </a:pPr>
            <a:endParaRPr lang="ru" sz="1800" dirty="0">
              <a:solidFill>
                <a:schemeClr val="tx1"/>
              </a:solidFill>
              <a:cs typeface="Arial"/>
            </a:endParaRPr>
          </a:p>
          <a:p>
            <a:pPr defTabSz="914400">
              <a:buClrTx/>
            </a:pPr>
            <a:r>
              <a:rPr lang="ru" sz="1800">
                <a:solidFill>
                  <a:schemeClr val="tx1"/>
                </a:solidFill>
                <a:cs typeface="Arial"/>
              </a:rPr>
              <a:t>Рисунок 3-2 иллюстрирует сложность реализации </a:t>
            </a:r>
            <a:r>
              <a:rPr lang="ru" sz="1800" b="1">
                <a:solidFill>
                  <a:schemeClr val="tx1"/>
                </a:solidFill>
                <a:cs typeface="Arial"/>
              </a:rPr>
              <a:t>L2</a:t>
            </a:r>
            <a:r>
              <a:rPr lang="ru" sz="1800">
                <a:solidFill>
                  <a:schemeClr val="tx1"/>
                </a:solidFill>
                <a:cs typeface="Arial"/>
              </a:rPr>
              <a:t> + </a:t>
            </a:r>
            <a:r>
              <a:rPr lang="ru" sz="1800" b="1">
                <a:solidFill>
                  <a:schemeClr val="tx1"/>
                </a:solidFill>
                <a:cs typeface="Arial"/>
              </a:rPr>
              <a:t>L3 </a:t>
            </a:r>
            <a:r>
              <a:rPr lang="ru" sz="1800">
                <a:solidFill>
                  <a:schemeClr val="tx1"/>
                </a:solidFill>
                <a:cs typeface="Arial"/>
              </a:rPr>
              <a:t>+ </a:t>
            </a:r>
            <a:r>
              <a:rPr lang="ru" sz="1800" b="1">
                <a:solidFill>
                  <a:schemeClr val="tx1"/>
                </a:solidFill>
                <a:cs typeface="Arial"/>
              </a:rPr>
              <a:t>ACL</a:t>
            </a:r>
            <a:r>
              <a:rPr lang="ru" sz="1800">
                <a:solidFill>
                  <a:schemeClr val="tx1"/>
                </a:solidFill>
                <a:cs typeface="Arial"/>
              </a:rPr>
              <a:t> для защиты (с последующей абстракцией перехода для быстрой конвергенции). </a:t>
            </a:r>
            <a:endParaRPr lang="ru">
              <a:solidFill>
                <a:schemeClr val="tx1"/>
              </a:solidFill>
            </a:endParaRPr>
          </a:p>
          <a:p>
            <a:pPr defTabSz="914400" eaLnBrk="1" hangingPunct="1">
              <a:buClrTx/>
            </a:pPr>
            <a:endParaRPr lang="ru" sz="1800">
              <a:solidFill>
                <a:schemeClr val="tx1"/>
              </a:solidFill>
              <a:cs typeface="Arial"/>
            </a:endParaRPr>
          </a:p>
        </p:txBody>
      </p:sp>
    </p:spTree>
    <p:extLst>
      <p:ext uri="{BB962C8B-B14F-4D97-AF65-F5344CB8AC3E}">
        <p14:creationId xmlns:p14="http://schemas.microsoft.com/office/powerpoint/2010/main" val="22102658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Flowchart: Document 19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57" y="0"/>
            <a:ext cx="2685542" cy="374833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188674"/>
            <a:ext cx="2348328" cy="2613751"/>
          </a:xfrm>
        </p:spPr>
        <p:txBody>
          <a:bodyPr vert="horz" lIns="91440" tIns="45720" rIns="91440" bIns="45720" rtlCol="0" anchor="ctr">
            <a:normAutofit/>
          </a:bodyPr>
          <a:lstStyle/>
          <a:p>
            <a:pPr marL="342900" indent="-228600" algn="l" defTabSz="914400" eaLnBrk="1" hangingPunct="1">
              <a:lnSpc>
                <a:spcPct val="90000"/>
              </a:lnSpc>
              <a:spcAft>
                <a:spcPts val="1413"/>
              </a:spcAft>
            </a:pPr>
            <a:r>
              <a:rPr lang="en-US" sz="1800" kern="1200" err="1">
                <a:solidFill>
                  <a:srgbClr val="FFFFFF"/>
                </a:solidFill>
                <a:latin typeface="+mj-lt"/>
                <a:ea typeface="+mj-ea"/>
                <a:cs typeface="+mj-cs"/>
              </a:rPr>
              <a:t>SDN:OpenFlow</a:t>
            </a:r>
            <a:endParaRPr lang="en-US" sz="1800" kern="1200">
              <a:solidFill>
                <a:srgbClr val="FFFFFF"/>
              </a:solidFill>
              <a:latin typeface="+mj-lt"/>
              <a:cs typeface="+mj-cs"/>
            </a:endParaRPr>
          </a:p>
        </p:txBody>
      </p:sp>
      <p:pic>
        <p:nvPicPr>
          <p:cNvPr id="5" name="Рисунок 5"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3C42CB46-57CC-458B-B2E9-8FB8E52481D1}"/>
              </a:ext>
            </a:extLst>
          </p:cNvPr>
          <p:cNvPicPr>
            <a:picLocks noGrp="1" noChangeAspect="1"/>
          </p:cNvPicPr>
          <p:nvPr>
            <p:ph idx="1"/>
          </p:nvPr>
        </p:nvPicPr>
        <p:blipFill>
          <a:blip r:embed="rId3"/>
          <a:stretch>
            <a:fillRect/>
          </a:stretch>
        </p:blipFill>
        <p:spPr>
          <a:xfrm>
            <a:off x="3444263" y="511363"/>
            <a:ext cx="6533798" cy="6184590"/>
          </a:xfrm>
          <a:prstGeom prst="rect">
            <a:avLst/>
          </a:prstGeom>
        </p:spPr>
      </p:pic>
    </p:spTree>
    <p:extLst>
      <p:ext uri="{BB962C8B-B14F-4D97-AF65-F5344CB8AC3E}">
        <p14:creationId xmlns:p14="http://schemas.microsoft.com/office/powerpoint/2010/main" val="1985942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656705"/>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2515994"/>
            <a:ext cx="9058275" cy="5042829"/>
          </a:xfrm>
        </p:spPr>
        <p:txBody>
          <a:bodyPr/>
          <a:lstStyle/>
          <a:p>
            <a:r>
              <a:rPr lang="ru-RU" sz="1800" b="1" err="1">
                <a:solidFill>
                  <a:schemeClr val="tx1"/>
                </a:solidFill>
                <a:cs typeface="Arial"/>
              </a:rPr>
              <a:t>Glossary</a:t>
            </a:r>
            <a:r>
              <a:rPr lang="ru-RU" sz="1800" b="1" dirty="0">
                <a:solidFill>
                  <a:schemeClr val="tx1"/>
                </a:solidFill>
                <a:cs typeface="Arial"/>
              </a:rPr>
              <a:t>:</a:t>
            </a:r>
          </a:p>
          <a:p>
            <a:r>
              <a:rPr lang="ru-RU" sz="1800" b="1" dirty="0">
                <a:solidFill>
                  <a:schemeClr val="tx1"/>
                </a:solidFill>
                <a:cs typeface="Arial"/>
              </a:rPr>
              <a:t>Action</a:t>
            </a:r>
            <a:r>
              <a:rPr lang="ru-RU" sz="1800" dirty="0">
                <a:solidFill>
                  <a:schemeClr val="tx1"/>
                </a:solidFill>
                <a:cs typeface="Arial"/>
              </a:rPr>
              <a:t> - операция, воздействие на пакет. </a:t>
            </a:r>
            <a:r>
              <a:rPr lang="ru-RU" sz="1800" b="1" dirty="0">
                <a:solidFill>
                  <a:schemeClr val="tx1"/>
                </a:solidFill>
                <a:cs typeface="Arial"/>
              </a:rPr>
              <a:t>Action</a:t>
            </a:r>
            <a:r>
              <a:rPr lang="ru-RU" sz="1800" dirty="0">
                <a:solidFill>
                  <a:schemeClr val="tx1"/>
                </a:solidFill>
                <a:cs typeface="Arial"/>
              </a:rPr>
              <a:t> может перенаправить пакет в порт, изменить пакет (например, уменьшить значение поля </a:t>
            </a:r>
            <a:r>
              <a:rPr lang="ru-RU" sz="1800" b="1" dirty="0">
                <a:solidFill>
                  <a:schemeClr val="tx1"/>
                </a:solidFill>
                <a:cs typeface="Arial"/>
              </a:rPr>
              <a:t>TTL</a:t>
            </a:r>
            <a:r>
              <a:rPr lang="ru-RU" sz="1800" dirty="0">
                <a:solidFill>
                  <a:schemeClr val="tx1"/>
                </a:solidFill>
                <a:cs typeface="Arial"/>
              </a:rPr>
              <a:t>) или изменить его состояние (например, связать его с очередью). Большинство </a:t>
            </a:r>
            <a:r>
              <a:rPr lang="ru-RU" sz="1800" b="1" dirty="0">
                <a:solidFill>
                  <a:schemeClr val="tx1"/>
                </a:solidFill>
                <a:cs typeface="Arial"/>
              </a:rPr>
              <a:t>Action</a:t>
            </a:r>
            <a:r>
              <a:rPr lang="ru-RU" sz="1800" dirty="0">
                <a:solidFill>
                  <a:schemeClr val="tx1"/>
                </a:solidFill>
                <a:cs typeface="Arial"/>
              </a:rPr>
              <a:t> включают параметры, например, действие с заданным полем включает тип поля и значение поля. </a:t>
            </a:r>
            <a:r>
              <a:rPr lang="ru-RU" sz="1800" b="1" dirty="0">
                <a:solidFill>
                  <a:schemeClr val="tx1"/>
                </a:solidFill>
                <a:cs typeface="Arial"/>
              </a:rPr>
              <a:t>Action</a:t>
            </a:r>
            <a:r>
              <a:rPr lang="ru-RU" sz="1800" dirty="0">
                <a:solidFill>
                  <a:schemeClr val="tx1"/>
                </a:solidFill>
                <a:cs typeface="Arial"/>
              </a:rPr>
              <a:t> могут быть указаны как часть набора команд, связанных с записью потока или c </a:t>
            </a:r>
            <a:r>
              <a:rPr lang="ru-RU" sz="1800" b="1" dirty="0">
                <a:solidFill>
                  <a:schemeClr val="tx1"/>
                </a:solidFill>
                <a:cs typeface="Arial"/>
              </a:rPr>
              <a:t>Action </a:t>
            </a:r>
            <a:r>
              <a:rPr lang="ru-RU" sz="1800" b="1" err="1">
                <a:solidFill>
                  <a:schemeClr val="tx1"/>
                </a:solidFill>
                <a:cs typeface="Arial"/>
              </a:rPr>
              <a:t>Bucket</a:t>
            </a:r>
            <a:r>
              <a:rPr lang="ru-RU" sz="1800" b="1" dirty="0">
                <a:solidFill>
                  <a:schemeClr val="tx1"/>
                </a:solidFill>
                <a:cs typeface="Arial"/>
              </a:rPr>
              <a:t> </a:t>
            </a:r>
            <a:r>
              <a:rPr lang="ru-RU" sz="1800" dirty="0">
                <a:solidFill>
                  <a:schemeClr val="tx1"/>
                </a:solidFill>
                <a:cs typeface="Arial"/>
              </a:rPr>
              <a:t>, связанном с групповой записью. </a:t>
            </a:r>
            <a:r>
              <a:rPr lang="ru-RU" sz="1800" b="1" dirty="0">
                <a:solidFill>
                  <a:schemeClr val="tx1"/>
                </a:solidFill>
                <a:cs typeface="Arial"/>
              </a:rPr>
              <a:t>Action</a:t>
            </a:r>
            <a:r>
              <a:rPr lang="ru-RU" sz="1800" dirty="0">
                <a:solidFill>
                  <a:schemeClr val="tx1"/>
                </a:solidFill>
                <a:cs typeface="Arial"/>
              </a:rPr>
              <a:t> могут накапливаться в </a:t>
            </a:r>
            <a:r>
              <a:rPr lang="ru-RU" sz="1800" b="1" dirty="0">
                <a:solidFill>
                  <a:schemeClr val="tx1"/>
                </a:solidFill>
                <a:cs typeface="Arial"/>
              </a:rPr>
              <a:t>Action </a:t>
            </a:r>
            <a:r>
              <a:rPr lang="ru-RU" sz="1800" b="1" err="1">
                <a:solidFill>
                  <a:schemeClr val="tx1"/>
                </a:solidFill>
                <a:cs typeface="Arial"/>
              </a:rPr>
              <a:t>Set</a:t>
            </a:r>
            <a:r>
              <a:rPr lang="ru-RU" sz="1800" dirty="0">
                <a:solidFill>
                  <a:schemeClr val="tx1"/>
                </a:solidFill>
                <a:cs typeface="Arial"/>
              </a:rPr>
              <a:t> пакета или немедленно применяться к пакету.</a:t>
            </a:r>
          </a:p>
          <a:p>
            <a:r>
              <a:rPr lang="ru-RU" sz="1800" b="1" dirty="0">
                <a:solidFill>
                  <a:schemeClr val="tx1"/>
                </a:solidFill>
                <a:cs typeface="Arial"/>
              </a:rPr>
              <a:t>List </a:t>
            </a:r>
            <a:r>
              <a:rPr lang="ru-RU" sz="1800" b="1" err="1">
                <a:solidFill>
                  <a:schemeClr val="tx1"/>
                </a:solidFill>
                <a:cs typeface="Arial"/>
              </a:rPr>
              <a:t>of</a:t>
            </a:r>
            <a:r>
              <a:rPr lang="ru-RU" sz="1800" b="1" dirty="0">
                <a:solidFill>
                  <a:schemeClr val="tx1"/>
                </a:solidFill>
                <a:cs typeface="Arial"/>
              </a:rPr>
              <a:t> </a:t>
            </a:r>
            <a:r>
              <a:rPr lang="ru-RU" sz="1800" b="1" err="1">
                <a:solidFill>
                  <a:schemeClr val="tx1"/>
                </a:solidFill>
                <a:cs typeface="Arial"/>
              </a:rPr>
              <a:t>Actions</a:t>
            </a:r>
            <a:r>
              <a:rPr lang="ru-RU" sz="1800" dirty="0">
                <a:solidFill>
                  <a:schemeClr val="tx1"/>
                </a:solidFill>
                <a:cs typeface="Arial"/>
              </a:rPr>
              <a:t> - упорядоченный список действий, которые могут быть включены в запись управления потоком в инструкции </a:t>
            </a:r>
            <a:r>
              <a:rPr lang="ru-RU" sz="1800" b="1" err="1">
                <a:solidFill>
                  <a:schemeClr val="tx1"/>
                </a:solidFill>
                <a:cs typeface="Arial"/>
              </a:rPr>
              <a:t>Apply-Actions</a:t>
            </a:r>
            <a:r>
              <a:rPr lang="ru-RU" sz="1800" dirty="0">
                <a:solidFill>
                  <a:schemeClr val="tx1"/>
                </a:solidFill>
                <a:cs typeface="Arial"/>
              </a:rPr>
              <a:t> или в сообщении об отправке пакетов и выполняются немедленно в порядке по списку. Действия в списке могут повторяться, их эффект будет кумулятивным.</a:t>
            </a:r>
          </a:p>
          <a:p>
            <a:r>
              <a:rPr lang="ru-RU" sz="1800" b="1" err="1">
                <a:solidFill>
                  <a:schemeClr val="tx1"/>
                </a:solidFill>
                <a:cs typeface="Arial"/>
              </a:rPr>
              <a:t>Set</a:t>
            </a:r>
            <a:r>
              <a:rPr lang="ru-RU" sz="1800" b="1" dirty="0">
                <a:solidFill>
                  <a:schemeClr val="tx1"/>
                </a:solidFill>
                <a:cs typeface="Arial"/>
              </a:rPr>
              <a:t> </a:t>
            </a:r>
            <a:r>
              <a:rPr lang="ru-RU" sz="1800" b="1" err="1">
                <a:solidFill>
                  <a:schemeClr val="tx1"/>
                </a:solidFill>
                <a:cs typeface="Arial"/>
              </a:rPr>
              <a:t>of</a:t>
            </a:r>
            <a:r>
              <a:rPr lang="ru-RU" sz="1800" b="1" dirty="0">
                <a:solidFill>
                  <a:schemeClr val="tx1"/>
                </a:solidFill>
                <a:cs typeface="Arial"/>
              </a:rPr>
              <a:t> </a:t>
            </a:r>
            <a:r>
              <a:rPr lang="ru-RU" sz="1800" b="1" err="1">
                <a:solidFill>
                  <a:schemeClr val="tx1"/>
                </a:solidFill>
                <a:cs typeface="Arial"/>
              </a:rPr>
              <a:t>Actions</a:t>
            </a:r>
            <a:r>
              <a:rPr lang="ru-RU" sz="1800" dirty="0">
                <a:solidFill>
                  <a:schemeClr val="tx1"/>
                </a:solidFill>
                <a:cs typeface="Arial"/>
              </a:rPr>
              <a:t> - набор действий, включенных  запись управления потоком в команде </a:t>
            </a:r>
            <a:r>
              <a:rPr lang="ru-RU" sz="1800" b="1" err="1">
                <a:solidFill>
                  <a:schemeClr val="tx1"/>
                </a:solidFill>
                <a:cs typeface="Arial"/>
              </a:rPr>
              <a:t>Write-Actions</a:t>
            </a:r>
            <a:r>
              <a:rPr lang="ru-RU" sz="1800" dirty="0">
                <a:solidFill>
                  <a:schemeClr val="tx1"/>
                </a:solidFill>
                <a:cs typeface="Arial"/>
              </a:rPr>
              <a:t>, которые добавляются к </a:t>
            </a:r>
            <a:r>
              <a:rPr lang="ru-RU" sz="1800" b="1" err="1">
                <a:solidFill>
                  <a:schemeClr val="tx1"/>
                </a:solidFill>
                <a:cs typeface="Arial"/>
              </a:rPr>
              <a:t>action-set</a:t>
            </a:r>
            <a:r>
              <a:rPr lang="ru-RU" sz="1800" dirty="0">
                <a:solidFill>
                  <a:schemeClr val="tx1"/>
                </a:solidFill>
                <a:cs typeface="Arial"/>
              </a:rPr>
              <a:t> или в  группы </a:t>
            </a:r>
            <a:r>
              <a:rPr lang="ru-RU" sz="1800" b="1" err="1">
                <a:solidFill>
                  <a:schemeClr val="tx1"/>
                </a:solidFill>
                <a:cs typeface="Arial"/>
              </a:rPr>
              <a:t>action-bucket</a:t>
            </a:r>
            <a:r>
              <a:rPr lang="ru-RU" sz="1800" dirty="0">
                <a:solidFill>
                  <a:schemeClr val="tx1"/>
                </a:solidFill>
                <a:cs typeface="Arial"/>
              </a:rPr>
              <a:t>, которые выполняются по порядку указанному  в </a:t>
            </a:r>
            <a:r>
              <a:rPr lang="ru-RU" sz="1800" b="1" err="1">
                <a:solidFill>
                  <a:schemeClr val="tx1"/>
                </a:solidFill>
                <a:cs typeface="Arial"/>
              </a:rPr>
              <a:t>action-set</a:t>
            </a:r>
            <a:r>
              <a:rPr lang="ru-RU" sz="1800" dirty="0">
                <a:solidFill>
                  <a:schemeClr val="tx1"/>
                </a:solidFill>
                <a:cs typeface="Arial"/>
              </a:rPr>
              <a:t>.  Действия в наборе могут выполняться только один раз.</a:t>
            </a:r>
            <a:endParaRPr lang="ru-RU" sz="1800">
              <a:solidFill>
                <a:schemeClr val="tx1"/>
              </a:solidFill>
            </a:endParaRPr>
          </a:p>
        </p:txBody>
      </p:sp>
    </p:spTree>
    <p:extLst>
      <p:ext uri="{BB962C8B-B14F-4D97-AF65-F5344CB8AC3E}">
        <p14:creationId xmlns:p14="http://schemas.microsoft.com/office/powerpoint/2010/main" val="887399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93707"/>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88177" y="2034756"/>
            <a:ext cx="9058275" cy="5326317"/>
          </a:xfrm>
        </p:spPr>
        <p:txBody>
          <a:bodyPr/>
          <a:lstStyle/>
          <a:p>
            <a:r>
              <a:rPr lang="ru-RU" sz="1800" b="1" err="1">
                <a:solidFill>
                  <a:schemeClr val="tx1"/>
                </a:solidFill>
                <a:cs typeface="Arial"/>
              </a:rPr>
              <a:t>Glossary</a:t>
            </a:r>
            <a:r>
              <a:rPr lang="ru-RU" sz="1800" b="1" dirty="0">
                <a:solidFill>
                  <a:schemeClr val="tx1"/>
                </a:solidFill>
                <a:cs typeface="Arial"/>
              </a:rPr>
              <a:t>:</a:t>
            </a:r>
          </a:p>
          <a:p>
            <a:r>
              <a:rPr lang="ru-RU" sz="1800" b="1" dirty="0">
                <a:solidFill>
                  <a:schemeClr val="tx1"/>
                </a:solidFill>
                <a:cs typeface="Arial"/>
              </a:rPr>
              <a:t>Action </a:t>
            </a:r>
            <a:r>
              <a:rPr lang="ru-RU" sz="1800" b="1" err="1">
                <a:solidFill>
                  <a:schemeClr val="tx1"/>
                </a:solidFill>
                <a:cs typeface="Arial"/>
              </a:rPr>
              <a:t>Bucket</a:t>
            </a:r>
            <a:r>
              <a:rPr lang="ru-RU" sz="1800" dirty="0">
                <a:solidFill>
                  <a:schemeClr val="tx1"/>
                </a:solidFill>
                <a:cs typeface="Arial"/>
              </a:rPr>
              <a:t> - набор действий в группе. Группа будет выбирать один или несколько </a:t>
            </a:r>
            <a:r>
              <a:rPr lang="ru-RU" sz="1800" b="1" err="1">
                <a:solidFill>
                  <a:schemeClr val="tx1"/>
                </a:solidFill>
                <a:cs typeface="Arial"/>
              </a:rPr>
              <a:t>action-bucket</a:t>
            </a:r>
            <a:r>
              <a:rPr lang="ru-RU" sz="1800" dirty="0">
                <a:solidFill>
                  <a:schemeClr val="tx1"/>
                </a:solidFill>
                <a:cs typeface="Arial"/>
              </a:rPr>
              <a:t>  для каждого пакета.</a:t>
            </a:r>
          </a:p>
          <a:p>
            <a:r>
              <a:rPr lang="ru-RU" sz="1800" b="1" dirty="0">
                <a:solidFill>
                  <a:schemeClr val="tx1"/>
                </a:solidFill>
                <a:cs typeface="Arial"/>
              </a:rPr>
              <a:t>Action </a:t>
            </a:r>
            <a:r>
              <a:rPr lang="ru-RU" sz="1800" b="1" err="1">
                <a:solidFill>
                  <a:schemeClr val="tx1"/>
                </a:solidFill>
                <a:cs typeface="Arial"/>
              </a:rPr>
              <a:t>Set</a:t>
            </a:r>
            <a:r>
              <a:rPr lang="ru-RU" sz="1800" dirty="0">
                <a:solidFill>
                  <a:schemeClr val="tx1"/>
                </a:solidFill>
                <a:cs typeface="Arial"/>
              </a:rPr>
              <a:t> - набор действий, связанных с пакетом, которые аккумулируются, пока пакет обрабатывается каждой таблицей и затем выполняются в указанном порядке, когда набор команд завершает обработку конвейера.</a:t>
            </a:r>
            <a:endParaRPr lang="ru-RU" sz="1800">
              <a:solidFill>
                <a:schemeClr val="tx1"/>
              </a:solidFill>
            </a:endParaRPr>
          </a:p>
          <a:p>
            <a:r>
              <a:rPr lang="ru-RU" sz="1800" b="1" dirty="0">
                <a:solidFill>
                  <a:schemeClr val="tx1"/>
                </a:solidFill>
                <a:cs typeface="Arial"/>
              </a:rPr>
              <a:t>Connection</a:t>
            </a:r>
            <a:r>
              <a:rPr lang="ru-RU" sz="1800" dirty="0">
                <a:solidFill>
                  <a:schemeClr val="tx1"/>
                </a:solidFill>
                <a:cs typeface="Arial"/>
              </a:rPr>
              <a:t> - сетевое соединение, которое передает сообщения </a:t>
            </a:r>
            <a:r>
              <a:rPr lang="ru-RU" sz="1800" b="1" err="1">
                <a:solidFill>
                  <a:schemeClr val="tx1"/>
                </a:solidFill>
                <a:cs typeface="Arial"/>
              </a:rPr>
              <a:t>OpenFlow</a:t>
            </a:r>
            <a:r>
              <a:rPr lang="ru-RU" sz="1800" dirty="0">
                <a:solidFill>
                  <a:schemeClr val="tx1"/>
                </a:solidFill>
                <a:cs typeface="Arial"/>
              </a:rPr>
              <a:t> между коммутатором и контроллером, оно может быть реализовано с использованием различных протоколов сетевого транспорта.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channel</a:t>
            </a:r>
            <a:r>
              <a:rPr lang="ru-RU" sz="1800" dirty="0">
                <a:solidFill>
                  <a:schemeClr val="tx1"/>
                </a:solidFill>
                <a:cs typeface="Arial"/>
              </a:rPr>
              <a:t> имеет основное соединение и, возможно, несколько дополнительных подключений.</a:t>
            </a:r>
          </a:p>
          <a:p>
            <a:r>
              <a:rPr lang="ru-RU" sz="1800" b="1" dirty="0">
                <a:solidFill>
                  <a:schemeClr val="tx1"/>
                </a:solidFill>
                <a:cs typeface="Arial"/>
              </a:rPr>
              <a:t>Control  Channel</a:t>
            </a:r>
            <a:r>
              <a:rPr lang="ru-RU" sz="1800" dirty="0">
                <a:solidFill>
                  <a:schemeClr val="tx1"/>
                </a:solidFill>
                <a:cs typeface="Arial"/>
              </a:rPr>
              <a:t> - набор компонентов логического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который управляет связью с контроллерами.  </a:t>
            </a:r>
            <a:r>
              <a:rPr lang="ru-RU" sz="1800" b="1" dirty="0">
                <a:solidFill>
                  <a:schemeClr val="tx1"/>
                </a:solidFill>
                <a:cs typeface="Arial"/>
              </a:rPr>
              <a:t>Control  Channel </a:t>
            </a:r>
            <a:r>
              <a:rPr lang="ru-RU" sz="1800" dirty="0">
                <a:solidFill>
                  <a:schemeClr val="tx1"/>
                </a:solidFill>
                <a:cs typeface="Arial"/>
              </a:rPr>
              <a:t>включает в себя один канал </a:t>
            </a:r>
            <a:r>
              <a:rPr lang="ru-RU" sz="1800" b="1" err="1">
                <a:solidFill>
                  <a:schemeClr val="tx1"/>
                </a:solidFill>
                <a:cs typeface="Arial"/>
              </a:rPr>
              <a:t>OpenFlow</a:t>
            </a:r>
            <a:r>
              <a:rPr lang="ru-RU" sz="1800" dirty="0">
                <a:solidFill>
                  <a:schemeClr val="tx1"/>
                </a:solidFill>
                <a:cs typeface="Arial"/>
              </a:rPr>
              <a:t> на каждый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controller</a:t>
            </a:r>
            <a:r>
              <a:rPr lang="ru-RU" sz="1800" dirty="0">
                <a:solidFill>
                  <a:schemeClr val="tx1"/>
                </a:solidFill>
                <a:cs typeface="Arial"/>
              </a:rPr>
              <a:t>.</a:t>
            </a:r>
          </a:p>
          <a:p>
            <a:r>
              <a:rPr lang="ru-RU" sz="1800" b="1" dirty="0">
                <a:solidFill>
                  <a:schemeClr val="tx1"/>
                </a:solidFill>
                <a:cs typeface="Arial"/>
              </a:rPr>
              <a:t>Counter</a:t>
            </a:r>
            <a:r>
              <a:rPr lang="ru-RU" sz="1800" dirty="0">
                <a:solidFill>
                  <a:schemeClr val="tx1"/>
                </a:solidFill>
                <a:cs typeface="Arial"/>
              </a:rPr>
              <a:t> -  счетчики являются основным элементом статистики </a:t>
            </a:r>
            <a:r>
              <a:rPr lang="ru-RU" sz="1800" b="1" err="1">
                <a:solidFill>
                  <a:schemeClr val="tx1"/>
                </a:solidFill>
                <a:cs typeface="Arial"/>
              </a:rPr>
              <a:t>OpenFlow</a:t>
            </a:r>
            <a:r>
              <a:rPr lang="ru-RU" sz="1800" dirty="0">
                <a:solidFill>
                  <a:schemeClr val="tx1"/>
                </a:solidFill>
                <a:cs typeface="Arial"/>
              </a:rPr>
              <a:t> и накапливаются в различных конкретных точках конвейера, например, на порту или в потоке. Счетчики обычно подсчитывают количество пакетов и байтов, проходящих через элемент </a:t>
            </a:r>
            <a:r>
              <a:rPr lang="ru-RU" sz="1800" b="1" err="1">
                <a:solidFill>
                  <a:schemeClr val="tx1"/>
                </a:solidFill>
                <a:cs typeface="Arial"/>
              </a:rPr>
              <a:t>OpenFlow</a:t>
            </a:r>
            <a:r>
              <a:rPr lang="ru-RU" sz="1800" b="1" dirty="0">
                <a:solidFill>
                  <a:schemeClr val="tx1"/>
                </a:solidFill>
                <a:cs typeface="Arial"/>
              </a:rPr>
              <a:t>.</a:t>
            </a:r>
            <a:endParaRPr lang="ru-RU" sz="1800" dirty="0">
              <a:solidFill>
                <a:schemeClr val="tx1"/>
              </a:solidFill>
              <a:cs typeface="Arial"/>
            </a:endParaRPr>
          </a:p>
        </p:txBody>
      </p:sp>
    </p:spTree>
    <p:extLst>
      <p:ext uri="{BB962C8B-B14F-4D97-AF65-F5344CB8AC3E}">
        <p14:creationId xmlns:p14="http://schemas.microsoft.com/office/powerpoint/2010/main" val="244553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1150183"/>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2826891"/>
            <a:ext cx="9058275" cy="4612349"/>
          </a:xfrm>
        </p:spPr>
        <p:txBody>
          <a:bodyPr/>
          <a:lstStyle/>
          <a:p>
            <a:r>
              <a:rPr lang="ru-RU" sz="1800" b="1" dirty="0" err="1">
                <a:solidFill>
                  <a:schemeClr val="tx1"/>
                </a:solidFill>
                <a:cs typeface="Arial"/>
              </a:rPr>
              <a:t>Glossary</a:t>
            </a:r>
            <a:r>
              <a:rPr lang="ru-RU" sz="1800" b="1" dirty="0">
                <a:solidFill>
                  <a:schemeClr val="tx1"/>
                </a:solidFill>
                <a:cs typeface="Arial"/>
              </a:rPr>
              <a:t>:</a:t>
            </a:r>
          </a:p>
          <a:p>
            <a:r>
              <a:rPr lang="ru-RU" sz="1800" b="1" err="1">
                <a:solidFill>
                  <a:schemeClr val="tx1"/>
                </a:solidFill>
                <a:cs typeface="Arial"/>
              </a:rPr>
              <a:t>Datapath</a:t>
            </a:r>
            <a:r>
              <a:rPr lang="ru-RU" sz="1800" dirty="0">
                <a:solidFill>
                  <a:schemeClr val="tx1"/>
                </a:solidFill>
                <a:cs typeface="Arial"/>
              </a:rPr>
              <a:t> – набор компонентов логического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которые непосредственно участвуют в обработке и пересылке трафика,  включает в себя конвейер Таблиц управления потоком , групповую таблицу  и порты.</a:t>
            </a:r>
          </a:p>
          <a:p>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dirty="0">
                <a:solidFill>
                  <a:schemeClr val="tx1"/>
                </a:solidFill>
                <a:cs typeface="Arial"/>
              </a:rPr>
              <a:t> - элемент в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a:t>
            </a:r>
            <a:r>
              <a:rPr lang="ru-RU" sz="1800" dirty="0">
                <a:solidFill>
                  <a:schemeClr val="tx1"/>
                </a:solidFill>
                <a:cs typeface="Arial"/>
              </a:rPr>
              <a:t>, используемый для сопоставления(</a:t>
            </a:r>
            <a:r>
              <a:rPr lang="ru-RU" sz="1800" err="1">
                <a:solidFill>
                  <a:schemeClr val="tx1"/>
                </a:solidFill>
                <a:cs typeface="Arial"/>
              </a:rPr>
              <a:t>match</a:t>
            </a:r>
            <a:r>
              <a:rPr lang="ru-RU" sz="1800" dirty="0">
                <a:solidFill>
                  <a:schemeClr val="tx1"/>
                </a:solidFill>
                <a:cs typeface="Arial"/>
              </a:rPr>
              <a:t>)  и передачи пакетов. Он содержит наборы полей совпадений, приоритетов , счетчиков  пакетов и набор инструкций для применения.</a:t>
            </a:r>
          </a:p>
          <a:p>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a:t>
            </a:r>
            <a:r>
              <a:rPr lang="ru-RU" sz="1800" dirty="0">
                <a:solidFill>
                  <a:schemeClr val="tx1"/>
                </a:solidFill>
                <a:cs typeface="Arial"/>
              </a:rPr>
              <a:t> -  деталь контейнера передачи данных.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a:t>
            </a:r>
            <a:r>
              <a:rPr lang="ru-RU" sz="1800" dirty="0">
                <a:solidFill>
                  <a:schemeClr val="tx1"/>
                </a:solidFill>
                <a:cs typeface="Arial"/>
              </a:rPr>
              <a:t> содержит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Entries</a:t>
            </a:r>
            <a:r>
              <a:rPr lang="ru-RU" sz="1800" b="1" dirty="0">
                <a:solidFill>
                  <a:schemeClr val="tx1"/>
                </a:solidFill>
                <a:cs typeface="Arial"/>
              </a:rPr>
              <a:t>. </a:t>
            </a:r>
          </a:p>
          <a:p>
            <a:r>
              <a:rPr lang="ru-RU" sz="1800" b="1" err="1">
                <a:solidFill>
                  <a:schemeClr val="tx1"/>
                </a:solidFill>
                <a:cs typeface="Arial"/>
              </a:rPr>
              <a:t>Forwarding</a:t>
            </a:r>
            <a:r>
              <a:rPr lang="ru-RU" sz="1800" dirty="0">
                <a:solidFill>
                  <a:schemeClr val="tx1"/>
                </a:solidFill>
                <a:cs typeface="Arial"/>
              </a:rPr>
              <a:t> - Выбор выходного  порта или набора выходных</a:t>
            </a:r>
            <a:r>
              <a:rPr lang="ru-RU" sz="1800" b="1" dirty="0">
                <a:solidFill>
                  <a:schemeClr val="tx1"/>
                </a:solidFill>
                <a:cs typeface="Arial"/>
              </a:rPr>
              <a:t> </a:t>
            </a:r>
            <a:r>
              <a:rPr lang="ru-RU" sz="1800" dirty="0">
                <a:solidFill>
                  <a:schemeClr val="tx1"/>
                </a:solidFill>
                <a:cs typeface="Arial"/>
              </a:rPr>
              <a:t>портов для пакета и передача пакета в эти выходные порты.</a:t>
            </a:r>
          </a:p>
          <a:p>
            <a:r>
              <a:rPr lang="ru-RU" sz="1800" b="1" dirty="0">
                <a:solidFill>
                  <a:schemeClr val="tx1"/>
                </a:solidFill>
                <a:cs typeface="Arial"/>
              </a:rPr>
              <a:t>Group</a:t>
            </a:r>
            <a:r>
              <a:rPr lang="ru-RU" sz="1800" dirty="0">
                <a:solidFill>
                  <a:schemeClr val="tx1"/>
                </a:solidFill>
                <a:cs typeface="Arial"/>
              </a:rPr>
              <a:t> - список </a:t>
            </a:r>
            <a:r>
              <a:rPr lang="ru-RU" sz="1800" b="1" err="1">
                <a:solidFill>
                  <a:schemeClr val="tx1"/>
                </a:solidFill>
                <a:cs typeface="Arial"/>
              </a:rPr>
              <a:t>action-bucket</a:t>
            </a:r>
            <a:r>
              <a:rPr lang="ru-RU" sz="1800" dirty="0">
                <a:solidFill>
                  <a:schemeClr val="tx1"/>
                </a:solidFill>
                <a:cs typeface="Arial"/>
              </a:rPr>
              <a:t> с правилами выбора одного или нескольких из этих  </a:t>
            </a:r>
            <a:r>
              <a:rPr lang="ru-RU" sz="1800" b="1" err="1">
                <a:solidFill>
                  <a:schemeClr val="tx1"/>
                </a:solidFill>
                <a:cs typeface="Arial"/>
              </a:rPr>
              <a:t>action-bucket</a:t>
            </a:r>
            <a:r>
              <a:rPr lang="ru-RU" sz="1800" b="1" dirty="0">
                <a:solidFill>
                  <a:schemeClr val="tx1"/>
                </a:solidFill>
                <a:cs typeface="Arial"/>
              </a:rPr>
              <a:t> </a:t>
            </a:r>
            <a:r>
              <a:rPr lang="ru-RU" sz="1800" dirty="0">
                <a:solidFill>
                  <a:schemeClr val="tx1"/>
                </a:solidFill>
                <a:cs typeface="Arial"/>
              </a:rPr>
              <a:t> применимые к каждому  пакету в отдельности.</a:t>
            </a:r>
            <a:endParaRPr lang="ru-RU" sz="1800">
              <a:solidFill>
                <a:schemeClr val="tx1"/>
              </a:solidFill>
            </a:endParaRPr>
          </a:p>
        </p:txBody>
      </p:sp>
    </p:spTree>
    <p:extLst>
      <p:ext uri="{BB962C8B-B14F-4D97-AF65-F5344CB8AC3E}">
        <p14:creationId xmlns:p14="http://schemas.microsoft.com/office/powerpoint/2010/main" val="2233427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688203"/>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2532904"/>
            <a:ext cx="9058275" cy="4906336"/>
          </a:xfrm>
        </p:spPr>
        <p:txBody>
          <a:bodyPr/>
          <a:lstStyle/>
          <a:p>
            <a:r>
              <a:rPr lang="ru-RU" sz="1800" b="1" err="1">
                <a:solidFill>
                  <a:schemeClr val="tx1"/>
                </a:solidFill>
                <a:cs typeface="Arial"/>
              </a:rPr>
              <a:t>Glossary</a:t>
            </a:r>
            <a:r>
              <a:rPr lang="ru-RU" sz="1800" b="1" dirty="0">
                <a:solidFill>
                  <a:schemeClr val="tx1"/>
                </a:solidFill>
                <a:cs typeface="Arial"/>
              </a:rPr>
              <a:t>:</a:t>
            </a:r>
          </a:p>
          <a:p>
            <a:r>
              <a:rPr lang="ru-RU" sz="1800" b="1" err="1">
                <a:solidFill>
                  <a:schemeClr val="tx1"/>
                </a:solidFill>
                <a:cs typeface="Arial"/>
              </a:rPr>
              <a:t>Header</a:t>
            </a:r>
            <a:r>
              <a:rPr lang="ru-RU" sz="1800" dirty="0">
                <a:solidFill>
                  <a:schemeClr val="tx1"/>
                </a:solidFill>
                <a:cs typeface="Arial"/>
              </a:rPr>
              <a:t>(Заголовок) -  служебная информация, встроенная в пакет, используемая коммутатором для идентификации пакета, и инструктирование коммутатора о том, как обрабатывать и пересылать пакет. </a:t>
            </a:r>
            <a:r>
              <a:rPr lang="ru-RU" sz="1800" b="1" err="1">
                <a:solidFill>
                  <a:schemeClr val="tx1"/>
                </a:solidFill>
                <a:cs typeface="Arial"/>
              </a:rPr>
              <a:t>Header</a:t>
            </a:r>
            <a:r>
              <a:rPr lang="ru-RU" sz="1800" dirty="0">
                <a:solidFill>
                  <a:schemeClr val="tx1"/>
                </a:solidFill>
                <a:cs typeface="Arial"/>
              </a:rPr>
              <a:t> обычно включает в себя различные поля заголовка для идентификации источника и адресата пакета и коды интерпретации других заголовков и передаваемой части пакета.</a:t>
            </a:r>
          </a:p>
          <a:p>
            <a:r>
              <a:rPr lang="ru-RU" sz="1800" b="1" err="1">
                <a:solidFill>
                  <a:schemeClr val="tx1"/>
                </a:solidFill>
                <a:cs typeface="Arial"/>
              </a:rPr>
              <a:t>Header</a:t>
            </a:r>
            <a:r>
              <a:rPr lang="ru-RU" sz="1800" b="1" dirty="0">
                <a:solidFill>
                  <a:schemeClr val="tx1"/>
                </a:solidFill>
                <a:cs typeface="Arial"/>
              </a:rPr>
              <a:t> Field</a:t>
            </a:r>
            <a:r>
              <a:rPr lang="ru-RU" sz="1800" dirty="0">
                <a:solidFill>
                  <a:schemeClr val="tx1"/>
                </a:solidFill>
                <a:cs typeface="Arial"/>
              </a:rPr>
              <a:t> (Поле Заголовка) - значение извлекаемое из </a:t>
            </a:r>
            <a:r>
              <a:rPr lang="ru-RU" sz="1800" b="1" dirty="0">
                <a:solidFill>
                  <a:schemeClr val="tx1"/>
                </a:solidFill>
                <a:cs typeface="Arial"/>
              </a:rPr>
              <a:t>Заголовка</a:t>
            </a:r>
            <a:r>
              <a:rPr lang="ru-RU" sz="1800" dirty="0">
                <a:solidFill>
                  <a:schemeClr val="tx1"/>
                </a:solidFill>
                <a:cs typeface="Arial"/>
              </a:rPr>
              <a:t> пакета. </a:t>
            </a:r>
            <a:r>
              <a:rPr lang="ru-RU" sz="1800" b="1" dirty="0">
                <a:solidFill>
                  <a:schemeClr val="tx1"/>
                </a:solidFill>
                <a:cs typeface="Arial"/>
              </a:rPr>
              <a:t>Заголовок</a:t>
            </a:r>
            <a:r>
              <a:rPr lang="ru-RU" sz="1800" dirty="0">
                <a:solidFill>
                  <a:schemeClr val="tx1"/>
                </a:solidFill>
                <a:cs typeface="Arial"/>
              </a:rPr>
              <a:t> пакета анализируется для извлечения его </a:t>
            </a:r>
            <a:r>
              <a:rPr lang="ru-RU" sz="1800" b="1" dirty="0">
                <a:solidFill>
                  <a:schemeClr val="tx1"/>
                </a:solidFill>
                <a:cs typeface="Arial"/>
              </a:rPr>
              <a:t>Полей Заголовка</a:t>
            </a:r>
            <a:r>
              <a:rPr lang="ru-RU" sz="1800" dirty="0">
                <a:solidFill>
                  <a:schemeClr val="tx1"/>
                </a:solidFill>
                <a:cs typeface="Arial"/>
              </a:rPr>
              <a:t>, которые сопоставляются с соответствующими полями сопоставлений (</a:t>
            </a:r>
            <a:r>
              <a:rPr lang="ru-RU" sz="1800" b="1" err="1">
                <a:solidFill>
                  <a:schemeClr val="tx1"/>
                </a:solidFill>
                <a:cs typeface="Arial"/>
              </a:rPr>
              <a:t>match</a:t>
            </a:r>
            <a:r>
              <a:rPr lang="ru-RU" sz="1800" b="1" dirty="0">
                <a:solidFill>
                  <a:schemeClr val="tx1"/>
                </a:solidFill>
                <a:cs typeface="Arial"/>
              </a:rPr>
              <a:t> </a:t>
            </a:r>
            <a:r>
              <a:rPr lang="ru-RU" sz="1800" b="1" err="1">
                <a:solidFill>
                  <a:schemeClr val="tx1"/>
                </a:solidFill>
                <a:cs typeface="Arial"/>
              </a:rPr>
              <a:t>field</a:t>
            </a:r>
            <a:r>
              <a:rPr lang="ru-RU" sz="1800" dirty="0">
                <a:solidFill>
                  <a:schemeClr val="tx1"/>
                </a:solidFill>
                <a:cs typeface="Arial"/>
              </a:rPr>
              <a:t>) </a:t>
            </a:r>
          </a:p>
          <a:p>
            <a:r>
              <a:rPr lang="ru-RU" sz="1800" b="1" dirty="0">
                <a:solidFill>
                  <a:schemeClr val="tx1"/>
                </a:solidFill>
                <a:cs typeface="Arial"/>
              </a:rPr>
              <a:t>Hybrid</a:t>
            </a:r>
            <a:r>
              <a:rPr lang="ru-RU" sz="1800" dirty="0">
                <a:solidFill>
                  <a:schemeClr val="tx1"/>
                </a:solidFill>
                <a:cs typeface="Arial"/>
              </a:rPr>
              <a:t> -  совместное использование в коммутаторе </a:t>
            </a:r>
            <a:r>
              <a:rPr lang="ru-RU" sz="1800" b="1" err="1">
                <a:solidFill>
                  <a:schemeClr val="tx1"/>
                </a:solidFill>
                <a:cs typeface="Arial"/>
              </a:rPr>
              <a:t>OpenFlow</a:t>
            </a:r>
            <a:r>
              <a:rPr lang="ru-RU" sz="1800" dirty="0">
                <a:solidFill>
                  <a:schemeClr val="tx1"/>
                </a:solidFill>
                <a:cs typeface="Arial"/>
              </a:rPr>
              <a:t> и </a:t>
            </a:r>
            <a:r>
              <a:rPr lang="ru-RU" sz="1800" b="1" dirty="0">
                <a:solidFill>
                  <a:schemeClr val="tx1"/>
                </a:solidFill>
                <a:cs typeface="Arial"/>
              </a:rPr>
              <a:t>Ethernet. </a:t>
            </a:r>
          </a:p>
          <a:p>
            <a:r>
              <a:rPr lang="ru-RU" sz="1800" b="1" err="1">
                <a:solidFill>
                  <a:schemeClr val="tx1"/>
                </a:solidFill>
                <a:cs typeface="Arial"/>
              </a:rPr>
              <a:t>Instruction</a:t>
            </a:r>
            <a:r>
              <a:rPr lang="ru-RU" sz="1800" dirty="0">
                <a:solidFill>
                  <a:schemeClr val="tx1"/>
                </a:solidFill>
                <a:cs typeface="Arial"/>
              </a:rPr>
              <a:t> - инструкции прилагаются к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dirty="0">
                <a:solidFill>
                  <a:schemeClr val="tx1"/>
                </a:solidFill>
                <a:cs typeface="Arial"/>
              </a:rPr>
              <a:t> и описывают процессы </a:t>
            </a:r>
            <a:r>
              <a:rPr lang="ru-RU" sz="1800" b="1" err="1">
                <a:solidFill>
                  <a:schemeClr val="tx1"/>
                </a:solidFill>
                <a:cs typeface="Arial"/>
              </a:rPr>
              <a:t>OpenFlow</a:t>
            </a:r>
            <a:r>
              <a:rPr lang="ru-RU" sz="1800" dirty="0">
                <a:solidFill>
                  <a:schemeClr val="tx1"/>
                </a:solidFill>
                <a:cs typeface="Arial"/>
              </a:rPr>
              <a:t>, которые происходят, когда пакет соответствует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dirty="0">
                <a:solidFill>
                  <a:schemeClr val="tx1"/>
                </a:solidFill>
                <a:cs typeface="Arial"/>
              </a:rPr>
              <a:t>. </a:t>
            </a:r>
            <a:r>
              <a:rPr lang="ru-RU" sz="1800" b="1" err="1">
                <a:solidFill>
                  <a:schemeClr val="tx1"/>
                </a:solidFill>
                <a:cs typeface="Arial"/>
              </a:rPr>
              <a:t>Instruction</a:t>
            </a:r>
            <a:r>
              <a:rPr lang="ru-RU" sz="1800" dirty="0">
                <a:solidFill>
                  <a:schemeClr val="tx1"/>
                </a:solidFill>
                <a:cs typeface="Arial"/>
              </a:rPr>
              <a:t> либо изменяет обработку конвейера, например, направляет пакет в другую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a:t>
            </a:r>
            <a:r>
              <a:rPr lang="ru-RU" sz="1800" dirty="0">
                <a:solidFill>
                  <a:schemeClr val="tx1"/>
                </a:solidFill>
                <a:cs typeface="Arial"/>
              </a:rPr>
              <a:t>, либо содержит </a:t>
            </a:r>
            <a:r>
              <a:rPr lang="ru-RU" sz="1800" b="1" err="1">
                <a:solidFill>
                  <a:schemeClr val="tx1"/>
                </a:solidFill>
                <a:cs typeface="Arial"/>
              </a:rPr>
              <a:t>set</a:t>
            </a:r>
            <a:r>
              <a:rPr lang="ru-RU" sz="1800" b="1" dirty="0">
                <a:solidFill>
                  <a:schemeClr val="tx1"/>
                </a:solidFill>
                <a:cs typeface="Arial"/>
              </a:rPr>
              <a:t> </a:t>
            </a:r>
            <a:r>
              <a:rPr lang="ru-RU" sz="1800" b="1" err="1">
                <a:solidFill>
                  <a:schemeClr val="tx1"/>
                </a:solidFill>
                <a:cs typeface="Arial"/>
              </a:rPr>
              <a:t>of</a:t>
            </a:r>
            <a:r>
              <a:rPr lang="ru-RU" sz="1800" b="1" dirty="0">
                <a:solidFill>
                  <a:schemeClr val="tx1"/>
                </a:solidFill>
                <a:cs typeface="Arial"/>
              </a:rPr>
              <a:t> </a:t>
            </a:r>
            <a:r>
              <a:rPr lang="ru-RU" sz="1800" b="1" err="1">
                <a:solidFill>
                  <a:schemeClr val="tx1"/>
                </a:solidFill>
                <a:cs typeface="Arial"/>
              </a:rPr>
              <a:t>actions</a:t>
            </a:r>
            <a:r>
              <a:rPr lang="ru-RU" sz="1800" dirty="0">
                <a:solidFill>
                  <a:schemeClr val="tx1"/>
                </a:solidFill>
                <a:cs typeface="Arial"/>
              </a:rPr>
              <a:t> для добавления в </a:t>
            </a:r>
            <a:r>
              <a:rPr lang="ru-RU" sz="1800" b="1" err="1">
                <a:solidFill>
                  <a:schemeClr val="tx1"/>
                </a:solidFill>
                <a:cs typeface="Arial"/>
              </a:rPr>
              <a:t>action</a:t>
            </a:r>
            <a:r>
              <a:rPr lang="ru-RU" sz="1800" b="1" dirty="0">
                <a:solidFill>
                  <a:schemeClr val="tx1"/>
                </a:solidFill>
                <a:cs typeface="Arial"/>
              </a:rPr>
              <a:t> </a:t>
            </a:r>
            <a:r>
              <a:rPr lang="ru-RU" sz="1800" b="1" err="1">
                <a:solidFill>
                  <a:schemeClr val="tx1"/>
                </a:solidFill>
                <a:cs typeface="Arial"/>
              </a:rPr>
              <a:t>set</a:t>
            </a:r>
            <a:r>
              <a:rPr lang="ru-RU" sz="1800" dirty="0">
                <a:solidFill>
                  <a:schemeClr val="tx1"/>
                </a:solidFill>
                <a:cs typeface="Arial"/>
              </a:rPr>
              <a:t> или содержит </a:t>
            </a:r>
            <a:r>
              <a:rPr lang="ru-RU" sz="1800" b="1" err="1">
                <a:solidFill>
                  <a:schemeClr val="tx1"/>
                </a:solidFill>
                <a:cs typeface="Arial"/>
              </a:rPr>
              <a:t>list</a:t>
            </a:r>
            <a:r>
              <a:rPr lang="ru-RU" sz="1800" b="1" dirty="0">
                <a:solidFill>
                  <a:schemeClr val="tx1"/>
                </a:solidFill>
                <a:cs typeface="Arial"/>
              </a:rPr>
              <a:t> </a:t>
            </a:r>
            <a:r>
              <a:rPr lang="ru-RU" sz="1800" b="1" err="1">
                <a:solidFill>
                  <a:schemeClr val="tx1"/>
                </a:solidFill>
                <a:cs typeface="Arial"/>
              </a:rPr>
              <a:t>of</a:t>
            </a:r>
            <a:r>
              <a:rPr lang="ru-RU" sz="1800" b="1" dirty="0">
                <a:solidFill>
                  <a:schemeClr val="tx1"/>
                </a:solidFill>
                <a:cs typeface="Arial"/>
              </a:rPr>
              <a:t> </a:t>
            </a:r>
            <a:r>
              <a:rPr lang="ru-RU" sz="1800" b="1" err="1">
                <a:solidFill>
                  <a:schemeClr val="tx1"/>
                </a:solidFill>
                <a:cs typeface="Arial"/>
              </a:rPr>
              <a:t>actions</a:t>
            </a:r>
            <a:r>
              <a:rPr lang="ru-RU" sz="1800" dirty="0">
                <a:solidFill>
                  <a:schemeClr val="tx1"/>
                </a:solidFill>
                <a:cs typeface="Arial"/>
              </a:rPr>
              <a:t>, которые необходимо немедленно применить к пакету.</a:t>
            </a:r>
            <a:endParaRPr lang="ru-RU" sz="1800" dirty="0">
              <a:solidFill>
                <a:schemeClr val="tx1"/>
              </a:solidFill>
            </a:endParaRPr>
          </a:p>
        </p:txBody>
      </p:sp>
    </p:spTree>
    <p:extLst>
      <p:ext uri="{BB962C8B-B14F-4D97-AF65-F5344CB8AC3E}">
        <p14:creationId xmlns:p14="http://schemas.microsoft.com/office/powerpoint/2010/main" val="269448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854579" y="2800634"/>
            <a:ext cx="8776531" cy="4172734"/>
          </a:xfrm>
        </p:spPr>
        <p:txBody>
          <a:bodyPr vert="horz" lIns="91440" tIns="45720" rIns="91440" bIns="45720" rtlCol="0">
            <a:normAutofit/>
          </a:bodyPr>
          <a:lstStyle/>
          <a:p>
            <a:pPr marL="114300" indent="0" defTabSz="914400">
              <a:lnSpc>
                <a:spcPct val="100000"/>
              </a:lnSpc>
              <a:buClrTx/>
            </a:pPr>
            <a:endParaRPr lang="ru-RU" sz="1800" dirty="0">
              <a:solidFill>
                <a:schemeClr val="tx1"/>
              </a:solidFill>
              <a:cs typeface="Arial"/>
            </a:endParaRPr>
          </a:p>
          <a:p>
            <a:pPr marL="114300" indent="0" defTabSz="914400">
              <a:lnSpc>
                <a:spcPct val="100000"/>
              </a:lnSpc>
              <a:buClrTx/>
            </a:pPr>
            <a:r>
              <a:rPr lang="ru-RU" sz="1800" dirty="0">
                <a:solidFill>
                  <a:schemeClr val="tx1"/>
                </a:solidFill>
                <a:cs typeface="Arial"/>
              </a:rPr>
              <a:t>В архитектуре </a:t>
            </a:r>
            <a:r>
              <a:rPr lang="ru-RU" sz="1800" b="1" dirty="0">
                <a:solidFill>
                  <a:schemeClr val="tx1"/>
                </a:solidFill>
                <a:cs typeface="Arial"/>
              </a:rPr>
              <a:t>SDN</a:t>
            </a:r>
            <a:r>
              <a:rPr lang="ru-RU" sz="1800" dirty="0">
                <a:solidFill>
                  <a:schemeClr val="tx1"/>
                </a:solidFill>
                <a:cs typeface="Arial"/>
              </a:rPr>
              <a:t>, </a:t>
            </a:r>
            <a:r>
              <a:rPr lang="ru-RU" sz="1800" i="1" dirty="0" err="1">
                <a:solidFill>
                  <a:schemeClr val="tx1"/>
                </a:solidFill>
                <a:cs typeface="Arial"/>
              </a:rPr>
              <a:t>Southbound</a:t>
            </a:r>
            <a:r>
              <a:rPr lang="ru-RU" sz="1800" i="1" dirty="0">
                <a:solidFill>
                  <a:schemeClr val="tx1"/>
                </a:solidFill>
                <a:cs typeface="Arial"/>
              </a:rPr>
              <a:t> API</a:t>
            </a:r>
            <a:r>
              <a:rPr lang="ru-RU" sz="1800" dirty="0">
                <a:solidFill>
                  <a:schemeClr val="tx1"/>
                </a:solidFill>
                <a:cs typeface="Arial"/>
              </a:rPr>
              <a:t> формирует интерфейс между </a:t>
            </a:r>
            <a:r>
              <a:rPr lang="ru-RU" sz="1800" i="1" dirty="0">
                <a:solidFill>
                  <a:schemeClr val="tx1"/>
                </a:solidFill>
                <a:cs typeface="Arial"/>
              </a:rPr>
              <a:t>контроллером</a:t>
            </a:r>
            <a:r>
              <a:rPr lang="ru-RU" sz="1800" dirty="0">
                <a:solidFill>
                  <a:schemeClr val="tx1"/>
                </a:solidFill>
                <a:cs typeface="Arial"/>
              </a:rPr>
              <a:t> </a:t>
            </a:r>
            <a:r>
              <a:rPr lang="ru-RU" sz="1800" b="1" dirty="0">
                <a:solidFill>
                  <a:schemeClr val="tx1"/>
                </a:solidFill>
                <a:cs typeface="Arial"/>
              </a:rPr>
              <a:t>SDN</a:t>
            </a:r>
            <a:r>
              <a:rPr lang="ru-RU" sz="1800" dirty="0">
                <a:solidFill>
                  <a:schemeClr val="tx1"/>
                </a:solidFill>
                <a:cs typeface="Arial"/>
              </a:rPr>
              <a:t> в </a:t>
            </a:r>
            <a:r>
              <a:rPr lang="ru-RU" sz="1800" i="1" dirty="0">
                <a:solidFill>
                  <a:schemeClr val="tx1"/>
                </a:solidFill>
                <a:cs typeface="Arial"/>
              </a:rPr>
              <a:t>плоскости управления</a:t>
            </a:r>
            <a:r>
              <a:rPr lang="ru-RU" sz="1800" dirty="0">
                <a:solidFill>
                  <a:schemeClr val="tx1"/>
                </a:solidFill>
                <a:cs typeface="Arial"/>
              </a:rPr>
              <a:t> и </a:t>
            </a:r>
            <a:r>
              <a:rPr lang="ru-RU" sz="1800" i="1" dirty="0">
                <a:solidFill>
                  <a:schemeClr val="tx1"/>
                </a:solidFill>
                <a:cs typeface="Arial"/>
              </a:rPr>
              <a:t>сетевой инфраструктурой</a:t>
            </a:r>
            <a:r>
              <a:rPr lang="ru-RU" sz="1800" dirty="0">
                <a:solidFill>
                  <a:schemeClr val="tx1"/>
                </a:solidFill>
                <a:cs typeface="Arial"/>
              </a:rPr>
              <a:t> в </a:t>
            </a:r>
            <a:r>
              <a:rPr lang="ru-RU" sz="1800" i="1" dirty="0">
                <a:solidFill>
                  <a:schemeClr val="tx1"/>
                </a:solidFill>
                <a:cs typeface="Arial"/>
              </a:rPr>
              <a:t>плоскости данных</a:t>
            </a:r>
            <a:r>
              <a:rPr lang="ru-RU" sz="1800" dirty="0">
                <a:solidFill>
                  <a:schemeClr val="tx1"/>
                </a:solidFill>
                <a:cs typeface="Arial"/>
              </a:rPr>
              <a:t>. </a:t>
            </a:r>
          </a:p>
          <a:p>
            <a:pPr marL="114300" indent="0" defTabSz="914400">
              <a:lnSpc>
                <a:spcPct val="100000"/>
              </a:lnSpc>
              <a:buClrTx/>
            </a:pPr>
            <a:endParaRPr lang="ru-RU" sz="1800" i="1" dirty="0">
              <a:solidFill>
                <a:schemeClr val="tx1"/>
              </a:solidFill>
              <a:cs typeface="Arial"/>
            </a:endParaRPr>
          </a:p>
          <a:p>
            <a:pPr marL="114300" indent="0" defTabSz="914400">
              <a:lnSpc>
                <a:spcPct val="100000"/>
              </a:lnSpc>
              <a:buClrTx/>
            </a:pPr>
            <a:r>
              <a:rPr lang="ru-RU" sz="1800" i="1" dirty="0" err="1">
                <a:solidFill>
                  <a:schemeClr val="tx1"/>
                </a:solidFill>
                <a:cs typeface="Arial"/>
              </a:rPr>
              <a:t>Southbound</a:t>
            </a:r>
            <a:r>
              <a:rPr lang="ru-RU" sz="1800" i="1" dirty="0">
                <a:solidFill>
                  <a:schemeClr val="tx1"/>
                </a:solidFill>
                <a:cs typeface="Arial"/>
              </a:rPr>
              <a:t> API</a:t>
            </a:r>
            <a:r>
              <a:rPr lang="ru-RU" sz="1800" dirty="0">
                <a:solidFill>
                  <a:schemeClr val="tx1"/>
                </a:solidFill>
                <a:cs typeface="Arial"/>
              </a:rPr>
              <a:t> предлагает интерфейс программирования контроллера для программирования коммутатора </a:t>
            </a:r>
            <a:r>
              <a:rPr lang="ru-RU" sz="1800" i="1" dirty="0">
                <a:solidFill>
                  <a:schemeClr val="tx1"/>
                </a:solidFill>
                <a:cs typeface="Arial"/>
              </a:rPr>
              <a:t>Open </a:t>
            </a:r>
            <a:r>
              <a:rPr lang="ru-RU" sz="1800" i="1" dirty="0" err="1">
                <a:solidFill>
                  <a:schemeClr val="tx1"/>
                </a:solidFill>
                <a:cs typeface="Arial"/>
              </a:rPr>
              <a:t>vSwitch</a:t>
            </a:r>
            <a:r>
              <a:rPr lang="ru-RU" sz="1800" dirty="0">
                <a:solidFill>
                  <a:schemeClr val="tx1"/>
                </a:solidFill>
                <a:cs typeface="Arial"/>
              </a:rPr>
              <a:t>  в том числе </a:t>
            </a:r>
            <a:r>
              <a:rPr lang="ru-RU" sz="1800" i="1" dirty="0" err="1">
                <a:solidFill>
                  <a:schemeClr val="tx1"/>
                </a:solidFill>
                <a:cs typeface="Arial"/>
              </a:rPr>
              <a:t>OpenFlow</a:t>
            </a:r>
            <a:r>
              <a:rPr lang="ru-RU" sz="1800" dirty="0">
                <a:solidFill>
                  <a:schemeClr val="tx1"/>
                </a:solidFill>
                <a:cs typeface="Arial"/>
              </a:rPr>
              <a:t> и более тесно связан с устройствами потока. </a:t>
            </a:r>
          </a:p>
          <a:p>
            <a:pPr marL="114300" indent="0" defTabSz="914400">
              <a:lnSpc>
                <a:spcPct val="100000"/>
              </a:lnSpc>
              <a:buClrTx/>
            </a:pPr>
            <a:r>
              <a:rPr lang="ru-RU" sz="1800" dirty="0">
                <a:solidFill>
                  <a:schemeClr val="tx1"/>
                </a:solidFill>
                <a:cs typeface="Arial"/>
              </a:rPr>
              <a:t>Он также обеспечивает взаимодействие между коммутаторами потока различных разработчиков.</a:t>
            </a:r>
          </a:p>
          <a:p>
            <a:pPr marL="114300" indent="0" defTabSz="914400">
              <a:lnSpc>
                <a:spcPct val="100000"/>
              </a:lnSpc>
              <a:buClrTx/>
            </a:pPr>
            <a:endParaRPr lang="ru-RU" sz="1800" dirty="0">
              <a:solidFill>
                <a:schemeClr val="tx1"/>
              </a:solidFill>
              <a:cs typeface="Arial"/>
            </a:endParaRPr>
          </a:p>
          <a:p>
            <a:pPr marL="114300" indent="0" defTabSz="914400">
              <a:lnSpc>
                <a:spcPct val="100000"/>
              </a:lnSpc>
              <a:buClrTx/>
            </a:pPr>
            <a:endParaRPr lang="ru-RU" sz="1800" dirty="0">
              <a:solidFill>
                <a:schemeClr val="tx1"/>
              </a:solidFill>
              <a:cs typeface="Arial"/>
            </a:endParaRPr>
          </a:p>
          <a:p>
            <a:pPr marL="114300" indent="0" defTabSz="914400">
              <a:lnSpc>
                <a:spcPct val="100000"/>
              </a:lnSpc>
              <a:buClrTx/>
            </a:pPr>
            <a:endParaRPr lang="ru-RU" sz="1800" dirty="0">
              <a:solidFill>
                <a:schemeClr val="tx1"/>
              </a:solidFill>
              <a:cs typeface="Arial"/>
            </a:endParaRPr>
          </a:p>
        </p:txBody>
      </p:sp>
    </p:spTree>
    <p:extLst>
      <p:ext uri="{BB962C8B-B14F-4D97-AF65-F5344CB8AC3E}">
        <p14:creationId xmlns:p14="http://schemas.microsoft.com/office/powerpoint/2010/main" val="31362522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09711"/>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1272959"/>
            <a:ext cx="9058275" cy="6166281"/>
          </a:xfrm>
        </p:spPr>
        <p:txBody>
          <a:bodyPr/>
          <a:lstStyle/>
          <a:p>
            <a:r>
              <a:rPr lang="ru-RU" sz="1800" b="1" dirty="0" err="1">
                <a:solidFill>
                  <a:schemeClr val="tx1"/>
                </a:solidFill>
                <a:cs typeface="Arial"/>
              </a:rPr>
              <a:t>Glossary</a:t>
            </a:r>
            <a:r>
              <a:rPr lang="ru-RU" sz="1800" b="1" dirty="0">
                <a:solidFill>
                  <a:schemeClr val="tx1"/>
                </a:solidFill>
                <a:cs typeface="Arial"/>
              </a:rPr>
              <a:t>:</a:t>
            </a:r>
          </a:p>
          <a:p>
            <a:r>
              <a:rPr lang="ru-RU" sz="1800" b="1" err="1">
                <a:solidFill>
                  <a:schemeClr val="tx1"/>
                </a:solidFill>
                <a:cs typeface="Arial"/>
              </a:rPr>
              <a:t>Instruction</a:t>
            </a:r>
            <a:r>
              <a:rPr lang="ru-RU" sz="1800" b="1" dirty="0">
                <a:solidFill>
                  <a:schemeClr val="tx1"/>
                </a:solidFill>
                <a:cs typeface="Arial"/>
              </a:rPr>
              <a:t> </a:t>
            </a:r>
            <a:r>
              <a:rPr lang="ru-RU" sz="1800" b="1" err="1">
                <a:solidFill>
                  <a:schemeClr val="tx1"/>
                </a:solidFill>
                <a:cs typeface="Arial"/>
              </a:rPr>
              <a:t>Set</a:t>
            </a:r>
            <a:r>
              <a:rPr lang="ru-RU" sz="1800" dirty="0">
                <a:solidFill>
                  <a:schemeClr val="tx1"/>
                </a:solidFill>
                <a:cs typeface="Arial"/>
              </a:rPr>
              <a:t> - набор инструкций, прикрепленных к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dirty="0">
                <a:solidFill>
                  <a:schemeClr val="tx1"/>
                </a:solidFill>
                <a:cs typeface="Arial"/>
              </a:rPr>
              <a:t> в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a:t>
            </a:r>
            <a:r>
              <a:rPr lang="ru-RU" sz="1800" dirty="0">
                <a:solidFill>
                  <a:schemeClr val="tx1"/>
                </a:solidFill>
                <a:cs typeface="Arial"/>
              </a:rPr>
              <a:t>.</a:t>
            </a:r>
          </a:p>
          <a:p>
            <a:r>
              <a:rPr lang="ru-RU" sz="1800" b="1" dirty="0">
                <a:solidFill>
                  <a:schemeClr val="tx1"/>
                </a:solidFill>
                <a:cs typeface="Arial"/>
              </a:rPr>
              <a:t>Match Field</a:t>
            </a:r>
            <a:r>
              <a:rPr lang="ru-RU" sz="1800" dirty="0">
                <a:solidFill>
                  <a:schemeClr val="tx1"/>
                </a:solidFill>
                <a:cs typeface="Arial"/>
              </a:rPr>
              <a:t> - часть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dirty="0">
                <a:solidFill>
                  <a:schemeClr val="tx1"/>
                </a:solidFill>
                <a:cs typeface="Arial"/>
              </a:rPr>
              <a:t>, с которой сопоставляется пакет. </a:t>
            </a:r>
            <a:r>
              <a:rPr lang="ru-RU" sz="1800" b="1" dirty="0">
                <a:solidFill>
                  <a:schemeClr val="tx1"/>
                </a:solidFill>
                <a:cs typeface="Arial"/>
              </a:rPr>
              <a:t>Match </a:t>
            </a:r>
            <a:r>
              <a:rPr lang="ru-RU" sz="1800" b="1" err="1">
                <a:solidFill>
                  <a:schemeClr val="tx1"/>
                </a:solidFill>
                <a:cs typeface="Arial"/>
              </a:rPr>
              <a:t>fields</a:t>
            </a:r>
            <a:r>
              <a:rPr lang="ru-RU" sz="1800" dirty="0">
                <a:solidFill>
                  <a:schemeClr val="tx1"/>
                </a:solidFill>
                <a:cs typeface="Arial"/>
              </a:rPr>
              <a:t>  могут сопоставлять различным полям </a:t>
            </a:r>
            <a:r>
              <a:rPr lang="ru-RU" sz="1800" b="1" err="1">
                <a:solidFill>
                  <a:schemeClr val="tx1"/>
                </a:solidFill>
                <a:cs typeface="Arial"/>
              </a:rPr>
              <a:t>Header</a:t>
            </a:r>
            <a:r>
              <a:rPr lang="ru-RU" sz="1800" dirty="0">
                <a:solidFill>
                  <a:schemeClr val="tx1"/>
                </a:solidFill>
                <a:cs typeface="Arial"/>
              </a:rPr>
              <a:t> пакета, </a:t>
            </a:r>
            <a:r>
              <a:rPr lang="ru-RU" sz="1800" b="1" err="1">
                <a:solidFill>
                  <a:schemeClr val="tx1"/>
                </a:solidFill>
                <a:cs typeface="Arial"/>
              </a:rPr>
              <a:t>ingress</a:t>
            </a:r>
            <a:r>
              <a:rPr lang="ru-RU" sz="1800" dirty="0">
                <a:solidFill>
                  <a:schemeClr val="tx1"/>
                </a:solidFill>
                <a:cs typeface="Arial"/>
              </a:rPr>
              <a:t> порты для пакета, значения метаданных и других полей конвейера. </a:t>
            </a:r>
            <a:r>
              <a:rPr lang="ru-RU" sz="1800" b="1" dirty="0">
                <a:solidFill>
                  <a:schemeClr val="tx1"/>
                </a:solidFill>
                <a:cs typeface="Arial"/>
              </a:rPr>
              <a:t>Match </a:t>
            </a:r>
            <a:r>
              <a:rPr lang="ru-RU" sz="1800" b="1" err="1">
                <a:solidFill>
                  <a:schemeClr val="tx1"/>
                </a:solidFill>
                <a:cs typeface="Arial"/>
              </a:rPr>
              <a:t>field</a:t>
            </a:r>
            <a:r>
              <a:rPr lang="ru-RU" sz="1800" dirty="0">
                <a:solidFill>
                  <a:schemeClr val="tx1"/>
                </a:solidFill>
                <a:cs typeface="Arial"/>
              </a:rPr>
              <a:t> может быть </a:t>
            </a:r>
            <a:r>
              <a:rPr lang="ru-RU" sz="1800" b="1" err="1">
                <a:solidFill>
                  <a:schemeClr val="tx1"/>
                </a:solidFill>
                <a:cs typeface="Arial"/>
              </a:rPr>
              <a:t>wildcarded</a:t>
            </a:r>
            <a:r>
              <a:rPr lang="ru-RU" sz="1800" dirty="0">
                <a:solidFill>
                  <a:schemeClr val="tx1"/>
                </a:solidFill>
                <a:cs typeface="Arial"/>
              </a:rPr>
              <a:t> ( любое значение) и в некоторых случаях </a:t>
            </a:r>
            <a:r>
              <a:rPr lang="ru-RU" sz="1800" b="1" err="1">
                <a:solidFill>
                  <a:schemeClr val="tx1"/>
                </a:solidFill>
                <a:cs typeface="Arial"/>
              </a:rPr>
              <a:t>bitmasked</a:t>
            </a:r>
            <a:r>
              <a:rPr lang="ru-RU" sz="1800" dirty="0">
                <a:solidFill>
                  <a:schemeClr val="tx1"/>
                </a:solidFill>
                <a:cs typeface="Arial"/>
              </a:rPr>
              <a:t> (какое-либо подмножество бит).</a:t>
            </a:r>
          </a:p>
          <a:p>
            <a:r>
              <a:rPr lang="ru-RU" sz="1800" b="1" err="1">
                <a:solidFill>
                  <a:schemeClr val="tx1"/>
                </a:solidFill>
                <a:cs typeface="Arial"/>
              </a:rPr>
              <a:t>Matching</a:t>
            </a:r>
            <a:r>
              <a:rPr lang="ru-RU" sz="1800" dirty="0">
                <a:solidFill>
                  <a:schemeClr val="tx1"/>
                </a:solidFill>
                <a:cs typeface="Arial"/>
              </a:rPr>
              <a:t> -  сравнение набора </a:t>
            </a:r>
            <a:r>
              <a:rPr lang="ru-RU" sz="1800" b="1" err="1">
                <a:solidFill>
                  <a:schemeClr val="tx1"/>
                </a:solidFill>
                <a:cs typeface="Arial"/>
              </a:rPr>
              <a:t>header</a:t>
            </a:r>
            <a:r>
              <a:rPr lang="ru-RU" sz="1800" b="1" dirty="0">
                <a:solidFill>
                  <a:schemeClr val="tx1"/>
                </a:solidFill>
                <a:cs typeface="Arial"/>
              </a:rPr>
              <a:t> </a:t>
            </a:r>
            <a:r>
              <a:rPr lang="ru-RU" sz="1800" b="1" err="1">
                <a:solidFill>
                  <a:schemeClr val="tx1"/>
                </a:solidFill>
                <a:cs typeface="Arial"/>
              </a:rPr>
              <a:t>field</a:t>
            </a:r>
            <a:r>
              <a:rPr lang="ru-RU" sz="1800" dirty="0">
                <a:solidFill>
                  <a:schemeClr val="tx1"/>
                </a:solidFill>
                <a:cs typeface="Arial"/>
              </a:rPr>
              <a:t>  и полей конвейера пакета с </a:t>
            </a:r>
            <a:r>
              <a:rPr lang="ru-RU" sz="1800" b="1" err="1">
                <a:solidFill>
                  <a:schemeClr val="tx1"/>
                </a:solidFill>
                <a:cs typeface="Arial"/>
              </a:rPr>
              <a:t>match</a:t>
            </a:r>
            <a:r>
              <a:rPr lang="ru-RU" sz="1800" b="1" dirty="0">
                <a:solidFill>
                  <a:schemeClr val="tx1"/>
                </a:solidFill>
                <a:cs typeface="Arial"/>
              </a:rPr>
              <a:t> </a:t>
            </a:r>
            <a:r>
              <a:rPr lang="ru-RU" sz="1800" b="1" err="1">
                <a:solidFill>
                  <a:schemeClr val="tx1"/>
                </a:solidFill>
                <a:cs typeface="Arial"/>
              </a:rPr>
              <a:t>field</a:t>
            </a:r>
            <a:r>
              <a:rPr lang="ru-RU" sz="1800" b="1" dirty="0">
                <a:solidFill>
                  <a:schemeClr val="tx1"/>
                </a:solidFill>
                <a:cs typeface="Arial"/>
              </a:rPr>
              <a:t> </a:t>
            </a:r>
            <a:r>
              <a:rPr lang="ru-RU" sz="1800" dirty="0">
                <a:solidFill>
                  <a:schemeClr val="tx1"/>
                </a:solidFill>
                <a:cs typeface="Arial"/>
              </a:rPr>
              <a:t>в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entry</a:t>
            </a:r>
            <a:r>
              <a:rPr lang="ru-RU" sz="1800" b="1" dirty="0">
                <a:solidFill>
                  <a:schemeClr val="tx1"/>
                </a:solidFill>
                <a:cs typeface="Arial"/>
              </a:rPr>
              <a:t>.</a:t>
            </a:r>
          </a:p>
          <a:p>
            <a:r>
              <a:rPr lang="ru-RU" sz="1800" b="1" err="1">
                <a:solidFill>
                  <a:schemeClr val="tx1"/>
                </a:solidFill>
                <a:cs typeface="Arial"/>
              </a:rPr>
              <a:t>Metadata</a:t>
            </a:r>
            <a:r>
              <a:rPr lang="ru-RU" sz="1800" dirty="0">
                <a:solidFill>
                  <a:schemeClr val="tx1"/>
                </a:solidFill>
                <a:cs typeface="Arial"/>
              </a:rPr>
              <a:t> - применение операции маска к данным, при переносе информации из одной таблицы в другую.</a:t>
            </a:r>
          </a:p>
          <a:p>
            <a:r>
              <a:rPr lang="ru-RU" sz="1800" b="1" dirty="0">
                <a:solidFill>
                  <a:schemeClr val="tx1"/>
                </a:solidFill>
                <a:cs typeface="Arial"/>
              </a:rPr>
              <a:t>Message</a:t>
            </a:r>
            <a:r>
              <a:rPr lang="ru-RU" sz="1800" dirty="0">
                <a:solidFill>
                  <a:schemeClr val="tx1"/>
                </a:solidFill>
                <a:cs typeface="Arial"/>
              </a:rPr>
              <a:t> (Сообщение) - сообщение соответствующее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 </a:t>
            </a:r>
            <a:r>
              <a:rPr lang="ru-RU" sz="1800" b="1" err="1">
                <a:solidFill>
                  <a:schemeClr val="tx1"/>
                </a:solidFill>
                <a:cs typeface="Arial"/>
              </a:rPr>
              <a:t>protocol</a:t>
            </a:r>
            <a:r>
              <a:rPr lang="ru-RU" sz="1800" dirty="0">
                <a:solidFill>
                  <a:schemeClr val="tx1"/>
                </a:solidFill>
                <a:cs typeface="Arial"/>
              </a:rPr>
              <a:t> и отправленное через соединение </a:t>
            </a:r>
            <a:r>
              <a:rPr lang="ru-RU" sz="1800" b="1" err="1">
                <a:solidFill>
                  <a:schemeClr val="tx1"/>
                </a:solidFill>
                <a:cs typeface="Arial"/>
              </a:rPr>
              <a:t>OpenFlow</a:t>
            </a:r>
            <a:r>
              <a:rPr lang="ru-RU" sz="1800" dirty="0">
                <a:solidFill>
                  <a:schemeClr val="tx1"/>
                </a:solidFill>
                <a:cs typeface="Arial"/>
              </a:rPr>
              <a:t>. Может быть запросом, ответом, управляющим сообщением или описанием события,  состояния.</a:t>
            </a:r>
            <a:endParaRPr lang="ru-RU" sz="1800" b="1" dirty="0">
              <a:solidFill>
                <a:schemeClr val="tx1"/>
              </a:solidFill>
              <a:cs typeface="Arial"/>
            </a:endParaRPr>
          </a:p>
        </p:txBody>
      </p:sp>
    </p:spTree>
    <p:extLst>
      <p:ext uri="{BB962C8B-B14F-4D97-AF65-F5344CB8AC3E}">
        <p14:creationId xmlns:p14="http://schemas.microsoft.com/office/powerpoint/2010/main" val="409006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72708"/>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616657" y="2414573"/>
            <a:ext cx="9058275" cy="4933058"/>
          </a:xfrm>
        </p:spPr>
        <p:txBody>
          <a:bodyPr/>
          <a:lstStyle/>
          <a:p>
            <a:r>
              <a:rPr lang="ru-RU" sz="1800" b="1" dirty="0" err="1">
                <a:solidFill>
                  <a:schemeClr val="tx1"/>
                </a:solidFill>
                <a:cs typeface="Arial"/>
              </a:rPr>
              <a:t>Glossary</a:t>
            </a:r>
            <a:r>
              <a:rPr lang="ru-RU" sz="1800" b="1" dirty="0">
                <a:solidFill>
                  <a:schemeClr val="tx1"/>
                </a:solidFill>
                <a:cs typeface="Arial"/>
              </a:rPr>
              <a:t>:</a:t>
            </a:r>
          </a:p>
          <a:p>
            <a:r>
              <a:rPr lang="ru-RU" sz="1800" b="1" err="1">
                <a:solidFill>
                  <a:schemeClr val="tx1"/>
                </a:solidFill>
                <a:cs typeface="Arial"/>
              </a:rPr>
              <a:t>Meter</a:t>
            </a:r>
            <a:r>
              <a:rPr lang="ru-RU" sz="1800" dirty="0">
                <a:solidFill>
                  <a:schemeClr val="tx1"/>
                </a:solidFill>
                <a:cs typeface="Arial"/>
              </a:rPr>
              <a:t> - элемент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который может измерять и контролировать скорость пакетов. </a:t>
            </a:r>
            <a:r>
              <a:rPr lang="ru-RU" sz="1800" b="1" err="1">
                <a:solidFill>
                  <a:schemeClr val="tx1"/>
                </a:solidFill>
                <a:cs typeface="Arial"/>
              </a:rPr>
              <a:t>Meter</a:t>
            </a:r>
            <a:r>
              <a:rPr lang="ru-RU" sz="1800" dirty="0">
                <a:solidFill>
                  <a:schemeClr val="tx1"/>
                </a:solidFill>
                <a:cs typeface="Arial"/>
              </a:rPr>
              <a:t> запускает измерительный диапазон (</a:t>
            </a:r>
            <a:r>
              <a:rPr lang="ru-RU" sz="1800" b="1" err="1">
                <a:solidFill>
                  <a:schemeClr val="tx1"/>
                </a:solidFill>
                <a:cs typeface="Arial"/>
              </a:rPr>
              <a:t>meter</a:t>
            </a:r>
            <a:r>
              <a:rPr lang="ru-RU" sz="1800" b="1" dirty="0">
                <a:solidFill>
                  <a:schemeClr val="tx1"/>
                </a:solidFill>
                <a:cs typeface="Arial"/>
              </a:rPr>
              <a:t> </a:t>
            </a:r>
            <a:r>
              <a:rPr lang="ru-RU" sz="1800" b="1" err="1">
                <a:solidFill>
                  <a:schemeClr val="tx1"/>
                </a:solidFill>
                <a:cs typeface="Arial"/>
              </a:rPr>
              <a:t>band</a:t>
            </a:r>
            <a:r>
              <a:rPr lang="ru-RU" sz="1800" dirty="0">
                <a:solidFill>
                  <a:schemeClr val="tx1"/>
                </a:solidFill>
                <a:cs typeface="Arial"/>
              </a:rPr>
              <a:t>), если скорость передачи пакетов или байтов, проходящая через счетчик, превышает предопределенный порог. Если пакет не соответствует </a:t>
            </a:r>
            <a:r>
              <a:rPr lang="ru-RU" sz="1800" b="1" err="1">
                <a:solidFill>
                  <a:schemeClr val="tx1"/>
                </a:solidFill>
                <a:cs typeface="Arial"/>
              </a:rPr>
              <a:t>meter</a:t>
            </a:r>
            <a:r>
              <a:rPr lang="ru-RU" sz="1800" b="1" dirty="0">
                <a:solidFill>
                  <a:schemeClr val="tx1"/>
                </a:solidFill>
                <a:cs typeface="Arial"/>
              </a:rPr>
              <a:t> </a:t>
            </a:r>
            <a:r>
              <a:rPr lang="ru-RU" sz="1800" b="1" err="1">
                <a:solidFill>
                  <a:schemeClr val="tx1"/>
                </a:solidFill>
                <a:cs typeface="Arial"/>
              </a:rPr>
              <a:t>band</a:t>
            </a:r>
            <a:r>
              <a:rPr lang="ru-RU" sz="1800" b="1" dirty="0">
                <a:solidFill>
                  <a:schemeClr val="tx1"/>
                </a:solidFill>
                <a:cs typeface="Arial"/>
              </a:rPr>
              <a:t>  </a:t>
            </a:r>
            <a:r>
              <a:rPr lang="ru-RU" sz="1800" dirty="0">
                <a:solidFill>
                  <a:schemeClr val="tx1"/>
                </a:solidFill>
                <a:cs typeface="Arial"/>
              </a:rPr>
              <a:t>он теряется, это называется </a:t>
            </a:r>
            <a:r>
              <a:rPr lang="ru-RU" sz="1800" b="1" dirty="0">
                <a:solidFill>
                  <a:schemeClr val="tx1"/>
                </a:solidFill>
                <a:cs typeface="Arial"/>
              </a:rPr>
              <a:t>Rate </a:t>
            </a:r>
            <a:r>
              <a:rPr lang="ru-RU" sz="1800" b="1" err="1">
                <a:solidFill>
                  <a:schemeClr val="tx1"/>
                </a:solidFill>
                <a:cs typeface="Arial"/>
              </a:rPr>
              <a:t>Limiter</a:t>
            </a:r>
            <a:r>
              <a:rPr lang="ru-RU" sz="1800" b="1" dirty="0">
                <a:solidFill>
                  <a:schemeClr val="tx1"/>
                </a:solidFill>
                <a:cs typeface="Arial"/>
              </a:rPr>
              <a:t>.</a:t>
            </a:r>
            <a:endParaRPr lang="ru-RU" sz="1800" dirty="0">
              <a:solidFill>
                <a:schemeClr val="tx1"/>
              </a:solidFill>
              <a:cs typeface="Arial"/>
            </a:endParaRPr>
          </a:p>
          <a:p>
            <a:r>
              <a:rPr lang="ru-RU" sz="1800" b="1" err="1">
                <a:solidFill>
                  <a:schemeClr val="tx1"/>
                </a:solidFill>
                <a:cs typeface="Arial"/>
              </a:rPr>
              <a:t>OpenFlow</a:t>
            </a:r>
            <a:r>
              <a:rPr lang="ru-RU" sz="1800" b="1" dirty="0">
                <a:solidFill>
                  <a:schemeClr val="tx1"/>
                </a:solidFill>
                <a:cs typeface="Arial"/>
              </a:rPr>
              <a:t> Channel</a:t>
            </a:r>
            <a:r>
              <a:rPr lang="ru-RU" sz="1800" dirty="0">
                <a:solidFill>
                  <a:schemeClr val="tx1"/>
                </a:solidFill>
                <a:cs typeface="Arial"/>
              </a:rPr>
              <a:t> - интерфейс между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и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controller</a:t>
            </a:r>
            <a:r>
              <a:rPr lang="ru-RU" sz="1800" dirty="0">
                <a:solidFill>
                  <a:schemeClr val="tx1"/>
                </a:solidFill>
                <a:cs typeface="Arial"/>
              </a:rPr>
              <a:t>, который используется контроллером для управления коммутатором.</a:t>
            </a:r>
          </a:p>
          <a:p>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Controller</a:t>
            </a:r>
            <a:r>
              <a:rPr lang="ru-RU" sz="1800" dirty="0">
                <a:solidFill>
                  <a:schemeClr val="tx1"/>
                </a:solidFill>
                <a:cs typeface="Arial"/>
              </a:rPr>
              <a:t> -  объект, взаимодействующий с коммутатором </a:t>
            </a:r>
            <a:r>
              <a:rPr lang="ru-RU" sz="1800" b="1" err="1">
                <a:solidFill>
                  <a:schemeClr val="tx1"/>
                </a:solidFill>
                <a:cs typeface="Arial"/>
              </a:rPr>
              <a:t>OpenFlow</a:t>
            </a:r>
            <a:r>
              <a:rPr lang="ru-RU" sz="1800" dirty="0">
                <a:solidFill>
                  <a:schemeClr val="tx1"/>
                </a:solidFill>
                <a:cs typeface="Arial"/>
              </a:rPr>
              <a:t> с использованием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 </a:t>
            </a:r>
            <a:r>
              <a:rPr lang="ru-RU" sz="1800" b="1" err="1">
                <a:solidFill>
                  <a:schemeClr val="tx1"/>
                </a:solidFill>
                <a:cs typeface="Arial"/>
              </a:rPr>
              <a:t>protocol</a:t>
            </a:r>
            <a:r>
              <a:rPr lang="ru-RU" sz="1800" dirty="0">
                <a:solidFill>
                  <a:schemeClr val="tx1"/>
                </a:solidFill>
                <a:cs typeface="Arial"/>
              </a:rPr>
              <a:t>. В большинстве случаев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Controller</a:t>
            </a:r>
            <a:r>
              <a:rPr lang="ru-RU" sz="1800" dirty="0">
                <a:solidFill>
                  <a:schemeClr val="tx1"/>
                </a:solidFill>
                <a:cs typeface="Arial"/>
              </a:rPr>
              <a:t> - это программное обеспечение, которое управляет многими логическими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a:t>
            </a:r>
          </a:p>
          <a:p>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Logical</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dirty="0">
                <a:solidFill>
                  <a:schemeClr val="tx1"/>
                </a:solidFill>
                <a:cs typeface="Arial"/>
              </a:rPr>
              <a:t>) - набор ресурсов </a:t>
            </a:r>
            <a:r>
              <a:rPr lang="ru-RU" sz="1800" b="1" err="1">
                <a:solidFill>
                  <a:schemeClr val="tx1"/>
                </a:solidFill>
                <a:cs typeface="Arial"/>
              </a:rPr>
              <a:t>OpenFlow</a:t>
            </a:r>
            <a:r>
              <a:rPr lang="ru-RU" sz="1800" dirty="0">
                <a:solidFill>
                  <a:schemeClr val="tx1"/>
                </a:solidFill>
                <a:cs typeface="Arial"/>
              </a:rPr>
              <a:t>, управляемый как единый объект, включает в себя </a:t>
            </a:r>
            <a:r>
              <a:rPr lang="ru-RU" sz="1800" b="1" err="1">
                <a:solidFill>
                  <a:schemeClr val="tx1"/>
                </a:solidFill>
                <a:cs typeface="Arial"/>
              </a:rPr>
              <a:t>datapath</a:t>
            </a:r>
            <a:r>
              <a:rPr lang="ru-RU" sz="1800" dirty="0">
                <a:solidFill>
                  <a:schemeClr val="tx1"/>
                </a:solidFill>
                <a:cs typeface="Arial"/>
              </a:rPr>
              <a:t> и </a:t>
            </a:r>
            <a:r>
              <a:rPr lang="ru-RU" sz="1800" b="1" err="1">
                <a:solidFill>
                  <a:schemeClr val="tx1"/>
                </a:solidFill>
                <a:cs typeface="Arial"/>
              </a:rPr>
              <a:t>control</a:t>
            </a:r>
            <a:r>
              <a:rPr lang="ru-RU" sz="1800" b="1" dirty="0">
                <a:solidFill>
                  <a:schemeClr val="tx1"/>
                </a:solidFill>
                <a:cs typeface="Arial"/>
              </a:rPr>
              <a:t> </a:t>
            </a:r>
            <a:r>
              <a:rPr lang="ru-RU" sz="1800" b="1" err="1">
                <a:solidFill>
                  <a:schemeClr val="tx1"/>
                </a:solidFill>
                <a:cs typeface="Arial"/>
              </a:rPr>
              <a:t>channel</a:t>
            </a:r>
            <a:r>
              <a:rPr lang="ru-RU" sz="1800" b="1" dirty="0">
                <a:solidFill>
                  <a:schemeClr val="tx1"/>
                </a:solidFill>
                <a:cs typeface="Arial"/>
              </a:rPr>
              <a:t>.</a:t>
            </a:r>
          </a:p>
          <a:p>
            <a:r>
              <a:rPr lang="ru-RU" sz="1800" b="1" err="1">
                <a:solidFill>
                  <a:schemeClr val="tx1"/>
                </a:solidFill>
                <a:cs typeface="Arial"/>
              </a:rPr>
              <a:t>OpenFlow</a:t>
            </a:r>
            <a:r>
              <a:rPr lang="ru-RU" sz="1800" b="1" dirty="0">
                <a:solidFill>
                  <a:schemeClr val="tx1"/>
                </a:solidFill>
                <a:cs typeface="Arial"/>
              </a:rPr>
              <a:t> Protoco</a:t>
            </a:r>
            <a:r>
              <a:rPr lang="ru-RU" sz="1800" dirty="0">
                <a:solidFill>
                  <a:schemeClr val="tx1"/>
                </a:solidFill>
                <a:cs typeface="Arial"/>
              </a:rPr>
              <a:t>l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 Protocol</a:t>
            </a:r>
            <a:r>
              <a:rPr lang="ru-RU" sz="1800" dirty="0">
                <a:solidFill>
                  <a:schemeClr val="tx1"/>
                </a:solidFill>
                <a:cs typeface="Arial"/>
              </a:rPr>
              <a:t>)  -  протокол, определяемый этой спецификацией.</a:t>
            </a:r>
            <a:endParaRPr lang="ru-RU" sz="1800" dirty="0">
              <a:solidFill>
                <a:schemeClr val="tx1"/>
              </a:solidFill>
            </a:endParaRPr>
          </a:p>
        </p:txBody>
      </p:sp>
    </p:spTree>
    <p:extLst>
      <p:ext uri="{BB962C8B-B14F-4D97-AF65-F5344CB8AC3E}">
        <p14:creationId xmlns:p14="http://schemas.microsoft.com/office/powerpoint/2010/main" val="2110952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09711"/>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2669398"/>
            <a:ext cx="9058275" cy="4880562"/>
          </a:xfrm>
        </p:spPr>
        <p:txBody>
          <a:bodyPr/>
          <a:lstStyle/>
          <a:p>
            <a:r>
              <a:rPr lang="ru-RU" sz="1800" b="1">
                <a:solidFill>
                  <a:schemeClr val="tx1"/>
                </a:solidFill>
                <a:cs typeface="Arial"/>
              </a:rPr>
              <a:t>Glossary:</a:t>
            </a:r>
            <a:endParaRPr lang="ru-RU" sz="1800" b="1" dirty="0">
              <a:solidFill>
                <a:schemeClr val="tx1"/>
              </a:solidFill>
              <a:cs typeface="Arial"/>
            </a:endParaRPr>
          </a:p>
          <a:p>
            <a:r>
              <a:rPr lang="ru-RU" sz="1800" b="1" dirty="0">
                <a:solidFill>
                  <a:schemeClr val="tx1"/>
                </a:solidFill>
                <a:cs typeface="Arial"/>
              </a:rPr>
              <a:t>Packet</a:t>
            </a:r>
            <a:r>
              <a:rPr lang="ru-RU" sz="1800" dirty="0">
                <a:solidFill>
                  <a:schemeClr val="tx1"/>
                </a:solidFill>
                <a:cs typeface="Arial"/>
              </a:rPr>
              <a:t> - последовательность байтов, содержащая  </a:t>
            </a:r>
            <a:r>
              <a:rPr lang="ru-RU" sz="1800" b="1" dirty="0">
                <a:solidFill>
                  <a:schemeClr val="tx1"/>
                </a:solidFill>
                <a:cs typeface="Arial"/>
              </a:rPr>
              <a:t>Заголовок</a:t>
            </a:r>
            <a:r>
              <a:rPr lang="ru-RU" sz="1800" dirty="0">
                <a:solidFill>
                  <a:schemeClr val="tx1"/>
                </a:solidFill>
                <a:cs typeface="Arial"/>
              </a:rPr>
              <a:t>, передаваемые данные и, необязательно, суффикс,  в таком порядке и рассматривается как единица для целей обработки и пересылки. Тип пакета по умолчанию - кадр </a:t>
            </a:r>
            <a:r>
              <a:rPr lang="ru-RU" sz="1800" b="1" dirty="0">
                <a:solidFill>
                  <a:schemeClr val="tx1"/>
                </a:solidFill>
                <a:cs typeface="Arial"/>
              </a:rPr>
              <a:t>Ethernet</a:t>
            </a:r>
            <a:r>
              <a:rPr lang="ru-RU" sz="1800" dirty="0">
                <a:solidFill>
                  <a:schemeClr val="tx1"/>
                </a:solidFill>
                <a:cs typeface="Arial"/>
              </a:rPr>
              <a:t>, поддерживаются и другие типы пакетов</a:t>
            </a:r>
          </a:p>
          <a:p>
            <a:r>
              <a:rPr lang="ru-RU" sz="1800" b="1" err="1">
                <a:solidFill>
                  <a:schemeClr val="tx1"/>
                </a:solidFill>
                <a:cs typeface="Arial"/>
              </a:rPr>
              <a:t>Pipeline</a:t>
            </a:r>
            <a:r>
              <a:rPr lang="ru-RU" sz="1800" dirty="0">
                <a:solidFill>
                  <a:schemeClr val="tx1"/>
                </a:solidFill>
                <a:cs typeface="Arial"/>
              </a:rPr>
              <a:t> - конвейер связанных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tables</a:t>
            </a:r>
            <a:r>
              <a:rPr lang="ru-RU" sz="1800" dirty="0">
                <a:solidFill>
                  <a:schemeClr val="tx1"/>
                </a:solidFill>
                <a:cs typeface="Arial"/>
              </a:rPr>
              <a:t>, которые обеспечивают </a:t>
            </a:r>
            <a:r>
              <a:rPr lang="ru-RU" sz="1800" b="1" err="1">
                <a:solidFill>
                  <a:schemeClr val="tx1"/>
                </a:solidFill>
                <a:cs typeface="Arial"/>
              </a:rPr>
              <a:t>matching</a:t>
            </a:r>
            <a:r>
              <a:rPr lang="ru-RU" sz="1800" dirty="0">
                <a:solidFill>
                  <a:schemeClr val="tx1"/>
                </a:solidFill>
                <a:cs typeface="Arial"/>
              </a:rPr>
              <a:t>, </a:t>
            </a:r>
            <a:r>
              <a:rPr lang="ru-RU" sz="1800" b="1" err="1">
                <a:solidFill>
                  <a:schemeClr val="tx1"/>
                </a:solidFill>
                <a:cs typeface="Arial"/>
              </a:rPr>
              <a:t>forwarding</a:t>
            </a:r>
            <a:r>
              <a:rPr lang="ru-RU" sz="1800" dirty="0">
                <a:solidFill>
                  <a:schemeClr val="tx1"/>
                </a:solidFill>
                <a:cs typeface="Arial"/>
              </a:rPr>
              <a:t> и модификацию пакетов в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a:t>
            </a:r>
          </a:p>
          <a:p>
            <a:r>
              <a:rPr lang="ru-RU" sz="1800" b="1" err="1">
                <a:solidFill>
                  <a:schemeClr val="tx1"/>
                </a:solidFill>
                <a:cs typeface="Arial"/>
              </a:rPr>
              <a:t>Pipeline</a:t>
            </a:r>
            <a:r>
              <a:rPr lang="ru-RU" sz="1800" b="1" dirty="0">
                <a:solidFill>
                  <a:schemeClr val="tx1"/>
                </a:solidFill>
                <a:cs typeface="Arial"/>
              </a:rPr>
              <a:t> </a:t>
            </a:r>
            <a:r>
              <a:rPr lang="ru-RU" sz="1800" b="1" err="1">
                <a:solidFill>
                  <a:schemeClr val="tx1"/>
                </a:solidFill>
                <a:cs typeface="Arial"/>
              </a:rPr>
              <a:t>fields</a:t>
            </a:r>
            <a:r>
              <a:rPr lang="ru-RU" sz="1800" dirty="0">
                <a:solidFill>
                  <a:schemeClr val="tx1"/>
                </a:solidFill>
                <a:cs typeface="Arial"/>
              </a:rPr>
              <a:t> - набор значений, прикрепленных к пакету во время обработки конвейера, которые не являются полями </a:t>
            </a:r>
            <a:r>
              <a:rPr lang="ru-RU" sz="1800" b="1" dirty="0">
                <a:solidFill>
                  <a:schemeClr val="tx1"/>
                </a:solidFill>
                <a:cs typeface="Arial"/>
              </a:rPr>
              <a:t>Заголовка</a:t>
            </a:r>
            <a:r>
              <a:rPr lang="ru-RU" sz="1800" dirty="0">
                <a:solidFill>
                  <a:schemeClr val="tx1"/>
                </a:solidFill>
                <a:cs typeface="Arial"/>
              </a:rPr>
              <a:t>. Включают в себя  </a:t>
            </a:r>
            <a:r>
              <a:rPr lang="ru-RU" sz="1800" b="1" err="1">
                <a:solidFill>
                  <a:schemeClr val="tx1"/>
                </a:solidFill>
                <a:cs typeface="Arial"/>
              </a:rPr>
              <a:t>ingress</a:t>
            </a:r>
            <a:r>
              <a:rPr lang="ru-RU" sz="1800" dirty="0">
                <a:solidFill>
                  <a:schemeClr val="tx1"/>
                </a:solidFill>
                <a:cs typeface="Arial"/>
              </a:rPr>
              <a:t> порт, значение метаданных, значение идентификатора туннеля и другие.</a:t>
            </a:r>
            <a:endParaRPr lang="ru-RU" sz="1800" dirty="0">
              <a:solidFill>
                <a:schemeClr val="tx1"/>
              </a:solidFill>
            </a:endParaRPr>
          </a:p>
          <a:p>
            <a:r>
              <a:rPr lang="ru-RU" sz="1800" b="1" dirty="0">
                <a:solidFill>
                  <a:schemeClr val="tx1"/>
                </a:solidFill>
                <a:cs typeface="Arial"/>
              </a:rPr>
              <a:t>Port</a:t>
            </a:r>
            <a:r>
              <a:rPr lang="ru-RU" sz="1800" dirty="0">
                <a:solidFill>
                  <a:schemeClr val="tx1"/>
                </a:solidFill>
                <a:cs typeface="Arial"/>
              </a:rPr>
              <a:t> – места входа и выхода пакетов в/из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pipeline</a:t>
            </a:r>
            <a:r>
              <a:rPr lang="ru-RU" sz="1800" b="1" dirty="0">
                <a:solidFill>
                  <a:schemeClr val="tx1"/>
                </a:solidFill>
                <a:cs typeface="Arial"/>
              </a:rPr>
              <a:t>.</a:t>
            </a:r>
            <a:r>
              <a:rPr lang="ru-RU" sz="1800" dirty="0">
                <a:solidFill>
                  <a:schemeClr val="tx1"/>
                </a:solidFill>
                <a:cs typeface="Arial"/>
              </a:rPr>
              <a:t> Может быть физическим портом, логическим портом или зарезервированным портом, определенным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 </a:t>
            </a:r>
            <a:r>
              <a:rPr lang="ru-RU" sz="1800" b="1" err="1">
                <a:solidFill>
                  <a:schemeClr val="tx1"/>
                </a:solidFill>
                <a:cs typeface="Arial"/>
              </a:rPr>
              <a:t>protocol</a:t>
            </a:r>
            <a:r>
              <a:rPr lang="ru-RU" sz="1800" dirty="0">
                <a:solidFill>
                  <a:schemeClr val="tx1"/>
                </a:solidFill>
                <a:cs typeface="Arial"/>
              </a:rPr>
              <a:t>.</a:t>
            </a:r>
            <a:endParaRPr lang="ru-RU" sz="1800" dirty="0">
              <a:solidFill>
                <a:schemeClr val="tx1"/>
              </a:solidFill>
            </a:endParaRPr>
          </a:p>
          <a:p>
            <a:r>
              <a:rPr lang="ru-RU" sz="1800" b="1" err="1">
                <a:solidFill>
                  <a:schemeClr val="tx1"/>
                </a:solidFill>
                <a:cs typeface="Arial"/>
              </a:rPr>
              <a:t>Queue</a:t>
            </a:r>
            <a:r>
              <a:rPr lang="ru-RU" sz="1800" dirty="0">
                <a:solidFill>
                  <a:schemeClr val="tx1"/>
                </a:solidFill>
                <a:cs typeface="Arial"/>
              </a:rPr>
              <a:t> - задержка/выпуск  пакетов   в соответствии с их приоритетом на выходном порту для обеспечения качества обслуживания (</a:t>
            </a:r>
            <a:r>
              <a:rPr lang="ru-RU" sz="1800" b="1" err="1">
                <a:solidFill>
                  <a:schemeClr val="tx1"/>
                </a:solidFill>
                <a:cs typeface="Arial"/>
              </a:rPr>
              <a:t>QoS</a:t>
            </a:r>
            <a:r>
              <a:rPr lang="ru-RU" sz="1800" dirty="0">
                <a:solidFill>
                  <a:schemeClr val="tx1"/>
                </a:solidFill>
                <a:cs typeface="Arial"/>
              </a:rPr>
              <a:t>)</a:t>
            </a:r>
            <a:endParaRPr lang="ru-RU" sz="1800" dirty="0">
              <a:solidFill>
                <a:schemeClr val="tx1"/>
              </a:solidFill>
            </a:endParaRPr>
          </a:p>
        </p:txBody>
      </p:sp>
    </p:spTree>
    <p:extLst>
      <p:ext uri="{BB962C8B-B14F-4D97-AF65-F5344CB8AC3E}">
        <p14:creationId xmlns:p14="http://schemas.microsoft.com/office/powerpoint/2010/main" val="17167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20211"/>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2343912"/>
            <a:ext cx="9058275" cy="4880562"/>
          </a:xfrm>
        </p:spPr>
        <p:txBody>
          <a:bodyPr/>
          <a:lstStyle/>
          <a:p>
            <a:r>
              <a:rPr lang="ru-RU" sz="1800" b="1" dirty="0" err="1">
                <a:solidFill>
                  <a:schemeClr val="tx1"/>
                </a:solidFill>
                <a:cs typeface="Arial"/>
              </a:rPr>
              <a:t>Glossary</a:t>
            </a:r>
            <a:r>
              <a:rPr lang="ru-RU" sz="1800" b="1" dirty="0">
                <a:solidFill>
                  <a:schemeClr val="tx1"/>
                </a:solidFill>
                <a:cs typeface="Arial"/>
              </a:rPr>
              <a:t>:</a:t>
            </a:r>
          </a:p>
          <a:p>
            <a:r>
              <a:rPr lang="ru-RU" sz="1800" b="1" dirty="0">
                <a:solidFill>
                  <a:schemeClr val="tx1"/>
                </a:solidFill>
                <a:cs typeface="Arial"/>
              </a:rPr>
              <a:t>Packet</a:t>
            </a:r>
            <a:r>
              <a:rPr lang="ru-RU" sz="1800" dirty="0">
                <a:solidFill>
                  <a:schemeClr val="tx1"/>
                </a:solidFill>
                <a:cs typeface="Arial"/>
              </a:rPr>
              <a:t> - последовательность байтов, содержащая  </a:t>
            </a:r>
            <a:r>
              <a:rPr lang="ru-RU" sz="1800" b="1" dirty="0">
                <a:solidFill>
                  <a:schemeClr val="tx1"/>
                </a:solidFill>
                <a:cs typeface="Arial"/>
              </a:rPr>
              <a:t>Заголовок</a:t>
            </a:r>
            <a:r>
              <a:rPr lang="ru-RU" sz="1800" dirty="0">
                <a:solidFill>
                  <a:schemeClr val="tx1"/>
                </a:solidFill>
                <a:cs typeface="Arial"/>
              </a:rPr>
              <a:t>, передаваемые данные и, необязательно, суффикс,  в таком порядке и рассматривается как единица для целей обработки и пересылки. Тип пакета по умолчанию - кадр </a:t>
            </a:r>
            <a:r>
              <a:rPr lang="ru-RU" sz="1800" b="1" dirty="0">
                <a:solidFill>
                  <a:schemeClr val="tx1"/>
                </a:solidFill>
                <a:cs typeface="Arial"/>
              </a:rPr>
              <a:t>Ethernet</a:t>
            </a:r>
            <a:r>
              <a:rPr lang="ru-RU" sz="1800" dirty="0">
                <a:solidFill>
                  <a:schemeClr val="tx1"/>
                </a:solidFill>
                <a:cs typeface="Arial"/>
              </a:rPr>
              <a:t>, поддерживаются и другие типы пакетов</a:t>
            </a:r>
          </a:p>
          <a:p>
            <a:r>
              <a:rPr lang="ru-RU" sz="1800" b="1" err="1">
                <a:solidFill>
                  <a:schemeClr val="tx1"/>
                </a:solidFill>
                <a:cs typeface="Arial"/>
              </a:rPr>
              <a:t>Pipeline</a:t>
            </a:r>
            <a:r>
              <a:rPr lang="ru-RU" sz="1800" dirty="0">
                <a:solidFill>
                  <a:schemeClr val="tx1"/>
                </a:solidFill>
                <a:cs typeface="Arial"/>
              </a:rPr>
              <a:t> - конвейер связанных </a:t>
            </a:r>
            <a:r>
              <a:rPr lang="ru-RU" sz="1800" b="1" err="1">
                <a:solidFill>
                  <a:schemeClr val="tx1"/>
                </a:solidFill>
                <a:cs typeface="Arial"/>
              </a:rPr>
              <a:t>flow</a:t>
            </a:r>
            <a:r>
              <a:rPr lang="ru-RU" sz="1800" b="1" dirty="0">
                <a:solidFill>
                  <a:schemeClr val="tx1"/>
                </a:solidFill>
                <a:cs typeface="Arial"/>
              </a:rPr>
              <a:t> </a:t>
            </a:r>
            <a:r>
              <a:rPr lang="ru-RU" sz="1800" b="1" err="1">
                <a:solidFill>
                  <a:schemeClr val="tx1"/>
                </a:solidFill>
                <a:cs typeface="Arial"/>
              </a:rPr>
              <a:t>tables</a:t>
            </a:r>
            <a:r>
              <a:rPr lang="ru-RU" sz="1800" dirty="0">
                <a:solidFill>
                  <a:schemeClr val="tx1"/>
                </a:solidFill>
                <a:cs typeface="Arial"/>
              </a:rPr>
              <a:t>, которые обеспечивают </a:t>
            </a:r>
            <a:r>
              <a:rPr lang="ru-RU" sz="1800" b="1" err="1">
                <a:solidFill>
                  <a:schemeClr val="tx1"/>
                </a:solidFill>
                <a:cs typeface="Arial"/>
              </a:rPr>
              <a:t>matching</a:t>
            </a:r>
            <a:r>
              <a:rPr lang="ru-RU" sz="1800" dirty="0">
                <a:solidFill>
                  <a:schemeClr val="tx1"/>
                </a:solidFill>
                <a:cs typeface="Arial"/>
              </a:rPr>
              <a:t>, </a:t>
            </a:r>
            <a:r>
              <a:rPr lang="ru-RU" sz="1800" b="1" err="1">
                <a:solidFill>
                  <a:schemeClr val="tx1"/>
                </a:solidFill>
                <a:cs typeface="Arial"/>
              </a:rPr>
              <a:t>forwarding</a:t>
            </a:r>
            <a:r>
              <a:rPr lang="ru-RU" sz="1800" dirty="0">
                <a:solidFill>
                  <a:schemeClr val="tx1"/>
                </a:solidFill>
                <a:cs typeface="Arial"/>
              </a:rPr>
              <a:t> и модификацию пакетов в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a:t>
            </a:r>
          </a:p>
          <a:p>
            <a:r>
              <a:rPr lang="ru-RU" sz="1800" b="1" err="1">
                <a:solidFill>
                  <a:schemeClr val="tx1"/>
                </a:solidFill>
                <a:cs typeface="Arial"/>
              </a:rPr>
              <a:t>Pipeline</a:t>
            </a:r>
            <a:r>
              <a:rPr lang="ru-RU" sz="1800" b="1" dirty="0">
                <a:solidFill>
                  <a:schemeClr val="tx1"/>
                </a:solidFill>
                <a:cs typeface="Arial"/>
              </a:rPr>
              <a:t> </a:t>
            </a:r>
            <a:r>
              <a:rPr lang="ru-RU" sz="1800" b="1" err="1">
                <a:solidFill>
                  <a:schemeClr val="tx1"/>
                </a:solidFill>
                <a:cs typeface="Arial"/>
              </a:rPr>
              <a:t>fields</a:t>
            </a:r>
            <a:r>
              <a:rPr lang="ru-RU" sz="1800" dirty="0">
                <a:solidFill>
                  <a:schemeClr val="tx1"/>
                </a:solidFill>
                <a:cs typeface="Arial"/>
              </a:rPr>
              <a:t> - набор значений, прикрепленных к пакету во время обработки конвейера, которые не являются полями </a:t>
            </a:r>
            <a:r>
              <a:rPr lang="ru-RU" sz="1800" b="1" dirty="0">
                <a:solidFill>
                  <a:schemeClr val="tx1"/>
                </a:solidFill>
                <a:cs typeface="Arial"/>
              </a:rPr>
              <a:t>Заголовка</a:t>
            </a:r>
            <a:r>
              <a:rPr lang="ru-RU" sz="1800" dirty="0">
                <a:solidFill>
                  <a:schemeClr val="tx1"/>
                </a:solidFill>
                <a:cs typeface="Arial"/>
              </a:rPr>
              <a:t>. Включают в себя  </a:t>
            </a:r>
            <a:r>
              <a:rPr lang="ru-RU" sz="1800" b="1" err="1">
                <a:solidFill>
                  <a:schemeClr val="tx1"/>
                </a:solidFill>
                <a:cs typeface="Arial"/>
              </a:rPr>
              <a:t>ingress</a:t>
            </a:r>
            <a:r>
              <a:rPr lang="ru-RU" sz="1800" dirty="0">
                <a:solidFill>
                  <a:schemeClr val="tx1"/>
                </a:solidFill>
                <a:cs typeface="Arial"/>
              </a:rPr>
              <a:t> порт, значение метаданных, значение идентификатора туннеля и другие.</a:t>
            </a:r>
            <a:endParaRPr lang="ru-RU" sz="1800" dirty="0">
              <a:solidFill>
                <a:schemeClr val="tx1"/>
              </a:solidFill>
            </a:endParaRPr>
          </a:p>
          <a:p>
            <a:r>
              <a:rPr lang="ru-RU" sz="1800" b="1" dirty="0">
                <a:solidFill>
                  <a:schemeClr val="tx1"/>
                </a:solidFill>
                <a:cs typeface="Arial"/>
              </a:rPr>
              <a:t>Port</a:t>
            </a:r>
            <a:r>
              <a:rPr lang="ru-RU" sz="1800" dirty="0">
                <a:solidFill>
                  <a:schemeClr val="tx1"/>
                </a:solidFill>
                <a:cs typeface="Arial"/>
              </a:rPr>
              <a:t> – места входа и выхода пакетов в/из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pipeline</a:t>
            </a:r>
            <a:r>
              <a:rPr lang="ru-RU" sz="1800" b="1" dirty="0">
                <a:solidFill>
                  <a:schemeClr val="tx1"/>
                </a:solidFill>
                <a:cs typeface="Arial"/>
              </a:rPr>
              <a:t>.</a:t>
            </a:r>
            <a:r>
              <a:rPr lang="ru-RU" sz="1800" dirty="0">
                <a:solidFill>
                  <a:schemeClr val="tx1"/>
                </a:solidFill>
                <a:cs typeface="Arial"/>
              </a:rPr>
              <a:t> Может быть физическим портом, логическим портом или зарезервированным портом, определенным </a:t>
            </a:r>
            <a:r>
              <a:rPr lang="ru-RU" sz="1800" b="1" err="1">
                <a:solidFill>
                  <a:schemeClr val="tx1"/>
                </a:solidFill>
                <a:cs typeface="Arial"/>
              </a:rPr>
              <a:t>OpenFlow</a:t>
            </a:r>
            <a:r>
              <a:rPr lang="ru-RU" sz="1800" b="1" dirty="0">
                <a:solidFill>
                  <a:schemeClr val="tx1"/>
                </a:solidFill>
                <a:cs typeface="Arial"/>
              </a:rPr>
              <a:t> </a:t>
            </a:r>
            <a:r>
              <a:rPr lang="ru-RU" sz="1800" b="1" err="1">
                <a:solidFill>
                  <a:schemeClr val="tx1"/>
                </a:solidFill>
                <a:cs typeface="Arial"/>
              </a:rPr>
              <a:t>switch</a:t>
            </a:r>
            <a:r>
              <a:rPr lang="ru-RU" sz="1800" b="1" dirty="0">
                <a:solidFill>
                  <a:schemeClr val="tx1"/>
                </a:solidFill>
                <a:cs typeface="Arial"/>
              </a:rPr>
              <a:t> </a:t>
            </a:r>
            <a:r>
              <a:rPr lang="ru-RU" sz="1800" b="1" err="1">
                <a:solidFill>
                  <a:schemeClr val="tx1"/>
                </a:solidFill>
                <a:cs typeface="Arial"/>
              </a:rPr>
              <a:t>protocol</a:t>
            </a:r>
            <a:r>
              <a:rPr lang="ru-RU" sz="1800" dirty="0">
                <a:solidFill>
                  <a:schemeClr val="tx1"/>
                </a:solidFill>
                <a:cs typeface="Arial"/>
              </a:rPr>
              <a:t>.</a:t>
            </a:r>
            <a:endParaRPr lang="ru-RU" sz="1800" dirty="0">
              <a:solidFill>
                <a:schemeClr val="tx1"/>
              </a:solidFill>
            </a:endParaRPr>
          </a:p>
          <a:p>
            <a:r>
              <a:rPr lang="ru-RU" sz="1800" b="1" err="1">
                <a:solidFill>
                  <a:schemeClr val="tx1"/>
                </a:solidFill>
                <a:cs typeface="Arial"/>
              </a:rPr>
              <a:t>Queue</a:t>
            </a:r>
            <a:r>
              <a:rPr lang="ru-RU" sz="1800" dirty="0">
                <a:solidFill>
                  <a:schemeClr val="tx1"/>
                </a:solidFill>
                <a:cs typeface="Arial"/>
              </a:rPr>
              <a:t> - задержка/выпуск  пакетов   в соответствии с их приоритетом на выходном порту для обеспечения качества обслуживания (</a:t>
            </a:r>
            <a:r>
              <a:rPr lang="ru-RU" sz="1800" b="1" err="1">
                <a:solidFill>
                  <a:schemeClr val="tx1"/>
                </a:solidFill>
                <a:cs typeface="Arial"/>
              </a:rPr>
              <a:t>QoS</a:t>
            </a:r>
            <a:r>
              <a:rPr lang="ru-RU" sz="1800" dirty="0">
                <a:solidFill>
                  <a:schemeClr val="tx1"/>
                </a:solidFill>
                <a:cs typeface="Arial"/>
              </a:rPr>
              <a:t>)</a:t>
            </a:r>
            <a:endParaRPr lang="ru-RU" sz="1800" dirty="0">
              <a:solidFill>
                <a:schemeClr val="tx1"/>
              </a:solidFill>
            </a:endParaRPr>
          </a:p>
        </p:txBody>
      </p:sp>
    </p:spTree>
    <p:extLst>
      <p:ext uri="{BB962C8B-B14F-4D97-AF65-F5344CB8AC3E}">
        <p14:creationId xmlns:p14="http://schemas.microsoft.com/office/powerpoint/2010/main" val="1367082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20211"/>
          </a:xfrm>
        </p:spPr>
        <p:txBody>
          <a:bodyPr/>
          <a:lstStyle/>
          <a:p>
            <a:r>
              <a:rPr lang="en-US" sz="1800" dirty="0">
                <a:ea typeface="+mj-lt"/>
                <a:cs typeface="+mj-lt"/>
              </a:rPr>
              <a:t>OpenFlow Switch Specification</a:t>
            </a:r>
            <a:br>
              <a:rPr lang="en-US" sz="1800" dirty="0">
                <a:cs typeface="Arial"/>
              </a:rPr>
            </a:br>
            <a:r>
              <a:rPr lang="en-US" sz="1800" dirty="0">
                <a:cs typeface="Arial"/>
              </a:rPr>
              <a:t>Version 1.5.1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70215" y="4569815"/>
            <a:ext cx="9058275" cy="2423667"/>
          </a:xfrm>
        </p:spPr>
        <p:txBody>
          <a:bodyPr/>
          <a:lstStyle/>
          <a:p>
            <a:r>
              <a:rPr lang="ru-RU" sz="2000" dirty="0" err="1">
                <a:solidFill>
                  <a:schemeClr val="tx1"/>
                </a:solidFill>
                <a:cs typeface="Arial"/>
              </a:rPr>
              <a:t>Glossary</a:t>
            </a:r>
            <a:endParaRPr lang="ru-RU" sz="2000" dirty="0">
              <a:solidFill>
                <a:schemeClr val="tx1"/>
              </a:solidFill>
              <a:cs typeface="Arial"/>
            </a:endParaRPr>
          </a:p>
          <a:p>
            <a:r>
              <a:rPr lang="ru-RU" sz="2000" b="1" dirty="0" err="1">
                <a:solidFill>
                  <a:schemeClr val="tx1"/>
                </a:solidFill>
                <a:cs typeface="Arial"/>
              </a:rPr>
              <a:t>Tag</a:t>
            </a:r>
            <a:r>
              <a:rPr lang="ru-RU" sz="2000" dirty="0">
                <a:solidFill>
                  <a:schemeClr val="tx1"/>
                </a:solidFill>
                <a:cs typeface="Arial"/>
              </a:rPr>
              <a:t> - заголовок, который можно вставить или удалить из пакета с помощью </a:t>
            </a:r>
            <a:r>
              <a:rPr lang="ru-RU" sz="2000" b="1" dirty="0" err="1">
                <a:solidFill>
                  <a:schemeClr val="tx1"/>
                </a:solidFill>
                <a:cs typeface="Arial"/>
              </a:rPr>
              <a:t>push</a:t>
            </a:r>
            <a:r>
              <a:rPr lang="ru-RU" sz="2000" dirty="0">
                <a:solidFill>
                  <a:schemeClr val="tx1"/>
                </a:solidFill>
                <a:cs typeface="Arial"/>
              </a:rPr>
              <a:t> и </a:t>
            </a:r>
            <a:r>
              <a:rPr lang="ru-RU" sz="2000" b="1" dirty="0" err="1">
                <a:solidFill>
                  <a:schemeClr val="tx1"/>
                </a:solidFill>
                <a:cs typeface="Arial"/>
              </a:rPr>
              <a:t>pop</a:t>
            </a:r>
            <a:r>
              <a:rPr lang="ru-RU" sz="2000" dirty="0">
                <a:solidFill>
                  <a:schemeClr val="tx1"/>
                </a:solidFill>
                <a:cs typeface="Arial"/>
              </a:rPr>
              <a:t>-действий.</a:t>
            </a:r>
          </a:p>
          <a:p>
            <a:r>
              <a:rPr lang="ru-RU" sz="2000" b="1" dirty="0" err="1">
                <a:solidFill>
                  <a:schemeClr val="tx1"/>
                </a:solidFill>
                <a:cs typeface="Arial"/>
              </a:rPr>
              <a:t>Outermost</a:t>
            </a:r>
            <a:r>
              <a:rPr lang="ru-RU" sz="2000" b="1" dirty="0">
                <a:solidFill>
                  <a:schemeClr val="tx1"/>
                </a:solidFill>
                <a:cs typeface="Arial"/>
              </a:rPr>
              <a:t> </a:t>
            </a:r>
            <a:r>
              <a:rPr lang="ru-RU" sz="2000" b="1" dirty="0" err="1">
                <a:solidFill>
                  <a:schemeClr val="tx1"/>
                </a:solidFill>
                <a:cs typeface="Arial"/>
              </a:rPr>
              <a:t>Tag</a:t>
            </a:r>
            <a:r>
              <a:rPr lang="ru-RU" sz="2000" dirty="0">
                <a:solidFill>
                  <a:schemeClr val="tx1"/>
                </a:solidFill>
                <a:cs typeface="Arial"/>
              </a:rPr>
              <a:t>   - тег, который наиболее близок к началу пакета.</a:t>
            </a:r>
            <a:endParaRPr lang="ru-RU" dirty="0">
              <a:solidFill>
                <a:schemeClr val="tx1"/>
              </a:solidFill>
            </a:endParaRPr>
          </a:p>
        </p:txBody>
      </p:sp>
    </p:spTree>
    <p:extLst>
      <p:ext uri="{BB962C8B-B14F-4D97-AF65-F5344CB8AC3E}">
        <p14:creationId xmlns:p14="http://schemas.microsoft.com/office/powerpoint/2010/main" val="25918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449223"/>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solidFill>
                  <a:schemeClr val="tx1"/>
                </a:solidFill>
                <a:cs typeface="Arial"/>
              </a:rPr>
              <a:t>Wire Protocol</a:t>
            </a:r>
            <a:endParaRPr lang="ru-RU" sz="1800" dirty="0">
              <a:solidFill>
                <a:schemeClr val="tx1"/>
              </a:solidFill>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1559402"/>
            <a:ext cx="9058275" cy="5703445"/>
          </a:xfrm>
        </p:spPr>
        <p:txBody>
          <a:bodyPr/>
          <a:lstStyle/>
          <a:p>
            <a:r>
              <a:rPr lang="ru" sz="1800" dirty="0">
                <a:solidFill>
                  <a:schemeClr val="tx1"/>
                </a:solidFill>
                <a:cs typeface="Arial"/>
              </a:rPr>
              <a:t>о сравнению с распределенной моделью </a:t>
            </a:r>
            <a:r>
              <a:rPr lang="ru" sz="1800" i="1" dirty="0">
                <a:solidFill>
                  <a:schemeClr val="tx1"/>
                </a:solidFill>
                <a:cs typeface="Arial"/>
              </a:rPr>
              <a:t>IP/MPLS</a:t>
            </a:r>
            <a:r>
              <a:rPr lang="ru" sz="1800" dirty="0">
                <a:solidFill>
                  <a:schemeClr val="tx1"/>
                </a:solidFill>
                <a:cs typeface="Arial"/>
              </a:rPr>
              <a:t>, краткий перечень возможностей  </a:t>
            </a:r>
            <a:r>
              <a:rPr lang="ru" sz="1800" i="1" dirty="0">
                <a:solidFill>
                  <a:schemeClr val="tx1"/>
                </a:solidFill>
                <a:cs typeface="Arial"/>
              </a:rPr>
              <a:t>OpenFlow</a:t>
            </a:r>
            <a:r>
              <a:rPr lang="ru" sz="1800" b="1" dirty="0">
                <a:solidFill>
                  <a:schemeClr val="tx1"/>
                </a:solidFill>
                <a:cs typeface="Arial"/>
              </a:rPr>
              <a:t> </a:t>
            </a:r>
            <a:r>
              <a:rPr lang="ru" sz="1800" dirty="0">
                <a:solidFill>
                  <a:schemeClr val="tx1"/>
                </a:solidFill>
                <a:cs typeface="Arial"/>
              </a:rPr>
              <a:t>включает:</a:t>
            </a:r>
            <a:endParaRPr lang="ru" sz="1800">
              <a:solidFill>
                <a:schemeClr val="tx1"/>
              </a:solidFill>
              <a:cs typeface="Arial"/>
            </a:endParaRPr>
          </a:p>
          <a:p>
            <a:r>
              <a:rPr lang="ru" sz="1800" dirty="0">
                <a:solidFill>
                  <a:schemeClr val="tx1"/>
                </a:solidFill>
                <a:cs typeface="Arial"/>
              </a:rPr>
              <a:t>• Есть возможность использовать маски в </a:t>
            </a:r>
            <a:r>
              <a:rPr lang="ru" sz="1800" b="1" dirty="0">
                <a:solidFill>
                  <a:schemeClr val="tx1"/>
                </a:solidFill>
                <a:cs typeface="Arial"/>
              </a:rPr>
              <a:t> </a:t>
            </a:r>
            <a:r>
              <a:rPr lang="ru" sz="1800" dirty="0">
                <a:solidFill>
                  <a:schemeClr val="tx1"/>
                </a:solidFill>
                <a:cs typeface="Arial"/>
              </a:rPr>
              <a:t>инструкциях , а значит  может эмулироватся переадресация </a:t>
            </a:r>
            <a:r>
              <a:rPr lang="ru" sz="1800" i="1" dirty="0">
                <a:solidFill>
                  <a:schemeClr val="tx1"/>
                </a:solidFill>
                <a:cs typeface="Arial"/>
              </a:rPr>
              <a:t>IP</a:t>
            </a:r>
            <a:r>
              <a:rPr lang="ru" sz="1800" b="1" dirty="0">
                <a:solidFill>
                  <a:schemeClr val="tx1"/>
                </a:solidFill>
                <a:cs typeface="Arial"/>
              </a:rPr>
              <a:t>-</a:t>
            </a:r>
            <a:r>
              <a:rPr lang="ru" sz="1800" dirty="0">
                <a:solidFill>
                  <a:schemeClr val="tx1"/>
                </a:solidFill>
                <a:cs typeface="Arial"/>
              </a:rPr>
              <a:t>адреса.</a:t>
            </a:r>
            <a:endParaRPr lang="ru" sz="1800">
              <a:solidFill>
                <a:schemeClr val="tx1"/>
              </a:solidFill>
              <a:cs typeface="Arial"/>
            </a:endParaRPr>
          </a:p>
          <a:p>
            <a:r>
              <a:rPr lang="ru" sz="1800" dirty="0">
                <a:solidFill>
                  <a:schemeClr val="tx1"/>
                </a:solidFill>
                <a:cs typeface="Arial"/>
              </a:rPr>
              <a:t>• Как  в </a:t>
            </a:r>
            <a:r>
              <a:rPr lang="ru" sz="1800" i="1" dirty="0">
                <a:solidFill>
                  <a:schemeClr val="tx1"/>
                </a:solidFill>
                <a:cs typeface="Arial"/>
              </a:rPr>
              <a:t>L2</a:t>
            </a:r>
            <a:r>
              <a:rPr lang="ru" sz="1800" dirty="0">
                <a:solidFill>
                  <a:schemeClr val="tx1"/>
                </a:solidFill>
                <a:cs typeface="Arial"/>
              </a:rPr>
              <a:t>, так и в </a:t>
            </a:r>
            <a:r>
              <a:rPr lang="ru" sz="1800" i="1" dirty="0">
                <a:solidFill>
                  <a:schemeClr val="tx1"/>
                </a:solidFill>
                <a:cs typeface="Arial"/>
              </a:rPr>
              <a:t>L3</a:t>
            </a:r>
            <a:r>
              <a:rPr lang="ru" sz="1800" dirty="0">
                <a:solidFill>
                  <a:schemeClr val="tx1"/>
                </a:solidFill>
                <a:cs typeface="Arial"/>
              </a:rPr>
              <a:t> случаях может показываться  маршрутизация отправителя/получателя.</a:t>
            </a:r>
            <a:endParaRPr lang="ru" sz="1800">
              <a:solidFill>
                <a:schemeClr val="tx1"/>
              </a:solidFill>
              <a:cs typeface="Arial"/>
            </a:endParaRPr>
          </a:p>
          <a:p>
            <a:r>
              <a:rPr lang="ru" sz="1800" dirty="0">
                <a:solidFill>
                  <a:schemeClr val="tx1"/>
                </a:solidFill>
                <a:cs typeface="Arial"/>
              </a:rPr>
              <a:t>• </a:t>
            </a:r>
            <a:r>
              <a:rPr lang="ru" sz="1800" i="1" dirty="0">
                <a:solidFill>
                  <a:schemeClr val="tx1"/>
                </a:solidFill>
                <a:cs typeface="Arial"/>
              </a:rPr>
              <a:t>OpenFlow</a:t>
            </a:r>
            <a:r>
              <a:rPr lang="ru" sz="1800" dirty="0">
                <a:solidFill>
                  <a:schemeClr val="tx1"/>
                </a:solidFill>
                <a:cs typeface="Arial"/>
              </a:rPr>
              <a:t> выступает очень сильным игроком  в маршрутизации на основе политик или других механизмов </a:t>
            </a:r>
            <a:r>
              <a:rPr lang="ru" sz="1800" i="1" dirty="0">
                <a:solidFill>
                  <a:schemeClr val="tx1"/>
                </a:solidFill>
                <a:cs typeface="Arial"/>
              </a:rPr>
              <a:t>match/forwarding</a:t>
            </a:r>
            <a:r>
              <a:rPr lang="ru" sz="1800" dirty="0">
                <a:solidFill>
                  <a:schemeClr val="tx1"/>
                </a:solidFill>
                <a:cs typeface="Arial"/>
              </a:rPr>
              <a:t> в распределенной среде управления, пока нет другого такого полностью стандартизованного средства.</a:t>
            </a:r>
            <a:endParaRPr lang="ru" sz="1800">
              <a:solidFill>
                <a:schemeClr val="tx1"/>
              </a:solidFill>
              <a:cs typeface="Arial"/>
            </a:endParaRPr>
          </a:p>
          <a:p>
            <a:r>
              <a:rPr lang="ru-RU" sz="1800" dirty="0">
                <a:solidFill>
                  <a:schemeClr val="tx1"/>
                </a:solidFill>
                <a:cs typeface="Arial"/>
              </a:rPr>
              <a:t>Первоначальная концепция заключалась в том, что коммутатор (через приложение управляющее коммутатором) можно заставить вести себя как сервисное устройство, выполняющее такие сервисы, как </a:t>
            </a:r>
            <a:r>
              <a:rPr lang="ru-RU" sz="1800" i="1" dirty="0">
                <a:solidFill>
                  <a:schemeClr val="tx1"/>
                </a:solidFill>
                <a:cs typeface="Arial"/>
              </a:rPr>
              <a:t>NAT</a:t>
            </a:r>
            <a:r>
              <a:rPr lang="ru-RU" sz="1800" dirty="0">
                <a:solidFill>
                  <a:schemeClr val="tx1"/>
                </a:solidFill>
                <a:cs typeface="Arial"/>
              </a:rPr>
              <a:t> или </a:t>
            </a:r>
            <a:r>
              <a:rPr lang="ru-RU" sz="1800" i="1" dirty="0">
                <a:solidFill>
                  <a:schemeClr val="tx1"/>
                </a:solidFill>
                <a:cs typeface="Arial"/>
              </a:rPr>
              <a:t>брандмауэр</a:t>
            </a:r>
            <a:r>
              <a:rPr lang="ru-RU" sz="1800" dirty="0">
                <a:solidFill>
                  <a:schemeClr val="tx1"/>
                </a:solidFill>
                <a:cs typeface="Arial"/>
              </a:rPr>
              <a:t>. </a:t>
            </a:r>
            <a:endParaRPr lang="ru-RU" sz="1800">
              <a:solidFill>
                <a:schemeClr val="tx1"/>
              </a:solidFill>
              <a:cs typeface="Arial"/>
            </a:endParaRPr>
          </a:p>
          <a:p>
            <a:r>
              <a:rPr lang="ru-RU" sz="1800" dirty="0">
                <a:solidFill>
                  <a:schemeClr val="tx1"/>
                </a:solidFill>
                <a:cs typeface="Arial"/>
              </a:rPr>
              <a:t> Независимо от того, реализуется ли это в аппаратных системах пересылки, любая возможность сильно зависит от реализации производителя. Однако благодаря возможности  манипуляции с метками, добавленными в версию 1.3 проводного протокола </a:t>
            </a:r>
            <a:r>
              <a:rPr lang="ru-RU" sz="1800" i="1" err="1">
                <a:solidFill>
                  <a:schemeClr val="tx1"/>
                </a:solidFill>
                <a:cs typeface="Arial"/>
              </a:rPr>
              <a:t>OpenFlow</a:t>
            </a:r>
            <a:r>
              <a:rPr lang="ru-RU" sz="1800" dirty="0">
                <a:solidFill>
                  <a:schemeClr val="tx1"/>
                </a:solidFill>
                <a:cs typeface="Arial"/>
              </a:rPr>
              <a:t>, можно легко эмулировать поведение интегрированной платформы, такой как </a:t>
            </a:r>
            <a:r>
              <a:rPr lang="ru-RU" sz="1800" i="1" dirty="0">
                <a:solidFill>
                  <a:schemeClr val="tx1"/>
                </a:solidFill>
                <a:cs typeface="Arial"/>
              </a:rPr>
              <a:t>MPLS LSR</a:t>
            </a:r>
            <a:r>
              <a:rPr lang="ru-RU" sz="1800" dirty="0">
                <a:solidFill>
                  <a:schemeClr val="tx1"/>
                </a:solidFill>
                <a:cs typeface="Arial"/>
              </a:rPr>
              <a:t>, например.</a:t>
            </a:r>
            <a:endParaRPr lang="ru-RU" sz="1800">
              <a:solidFill>
                <a:schemeClr val="tx1"/>
              </a:solidFill>
              <a:cs typeface="Arial"/>
            </a:endParaRPr>
          </a:p>
          <a:p>
            <a:endParaRPr lang="ru" sz="1800" dirty="0">
              <a:solidFill>
                <a:schemeClr val="tx1"/>
              </a:solidFill>
              <a:cs typeface="Arial"/>
            </a:endParaRPr>
          </a:p>
          <a:p>
            <a:endParaRPr lang="en-US" sz="1800" dirty="0">
              <a:solidFill>
                <a:schemeClr val="tx1"/>
              </a:solidFill>
              <a:cs typeface="Arial"/>
            </a:endParaRPr>
          </a:p>
          <a:p>
            <a:endParaRPr lang="ru-RU" sz="1800" dirty="0">
              <a:cs typeface="Arial"/>
            </a:endParaRPr>
          </a:p>
        </p:txBody>
      </p:sp>
    </p:spTree>
    <p:extLst>
      <p:ext uri="{BB962C8B-B14F-4D97-AF65-F5344CB8AC3E}">
        <p14:creationId xmlns:p14="http://schemas.microsoft.com/office/powerpoint/2010/main" val="2799562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417725"/>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solidFill>
                  <a:schemeClr val="tx1"/>
                </a:solidFill>
                <a:cs typeface="Arial"/>
              </a:rPr>
              <a:t>Wire Protocol</a:t>
            </a:r>
            <a:endParaRPr lang="ru-RU" sz="1800" dirty="0">
              <a:solidFill>
                <a:schemeClr val="tx1"/>
              </a:solidFill>
              <a:cs typeface="Arial"/>
            </a:endParaRPr>
          </a:p>
        </p:txBody>
      </p:sp>
      <p:sp>
        <p:nvSpPr>
          <p:cNvPr id="8" name="TextBox 7">
            <a:extLst>
              <a:ext uri="{FF2B5EF4-FFF2-40B4-BE49-F238E27FC236}">
                <a16:creationId xmlns:a16="http://schemas.microsoft.com/office/drawing/2014/main" id="{C3717032-7C61-C764-1065-326245D4D327}"/>
              </a:ext>
            </a:extLst>
          </p:cNvPr>
          <p:cNvSpPr txBox="1"/>
          <p:nvPr/>
        </p:nvSpPr>
        <p:spPr>
          <a:xfrm>
            <a:off x="838513" y="942670"/>
            <a:ext cx="8841347" cy="6533199"/>
          </a:xfrm>
          <a:prstGeom prst="rect">
            <a:avLst/>
          </a:prstGeom>
          <a:noFill/>
        </p:spPr>
        <p:txBody>
          <a:bodyPr wrap="square">
            <a:spAutoFit/>
          </a:bodyPr>
          <a:lstStyle/>
          <a:p>
            <a:r>
              <a:rPr lang="ru-RU" sz="1800" i="1" dirty="0" err="1">
                <a:solidFill>
                  <a:schemeClr val="tx1"/>
                </a:solidFill>
                <a:cs typeface="Arial"/>
              </a:rPr>
              <a:t>OpenFlow</a:t>
            </a:r>
            <a:r>
              <a:rPr lang="ru-RU" sz="1800" b="1" dirty="0">
                <a:solidFill>
                  <a:schemeClr val="tx1"/>
                </a:solidFill>
                <a:cs typeface="Arial"/>
              </a:rPr>
              <a:t> </a:t>
            </a:r>
            <a:r>
              <a:rPr lang="ru-RU" sz="1800" dirty="0">
                <a:solidFill>
                  <a:schemeClr val="tx1"/>
                </a:solidFill>
                <a:cs typeface="Arial"/>
              </a:rPr>
              <a:t> может быть дополнен набором  опций для  управляющих сообщений, полей соответствия  потока, счетчика, статистики и других расширений.</a:t>
            </a:r>
          </a:p>
          <a:p>
            <a:endParaRPr lang="ru-RU" sz="1800" dirty="0">
              <a:solidFill>
                <a:schemeClr val="tx1"/>
              </a:solidFill>
              <a:cs typeface="Arial"/>
            </a:endParaRPr>
          </a:p>
          <a:p>
            <a:r>
              <a:rPr lang="ru-RU" sz="1800" dirty="0">
                <a:solidFill>
                  <a:schemeClr val="tx1"/>
                </a:solidFill>
                <a:cs typeface="Arial"/>
              </a:rPr>
              <a:t>Записи в </a:t>
            </a:r>
            <a:r>
              <a:rPr lang="ru-RU" sz="1800" i="1" dirty="0" err="1">
                <a:solidFill>
                  <a:schemeClr val="tx1"/>
                </a:solidFill>
                <a:cs typeface="Arial"/>
              </a:rPr>
              <a:t>flow</a:t>
            </a:r>
            <a:r>
              <a:rPr lang="ru-RU" sz="1800" i="1" dirty="0">
                <a:solidFill>
                  <a:schemeClr val="tx1"/>
                </a:solidFill>
                <a:cs typeface="Arial"/>
              </a:rPr>
              <a:t> </a:t>
            </a:r>
            <a:r>
              <a:rPr lang="ru-RU" sz="1800" i="1" dirty="0" err="1">
                <a:solidFill>
                  <a:schemeClr val="tx1"/>
                </a:solidFill>
                <a:cs typeface="Arial"/>
              </a:rPr>
              <a:t>table</a:t>
            </a:r>
            <a:r>
              <a:rPr lang="ru-RU" sz="1800" dirty="0">
                <a:solidFill>
                  <a:schemeClr val="tx1"/>
                </a:solidFill>
                <a:cs typeface="Arial"/>
              </a:rPr>
              <a:t> могут быть приоритетными (в случае перекрывающихся записей) и иметь временный срок действия.</a:t>
            </a:r>
            <a:endParaRPr lang="ru-RU" dirty="0">
              <a:solidFill>
                <a:schemeClr val="tx1"/>
              </a:solidFill>
            </a:endParaRPr>
          </a:p>
          <a:p>
            <a:r>
              <a:rPr lang="ru-RU" sz="1800" i="1" dirty="0" err="1">
                <a:solidFill>
                  <a:schemeClr val="tx1"/>
                </a:solidFill>
                <a:cs typeface="Arial"/>
              </a:rPr>
              <a:t>OpenFlow</a:t>
            </a:r>
            <a:r>
              <a:rPr lang="ru-RU" sz="1800" dirty="0">
                <a:solidFill>
                  <a:schemeClr val="tx1"/>
                </a:solidFill>
                <a:cs typeface="Arial"/>
              </a:rPr>
              <a:t> поддерживает типы портов </a:t>
            </a:r>
            <a:r>
              <a:rPr lang="ru-RU" sz="1800" i="1" dirty="0">
                <a:solidFill>
                  <a:schemeClr val="tx1"/>
                </a:solidFill>
                <a:cs typeface="Arial"/>
              </a:rPr>
              <a:t>PHYSICAL, LOGICAL и RESERVED</a:t>
            </a:r>
            <a:r>
              <a:rPr lang="ru-RU" sz="1800" dirty="0">
                <a:solidFill>
                  <a:schemeClr val="tx1"/>
                </a:solidFill>
                <a:cs typeface="Arial"/>
              </a:rPr>
              <a:t>. Эти порты могут быть  входными(</a:t>
            </a:r>
            <a:r>
              <a:rPr lang="ru-RU" sz="1800" i="1" dirty="0" err="1">
                <a:solidFill>
                  <a:schemeClr val="tx1"/>
                </a:solidFill>
                <a:cs typeface="Arial"/>
              </a:rPr>
              <a:t>ingress</a:t>
            </a:r>
            <a:r>
              <a:rPr lang="ru-RU" sz="1800" dirty="0">
                <a:solidFill>
                  <a:schemeClr val="tx1"/>
                </a:solidFill>
                <a:cs typeface="Arial"/>
              </a:rPr>
              <a:t>) , выходными(</a:t>
            </a:r>
            <a:r>
              <a:rPr lang="ru-RU" sz="1800" i="1" dirty="0" err="1">
                <a:solidFill>
                  <a:schemeClr val="tx1"/>
                </a:solidFill>
                <a:cs typeface="Arial"/>
              </a:rPr>
              <a:t>egress</a:t>
            </a:r>
            <a:r>
              <a:rPr lang="ru-RU" sz="1800" dirty="0">
                <a:solidFill>
                  <a:schemeClr val="tx1"/>
                </a:solidFill>
                <a:cs typeface="Arial"/>
              </a:rPr>
              <a:t>)   или двунаправленными(</a:t>
            </a:r>
            <a:r>
              <a:rPr lang="ru-RU" sz="1800" i="1" dirty="0" err="1">
                <a:solidFill>
                  <a:schemeClr val="tx1"/>
                </a:solidFill>
                <a:cs typeface="Arial"/>
              </a:rPr>
              <a:t>bidirectional</a:t>
            </a:r>
            <a:r>
              <a:rPr lang="ru-RU" sz="1800" dirty="0">
                <a:solidFill>
                  <a:schemeClr val="tx1"/>
                </a:solidFill>
                <a:cs typeface="Arial"/>
              </a:rPr>
              <a:t>). </a:t>
            </a:r>
            <a:endParaRPr lang="ru-RU" dirty="0">
              <a:solidFill>
                <a:schemeClr val="tx1"/>
              </a:solidFill>
              <a:cs typeface="Arial"/>
            </a:endParaRPr>
          </a:p>
          <a:p>
            <a:endParaRPr lang="ru-RU" sz="1800" dirty="0">
              <a:solidFill>
                <a:schemeClr val="tx1"/>
              </a:solidFill>
              <a:cs typeface="Arial"/>
            </a:endParaRPr>
          </a:p>
          <a:p>
            <a:r>
              <a:rPr lang="ru-RU" sz="1800" dirty="0">
                <a:solidFill>
                  <a:schemeClr val="tx1"/>
                </a:solidFill>
                <a:cs typeface="Arial"/>
              </a:rPr>
              <a:t>Тип </a:t>
            </a:r>
            <a:r>
              <a:rPr lang="ru-RU" sz="1800" i="1" dirty="0">
                <a:solidFill>
                  <a:schemeClr val="tx1"/>
                </a:solidFill>
                <a:cs typeface="Arial"/>
              </a:rPr>
              <a:t>RESERVED</a:t>
            </a:r>
            <a:r>
              <a:rPr lang="ru-RU" sz="1800" b="1" dirty="0">
                <a:solidFill>
                  <a:schemeClr val="tx1"/>
                </a:solidFill>
                <a:cs typeface="Arial"/>
              </a:rPr>
              <a:t>:  </a:t>
            </a:r>
          </a:p>
          <a:p>
            <a:r>
              <a:rPr lang="ru-RU" sz="1800" dirty="0">
                <a:solidFill>
                  <a:schemeClr val="tx1"/>
                </a:solidFill>
                <a:cs typeface="Arial"/>
              </a:rPr>
              <a:t> </a:t>
            </a:r>
            <a:endParaRPr lang="ru-RU" dirty="0">
              <a:solidFill>
                <a:schemeClr val="tx1"/>
              </a:solidFill>
              <a:cs typeface="Arial"/>
            </a:endParaRPr>
          </a:p>
          <a:p>
            <a:r>
              <a:rPr lang="ru-RU" sz="1800" i="1" dirty="0">
                <a:solidFill>
                  <a:schemeClr val="tx1"/>
                </a:solidFill>
                <a:cs typeface="Arial"/>
              </a:rPr>
              <a:t>IN_PORT</a:t>
            </a:r>
            <a:r>
              <a:rPr lang="ru-RU" sz="1800" dirty="0">
                <a:solidFill>
                  <a:schemeClr val="tx1"/>
                </a:solidFill>
                <a:cs typeface="Arial"/>
              </a:rPr>
              <a:t> и </a:t>
            </a:r>
            <a:r>
              <a:rPr lang="ru-RU" sz="1800" i="1" dirty="0">
                <a:solidFill>
                  <a:schemeClr val="tx1"/>
                </a:solidFill>
                <a:cs typeface="Arial"/>
              </a:rPr>
              <a:t>ANY</a:t>
            </a:r>
            <a:r>
              <a:rPr lang="ru-RU" sz="1800" dirty="0">
                <a:solidFill>
                  <a:schemeClr val="tx1"/>
                </a:solidFill>
                <a:cs typeface="Arial"/>
              </a:rPr>
              <a:t> не требуют пояснений.</a:t>
            </a:r>
          </a:p>
          <a:p>
            <a:endParaRPr lang="ru-RU" dirty="0">
              <a:solidFill>
                <a:schemeClr val="tx1"/>
              </a:solidFill>
              <a:cs typeface="Arial"/>
            </a:endParaRPr>
          </a:p>
          <a:p>
            <a:r>
              <a:rPr lang="ru-RU" sz="1800" i="1" dirty="0">
                <a:solidFill>
                  <a:schemeClr val="tx1"/>
                </a:solidFill>
                <a:cs typeface="Arial"/>
              </a:rPr>
              <a:t>TABLE</a:t>
            </a:r>
            <a:r>
              <a:rPr lang="ru-RU" sz="1800" dirty="0">
                <a:solidFill>
                  <a:schemeClr val="tx1"/>
                </a:solidFill>
                <a:cs typeface="Arial"/>
              </a:rPr>
              <a:t>  требуется  для  </a:t>
            </a:r>
            <a:r>
              <a:rPr lang="ru-RU" sz="1800" dirty="0" err="1">
                <a:solidFill>
                  <a:schemeClr val="tx1"/>
                </a:solidFill>
                <a:cs typeface="Arial"/>
              </a:rPr>
              <a:t>многопотокового</a:t>
            </a:r>
            <a:r>
              <a:rPr lang="ru-RU" sz="1800" dirty="0">
                <a:solidFill>
                  <a:schemeClr val="tx1"/>
                </a:solidFill>
                <a:cs typeface="Arial"/>
              </a:rPr>
              <a:t> конвейера (</a:t>
            </a:r>
            <a:r>
              <a:rPr lang="ru-RU" sz="1800" i="1" dirty="0" err="1">
                <a:solidFill>
                  <a:schemeClr val="tx1"/>
                </a:solidFill>
                <a:cs typeface="Arial"/>
              </a:rPr>
              <a:t>OpenFlow</a:t>
            </a:r>
            <a:r>
              <a:rPr lang="ru-RU" sz="1800" dirty="0">
                <a:solidFill>
                  <a:schemeClr val="tx1"/>
                </a:solidFill>
                <a:cs typeface="Arial"/>
              </a:rPr>
              <a:t> поддерживает до 255  таблиц с произвольными  указателями </a:t>
            </a:r>
            <a:r>
              <a:rPr lang="ru-RU" sz="1800" i="1" dirty="0" err="1">
                <a:solidFill>
                  <a:schemeClr val="tx1"/>
                </a:solidFill>
                <a:cs typeface="Arial"/>
              </a:rPr>
              <a:t>GoTo</a:t>
            </a:r>
            <a:r>
              <a:rPr lang="ru-RU" sz="1800" dirty="0">
                <a:solidFill>
                  <a:schemeClr val="tx1"/>
                </a:solidFill>
                <a:cs typeface="Arial"/>
              </a:rPr>
              <a:t>).</a:t>
            </a:r>
          </a:p>
          <a:p>
            <a:endParaRPr lang="ru-RU" dirty="0">
              <a:solidFill>
                <a:schemeClr val="tx1"/>
              </a:solidFill>
            </a:endParaRPr>
          </a:p>
          <a:p>
            <a:r>
              <a:rPr lang="ru-RU" sz="1800" i="1" dirty="0">
                <a:solidFill>
                  <a:schemeClr val="tx1"/>
                </a:solidFill>
                <a:cs typeface="Arial"/>
              </a:rPr>
              <a:t>LOCAL</a:t>
            </a:r>
            <a:r>
              <a:rPr lang="ru-RU" sz="1800" dirty="0">
                <a:solidFill>
                  <a:schemeClr val="tx1"/>
                </a:solidFill>
                <a:cs typeface="Arial"/>
              </a:rPr>
              <a:t> - только </a:t>
            </a:r>
            <a:r>
              <a:rPr lang="ru-RU" sz="1800" i="1" dirty="0" err="1">
                <a:solidFill>
                  <a:schemeClr val="tx1"/>
                </a:solidFill>
                <a:cs typeface="Arial"/>
              </a:rPr>
              <a:t>egress</a:t>
            </a:r>
            <a:r>
              <a:rPr lang="ru-RU" sz="1800" dirty="0">
                <a:solidFill>
                  <a:schemeClr val="tx1"/>
                </a:solidFill>
                <a:cs typeface="Arial"/>
              </a:rPr>
              <a:t>, этот логический порт позволяет приложениям </a:t>
            </a:r>
            <a:r>
              <a:rPr lang="ru-RU" sz="1800" i="1" dirty="0" err="1">
                <a:solidFill>
                  <a:schemeClr val="tx1"/>
                </a:solidFill>
                <a:cs typeface="Arial"/>
              </a:rPr>
              <a:t>OpenFlow</a:t>
            </a:r>
            <a:r>
              <a:rPr lang="ru-RU" sz="1800" dirty="0">
                <a:solidFill>
                  <a:schemeClr val="tx1"/>
                </a:solidFill>
                <a:cs typeface="Arial"/>
              </a:rPr>
              <a:t> получать доступ к портам (и процессам) операционной системы узла.</a:t>
            </a:r>
          </a:p>
          <a:p>
            <a:endParaRPr lang="ru-RU" dirty="0">
              <a:solidFill>
                <a:schemeClr val="tx1"/>
              </a:solidFill>
              <a:cs typeface="Arial"/>
            </a:endParaRPr>
          </a:p>
          <a:p>
            <a:r>
              <a:rPr lang="ru-RU" sz="1800" i="1" dirty="0">
                <a:solidFill>
                  <a:schemeClr val="tx1"/>
                </a:solidFill>
                <a:cs typeface="Arial"/>
              </a:rPr>
              <a:t>NORMAL</a:t>
            </a:r>
            <a:r>
              <a:rPr lang="ru-RU" sz="1800" dirty="0">
                <a:solidFill>
                  <a:schemeClr val="tx1"/>
                </a:solidFill>
                <a:cs typeface="Arial"/>
              </a:rPr>
              <a:t> - только </a:t>
            </a:r>
            <a:r>
              <a:rPr lang="ru-RU" sz="1800" i="1" dirty="0" err="1">
                <a:solidFill>
                  <a:schemeClr val="tx1"/>
                </a:solidFill>
                <a:cs typeface="Arial"/>
              </a:rPr>
              <a:t>egress</a:t>
            </a:r>
            <a:r>
              <a:rPr lang="ru-RU" sz="1800" dirty="0">
                <a:solidFill>
                  <a:schemeClr val="tx1"/>
                </a:solidFill>
                <a:cs typeface="Arial"/>
              </a:rPr>
              <a:t> , этот логический порт позволяет коммутатору функционировать как традиционный Ethernet-коммутатор. Согласно спецификации протокола, этот порт поддерживается только гибридным коммутатором.</a:t>
            </a:r>
            <a:endParaRPr lang="ru-RU" dirty="0">
              <a:solidFill>
                <a:schemeClr val="tx1"/>
              </a:solidFill>
              <a:cs typeface="Arial"/>
            </a:endParaRPr>
          </a:p>
          <a:p>
            <a:endParaRPr lang="ru-RU" sz="1800" dirty="0">
              <a:solidFill>
                <a:schemeClr val="tx1"/>
              </a:solidFill>
              <a:cs typeface="Arial"/>
            </a:endParaRPr>
          </a:p>
          <a:p>
            <a:endParaRPr lang="ru-RU" sz="1800" dirty="0">
              <a:solidFill>
                <a:schemeClr val="tx1"/>
              </a:solidFill>
              <a:cs typeface="Arial"/>
            </a:endParaRPr>
          </a:p>
        </p:txBody>
      </p:sp>
    </p:spTree>
    <p:extLst>
      <p:ext uri="{BB962C8B-B14F-4D97-AF65-F5344CB8AC3E}">
        <p14:creationId xmlns:p14="http://schemas.microsoft.com/office/powerpoint/2010/main" val="699322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396726"/>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solidFill>
                  <a:schemeClr val="tx1"/>
                </a:solidFill>
                <a:cs typeface="Arial"/>
              </a:rPr>
              <a:t>Wire Protocol</a:t>
            </a:r>
            <a:endParaRPr lang="ru-RU" sz="1800" dirty="0">
              <a:solidFill>
                <a:schemeClr val="tx1"/>
              </a:solidFill>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2073879"/>
            <a:ext cx="9058275" cy="5188968"/>
          </a:xfrm>
        </p:spPr>
        <p:txBody>
          <a:bodyPr/>
          <a:lstStyle/>
          <a:p>
            <a:r>
              <a:rPr lang="ru-RU" sz="1800" i="1" dirty="0">
                <a:solidFill>
                  <a:schemeClr val="tx1"/>
                </a:solidFill>
                <a:cs typeface="Arial"/>
              </a:rPr>
              <a:t>FLOOD</a:t>
            </a:r>
            <a:r>
              <a:rPr lang="ru-RU" sz="1800" dirty="0">
                <a:solidFill>
                  <a:schemeClr val="tx1"/>
                </a:solidFill>
                <a:cs typeface="Arial"/>
              </a:rPr>
              <a:t> - только </a:t>
            </a:r>
            <a:r>
              <a:rPr lang="ru-RU" sz="1800" i="1" dirty="0" err="1">
                <a:solidFill>
                  <a:schemeClr val="tx1"/>
                </a:solidFill>
                <a:cs typeface="Arial"/>
              </a:rPr>
              <a:t>egress</a:t>
            </a:r>
            <a:r>
              <a:rPr lang="ru-RU" sz="1800" dirty="0">
                <a:solidFill>
                  <a:schemeClr val="tx1"/>
                </a:solidFill>
                <a:cs typeface="Arial"/>
              </a:rPr>
              <a:t>, этот логический порт использует механизм репликации сетевого элемента для отправки пакета из всех стандартных (нерезервированных) портов. </a:t>
            </a:r>
            <a:r>
              <a:rPr lang="ru-RU" sz="1800" i="1" dirty="0">
                <a:solidFill>
                  <a:schemeClr val="tx1"/>
                </a:solidFill>
                <a:cs typeface="Arial"/>
              </a:rPr>
              <a:t>FLOOD</a:t>
            </a:r>
            <a:r>
              <a:rPr lang="ru-RU" sz="1800" dirty="0">
                <a:solidFill>
                  <a:schemeClr val="tx1"/>
                </a:solidFill>
                <a:cs typeface="Arial"/>
              </a:rPr>
              <a:t> отличается от </a:t>
            </a:r>
            <a:r>
              <a:rPr lang="ru-RU" sz="1800" i="1" dirty="0">
                <a:solidFill>
                  <a:schemeClr val="tx1"/>
                </a:solidFill>
                <a:cs typeface="Arial"/>
              </a:rPr>
              <a:t>ALL</a:t>
            </a:r>
            <a:r>
              <a:rPr lang="ru-RU" sz="1800" dirty="0">
                <a:solidFill>
                  <a:schemeClr val="tx1"/>
                </a:solidFill>
                <a:cs typeface="Arial"/>
              </a:rPr>
              <a:t>  тем, что </a:t>
            </a:r>
            <a:r>
              <a:rPr lang="ru-RU" sz="1800" i="1" dirty="0">
                <a:solidFill>
                  <a:schemeClr val="tx1"/>
                </a:solidFill>
                <a:cs typeface="Arial"/>
              </a:rPr>
              <a:t>ALL</a:t>
            </a:r>
            <a:r>
              <a:rPr lang="ru-RU" sz="1800" dirty="0">
                <a:solidFill>
                  <a:schemeClr val="tx1"/>
                </a:solidFill>
                <a:cs typeface="Arial"/>
              </a:rPr>
              <a:t> включает </a:t>
            </a:r>
            <a:r>
              <a:rPr lang="ru-RU" sz="1800" i="1" dirty="0" err="1">
                <a:solidFill>
                  <a:schemeClr val="tx1"/>
                </a:solidFill>
                <a:cs typeface="Arial"/>
              </a:rPr>
              <a:t>ingress</a:t>
            </a:r>
            <a:r>
              <a:rPr lang="ru-RU" sz="1800" dirty="0">
                <a:solidFill>
                  <a:schemeClr val="tx1"/>
                </a:solidFill>
                <a:cs typeface="Arial"/>
              </a:rPr>
              <a:t> порт. </a:t>
            </a:r>
            <a:r>
              <a:rPr lang="ru-RU" sz="1800" i="1" dirty="0">
                <a:solidFill>
                  <a:schemeClr val="tx1"/>
                </a:solidFill>
                <a:cs typeface="Arial"/>
              </a:rPr>
              <a:t>FLOOD</a:t>
            </a:r>
            <a:r>
              <a:rPr lang="ru-RU" sz="1800" dirty="0">
                <a:solidFill>
                  <a:schemeClr val="tx1"/>
                </a:solidFill>
                <a:cs typeface="Arial"/>
              </a:rPr>
              <a:t> использует механизм репликации пакетов элементов.</a:t>
            </a:r>
            <a:endParaRPr lang="ru-RU" sz="1800" dirty="0">
              <a:solidFill>
                <a:schemeClr val="tx1"/>
              </a:solidFill>
            </a:endParaRPr>
          </a:p>
          <a:p>
            <a:r>
              <a:rPr lang="ru-RU" sz="1800" i="1" dirty="0">
                <a:solidFill>
                  <a:schemeClr val="tx1"/>
                </a:solidFill>
                <a:cs typeface="Arial"/>
              </a:rPr>
              <a:t>CONTROLLER</a:t>
            </a:r>
            <a:r>
              <a:rPr lang="ru-RU" sz="1800" dirty="0">
                <a:solidFill>
                  <a:schemeClr val="tx1"/>
                </a:solidFill>
                <a:cs typeface="Arial"/>
              </a:rPr>
              <a:t> - позволяет правилу потока пересылать пакеты (по каналу управления) из </a:t>
            </a:r>
            <a:r>
              <a:rPr lang="ru-RU" sz="1800" i="1" dirty="0" err="1">
                <a:solidFill>
                  <a:schemeClr val="tx1"/>
                </a:solidFill>
                <a:cs typeface="Arial"/>
              </a:rPr>
              <a:t>data</a:t>
            </a:r>
            <a:r>
              <a:rPr lang="ru-RU" sz="1800" b="1" i="1" dirty="0">
                <a:solidFill>
                  <a:schemeClr val="tx1"/>
                </a:solidFill>
                <a:cs typeface="Arial"/>
              </a:rPr>
              <a:t> </a:t>
            </a:r>
            <a:r>
              <a:rPr lang="ru-RU" sz="1800" i="1" dirty="0" err="1">
                <a:solidFill>
                  <a:schemeClr val="tx1"/>
                </a:solidFill>
                <a:cs typeface="Arial"/>
              </a:rPr>
              <a:t>path</a:t>
            </a:r>
            <a:r>
              <a:rPr lang="ru-RU" sz="1800" i="1" dirty="0">
                <a:solidFill>
                  <a:schemeClr val="tx1"/>
                </a:solidFill>
                <a:cs typeface="Arial"/>
              </a:rPr>
              <a:t> </a:t>
            </a:r>
            <a:r>
              <a:rPr lang="ru-RU" sz="1800" dirty="0">
                <a:solidFill>
                  <a:schemeClr val="tx1"/>
                </a:solidFill>
                <a:cs typeface="Arial"/>
              </a:rPr>
              <a:t>к </a:t>
            </a:r>
            <a:r>
              <a:rPr lang="ru-RU" sz="1800" i="1" dirty="0" err="1">
                <a:solidFill>
                  <a:schemeClr val="tx1"/>
                </a:solidFill>
                <a:cs typeface="Arial"/>
              </a:rPr>
              <a:t>controller</a:t>
            </a:r>
            <a:r>
              <a:rPr lang="ru-RU" sz="1800" dirty="0">
                <a:solidFill>
                  <a:schemeClr val="tx1"/>
                </a:solidFill>
                <a:cs typeface="Arial"/>
              </a:rPr>
              <a:t> (и наоборот). Это позволяет использовать </a:t>
            </a:r>
            <a:r>
              <a:rPr lang="ru-RU" sz="1800" i="1" dirty="0">
                <a:solidFill>
                  <a:schemeClr val="tx1"/>
                </a:solidFill>
                <a:cs typeface="Arial"/>
              </a:rPr>
              <a:t>PACKET_IN </a:t>
            </a:r>
            <a:r>
              <a:rPr lang="ru-RU" sz="1800" dirty="0">
                <a:solidFill>
                  <a:schemeClr val="tx1"/>
                </a:solidFill>
                <a:cs typeface="Arial"/>
              </a:rPr>
              <a:t>и </a:t>
            </a:r>
            <a:r>
              <a:rPr lang="ru-RU" sz="1800" i="1" dirty="0">
                <a:solidFill>
                  <a:schemeClr val="tx1"/>
                </a:solidFill>
                <a:cs typeface="Arial"/>
              </a:rPr>
              <a:t>PACKET</a:t>
            </a:r>
            <a:r>
              <a:rPr lang="ru-RU" sz="1800" b="1" dirty="0">
                <a:solidFill>
                  <a:schemeClr val="tx1"/>
                </a:solidFill>
                <a:cs typeface="Arial"/>
              </a:rPr>
              <a:t>_</a:t>
            </a:r>
            <a:r>
              <a:rPr lang="ru-RU" sz="1800" i="1" dirty="0">
                <a:solidFill>
                  <a:schemeClr val="tx1"/>
                </a:solidFill>
                <a:cs typeface="Arial"/>
              </a:rPr>
              <a:t>OUT</a:t>
            </a:r>
            <a:r>
              <a:rPr lang="ru-RU" sz="1800" dirty="0">
                <a:solidFill>
                  <a:schemeClr val="tx1"/>
                </a:solidFill>
                <a:cs typeface="Arial"/>
              </a:rPr>
              <a:t>.</a:t>
            </a:r>
          </a:p>
          <a:p>
            <a:r>
              <a:rPr lang="ru-RU" sz="1800" dirty="0">
                <a:solidFill>
                  <a:schemeClr val="tx1"/>
                </a:solidFill>
                <a:cs typeface="Arial"/>
              </a:rPr>
              <a:t>Парадигма пересылки предлагает два режима: </a:t>
            </a:r>
          </a:p>
          <a:p>
            <a:r>
              <a:rPr lang="ru-RU" sz="1800" i="1" dirty="0" err="1">
                <a:solidFill>
                  <a:schemeClr val="tx1"/>
                </a:solidFill>
                <a:cs typeface="Arial"/>
              </a:rPr>
              <a:t>proactive</a:t>
            </a:r>
            <a:r>
              <a:rPr lang="ru-RU" sz="1800" dirty="0">
                <a:solidFill>
                  <a:schemeClr val="tx1"/>
                </a:solidFill>
                <a:cs typeface="Arial"/>
              </a:rPr>
              <a:t> (заранее сконфигурированный),</a:t>
            </a:r>
          </a:p>
          <a:p>
            <a:r>
              <a:rPr lang="ru-RU" sz="1800" i="1" dirty="0" err="1">
                <a:solidFill>
                  <a:schemeClr val="tx1"/>
                </a:solidFill>
                <a:cs typeface="Arial"/>
              </a:rPr>
              <a:t>reactive</a:t>
            </a:r>
            <a:r>
              <a:rPr lang="ru-RU" sz="1800" dirty="0">
                <a:solidFill>
                  <a:schemeClr val="tx1"/>
                </a:solidFill>
                <a:cs typeface="Arial"/>
              </a:rPr>
              <a:t> (определяемый в процессе передачи). </a:t>
            </a:r>
          </a:p>
          <a:p>
            <a:r>
              <a:rPr lang="ru-RU" sz="1800" dirty="0">
                <a:solidFill>
                  <a:schemeClr val="tx1"/>
                </a:solidFill>
                <a:cs typeface="Arial"/>
              </a:rPr>
              <a:t>В  </a:t>
            </a:r>
            <a:r>
              <a:rPr lang="ru-RU" sz="1800" i="1" dirty="0" err="1">
                <a:solidFill>
                  <a:schemeClr val="tx1"/>
                </a:solidFill>
                <a:cs typeface="Arial"/>
              </a:rPr>
              <a:t>proactive</a:t>
            </a:r>
            <a:r>
              <a:rPr lang="ru-RU" sz="1800" b="1" dirty="0">
                <a:solidFill>
                  <a:schemeClr val="tx1"/>
                </a:solidFill>
                <a:cs typeface="Arial"/>
              </a:rPr>
              <a:t> - </a:t>
            </a:r>
            <a:r>
              <a:rPr lang="ru-RU" sz="1800" dirty="0">
                <a:solidFill>
                  <a:schemeClr val="tx1"/>
                </a:solidFill>
                <a:cs typeface="Arial"/>
              </a:rPr>
              <a:t>программа управления перемещает вперед инструкцию передачи. Если поток не соответствует существующей в ней записи, оператор имеет две (глобальные) опции:  удалить (</a:t>
            </a:r>
            <a:r>
              <a:rPr lang="ru-RU" sz="1800" i="1" dirty="0" err="1">
                <a:solidFill>
                  <a:schemeClr val="tx1"/>
                </a:solidFill>
                <a:cs typeface="Arial"/>
              </a:rPr>
              <a:t>drop</a:t>
            </a:r>
            <a:r>
              <a:rPr lang="ru-RU" sz="1800" dirty="0">
                <a:solidFill>
                  <a:schemeClr val="tx1"/>
                </a:solidFill>
                <a:cs typeface="Arial"/>
              </a:rPr>
              <a:t>) поток или использовать параметр </a:t>
            </a:r>
            <a:r>
              <a:rPr lang="ru-RU" sz="1800" i="1" dirty="0">
                <a:solidFill>
                  <a:schemeClr val="tx1"/>
                </a:solidFill>
                <a:cs typeface="Arial"/>
              </a:rPr>
              <a:t>PACKET_IN</a:t>
            </a:r>
            <a:r>
              <a:rPr lang="ru-RU" sz="1800" dirty="0">
                <a:solidFill>
                  <a:schemeClr val="tx1"/>
                </a:solidFill>
                <a:cs typeface="Arial"/>
              </a:rPr>
              <a:t>, чтобы принять решение о создании новой записи потока, которая подстроит пакет ( положительно/вперед или отрицательно/назад) - в </a:t>
            </a:r>
            <a:r>
              <a:rPr lang="ru-RU" sz="1800" i="1" dirty="0" err="1">
                <a:solidFill>
                  <a:schemeClr val="tx1"/>
                </a:solidFill>
                <a:cs typeface="Arial"/>
              </a:rPr>
              <a:t>reactive</a:t>
            </a:r>
            <a:r>
              <a:rPr lang="ru-RU" sz="1800" dirty="0">
                <a:solidFill>
                  <a:schemeClr val="tx1"/>
                </a:solidFill>
                <a:cs typeface="Arial"/>
              </a:rPr>
              <a:t>  режиме</a:t>
            </a:r>
            <a:endParaRPr lang="ru" sz="1800" dirty="0">
              <a:solidFill>
                <a:schemeClr val="tx1"/>
              </a:solidFill>
              <a:cs typeface="Arial"/>
            </a:endParaRPr>
          </a:p>
          <a:p>
            <a:endParaRPr lang="en-US" sz="1800" dirty="0">
              <a:solidFill>
                <a:schemeClr val="tx1"/>
              </a:solidFill>
              <a:cs typeface="Arial"/>
            </a:endParaRPr>
          </a:p>
          <a:p>
            <a:endParaRPr lang="ru-RU" sz="2000" dirty="0">
              <a:cs typeface="Arial"/>
            </a:endParaRPr>
          </a:p>
        </p:txBody>
      </p:sp>
    </p:spTree>
    <p:extLst>
      <p:ext uri="{BB962C8B-B14F-4D97-AF65-F5344CB8AC3E}">
        <p14:creationId xmlns:p14="http://schemas.microsoft.com/office/powerpoint/2010/main" val="2581114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375727"/>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solidFill>
                  <a:schemeClr val="tx1"/>
                </a:solidFill>
                <a:cs typeface="Arial"/>
              </a:rPr>
              <a:t>Wire Protocol</a:t>
            </a:r>
            <a:endParaRPr lang="ru-RU" sz="1800" dirty="0">
              <a:solidFill>
                <a:schemeClr val="tx1"/>
              </a:solidFill>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1811391"/>
            <a:ext cx="9058275" cy="5451456"/>
          </a:xfrm>
        </p:spPr>
        <p:txBody>
          <a:bodyPr/>
          <a:lstStyle/>
          <a:p>
            <a:r>
              <a:rPr lang="ru-RU" sz="1800" dirty="0">
                <a:solidFill>
                  <a:schemeClr val="tx1"/>
                </a:solidFill>
                <a:cs typeface="Arial"/>
              </a:rPr>
              <a:t>Канал управления задается как симметричный сеанс </a:t>
            </a:r>
            <a:r>
              <a:rPr lang="ru-RU" sz="1800" i="1" dirty="0">
                <a:solidFill>
                  <a:schemeClr val="tx1"/>
                </a:solidFill>
                <a:cs typeface="Arial"/>
              </a:rPr>
              <a:t>TCP</a:t>
            </a:r>
            <a:r>
              <a:rPr lang="ru-RU" sz="1800" dirty="0">
                <a:solidFill>
                  <a:schemeClr val="tx1"/>
                </a:solidFill>
                <a:cs typeface="Arial"/>
              </a:rPr>
              <a:t> (потенциально защищенный </a:t>
            </a:r>
            <a:r>
              <a:rPr lang="ru-RU" sz="1800" i="1" dirty="0">
                <a:solidFill>
                  <a:schemeClr val="tx1"/>
                </a:solidFill>
                <a:cs typeface="Arial"/>
              </a:rPr>
              <a:t>TLS</a:t>
            </a:r>
            <a:r>
              <a:rPr lang="ru-RU" sz="1800" dirty="0">
                <a:solidFill>
                  <a:schemeClr val="tx1"/>
                </a:solidFill>
                <a:cs typeface="Arial"/>
              </a:rPr>
              <a:t>). Этот канал используется для настройки и управления (размещение потока, запись события, статистика) и предоставления пути для пакетов от коммутатора к контроллеру/приложениям и обратно.</a:t>
            </a:r>
          </a:p>
          <a:p>
            <a:r>
              <a:rPr lang="ru-RU" sz="1800" dirty="0">
                <a:solidFill>
                  <a:schemeClr val="tx1"/>
                </a:solidFill>
                <a:cs typeface="Arial"/>
              </a:rPr>
              <a:t>Статистика охватывает состояние потоков и совокупности потоков, портов, очередей, а также таблицы передачи и специализированные индикаторы конкретных производителей.</a:t>
            </a:r>
            <a:endParaRPr lang="ru-RU" sz="1800" dirty="0">
              <a:solidFill>
                <a:schemeClr val="tx1"/>
              </a:solidFill>
            </a:endParaRPr>
          </a:p>
          <a:p>
            <a:r>
              <a:rPr lang="ru-RU" sz="1800" dirty="0">
                <a:solidFill>
                  <a:schemeClr val="tx1"/>
                </a:solidFill>
                <a:cs typeface="Arial"/>
              </a:rPr>
              <a:t>В версии 1.3 протокола допускаются несколько вспомогательных подключений (</a:t>
            </a:r>
            <a:r>
              <a:rPr lang="ru-RU" sz="1800" i="1" dirty="0">
                <a:solidFill>
                  <a:schemeClr val="tx1"/>
                </a:solidFill>
                <a:cs typeface="Arial"/>
              </a:rPr>
              <a:t>TCP, UDP, TLS</a:t>
            </a:r>
            <a:r>
              <a:rPr lang="ru-RU" sz="1800" dirty="0">
                <a:solidFill>
                  <a:schemeClr val="tx1"/>
                </a:solidFill>
                <a:cs typeface="Arial"/>
              </a:rPr>
              <a:t> или </a:t>
            </a:r>
            <a:r>
              <a:rPr lang="ru-RU" sz="1800" i="1" dirty="0">
                <a:solidFill>
                  <a:schemeClr val="tx1"/>
                </a:solidFill>
                <a:cs typeface="Arial"/>
              </a:rPr>
              <a:t>DTLS</a:t>
            </a:r>
            <a:r>
              <a:rPr lang="ru-RU" sz="1800" dirty="0">
                <a:solidFill>
                  <a:schemeClr val="tx1"/>
                </a:solidFill>
                <a:cs typeface="Arial"/>
              </a:rPr>
              <a:t>), которые могут обслуживать  сообщения </a:t>
            </a:r>
            <a:r>
              <a:rPr lang="ru-RU" sz="1800" i="1" dirty="0" err="1">
                <a:solidFill>
                  <a:schemeClr val="tx1"/>
                </a:solidFill>
                <a:cs typeface="Arial"/>
              </a:rPr>
              <a:t>OpenFlow</a:t>
            </a:r>
            <a:r>
              <a:rPr lang="ru-RU" sz="1800" dirty="0">
                <a:solidFill>
                  <a:schemeClr val="tx1"/>
                </a:solidFill>
                <a:cs typeface="Arial"/>
              </a:rPr>
              <a:t> любого типа или подтипа. Поскольку доставка по каналам </a:t>
            </a:r>
            <a:r>
              <a:rPr lang="ru-RU" sz="1800" i="1" dirty="0">
                <a:solidFill>
                  <a:schemeClr val="tx1"/>
                </a:solidFill>
                <a:cs typeface="Arial"/>
              </a:rPr>
              <a:t>UDP</a:t>
            </a:r>
            <a:r>
              <a:rPr lang="ru-RU" sz="1800" dirty="0">
                <a:solidFill>
                  <a:schemeClr val="tx1"/>
                </a:solidFill>
                <a:cs typeface="Arial"/>
              </a:rPr>
              <a:t> и </a:t>
            </a:r>
            <a:r>
              <a:rPr lang="ru-RU" sz="1800" i="1" dirty="0">
                <a:solidFill>
                  <a:schemeClr val="tx1"/>
                </a:solidFill>
                <a:cs typeface="Arial"/>
              </a:rPr>
              <a:t>DTLS</a:t>
            </a:r>
            <a:r>
              <a:rPr lang="ru-RU" sz="1800" b="1" dirty="0">
                <a:solidFill>
                  <a:schemeClr val="tx1"/>
                </a:solidFill>
                <a:cs typeface="Arial"/>
              </a:rPr>
              <a:t>  </a:t>
            </a:r>
            <a:r>
              <a:rPr lang="ru-RU" sz="1800" dirty="0">
                <a:solidFill>
                  <a:schemeClr val="tx1"/>
                </a:solidFill>
                <a:cs typeface="Arial"/>
              </a:rPr>
              <a:t>не является гарантированной,   в спецификации прописываются инструкции проверки того, что операции с определенными пакетами являются симметричными (чтобы избежать проблем с нарушением  последовательности команд  на контроллере).</a:t>
            </a:r>
            <a:endParaRPr lang="ru-RU" sz="1800" dirty="0">
              <a:solidFill>
                <a:schemeClr val="tx1"/>
              </a:solidFill>
            </a:endParaRPr>
          </a:p>
          <a:p>
            <a:r>
              <a:rPr lang="ru-RU" sz="1800" dirty="0">
                <a:solidFill>
                  <a:schemeClr val="tx1"/>
                </a:solidFill>
                <a:cs typeface="Arial"/>
              </a:rPr>
              <a:t>Поддерживается сообщение </a:t>
            </a:r>
            <a:r>
              <a:rPr lang="ru-RU" sz="1800" i="1" dirty="0">
                <a:solidFill>
                  <a:schemeClr val="tx1"/>
                </a:solidFill>
                <a:cs typeface="Arial"/>
              </a:rPr>
              <a:t>BARRIER</a:t>
            </a:r>
            <a:r>
              <a:rPr lang="ru-RU" sz="1800" dirty="0">
                <a:solidFill>
                  <a:schemeClr val="tx1"/>
                </a:solidFill>
                <a:cs typeface="Arial"/>
              </a:rPr>
              <a:t> для создания пошагового механизма (создания атомарности или управления каждым потоком) для случаев, когда могут быть зависимости между последующими сообщениями (например, операция </a:t>
            </a:r>
            <a:r>
              <a:rPr lang="ru-RU" sz="1800" i="1" dirty="0">
                <a:solidFill>
                  <a:schemeClr val="tx1"/>
                </a:solidFill>
                <a:cs typeface="Arial"/>
              </a:rPr>
              <a:t>PACKET_OUT</a:t>
            </a:r>
            <a:r>
              <a:rPr lang="ru-RU" sz="1800" dirty="0">
                <a:solidFill>
                  <a:schemeClr val="tx1"/>
                </a:solidFill>
                <a:cs typeface="Arial"/>
              </a:rPr>
              <a:t>, которая требует, чтобы потоки  с разрешенные к передаче были помещены в начало очереди).</a:t>
            </a:r>
          </a:p>
          <a:p>
            <a:endParaRPr lang="ru-RU" sz="1800" dirty="0">
              <a:cs typeface="Arial"/>
            </a:endParaRPr>
          </a:p>
        </p:txBody>
      </p:sp>
    </p:spTree>
    <p:extLst>
      <p:ext uri="{BB962C8B-B14F-4D97-AF65-F5344CB8AC3E}">
        <p14:creationId xmlns:p14="http://schemas.microsoft.com/office/powerpoint/2010/main" val="3469492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375727"/>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solidFill>
                  <a:schemeClr val="tx1"/>
                </a:solidFill>
                <a:cs typeface="Arial"/>
              </a:rPr>
              <a:t>Replication</a:t>
            </a:r>
            <a:endParaRPr lang="ru-RU" sz="1800" dirty="0">
              <a:solidFill>
                <a:schemeClr val="tx1"/>
              </a:solidFill>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3207831"/>
            <a:ext cx="9058275" cy="4055016"/>
          </a:xfrm>
        </p:spPr>
        <p:txBody>
          <a:bodyPr/>
          <a:lstStyle/>
          <a:p>
            <a:r>
              <a:rPr lang="ru-RU" sz="1800" dirty="0">
                <a:solidFill>
                  <a:schemeClr val="tx1"/>
                </a:solidFill>
                <a:cs typeface="Arial"/>
              </a:rPr>
              <a:t>Виртуальные порты </a:t>
            </a:r>
            <a:r>
              <a:rPr lang="ru-RU" sz="1800" i="1" dirty="0">
                <a:solidFill>
                  <a:schemeClr val="tx1"/>
                </a:solidFill>
                <a:cs typeface="Arial"/>
              </a:rPr>
              <a:t>ANY</a:t>
            </a:r>
            <a:r>
              <a:rPr lang="ru-RU" sz="1800" dirty="0">
                <a:solidFill>
                  <a:schemeClr val="tx1"/>
                </a:solidFill>
                <a:cs typeface="Arial"/>
              </a:rPr>
              <a:t> и </a:t>
            </a:r>
            <a:r>
              <a:rPr lang="ru-RU" sz="1800" i="1" dirty="0">
                <a:solidFill>
                  <a:schemeClr val="tx1"/>
                </a:solidFill>
                <a:cs typeface="Arial"/>
              </a:rPr>
              <a:t>FLOOD</a:t>
            </a:r>
            <a:r>
              <a:rPr lang="ru-RU" sz="1800" dirty="0">
                <a:solidFill>
                  <a:schemeClr val="tx1"/>
                </a:solidFill>
                <a:cs typeface="Arial"/>
              </a:rPr>
              <a:t> используются в основном для эмуляции/поддержки поведения существующих протоколов (например, </a:t>
            </a:r>
            <a:r>
              <a:rPr lang="ru-RU" sz="1800" i="1" dirty="0">
                <a:solidFill>
                  <a:schemeClr val="tx1"/>
                </a:solidFill>
                <a:cs typeface="Arial"/>
              </a:rPr>
              <a:t>LLDP</a:t>
            </a:r>
            <a:r>
              <a:rPr lang="ru-RU" sz="1800" dirty="0">
                <a:solidFill>
                  <a:schemeClr val="tx1"/>
                </a:solidFill>
                <a:cs typeface="Arial"/>
              </a:rPr>
              <a:t>, используемый для сбора топологии для контроллера, часто использует </a:t>
            </a:r>
            <a:r>
              <a:rPr lang="ru-RU" sz="1800" i="1" dirty="0">
                <a:solidFill>
                  <a:schemeClr val="tx1"/>
                </a:solidFill>
                <a:cs typeface="Arial"/>
              </a:rPr>
              <a:t>FLOOD</a:t>
            </a:r>
            <a:r>
              <a:rPr lang="ru-RU" sz="1800" b="1" dirty="0">
                <a:solidFill>
                  <a:schemeClr val="tx1"/>
                </a:solidFill>
                <a:cs typeface="Arial"/>
              </a:rPr>
              <a:t> </a:t>
            </a:r>
            <a:r>
              <a:rPr lang="ru-RU" sz="1800" dirty="0">
                <a:solidFill>
                  <a:schemeClr val="tx1"/>
                </a:solidFill>
                <a:cs typeface="Arial"/>
              </a:rPr>
              <a:t>в качестве своего выходного порта).</a:t>
            </a:r>
          </a:p>
          <a:p>
            <a:r>
              <a:rPr lang="ru-RU" sz="1800" dirty="0">
                <a:solidFill>
                  <a:schemeClr val="tx1"/>
                </a:solidFill>
                <a:cs typeface="Arial"/>
              </a:rPr>
              <a:t>Групповые таблицы позволяют группировать порты в выходной порт для поддержки </a:t>
            </a:r>
            <a:r>
              <a:rPr lang="ru-RU" sz="1800" i="1" dirty="0" err="1">
                <a:solidFill>
                  <a:schemeClr val="tx1"/>
                </a:solidFill>
                <a:cs typeface="Arial"/>
              </a:rPr>
              <a:t>multicast</a:t>
            </a:r>
            <a:r>
              <a:rPr lang="ru-RU" sz="1800" i="1" dirty="0">
                <a:solidFill>
                  <a:schemeClr val="tx1"/>
                </a:solidFill>
                <a:cs typeface="Arial"/>
              </a:rPr>
              <a:t>, </a:t>
            </a:r>
            <a:r>
              <a:rPr lang="ru-RU" sz="1800" i="1" dirty="0" err="1">
                <a:solidFill>
                  <a:schemeClr val="tx1"/>
                </a:solidFill>
                <a:cs typeface="Arial"/>
              </a:rPr>
              <a:t>multipath</a:t>
            </a:r>
            <a:r>
              <a:rPr lang="ru-RU" sz="1800" i="1" dirty="0">
                <a:solidFill>
                  <a:schemeClr val="tx1"/>
                </a:solidFill>
                <a:cs typeface="Arial"/>
              </a:rPr>
              <a:t>, </a:t>
            </a:r>
            <a:r>
              <a:rPr lang="ru-RU" sz="1800" i="1" dirty="0" err="1">
                <a:solidFill>
                  <a:schemeClr val="tx1"/>
                </a:solidFill>
                <a:cs typeface="Arial"/>
              </a:rPr>
              <a:t>indirection</a:t>
            </a:r>
            <a:r>
              <a:rPr lang="ru-RU" sz="1800" b="1" dirty="0">
                <a:solidFill>
                  <a:schemeClr val="tx1"/>
                </a:solidFill>
                <a:cs typeface="Arial"/>
              </a:rPr>
              <a:t> (</a:t>
            </a:r>
            <a:r>
              <a:rPr lang="ru-RU" sz="1800" dirty="0">
                <a:solidFill>
                  <a:schemeClr val="tx1"/>
                </a:solidFill>
                <a:cs typeface="Arial"/>
              </a:rPr>
              <a:t>обходной путь), </a:t>
            </a:r>
            <a:r>
              <a:rPr lang="ru-RU" sz="1800" i="1" dirty="0" err="1">
                <a:solidFill>
                  <a:schemeClr val="tx1"/>
                </a:solidFill>
                <a:cs typeface="Arial"/>
              </a:rPr>
              <a:t>fast-failover</a:t>
            </a:r>
            <a:r>
              <a:rPr lang="ru-RU" sz="1800" b="1" dirty="0">
                <a:solidFill>
                  <a:schemeClr val="tx1"/>
                </a:solidFill>
                <a:cs typeface="Arial"/>
              </a:rPr>
              <a:t> </a:t>
            </a:r>
            <a:r>
              <a:rPr lang="ru-RU" sz="1800" dirty="0">
                <a:solidFill>
                  <a:schemeClr val="tx1"/>
                </a:solidFill>
                <a:cs typeface="Arial"/>
              </a:rPr>
              <a:t>(быстрое переключение/проброс). Каждая групповая таблица представляет собой, по существу, список наборов действий (действие и </a:t>
            </a:r>
            <a:r>
              <a:rPr lang="ru-RU" sz="1800" i="1" dirty="0" err="1">
                <a:solidFill>
                  <a:schemeClr val="tx1"/>
                </a:solidFill>
                <a:cs typeface="Arial"/>
              </a:rPr>
              <a:t>egress</a:t>
            </a:r>
            <a:r>
              <a:rPr lang="ru-RU" sz="1800" dirty="0">
                <a:solidFill>
                  <a:schemeClr val="tx1"/>
                </a:solidFill>
                <a:cs typeface="Arial"/>
              </a:rPr>
              <a:t> порт). </a:t>
            </a:r>
          </a:p>
          <a:p>
            <a:r>
              <a:rPr lang="ru-RU" sz="1800" dirty="0">
                <a:solidFill>
                  <a:schemeClr val="tx1"/>
                </a:solidFill>
                <a:cs typeface="Arial"/>
              </a:rPr>
              <a:t>Существует четыре типа групповых таблицы, но используется  только два:</a:t>
            </a:r>
          </a:p>
          <a:p>
            <a:r>
              <a:rPr lang="ru-RU" sz="1800" i="1" dirty="0">
                <a:solidFill>
                  <a:schemeClr val="tx1"/>
                </a:solidFill>
                <a:cs typeface="Arial"/>
              </a:rPr>
              <a:t>ALL</a:t>
            </a:r>
            <a:r>
              <a:rPr lang="ru-RU" sz="1800" dirty="0">
                <a:solidFill>
                  <a:schemeClr val="tx1"/>
                </a:solidFill>
                <a:cs typeface="Arial"/>
              </a:rPr>
              <a:t> - Необходимо использовать </a:t>
            </a:r>
            <a:r>
              <a:rPr lang="ru-RU" sz="1800" i="1" dirty="0" err="1">
                <a:solidFill>
                  <a:schemeClr val="tx1"/>
                </a:solidFill>
                <a:cs typeface="Arial"/>
              </a:rPr>
              <a:t>multicast</a:t>
            </a:r>
            <a:r>
              <a:rPr lang="ru-RU" sz="1800" dirty="0">
                <a:solidFill>
                  <a:schemeClr val="tx1"/>
                </a:solidFill>
                <a:cs typeface="Arial"/>
              </a:rPr>
              <a:t>  для всех наборов действий в списке.</a:t>
            </a:r>
          </a:p>
          <a:p>
            <a:r>
              <a:rPr lang="ru-RU" sz="1800" i="1" dirty="0" err="1">
                <a:solidFill>
                  <a:schemeClr val="tx1"/>
                </a:solidFill>
                <a:cs typeface="Arial"/>
              </a:rPr>
              <a:t>Indirect</a:t>
            </a:r>
            <a:r>
              <a:rPr lang="ru-RU" sz="1800" dirty="0">
                <a:solidFill>
                  <a:schemeClr val="tx1"/>
                </a:solidFill>
                <a:cs typeface="Arial"/>
              </a:rPr>
              <a:t> - Используется для имитации поведения</a:t>
            </a:r>
            <a:r>
              <a:rPr lang="ru-RU" sz="1800" b="1" dirty="0">
                <a:solidFill>
                  <a:schemeClr val="tx1"/>
                </a:solidFill>
                <a:cs typeface="Arial"/>
              </a:rPr>
              <a:t> </a:t>
            </a:r>
            <a:r>
              <a:rPr lang="ru-RU" sz="1800" i="1" dirty="0" err="1">
                <a:solidFill>
                  <a:schemeClr val="tx1"/>
                </a:solidFill>
                <a:cs typeface="Arial"/>
              </a:rPr>
              <a:t>next</a:t>
            </a:r>
            <a:r>
              <a:rPr lang="ru-RU" sz="1800" i="1" dirty="0">
                <a:solidFill>
                  <a:schemeClr val="tx1"/>
                </a:solidFill>
                <a:cs typeface="Arial"/>
              </a:rPr>
              <a:t> </a:t>
            </a:r>
            <a:r>
              <a:rPr lang="ru-RU" sz="1800" i="1" dirty="0" err="1">
                <a:solidFill>
                  <a:schemeClr val="tx1"/>
                </a:solidFill>
                <a:cs typeface="Arial"/>
              </a:rPr>
              <a:t>hop</a:t>
            </a:r>
            <a:r>
              <a:rPr lang="ru-RU" sz="1800" dirty="0">
                <a:solidFill>
                  <a:schemeClr val="tx1"/>
                </a:solidFill>
                <a:cs typeface="Arial"/>
              </a:rPr>
              <a:t>  при переадресации IP-адресов для более быстрой сходимости. </a:t>
            </a:r>
          </a:p>
          <a:p>
            <a:endParaRPr lang="ru-RU" sz="1800" dirty="0">
              <a:cs typeface="Arial"/>
            </a:endParaRPr>
          </a:p>
        </p:txBody>
      </p:sp>
    </p:spTree>
    <p:extLst>
      <p:ext uri="{BB962C8B-B14F-4D97-AF65-F5344CB8AC3E}">
        <p14:creationId xmlns:p14="http://schemas.microsoft.com/office/powerpoint/2010/main" val="409036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655836" y="1655332"/>
            <a:ext cx="8776531" cy="5359183"/>
          </a:xfrm>
        </p:spPr>
        <p:txBody>
          <a:bodyPr vert="horz" lIns="91440" tIns="45720" rIns="91440" bIns="45720" rtlCol="0">
            <a:normAutofit/>
          </a:bodyPr>
          <a:lstStyle/>
          <a:p>
            <a:pPr marL="114300" indent="0" defTabSz="914400">
              <a:lnSpc>
                <a:spcPct val="100000"/>
              </a:lnSpc>
              <a:buClrTx/>
            </a:pPr>
            <a:r>
              <a:rPr lang="ru-RU" sz="1800" dirty="0">
                <a:solidFill>
                  <a:schemeClr val="tx1"/>
                </a:solidFill>
                <a:cs typeface="Arial"/>
              </a:rPr>
              <a:t>Два самых популярных </a:t>
            </a:r>
            <a:r>
              <a:rPr lang="en-US" sz="1800" i="1" dirty="0">
                <a:solidFill>
                  <a:schemeClr val="tx1"/>
                </a:solidFill>
                <a:cs typeface="Arial"/>
              </a:rPr>
              <a:t>Southbound</a:t>
            </a:r>
            <a:r>
              <a:rPr lang="ru-RU" sz="1800" i="1" dirty="0">
                <a:solidFill>
                  <a:schemeClr val="tx1"/>
                </a:solidFill>
                <a:cs typeface="Arial"/>
              </a:rPr>
              <a:t> API</a:t>
            </a:r>
            <a:r>
              <a:rPr lang="en-US" sz="1800" dirty="0">
                <a:solidFill>
                  <a:schemeClr val="tx1"/>
                </a:solidFill>
                <a:cs typeface="Arial"/>
              </a:rPr>
              <a:t>:</a:t>
            </a:r>
            <a:endParaRPr lang="ru-RU" sz="1800" dirty="0">
              <a:solidFill>
                <a:schemeClr val="tx1"/>
              </a:solidFill>
              <a:cs typeface="Arial"/>
            </a:endParaRPr>
          </a:p>
          <a:p>
            <a:pPr marL="114300" indent="0" defTabSz="914400">
              <a:lnSpc>
                <a:spcPct val="100000"/>
              </a:lnSpc>
              <a:buClrTx/>
            </a:pPr>
            <a:r>
              <a:rPr lang="ru-RU" sz="1800" dirty="0">
                <a:solidFill>
                  <a:schemeClr val="tx1"/>
                </a:solidFill>
                <a:cs typeface="Arial"/>
              </a:rPr>
              <a:t>Протокол </a:t>
            </a:r>
            <a:r>
              <a:rPr lang="ru-RU" sz="1800" i="1" dirty="0" err="1">
                <a:solidFill>
                  <a:schemeClr val="tx1"/>
                </a:solidFill>
                <a:cs typeface="Arial"/>
              </a:rPr>
              <a:t>OpenFlow</a:t>
            </a:r>
            <a:r>
              <a:rPr lang="ru-RU" sz="1800" dirty="0">
                <a:solidFill>
                  <a:schemeClr val="tx1"/>
                </a:solidFill>
                <a:cs typeface="Arial"/>
              </a:rPr>
              <a:t>:  популярный API южного направления, который был развернут для коммутаторов потока с поддержкой </a:t>
            </a:r>
            <a:r>
              <a:rPr lang="ru-RU" sz="1800" i="1" dirty="0" err="1">
                <a:solidFill>
                  <a:schemeClr val="tx1"/>
                </a:solidFill>
                <a:cs typeface="Arial"/>
              </a:rPr>
              <a:t>OpenFlow</a:t>
            </a:r>
            <a:r>
              <a:rPr lang="ru-RU" sz="1800" dirty="0">
                <a:solidFill>
                  <a:schemeClr val="tx1"/>
                </a:solidFill>
                <a:cs typeface="Arial"/>
              </a:rPr>
              <a:t>. </a:t>
            </a:r>
            <a:endParaRPr lang="en-US" sz="1800" dirty="0">
              <a:solidFill>
                <a:schemeClr val="tx1"/>
              </a:solidFill>
              <a:cs typeface="Arial"/>
            </a:endParaRPr>
          </a:p>
          <a:p>
            <a:pPr marL="114300" indent="0" defTabSz="914400">
              <a:lnSpc>
                <a:spcPct val="100000"/>
              </a:lnSpc>
              <a:buClrTx/>
            </a:pPr>
            <a:r>
              <a:rPr lang="ru-RU" sz="1800" i="1" dirty="0" err="1">
                <a:solidFill>
                  <a:schemeClr val="tx1"/>
                </a:solidFill>
                <a:cs typeface="Arial"/>
              </a:rPr>
              <a:t>OpenFlow</a:t>
            </a:r>
            <a:r>
              <a:rPr lang="ru-RU" sz="1800" dirty="0">
                <a:solidFill>
                  <a:schemeClr val="tx1"/>
                </a:solidFill>
                <a:cs typeface="Arial"/>
              </a:rPr>
              <a:t> отправляет три типа информационных сообщений на контроллер</a:t>
            </a:r>
            <a:endParaRPr lang="en-US" sz="1800" dirty="0">
              <a:solidFill>
                <a:schemeClr val="tx1"/>
              </a:solidFill>
              <a:cs typeface="Arial"/>
            </a:endParaRPr>
          </a:p>
          <a:p>
            <a:pPr marL="114300" indent="0" defTabSz="914400">
              <a:lnSpc>
                <a:spcPct val="100000"/>
              </a:lnSpc>
              <a:buClrTx/>
            </a:pPr>
            <a:r>
              <a:rPr lang="ru-RU" sz="1800" dirty="0">
                <a:solidFill>
                  <a:schemeClr val="tx1"/>
                </a:solidFill>
                <a:cs typeface="Arial"/>
              </a:rPr>
              <a:t>Инициирующее сообщение от потокового устройства к контроллеру: когда происходит событие изменения канала или порта.</a:t>
            </a:r>
            <a:endParaRPr lang="en-US" sz="1800" dirty="0">
              <a:solidFill>
                <a:schemeClr val="tx1"/>
              </a:solidFill>
              <a:cs typeface="Arial"/>
            </a:endParaRPr>
          </a:p>
          <a:p>
            <a:pPr marL="114300" indent="0" defTabSz="914400">
              <a:lnSpc>
                <a:spcPct val="100000"/>
              </a:lnSpc>
              <a:buClrTx/>
            </a:pPr>
            <a:r>
              <a:rPr lang="ru-RU" sz="1800" dirty="0">
                <a:solidFill>
                  <a:schemeClr val="tx1"/>
                </a:solidFill>
                <a:cs typeface="Arial"/>
              </a:rPr>
              <a:t>Статистика потока — информация, генерируемая коммутаторами потока и собираемая контроллером.</a:t>
            </a:r>
            <a:endParaRPr lang="en-US" sz="1800" dirty="0">
              <a:solidFill>
                <a:schemeClr val="tx1"/>
              </a:solidFill>
              <a:cs typeface="Arial"/>
            </a:endParaRPr>
          </a:p>
          <a:p>
            <a:pPr marL="114300" indent="0" defTabSz="914400">
              <a:lnSpc>
                <a:spcPct val="100000"/>
              </a:lnSpc>
              <a:buClrTx/>
            </a:pPr>
            <a:r>
              <a:rPr lang="ru-RU" sz="1800" dirty="0">
                <a:solidFill>
                  <a:schemeClr val="tx1"/>
                </a:solidFill>
                <a:cs typeface="Arial"/>
              </a:rPr>
              <a:t>Пакетные сообщения.</a:t>
            </a:r>
          </a:p>
          <a:p>
            <a:pPr marL="114300" indent="0" defTabSz="914400">
              <a:lnSpc>
                <a:spcPct val="100000"/>
              </a:lnSpc>
              <a:buClrTx/>
            </a:pPr>
            <a:r>
              <a:rPr lang="ru-RU" sz="1800" i="1" dirty="0">
                <a:solidFill>
                  <a:schemeClr val="tx1"/>
                </a:solidFill>
                <a:cs typeface="Arial"/>
              </a:rPr>
              <a:t>OVSDB</a:t>
            </a:r>
            <a:r>
              <a:rPr lang="ru-RU" sz="1800" dirty="0">
                <a:solidFill>
                  <a:schemeClr val="tx1"/>
                </a:solidFill>
                <a:cs typeface="Arial"/>
              </a:rPr>
              <a:t>: </a:t>
            </a:r>
            <a:r>
              <a:rPr lang="en-US" sz="1800" dirty="0">
                <a:solidFill>
                  <a:schemeClr val="tx1"/>
                </a:solidFill>
                <a:cs typeface="Arial"/>
              </a:rPr>
              <a:t>- </a:t>
            </a:r>
            <a:r>
              <a:rPr lang="ru-RU" sz="1800" dirty="0">
                <a:solidFill>
                  <a:schemeClr val="tx1"/>
                </a:solidFill>
                <a:cs typeface="Arial"/>
              </a:rPr>
              <a:t>это еще один </a:t>
            </a:r>
            <a:r>
              <a:rPr lang="ru-RU" sz="1800" i="1" dirty="0">
                <a:solidFill>
                  <a:schemeClr val="tx1"/>
                </a:solidFill>
                <a:cs typeface="Arial"/>
              </a:rPr>
              <a:t>южный API</a:t>
            </a:r>
            <a:r>
              <a:rPr lang="ru-RU" sz="1800" dirty="0">
                <a:solidFill>
                  <a:schemeClr val="tx1"/>
                </a:solidFill>
                <a:cs typeface="Arial"/>
              </a:rPr>
              <a:t>, в первую очередь предназначенный для </a:t>
            </a:r>
            <a:r>
              <a:rPr lang="ru-RU" sz="1800" i="1" dirty="0">
                <a:solidFill>
                  <a:schemeClr val="tx1"/>
                </a:solidFill>
                <a:cs typeface="Arial"/>
              </a:rPr>
              <a:t>Open </a:t>
            </a:r>
            <a:r>
              <a:rPr lang="ru-RU" sz="1800" i="1" dirty="0" err="1">
                <a:solidFill>
                  <a:schemeClr val="tx1"/>
                </a:solidFill>
                <a:cs typeface="Arial"/>
              </a:rPr>
              <a:t>vSwitch</a:t>
            </a:r>
            <a:r>
              <a:rPr lang="ru-RU" sz="1800" dirty="0">
                <a:solidFill>
                  <a:schemeClr val="tx1"/>
                </a:solidFill>
                <a:cs typeface="Arial"/>
              </a:rPr>
              <a:t>. </a:t>
            </a:r>
            <a:endParaRPr lang="en-US" sz="1800" dirty="0">
              <a:solidFill>
                <a:schemeClr val="tx1"/>
              </a:solidFill>
              <a:cs typeface="Arial"/>
            </a:endParaRPr>
          </a:p>
          <a:p>
            <a:pPr marL="114300" indent="0" defTabSz="914400">
              <a:lnSpc>
                <a:spcPct val="100000"/>
              </a:lnSpc>
              <a:buClrTx/>
            </a:pPr>
            <a:r>
              <a:rPr lang="ru-RU" sz="1800" dirty="0">
                <a:solidFill>
                  <a:schemeClr val="tx1"/>
                </a:solidFill>
                <a:cs typeface="Arial"/>
              </a:rPr>
              <a:t>С </a:t>
            </a:r>
            <a:r>
              <a:rPr lang="ru-RU" sz="1800" i="1" dirty="0">
                <a:solidFill>
                  <a:schemeClr val="tx1"/>
                </a:solidFill>
                <a:cs typeface="Arial"/>
              </a:rPr>
              <a:t>OVSDB</a:t>
            </a:r>
            <a:r>
              <a:rPr lang="ru-RU" sz="1800" dirty="0">
                <a:solidFill>
                  <a:schemeClr val="tx1"/>
                </a:solidFill>
                <a:cs typeface="Arial"/>
              </a:rPr>
              <a:t> контроллер </a:t>
            </a:r>
            <a:r>
              <a:rPr lang="ru-RU" sz="1800" b="1" dirty="0">
                <a:solidFill>
                  <a:schemeClr val="tx1"/>
                </a:solidFill>
                <a:cs typeface="Arial"/>
              </a:rPr>
              <a:t>SDN</a:t>
            </a:r>
            <a:r>
              <a:rPr lang="ru-RU" sz="1800" dirty="0">
                <a:solidFill>
                  <a:schemeClr val="tx1"/>
                </a:solidFill>
                <a:cs typeface="Arial"/>
              </a:rPr>
              <a:t> может запускать несколько экземпляров </a:t>
            </a:r>
            <a:r>
              <a:rPr lang="ru-RU" sz="1800" i="1" dirty="0">
                <a:solidFill>
                  <a:schemeClr val="tx1"/>
                </a:solidFill>
                <a:cs typeface="Arial"/>
              </a:rPr>
              <a:t>Open </a:t>
            </a:r>
            <a:r>
              <a:rPr lang="ru-RU" sz="1800" i="1" dirty="0" err="1">
                <a:solidFill>
                  <a:schemeClr val="tx1"/>
                </a:solidFill>
                <a:cs typeface="Arial"/>
              </a:rPr>
              <a:t>vSwiches</a:t>
            </a:r>
            <a:r>
              <a:rPr lang="ru-RU" sz="1800" dirty="0">
                <a:solidFill>
                  <a:schemeClr val="tx1"/>
                </a:solidFill>
                <a:cs typeface="Arial"/>
              </a:rPr>
              <a:t> и устанавливать различные политики </a:t>
            </a:r>
            <a:r>
              <a:rPr lang="ru-RU" sz="1800" i="1" dirty="0" err="1">
                <a:solidFill>
                  <a:schemeClr val="tx1"/>
                </a:solidFill>
                <a:cs typeface="Arial"/>
              </a:rPr>
              <a:t>QoS</a:t>
            </a:r>
            <a:r>
              <a:rPr lang="ru-RU" sz="1800" dirty="0">
                <a:solidFill>
                  <a:schemeClr val="tx1"/>
                </a:solidFill>
                <a:cs typeface="Arial"/>
              </a:rPr>
              <a:t> и т. д., тем самым дополняя </a:t>
            </a:r>
            <a:r>
              <a:rPr lang="ru-RU" sz="1800" i="1" dirty="0" err="1">
                <a:solidFill>
                  <a:schemeClr val="tx1"/>
                </a:solidFill>
                <a:cs typeface="Arial"/>
              </a:rPr>
              <a:t>OpenFlow</a:t>
            </a:r>
            <a:r>
              <a:rPr lang="ru-RU" sz="1800" dirty="0">
                <a:solidFill>
                  <a:schemeClr val="tx1"/>
                </a:solidFill>
                <a:cs typeface="Arial"/>
              </a:rPr>
              <a:t>.</a:t>
            </a:r>
            <a:endParaRPr lang="en-US" sz="1800" dirty="0">
              <a:solidFill>
                <a:schemeClr val="tx1"/>
              </a:solidFill>
              <a:cs typeface="Arial"/>
            </a:endParaRPr>
          </a:p>
        </p:txBody>
      </p:sp>
    </p:spTree>
    <p:extLst>
      <p:ext uri="{BB962C8B-B14F-4D97-AF65-F5344CB8AC3E}">
        <p14:creationId xmlns:p14="http://schemas.microsoft.com/office/powerpoint/2010/main" val="2170982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69285" y="125454"/>
            <a:ext cx="9058275" cy="543719"/>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err="1">
                <a:solidFill>
                  <a:schemeClr val="tx1"/>
                </a:solidFill>
                <a:cs typeface="Arial"/>
              </a:rPr>
              <a:t>Config&amp;Extensibility</a:t>
            </a:r>
            <a:endParaRPr lang="ru-RU" sz="1800">
              <a:solidFill>
                <a:schemeClr val="tx1"/>
              </a:solidFill>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3281327"/>
            <a:ext cx="9058275" cy="3981520"/>
          </a:xfrm>
        </p:spPr>
        <p:txBody>
          <a:bodyPr/>
          <a:lstStyle/>
          <a:p>
            <a:r>
              <a:rPr lang="ru-RU" sz="1800" dirty="0">
                <a:solidFill>
                  <a:schemeClr val="tx1"/>
                </a:solidFill>
                <a:cs typeface="Arial"/>
              </a:rPr>
              <a:t>Протокол конфигурации был первоначально разработан для установки  </a:t>
            </a:r>
            <a:r>
              <a:rPr lang="ru-RU" sz="1800" i="1" dirty="0" err="1">
                <a:solidFill>
                  <a:schemeClr val="tx1"/>
                </a:solidFill>
                <a:cs typeface="Arial"/>
              </a:rPr>
              <a:t>OpenFlow</a:t>
            </a:r>
            <a:r>
              <a:rPr lang="ru-RU" sz="1800" dirty="0">
                <a:solidFill>
                  <a:schemeClr val="tx1"/>
                </a:solidFill>
                <a:cs typeface="Arial"/>
              </a:rPr>
              <a:t> в сетевом элементе (</a:t>
            </a:r>
            <a:r>
              <a:rPr lang="ru-RU" sz="1800" dirty="0" err="1">
                <a:solidFill>
                  <a:schemeClr val="tx1"/>
                </a:solidFill>
                <a:cs typeface="Arial"/>
              </a:rPr>
              <a:t>of-config</a:t>
            </a:r>
            <a:r>
              <a:rPr lang="ru-RU" sz="1800" dirty="0">
                <a:solidFill>
                  <a:schemeClr val="tx1"/>
                </a:solidFill>
                <a:cs typeface="Arial"/>
              </a:rPr>
              <a:t> 1.0). </a:t>
            </a:r>
            <a:endParaRPr lang="ru-RU" sz="1800" dirty="0">
              <a:solidFill>
                <a:schemeClr val="tx1"/>
              </a:solidFill>
            </a:endParaRPr>
          </a:p>
          <a:p>
            <a:r>
              <a:rPr lang="ru-RU" sz="1800" dirty="0">
                <a:solidFill>
                  <a:schemeClr val="tx1"/>
                </a:solidFill>
                <a:cs typeface="Arial"/>
              </a:rPr>
              <a:t>Протокол базируется на модели данных </a:t>
            </a:r>
            <a:r>
              <a:rPr lang="ru-RU" sz="1800" i="1" dirty="0">
                <a:solidFill>
                  <a:schemeClr val="tx1"/>
                </a:solidFill>
                <a:cs typeface="Arial"/>
              </a:rPr>
              <a:t>YANG</a:t>
            </a:r>
            <a:r>
              <a:rPr lang="ru-RU" sz="1800" b="1" dirty="0">
                <a:solidFill>
                  <a:schemeClr val="tx1"/>
                </a:solidFill>
                <a:cs typeface="Arial"/>
              </a:rPr>
              <a:t>,  </a:t>
            </a:r>
            <a:r>
              <a:rPr lang="ru-RU" sz="1800" dirty="0">
                <a:solidFill>
                  <a:schemeClr val="tx1"/>
                </a:solidFill>
                <a:cs typeface="Arial"/>
              </a:rPr>
              <a:t>структурирован согласно </a:t>
            </a:r>
            <a:r>
              <a:rPr lang="ru-RU" sz="1800" i="1" dirty="0">
                <a:solidFill>
                  <a:schemeClr val="tx1"/>
                </a:solidFill>
                <a:cs typeface="Arial"/>
              </a:rPr>
              <a:t>XML</a:t>
            </a:r>
            <a:r>
              <a:rPr lang="ru-RU" sz="1800" b="1" dirty="0">
                <a:solidFill>
                  <a:schemeClr val="tx1"/>
                </a:solidFill>
                <a:cs typeface="Arial"/>
              </a:rPr>
              <a:t> </a:t>
            </a:r>
            <a:r>
              <a:rPr lang="ru-RU" sz="1800" i="1" dirty="0" err="1">
                <a:solidFill>
                  <a:schemeClr val="tx1"/>
                </a:solidFill>
                <a:cs typeface="Arial"/>
              </a:rPr>
              <a:t>schema</a:t>
            </a:r>
            <a:r>
              <a:rPr lang="ru-RU" sz="1800" b="1" dirty="0">
                <a:solidFill>
                  <a:schemeClr val="tx1"/>
                </a:solidFill>
                <a:cs typeface="Arial"/>
              </a:rPr>
              <a:t> </a:t>
            </a:r>
            <a:r>
              <a:rPr lang="ru-RU" sz="1800" dirty="0">
                <a:solidFill>
                  <a:schemeClr val="tx1"/>
                </a:solidFill>
                <a:cs typeface="Arial"/>
              </a:rPr>
              <a:t> и  использует протокол </a:t>
            </a:r>
            <a:r>
              <a:rPr lang="ru-RU" sz="1800" i="1" dirty="0">
                <a:solidFill>
                  <a:schemeClr val="tx1"/>
                </a:solidFill>
                <a:cs typeface="Arial"/>
              </a:rPr>
              <a:t>NETCONF</a:t>
            </a:r>
            <a:r>
              <a:rPr lang="ru-RU" sz="1800" dirty="0">
                <a:solidFill>
                  <a:schemeClr val="tx1"/>
                </a:solidFill>
                <a:cs typeface="Arial"/>
              </a:rPr>
              <a:t> для доставки. </a:t>
            </a:r>
          </a:p>
          <a:p>
            <a:r>
              <a:rPr lang="ru-RU" sz="1800" dirty="0">
                <a:solidFill>
                  <a:schemeClr val="tx1"/>
                </a:solidFill>
                <a:cs typeface="Arial"/>
              </a:rPr>
              <a:t>--</a:t>
            </a:r>
          </a:p>
          <a:p>
            <a:r>
              <a:rPr lang="ru-RU" sz="1800" dirty="0">
                <a:solidFill>
                  <a:schemeClr val="tx1"/>
                </a:solidFill>
                <a:cs typeface="Arial"/>
              </a:rPr>
              <a:t>(из Wikipedia)</a:t>
            </a:r>
          </a:p>
          <a:p>
            <a:r>
              <a:rPr lang="ru-RU" sz="1800" i="1" dirty="0">
                <a:solidFill>
                  <a:schemeClr val="tx1"/>
                </a:solidFill>
                <a:cs typeface="Arial"/>
              </a:rPr>
              <a:t>YANG</a:t>
            </a:r>
            <a:r>
              <a:rPr lang="ru-RU" sz="1800" dirty="0">
                <a:solidFill>
                  <a:schemeClr val="tx1"/>
                </a:solidFill>
                <a:cs typeface="Arial"/>
              </a:rPr>
              <a:t> - это модульный язык, представляющий структуры данных в формате дерева </a:t>
            </a:r>
            <a:r>
              <a:rPr lang="ru-RU" sz="1800" i="1" dirty="0">
                <a:solidFill>
                  <a:schemeClr val="tx1"/>
                </a:solidFill>
                <a:cs typeface="Arial"/>
              </a:rPr>
              <a:t>XML</a:t>
            </a:r>
            <a:r>
              <a:rPr lang="ru-RU" sz="1800" dirty="0">
                <a:solidFill>
                  <a:schemeClr val="tx1"/>
                </a:solidFill>
                <a:cs typeface="Arial"/>
              </a:rPr>
              <a:t>. Язык моделирования данных имеет ряд встроенных типов данных. Дополнительные типы данных конкретных приложений могут быть получены из встроенных типов данных. Более сложные многоразовые структуры данных могут быть представлены как группировки. </a:t>
            </a:r>
          </a:p>
          <a:p>
            <a:r>
              <a:rPr lang="ru-RU" sz="1800" dirty="0">
                <a:solidFill>
                  <a:schemeClr val="tx1"/>
                </a:solidFill>
                <a:cs typeface="Arial"/>
              </a:rPr>
              <a:t>--</a:t>
            </a:r>
          </a:p>
          <a:p>
            <a:endParaRPr lang="ru-RU" sz="1800" dirty="0">
              <a:cs typeface="Arial"/>
            </a:endParaRPr>
          </a:p>
        </p:txBody>
      </p:sp>
    </p:spTree>
    <p:extLst>
      <p:ext uri="{BB962C8B-B14F-4D97-AF65-F5344CB8AC3E}">
        <p14:creationId xmlns:p14="http://schemas.microsoft.com/office/powerpoint/2010/main" val="2943920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558820"/>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46619" y="1553999"/>
            <a:ext cx="9153202" cy="5351003"/>
          </a:xfrm>
        </p:spPr>
        <p:txBody>
          <a:bodyPr vert="horz" lIns="91440" tIns="45720" rIns="91440" bIns="45720" rtlCol="0">
            <a:normAutofit/>
          </a:bodyPr>
          <a:lstStyle/>
          <a:p>
            <a:pPr marL="0" indent="0" defTabSz="914400">
              <a:spcAft>
                <a:spcPct val="0"/>
              </a:spcAft>
              <a:buClrTx/>
            </a:pPr>
            <a:endParaRPr lang="en-US" sz="1800" dirty="0">
              <a:solidFill>
                <a:schemeClr val="tx1"/>
              </a:solidFill>
              <a:ea typeface="+mn-lt"/>
              <a:cs typeface="+mn-lt"/>
            </a:endParaRPr>
          </a:p>
          <a:p>
            <a:pPr marL="0" indent="0" defTabSz="914400">
              <a:spcAft>
                <a:spcPct val="0"/>
              </a:spcAft>
              <a:buClrTx/>
            </a:pPr>
            <a:endParaRPr lang="ru-RU" sz="1800" dirty="0">
              <a:solidFill>
                <a:schemeClr val="tx1"/>
              </a:solidFill>
              <a:ea typeface="+mn-lt"/>
              <a:cs typeface="+mn-lt"/>
            </a:endParaRPr>
          </a:p>
        </p:txBody>
      </p:sp>
      <p:sp>
        <p:nvSpPr>
          <p:cNvPr id="5" name="TextBox 4">
            <a:extLst>
              <a:ext uri="{FF2B5EF4-FFF2-40B4-BE49-F238E27FC236}">
                <a16:creationId xmlns:a16="http://schemas.microsoft.com/office/drawing/2014/main" id="{B92C60A3-1936-FFAA-FB48-9CAD9092CF37}"/>
              </a:ext>
            </a:extLst>
          </p:cNvPr>
          <p:cNvSpPr txBox="1"/>
          <p:nvPr/>
        </p:nvSpPr>
        <p:spPr>
          <a:xfrm>
            <a:off x="715795" y="2783461"/>
            <a:ext cx="8813610" cy="3956852"/>
          </a:xfrm>
          <a:prstGeom prst="rect">
            <a:avLst/>
          </a:prstGeom>
          <a:noFill/>
        </p:spPr>
        <p:txBody>
          <a:bodyPr wrap="square" lIns="91440" tIns="45720" rIns="91440" bIns="45720" anchor="t">
            <a:spAutoFit/>
          </a:bodyPr>
          <a:lstStyle/>
          <a:p>
            <a:pPr marL="0" indent="0" defTabSz="914400">
              <a:spcAft>
                <a:spcPct val="0"/>
              </a:spcAft>
              <a:buClrTx/>
            </a:pPr>
            <a:endParaRPr lang="en-US" sz="1800" dirty="0">
              <a:solidFill>
                <a:schemeClr val="tx1"/>
              </a:solidFill>
              <a:cs typeface="Arial"/>
            </a:endParaRPr>
          </a:p>
          <a:p>
            <a:pPr marL="0" indent="0" defTabSz="914400">
              <a:spcAft>
                <a:spcPct val="0"/>
              </a:spcAft>
              <a:buClrTx/>
            </a:pPr>
            <a:r>
              <a:rPr lang="ru-RU" sz="1800" b="1" dirty="0">
                <a:solidFill>
                  <a:schemeClr val="tx1"/>
                </a:solidFill>
                <a:latin typeface="Arial"/>
                <a:cs typeface="Arial"/>
              </a:rPr>
              <a:t>Протокол </a:t>
            </a:r>
            <a:r>
              <a:rPr lang="ru-RU" sz="1800" b="1" i="1" dirty="0">
                <a:solidFill>
                  <a:schemeClr val="tx1"/>
                </a:solidFill>
                <a:latin typeface="Arial"/>
                <a:cs typeface="Arial"/>
              </a:rPr>
              <a:t>NETCONF</a:t>
            </a:r>
            <a:r>
              <a:rPr lang="ru-RU" b="1" i="1" dirty="0">
                <a:solidFill>
                  <a:schemeClr val="tx1"/>
                </a:solidFill>
                <a:latin typeface="Arial"/>
                <a:cs typeface="Arial"/>
              </a:rPr>
              <a:t>:</a:t>
            </a:r>
            <a:endParaRPr lang="en-US" sz="1800" b="1" i="1" dirty="0">
              <a:solidFill>
                <a:schemeClr val="tx1"/>
              </a:solidFill>
              <a:latin typeface="Arial"/>
              <a:cs typeface="Arial"/>
            </a:endParaRPr>
          </a:p>
          <a:p>
            <a:pPr marL="0" indent="0" defTabSz="914400">
              <a:spcAft>
                <a:spcPct val="0"/>
              </a:spcAft>
              <a:buClrTx/>
            </a:pPr>
            <a:endParaRPr lang="ru-RU" sz="1800" b="1" i="1" dirty="0">
              <a:solidFill>
                <a:schemeClr val="tx1"/>
              </a:solidFill>
              <a:cs typeface="Arial"/>
            </a:endParaRPr>
          </a:p>
          <a:p>
            <a:pPr marL="0" indent="0" defTabSz="914400">
              <a:spcAft>
                <a:spcPct val="0"/>
              </a:spcAft>
              <a:buClrTx/>
            </a:pPr>
            <a:endParaRPr lang="en-US" b="1" dirty="0">
              <a:solidFill>
                <a:schemeClr val="tx1"/>
              </a:solidFill>
              <a:cs typeface="Arial"/>
            </a:endParaRPr>
          </a:p>
          <a:p>
            <a:pPr marL="0" indent="0" defTabSz="914400">
              <a:spcAft>
                <a:spcPct val="0"/>
              </a:spcAft>
              <a:buClrTx/>
            </a:pPr>
            <a:r>
              <a:rPr lang="ru-RU" sz="1800" dirty="0">
                <a:solidFill>
                  <a:schemeClr val="tx1"/>
                </a:solidFill>
                <a:cs typeface="Arial"/>
              </a:rPr>
              <a:t>На рынке присутствует огромное количество </a:t>
            </a:r>
            <a:r>
              <a:rPr lang="ru-RU" sz="1800" dirty="0" err="1">
                <a:solidFill>
                  <a:schemeClr val="tx1"/>
                </a:solidFill>
                <a:cs typeface="Arial"/>
              </a:rPr>
              <a:t>интелектуального</a:t>
            </a:r>
            <a:r>
              <a:rPr lang="ru-RU" sz="1800" dirty="0">
                <a:solidFill>
                  <a:schemeClr val="tx1"/>
                </a:solidFill>
                <a:cs typeface="Arial"/>
              </a:rPr>
              <a:t> сетевого оборудования со своими операционной системой, встроенными сервисами и "железом".</a:t>
            </a:r>
            <a:r>
              <a:rPr lang="en-US" sz="1800" dirty="0">
                <a:solidFill>
                  <a:schemeClr val="tx1"/>
                </a:solidFill>
                <a:cs typeface="Arial"/>
              </a:rPr>
              <a:t> </a:t>
            </a:r>
            <a:r>
              <a:rPr lang="ru-RU" sz="1800" dirty="0">
                <a:solidFill>
                  <a:schemeClr val="tx1"/>
                </a:solidFill>
                <a:cs typeface="Arial"/>
              </a:rPr>
              <a:t>Для работы с таким оборудованием был предложен протокол </a:t>
            </a:r>
            <a:r>
              <a:rPr lang="ru-RU" sz="1800" i="1" dirty="0">
                <a:solidFill>
                  <a:schemeClr val="tx1"/>
                </a:solidFill>
                <a:cs typeface="Arial"/>
              </a:rPr>
              <a:t>NETCONF</a:t>
            </a:r>
            <a:r>
              <a:rPr lang="ru-RU" sz="1800" dirty="0">
                <a:solidFill>
                  <a:schemeClr val="tx1"/>
                </a:solidFill>
                <a:cs typeface="Arial"/>
              </a:rPr>
              <a:t>, разработанный </a:t>
            </a:r>
            <a:r>
              <a:rPr lang="ru-RU" sz="1800" i="1" dirty="0">
                <a:solidFill>
                  <a:schemeClr val="tx1"/>
                </a:solidFill>
                <a:cs typeface="Arial"/>
              </a:rPr>
              <a:t>IETF (Internet Engineering Task Force)</a:t>
            </a:r>
            <a:r>
              <a:rPr lang="ru-RU" sz="1800" dirty="0">
                <a:solidFill>
                  <a:schemeClr val="tx1"/>
                </a:solidFill>
                <a:cs typeface="Arial"/>
              </a:rPr>
              <a:t>.</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Это протокол администрирования сетевых устройств, позволяет "заливать" на сетевое устройство наборы команд автоматически с сервера, вместо того чтобы загружать их вручную администратором как раньше.</a:t>
            </a:r>
          </a:p>
          <a:p>
            <a:pPr marL="0" indent="0" defTabSz="914400">
              <a:spcAft>
                <a:spcPct val="0"/>
              </a:spcAft>
              <a:buClrTx/>
            </a:pPr>
            <a:r>
              <a:rPr lang="ru-RU" sz="1800" dirty="0">
                <a:solidFill>
                  <a:schemeClr val="tx1"/>
                </a:solidFill>
                <a:cs typeface="Arial"/>
              </a:rPr>
              <a:t>Протокол </a:t>
            </a:r>
            <a:r>
              <a:rPr lang="ru-RU" sz="1800" i="1" dirty="0">
                <a:solidFill>
                  <a:schemeClr val="tx1"/>
                </a:solidFill>
                <a:cs typeface="Arial"/>
              </a:rPr>
              <a:t>NETCONF</a:t>
            </a:r>
            <a:r>
              <a:rPr lang="ru-RU" sz="1800" dirty="0">
                <a:solidFill>
                  <a:schemeClr val="tx1"/>
                </a:solidFill>
                <a:cs typeface="Arial"/>
              </a:rPr>
              <a:t>  описан в RFC4741  и использует механизм RPC (</a:t>
            </a:r>
            <a:r>
              <a:rPr lang="ru-RU" sz="1800" dirty="0" err="1">
                <a:solidFill>
                  <a:schemeClr val="tx1"/>
                </a:solidFill>
                <a:cs typeface="Arial"/>
              </a:rPr>
              <a:t>remote</a:t>
            </a:r>
            <a:r>
              <a:rPr lang="ru-RU" sz="1800" dirty="0">
                <a:solidFill>
                  <a:schemeClr val="tx1"/>
                </a:solidFill>
                <a:cs typeface="Arial"/>
              </a:rPr>
              <a:t> </a:t>
            </a:r>
            <a:r>
              <a:rPr lang="ru-RU" sz="1800" dirty="0" err="1">
                <a:solidFill>
                  <a:schemeClr val="tx1"/>
                </a:solidFill>
                <a:cs typeface="Arial"/>
              </a:rPr>
              <a:t>procedure</a:t>
            </a:r>
            <a:r>
              <a:rPr lang="ru-RU" sz="1800" dirty="0">
                <a:solidFill>
                  <a:schemeClr val="tx1"/>
                </a:solidFill>
                <a:cs typeface="Arial"/>
              </a:rPr>
              <a:t> </a:t>
            </a:r>
            <a:r>
              <a:rPr lang="ru-RU" sz="1800" dirty="0" err="1">
                <a:solidFill>
                  <a:schemeClr val="tx1"/>
                </a:solidFill>
                <a:cs typeface="Arial"/>
              </a:rPr>
              <a:t>call</a:t>
            </a:r>
            <a:r>
              <a:rPr lang="ru-RU" sz="1800" dirty="0">
                <a:solidFill>
                  <a:schemeClr val="tx1"/>
                </a:solidFill>
                <a:cs typeface="Arial"/>
              </a:rPr>
              <a:t>)</a:t>
            </a:r>
          </a:p>
          <a:p>
            <a:pPr marL="0" indent="0" defTabSz="914400">
              <a:spcAft>
                <a:spcPct val="0"/>
              </a:spcAft>
              <a:buClrTx/>
            </a:pPr>
            <a:r>
              <a:rPr lang="ru-RU" sz="1800" dirty="0">
                <a:solidFill>
                  <a:schemeClr val="tx1"/>
                </a:solidFill>
                <a:cs typeface="Arial"/>
              </a:rPr>
              <a:t>Загружаемые команды должны быть описаны на языке </a:t>
            </a:r>
            <a:r>
              <a:rPr lang="ru-RU" sz="1800" i="1" dirty="0">
                <a:solidFill>
                  <a:schemeClr val="tx1"/>
                </a:solidFill>
                <a:cs typeface="Arial"/>
              </a:rPr>
              <a:t>XML</a:t>
            </a:r>
            <a:r>
              <a:rPr lang="ru-RU" sz="1800" b="1" dirty="0">
                <a:solidFill>
                  <a:schemeClr val="tx1"/>
                </a:solidFill>
                <a:cs typeface="Arial"/>
              </a:rPr>
              <a:t>.</a:t>
            </a:r>
          </a:p>
        </p:txBody>
      </p:sp>
    </p:spTree>
    <p:extLst>
      <p:ext uri="{BB962C8B-B14F-4D97-AF65-F5344CB8AC3E}">
        <p14:creationId xmlns:p14="http://schemas.microsoft.com/office/powerpoint/2010/main" val="28834435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632316"/>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46619" y="1553999"/>
            <a:ext cx="9153202" cy="5351003"/>
          </a:xfrm>
        </p:spPr>
        <p:txBody>
          <a:bodyPr vert="horz" lIns="91440" tIns="45720" rIns="91440" bIns="45720" rtlCol="0">
            <a:normAutofit/>
          </a:bodyPr>
          <a:lstStyle/>
          <a:p>
            <a:pPr marL="0" indent="0" defTabSz="914400">
              <a:spcAft>
                <a:spcPct val="0"/>
              </a:spcAft>
              <a:buClrTx/>
            </a:pPr>
            <a:endParaRPr lang="en-US" sz="1800" dirty="0">
              <a:solidFill>
                <a:schemeClr val="tx1"/>
              </a:solidFill>
              <a:ea typeface="+mn-lt"/>
              <a:cs typeface="+mn-lt"/>
            </a:endParaRPr>
          </a:p>
          <a:p>
            <a:pPr marL="0" indent="0" defTabSz="914400">
              <a:spcAft>
                <a:spcPct val="0"/>
              </a:spcAft>
              <a:buClrTx/>
            </a:pPr>
            <a:endParaRPr lang="ru-RU" sz="1800" dirty="0">
              <a:solidFill>
                <a:schemeClr val="tx1"/>
              </a:solidFill>
              <a:ea typeface="+mn-lt"/>
              <a:cs typeface="+mn-lt"/>
            </a:endParaRPr>
          </a:p>
        </p:txBody>
      </p:sp>
      <p:pic>
        <p:nvPicPr>
          <p:cNvPr id="2" name="Рисунок 4" descr="Изображение выглядит как текст, черный&#10;&#10;Описание создано с очень высокой степенью достоверности">
            <a:extLst>
              <a:ext uri="{FF2B5EF4-FFF2-40B4-BE49-F238E27FC236}">
                <a16:creationId xmlns:a16="http://schemas.microsoft.com/office/drawing/2014/main" id="{DC22BCC3-4C1B-29CC-DB8D-F2172D624446}"/>
              </a:ext>
            </a:extLst>
          </p:cNvPr>
          <p:cNvPicPr>
            <a:picLocks noChangeAspect="1"/>
          </p:cNvPicPr>
          <p:nvPr/>
        </p:nvPicPr>
        <p:blipFill>
          <a:blip r:embed="rId3"/>
          <a:stretch>
            <a:fillRect/>
          </a:stretch>
        </p:blipFill>
        <p:spPr>
          <a:xfrm>
            <a:off x="644762" y="1930320"/>
            <a:ext cx="8905567" cy="4613332"/>
          </a:xfrm>
          <a:prstGeom prst="rect">
            <a:avLst/>
          </a:prstGeom>
        </p:spPr>
      </p:pic>
    </p:spTree>
    <p:extLst>
      <p:ext uri="{BB962C8B-B14F-4D97-AF65-F5344CB8AC3E}">
        <p14:creationId xmlns:p14="http://schemas.microsoft.com/office/powerpoint/2010/main" val="18646938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4956" y="355189"/>
            <a:ext cx="8694540" cy="9578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46619" y="1921483"/>
            <a:ext cx="9153202" cy="4983519"/>
          </a:xfrm>
        </p:spPr>
        <p:txBody>
          <a:bodyPr vert="horz" lIns="91440" tIns="45720" rIns="91440" bIns="45720" rtlCol="0">
            <a:normAutofit lnSpcReduction="10000"/>
          </a:bodyPr>
          <a:lstStyle/>
          <a:p>
            <a:pPr marL="0" indent="0" defTabSz="914400">
              <a:spcAft>
                <a:spcPct val="0"/>
              </a:spcAft>
              <a:buClrTx/>
            </a:pPr>
            <a:endParaRPr lang="en-US" sz="1800" dirty="0">
              <a:solidFill>
                <a:schemeClr val="tx1"/>
              </a:solidFill>
              <a:cs typeface="Arial"/>
            </a:endParaRPr>
          </a:p>
          <a:p>
            <a:pPr marL="0" indent="0" defTabSz="914400">
              <a:spcAft>
                <a:spcPct val="0"/>
              </a:spcAft>
              <a:buClrTx/>
            </a:pPr>
            <a:endParaRPr lang="en-US" sz="1800" dirty="0">
              <a:solidFill>
                <a:schemeClr val="tx1"/>
              </a:solidFill>
              <a:cs typeface="Arial"/>
            </a:endParaRPr>
          </a:p>
          <a:p>
            <a:pPr marL="0" indent="0" defTabSz="914400">
              <a:spcAft>
                <a:spcPct val="0"/>
              </a:spcAft>
              <a:buClrTx/>
            </a:pPr>
            <a:r>
              <a:rPr lang="ru-RU" sz="1800" dirty="0">
                <a:solidFill>
                  <a:schemeClr val="tx1"/>
                </a:solidFill>
                <a:cs typeface="Arial"/>
              </a:rPr>
              <a:t>Тело протокольной единицы данных </a:t>
            </a:r>
            <a:r>
              <a:rPr lang="ru-RU" sz="1800" i="1" dirty="0">
                <a:solidFill>
                  <a:schemeClr val="tx1"/>
                </a:solidFill>
                <a:cs typeface="Arial"/>
              </a:rPr>
              <a:t>NETCONF</a:t>
            </a:r>
            <a:r>
              <a:rPr lang="ru-RU" sz="1800" dirty="0">
                <a:solidFill>
                  <a:schemeClr val="tx1"/>
                </a:solidFill>
                <a:cs typeface="Arial"/>
              </a:rPr>
              <a:t> представляет собой текст </a:t>
            </a:r>
            <a:r>
              <a:rPr lang="ru-RU" sz="1800" i="1" dirty="0">
                <a:solidFill>
                  <a:schemeClr val="tx1"/>
                </a:solidFill>
                <a:cs typeface="Arial"/>
              </a:rPr>
              <a:t>XML</a:t>
            </a:r>
            <a:r>
              <a:rPr lang="ru-RU" sz="1800" dirty="0">
                <a:solidFill>
                  <a:schemeClr val="tx1"/>
                </a:solidFill>
                <a:cs typeface="Arial"/>
              </a:rPr>
              <a:t>, большая часть которого описывает значения конфигурационных параметров устройства.</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Человеко-читаемая версия </a:t>
            </a:r>
            <a:r>
              <a:rPr lang="ru-RU" sz="1800" i="1" dirty="0">
                <a:solidFill>
                  <a:schemeClr val="tx1"/>
                </a:solidFill>
                <a:cs typeface="Arial"/>
              </a:rPr>
              <a:t>NETCONF</a:t>
            </a:r>
            <a:r>
              <a:rPr lang="ru-RU" sz="1800" dirty="0">
                <a:solidFill>
                  <a:schemeClr val="tx1"/>
                </a:solidFill>
                <a:cs typeface="Arial"/>
              </a:rPr>
              <a:t> -  </a:t>
            </a:r>
            <a:r>
              <a:rPr lang="ru-RU" sz="1800" i="1" dirty="0">
                <a:solidFill>
                  <a:schemeClr val="tx1"/>
                </a:solidFill>
                <a:cs typeface="Arial"/>
              </a:rPr>
              <a:t>YANG</a:t>
            </a:r>
            <a:r>
              <a:rPr lang="ru-RU" sz="1800" dirty="0">
                <a:solidFill>
                  <a:schemeClr val="tx1"/>
                </a:solidFill>
                <a:cs typeface="Arial"/>
              </a:rPr>
              <a:t> (</a:t>
            </a:r>
            <a:r>
              <a:rPr lang="ru-RU" sz="1800" i="1" dirty="0">
                <a:solidFill>
                  <a:schemeClr val="tx1"/>
                </a:solidFill>
                <a:cs typeface="Arial"/>
              </a:rPr>
              <a:t>RFC6020-21</a:t>
            </a:r>
            <a:r>
              <a:rPr lang="ru-RU" sz="1800" dirty="0">
                <a:solidFill>
                  <a:schemeClr val="tx1"/>
                </a:solidFill>
                <a:cs typeface="Arial"/>
              </a:rPr>
              <a:t>)</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solidFill>
                  <a:schemeClr val="tx1"/>
                </a:solidFill>
                <a:cs typeface="Arial"/>
              </a:rPr>
              <a:t>NETCONF</a:t>
            </a:r>
            <a:r>
              <a:rPr lang="ru-RU" sz="1800" dirty="0">
                <a:solidFill>
                  <a:schemeClr val="tx1"/>
                </a:solidFill>
                <a:cs typeface="Arial"/>
              </a:rPr>
              <a:t> – может работать поверх транспортных протоколов;</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solidFill>
                  <a:schemeClr val="tx1"/>
                </a:solidFill>
                <a:cs typeface="Arial"/>
              </a:rPr>
              <a:t>SSH</a:t>
            </a:r>
            <a:r>
              <a:rPr lang="ru-RU" sz="1800" dirty="0">
                <a:solidFill>
                  <a:schemeClr val="tx1"/>
                </a:solidFill>
                <a:cs typeface="Arial"/>
              </a:rPr>
              <a:t> (</a:t>
            </a:r>
            <a:r>
              <a:rPr lang="ru-RU" sz="1800" i="1" dirty="0">
                <a:solidFill>
                  <a:schemeClr val="tx1"/>
                </a:solidFill>
                <a:cs typeface="Arial"/>
              </a:rPr>
              <a:t>RFC4742</a:t>
            </a:r>
            <a:r>
              <a:rPr lang="ru-RU" sz="1800" dirty="0">
                <a:solidFill>
                  <a:schemeClr val="tx1"/>
                </a:solidFill>
                <a:cs typeface="Arial"/>
              </a:rPr>
              <a:t>) - обязателен во всех реализациях</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solidFill>
                  <a:schemeClr val="tx1"/>
                </a:solidFill>
                <a:cs typeface="Arial"/>
              </a:rPr>
              <a:t>SOAP (RFC4743 Simple Object Access Pro)</a:t>
            </a:r>
            <a:r>
              <a:rPr lang="ru-RU" sz="1800" dirty="0">
                <a:solidFill>
                  <a:schemeClr val="tx1"/>
                </a:solidFill>
                <a:cs typeface="Arial"/>
              </a:rPr>
              <a:t> - протокол обмена структурированными сообщениями в распределенной вычислительной среде;</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solidFill>
                  <a:schemeClr val="tx1"/>
                </a:solidFill>
                <a:cs typeface="Arial"/>
              </a:rPr>
              <a:t>BEEP (RFC4744 Block </a:t>
            </a:r>
            <a:r>
              <a:rPr lang="ru-RU" sz="1800" i="1" dirty="0" err="1">
                <a:solidFill>
                  <a:schemeClr val="tx1"/>
                </a:solidFill>
                <a:cs typeface="Arial"/>
              </a:rPr>
              <a:t>Extensible</a:t>
            </a:r>
            <a:r>
              <a:rPr lang="ru-RU" sz="1800" i="1" dirty="0">
                <a:solidFill>
                  <a:schemeClr val="tx1"/>
                </a:solidFill>
                <a:cs typeface="Arial"/>
              </a:rPr>
              <a:t> Exchange Protocol)</a:t>
            </a:r>
            <a:r>
              <a:rPr lang="ru-RU" sz="1800" dirty="0">
                <a:solidFill>
                  <a:schemeClr val="tx1"/>
                </a:solidFill>
                <a:cs typeface="Arial"/>
              </a:rPr>
              <a:t> - расширяемый протокол обмена блоками, обеспечивает </a:t>
            </a:r>
            <a:r>
              <a:rPr lang="ru-RU" sz="1800" i="1" dirty="0" err="1">
                <a:solidFill>
                  <a:schemeClr val="tx1"/>
                </a:solidFill>
                <a:cs typeface="Arial"/>
              </a:rPr>
              <a:t>peer_to_peer</a:t>
            </a:r>
            <a:r>
              <a:rPr lang="ru-RU" sz="1800" i="1" dirty="0">
                <a:solidFill>
                  <a:schemeClr val="tx1"/>
                </a:solidFill>
                <a:cs typeface="Arial"/>
              </a:rPr>
              <a:t> (P2P)</a:t>
            </a:r>
            <a:r>
              <a:rPr lang="ru-RU" sz="1800" dirty="0">
                <a:solidFill>
                  <a:schemeClr val="tx1"/>
                </a:solidFill>
                <a:cs typeface="Arial"/>
              </a:rPr>
              <a:t> в полнодуплексном, асинхронном режиме;</a:t>
            </a:r>
            <a:endParaRPr lang="en-US"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a:cs typeface="Arial"/>
              </a:rPr>
              <a:t>TLS (RFC5539 Transport Layer Security) </a:t>
            </a:r>
            <a:r>
              <a:rPr lang="ru-RU" sz="1800" dirty="0">
                <a:cs typeface="Arial"/>
              </a:rPr>
              <a:t>- криптографический протокол, обеспечивающий защищенную передачу между узлами.</a:t>
            </a:r>
          </a:p>
          <a:p>
            <a:pPr marL="0" indent="0" defTabSz="914400">
              <a:spcAft>
                <a:spcPct val="0"/>
              </a:spcAft>
              <a:buClrTx/>
            </a:pPr>
            <a:endParaRPr lang="en-US" sz="1800" dirty="0">
              <a:solidFill>
                <a:schemeClr val="tx1"/>
              </a:solidFill>
              <a:ea typeface="+mn-lt"/>
              <a:cs typeface="+mn-lt"/>
            </a:endParaRPr>
          </a:p>
          <a:p>
            <a:pPr marL="0" indent="0" defTabSz="914400">
              <a:spcAft>
                <a:spcPct val="0"/>
              </a:spcAft>
              <a:buClrTx/>
            </a:pPr>
            <a:endParaRPr lang="ru-RU" sz="1800" dirty="0">
              <a:solidFill>
                <a:schemeClr val="tx1"/>
              </a:solidFill>
              <a:ea typeface="+mn-lt"/>
              <a:cs typeface="+mn-lt"/>
            </a:endParaRPr>
          </a:p>
        </p:txBody>
      </p:sp>
    </p:spTree>
    <p:extLst>
      <p:ext uri="{BB962C8B-B14F-4D97-AF65-F5344CB8AC3E}">
        <p14:creationId xmlns:p14="http://schemas.microsoft.com/office/powerpoint/2010/main" val="41530930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62209"/>
          </a:xfrm>
        </p:spPr>
        <p:txBody>
          <a:bodyPr/>
          <a:lstStyle/>
          <a:p>
            <a:pPr marL="114300">
              <a:lnSpc>
                <a:spcPct val="90000"/>
              </a:lnSpc>
              <a:spcAft>
                <a:spcPts val="1413"/>
              </a:spcAft>
            </a:pPr>
            <a:r>
              <a:rPr lang="en-US" sz="1800" err="1">
                <a:solidFill>
                  <a:schemeClr val="tx1"/>
                </a:solidFill>
                <a:cs typeface="Arial"/>
              </a:rPr>
              <a:t>SDN:OpenFlow</a:t>
            </a:r>
            <a:r>
              <a:rPr lang="en-US" sz="1800" dirty="0">
                <a:solidFill>
                  <a:schemeClr val="tx1"/>
                </a:solidFill>
                <a:cs typeface="Arial"/>
              </a:rPr>
              <a:t>.</a:t>
            </a:r>
            <a:br>
              <a:rPr lang="en-US" sz="1800" dirty="0">
                <a:cs typeface="Arial"/>
              </a:rPr>
            </a:br>
            <a:r>
              <a:rPr lang="en-US" sz="1800" dirty="0">
                <a:cs typeface="Arial"/>
              </a:rPr>
              <a:t>Config and Extensibility</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35876" y="1455054"/>
            <a:ext cx="9058275" cy="5872293"/>
          </a:xfrm>
        </p:spPr>
        <p:txBody>
          <a:bodyPr/>
          <a:lstStyle/>
          <a:p>
            <a:r>
              <a:rPr lang="ru-RU" sz="1800" dirty="0">
                <a:solidFill>
                  <a:schemeClr val="tx1"/>
                </a:solidFill>
                <a:cs typeface="Arial"/>
              </a:rPr>
              <a:t>Начиная с версии 1.1 </a:t>
            </a:r>
            <a:r>
              <a:rPr lang="ru-RU" sz="1800" dirty="0" err="1">
                <a:solidFill>
                  <a:schemeClr val="tx1"/>
                </a:solidFill>
                <a:cs typeface="Arial"/>
              </a:rPr>
              <a:t>of-config</a:t>
            </a:r>
            <a:r>
              <a:rPr lang="ru-RU" sz="1800" dirty="0">
                <a:solidFill>
                  <a:schemeClr val="tx1"/>
                </a:solidFill>
                <a:cs typeface="Arial"/>
              </a:rPr>
              <a:t>, стандарт открещивается от любых предположений, что оператор будет запускать </a:t>
            </a:r>
            <a:r>
              <a:rPr lang="ru-RU" sz="1800" dirty="0" err="1">
                <a:solidFill>
                  <a:schemeClr val="tx1"/>
                </a:solidFill>
                <a:cs typeface="Arial"/>
              </a:rPr>
              <a:t>FlowVisor</a:t>
            </a:r>
            <a:r>
              <a:rPr lang="ru-RU" sz="1800" dirty="0">
                <a:solidFill>
                  <a:schemeClr val="tx1"/>
                </a:solidFill>
                <a:cs typeface="Arial"/>
              </a:rPr>
              <a:t> (или аналогичный внешний прокси-сервер) для отображения множественных абстракций виртуального коммутаторов в физическом коммутаторе.</a:t>
            </a:r>
            <a:r>
              <a:rPr lang="en-US" sz="1800" dirty="0">
                <a:solidFill>
                  <a:schemeClr val="tx1"/>
                </a:solidFill>
                <a:cs typeface="Arial"/>
              </a:rPr>
              <a:t> </a:t>
            </a:r>
            <a:r>
              <a:rPr lang="ru-RU" sz="1800" dirty="0">
                <a:solidFill>
                  <a:schemeClr val="tx1"/>
                </a:solidFill>
                <a:cs typeface="Arial"/>
              </a:rPr>
              <a:t> Это изменяет рабочую модель на модель, в которой физический коммутатор может иметь несколько внутренних логических коммутаторов, как показано на рисунке.</a:t>
            </a:r>
          </a:p>
          <a:p>
            <a:endParaRPr lang="ru-RU" sz="2000" dirty="0">
              <a:solidFill>
                <a:schemeClr val="tx1"/>
              </a:solidFill>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65E57ADC-0420-4625-9AC7-7D7A6A804FC5}"/>
              </a:ext>
            </a:extLst>
          </p:cNvPr>
          <p:cNvPicPr>
            <a:picLocks noChangeAspect="1"/>
          </p:cNvPicPr>
          <p:nvPr/>
        </p:nvPicPr>
        <p:blipFill>
          <a:blip r:embed="rId2"/>
          <a:stretch>
            <a:fillRect/>
          </a:stretch>
        </p:blipFill>
        <p:spPr>
          <a:xfrm>
            <a:off x="677573" y="3190269"/>
            <a:ext cx="8537470" cy="3844922"/>
          </a:xfrm>
          <a:prstGeom prst="rect">
            <a:avLst/>
          </a:prstGeom>
        </p:spPr>
      </p:pic>
    </p:spTree>
    <p:extLst>
      <p:ext uri="{BB962C8B-B14F-4D97-AF65-F5344CB8AC3E}">
        <p14:creationId xmlns:p14="http://schemas.microsoft.com/office/powerpoint/2010/main" val="4275002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41210"/>
          </a:xfrm>
        </p:spPr>
        <p:txBody>
          <a:bodyPr/>
          <a:lstStyle/>
          <a:p>
            <a:pPr marL="114300">
              <a:lnSpc>
                <a:spcPct val="90000"/>
              </a:lnSpc>
              <a:spcAft>
                <a:spcPts val="1413"/>
              </a:spcAft>
            </a:pPr>
            <a:r>
              <a:rPr lang="en-US" sz="1800" err="1">
                <a:solidFill>
                  <a:schemeClr val="tx1"/>
                </a:solidFill>
                <a:cs typeface="Arial"/>
              </a:rPr>
              <a:t>SDN:OpenFlow</a:t>
            </a:r>
            <a:r>
              <a:rPr lang="en-US" sz="1800" dirty="0">
                <a:solidFill>
                  <a:schemeClr val="tx1"/>
                </a:solidFill>
                <a:cs typeface="Arial"/>
              </a:rPr>
              <a:t>.</a:t>
            </a:r>
            <a:br>
              <a:rPr lang="en-US" sz="1800" dirty="0">
                <a:cs typeface="Arial"/>
              </a:rPr>
            </a:br>
            <a:r>
              <a:rPr lang="en-US" sz="1800" dirty="0">
                <a:cs typeface="Arial"/>
              </a:rPr>
              <a:t>Config and Extensibility</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88177" y="1969977"/>
            <a:ext cx="9058275" cy="5011331"/>
          </a:xfrm>
        </p:spPr>
        <p:txBody>
          <a:bodyPr/>
          <a:lstStyle/>
          <a:p>
            <a:r>
              <a:rPr lang="ru-RU" sz="1800" dirty="0">
                <a:solidFill>
                  <a:schemeClr val="tx1"/>
                </a:solidFill>
                <a:cs typeface="Arial"/>
              </a:rPr>
              <a:t>В  </a:t>
            </a:r>
            <a:r>
              <a:rPr lang="ru-RU" sz="1800" dirty="0" err="1">
                <a:solidFill>
                  <a:schemeClr val="tx1"/>
                </a:solidFill>
                <a:cs typeface="Arial"/>
              </a:rPr>
              <a:t>of-config</a:t>
            </a:r>
            <a:r>
              <a:rPr lang="ru-RU" sz="1800" dirty="0">
                <a:solidFill>
                  <a:schemeClr val="tx1"/>
                </a:solidFill>
                <a:cs typeface="Arial"/>
              </a:rPr>
              <a:t> версии 1.1, помимо контроллеров, сертификатов, портов, очередей и операторов коммутаторов, можно настроить некоторые типы логических туннелей (</a:t>
            </a:r>
            <a:r>
              <a:rPr lang="ru-RU" sz="1800" i="1" dirty="0">
                <a:solidFill>
                  <a:schemeClr val="tx1"/>
                </a:solidFill>
                <a:cs typeface="Arial"/>
              </a:rPr>
              <a:t>IP-</a:t>
            </a:r>
            <a:r>
              <a:rPr lang="ru-RU" sz="1800" i="1" dirty="0" err="1">
                <a:solidFill>
                  <a:schemeClr val="tx1"/>
                </a:solidFill>
                <a:cs typeface="Arial"/>
              </a:rPr>
              <a:t>in</a:t>
            </a:r>
            <a:r>
              <a:rPr lang="ru-RU" sz="1800" i="1" dirty="0">
                <a:solidFill>
                  <a:schemeClr val="tx1"/>
                </a:solidFill>
                <a:cs typeface="Arial"/>
              </a:rPr>
              <a:t>-GRE, NV-GRE, VX-LAN</a:t>
            </a:r>
            <a:r>
              <a:rPr lang="ru-RU" sz="1800" dirty="0">
                <a:solidFill>
                  <a:schemeClr val="tx1"/>
                </a:solidFill>
                <a:cs typeface="Arial"/>
              </a:rPr>
              <a:t>). Это  требует поддержки создания логических портов на коммутаторе.</a:t>
            </a:r>
          </a:p>
          <a:p>
            <a:endParaRPr lang="ru-RU" sz="2000" dirty="0">
              <a:solidFill>
                <a:schemeClr val="tx1"/>
              </a:solidFill>
              <a:cs typeface="Arial"/>
            </a:endParaRPr>
          </a:p>
          <a:p>
            <a:endParaRPr lang="ru-RU" sz="2000" dirty="0">
              <a:solidFill>
                <a:schemeClr val="tx1"/>
              </a:solidFill>
              <a:cs typeface="Arial"/>
            </a:endParaRPr>
          </a:p>
          <a:p>
            <a:endParaRPr lang="ru-RU" sz="2000" dirty="0">
              <a:solidFill>
                <a:schemeClr val="tx1"/>
              </a:solidFill>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703A3C21-FDB9-4390-9652-28A5E7D86814}"/>
              </a:ext>
            </a:extLst>
          </p:cNvPr>
          <p:cNvPicPr>
            <a:picLocks noChangeAspect="1"/>
          </p:cNvPicPr>
          <p:nvPr/>
        </p:nvPicPr>
        <p:blipFill>
          <a:blip r:embed="rId2"/>
          <a:stretch>
            <a:fillRect/>
          </a:stretch>
        </p:blipFill>
        <p:spPr>
          <a:xfrm>
            <a:off x="386537" y="3330457"/>
            <a:ext cx="9573075" cy="4085435"/>
          </a:xfrm>
          <a:prstGeom prst="rect">
            <a:avLst/>
          </a:prstGeom>
        </p:spPr>
      </p:pic>
    </p:spTree>
    <p:extLst>
      <p:ext uri="{BB962C8B-B14F-4D97-AF65-F5344CB8AC3E}">
        <p14:creationId xmlns:p14="http://schemas.microsoft.com/office/powerpoint/2010/main" val="292742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51709"/>
          </a:xfrm>
        </p:spPr>
        <p:txBody>
          <a:bodyPr/>
          <a:lstStyle/>
          <a:p>
            <a:pPr marL="114300">
              <a:lnSpc>
                <a:spcPct val="90000"/>
              </a:lnSpc>
              <a:spcAft>
                <a:spcPts val="1413"/>
              </a:spcAft>
            </a:pPr>
            <a:r>
              <a:rPr lang="en-US" sz="1800" err="1">
                <a:solidFill>
                  <a:schemeClr val="tx1"/>
                </a:solidFill>
                <a:cs typeface="Arial"/>
              </a:rPr>
              <a:t>SDN:OpenFlow</a:t>
            </a:r>
            <a:r>
              <a:rPr lang="en-US" sz="1800" dirty="0">
                <a:solidFill>
                  <a:schemeClr val="tx1"/>
                </a:solidFill>
                <a:cs typeface="Arial"/>
              </a:rPr>
              <a:t>.</a:t>
            </a:r>
            <a:br>
              <a:rPr lang="en-US" sz="1800" dirty="0">
                <a:cs typeface="Arial"/>
              </a:rPr>
            </a:br>
            <a:r>
              <a:rPr lang="en-US" sz="1800" dirty="0">
                <a:cs typeface="Arial"/>
              </a:rPr>
              <a:t>Config and Extensibility</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1833523"/>
            <a:ext cx="9058275" cy="5725300"/>
          </a:xfrm>
        </p:spPr>
        <p:txBody>
          <a:bodyPr/>
          <a:lstStyle/>
          <a:p>
            <a:r>
              <a:rPr lang="ru-RU" sz="1800" i="1" dirty="0">
                <a:cs typeface="Arial"/>
              </a:rPr>
              <a:t>OF-CONFIG</a:t>
            </a:r>
            <a:r>
              <a:rPr lang="ru-RU" sz="1800" dirty="0">
                <a:cs typeface="Arial"/>
              </a:rPr>
              <a:t> 1.2</a:t>
            </a:r>
            <a:r>
              <a:rPr lang="en-US" sz="1800" dirty="0">
                <a:cs typeface="Arial"/>
              </a:rPr>
              <a:t>  - </a:t>
            </a:r>
            <a:r>
              <a:rPr lang="ru-RU" sz="1800" i="1" dirty="0" err="1">
                <a:cs typeface="Arial"/>
              </a:rPr>
              <a:t>OpenFlow</a:t>
            </a:r>
            <a:r>
              <a:rPr lang="ru-RU" sz="1800" dirty="0">
                <a:cs typeface="Arial"/>
              </a:rPr>
              <a:t> Management </a:t>
            </a:r>
            <a:r>
              <a:rPr lang="ru-RU" sz="1800" dirty="0" err="1">
                <a:cs typeface="Arial"/>
              </a:rPr>
              <a:t>and</a:t>
            </a:r>
            <a:r>
              <a:rPr lang="ru-RU" sz="1800" dirty="0">
                <a:cs typeface="Arial"/>
              </a:rPr>
              <a:t> Configuration </a:t>
            </a:r>
            <a:r>
              <a:rPr lang="ru-RU" sz="1800" dirty="0" err="1">
                <a:cs typeface="Arial"/>
              </a:rPr>
              <a:t>Protocol</a:t>
            </a:r>
            <a:r>
              <a:rPr lang="ru-RU" sz="1800" dirty="0" err="1">
                <a:solidFill>
                  <a:schemeClr val="tx1"/>
                </a:solidFill>
                <a:cs typeface="Arial"/>
              </a:rPr>
              <a:t>Terms</a:t>
            </a:r>
            <a:r>
              <a:rPr lang="ru-RU" sz="1800" dirty="0">
                <a:solidFill>
                  <a:schemeClr val="tx1"/>
                </a:solidFill>
                <a:cs typeface="Arial"/>
              </a:rPr>
              <a:t>: </a:t>
            </a:r>
          </a:p>
          <a:p>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Capable</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 - является физическим или виртуальным устройством коммутации, которое может выступать в качестве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Logical</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 </a:t>
            </a:r>
          </a:p>
          <a:p>
            <a:r>
              <a:rPr lang="ru-RU" sz="1800" i="1" dirty="0" err="1">
                <a:solidFill>
                  <a:schemeClr val="tx1"/>
                </a:solidFill>
                <a:cs typeface="Arial"/>
              </a:rPr>
              <a:t>OpenFlow</a:t>
            </a:r>
            <a:r>
              <a:rPr lang="ru-RU" sz="1800" i="1" dirty="0">
                <a:solidFill>
                  <a:schemeClr val="tx1"/>
                </a:solidFill>
                <a:cs typeface="Arial"/>
              </a:rPr>
              <a:t> Configuration Point</a:t>
            </a:r>
            <a:r>
              <a:rPr lang="ru-RU" sz="1800" dirty="0">
                <a:solidFill>
                  <a:schemeClr val="tx1"/>
                </a:solidFill>
                <a:cs typeface="Arial"/>
              </a:rPr>
              <a:t> - конфигурирует один или несколько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Capable</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a:t>
            </a:r>
          </a:p>
          <a:p>
            <a:r>
              <a:rPr lang="ru-RU" sz="1800" i="1" dirty="0" err="1">
                <a:solidFill>
                  <a:schemeClr val="tx1"/>
                </a:solidFill>
                <a:cs typeface="Arial"/>
              </a:rPr>
              <a:t>OpenFlow</a:t>
            </a:r>
            <a:r>
              <a:rPr lang="ru-RU" sz="1800" i="1" dirty="0">
                <a:solidFill>
                  <a:schemeClr val="tx1"/>
                </a:solidFill>
                <a:cs typeface="Arial"/>
              </a:rPr>
              <a:t> Resource</a:t>
            </a:r>
            <a:r>
              <a:rPr lang="ru-RU" sz="1800" dirty="0">
                <a:solidFill>
                  <a:schemeClr val="tx1"/>
                </a:solidFill>
                <a:cs typeface="Arial"/>
              </a:rPr>
              <a:t> - это ресурс (например, порт или очередь), который связан с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Capable</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 или  с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Logical</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a:t>
            </a:r>
            <a:endParaRPr lang="ru-RU" sz="1800" dirty="0">
              <a:solidFill>
                <a:schemeClr val="tx1"/>
              </a:solidFill>
            </a:endParaRPr>
          </a:p>
          <a:p>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Queue</a:t>
            </a:r>
            <a:r>
              <a:rPr lang="ru-RU" sz="1800" dirty="0">
                <a:solidFill>
                  <a:schemeClr val="tx1"/>
                </a:solidFill>
                <a:cs typeface="Arial"/>
              </a:rPr>
              <a:t> - очередь в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Logical</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  </a:t>
            </a:r>
            <a:r>
              <a:rPr lang="ru-RU" sz="1800" dirty="0" err="1">
                <a:solidFill>
                  <a:schemeClr val="tx1"/>
                </a:solidFill>
                <a:cs typeface="Arial"/>
              </a:rPr>
              <a:t>Queue</a:t>
            </a:r>
            <a:r>
              <a:rPr lang="ru-RU" sz="1800" dirty="0">
                <a:solidFill>
                  <a:schemeClr val="tx1"/>
                </a:solidFill>
                <a:cs typeface="Arial"/>
              </a:rPr>
              <a:t> из  спецификации </a:t>
            </a:r>
            <a:r>
              <a:rPr lang="ru-RU" sz="1800" i="1" dirty="0" err="1">
                <a:solidFill>
                  <a:schemeClr val="tx1"/>
                </a:solidFill>
                <a:cs typeface="Arial"/>
              </a:rPr>
              <a:t>OpenFlow</a:t>
            </a:r>
            <a:r>
              <a:rPr lang="ru-RU" sz="1800" dirty="0">
                <a:solidFill>
                  <a:schemeClr val="tx1"/>
                </a:solidFill>
                <a:cs typeface="Arial"/>
              </a:rPr>
              <a:t>. </a:t>
            </a:r>
            <a:endParaRPr lang="en-US" sz="1800" dirty="0">
              <a:solidFill>
                <a:schemeClr val="tx1"/>
              </a:solidFill>
              <a:cs typeface="Arial"/>
            </a:endParaRPr>
          </a:p>
          <a:p>
            <a:r>
              <a:rPr lang="ru-RU" sz="1800" i="1" dirty="0" err="1">
                <a:solidFill>
                  <a:schemeClr val="tx1"/>
                </a:solidFill>
                <a:cs typeface="Arial"/>
              </a:rPr>
              <a:t>OpenFlow</a:t>
            </a:r>
            <a:r>
              <a:rPr lang="ru-RU" sz="1800" dirty="0">
                <a:solidFill>
                  <a:schemeClr val="tx1"/>
                </a:solidFill>
                <a:cs typeface="Arial"/>
              </a:rPr>
              <a:t> </a:t>
            </a:r>
            <a:r>
              <a:rPr lang="ru-RU" sz="1800" i="1" dirty="0">
                <a:solidFill>
                  <a:schemeClr val="tx1"/>
                </a:solidFill>
                <a:cs typeface="Arial"/>
              </a:rPr>
              <a:t>Port</a:t>
            </a:r>
            <a:r>
              <a:rPr lang="ru-RU" sz="1800" dirty="0">
                <a:solidFill>
                  <a:schemeClr val="tx1"/>
                </a:solidFill>
                <a:cs typeface="Arial"/>
              </a:rPr>
              <a:t> -  порт в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Logical</a:t>
            </a:r>
            <a:r>
              <a:rPr lang="ru-RU" sz="1800" i="1" dirty="0">
                <a:solidFill>
                  <a:schemeClr val="tx1"/>
                </a:solidFill>
                <a:cs typeface="Arial"/>
              </a:rPr>
              <a:t> </a:t>
            </a:r>
            <a:r>
              <a:rPr lang="ru-RU" sz="1800" i="1" dirty="0" err="1">
                <a:solidFill>
                  <a:schemeClr val="tx1"/>
                </a:solidFill>
                <a:cs typeface="Arial"/>
              </a:rPr>
              <a:t>Switch</a:t>
            </a:r>
            <a:r>
              <a:rPr lang="ru-RU" sz="1800" dirty="0">
                <a:solidFill>
                  <a:schemeClr val="tx1"/>
                </a:solidFill>
                <a:cs typeface="Arial"/>
              </a:rPr>
              <a:t>,  Port из  спецификации </a:t>
            </a:r>
            <a:r>
              <a:rPr lang="ru-RU" sz="1800" i="1" dirty="0" err="1">
                <a:solidFill>
                  <a:schemeClr val="tx1"/>
                </a:solidFill>
                <a:cs typeface="Arial"/>
              </a:rPr>
              <a:t>OpenFlow</a:t>
            </a:r>
            <a:r>
              <a:rPr lang="ru-RU" sz="1800" dirty="0">
                <a:solidFill>
                  <a:schemeClr val="tx1"/>
                </a:solidFill>
                <a:cs typeface="Arial"/>
              </a:rPr>
              <a:t>. </a:t>
            </a:r>
            <a:r>
              <a:rPr lang="ru-RU" sz="1800" i="1" dirty="0" err="1">
                <a:solidFill>
                  <a:schemeClr val="tx1"/>
                </a:solidFill>
                <a:cs typeface="Arial"/>
              </a:rPr>
              <a:t>OpenFlow</a:t>
            </a:r>
            <a:r>
              <a:rPr lang="ru-RU" sz="1800" dirty="0">
                <a:solidFill>
                  <a:schemeClr val="tx1"/>
                </a:solidFill>
                <a:cs typeface="Arial"/>
              </a:rPr>
              <a:t> </a:t>
            </a:r>
            <a:r>
              <a:rPr lang="ru-RU" sz="1800" dirty="0" err="1">
                <a:solidFill>
                  <a:schemeClr val="tx1"/>
                </a:solidFill>
                <a:cs typeface="Arial"/>
              </a:rPr>
              <a:t>port</a:t>
            </a:r>
            <a:r>
              <a:rPr lang="ru-RU" sz="1800" dirty="0">
                <a:solidFill>
                  <a:schemeClr val="tx1"/>
                </a:solidFill>
                <a:cs typeface="Arial"/>
              </a:rPr>
              <a:t> может быть представлением  физического порта на физическом коммутаторе или логического порта на физическом или виртуальном коммутаторе.</a:t>
            </a:r>
          </a:p>
          <a:p>
            <a:r>
              <a:rPr lang="ru-RU" sz="1800" i="1" dirty="0">
                <a:solidFill>
                  <a:schemeClr val="tx1"/>
                </a:solidFill>
                <a:cs typeface="Arial"/>
              </a:rPr>
              <a:t>NDM (</a:t>
            </a:r>
            <a:r>
              <a:rPr lang="ru-RU" sz="1800" i="1" dirty="0" err="1">
                <a:solidFill>
                  <a:schemeClr val="tx1"/>
                </a:solidFill>
                <a:cs typeface="Arial"/>
              </a:rPr>
              <a:t>Negotiable</a:t>
            </a:r>
            <a:r>
              <a:rPr lang="ru-RU" sz="1800" i="1" dirty="0">
                <a:solidFill>
                  <a:schemeClr val="tx1"/>
                </a:solidFill>
                <a:cs typeface="Arial"/>
              </a:rPr>
              <a:t>    </a:t>
            </a:r>
            <a:r>
              <a:rPr lang="ru-RU" sz="1800" i="1" dirty="0" err="1">
                <a:solidFill>
                  <a:schemeClr val="tx1"/>
                </a:solidFill>
                <a:cs typeface="Arial"/>
              </a:rPr>
              <a:t>Datapath</a:t>
            </a:r>
            <a:r>
              <a:rPr lang="ru-RU" sz="1800" i="1" dirty="0">
                <a:solidFill>
                  <a:schemeClr val="tx1"/>
                </a:solidFill>
                <a:cs typeface="Arial"/>
              </a:rPr>
              <a:t>    Model)</a:t>
            </a:r>
            <a:r>
              <a:rPr lang="ru-RU" sz="1800" dirty="0">
                <a:solidFill>
                  <a:schemeClr val="tx1"/>
                </a:solidFill>
                <a:cs typeface="Arial"/>
              </a:rPr>
              <a:t>  - абстрактная модель коммутатора, </a:t>
            </a:r>
            <a:r>
              <a:rPr lang="ru-RU" sz="1800" dirty="0" err="1">
                <a:solidFill>
                  <a:schemeClr val="tx1"/>
                </a:solidFill>
                <a:cs typeface="Arial"/>
              </a:rPr>
              <a:t>котрая</a:t>
            </a:r>
            <a:r>
              <a:rPr lang="ru-RU" sz="1800" dirty="0">
                <a:solidFill>
                  <a:schemeClr val="tx1"/>
                </a:solidFill>
                <a:cs typeface="Arial"/>
              </a:rPr>
              <a:t>  описывает специфическое поведение коммутатора по передаче данных согласно </a:t>
            </a:r>
            <a:r>
              <a:rPr lang="ru-RU" sz="1800" i="1" dirty="0" err="1">
                <a:solidFill>
                  <a:schemeClr val="tx1"/>
                </a:solidFill>
                <a:cs typeface="Arial"/>
              </a:rPr>
              <a:t>OpenFlow</a:t>
            </a:r>
            <a:r>
              <a:rPr lang="ru-RU" sz="1800" i="1" dirty="0">
                <a:solidFill>
                  <a:schemeClr val="tx1"/>
                </a:solidFill>
                <a:cs typeface="Arial"/>
              </a:rPr>
              <a:t> </a:t>
            </a:r>
            <a:r>
              <a:rPr lang="ru-RU" sz="1800" i="1" dirty="0" err="1">
                <a:solidFill>
                  <a:schemeClr val="tx1"/>
                </a:solidFill>
                <a:cs typeface="Arial"/>
              </a:rPr>
              <a:t>Switch</a:t>
            </a:r>
            <a:r>
              <a:rPr lang="ru-RU" sz="1800" i="1" dirty="0">
                <a:solidFill>
                  <a:schemeClr val="tx1"/>
                </a:solidFill>
                <a:cs typeface="Arial"/>
              </a:rPr>
              <a:t> Protocol</a:t>
            </a:r>
            <a:r>
              <a:rPr lang="ru-RU" sz="1800" dirty="0">
                <a:solidFill>
                  <a:schemeClr val="tx1"/>
                </a:solidFill>
                <a:cs typeface="Arial"/>
              </a:rPr>
              <a:t>. </a:t>
            </a:r>
            <a:r>
              <a:rPr lang="ru-RU" sz="1800" i="1" dirty="0">
                <a:solidFill>
                  <a:schemeClr val="tx1"/>
                </a:solidFill>
                <a:cs typeface="Arial"/>
              </a:rPr>
              <a:t>NDM</a:t>
            </a:r>
            <a:r>
              <a:rPr lang="ru-RU" sz="1800" dirty="0">
                <a:solidFill>
                  <a:schemeClr val="tx1"/>
                </a:solidFill>
                <a:cs typeface="Arial"/>
              </a:rPr>
              <a:t> описывает конкретные требования к поведению коммутатора, при котором передача может быть оптимизирована в ходе выполнения. </a:t>
            </a:r>
          </a:p>
          <a:p>
            <a:endParaRPr lang="en-US" sz="1800" dirty="0">
              <a:solidFill>
                <a:schemeClr val="tx1"/>
              </a:solidFill>
              <a:cs typeface="Arial"/>
            </a:endParaRPr>
          </a:p>
        </p:txBody>
      </p:sp>
    </p:spTree>
    <p:extLst>
      <p:ext uri="{BB962C8B-B14F-4D97-AF65-F5344CB8AC3E}">
        <p14:creationId xmlns:p14="http://schemas.microsoft.com/office/powerpoint/2010/main" val="462287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635706"/>
          </a:xfrm>
        </p:spPr>
        <p:txBody>
          <a:bodyPr/>
          <a:lstStyle/>
          <a:p>
            <a:pPr marL="114300">
              <a:lnSpc>
                <a:spcPct val="90000"/>
              </a:lnSpc>
              <a:spcAft>
                <a:spcPts val="1413"/>
              </a:spcAft>
            </a:pPr>
            <a:r>
              <a:rPr lang="en-US" sz="1800" err="1">
                <a:solidFill>
                  <a:schemeClr val="tx1"/>
                </a:solidFill>
                <a:cs typeface="Arial"/>
              </a:rPr>
              <a:t>SDN:OpenFlow</a:t>
            </a:r>
            <a:r>
              <a:rPr lang="en-US" sz="1800" dirty="0">
                <a:solidFill>
                  <a:schemeClr val="tx1"/>
                </a:solidFill>
                <a:cs typeface="Arial"/>
              </a:rPr>
              <a:t>.</a:t>
            </a:r>
            <a:br>
              <a:rPr lang="en-US" sz="1800" dirty="0">
                <a:cs typeface="Arial"/>
              </a:rPr>
            </a:br>
            <a:r>
              <a:rPr lang="en-US" sz="1800" dirty="0">
                <a:cs typeface="Arial"/>
              </a:rPr>
              <a:t>Config and Extensibility</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2030422"/>
            <a:ext cx="9058275" cy="5105827"/>
          </a:xfrm>
        </p:spPr>
        <p:txBody>
          <a:bodyPr/>
          <a:lstStyle/>
          <a:p>
            <a:r>
              <a:rPr lang="ru-RU" sz="2000" dirty="0">
                <a:cs typeface="Arial"/>
              </a:rPr>
              <a:t>Расширяя </a:t>
            </a:r>
            <a:r>
              <a:rPr lang="ru-RU" sz="2000" i="1" dirty="0" err="1">
                <a:cs typeface="Arial"/>
              </a:rPr>
              <a:t>of-config</a:t>
            </a:r>
            <a:r>
              <a:rPr lang="ru-RU" sz="2000" dirty="0">
                <a:cs typeface="Arial"/>
              </a:rPr>
              <a:t> на нативные компоненты, </a:t>
            </a:r>
            <a:r>
              <a:rPr lang="ru-RU" sz="2000" i="1" dirty="0">
                <a:cs typeface="Arial"/>
              </a:rPr>
              <a:t>ONF</a:t>
            </a:r>
            <a:r>
              <a:rPr lang="ru-RU" sz="2000" dirty="0">
                <a:cs typeface="Arial"/>
              </a:rPr>
              <a:t> затронул тему гибридных операции и, возможно, даже создал некоторые артефакты гибридных стандартов.</a:t>
            </a:r>
          </a:p>
          <a:p>
            <a:endParaRPr lang="ru-RU" sz="2000" dirty="0">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F63BF00A-7447-4DE1-9D8E-B83EB7C05E96}"/>
              </a:ext>
            </a:extLst>
          </p:cNvPr>
          <p:cNvPicPr>
            <a:picLocks noChangeAspect="1"/>
          </p:cNvPicPr>
          <p:nvPr/>
        </p:nvPicPr>
        <p:blipFill>
          <a:blip r:embed="rId2"/>
          <a:stretch>
            <a:fillRect/>
          </a:stretch>
        </p:blipFill>
        <p:spPr>
          <a:xfrm>
            <a:off x="649680" y="3392648"/>
            <a:ext cx="9058275" cy="3809799"/>
          </a:xfrm>
          <a:prstGeom prst="rect">
            <a:avLst/>
          </a:prstGeom>
        </p:spPr>
      </p:pic>
    </p:spTree>
    <p:extLst>
      <p:ext uri="{BB962C8B-B14F-4D97-AF65-F5344CB8AC3E}">
        <p14:creationId xmlns:p14="http://schemas.microsoft.com/office/powerpoint/2010/main" val="4049955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62717"/>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Architecture</a:t>
            </a:r>
            <a:endParaRPr lang="en-US" sz="1800">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19557" y="2156132"/>
            <a:ext cx="9058275" cy="5200324"/>
          </a:xfrm>
        </p:spPr>
        <p:txBody>
          <a:bodyPr/>
          <a:lstStyle/>
          <a:p>
            <a:endParaRPr lang="ru-RU" sz="1800" dirty="0">
              <a:cs typeface="Arial"/>
            </a:endParaRPr>
          </a:p>
          <a:p>
            <a:r>
              <a:rPr lang="ru-RU" sz="1800" dirty="0">
                <a:cs typeface="Arial"/>
              </a:rPr>
              <a:t>Хотя </a:t>
            </a:r>
            <a:r>
              <a:rPr lang="ru-RU" sz="1800" i="1" dirty="0" err="1">
                <a:cs typeface="Arial"/>
              </a:rPr>
              <a:t>OpenFlow</a:t>
            </a:r>
            <a:r>
              <a:rPr lang="ru-RU" sz="1800" dirty="0">
                <a:cs typeface="Arial"/>
              </a:rPr>
              <a:t> предоставляет стандартизованный </a:t>
            </a:r>
            <a:r>
              <a:rPr lang="ru-RU" sz="1800" i="1" dirty="0" err="1">
                <a:cs typeface="Arial"/>
              </a:rPr>
              <a:t>southbound</a:t>
            </a:r>
            <a:r>
              <a:rPr lang="ru-RU" sz="1800" b="1" dirty="0">
                <a:cs typeface="Arial"/>
              </a:rPr>
              <a:t> </a:t>
            </a:r>
            <a:r>
              <a:rPr lang="ru-RU" sz="1800" dirty="0">
                <a:cs typeface="Arial"/>
              </a:rPr>
              <a:t>интерфейс  (от контроллера к  каждому агенту передачи ) для  инициирования потоков, нет стандартного  </a:t>
            </a:r>
            <a:r>
              <a:rPr lang="ru-RU" sz="1800" i="1" dirty="0" err="1">
                <a:cs typeface="Arial"/>
              </a:rPr>
              <a:t>northbound</a:t>
            </a:r>
            <a:r>
              <a:rPr lang="ru-RU" sz="1800" i="1" dirty="0">
                <a:cs typeface="Arial"/>
              </a:rPr>
              <a:t> API</a:t>
            </a:r>
            <a:r>
              <a:rPr lang="ru-RU" sz="1800" b="1" dirty="0">
                <a:cs typeface="Arial"/>
              </a:rPr>
              <a:t> </a:t>
            </a:r>
            <a:r>
              <a:rPr lang="ru-RU" sz="1800" dirty="0">
                <a:cs typeface="Arial"/>
              </a:rPr>
              <a:t>интерфейса (для работы приложений с контроллером) или горизонтального распределения (</a:t>
            </a:r>
            <a:r>
              <a:rPr lang="ru-RU" sz="1800" i="1" dirty="0" err="1">
                <a:cs typeface="Arial"/>
              </a:rPr>
              <a:t>east</a:t>
            </a:r>
            <a:r>
              <a:rPr lang="ru-RU" sz="1800" i="1" dirty="0">
                <a:cs typeface="Arial"/>
              </a:rPr>
              <a:t>/</a:t>
            </a:r>
            <a:r>
              <a:rPr lang="ru-RU" sz="1800" i="1" dirty="0" err="1">
                <a:cs typeface="Arial"/>
              </a:rPr>
              <a:t>west</a:t>
            </a:r>
            <a:r>
              <a:rPr lang="ru-RU" sz="1800" i="1" dirty="0">
                <a:cs typeface="Arial"/>
              </a:rPr>
              <a:t>  API</a:t>
            </a:r>
            <a:r>
              <a:rPr lang="ru-RU" sz="1800" b="1" dirty="0">
                <a:cs typeface="Arial"/>
              </a:rPr>
              <a:t>) </a:t>
            </a:r>
            <a:r>
              <a:rPr lang="ru-RU" sz="1800" dirty="0">
                <a:cs typeface="Arial"/>
              </a:rPr>
              <a:t>.</a:t>
            </a:r>
          </a:p>
          <a:p>
            <a:r>
              <a:rPr lang="ru-RU" sz="1800" dirty="0">
                <a:cs typeface="Arial"/>
              </a:rPr>
              <a:t>Горизонтальное распределение  для  большинства доступных контроллеров основано на модели </a:t>
            </a:r>
            <a:r>
              <a:rPr lang="ru-RU" sz="1800" dirty="0" err="1">
                <a:cs typeface="Arial"/>
              </a:rPr>
              <a:t>распределеной</a:t>
            </a:r>
            <a:r>
              <a:rPr lang="ru-RU" sz="1800" dirty="0">
                <a:cs typeface="Arial"/>
              </a:rPr>
              <a:t> модели базы данных, которая позволяет объединять контроллеры одного поставщика, но не позволяет взаимодействовать обмениваясь информацией о состоянии.</a:t>
            </a:r>
          </a:p>
          <a:p>
            <a:r>
              <a:rPr lang="ru-RU" sz="1800" i="1" dirty="0">
                <a:cs typeface="Arial"/>
              </a:rPr>
              <a:t>The Architecture </a:t>
            </a:r>
            <a:r>
              <a:rPr lang="ru-RU" sz="1800" i="1" dirty="0" err="1">
                <a:cs typeface="Arial"/>
              </a:rPr>
              <a:t>Working</a:t>
            </a:r>
            <a:r>
              <a:rPr lang="ru-RU" sz="1800" i="1" dirty="0">
                <a:cs typeface="Arial"/>
              </a:rPr>
              <a:t> Group</a:t>
            </a:r>
            <a:r>
              <a:rPr lang="ru-RU" sz="1800" dirty="0">
                <a:cs typeface="Arial"/>
              </a:rPr>
              <a:t>  пытается решить эту проблему хоть и не напрямую ,определяя для </a:t>
            </a:r>
            <a:r>
              <a:rPr lang="ru-RU" sz="1800" b="1" dirty="0">
                <a:cs typeface="Arial"/>
              </a:rPr>
              <a:t>SDN</a:t>
            </a:r>
            <a:r>
              <a:rPr lang="ru-RU" sz="1800" dirty="0">
                <a:cs typeface="Arial"/>
              </a:rPr>
              <a:t> общую архитектуру </a:t>
            </a:r>
            <a:r>
              <a:rPr lang="ru-RU" sz="1800" b="1" dirty="0">
                <a:cs typeface="Arial"/>
              </a:rPr>
              <a:t>SDN</a:t>
            </a:r>
            <a:r>
              <a:rPr lang="ru-RU" sz="1800" dirty="0">
                <a:cs typeface="Arial"/>
              </a:rPr>
              <a:t>. </a:t>
            </a:r>
            <a:r>
              <a:rPr lang="ru-RU" sz="1800" i="1" dirty="0">
                <a:cs typeface="Arial"/>
              </a:rPr>
              <a:t>ONF</a:t>
            </a:r>
            <a:r>
              <a:rPr lang="ru-RU" sz="1800" dirty="0">
                <a:cs typeface="Arial"/>
              </a:rPr>
              <a:t> давно  пытается  прочно связать  </a:t>
            </a:r>
            <a:r>
              <a:rPr lang="ru-RU" sz="1800" b="1" dirty="0">
                <a:cs typeface="Arial"/>
              </a:rPr>
              <a:t>SDN</a:t>
            </a:r>
            <a:r>
              <a:rPr lang="ru-RU" sz="1800" dirty="0">
                <a:cs typeface="Arial"/>
              </a:rPr>
              <a:t> и </a:t>
            </a:r>
            <a:r>
              <a:rPr lang="ru-RU" sz="1800" i="1" dirty="0" err="1">
                <a:cs typeface="Arial"/>
              </a:rPr>
              <a:t>OpenFlow</a:t>
            </a:r>
            <a:r>
              <a:rPr lang="ru-RU" sz="1800" dirty="0">
                <a:cs typeface="Arial"/>
              </a:rPr>
              <a:t>. Без  стандартизации этих интерфейсов возникает все разработки </a:t>
            </a:r>
            <a:r>
              <a:rPr lang="ru-RU" sz="1800" b="1" dirty="0">
                <a:cs typeface="Arial"/>
              </a:rPr>
              <a:t>SDN </a:t>
            </a:r>
            <a:r>
              <a:rPr lang="ru-RU" sz="1800" dirty="0">
                <a:cs typeface="Arial"/>
              </a:rPr>
              <a:t>не могут считаться  открытыми.</a:t>
            </a:r>
          </a:p>
          <a:p>
            <a:r>
              <a:rPr lang="ru-RU" sz="1800" dirty="0">
                <a:cs typeface="Arial"/>
              </a:rPr>
              <a:t>Большинство контроллеров </a:t>
            </a:r>
            <a:r>
              <a:rPr lang="ru-RU" sz="1800" i="1" dirty="0" err="1">
                <a:cs typeface="Arial"/>
              </a:rPr>
              <a:t>OpenFlow</a:t>
            </a:r>
            <a:r>
              <a:rPr lang="ru-RU" sz="1800" dirty="0">
                <a:cs typeface="Arial"/>
              </a:rPr>
              <a:t> (рис. 3-10) предоставляют базовый набор сервисов приложений: вычисление пути, топология (определяется через </a:t>
            </a:r>
            <a:r>
              <a:rPr lang="ru-RU" sz="1800" i="1" dirty="0">
                <a:cs typeface="Arial"/>
              </a:rPr>
              <a:t>LLDP</a:t>
            </a:r>
            <a:r>
              <a:rPr lang="ru-RU" sz="1800" dirty="0">
                <a:cs typeface="Arial"/>
              </a:rPr>
              <a:t>, которая ограничивает топологию до </a:t>
            </a:r>
            <a:r>
              <a:rPr lang="ru-RU" sz="1800" i="1" dirty="0">
                <a:cs typeface="Arial"/>
              </a:rPr>
              <a:t>L2</a:t>
            </a:r>
            <a:r>
              <a:rPr lang="ru-RU" sz="1800" dirty="0">
                <a:cs typeface="Arial"/>
              </a:rPr>
              <a:t>) и другие ресурсы. Для поддержки </a:t>
            </a:r>
            <a:r>
              <a:rPr lang="ru-RU" sz="1800" i="1" dirty="0" err="1">
                <a:cs typeface="Arial"/>
              </a:rPr>
              <a:t>of-config</a:t>
            </a:r>
            <a:r>
              <a:rPr lang="ru-RU" sz="1800" dirty="0">
                <a:cs typeface="Arial"/>
              </a:rPr>
              <a:t> они должны поддерживать драйвер </a:t>
            </a:r>
            <a:r>
              <a:rPr lang="ru-RU" sz="1800" i="1" dirty="0">
                <a:cs typeface="Arial"/>
              </a:rPr>
              <a:t>NETCONF</a:t>
            </a:r>
            <a:r>
              <a:rPr lang="ru-RU" sz="1800" dirty="0">
                <a:cs typeface="Arial"/>
              </a:rPr>
              <a:t>.</a:t>
            </a:r>
            <a:endParaRPr lang="ru-RU" sz="1800" dirty="0"/>
          </a:p>
        </p:txBody>
      </p:sp>
    </p:spTree>
    <p:extLst>
      <p:ext uri="{BB962C8B-B14F-4D97-AF65-F5344CB8AC3E}">
        <p14:creationId xmlns:p14="http://schemas.microsoft.com/office/powerpoint/2010/main" val="989757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94216"/>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Architecture</a:t>
            </a:r>
            <a:endParaRPr lang="en-US" sz="1800">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238" y="1361044"/>
            <a:ext cx="9058275" cy="6166281"/>
          </a:xfrm>
        </p:spPr>
        <p:txBody>
          <a:bodyPr/>
          <a:lstStyle/>
          <a:p>
            <a:endParaRPr lang="ru-RU" sz="2000">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C86A20E0-7A27-4979-B905-287FDFF58C70}"/>
              </a:ext>
            </a:extLst>
          </p:cNvPr>
          <p:cNvPicPr>
            <a:picLocks noChangeAspect="1"/>
          </p:cNvPicPr>
          <p:nvPr/>
        </p:nvPicPr>
        <p:blipFill>
          <a:blip r:embed="rId2"/>
          <a:stretch>
            <a:fillRect/>
          </a:stretch>
        </p:blipFill>
        <p:spPr>
          <a:xfrm>
            <a:off x="498269" y="1290681"/>
            <a:ext cx="9011205" cy="6078641"/>
          </a:xfrm>
          <a:prstGeom prst="rect">
            <a:avLst/>
          </a:prstGeom>
        </p:spPr>
      </p:pic>
    </p:spTree>
    <p:extLst>
      <p:ext uri="{BB962C8B-B14F-4D97-AF65-F5344CB8AC3E}">
        <p14:creationId xmlns:p14="http://schemas.microsoft.com/office/powerpoint/2010/main" val="230906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399483" y="1510660"/>
            <a:ext cx="9153202" cy="5336881"/>
          </a:xfrm>
        </p:spPr>
        <p:txBody>
          <a:bodyPr vert="horz" lIns="91440" tIns="45720" rIns="91440" bIns="45720" rtlCol="0">
            <a:normAutofit/>
          </a:bodyPr>
          <a:lstStyle/>
          <a:p>
            <a:pPr marL="114300" indent="0" defTabSz="914400">
              <a:lnSpc>
                <a:spcPct val="100000"/>
              </a:lnSpc>
              <a:buClrTx/>
            </a:pPr>
            <a:r>
              <a:rPr lang="en-US" sz="1800" b="1" dirty="0">
                <a:solidFill>
                  <a:schemeClr val="tx1"/>
                </a:solidFill>
                <a:cs typeface="Arial"/>
              </a:rPr>
              <a:t>OpenFlow:</a:t>
            </a:r>
          </a:p>
        </p:txBody>
      </p:sp>
      <p:pic>
        <p:nvPicPr>
          <p:cNvPr id="2" name="Рисунок 4">
            <a:extLst>
              <a:ext uri="{FF2B5EF4-FFF2-40B4-BE49-F238E27FC236}">
                <a16:creationId xmlns:a16="http://schemas.microsoft.com/office/drawing/2014/main" id="{88FB81A7-0262-4BCD-81FE-5D06ED269B1F}"/>
              </a:ext>
            </a:extLst>
          </p:cNvPr>
          <p:cNvPicPr>
            <a:picLocks noChangeAspect="1"/>
          </p:cNvPicPr>
          <p:nvPr/>
        </p:nvPicPr>
        <p:blipFill>
          <a:blip r:embed="rId3"/>
          <a:stretch>
            <a:fillRect/>
          </a:stretch>
        </p:blipFill>
        <p:spPr>
          <a:xfrm>
            <a:off x="617912" y="1875830"/>
            <a:ext cx="8844800" cy="4670671"/>
          </a:xfrm>
          <a:prstGeom prst="rect">
            <a:avLst/>
          </a:prstGeom>
        </p:spPr>
      </p:pic>
    </p:spTree>
    <p:extLst>
      <p:ext uri="{BB962C8B-B14F-4D97-AF65-F5344CB8AC3E}">
        <p14:creationId xmlns:p14="http://schemas.microsoft.com/office/powerpoint/2010/main" val="1689619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62717"/>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Architecture</a:t>
            </a:r>
            <a:endParaRPr lang="en-US" sz="1800">
              <a:cs typeface="Arial"/>
            </a:endParaRP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30017" y="3359205"/>
            <a:ext cx="9058275" cy="4076872"/>
          </a:xfrm>
        </p:spPr>
        <p:txBody>
          <a:bodyPr/>
          <a:lstStyle/>
          <a:p>
            <a:endParaRPr lang="en-US" sz="2000" dirty="0">
              <a:cs typeface="Arial"/>
            </a:endParaRPr>
          </a:p>
          <a:p>
            <a:endParaRPr lang="en-US" sz="2000" dirty="0">
              <a:cs typeface="Arial"/>
            </a:endParaRPr>
          </a:p>
          <a:p>
            <a:r>
              <a:rPr lang="ru-RU" sz="1800" dirty="0">
                <a:cs typeface="Arial"/>
              </a:rPr>
              <a:t>Текущие вопросы к архитектуре </a:t>
            </a:r>
            <a:r>
              <a:rPr lang="ru-RU" sz="1800" b="1" dirty="0">
                <a:cs typeface="Arial"/>
              </a:rPr>
              <a:t>SDN</a:t>
            </a:r>
            <a:r>
              <a:rPr lang="ru-RU" sz="1800" dirty="0">
                <a:cs typeface="Arial"/>
              </a:rPr>
              <a:t> и </a:t>
            </a:r>
            <a:r>
              <a:rPr lang="ru-RU" sz="1800" i="1" dirty="0" err="1">
                <a:cs typeface="Arial"/>
              </a:rPr>
              <a:t>OpenFlow</a:t>
            </a:r>
            <a:r>
              <a:rPr lang="ru-RU" sz="1800" dirty="0">
                <a:cs typeface="Arial"/>
              </a:rPr>
              <a:t> касаются того, достаточны ли типы приложений, предоставляемых контроллером</a:t>
            </a:r>
            <a:r>
              <a:rPr lang="ru-RU" sz="1800" b="1" dirty="0">
                <a:cs typeface="Arial"/>
              </a:rPr>
              <a:t> </a:t>
            </a:r>
            <a:r>
              <a:rPr lang="ru-RU" sz="1800" i="1" dirty="0" err="1">
                <a:cs typeface="Arial"/>
              </a:rPr>
              <a:t>OpenFlow</a:t>
            </a:r>
            <a:r>
              <a:rPr lang="ru-RU" sz="1800" dirty="0">
                <a:cs typeface="Arial"/>
              </a:rPr>
              <a:t> (и сетевым уровнем, на котором работает </a:t>
            </a:r>
            <a:r>
              <a:rPr lang="ru-RU" sz="1800" i="1" dirty="0" err="1">
                <a:cs typeface="Arial"/>
              </a:rPr>
              <a:t>OpenFlow</a:t>
            </a:r>
            <a:r>
              <a:rPr lang="ru-RU" sz="1800" dirty="0">
                <a:cs typeface="Arial"/>
              </a:rPr>
              <a:t>), для всех потенциальных приложений </a:t>
            </a:r>
            <a:r>
              <a:rPr lang="ru-RU" sz="1800" b="1" dirty="0">
                <a:cs typeface="Arial"/>
              </a:rPr>
              <a:t>SDN</a:t>
            </a:r>
          </a:p>
          <a:p>
            <a:endParaRPr lang="en-US" sz="1800" dirty="0">
              <a:cs typeface="Arial"/>
            </a:endParaRPr>
          </a:p>
          <a:p>
            <a:r>
              <a:rPr lang="ru-RU" sz="1800" dirty="0">
                <a:cs typeface="Arial"/>
              </a:rPr>
              <a:t>Исследование существенных  проблем  модели </a:t>
            </a:r>
            <a:r>
              <a:rPr lang="ru-RU" sz="1800" i="1" dirty="0" err="1">
                <a:cs typeface="Arial"/>
              </a:rPr>
              <a:t>OpenFlow</a:t>
            </a:r>
            <a:r>
              <a:rPr lang="ru-RU" sz="1800" dirty="0">
                <a:cs typeface="Arial"/>
              </a:rPr>
              <a:t> (например, устранение недоработок, выражение политик более высокого уровня в семантике </a:t>
            </a:r>
            <a:r>
              <a:rPr lang="ru-RU" sz="1800" i="1" dirty="0" err="1">
                <a:cs typeface="Arial"/>
              </a:rPr>
              <a:t>OpenFlow</a:t>
            </a:r>
            <a:r>
              <a:rPr lang="ru-RU" sz="1800" dirty="0">
                <a:cs typeface="Arial"/>
              </a:rPr>
              <a:t> и необходимость верификации  между контроллерами и элементами) проводятся во многих учебных и исследовательских учреждениях, но особенно в Исследовательском центре открытых сетей (</a:t>
            </a:r>
            <a:r>
              <a:rPr lang="ru-RU" sz="1800" i="1" dirty="0">
                <a:cs typeface="Arial"/>
              </a:rPr>
              <a:t>ONRC</a:t>
            </a:r>
            <a:r>
              <a:rPr lang="ru-RU" sz="1800" dirty="0">
                <a:cs typeface="Arial"/>
              </a:rPr>
              <a:t>).</a:t>
            </a:r>
            <a:endParaRPr lang="ru-RU" sz="1800" dirty="0"/>
          </a:p>
        </p:txBody>
      </p:sp>
    </p:spTree>
    <p:extLst>
      <p:ext uri="{BB962C8B-B14F-4D97-AF65-F5344CB8AC3E}">
        <p14:creationId xmlns:p14="http://schemas.microsoft.com/office/powerpoint/2010/main" val="1315963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94216"/>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Hybrid</a:t>
            </a:r>
            <a:r>
              <a:rPr lang="en-US" sz="1800" dirty="0">
                <a:cs typeface="Arial"/>
              </a:rPr>
              <a:t> Approaches</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3609" y="2062909"/>
            <a:ext cx="9324958" cy="5305319"/>
          </a:xfrm>
        </p:spPr>
        <p:txBody>
          <a:bodyPr/>
          <a:lstStyle/>
          <a:p>
            <a:r>
              <a:rPr lang="ru" sz="1800" i="1" dirty="0">
                <a:cs typeface="Arial"/>
              </a:rPr>
              <a:t>ONF</a:t>
            </a:r>
            <a:r>
              <a:rPr lang="ru" sz="1800" dirty="0">
                <a:cs typeface="Arial"/>
              </a:rPr>
              <a:t> создал </a:t>
            </a:r>
            <a:r>
              <a:rPr lang="ru" sz="1800" i="1" dirty="0">
                <a:cs typeface="Arial"/>
              </a:rPr>
              <a:t>Hybrid Working Group</a:t>
            </a:r>
            <a:r>
              <a:rPr lang="ru" sz="1800" dirty="0">
                <a:cs typeface="Arial"/>
              </a:rPr>
              <a:t>. </a:t>
            </a:r>
            <a:endParaRPr lang="ru-RU" sz="1800" b="1" dirty="0">
              <a:cs typeface="Arial"/>
            </a:endParaRPr>
          </a:p>
          <a:p>
            <a:endParaRPr lang="en-US" sz="1800" dirty="0">
              <a:cs typeface="Arial"/>
            </a:endParaRPr>
          </a:p>
          <a:p>
            <a:r>
              <a:rPr lang="ru" sz="1800" dirty="0">
                <a:cs typeface="Arial"/>
              </a:rPr>
              <a:t>Группа предложила две архитектуры:</a:t>
            </a:r>
            <a:endParaRPr lang="ru-RU" sz="1800" b="1" dirty="0">
              <a:cs typeface="Arial"/>
            </a:endParaRPr>
          </a:p>
          <a:p>
            <a:r>
              <a:rPr lang="ru" sz="1800" i="1" dirty="0">
                <a:cs typeface="Arial"/>
              </a:rPr>
              <a:t>Ships in the Night(SIN)</a:t>
            </a:r>
            <a:r>
              <a:rPr lang="ru" sz="1800" b="1" dirty="0">
                <a:cs typeface="Arial"/>
              </a:rPr>
              <a:t> </a:t>
            </a:r>
            <a:r>
              <a:rPr lang="ru" sz="1800" dirty="0">
                <a:cs typeface="Arial"/>
              </a:rPr>
              <a:t>- Корабли в ночи </a:t>
            </a:r>
            <a:endParaRPr lang="ru-RU" sz="1800" b="1" dirty="0">
              <a:cs typeface="Arial"/>
            </a:endParaRPr>
          </a:p>
          <a:p>
            <a:r>
              <a:rPr lang="ru" sz="1800" i="1" dirty="0">
                <a:cs typeface="Arial"/>
              </a:rPr>
              <a:t>Integrated Hybrid model</a:t>
            </a:r>
            <a:r>
              <a:rPr lang="ru" sz="1800" dirty="0">
                <a:cs typeface="Arial"/>
              </a:rPr>
              <a:t> - Интегральная Гибридная модель</a:t>
            </a:r>
            <a:endParaRPr lang="ru-RU" sz="1800" b="1" dirty="0">
              <a:cs typeface="Arial"/>
            </a:endParaRPr>
          </a:p>
          <a:p>
            <a:r>
              <a:rPr lang="ru" sz="1800" dirty="0">
                <a:cs typeface="Arial"/>
              </a:rPr>
              <a:t>Совет принял только рекомендации модели </a:t>
            </a:r>
            <a:r>
              <a:rPr lang="ru" sz="1800" i="1" dirty="0">
                <a:cs typeface="Arial"/>
              </a:rPr>
              <a:t>SIN</a:t>
            </a:r>
            <a:r>
              <a:rPr lang="ru" sz="1800" dirty="0">
                <a:cs typeface="Arial"/>
              </a:rPr>
              <a:t>.</a:t>
            </a:r>
          </a:p>
          <a:p>
            <a:r>
              <a:rPr lang="ru" sz="1800" dirty="0">
                <a:cs typeface="Arial"/>
              </a:rPr>
              <a:t>Предполагается, что  демаркационная линия проходит внутри сетевого элемента (между системами  </a:t>
            </a:r>
            <a:r>
              <a:rPr lang="ru" sz="1800" i="1" dirty="0">
                <a:cs typeface="Arial"/>
              </a:rPr>
              <a:t>плоскости </a:t>
            </a:r>
            <a:r>
              <a:rPr lang="ru-RU" sz="1800" i="1" dirty="0">
                <a:cs typeface="Arial"/>
              </a:rPr>
              <a:t>у</a:t>
            </a:r>
            <a:r>
              <a:rPr lang="ru" sz="1800" i="1" dirty="0">
                <a:cs typeface="Arial"/>
              </a:rPr>
              <a:t>правления</a:t>
            </a:r>
            <a:r>
              <a:rPr lang="ru" sz="1800" dirty="0">
                <a:cs typeface="Arial"/>
              </a:rPr>
              <a:t> </a:t>
            </a:r>
            <a:r>
              <a:rPr lang="ru" sz="1800" i="1" dirty="0">
                <a:cs typeface="Arial"/>
              </a:rPr>
              <a:t>OpenFlow</a:t>
            </a:r>
            <a:r>
              <a:rPr lang="ru" sz="1800" dirty="0">
                <a:cs typeface="Arial"/>
              </a:rPr>
              <a:t> и родной ), вопросы безопасности ставятся о том, как можно использовать зарезервированные порты (в частности, </a:t>
            </a:r>
            <a:r>
              <a:rPr lang="ru" sz="1800" i="1" dirty="0">
                <a:cs typeface="Arial"/>
              </a:rPr>
              <a:t>CONTROLLER, NORMAL, FLOOD и LOCAL</a:t>
            </a:r>
            <a:r>
              <a:rPr lang="ru" sz="1800" dirty="0">
                <a:cs typeface="Arial"/>
              </a:rPr>
              <a:t>), чтобы разрешить доступ к родным демонам на гибридном устройстве  или в собственную сеть.</a:t>
            </a:r>
          </a:p>
          <a:p>
            <a:r>
              <a:rPr lang="ru" sz="1800" dirty="0">
                <a:cs typeface="Arial"/>
              </a:rPr>
              <a:t>Периметр безопасности  устройства расширяется в случае непреднамеренного соединения, которое и создает гибридную сеть. </a:t>
            </a:r>
          </a:p>
          <a:p>
            <a:r>
              <a:rPr lang="ru" sz="1800" dirty="0">
                <a:cs typeface="Arial"/>
              </a:rPr>
              <a:t>Это происходит, когда один внешний конец связи по сети подключен к домену OpenFlow, а другой  - к собственному домену.</a:t>
            </a:r>
          </a:p>
        </p:txBody>
      </p:sp>
    </p:spTree>
    <p:extLst>
      <p:ext uri="{BB962C8B-B14F-4D97-AF65-F5344CB8AC3E}">
        <p14:creationId xmlns:p14="http://schemas.microsoft.com/office/powerpoint/2010/main" val="139544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436214"/>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cs typeface="Arial"/>
              </a:rPr>
              <a:t>Ships in the Night</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15326" y="1549890"/>
            <a:ext cx="9324958" cy="5819796"/>
          </a:xfrm>
        </p:spPr>
        <p:txBody>
          <a:bodyPr/>
          <a:lstStyle/>
          <a:p>
            <a:r>
              <a:rPr lang="ru" sz="1800" dirty="0">
                <a:cs typeface="Arial"/>
              </a:rPr>
              <a:t>Модель </a:t>
            </a:r>
            <a:r>
              <a:rPr lang="ru" sz="1800" i="1" dirty="0">
                <a:cs typeface="Arial"/>
              </a:rPr>
              <a:t>SIN</a:t>
            </a:r>
            <a:r>
              <a:rPr lang="ru" sz="1800" dirty="0">
                <a:cs typeface="Arial"/>
              </a:rPr>
              <a:t> предполагает, что порт (физический или логический) может использоваться или только для </a:t>
            </a:r>
            <a:r>
              <a:rPr lang="ru" sz="1800" i="1" dirty="0">
                <a:cs typeface="Arial"/>
              </a:rPr>
              <a:t>OpenFlow</a:t>
            </a:r>
            <a:r>
              <a:rPr lang="ru" sz="1800" dirty="0">
                <a:cs typeface="Arial"/>
              </a:rPr>
              <a:t> или только </a:t>
            </a:r>
            <a:r>
              <a:rPr lang="ru" sz="1800" i="1" dirty="0">
                <a:cs typeface="Arial"/>
              </a:rPr>
              <a:t>native</a:t>
            </a:r>
            <a:r>
              <a:rPr lang="ru" sz="1800" dirty="0">
                <a:cs typeface="Arial"/>
              </a:rPr>
              <a:t>, но не для обоих (см. Рисунок 3-11). В центре внимания модели</a:t>
            </a:r>
            <a:r>
              <a:rPr lang="ru" sz="1800" i="1" dirty="0">
                <a:cs typeface="Arial"/>
              </a:rPr>
              <a:t>SIN</a:t>
            </a:r>
            <a:r>
              <a:rPr lang="ru" sz="1800" dirty="0">
                <a:cs typeface="Arial"/>
              </a:rPr>
              <a:t>:</a:t>
            </a:r>
          </a:p>
          <a:p>
            <a:r>
              <a:rPr lang="ru" sz="1800" dirty="0">
                <a:cs typeface="Arial"/>
              </a:rPr>
              <a:t>Ограничение выделенных ресурсов процесса </a:t>
            </a:r>
            <a:r>
              <a:rPr lang="ru" sz="1800" i="1" dirty="0">
                <a:cs typeface="Arial"/>
              </a:rPr>
              <a:t>OpenFlow</a:t>
            </a:r>
            <a:r>
              <a:rPr lang="ru" sz="1800" dirty="0">
                <a:cs typeface="Arial"/>
              </a:rPr>
              <a:t> и невозможность воспрепятствовать работе </a:t>
            </a:r>
            <a:r>
              <a:rPr lang="ru" sz="1800" i="1" dirty="0">
                <a:cs typeface="Arial"/>
              </a:rPr>
              <a:t>native</a:t>
            </a:r>
            <a:r>
              <a:rPr lang="ru" sz="1800" dirty="0">
                <a:cs typeface="Arial"/>
              </a:rPr>
              <a:t> стороны (и наоборот). Предложения включали использование разделение на уровне процесса в собственной OS хоста (или  через виртуализацию).</a:t>
            </a:r>
          </a:p>
          <a:p>
            <a:r>
              <a:rPr lang="ru" sz="1800" dirty="0">
                <a:cs typeface="Arial"/>
              </a:rPr>
              <a:t>Избегание необходимости синхронизации уведомлений о состоянии или событиях между элементами Управления .</a:t>
            </a:r>
          </a:p>
          <a:p>
            <a:r>
              <a:rPr lang="ru" sz="1800" dirty="0">
                <a:cs typeface="Arial"/>
              </a:rPr>
              <a:t>Строгие правила обработки потоков, включающие использование зарезервированных портов </a:t>
            </a:r>
            <a:r>
              <a:rPr lang="ru" sz="1800" i="1" dirty="0">
                <a:cs typeface="Arial"/>
              </a:rPr>
              <a:t>LOCAL, NORMAL и FLOOD</a:t>
            </a:r>
            <a:r>
              <a:rPr lang="ru" sz="1800" dirty="0">
                <a:cs typeface="Arial"/>
              </a:rPr>
              <a:t>.</a:t>
            </a:r>
          </a:p>
          <a:p>
            <a:r>
              <a:rPr lang="ru" sz="1800" dirty="0">
                <a:cs typeface="Arial"/>
              </a:rPr>
              <a:t>Модель </a:t>
            </a:r>
            <a:r>
              <a:rPr lang="ru" sz="1800" i="1" dirty="0">
                <a:cs typeface="Arial"/>
              </a:rPr>
              <a:t>SIN</a:t>
            </a:r>
            <a:r>
              <a:rPr lang="ru" sz="1800" dirty="0">
                <a:cs typeface="Arial"/>
              </a:rPr>
              <a:t> расширяет предшествующее определение </a:t>
            </a:r>
            <a:r>
              <a:rPr lang="ru" sz="1800" i="1" dirty="0">
                <a:cs typeface="Arial"/>
              </a:rPr>
              <a:t>ONF</a:t>
            </a:r>
            <a:r>
              <a:rPr lang="ru" sz="1800" dirty="0">
                <a:cs typeface="Arial"/>
              </a:rPr>
              <a:t>  для </a:t>
            </a:r>
            <a:r>
              <a:rPr lang="ru" sz="1800" i="1" dirty="0">
                <a:cs typeface="Arial"/>
              </a:rPr>
              <a:t>hybrid</a:t>
            </a:r>
            <a:r>
              <a:rPr lang="ru" sz="1800" dirty="0">
                <a:cs typeface="Arial"/>
              </a:rPr>
              <a:t> ( и это отражено в определении </a:t>
            </a:r>
            <a:r>
              <a:rPr lang="ru" sz="1800" i="1" dirty="0">
                <a:cs typeface="Arial"/>
              </a:rPr>
              <a:t>NORMAL</a:t>
            </a:r>
            <a:r>
              <a:rPr lang="ru" sz="1800" dirty="0">
                <a:cs typeface="Arial"/>
              </a:rPr>
              <a:t>).</a:t>
            </a:r>
          </a:p>
          <a:p>
            <a:r>
              <a:rPr lang="ru" sz="1800" dirty="0">
                <a:cs typeface="Arial"/>
              </a:rPr>
              <a:t>Модель </a:t>
            </a:r>
            <a:r>
              <a:rPr lang="ru" sz="1800" i="1" dirty="0">
                <a:cs typeface="Arial"/>
              </a:rPr>
              <a:t>SIN</a:t>
            </a:r>
            <a:r>
              <a:rPr lang="ru" sz="1800" dirty="0">
                <a:cs typeface="Arial"/>
              </a:rPr>
              <a:t> позволяет разбиение портов по логическим портам или </a:t>
            </a:r>
            <a:r>
              <a:rPr lang="ru" sz="1800" i="1" dirty="0">
                <a:cs typeface="Arial"/>
              </a:rPr>
              <a:t>VLAN</a:t>
            </a:r>
            <a:r>
              <a:rPr lang="ru" sz="1800" dirty="0">
                <a:cs typeface="Arial"/>
              </a:rPr>
              <a:t> и рекомендовала использовать </a:t>
            </a:r>
            <a:r>
              <a:rPr lang="ru" sz="1800" i="1" dirty="0">
                <a:cs typeface="Arial"/>
              </a:rPr>
              <a:t>MSTP</a:t>
            </a:r>
            <a:r>
              <a:rPr lang="ru" sz="1800" dirty="0">
                <a:cs typeface="Arial"/>
              </a:rPr>
              <a:t> для </a:t>
            </a:r>
            <a:r>
              <a:rPr lang="ru" sz="1800" i="1" dirty="0">
                <a:cs typeface="Arial"/>
              </a:rPr>
              <a:t>spanning tree</a:t>
            </a:r>
            <a:r>
              <a:rPr lang="ru" sz="1800" dirty="0">
                <a:cs typeface="Arial"/>
              </a:rPr>
              <a:t> в такой среде.</a:t>
            </a:r>
          </a:p>
          <a:p>
            <a:r>
              <a:rPr lang="ru" sz="1800" i="1" dirty="0">
                <a:cs typeface="Arial"/>
              </a:rPr>
              <a:t>Модель SIN</a:t>
            </a:r>
            <a:r>
              <a:rPr lang="ru" sz="1800" dirty="0">
                <a:cs typeface="Arial"/>
              </a:rPr>
              <a:t> указывает на неоднозначность во взаимодействии зарезервированных портов и ослабление модели делегирования портов как потенциальных областей улучшения для гибрида </a:t>
            </a:r>
            <a:r>
              <a:rPr lang="ru" sz="1800" i="1" dirty="0">
                <a:cs typeface="Arial"/>
              </a:rPr>
              <a:t>SIN</a:t>
            </a:r>
            <a:r>
              <a:rPr lang="ru" sz="1800" dirty="0">
                <a:cs typeface="Arial"/>
              </a:rPr>
              <a:t>.</a:t>
            </a:r>
            <a:endParaRPr lang="ru" sz="1800" dirty="0"/>
          </a:p>
          <a:p>
            <a:endParaRPr lang="ru" sz="2000" dirty="0">
              <a:cs typeface="Arial"/>
            </a:endParaRPr>
          </a:p>
          <a:p>
            <a:endParaRPr lang="ru" sz="2000" dirty="0">
              <a:cs typeface="Arial"/>
            </a:endParaRPr>
          </a:p>
        </p:txBody>
      </p:sp>
    </p:spTree>
    <p:extLst>
      <p:ext uri="{BB962C8B-B14F-4D97-AF65-F5344CB8AC3E}">
        <p14:creationId xmlns:p14="http://schemas.microsoft.com/office/powerpoint/2010/main" val="1640596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73217"/>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Ships</a:t>
            </a:r>
            <a:r>
              <a:rPr lang="en-US" sz="1800" dirty="0">
                <a:cs typeface="Arial"/>
              </a:rPr>
              <a:t> in the Night</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34989" y="1393004"/>
            <a:ext cx="9324958" cy="6166281"/>
          </a:xfrm>
        </p:spPr>
        <p:txBody>
          <a:bodyPr/>
          <a:lstStyle/>
          <a:p>
            <a:r>
              <a:rPr lang="ru" sz="2000">
                <a:cs typeface="Arial"/>
              </a:rPr>
              <a:t>П</a:t>
            </a:r>
          </a:p>
          <a:p>
            <a:endParaRPr lang="ru" sz="2000">
              <a:cs typeface="Arial"/>
            </a:endParaRPr>
          </a:p>
        </p:txBody>
      </p:sp>
      <p:pic>
        <p:nvPicPr>
          <p:cNvPr id="4" name="Рисунок 4" descr="Изображение выглядит как текст, знак&#10;&#10;Описание создано с высокой степенью достоверности">
            <a:extLst>
              <a:ext uri="{FF2B5EF4-FFF2-40B4-BE49-F238E27FC236}">
                <a16:creationId xmlns:a16="http://schemas.microsoft.com/office/drawing/2014/main" id="{0CC819D5-2435-4AC2-820C-5938FA365AD8}"/>
              </a:ext>
            </a:extLst>
          </p:cNvPr>
          <p:cNvPicPr>
            <a:picLocks noChangeAspect="1"/>
          </p:cNvPicPr>
          <p:nvPr/>
        </p:nvPicPr>
        <p:blipFill>
          <a:blip r:embed="rId2"/>
          <a:stretch>
            <a:fillRect/>
          </a:stretch>
        </p:blipFill>
        <p:spPr>
          <a:xfrm>
            <a:off x="575280" y="1480533"/>
            <a:ext cx="9038178" cy="5743804"/>
          </a:xfrm>
          <a:prstGeom prst="rect">
            <a:avLst/>
          </a:prstGeom>
        </p:spPr>
      </p:pic>
    </p:spTree>
    <p:extLst>
      <p:ext uri="{BB962C8B-B14F-4D97-AF65-F5344CB8AC3E}">
        <p14:creationId xmlns:p14="http://schemas.microsoft.com/office/powerpoint/2010/main" val="3181374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73217"/>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Dual</a:t>
            </a:r>
            <a:r>
              <a:rPr lang="en-US" sz="1800" dirty="0">
                <a:cs typeface="Arial"/>
              </a:rPr>
              <a:t>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11175" y="2388708"/>
            <a:ext cx="9324958" cy="5000640"/>
          </a:xfrm>
        </p:spPr>
        <p:txBody>
          <a:bodyPr/>
          <a:lstStyle/>
          <a:p>
            <a:endParaRPr lang="ru" sz="2000" dirty="0">
              <a:cs typeface="Arial"/>
            </a:endParaRPr>
          </a:p>
          <a:p>
            <a:r>
              <a:rPr lang="ru" sz="1800" dirty="0">
                <a:cs typeface="Arial"/>
              </a:rPr>
              <a:t>Рекомендации Hybrid Working Group’s Integrated Architecture были отвергнуты ONF. Правление позднее рекомендовало Migration Working Group, помочь разработчикам OpenFlow в развертывании сетевой архитектуры OpenFlow без переходного периода с использованием гибридного оборудования. </a:t>
            </a:r>
            <a:endParaRPr lang="ru" sz="1800" dirty="0"/>
          </a:p>
          <a:p>
            <a:r>
              <a:rPr lang="ru" sz="1800" dirty="0">
                <a:cs typeface="Arial"/>
              </a:rPr>
              <a:t>Одной из предложенных моделей  стала модель интеграцияOpenFlow домена  с  native доменом на уровне управления ( RouteFlow).</a:t>
            </a:r>
          </a:p>
          <a:p>
            <a:r>
              <a:rPr lang="ru" sz="1800" dirty="0">
                <a:cs typeface="Arial"/>
              </a:rPr>
              <a:t>В отличие от интегрированного гибрида, в этой модели намеренно строится гибридная Сеть (см. Рис. 3-12).</a:t>
            </a:r>
          </a:p>
          <a:p>
            <a:r>
              <a:rPr lang="ru" sz="1800" dirty="0">
                <a:cs typeface="Arial"/>
              </a:rPr>
              <a:t>Общая концепция этого подхода заключается в том, чтобы запустить стек маршрутизации на виртуальном хосте и связать виртуальные порты на гипервизоре vswitch в этом хосте с физическими портами на связанных коммутаторах OpenFlow. Через эти порты виртуальный маршрутизатор формирует IGP и / или BGP  соседства с  native сетью в физических граничных точках,  прописывая  соответствующие протоколу потоки  в flow tables граничных коммутаторов.  </a:t>
            </a:r>
          </a:p>
          <a:p>
            <a:endParaRPr lang="ru" sz="2000" dirty="0">
              <a:cs typeface="Arial"/>
            </a:endParaRPr>
          </a:p>
        </p:txBody>
      </p:sp>
    </p:spTree>
    <p:extLst>
      <p:ext uri="{BB962C8B-B14F-4D97-AF65-F5344CB8AC3E}">
        <p14:creationId xmlns:p14="http://schemas.microsoft.com/office/powerpoint/2010/main" val="138535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73217"/>
          </a:xfrm>
        </p:spPr>
        <p:txBody>
          <a:bodyPr/>
          <a:lstStyle/>
          <a:p>
            <a:pPr marL="114300">
              <a:lnSpc>
                <a:spcPct val="90000"/>
              </a:lnSpc>
              <a:spcAft>
                <a:spcPts val="1413"/>
              </a:spcAft>
            </a:pPr>
            <a:r>
              <a:rPr lang="en-US" sz="1800" err="1">
                <a:solidFill>
                  <a:schemeClr val="tx1"/>
                </a:solidFill>
                <a:cs typeface="Arial"/>
              </a:rPr>
              <a:t>SDN:OpenFlow</a:t>
            </a:r>
            <a:r>
              <a:rPr lang="en-US" sz="1800" dirty="0">
                <a:solidFill>
                  <a:schemeClr val="tx1"/>
                </a:solidFill>
                <a:cs typeface="Arial"/>
              </a:rPr>
              <a:t>: </a:t>
            </a:r>
            <a:r>
              <a:rPr lang="en-US" sz="1800" dirty="0">
                <a:cs typeface="Arial"/>
              </a:rPr>
              <a:t>Dual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32095" y="1267201"/>
            <a:ext cx="9324958" cy="6292084"/>
          </a:xfrm>
        </p:spPr>
        <p:txBody>
          <a:bodyPr/>
          <a:lstStyle/>
          <a:p>
            <a:r>
              <a:rPr lang="ru" sz="2000" dirty="0">
                <a:cs typeface="Arial"/>
              </a:rPr>
              <a:t> </a:t>
            </a:r>
            <a:r>
              <a:rPr lang="ru-RU" sz="1800" dirty="0">
                <a:cs typeface="Arial"/>
              </a:rPr>
              <a:t>И</a:t>
            </a:r>
            <a:r>
              <a:rPr lang="ru" sz="1800" dirty="0">
                <a:cs typeface="Arial"/>
              </a:rPr>
              <a:t>спользуя внутреннюю логику и политики виртуальный маршрутизатор создает правила потока в домене </a:t>
            </a:r>
            <a:r>
              <a:rPr lang="ru" sz="1800" i="1" dirty="0">
                <a:cs typeface="Arial"/>
              </a:rPr>
              <a:t>OpenFlow</a:t>
            </a:r>
            <a:r>
              <a:rPr lang="ru" sz="1800" dirty="0">
                <a:cs typeface="Arial"/>
              </a:rPr>
              <a:t>, которые направляют трафик на целевые </a:t>
            </a:r>
            <a:r>
              <a:rPr lang="ru" sz="1800" i="1" dirty="0">
                <a:cs typeface="Arial"/>
              </a:rPr>
              <a:t>префиксы</a:t>
            </a:r>
            <a:r>
              <a:rPr lang="ru" sz="1800" dirty="0">
                <a:cs typeface="Arial"/>
              </a:rPr>
              <a:t>, полученные от соседей в этом обмене, с использованием правил потока, которые в конечном счете указывают на соответствующие порты на граничном коммутаторе.</a:t>
            </a:r>
          </a:p>
          <a:p>
            <a:endParaRPr lang="ru" sz="2000" dirty="0">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C4E620B1-159E-456F-9086-1E24F514A2B5}"/>
              </a:ext>
            </a:extLst>
          </p:cNvPr>
          <p:cNvPicPr>
            <a:picLocks noChangeAspect="1"/>
          </p:cNvPicPr>
          <p:nvPr/>
        </p:nvPicPr>
        <p:blipFill>
          <a:blip r:embed="rId2"/>
          <a:stretch>
            <a:fillRect/>
          </a:stretch>
        </p:blipFill>
        <p:spPr>
          <a:xfrm>
            <a:off x="1448953" y="2764029"/>
            <a:ext cx="6519145" cy="4614067"/>
          </a:xfrm>
          <a:prstGeom prst="rect">
            <a:avLst/>
          </a:prstGeom>
        </p:spPr>
      </p:pic>
    </p:spTree>
    <p:extLst>
      <p:ext uri="{BB962C8B-B14F-4D97-AF65-F5344CB8AC3E}">
        <p14:creationId xmlns:p14="http://schemas.microsoft.com/office/powerpoint/2010/main" val="2489733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10220"/>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cs typeface="Arial"/>
              </a:rPr>
              <a:t>Dual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662218" y="2545268"/>
            <a:ext cx="9324958" cy="4885146"/>
          </a:xfrm>
        </p:spPr>
        <p:txBody>
          <a:bodyPr/>
          <a:lstStyle/>
          <a:p>
            <a:endParaRPr lang="ru-RU" dirty="0">
              <a:cs typeface="Arial"/>
            </a:endParaRPr>
          </a:p>
          <a:p>
            <a:r>
              <a:rPr lang="ru" sz="1800" dirty="0">
                <a:cs typeface="Arial"/>
              </a:rPr>
              <a:t>Один из потенциальных недостатков этого гибридного дизайна заключается в том, что управление потоком и пакетный ввод-вывод выполняются поочередно в общем сеансе </a:t>
            </a:r>
            <a:r>
              <a:rPr lang="ru" sz="1800" i="1" dirty="0">
                <a:cs typeface="Arial"/>
              </a:rPr>
              <a:t>TCP</a:t>
            </a:r>
            <a:r>
              <a:rPr lang="ru" sz="1800" dirty="0">
                <a:cs typeface="Arial"/>
              </a:rPr>
              <a:t>, что возвращает назад к проблемам, которые необходимо решать в традиционной распределенной системе управления: блокировки,  управления пакетным вводом-выводом, задержки, управление очередью и скорость аппаратного программирования. </a:t>
            </a:r>
            <a:endParaRPr lang="ru-RU" sz="1800" dirty="0">
              <a:cs typeface="Arial"/>
            </a:endParaRPr>
          </a:p>
          <a:p>
            <a:endParaRPr lang="ru" sz="1800" dirty="0">
              <a:cs typeface="Arial"/>
            </a:endParaRPr>
          </a:p>
          <a:p>
            <a:r>
              <a:rPr lang="ru" sz="1800" dirty="0">
                <a:cs typeface="Arial"/>
              </a:rPr>
              <a:t>Некоторые из этих проблем могут быть решены за счет использования альтернативных каналов управления (предлагается в </a:t>
            </a:r>
            <a:r>
              <a:rPr lang="ru" sz="1800" i="1" dirty="0">
                <a:cs typeface="Arial"/>
              </a:rPr>
              <a:t>OpenFlow 1.3</a:t>
            </a:r>
            <a:r>
              <a:rPr lang="ru" sz="1800" dirty="0">
                <a:cs typeface="Arial"/>
              </a:rPr>
              <a:t>).</a:t>
            </a:r>
            <a:endParaRPr lang="ru" sz="1800" dirty="0"/>
          </a:p>
          <a:p>
            <a:endParaRPr lang="ru" sz="1800" dirty="0">
              <a:cs typeface="Arial"/>
            </a:endParaRPr>
          </a:p>
          <a:p>
            <a:r>
              <a:rPr lang="ru" sz="1800" dirty="0">
                <a:cs typeface="Arial"/>
              </a:rPr>
              <a:t>Инструментами для формирования интегрированного гибридного соединения (когда на одном устройстве одновременно работают и </a:t>
            </a:r>
            <a:r>
              <a:rPr lang="ru" sz="1800" i="1" dirty="0">
                <a:cs typeface="Arial"/>
              </a:rPr>
              <a:t>OpenFlow</a:t>
            </a:r>
            <a:r>
              <a:rPr lang="ru" sz="1800" dirty="0">
                <a:cs typeface="Arial"/>
              </a:rPr>
              <a:t>  и </a:t>
            </a:r>
            <a:r>
              <a:rPr lang="ru" sz="1800" i="1" dirty="0">
                <a:cs typeface="Arial"/>
              </a:rPr>
              <a:t>native</a:t>
            </a:r>
            <a:r>
              <a:rPr lang="ru" sz="1800" dirty="0">
                <a:cs typeface="Arial"/>
              </a:rPr>
              <a:t> протокол)  являются таблицы и интерфейсы.</a:t>
            </a:r>
          </a:p>
          <a:p>
            <a:endParaRPr lang="ru" sz="2000" dirty="0">
              <a:cs typeface="Arial"/>
            </a:endParaRPr>
          </a:p>
        </p:txBody>
      </p:sp>
    </p:spTree>
    <p:extLst>
      <p:ext uri="{BB962C8B-B14F-4D97-AF65-F5344CB8AC3E}">
        <p14:creationId xmlns:p14="http://schemas.microsoft.com/office/powerpoint/2010/main" val="614086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30710"/>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Dual</a:t>
            </a:r>
            <a:r>
              <a:rPr lang="en-US" sz="1800" dirty="0">
                <a:cs typeface="Arial"/>
              </a:rPr>
              <a:t>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421635" y="2218973"/>
            <a:ext cx="9324958" cy="5063637"/>
          </a:xfrm>
        </p:spPr>
        <p:txBody>
          <a:bodyPr/>
          <a:lstStyle/>
          <a:p>
            <a:r>
              <a:rPr lang="ru" sz="2000" dirty="0">
                <a:cs typeface="Arial"/>
              </a:rPr>
              <a:t> </a:t>
            </a:r>
            <a:endParaRPr lang="en-US" sz="2000" dirty="0">
              <a:cs typeface="Arial"/>
            </a:endParaRPr>
          </a:p>
          <a:p>
            <a:r>
              <a:rPr lang="ru" sz="1800" dirty="0">
                <a:cs typeface="Arial"/>
              </a:rPr>
              <a:t>Можно создать табличное решение, которое использует семантику </a:t>
            </a:r>
            <a:r>
              <a:rPr lang="ru" sz="1800" i="1" dirty="0">
                <a:cs typeface="Arial"/>
              </a:rPr>
              <a:t>GoToTable</a:t>
            </a:r>
            <a:r>
              <a:rPr lang="ru" sz="1800" dirty="0">
                <a:cs typeface="Arial"/>
              </a:rPr>
              <a:t> </a:t>
            </a:r>
            <a:r>
              <a:rPr lang="ru" sz="1800" i="1" dirty="0">
                <a:cs typeface="Arial"/>
              </a:rPr>
              <a:t>OpenFlow</a:t>
            </a:r>
            <a:r>
              <a:rPr lang="ru" sz="1800" dirty="0">
                <a:cs typeface="Arial"/>
              </a:rPr>
              <a:t> для вторичного поиска в native таблице. </a:t>
            </a:r>
            <a:r>
              <a:rPr lang="ru" sz="1800" i="1" dirty="0">
                <a:cs typeface="Arial"/>
              </a:rPr>
              <a:t>OpenFlow</a:t>
            </a:r>
            <a:r>
              <a:rPr lang="ru" sz="1800" dirty="0">
                <a:cs typeface="Arial"/>
              </a:rPr>
              <a:t> протокол не понимает никаких других таблиц кроме своих собственных. Было предложено решение, позволяющее обнаруживать собственные таблицы во время инициализации сеанса. Проблемы с этим решением заключаются в следующем:</a:t>
            </a:r>
          </a:p>
          <a:p>
            <a:r>
              <a:rPr lang="ru" sz="1800" dirty="0">
                <a:cs typeface="Arial"/>
              </a:rPr>
              <a:t>Таблицы </a:t>
            </a:r>
            <a:r>
              <a:rPr lang="ru" sz="1800" i="1" dirty="0">
                <a:cs typeface="Arial"/>
              </a:rPr>
              <a:t>namespaces</a:t>
            </a:r>
            <a:r>
              <a:rPr lang="ru" sz="1800" dirty="0">
                <a:cs typeface="Arial"/>
              </a:rPr>
              <a:t> в </a:t>
            </a:r>
            <a:r>
              <a:rPr lang="ru" sz="1800" i="1" dirty="0">
                <a:cs typeface="Arial"/>
              </a:rPr>
              <a:t>OpenFlow</a:t>
            </a:r>
            <a:r>
              <a:rPr lang="ru" sz="1800" dirty="0">
                <a:cs typeface="Arial"/>
              </a:rPr>
              <a:t> не соответствуют </a:t>
            </a:r>
            <a:r>
              <a:rPr lang="ru" sz="1800" i="1" dirty="0">
                <a:cs typeface="Arial"/>
              </a:rPr>
              <a:t>таблицам имен VRF(virtual routing and forwarding instance )</a:t>
            </a:r>
            <a:r>
              <a:rPr lang="ru" sz="1800" dirty="0">
                <a:cs typeface="Arial"/>
              </a:rPr>
              <a:t> в native доменах.</a:t>
            </a:r>
            <a:endParaRPr lang="ru" sz="1800" dirty="0"/>
          </a:p>
          <a:p>
            <a:r>
              <a:rPr lang="ru" sz="1800" dirty="0">
                <a:cs typeface="Arial"/>
              </a:rPr>
              <a:t>В  </a:t>
            </a:r>
            <a:r>
              <a:rPr lang="ru" sz="1800" i="1" dirty="0">
                <a:cs typeface="Arial"/>
              </a:rPr>
              <a:t>native</a:t>
            </a:r>
            <a:r>
              <a:rPr lang="ru" sz="1800" dirty="0">
                <a:cs typeface="Arial"/>
              </a:rPr>
              <a:t> доменах  создание динамических таблиц само по себе является сложной задачей, особенно на периферии провайдера или на шлюзе центра обработки данных, а их еще необходимо подготовить для контроллера (перезапуск сеанса может быть затруднительным, а задачи динамического обнаружения  требуют дополнительной стандартизации) ,</a:t>
            </a:r>
            <a:endParaRPr lang="ru" sz="1800" dirty="0"/>
          </a:p>
          <a:p>
            <a:r>
              <a:rPr lang="ru" sz="1800" dirty="0">
                <a:cs typeface="Arial"/>
              </a:rPr>
              <a:t> </a:t>
            </a:r>
            <a:r>
              <a:rPr lang="ru" sz="1800" i="1" dirty="0">
                <a:cs typeface="Arial"/>
              </a:rPr>
              <a:t>Native</a:t>
            </a:r>
            <a:r>
              <a:rPr lang="ru" sz="1800" dirty="0">
                <a:cs typeface="Arial"/>
              </a:rPr>
              <a:t> домен может содержать более 64 таблиц на определенных устройствах.</a:t>
            </a:r>
            <a:endParaRPr lang="ru" sz="1800" dirty="0"/>
          </a:p>
          <a:p>
            <a:r>
              <a:rPr lang="ru" sz="1800" dirty="0">
                <a:cs typeface="Arial"/>
              </a:rPr>
              <a:t>Хотя решение </a:t>
            </a:r>
            <a:r>
              <a:rPr lang="ru" sz="1800" i="1" dirty="0">
                <a:cs typeface="Arial"/>
              </a:rPr>
              <a:t>GoToTable</a:t>
            </a:r>
            <a:r>
              <a:rPr lang="ru" sz="1800" dirty="0">
                <a:cs typeface="Arial"/>
              </a:rPr>
              <a:t> выглядит  элегантным, но  это  сложныйт путь.</a:t>
            </a:r>
            <a:endParaRPr lang="ru" sz="1800" dirty="0"/>
          </a:p>
          <a:p>
            <a:endParaRPr lang="ru" sz="2000" dirty="0">
              <a:cs typeface="Arial"/>
            </a:endParaRPr>
          </a:p>
        </p:txBody>
      </p:sp>
    </p:spTree>
    <p:extLst>
      <p:ext uri="{BB962C8B-B14F-4D97-AF65-F5344CB8AC3E}">
        <p14:creationId xmlns:p14="http://schemas.microsoft.com/office/powerpoint/2010/main" val="2587218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572708"/>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Dual</a:t>
            </a:r>
            <a:r>
              <a:rPr lang="en-US" sz="1800" dirty="0">
                <a:cs typeface="Arial"/>
              </a:rPr>
              <a:t> Function Switches</a:t>
            </a:r>
            <a:r>
              <a:rPr lang="en-US" dirty="0">
                <a:cs typeface="Arial"/>
              </a:rPr>
              <a:t>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505316" y="2532744"/>
            <a:ext cx="9324958" cy="4885145"/>
          </a:xfrm>
        </p:spPr>
        <p:txBody>
          <a:bodyPr/>
          <a:lstStyle/>
          <a:p>
            <a:endParaRPr lang="ru" dirty="0">
              <a:cs typeface="Arial"/>
            </a:endParaRPr>
          </a:p>
          <a:p>
            <a:endParaRPr lang="en-US" sz="2000" dirty="0">
              <a:cs typeface="Arial"/>
            </a:endParaRPr>
          </a:p>
          <a:p>
            <a:r>
              <a:rPr lang="ru" sz="2000" dirty="0">
                <a:cs typeface="Arial"/>
              </a:rPr>
              <a:t>В настоящее время не существует официального решения для обеспечения двунаправленного потока между доменами. Наиболее распространенной практикой является вставка </a:t>
            </a:r>
            <a:r>
              <a:rPr lang="ru" sz="2000" i="1" dirty="0">
                <a:cs typeface="Arial"/>
              </a:rPr>
              <a:t>L3  forwarding</a:t>
            </a:r>
            <a:r>
              <a:rPr lang="ru" sz="2000" b="1" dirty="0">
                <a:cs typeface="Arial"/>
              </a:rPr>
              <a:t> </a:t>
            </a:r>
            <a:r>
              <a:rPr lang="ru" sz="2000" dirty="0">
                <a:cs typeface="Arial"/>
              </a:rPr>
              <a:t>артефакта   в домене  </a:t>
            </a:r>
            <a:r>
              <a:rPr lang="ru" sz="2000" i="1" dirty="0">
                <a:cs typeface="Arial"/>
              </a:rPr>
              <a:t>OpenFlow</a:t>
            </a:r>
            <a:r>
              <a:rPr lang="ru" sz="2000" b="1" dirty="0">
                <a:cs typeface="Arial"/>
              </a:rPr>
              <a:t> </a:t>
            </a:r>
            <a:r>
              <a:rPr lang="ru" sz="2000" i="1" dirty="0">
                <a:cs typeface="Arial"/>
              </a:rPr>
              <a:t>switch</a:t>
            </a:r>
            <a:r>
              <a:rPr lang="ru" sz="2000" dirty="0">
                <a:cs typeface="Arial"/>
              </a:rPr>
              <a:t>. Этот артефакт можно организовать с помощью комбинации поведения </a:t>
            </a:r>
            <a:r>
              <a:rPr lang="ru" sz="2000" i="1" dirty="0">
                <a:cs typeface="Arial"/>
              </a:rPr>
              <a:t>NORMAL</a:t>
            </a:r>
            <a:r>
              <a:rPr lang="ru" sz="2000" dirty="0">
                <a:cs typeface="Arial"/>
              </a:rPr>
              <a:t> , </a:t>
            </a:r>
            <a:r>
              <a:rPr lang="ru" sz="2000" i="1" dirty="0">
                <a:cs typeface="Arial"/>
              </a:rPr>
              <a:t>DHCP</a:t>
            </a:r>
            <a:r>
              <a:rPr lang="ru" sz="2000" dirty="0">
                <a:cs typeface="Arial"/>
              </a:rPr>
              <a:t> и </a:t>
            </a:r>
            <a:r>
              <a:rPr lang="ru" sz="2000" i="1" dirty="0">
                <a:cs typeface="Arial"/>
              </a:rPr>
              <a:t>ARP</a:t>
            </a:r>
            <a:r>
              <a:rPr lang="ru" sz="2000" dirty="0">
                <a:cs typeface="Arial"/>
              </a:rPr>
              <a:t>, так что конечные станции могут обнаруживать устройство шлюза  в домене </a:t>
            </a:r>
            <a:r>
              <a:rPr lang="ru" sz="2000" i="1" dirty="0">
                <a:cs typeface="Arial"/>
              </a:rPr>
              <a:t>OpenFlow</a:t>
            </a:r>
            <a:r>
              <a:rPr lang="ru" sz="2000" dirty="0">
                <a:cs typeface="Arial"/>
              </a:rPr>
              <a:t>.</a:t>
            </a:r>
            <a:endParaRPr lang="ru" dirty="0">
              <a:cs typeface="Arial"/>
            </a:endParaRPr>
          </a:p>
          <a:p>
            <a:r>
              <a:rPr lang="ru" sz="2000" dirty="0">
                <a:cs typeface="Arial"/>
              </a:rPr>
              <a:t> Хотя это работает, но не очень надежно. Логический порт </a:t>
            </a:r>
            <a:r>
              <a:rPr lang="ru" sz="2000" i="1" dirty="0">
                <a:cs typeface="Arial"/>
              </a:rPr>
              <a:t>NORMAL</a:t>
            </a:r>
            <a:r>
              <a:rPr lang="ru" sz="2000" dirty="0">
                <a:cs typeface="Arial"/>
              </a:rPr>
              <a:t> может быть  только выходным на стороне </a:t>
            </a:r>
            <a:r>
              <a:rPr lang="ru" sz="2000" i="1" dirty="0">
                <a:cs typeface="Arial"/>
              </a:rPr>
              <a:t>OpenFlow</a:t>
            </a:r>
            <a:r>
              <a:rPr lang="ru" sz="2000" dirty="0">
                <a:cs typeface="Arial"/>
              </a:rPr>
              <a:t>, поэтому потоки данных для управления трафиком в обратном направлении невозможны. </a:t>
            </a:r>
            <a:endParaRPr lang="ru" dirty="0">
              <a:cs typeface="Arial"/>
            </a:endParaRPr>
          </a:p>
          <a:p>
            <a:r>
              <a:rPr lang="ru" sz="2000" dirty="0">
                <a:cs typeface="Arial"/>
              </a:rPr>
              <a:t>Кроме того, не все администраторы / операторы  любят использовать конструкцию </a:t>
            </a:r>
            <a:r>
              <a:rPr lang="ru" sz="2000" i="1" dirty="0">
                <a:cs typeface="Arial"/>
              </a:rPr>
              <a:t>NORMAL</a:t>
            </a:r>
            <a:r>
              <a:rPr lang="ru" sz="2000" dirty="0">
                <a:cs typeface="Arial"/>
              </a:rPr>
              <a:t> так как она имеет проблемы с безопасностью.</a:t>
            </a:r>
            <a:endParaRPr lang="ru" dirty="0"/>
          </a:p>
        </p:txBody>
      </p:sp>
    </p:spTree>
    <p:extLst>
      <p:ext uri="{BB962C8B-B14F-4D97-AF65-F5344CB8AC3E}">
        <p14:creationId xmlns:p14="http://schemas.microsoft.com/office/powerpoint/2010/main" val="2943185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1150183"/>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Dual</a:t>
            </a:r>
            <a:r>
              <a:rPr lang="en-US" sz="1800" dirty="0">
                <a:cs typeface="Arial"/>
              </a:rPr>
              <a:t>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77833" y="1267591"/>
            <a:ext cx="9324958" cy="6292084"/>
          </a:xfrm>
        </p:spPr>
        <p:txBody>
          <a:bodyPr/>
          <a:lstStyle/>
          <a:p>
            <a:r>
              <a:rPr lang="ru" sz="1800" dirty="0">
                <a:cs typeface="Arial"/>
              </a:rPr>
              <a:t>Можно сформировать правила, прямого соединения </a:t>
            </a:r>
            <a:r>
              <a:rPr lang="ru" sz="1800" i="1" dirty="0">
                <a:cs typeface="Arial"/>
              </a:rPr>
              <a:t>L3</a:t>
            </a:r>
            <a:r>
              <a:rPr lang="ru" sz="1800" dirty="0">
                <a:cs typeface="Arial"/>
              </a:rPr>
              <a:t> артефакта  с  портами </a:t>
            </a:r>
            <a:r>
              <a:rPr lang="ru" sz="1800" i="1" dirty="0">
                <a:cs typeface="Arial"/>
              </a:rPr>
              <a:t>OpenFlow</a:t>
            </a:r>
            <a:r>
              <a:rPr lang="ru" sz="1800" b="1" dirty="0">
                <a:cs typeface="Arial"/>
              </a:rPr>
              <a:t>,</a:t>
            </a:r>
            <a:r>
              <a:rPr lang="ru" sz="1800" dirty="0">
                <a:cs typeface="Arial"/>
              </a:rPr>
              <a:t> чтобы разрешать </a:t>
            </a:r>
            <a:r>
              <a:rPr lang="ru" sz="1800" i="1" dirty="0">
                <a:cs typeface="Arial"/>
              </a:rPr>
              <a:t>ingress</a:t>
            </a:r>
            <a:r>
              <a:rPr lang="ru" sz="1800" dirty="0">
                <a:cs typeface="Arial"/>
              </a:rPr>
              <a:t> и </a:t>
            </a:r>
            <a:r>
              <a:rPr lang="ru" sz="1800" i="1" dirty="0">
                <a:cs typeface="Arial"/>
              </a:rPr>
              <a:t>egress</a:t>
            </a:r>
            <a:r>
              <a:rPr lang="ru" sz="1800" dirty="0">
                <a:cs typeface="Arial"/>
              </a:rPr>
              <a:t> правила, если продвинуться с некоторым расширением определения интерфейса, чтобы позволить использовать тэги, как это делает</a:t>
            </a:r>
            <a:r>
              <a:rPr lang="ru" sz="1800" b="1" dirty="0">
                <a:cs typeface="Arial"/>
              </a:rPr>
              <a:t> </a:t>
            </a:r>
            <a:r>
              <a:rPr lang="ru" sz="1800" i="1" dirty="0">
                <a:cs typeface="Arial"/>
              </a:rPr>
              <a:t>L3 forwarding</a:t>
            </a:r>
            <a:r>
              <a:rPr lang="ru" sz="1800" dirty="0">
                <a:cs typeface="Arial"/>
              </a:rPr>
              <a:t> или  native порт.</a:t>
            </a:r>
            <a:endParaRPr lang="ru-RU" sz="1800" dirty="0">
              <a:cs typeface="Arial"/>
            </a:endParaRPr>
          </a:p>
          <a:p>
            <a:r>
              <a:rPr lang="ru" sz="1800" dirty="0">
                <a:cs typeface="Arial"/>
              </a:rPr>
              <a:t> Например, в </a:t>
            </a:r>
            <a:r>
              <a:rPr lang="ru" sz="1800" i="1" dirty="0">
                <a:cs typeface="Arial"/>
              </a:rPr>
              <a:t>Junos OS</a:t>
            </a:r>
            <a:r>
              <a:rPr lang="ru" sz="1800" b="1" dirty="0">
                <a:cs typeface="Arial"/>
              </a:rPr>
              <a:t> </a:t>
            </a:r>
            <a:r>
              <a:rPr lang="ru" sz="1800" dirty="0">
                <a:cs typeface="Arial"/>
              </a:rPr>
              <a:t>(</a:t>
            </a:r>
            <a:r>
              <a:rPr lang="ru" sz="1800" i="1" dirty="0">
                <a:cs typeface="Arial"/>
              </a:rPr>
              <a:t>Juniper Networks</a:t>
            </a:r>
            <a:r>
              <a:rPr lang="ru" sz="1800" dirty="0">
                <a:cs typeface="Arial"/>
              </a:rPr>
              <a:t>) существует конструкция, называемая логическим туннелем. Эта конструкция может иметь один конец в домене </a:t>
            </a:r>
            <a:r>
              <a:rPr lang="ru" sz="1800" i="1" dirty="0">
                <a:cs typeface="Arial"/>
              </a:rPr>
              <a:t>OpenFlow</a:t>
            </a:r>
            <a:r>
              <a:rPr lang="ru" sz="1800" dirty="0">
                <a:cs typeface="Arial"/>
              </a:rPr>
              <a:t> и один в любом домене маршрутизации . </a:t>
            </a:r>
            <a:endParaRPr lang="ru-RU" sz="1800" dirty="0">
              <a:cs typeface="Arial"/>
            </a:endParaRPr>
          </a:p>
          <a:p>
            <a:r>
              <a:rPr lang="ru" sz="1800" dirty="0">
                <a:cs typeface="Arial"/>
              </a:rPr>
              <a:t>Для оператора это обеспечивает масштабируемое прозрачное гибридное решение, но единственным тегом, который оператор может повесить на порт (чтобы обнаружить его двойственную природу), является его имя.</a:t>
            </a:r>
            <a:endParaRPr lang="ru-RU" sz="1800" dirty="0">
              <a:cs typeface="Arial"/>
            </a:endParaRPr>
          </a:p>
          <a:p>
            <a:r>
              <a:rPr lang="ru" sz="2000" dirty="0">
                <a:cs typeface="Arial"/>
              </a:rPr>
              <a:t>.</a:t>
            </a:r>
            <a:endParaRPr lang="ru" dirty="0">
              <a:cs typeface="Arial"/>
            </a:endParaRPr>
          </a:p>
        </p:txBody>
      </p:sp>
      <p:pic>
        <p:nvPicPr>
          <p:cNvPr id="4"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id="{58F2F3D0-5291-40A2-8166-7FF57BAB338A}"/>
              </a:ext>
            </a:extLst>
          </p:cNvPr>
          <p:cNvPicPr>
            <a:picLocks noChangeAspect="1"/>
          </p:cNvPicPr>
          <p:nvPr/>
        </p:nvPicPr>
        <p:blipFill>
          <a:blip r:embed="rId2"/>
          <a:stretch>
            <a:fillRect/>
          </a:stretch>
        </p:blipFill>
        <p:spPr>
          <a:xfrm>
            <a:off x="999231" y="4626330"/>
            <a:ext cx="7527388" cy="2688651"/>
          </a:xfrm>
          <a:prstGeom prst="rect">
            <a:avLst/>
          </a:prstGeom>
        </p:spPr>
      </p:pic>
    </p:spTree>
    <p:extLst>
      <p:ext uri="{BB962C8B-B14F-4D97-AF65-F5344CB8AC3E}">
        <p14:creationId xmlns:p14="http://schemas.microsoft.com/office/powerpoint/2010/main" val="220405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37236" y="1605723"/>
            <a:ext cx="9146067" cy="5441877"/>
          </a:xfrm>
        </p:spPr>
        <p:txBody>
          <a:bodyPr vert="horz" lIns="91440" tIns="45720" rIns="91440" bIns="45720" rtlCol="0">
            <a:normAutofit/>
          </a:bodyPr>
          <a:lstStyle/>
          <a:p>
            <a:pPr marL="0" indent="0" defTabSz="914400">
              <a:spcAft>
                <a:spcPct val="0"/>
              </a:spcAft>
              <a:buClrTx/>
            </a:pPr>
            <a:endParaRPr lang="ru-RU" sz="2300" dirty="0">
              <a:solidFill>
                <a:schemeClr val="tx1"/>
              </a:solidFill>
              <a:cs typeface="Arial"/>
            </a:endParaRPr>
          </a:p>
          <a:p>
            <a:pPr marL="0" indent="0" defTabSz="914400">
              <a:spcAft>
                <a:spcPct val="0"/>
              </a:spcAft>
              <a:buClrTx/>
            </a:pPr>
            <a:r>
              <a:rPr lang="ru-RU" sz="1800" dirty="0">
                <a:solidFill>
                  <a:schemeClr val="tx1"/>
                </a:solidFill>
                <a:cs typeface="Arial"/>
              </a:rPr>
              <a:t>На предыдущем рисунке показана схема взаимодействия </a:t>
            </a:r>
            <a:r>
              <a:rPr lang="ru-RU" sz="1800" i="1" dirty="0">
                <a:solidFill>
                  <a:schemeClr val="tx1"/>
                </a:solidFill>
                <a:cs typeface="Arial"/>
              </a:rPr>
              <a:t>контроллера</a:t>
            </a:r>
            <a:r>
              <a:rPr lang="ru-RU" sz="1800" dirty="0">
                <a:solidFill>
                  <a:schemeClr val="tx1"/>
                </a:solidFill>
                <a:cs typeface="Arial"/>
              </a:rPr>
              <a:t>  с коммутатором по протоколу </a:t>
            </a:r>
            <a:r>
              <a:rPr lang="ru-RU" sz="1800" i="1" err="1">
                <a:solidFill>
                  <a:schemeClr val="tx1"/>
                </a:solidFill>
                <a:cs typeface="Arial"/>
              </a:rPr>
              <a:t>OpenFlow</a:t>
            </a:r>
            <a:r>
              <a:rPr lang="ru-RU" sz="1800" dirty="0">
                <a:solidFill>
                  <a:schemeClr val="tx1"/>
                </a:solidFill>
                <a:cs typeface="Arial"/>
              </a:rPr>
              <a:t>.</a:t>
            </a:r>
            <a:endParaRPr lang="ru-RU" sz="1800" b="1"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Протокол </a:t>
            </a:r>
            <a:r>
              <a:rPr lang="ru-RU" sz="1800" i="1" err="1">
                <a:solidFill>
                  <a:schemeClr val="tx1"/>
                </a:solidFill>
                <a:cs typeface="Arial"/>
              </a:rPr>
              <a:t>OpenFlow</a:t>
            </a:r>
            <a:r>
              <a:rPr lang="ru-RU" sz="1800" dirty="0">
                <a:solidFill>
                  <a:schemeClr val="tx1"/>
                </a:solidFill>
                <a:cs typeface="Arial"/>
              </a:rPr>
              <a:t> предназначен для программирования и администрирования сетевых</a:t>
            </a:r>
            <a:r>
              <a:rPr lang="ru-RU" sz="1800" b="1" dirty="0">
                <a:solidFill>
                  <a:schemeClr val="tx1"/>
                </a:solidFill>
                <a:cs typeface="Arial"/>
              </a:rPr>
              <a:t> </a:t>
            </a:r>
            <a:r>
              <a:rPr lang="ru-RU" sz="1800" dirty="0">
                <a:solidFill>
                  <a:schemeClr val="tx1"/>
                </a:solidFill>
                <a:cs typeface="Arial"/>
              </a:rPr>
              <a:t>устройств. </a:t>
            </a:r>
          </a:p>
          <a:p>
            <a:pPr marL="0" indent="0" defTabSz="914400">
              <a:spcAft>
                <a:spcPct val="0"/>
              </a:spcAft>
              <a:buClrTx/>
            </a:pPr>
            <a:r>
              <a:rPr lang="ru-RU" sz="1800" dirty="0">
                <a:solidFill>
                  <a:schemeClr val="tx1"/>
                </a:solidFill>
                <a:cs typeface="Arial"/>
              </a:rPr>
              <a:t>Схема представлена на следующем рисунке. </a:t>
            </a:r>
          </a:p>
          <a:p>
            <a:pPr marL="0" indent="0" defTabSz="914400">
              <a:spcAft>
                <a:spcPct val="0"/>
              </a:spcAft>
              <a:buClrTx/>
            </a:pPr>
            <a:endParaRPr lang="ru-RU" sz="1800" b="1" dirty="0">
              <a:solidFill>
                <a:schemeClr val="tx1"/>
              </a:solidFill>
              <a:cs typeface="Arial"/>
            </a:endParaRPr>
          </a:p>
          <a:p>
            <a:pPr marL="0" indent="0" defTabSz="914400">
              <a:spcAft>
                <a:spcPct val="0"/>
              </a:spcAft>
              <a:buClrTx/>
            </a:pPr>
            <a:endParaRPr lang="ru-RU" sz="1800" b="1" dirty="0">
              <a:solidFill>
                <a:schemeClr val="tx1"/>
              </a:solidFill>
              <a:cs typeface="Arial"/>
            </a:endParaRPr>
          </a:p>
          <a:p>
            <a:pPr marL="0" indent="0" defTabSz="914400">
              <a:spcAft>
                <a:spcPct val="0"/>
              </a:spcAft>
              <a:buClrTx/>
            </a:pPr>
            <a:endParaRPr lang="ru-RU" sz="2300" b="1" dirty="0">
              <a:solidFill>
                <a:schemeClr val="tx1"/>
              </a:solidFill>
              <a:cs typeface="Arial"/>
            </a:endParaRPr>
          </a:p>
          <a:p>
            <a:pPr marL="114300" indent="0" defTabSz="914400">
              <a:lnSpc>
                <a:spcPct val="100000"/>
              </a:lnSpc>
              <a:buClrTx/>
            </a:pPr>
            <a:endParaRPr lang="en-US" sz="2300" dirty="0">
              <a:solidFill>
                <a:schemeClr val="tx1"/>
              </a:solidFill>
              <a:cs typeface="Arial"/>
            </a:endParaRPr>
          </a:p>
        </p:txBody>
      </p:sp>
      <p:pic>
        <p:nvPicPr>
          <p:cNvPr id="5" name="Рисунок 5" descr="Изображение выглядит как текст&#10;&#10;Описание создано с очень высокой степенью достоверности">
            <a:extLst>
              <a:ext uri="{FF2B5EF4-FFF2-40B4-BE49-F238E27FC236}">
                <a16:creationId xmlns:a16="http://schemas.microsoft.com/office/drawing/2014/main" id="{CD788EC9-CEE7-4F0C-A24A-D5F265B79D3D}"/>
              </a:ext>
            </a:extLst>
          </p:cNvPr>
          <p:cNvPicPr>
            <a:picLocks noChangeAspect="1"/>
          </p:cNvPicPr>
          <p:nvPr/>
        </p:nvPicPr>
        <p:blipFill>
          <a:blip r:embed="rId3"/>
          <a:stretch>
            <a:fillRect/>
          </a:stretch>
        </p:blipFill>
        <p:spPr>
          <a:xfrm>
            <a:off x="441339" y="3654572"/>
            <a:ext cx="9094073" cy="2965256"/>
          </a:xfrm>
          <a:prstGeom prst="rect">
            <a:avLst/>
          </a:prstGeom>
        </p:spPr>
      </p:pic>
    </p:spTree>
    <p:extLst>
      <p:ext uri="{BB962C8B-B14F-4D97-AF65-F5344CB8AC3E}">
        <p14:creationId xmlns:p14="http://schemas.microsoft.com/office/powerpoint/2010/main" val="20384817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73217"/>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Dual</a:t>
            </a:r>
            <a:r>
              <a:rPr lang="en-US" sz="1800" dirty="0">
                <a:cs typeface="Arial"/>
              </a:rPr>
              <a:t> Function Switches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79794" y="1999819"/>
            <a:ext cx="9324958" cy="5462621"/>
          </a:xfrm>
        </p:spPr>
        <p:txBody>
          <a:bodyPr/>
          <a:lstStyle/>
          <a:p>
            <a:endParaRPr lang="en-US" sz="1800" dirty="0">
              <a:cs typeface="Arial"/>
            </a:endParaRPr>
          </a:p>
          <a:p>
            <a:r>
              <a:rPr lang="ru" sz="1800" dirty="0">
                <a:cs typeface="Arial"/>
              </a:rPr>
              <a:t>Для реализации решения на основе интерфейса необходимо следующее:</a:t>
            </a:r>
            <a:endParaRPr lang="ru-RU" sz="1800" dirty="0"/>
          </a:p>
          <a:p>
            <a:r>
              <a:rPr lang="ru" sz="1800" dirty="0">
                <a:cs typeface="Arial"/>
              </a:rPr>
              <a:t>Как минимум, расширение для описания порта, чтобы пометить его как </a:t>
            </a:r>
            <a:r>
              <a:rPr lang="ru" sz="1800" i="1" dirty="0">
                <a:cs typeface="Arial"/>
              </a:rPr>
              <a:t>native</a:t>
            </a:r>
            <a:r>
              <a:rPr lang="ru" sz="1800" dirty="0">
                <a:cs typeface="Arial"/>
              </a:rPr>
              <a:t> артефакт (точка доступа между доменами). Другие дополнительные атрибуты могут указывать на характер доменов (например, </a:t>
            </a:r>
            <a:r>
              <a:rPr lang="ru" sz="1800" i="1" dirty="0">
                <a:cs typeface="Arial"/>
              </a:rPr>
              <a:t>IP / MPLS</a:t>
            </a:r>
            <a:r>
              <a:rPr lang="ru" sz="1800" dirty="0">
                <a:cs typeface="Arial"/>
              </a:rPr>
              <a:t>) и routing instances, которые они размещают. Эти атрибуты можно передать  агенту производителя во время сообщения о статусе порта или в </a:t>
            </a:r>
            <a:r>
              <a:rPr lang="ru" sz="1800" i="1" dirty="0">
                <a:cs typeface="Arial"/>
              </a:rPr>
              <a:t>Features-reply</a:t>
            </a:r>
            <a:r>
              <a:rPr lang="ru" sz="1800" b="1" dirty="0">
                <a:cs typeface="Arial"/>
              </a:rPr>
              <a:t> </a:t>
            </a:r>
            <a:r>
              <a:rPr lang="ru" sz="1800" dirty="0">
                <a:cs typeface="Arial"/>
              </a:rPr>
              <a:t>message, как часть </a:t>
            </a:r>
            <a:r>
              <a:rPr lang="ru" sz="1800" i="1" dirty="0">
                <a:cs typeface="Arial"/>
              </a:rPr>
              <a:t>port-info</a:t>
            </a:r>
            <a:r>
              <a:rPr lang="ru" sz="1800" dirty="0">
                <a:cs typeface="Arial"/>
              </a:rPr>
              <a:t>.</a:t>
            </a:r>
          </a:p>
          <a:p>
            <a:r>
              <a:rPr lang="ru" sz="1800" dirty="0">
                <a:cs typeface="Arial"/>
              </a:rPr>
              <a:t>Агент производителя должен реализовать любую связанную с </a:t>
            </a:r>
            <a:r>
              <a:rPr lang="ru" sz="1800" i="1" dirty="0">
                <a:cs typeface="Arial"/>
              </a:rPr>
              <a:t>MAC</a:t>
            </a:r>
            <a:r>
              <a:rPr lang="ru" sz="1800" dirty="0">
                <a:cs typeface="Arial"/>
              </a:rPr>
              <a:t>-связью функциональность, необходимую для двунаправленного потока трафика </a:t>
            </a:r>
          </a:p>
          <a:p>
            <a:r>
              <a:rPr lang="ru" sz="1800" dirty="0">
                <a:cs typeface="Arial"/>
              </a:rPr>
              <a:t>Агент поставщика должен поддерживать функциональность </a:t>
            </a:r>
            <a:r>
              <a:rPr lang="ru" sz="1800" i="1" dirty="0">
                <a:cs typeface="Arial"/>
              </a:rPr>
              <a:t>OpenFlow-ARP</a:t>
            </a:r>
            <a:r>
              <a:rPr lang="ru" sz="1800" dirty="0">
                <a:cs typeface="Arial"/>
              </a:rPr>
              <a:t>, чтобы устройства в домене </a:t>
            </a:r>
            <a:r>
              <a:rPr lang="ru" sz="1800" i="1" dirty="0">
                <a:cs typeface="Arial"/>
              </a:rPr>
              <a:t>OpenFlow</a:t>
            </a:r>
            <a:r>
              <a:rPr lang="ru" sz="1800" dirty="0">
                <a:cs typeface="Arial"/>
              </a:rPr>
              <a:t> могли обнаружить </a:t>
            </a:r>
            <a:r>
              <a:rPr lang="ru" sz="1800" i="1" dirty="0">
                <a:cs typeface="Arial"/>
              </a:rPr>
              <a:t>MAC</a:t>
            </a:r>
            <a:r>
              <a:rPr lang="ru" sz="1800" dirty="0">
                <a:cs typeface="Arial"/>
              </a:rPr>
              <a:t> артефакта.</a:t>
            </a:r>
          </a:p>
          <a:p>
            <a:r>
              <a:rPr lang="ru" sz="1800" dirty="0">
                <a:cs typeface="Arial"/>
              </a:rPr>
              <a:t> Будет предпочтительнее, если некоторые приложения, такие как обнаружение топологии</a:t>
            </a:r>
            <a:r>
              <a:rPr lang="ru" sz="1800" b="1" dirty="0">
                <a:cs typeface="Arial"/>
              </a:rPr>
              <a:t> </a:t>
            </a:r>
            <a:r>
              <a:rPr lang="ru" sz="1800" i="1" dirty="0">
                <a:cs typeface="Arial"/>
              </a:rPr>
              <a:t>LLDP(Link Layer Discovery Protocol)</a:t>
            </a:r>
            <a:r>
              <a:rPr lang="ru" sz="1800" dirty="0">
                <a:cs typeface="Arial"/>
              </a:rPr>
              <a:t>, исключают  </a:t>
            </a:r>
            <a:r>
              <a:rPr lang="ru" sz="1800" i="1" dirty="0">
                <a:cs typeface="Arial"/>
              </a:rPr>
              <a:t>native</a:t>
            </a:r>
            <a:r>
              <a:rPr lang="ru" sz="1800" b="1" dirty="0">
                <a:cs typeface="Arial"/>
              </a:rPr>
              <a:t> </a:t>
            </a:r>
            <a:r>
              <a:rPr lang="ru" sz="1800" dirty="0">
                <a:cs typeface="Arial"/>
              </a:rPr>
              <a:t>артефакты / порты.</a:t>
            </a:r>
          </a:p>
          <a:p>
            <a:r>
              <a:rPr lang="ru" sz="1800" dirty="0">
                <a:cs typeface="Arial"/>
              </a:rPr>
              <a:t>Гибрид должен поддерживать виртуальные интерфейсы. </a:t>
            </a:r>
            <a:r>
              <a:rPr lang="ru" sz="1800" i="1" dirty="0">
                <a:cs typeface="Arial"/>
              </a:rPr>
              <a:t>External / native</a:t>
            </a:r>
            <a:r>
              <a:rPr lang="ru" sz="1800" dirty="0">
                <a:cs typeface="Arial"/>
              </a:rPr>
              <a:t>  линк должен пропускать трафик с обоих доменов. Кроме того, на артефакте (который соединяет домены) могут применяться встроенные функции интерфейса </a:t>
            </a:r>
            <a:endParaRPr lang="en-US" sz="1800" dirty="0">
              <a:cs typeface="Arial"/>
            </a:endParaRPr>
          </a:p>
          <a:p>
            <a:endParaRPr lang="ru" sz="2000" dirty="0">
              <a:cs typeface="Arial"/>
            </a:endParaRPr>
          </a:p>
        </p:txBody>
      </p:sp>
    </p:spTree>
    <p:extLst>
      <p:ext uri="{BB962C8B-B14F-4D97-AF65-F5344CB8AC3E}">
        <p14:creationId xmlns:p14="http://schemas.microsoft.com/office/powerpoint/2010/main" val="548645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383716"/>
          </a:xfrm>
        </p:spPr>
        <p:txBody>
          <a:bodyPr/>
          <a:lstStyle/>
          <a:p>
            <a:pPr marL="114300">
              <a:lnSpc>
                <a:spcPct val="90000"/>
              </a:lnSpc>
              <a:spcAft>
                <a:spcPts val="1413"/>
              </a:spcAft>
            </a:pPr>
            <a:r>
              <a:rPr lang="en-US" sz="1800" err="1">
                <a:solidFill>
                  <a:schemeClr val="tx1"/>
                </a:solidFill>
                <a:cs typeface="Arial"/>
              </a:rPr>
              <a:t>SDN:OpenFlow:</a:t>
            </a:r>
            <a:r>
              <a:rPr lang="en-US" sz="1800" err="1">
                <a:cs typeface="Arial"/>
              </a:rPr>
              <a:t>Conclusions</a:t>
            </a:r>
            <a:r>
              <a:rPr lang="en-US" sz="1800" dirty="0">
                <a:cs typeface="Arial"/>
              </a:rPr>
              <a:t>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17033" y="2396777"/>
            <a:ext cx="9324958" cy="5042638"/>
          </a:xfrm>
        </p:spPr>
        <p:txBody>
          <a:bodyPr/>
          <a:lstStyle/>
          <a:p>
            <a:endParaRPr lang="en-US" sz="1800" dirty="0">
              <a:cs typeface="Arial"/>
            </a:endParaRPr>
          </a:p>
          <a:p>
            <a:r>
              <a:rPr lang="ru" sz="1800" i="1" dirty="0">
                <a:cs typeface="Arial"/>
              </a:rPr>
              <a:t>OpenFlow </a:t>
            </a:r>
            <a:r>
              <a:rPr lang="ru" sz="1800" dirty="0">
                <a:cs typeface="Arial"/>
              </a:rPr>
              <a:t>через его поддерживающую организацию стандартов, </a:t>
            </a:r>
            <a:r>
              <a:rPr lang="ru" sz="1800" i="1" dirty="0">
                <a:cs typeface="Arial"/>
              </a:rPr>
              <a:t>ONF</a:t>
            </a:r>
            <a:r>
              <a:rPr lang="ru" sz="1800" dirty="0">
                <a:cs typeface="Arial"/>
              </a:rPr>
              <a:t> положил начало обсуждению </a:t>
            </a:r>
            <a:r>
              <a:rPr lang="ru" sz="1800" b="1" dirty="0">
                <a:cs typeface="Arial"/>
              </a:rPr>
              <a:t>SDN</a:t>
            </a:r>
            <a:r>
              <a:rPr lang="ru" sz="1800" dirty="0">
                <a:cs typeface="Arial"/>
              </a:rPr>
              <a:t> и предоставил первые признаки современного управления </a:t>
            </a:r>
            <a:r>
              <a:rPr lang="ru" sz="1800" b="1" dirty="0">
                <a:cs typeface="Arial"/>
              </a:rPr>
              <a:t>SDN</a:t>
            </a:r>
            <a:r>
              <a:rPr lang="ru" sz="1800" dirty="0">
                <a:cs typeface="Arial"/>
              </a:rPr>
              <a:t>: </a:t>
            </a:r>
            <a:endParaRPr lang="ru-RU" sz="1800" dirty="0">
              <a:cs typeface="Arial"/>
            </a:endParaRPr>
          </a:p>
          <a:p>
            <a:r>
              <a:rPr lang="ru" sz="1800" dirty="0">
                <a:cs typeface="Arial"/>
              </a:rPr>
              <a:t>Централизованная  </a:t>
            </a:r>
            <a:r>
              <a:rPr lang="en-US" sz="1800" i="1" dirty="0">
                <a:cs typeface="Arial"/>
              </a:rPr>
              <a:t>Control Plane </a:t>
            </a:r>
            <a:r>
              <a:rPr lang="ru-RU" sz="1800" i="1" dirty="0">
                <a:cs typeface="Arial"/>
              </a:rPr>
              <a:t>и </a:t>
            </a:r>
            <a:r>
              <a:rPr lang="ru" sz="1800" i="1" dirty="0">
                <a:cs typeface="Arial"/>
              </a:rPr>
              <a:t>Northbound API</a:t>
            </a:r>
            <a:r>
              <a:rPr lang="ru" sz="1800" dirty="0">
                <a:cs typeface="Arial"/>
              </a:rPr>
              <a:t>, который предоставляет топологию сети, вычисление маршрутов и предоставление услуг для приложений, которые в свою очередь  расположены на уровнях выше, чем контроллер</a:t>
            </a:r>
            <a:r>
              <a:rPr lang="en-US" sz="1800" dirty="0">
                <a:cs typeface="Arial"/>
              </a:rPr>
              <a:t>;</a:t>
            </a:r>
            <a:endParaRPr lang="ru-RU" sz="1800" dirty="0">
              <a:cs typeface="Arial"/>
            </a:endParaRPr>
          </a:p>
          <a:p>
            <a:r>
              <a:rPr lang="ru" sz="1800" dirty="0">
                <a:cs typeface="Arial"/>
              </a:rPr>
              <a:t> </a:t>
            </a:r>
            <a:r>
              <a:rPr lang="ru-RU" sz="1800" dirty="0">
                <a:cs typeface="Arial"/>
              </a:rPr>
              <a:t>С</a:t>
            </a:r>
            <a:r>
              <a:rPr lang="ru" sz="1800" dirty="0">
                <a:cs typeface="Arial"/>
              </a:rPr>
              <a:t>тандартизиров</a:t>
            </a:r>
            <a:r>
              <a:rPr lang="ru-RU" sz="1800" dirty="0" err="1">
                <a:cs typeface="Arial"/>
              </a:rPr>
              <a:t>анный</a:t>
            </a:r>
            <a:r>
              <a:rPr lang="ru" sz="1800" dirty="0">
                <a:cs typeface="Arial"/>
              </a:rPr>
              <a:t> протокол </a:t>
            </a:r>
            <a:r>
              <a:rPr lang="en-US" sz="1800" i="1" dirty="0">
                <a:cs typeface="Arial"/>
              </a:rPr>
              <a:t>S</a:t>
            </a:r>
            <a:r>
              <a:rPr lang="ru" sz="1800" i="1" dirty="0">
                <a:cs typeface="Arial"/>
              </a:rPr>
              <a:t>outhbound</a:t>
            </a:r>
            <a:r>
              <a:rPr lang="ru" sz="1800" dirty="0">
                <a:cs typeface="Arial"/>
              </a:rPr>
              <a:t>  для определения состояния передачи данных в  инфраструктуре с многими производителями.</a:t>
            </a:r>
          </a:p>
          <a:p>
            <a:r>
              <a:rPr lang="ru" sz="1800" dirty="0">
                <a:cs typeface="Arial"/>
              </a:rPr>
              <a:t>К сожалению, архитектура </a:t>
            </a:r>
            <a:r>
              <a:rPr lang="ru" sz="1800" i="1" dirty="0">
                <a:cs typeface="Arial"/>
              </a:rPr>
              <a:t>OpenFlow</a:t>
            </a:r>
            <a:r>
              <a:rPr lang="ru" sz="1800" dirty="0">
                <a:cs typeface="Arial"/>
              </a:rPr>
              <a:t> не обеспечивает в полной мере </a:t>
            </a:r>
            <a:r>
              <a:rPr lang="en-US" sz="1800" dirty="0">
                <a:cs typeface="Arial"/>
              </a:rPr>
              <a:t> </a:t>
            </a:r>
            <a:r>
              <a:rPr lang="ru" sz="1800" dirty="0">
                <a:cs typeface="Arial"/>
              </a:rPr>
              <a:t>стандартизированный </a:t>
            </a:r>
            <a:r>
              <a:rPr lang="en-US" sz="1800" i="1" dirty="0">
                <a:cs typeface="Arial"/>
              </a:rPr>
              <a:t>S</a:t>
            </a:r>
            <a:r>
              <a:rPr lang="ru" sz="1800" i="1" dirty="0">
                <a:cs typeface="Arial"/>
              </a:rPr>
              <a:t>outhbound  API</a:t>
            </a:r>
            <a:r>
              <a:rPr lang="ru" sz="1800" dirty="0">
                <a:cs typeface="Arial"/>
              </a:rPr>
              <a:t>, а также не обеспечивает стандартизованного протокола горизонтального распределения , который отвечает как за переносимость приложений, так и совместимость контроллеров. </a:t>
            </a:r>
          </a:p>
          <a:p>
            <a:r>
              <a:rPr lang="ru" sz="1800" dirty="0">
                <a:cs typeface="Arial"/>
              </a:rPr>
              <a:t>Стандартизация продолжает продвигаться через недавно созданную </a:t>
            </a:r>
            <a:r>
              <a:rPr lang="ru" sz="1800" i="1" dirty="0">
                <a:cs typeface="Arial"/>
              </a:rPr>
              <a:t>Рабочую группу по архитектуре</a:t>
            </a:r>
            <a:r>
              <a:rPr lang="ru" sz="1800" dirty="0">
                <a:cs typeface="Arial"/>
              </a:rPr>
              <a:t>, организацию </a:t>
            </a:r>
            <a:r>
              <a:rPr lang="ru" sz="1800" i="1" dirty="0">
                <a:cs typeface="Arial"/>
              </a:rPr>
              <a:t>OpenDaylight Project</a:t>
            </a:r>
            <a:r>
              <a:rPr lang="ru" sz="1800" dirty="0">
                <a:cs typeface="Arial"/>
              </a:rPr>
              <a:t> (контроллер с открытым исходным кодом) и etc.</a:t>
            </a:r>
          </a:p>
        </p:txBody>
      </p:sp>
    </p:spTree>
    <p:extLst>
      <p:ext uri="{BB962C8B-B14F-4D97-AF65-F5344CB8AC3E}">
        <p14:creationId xmlns:p14="http://schemas.microsoft.com/office/powerpoint/2010/main" val="2927664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2AA43-9ED7-4156-A373-24A9105654C6}"/>
              </a:ext>
            </a:extLst>
          </p:cNvPr>
          <p:cNvSpPr>
            <a:spLocks noGrp="1"/>
          </p:cNvSpPr>
          <p:nvPr>
            <p:ph type="title"/>
          </p:nvPr>
        </p:nvSpPr>
        <p:spPr>
          <a:xfrm>
            <a:off x="503238" y="114287"/>
            <a:ext cx="9058275" cy="446714"/>
          </a:xfrm>
        </p:spPr>
        <p:txBody>
          <a:bodyPr/>
          <a:lstStyle/>
          <a:p>
            <a:pPr marL="114300">
              <a:lnSpc>
                <a:spcPct val="90000"/>
              </a:lnSpc>
              <a:spcAft>
                <a:spcPts val="1413"/>
              </a:spcAft>
            </a:pPr>
            <a:r>
              <a:rPr lang="en-US" sz="1800" err="1">
                <a:solidFill>
                  <a:schemeClr val="tx1"/>
                </a:solidFill>
                <a:cs typeface="Arial"/>
              </a:rPr>
              <a:t>SDN:OpenFlow</a:t>
            </a:r>
            <a:r>
              <a:rPr lang="ru-RU" sz="1800" dirty="0">
                <a:solidFill>
                  <a:schemeClr val="tx1"/>
                </a:solidFill>
                <a:cs typeface="Arial"/>
              </a:rPr>
              <a:t>:</a:t>
            </a:r>
            <a:r>
              <a:rPr lang="en-US" sz="1800" dirty="0">
                <a:cs typeface="Arial"/>
              </a:rPr>
              <a:t>Conclusions </a:t>
            </a:r>
          </a:p>
        </p:txBody>
      </p:sp>
      <p:sp>
        <p:nvSpPr>
          <p:cNvPr id="3" name="Объект 2">
            <a:extLst>
              <a:ext uri="{FF2B5EF4-FFF2-40B4-BE49-F238E27FC236}">
                <a16:creationId xmlns:a16="http://schemas.microsoft.com/office/drawing/2014/main" id="{6CDFA746-F0B5-40DB-9C21-4A939B8593A5}"/>
              </a:ext>
            </a:extLst>
          </p:cNvPr>
          <p:cNvSpPr>
            <a:spLocks noGrp="1"/>
          </p:cNvSpPr>
          <p:nvPr>
            <p:ph idx="1"/>
          </p:nvPr>
        </p:nvSpPr>
        <p:spPr>
          <a:xfrm>
            <a:off x="379794" y="1706682"/>
            <a:ext cx="9324958" cy="5767108"/>
          </a:xfrm>
        </p:spPr>
        <p:txBody>
          <a:bodyPr/>
          <a:lstStyle/>
          <a:p>
            <a:endParaRPr lang="ru" sz="2000" b="1" dirty="0">
              <a:cs typeface="Arial"/>
            </a:endParaRPr>
          </a:p>
          <a:p>
            <a:r>
              <a:rPr lang="ru" sz="1800" i="1" dirty="0">
                <a:cs typeface="Arial"/>
              </a:rPr>
              <a:t>OpenFlow</a:t>
            </a:r>
            <a:r>
              <a:rPr lang="ru" sz="1800" dirty="0">
                <a:cs typeface="Arial"/>
              </a:rPr>
              <a:t>  вносит большой вклад в дело управления потоками/трафиком для тех платформ, которые имеют возможность использовать полный набор примитивов </a:t>
            </a:r>
            <a:r>
              <a:rPr lang="ru" sz="1800" i="1" dirty="0">
                <a:cs typeface="Arial"/>
              </a:rPr>
              <a:t>OpenFlow</a:t>
            </a:r>
            <a:r>
              <a:rPr lang="ru" sz="1800" dirty="0">
                <a:cs typeface="Arial"/>
              </a:rPr>
              <a:t>. </a:t>
            </a:r>
            <a:r>
              <a:rPr lang="ru" sz="1800" i="1" dirty="0">
                <a:cs typeface="Arial"/>
              </a:rPr>
              <a:t>ONF</a:t>
            </a:r>
            <a:r>
              <a:rPr lang="ru" sz="1800" dirty="0">
                <a:cs typeface="Arial"/>
              </a:rPr>
              <a:t> создал рабочую группу для описания описания / исследования  возможностей реализации оборудования разных производителей, которые используют эти примитивы для разработки моделей сетевых приложений.  </a:t>
            </a:r>
          </a:p>
          <a:p>
            <a:r>
              <a:rPr lang="ru" sz="1800" dirty="0">
                <a:cs typeface="Arial"/>
              </a:rPr>
              <a:t>Несмотря на то, что ставится много вопросов об уровне абстракции, реализованной в </a:t>
            </a:r>
            <a:r>
              <a:rPr lang="ru" sz="1800" i="1" dirty="0">
                <a:cs typeface="Arial"/>
              </a:rPr>
              <a:t>OpenFlow</a:t>
            </a:r>
            <a:r>
              <a:rPr lang="ru" sz="1800" dirty="0">
                <a:cs typeface="Arial"/>
              </a:rPr>
              <a:t>, и о том, является ли его </a:t>
            </a:r>
            <a:r>
              <a:rPr lang="ru" sz="1800" i="1" dirty="0">
                <a:cs typeface="Arial"/>
              </a:rPr>
              <a:t>API-интерфейс</a:t>
            </a:r>
            <a:r>
              <a:rPr lang="ru" sz="1800" dirty="0">
                <a:cs typeface="Arial"/>
              </a:rPr>
              <a:t> полным </a:t>
            </a:r>
            <a:r>
              <a:rPr lang="ru" sz="1800" i="1" dirty="0">
                <a:cs typeface="Arial"/>
              </a:rPr>
              <a:t>API</a:t>
            </a:r>
            <a:r>
              <a:rPr lang="ru" sz="1800" dirty="0">
                <a:cs typeface="Arial"/>
              </a:rPr>
              <a:t> </a:t>
            </a:r>
            <a:r>
              <a:rPr lang="ru" sz="1800" b="1" dirty="0">
                <a:cs typeface="Arial"/>
              </a:rPr>
              <a:t>SDN</a:t>
            </a:r>
            <a:r>
              <a:rPr lang="ru" sz="1800" dirty="0">
                <a:cs typeface="Arial"/>
              </a:rPr>
              <a:t>, интерес к его применению проявляется, и постоянные усилия по реализации гибридного подхода  могут облегчить интеграцию его возможностей для mathing/qualifying трафика в традиционных / распределенных сетях или на границах между доменами </a:t>
            </a:r>
            <a:r>
              <a:rPr lang="ru" sz="1800" i="1" dirty="0">
                <a:cs typeface="Arial"/>
              </a:rPr>
              <a:t>OpenFlow</a:t>
            </a:r>
            <a:r>
              <a:rPr lang="ru" sz="1800" dirty="0">
                <a:cs typeface="Arial"/>
              </a:rPr>
              <a:t> и </a:t>
            </a:r>
            <a:r>
              <a:rPr lang="ru" sz="1800" i="1" dirty="0">
                <a:cs typeface="Arial"/>
              </a:rPr>
              <a:t>native</a:t>
            </a:r>
            <a:r>
              <a:rPr lang="ru" sz="1800" dirty="0">
                <a:cs typeface="Arial"/>
              </a:rPr>
              <a:t>.</a:t>
            </a:r>
            <a:endParaRPr lang="en-US" sz="1800" dirty="0">
              <a:cs typeface="Arial"/>
            </a:endParaRPr>
          </a:p>
          <a:p>
            <a:endParaRPr lang="ru-RU" sz="1800" dirty="0">
              <a:cs typeface="Arial"/>
            </a:endParaRPr>
          </a:p>
          <a:p>
            <a:r>
              <a:rPr lang="en-US" sz="1800" dirty="0">
                <a:cs typeface="Arial"/>
              </a:rPr>
              <a:t>OpenFlow® Switch Specification Ver 1.5.1 </a:t>
            </a:r>
            <a:r>
              <a:rPr lang="ru-RU" sz="1800" dirty="0">
                <a:cs typeface="Arial"/>
              </a:rPr>
              <a:t>от 04</a:t>
            </a:r>
            <a:r>
              <a:rPr lang="en-US" sz="1800" dirty="0">
                <a:cs typeface="Arial"/>
              </a:rPr>
              <a:t>/2015</a:t>
            </a:r>
          </a:p>
          <a:p>
            <a:r>
              <a:rPr lang="en-US" sz="1800" dirty="0">
                <a:cs typeface="Arial"/>
              </a:rPr>
              <a:t>      </a:t>
            </a:r>
            <a:r>
              <a:rPr lang="en-US" sz="1800" dirty="0">
                <a:cs typeface="Arial"/>
                <a:hlinkClick r:id="rId2"/>
              </a:rPr>
              <a:t>https://opennetworking.org/software-defined-standards/specifications/</a:t>
            </a:r>
            <a:endParaRPr lang="en-US" sz="1800" dirty="0">
              <a:cs typeface="Arial"/>
            </a:endParaRPr>
          </a:p>
          <a:p>
            <a:r>
              <a:rPr lang="ru-RU" sz="1800" dirty="0">
                <a:cs typeface="Arial"/>
              </a:rPr>
              <a:t>Версия 1.2 </a:t>
            </a:r>
            <a:r>
              <a:rPr lang="en-US" sz="1800" dirty="0" err="1">
                <a:cs typeface="Arial"/>
              </a:rPr>
              <a:t>OpenFlow®Management</a:t>
            </a:r>
            <a:r>
              <a:rPr lang="en-US" sz="1800" dirty="0">
                <a:cs typeface="Arial"/>
              </a:rPr>
              <a:t> and Configuration Protocol (of-config)  2014 </a:t>
            </a:r>
            <a:r>
              <a:rPr lang="ru-RU" sz="1800" dirty="0">
                <a:cs typeface="Arial"/>
              </a:rPr>
              <a:t>г.</a:t>
            </a:r>
            <a:endParaRPr lang="en-US" sz="1800" dirty="0">
              <a:cs typeface="Arial"/>
            </a:endParaRPr>
          </a:p>
          <a:p>
            <a:r>
              <a:rPr lang="en-US" sz="1800" dirty="0">
                <a:cs typeface="Arial"/>
              </a:rPr>
              <a:t>      </a:t>
            </a:r>
            <a:r>
              <a:rPr lang="en-US" sz="1800" dirty="0">
                <a:cs typeface="Arial"/>
                <a:hlinkClick r:id="rId3"/>
              </a:rPr>
              <a:t>https://opennetworking.org/software-defined-standards/models-apis/</a:t>
            </a:r>
            <a:endParaRPr lang="en-US" sz="1800" dirty="0">
              <a:cs typeface="Arial"/>
            </a:endParaRPr>
          </a:p>
          <a:p>
            <a:endParaRPr lang="en-US" sz="1800" dirty="0">
              <a:cs typeface="Arial"/>
            </a:endParaRPr>
          </a:p>
          <a:p>
            <a:endParaRPr lang="ru" sz="1800" dirty="0">
              <a:cs typeface="Arial"/>
            </a:endParaRPr>
          </a:p>
        </p:txBody>
      </p:sp>
    </p:spTree>
    <p:extLst>
      <p:ext uri="{BB962C8B-B14F-4D97-AF65-F5344CB8AC3E}">
        <p14:creationId xmlns:p14="http://schemas.microsoft.com/office/powerpoint/2010/main" val="4169180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563025"/>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b="1" dirty="0">
                <a:solidFill>
                  <a:schemeClr val="tx1"/>
                </a:solidFill>
                <a:cs typeface="Arial"/>
              </a:rPr>
              <a:t> </a:t>
            </a:r>
            <a:r>
              <a:rPr lang="en-US" sz="1800" i="0" dirty="0">
                <a:solidFill>
                  <a:srgbClr val="00262B"/>
                </a:solidFill>
                <a:effectLst/>
                <a:latin typeface="Inter"/>
              </a:rPr>
              <a:t>hypervisor</a:t>
            </a:r>
            <a:r>
              <a:rPr lang="en-US" sz="1800" b="1" i="0" dirty="0">
                <a:solidFill>
                  <a:srgbClr val="00262B"/>
                </a:solidFill>
                <a:effectLst/>
                <a:latin typeface="Inter"/>
              </a:rPr>
              <a:t> </a:t>
            </a:r>
            <a:r>
              <a:rPr lang="en-US" sz="1800" i="0" dirty="0">
                <a:solidFill>
                  <a:srgbClr val="00262B"/>
                </a:solidFill>
                <a:effectLst/>
                <a:latin typeface="Inter"/>
              </a:rPr>
              <a:t>layer</a:t>
            </a:r>
            <a:br>
              <a:rPr lang="en-US" sz="1800" b="1" i="0" dirty="0">
                <a:effectLst/>
                <a:latin typeface="Inter"/>
              </a:rPr>
            </a:br>
            <a:endParaRPr lang="ru-RU" sz="1800">
              <a:solidFill>
                <a:schemeClr val="tx1"/>
              </a:solidFill>
            </a:endParaRPr>
          </a:p>
        </p:txBody>
      </p:sp>
      <p:pic>
        <p:nvPicPr>
          <p:cNvPr id="2054" name="Picture 6" descr="Type 2 Hypervisor with network hardware connected to an operating system, then to a hypervisor that is connected to three other operating systems.">
            <a:extLst>
              <a:ext uri="{FF2B5EF4-FFF2-40B4-BE49-F238E27FC236}">
                <a16:creationId xmlns:a16="http://schemas.microsoft.com/office/drawing/2014/main" id="{712E063F-8A72-F57C-AFBB-5C4071208C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238" y="2861707"/>
            <a:ext cx="9058275" cy="419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52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668020"/>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b="1" dirty="0">
                <a:solidFill>
                  <a:schemeClr val="tx1"/>
                </a:solidFill>
                <a:cs typeface="Arial"/>
              </a:rPr>
              <a:t> </a:t>
            </a:r>
            <a:r>
              <a:rPr lang="en-US" sz="1800" i="0" dirty="0">
                <a:solidFill>
                  <a:srgbClr val="00262B"/>
                </a:solidFill>
                <a:effectLst/>
                <a:latin typeface="Inter"/>
              </a:rPr>
              <a:t>hypervisor</a:t>
            </a:r>
            <a:r>
              <a:rPr lang="en-US" sz="1800" b="1" i="0" dirty="0">
                <a:solidFill>
                  <a:srgbClr val="00262B"/>
                </a:solidFill>
                <a:effectLst/>
                <a:latin typeface="Inter"/>
              </a:rPr>
              <a:t> </a:t>
            </a:r>
            <a:r>
              <a:rPr lang="en-US" sz="1800" i="0" dirty="0">
                <a:solidFill>
                  <a:srgbClr val="00262B"/>
                </a:solidFill>
                <a:effectLst/>
                <a:latin typeface="Inter"/>
              </a:rPr>
              <a:t>layer</a:t>
            </a: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13698" y="3013100"/>
            <a:ext cx="9058275" cy="3983492"/>
          </a:xfrm>
        </p:spPr>
        <p:txBody>
          <a:bodyPr/>
          <a:lstStyle/>
          <a:p>
            <a:endParaRPr lang="en-US" sz="1800" dirty="0"/>
          </a:p>
          <a:p>
            <a:r>
              <a:rPr lang="ru-RU" sz="1800" dirty="0"/>
              <a:t>Такие методы, как </a:t>
            </a:r>
            <a:r>
              <a:rPr lang="ru-RU" sz="1800" i="1" dirty="0"/>
              <a:t>VLAN</a:t>
            </a:r>
            <a:r>
              <a:rPr lang="ru-RU" sz="1800" dirty="0"/>
              <a:t>, </a:t>
            </a:r>
            <a:r>
              <a:rPr lang="ru-RU" sz="1800" i="1" dirty="0"/>
              <a:t>NAT</a:t>
            </a:r>
            <a:r>
              <a:rPr lang="ru-RU" sz="1800" dirty="0"/>
              <a:t> или </a:t>
            </a:r>
            <a:r>
              <a:rPr lang="ru-RU" sz="1800" i="1" dirty="0"/>
              <a:t>MPLS</a:t>
            </a:r>
            <a:r>
              <a:rPr lang="ru-RU" sz="1800" dirty="0"/>
              <a:t>, использовались для целей виртуализации,</a:t>
            </a:r>
            <a:r>
              <a:rPr lang="en-US" sz="1800" dirty="0"/>
              <a:t> </a:t>
            </a:r>
            <a:r>
              <a:rPr lang="ru-RU" sz="1800" dirty="0"/>
              <a:t>но не могут обеспечить абстракцию с глобальным представлением. </a:t>
            </a:r>
            <a:endParaRPr lang="en-US" sz="1800" dirty="0"/>
          </a:p>
          <a:p>
            <a:endParaRPr lang="en-US" sz="1800" dirty="0"/>
          </a:p>
          <a:p>
            <a:r>
              <a:rPr lang="ru-RU" sz="1800" dirty="0"/>
              <a:t>Используя </a:t>
            </a:r>
            <a:r>
              <a:rPr lang="ru-RU" sz="1800" b="1" dirty="0"/>
              <a:t>SDN</a:t>
            </a:r>
            <a:r>
              <a:rPr lang="ru-RU" sz="1800" dirty="0"/>
              <a:t> и некоторые разработки </a:t>
            </a:r>
            <a:r>
              <a:rPr lang="ru-RU" sz="1800" i="1" dirty="0"/>
              <a:t>VXLAN</a:t>
            </a:r>
            <a:r>
              <a:rPr lang="ru-RU" sz="1800" dirty="0"/>
              <a:t>, можно переконфигурировать сеть с глобальным представлением.</a:t>
            </a:r>
            <a:endParaRPr lang="en-US" sz="1800" dirty="0"/>
          </a:p>
          <a:p>
            <a:r>
              <a:rPr lang="ru-RU" sz="1800" dirty="0"/>
              <a:t>Основной движущей силой сетевых </a:t>
            </a:r>
            <a:r>
              <a:rPr lang="ru-RU" sz="1800" i="1" dirty="0"/>
              <a:t>гипервизоров</a:t>
            </a:r>
            <a:r>
              <a:rPr lang="ru-RU" sz="1800" dirty="0"/>
              <a:t> является нарезка, то есть то, как несколько логических сетей могут совместно использовать инфраструктуру </a:t>
            </a:r>
            <a:r>
              <a:rPr lang="ru-RU" sz="1800" i="1" dirty="0" err="1"/>
              <a:t>OpenFlow</a:t>
            </a:r>
            <a:r>
              <a:rPr lang="ru-RU" sz="1800" dirty="0"/>
              <a:t>, тем самым способствуя функциональной совместимости и эффективному использованию ресурсов.</a:t>
            </a:r>
            <a:endParaRPr lang="en-US" sz="1800" dirty="0"/>
          </a:p>
          <a:p>
            <a:r>
              <a:rPr lang="ru-RU" sz="1800" dirty="0"/>
              <a:t> </a:t>
            </a:r>
            <a:r>
              <a:rPr lang="ru-RU" sz="1800" i="1" dirty="0" err="1"/>
              <a:t>FlowVisor</a:t>
            </a:r>
            <a:r>
              <a:rPr lang="ru-RU" sz="1800" i="1" dirty="0"/>
              <a:t> </a:t>
            </a:r>
            <a:r>
              <a:rPr lang="ru-RU" sz="1800" dirty="0"/>
              <a:t>— один из таких сетевых гипервизоров.</a:t>
            </a:r>
          </a:p>
        </p:txBody>
      </p:sp>
    </p:spTree>
    <p:extLst>
      <p:ext uri="{BB962C8B-B14F-4D97-AF65-F5344CB8AC3E}">
        <p14:creationId xmlns:p14="http://schemas.microsoft.com/office/powerpoint/2010/main" val="333585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594524"/>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b="1" dirty="0">
                <a:solidFill>
                  <a:schemeClr val="tx1"/>
                </a:solidFill>
                <a:cs typeface="Arial"/>
              </a:rPr>
              <a:t> </a:t>
            </a:r>
            <a:r>
              <a:rPr lang="en-US" sz="1800" i="0" dirty="0">
                <a:solidFill>
                  <a:srgbClr val="00262B"/>
                </a:solidFill>
                <a:effectLst/>
                <a:latin typeface="Inter"/>
              </a:rPr>
              <a:t>hypervisor</a:t>
            </a:r>
            <a:r>
              <a:rPr lang="en-US" sz="1800" b="1" i="0" dirty="0">
                <a:solidFill>
                  <a:srgbClr val="00262B"/>
                </a:solidFill>
                <a:effectLst/>
                <a:latin typeface="Inter"/>
              </a:rPr>
              <a:t> </a:t>
            </a:r>
            <a:r>
              <a:rPr lang="en-US" sz="1800" i="0" dirty="0">
                <a:solidFill>
                  <a:srgbClr val="00262B"/>
                </a:solidFill>
                <a:effectLst/>
                <a:latin typeface="Inter"/>
              </a:rPr>
              <a:t>layer</a:t>
            </a: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50937" y="3515134"/>
            <a:ext cx="9058275" cy="3500513"/>
          </a:xfrm>
        </p:spPr>
        <p:txBody>
          <a:bodyPr/>
          <a:lstStyle/>
          <a:p>
            <a:r>
              <a:rPr lang="ru-RU" sz="1800" dirty="0"/>
              <a:t> Срез сети </a:t>
            </a:r>
            <a:r>
              <a:rPr lang="en-US" sz="1800" dirty="0"/>
              <a:t>(network slice) </a:t>
            </a:r>
            <a:r>
              <a:rPr lang="ru-RU" sz="1800" dirty="0"/>
              <a:t>относится к набору потоков в </a:t>
            </a:r>
            <a:r>
              <a:rPr lang="ru-RU" sz="1800" i="1" dirty="0"/>
              <a:t>плоскости данных</a:t>
            </a:r>
            <a:r>
              <a:rPr lang="ru-RU" sz="1800" dirty="0"/>
              <a:t>. </a:t>
            </a:r>
            <a:endParaRPr lang="en-US" sz="1800" dirty="0"/>
          </a:p>
          <a:p>
            <a:r>
              <a:rPr lang="ru-RU" sz="1800" dirty="0"/>
              <a:t>Срез в </a:t>
            </a:r>
            <a:r>
              <a:rPr lang="ru-RU" sz="1800" i="1" dirty="0" err="1"/>
              <a:t>FlowVisor</a:t>
            </a:r>
            <a:r>
              <a:rPr lang="ru-RU" sz="1800" dirty="0"/>
              <a:t> имеет пять измерений:</a:t>
            </a:r>
            <a:endParaRPr lang="en-US" sz="1800" dirty="0"/>
          </a:p>
          <a:p>
            <a:endParaRPr lang="en-US" sz="1800" i="1" dirty="0"/>
          </a:p>
          <a:p>
            <a:pPr algn="l">
              <a:buFont typeface="+mj-lt"/>
              <a:buAutoNum type="arabicPeriod"/>
            </a:pPr>
            <a:r>
              <a:rPr lang="en-US" sz="1800" b="0" i="1" dirty="0">
                <a:solidFill>
                  <a:srgbClr val="454545"/>
                </a:solidFill>
                <a:effectLst/>
                <a:latin typeface="Inter"/>
              </a:rPr>
              <a:t>Bandwidth</a:t>
            </a:r>
          </a:p>
          <a:p>
            <a:pPr algn="l">
              <a:buFont typeface="+mj-lt"/>
              <a:buAutoNum type="arabicPeriod"/>
            </a:pPr>
            <a:r>
              <a:rPr lang="en-US" sz="1800" b="0" i="1" dirty="0">
                <a:solidFill>
                  <a:srgbClr val="454545"/>
                </a:solidFill>
                <a:effectLst/>
                <a:latin typeface="Inter"/>
              </a:rPr>
              <a:t>Traffic</a:t>
            </a:r>
          </a:p>
          <a:p>
            <a:pPr algn="l">
              <a:buFont typeface="+mj-lt"/>
              <a:buAutoNum type="arabicPeriod"/>
            </a:pPr>
            <a:r>
              <a:rPr lang="en-US" sz="1800" b="0" i="1" dirty="0">
                <a:solidFill>
                  <a:srgbClr val="454545"/>
                </a:solidFill>
                <a:effectLst/>
                <a:latin typeface="Inter"/>
              </a:rPr>
              <a:t>CPU</a:t>
            </a:r>
          </a:p>
          <a:p>
            <a:pPr algn="l">
              <a:buFont typeface="+mj-lt"/>
              <a:buAutoNum type="arabicPeriod"/>
            </a:pPr>
            <a:r>
              <a:rPr lang="en-US" sz="1800" b="0" i="1" dirty="0">
                <a:solidFill>
                  <a:srgbClr val="454545"/>
                </a:solidFill>
                <a:effectLst/>
                <a:latin typeface="Inter"/>
              </a:rPr>
              <a:t>Topology</a:t>
            </a:r>
          </a:p>
          <a:p>
            <a:pPr algn="l">
              <a:buFont typeface="+mj-lt"/>
              <a:buAutoNum type="arabicPeriod"/>
            </a:pPr>
            <a:r>
              <a:rPr lang="en-US" sz="1800" b="0" i="1" dirty="0">
                <a:solidFill>
                  <a:srgbClr val="454545"/>
                </a:solidFill>
                <a:effectLst/>
                <a:latin typeface="Inter"/>
              </a:rPr>
              <a:t>Forwarding tables</a:t>
            </a:r>
          </a:p>
          <a:p>
            <a:endParaRPr lang="en-US" sz="1800" i="1" dirty="0"/>
          </a:p>
          <a:p>
            <a:endParaRPr lang="en-US" sz="1800" dirty="0"/>
          </a:p>
          <a:p>
            <a:endParaRPr lang="en-US" sz="1800" dirty="0"/>
          </a:p>
        </p:txBody>
      </p:sp>
    </p:spTree>
    <p:extLst>
      <p:ext uri="{BB962C8B-B14F-4D97-AF65-F5344CB8AC3E}">
        <p14:creationId xmlns:p14="http://schemas.microsoft.com/office/powerpoint/2010/main" val="7209205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510527"/>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b="1" dirty="0">
                <a:solidFill>
                  <a:schemeClr val="tx1"/>
                </a:solidFill>
                <a:cs typeface="Arial"/>
              </a:rPr>
              <a:t> </a:t>
            </a:r>
            <a:r>
              <a:rPr lang="en-US" sz="1800" i="0" dirty="0">
                <a:solidFill>
                  <a:srgbClr val="00262B"/>
                </a:solidFill>
                <a:effectLst/>
                <a:latin typeface="Inter"/>
              </a:rPr>
              <a:t>hypervisor</a:t>
            </a:r>
            <a:r>
              <a:rPr lang="en-US" sz="1800" b="1" i="0" dirty="0">
                <a:solidFill>
                  <a:srgbClr val="00262B"/>
                </a:solidFill>
                <a:effectLst/>
                <a:latin typeface="Inter"/>
              </a:rPr>
              <a:t> </a:t>
            </a:r>
            <a:r>
              <a:rPr lang="en-US" sz="1800" i="0" dirty="0">
                <a:solidFill>
                  <a:srgbClr val="00262B"/>
                </a:solidFill>
                <a:effectLst/>
                <a:latin typeface="Inter"/>
              </a:rPr>
              <a:t>layer</a:t>
            </a: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618299" y="3797528"/>
            <a:ext cx="9058275" cy="3017534"/>
          </a:xfrm>
        </p:spPr>
        <p:txBody>
          <a:bodyPr/>
          <a:lstStyle/>
          <a:p>
            <a:r>
              <a:rPr lang="ru-RU" sz="1800" dirty="0"/>
              <a:t> </a:t>
            </a:r>
            <a:endParaRPr lang="en-US" sz="1800" dirty="0"/>
          </a:p>
          <a:p>
            <a:r>
              <a:rPr lang="ru-RU" sz="1800" dirty="0"/>
              <a:t>Некоторые другие примеры сетевых гипервизоров включают:</a:t>
            </a:r>
            <a:endParaRPr lang="en-US" sz="1800" dirty="0"/>
          </a:p>
          <a:p>
            <a:endParaRPr lang="en-US" sz="1800" i="1" dirty="0"/>
          </a:p>
          <a:p>
            <a:pPr algn="l">
              <a:buFont typeface="Arial" panose="020B0604020202020204" pitchFamily="34" charset="0"/>
              <a:buChar char="•"/>
            </a:pPr>
            <a:r>
              <a:rPr lang="en-US" sz="1800" b="0" i="1" dirty="0">
                <a:solidFill>
                  <a:srgbClr val="454545"/>
                </a:solidFill>
                <a:effectLst/>
                <a:latin typeface="Inter"/>
              </a:rPr>
              <a:t>Open </a:t>
            </a:r>
            <a:r>
              <a:rPr lang="en-US" sz="1800" b="0" i="1" dirty="0" err="1">
                <a:solidFill>
                  <a:srgbClr val="454545"/>
                </a:solidFill>
                <a:effectLst/>
                <a:latin typeface="Inter"/>
              </a:rPr>
              <a:t>VirteX</a:t>
            </a:r>
            <a:endParaRPr lang="en-US" sz="1800" b="0" i="1" dirty="0">
              <a:solidFill>
                <a:srgbClr val="454545"/>
              </a:solidFill>
              <a:effectLst/>
              <a:latin typeface="Inter"/>
            </a:endParaRPr>
          </a:p>
          <a:p>
            <a:pPr algn="l">
              <a:buFont typeface="Arial" panose="020B0604020202020204" pitchFamily="34" charset="0"/>
              <a:buChar char="•"/>
            </a:pPr>
            <a:r>
              <a:rPr lang="en-US" sz="1800" b="0" i="1" dirty="0">
                <a:solidFill>
                  <a:srgbClr val="454545"/>
                </a:solidFill>
                <a:effectLst/>
                <a:latin typeface="Inter"/>
              </a:rPr>
              <a:t>IBM SDN VE</a:t>
            </a:r>
          </a:p>
          <a:p>
            <a:pPr algn="l">
              <a:buFont typeface="Arial" panose="020B0604020202020204" pitchFamily="34" charset="0"/>
              <a:buChar char="•"/>
            </a:pPr>
            <a:r>
              <a:rPr lang="en-US" sz="1800" b="0" i="1" dirty="0" err="1">
                <a:solidFill>
                  <a:srgbClr val="454545"/>
                </a:solidFill>
                <a:effectLst/>
                <a:latin typeface="Inter"/>
              </a:rPr>
              <a:t>AutoVFlow</a:t>
            </a:r>
            <a:endParaRPr lang="en-US" sz="1800" b="0" i="1" dirty="0">
              <a:solidFill>
                <a:srgbClr val="454545"/>
              </a:solidFill>
              <a:effectLst/>
              <a:latin typeface="Inter"/>
            </a:endParaRPr>
          </a:p>
          <a:p>
            <a:pPr algn="l">
              <a:buFont typeface="Arial" panose="020B0604020202020204" pitchFamily="34" charset="0"/>
              <a:buChar char="•"/>
            </a:pPr>
            <a:r>
              <a:rPr lang="en-US" sz="1800" b="0" i="1" dirty="0" err="1">
                <a:solidFill>
                  <a:srgbClr val="454545"/>
                </a:solidFill>
                <a:effectLst/>
                <a:latin typeface="Inter"/>
              </a:rPr>
              <a:t>FlowN</a:t>
            </a:r>
            <a:endParaRPr lang="en-US" sz="1800" b="0" i="1" dirty="0">
              <a:solidFill>
                <a:srgbClr val="454545"/>
              </a:solidFill>
              <a:effectLst/>
              <a:latin typeface="Inter"/>
            </a:endParaRPr>
          </a:p>
          <a:p>
            <a:endParaRPr lang="en-US" sz="1800" i="1" dirty="0"/>
          </a:p>
          <a:p>
            <a:endParaRPr lang="en-US" sz="1800" i="1" dirty="0"/>
          </a:p>
          <a:p>
            <a:endParaRPr lang="en-US" sz="1800" dirty="0"/>
          </a:p>
          <a:p>
            <a:endParaRPr lang="en-US" sz="1800" dirty="0"/>
          </a:p>
        </p:txBody>
      </p:sp>
    </p:spTree>
    <p:extLst>
      <p:ext uri="{BB962C8B-B14F-4D97-AF65-F5344CB8AC3E}">
        <p14:creationId xmlns:p14="http://schemas.microsoft.com/office/powerpoint/2010/main" val="19900353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720518"/>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03238" y="3128150"/>
            <a:ext cx="9058275" cy="3941494"/>
          </a:xfrm>
        </p:spPr>
        <p:txBody>
          <a:bodyPr/>
          <a:lstStyle/>
          <a:p>
            <a:r>
              <a:rPr lang="ru-RU" sz="1800" dirty="0"/>
              <a:t> </a:t>
            </a:r>
            <a:endParaRPr lang="en-US" sz="1800" dirty="0"/>
          </a:p>
          <a:p>
            <a:r>
              <a:rPr lang="ru-RU" sz="1800" dirty="0"/>
              <a:t>Это самый важный уровень архитектуры </a:t>
            </a:r>
            <a:r>
              <a:rPr lang="ru-RU" sz="1800" b="1" dirty="0"/>
              <a:t>SDN</a:t>
            </a:r>
            <a:r>
              <a:rPr lang="ru-RU" sz="1800" dirty="0"/>
              <a:t>, так как он содержит мозг или логическую часть </a:t>
            </a:r>
            <a:r>
              <a:rPr lang="ru-RU" sz="1800" b="1" dirty="0"/>
              <a:t>SDN</a:t>
            </a:r>
            <a:r>
              <a:rPr lang="ru-RU" sz="1800" dirty="0"/>
              <a:t>.</a:t>
            </a:r>
            <a:endParaRPr lang="en-US" sz="1800" dirty="0"/>
          </a:p>
          <a:p>
            <a:endParaRPr lang="en-US" sz="1800" dirty="0"/>
          </a:p>
          <a:p>
            <a:r>
              <a:rPr lang="ru-RU" sz="1800" dirty="0"/>
              <a:t>Обычные сетевые системы основаны на наборе инструкций для конкретного устройства и собственной сетевой операционной системе. </a:t>
            </a:r>
            <a:endParaRPr lang="en-US" sz="1800" dirty="0"/>
          </a:p>
          <a:p>
            <a:r>
              <a:rPr lang="ru-RU" sz="1800" dirty="0"/>
              <a:t>Устранение проблем с сетью — огромная проблема для сетевых проектировщиков, поскольку им приходится иметь дело со сложными алгоритмами маршрутизации.</a:t>
            </a:r>
            <a:endParaRPr lang="en-US" sz="1800" dirty="0"/>
          </a:p>
          <a:p>
            <a:r>
              <a:rPr lang="ru-RU" sz="1800" dirty="0"/>
              <a:t>Уровень </a:t>
            </a:r>
            <a:r>
              <a:rPr lang="ru-RU" sz="1800" i="1" dirty="0"/>
              <a:t>NOS</a:t>
            </a:r>
            <a:r>
              <a:rPr lang="ru-RU" sz="1800" dirty="0"/>
              <a:t> формирует логически централизованный контроллер для </a:t>
            </a:r>
            <a:r>
              <a:rPr lang="ru-RU" sz="1800" b="1" dirty="0"/>
              <a:t>SDN</a:t>
            </a:r>
            <a:r>
              <a:rPr lang="ru-RU" sz="1800" dirty="0"/>
              <a:t> и создает конфигурацию сети на основе политик, определенных оператором.</a:t>
            </a:r>
            <a:endParaRPr lang="en-US" sz="1800" dirty="0"/>
          </a:p>
          <a:p>
            <a:endParaRPr lang="en-US" sz="1800" i="1" dirty="0"/>
          </a:p>
          <a:p>
            <a:endParaRPr lang="en-US" sz="1800" i="1" dirty="0"/>
          </a:p>
          <a:p>
            <a:endParaRPr lang="en-US" sz="1800" dirty="0"/>
          </a:p>
          <a:p>
            <a:endParaRPr lang="en-US" sz="1800" dirty="0"/>
          </a:p>
        </p:txBody>
      </p:sp>
    </p:spTree>
    <p:extLst>
      <p:ext uri="{BB962C8B-B14F-4D97-AF65-F5344CB8AC3E}">
        <p14:creationId xmlns:p14="http://schemas.microsoft.com/office/powerpoint/2010/main" val="28871736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846513"/>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2400" dirty="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03238" y="3339882"/>
            <a:ext cx="9058275" cy="3710504"/>
          </a:xfrm>
        </p:spPr>
        <p:txBody>
          <a:bodyPr/>
          <a:lstStyle/>
          <a:p>
            <a:endParaRPr lang="ru-RU" sz="1800" dirty="0"/>
          </a:p>
          <a:p>
            <a:r>
              <a:rPr lang="ru-RU" sz="1800" dirty="0"/>
              <a:t>Контроллер </a:t>
            </a:r>
            <a:r>
              <a:rPr lang="ru-RU" sz="1800" b="1" dirty="0"/>
              <a:t>SDN</a:t>
            </a:r>
            <a:r>
              <a:rPr lang="ru-RU" sz="1800" dirty="0"/>
              <a:t> функционирует как мозг в архитектуре </a:t>
            </a:r>
            <a:r>
              <a:rPr lang="ru-RU" sz="1800" b="1" dirty="0"/>
              <a:t>SDN</a:t>
            </a:r>
            <a:r>
              <a:rPr lang="ru-RU" sz="1800" dirty="0"/>
              <a:t> и реализует все функциональные модули, относящиеся к различным аспектам сети, таким как переадресация по короткому пути, механизмы безопасности, обнаружение устройств и уведомления.</a:t>
            </a:r>
            <a:endParaRPr lang="en-US" sz="1800" dirty="0"/>
          </a:p>
          <a:p>
            <a:r>
              <a:rPr lang="ru-RU" sz="1800" dirty="0"/>
              <a:t>Через северный </a:t>
            </a:r>
            <a:r>
              <a:rPr lang="ru-RU" sz="1800" i="1" dirty="0"/>
              <a:t>API</a:t>
            </a:r>
            <a:r>
              <a:rPr lang="ru-RU" sz="1800" dirty="0"/>
              <a:t> (например, </a:t>
            </a:r>
            <a:r>
              <a:rPr lang="ru-RU" sz="1800" i="1" dirty="0"/>
              <a:t>REST</a:t>
            </a:r>
            <a:r>
              <a:rPr lang="ru-RU" sz="1800" dirty="0"/>
              <a:t> </a:t>
            </a:r>
            <a:r>
              <a:rPr lang="ru-RU" sz="1800" i="1" dirty="0"/>
              <a:t>API</a:t>
            </a:r>
            <a:r>
              <a:rPr lang="ru-RU" sz="1800" dirty="0"/>
              <a:t>) контроллер </a:t>
            </a:r>
            <a:r>
              <a:rPr lang="ru-RU" sz="1800" b="1" dirty="0"/>
              <a:t>SDN</a:t>
            </a:r>
            <a:r>
              <a:rPr lang="ru-RU" sz="1800" dirty="0"/>
              <a:t> подключается к различным приложениям.</a:t>
            </a:r>
            <a:endParaRPr lang="en-US" sz="1800" dirty="0"/>
          </a:p>
          <a:p>
            <a:r>
              <a:rPr lang="ru-RU" sz="1800" dirty="0"/>
              <a:t>Через южный </a:t>
            </a:r>
            <a:r>
              <a:rPr lang="ru-RU" sz="1800" i="1" dirty="0"/>
              <a:t>API</a:t>
            </a:r>
            <a:r>
              <a:rPr lang="ru-RU" sz="1800" dirty="0"/>
              <a:t> (например, </a:t>
            </a:r>
            <a:r>
              <a:rPr lang="ru-RU" sz="1800" i="1" dirty="0" err="1"/>
              <a:t>OpenFlow</a:t>
            </a:r>
            <a:r>
              <a:rPr lang="ru-RU" sz="1800" dirty="0"/>
              <a:t>) контроллер </a:t>
            </a:r>
            <a:r>
              <a:rPr lang="ru-RU" sz="1800" b="1" dirty="0"/>
              <a:t>SDN</a:t>
            </a:r>
            <a:r>
              <a:rPr lang="ru-RU" sz="1800" dirty="0"/>
              <a:t> программирует переключатели потока на уровне инфраструктуры.</a:t>
            </a:r>
          </a:p>
          <a:p>
            <a:r>
              <a:rPr lang="ru-RU" sz="1800" i="1" dirty="0"/>
              <a:t>API-интерфейсы</a:t>
            </a:r>
            <a:r>
              <a:rPr lang="ru-RU" sz="1800" dirty="0"/>
              <a:t> </a:t>
            </a:r>
            <a:r>
              <a:rPr lang="ru-RU" sz="1800" i="1" dirty="0"/>
              <a:t>East</a:t>
            </a:r>
            <a:r>
              <a:rPr lang="ru-RU" sz="1800" dirty="0"/>
              <a:t> и </a:t>
            </a:r>
            <a:r>
              <a:rPr lang="ru-RU" sz="1800" i="1" dirty="0" err="1"/>
              <a:t>Westbound</a:t>
            </a:r>
            <a:r>
              <a:rPr lang="ru-RU" sz="1800" dirty="0"/>
              <a:t> определяют абстракции для подключения к распределенным контроллерам.</a:t>
            </a:r>
            <a:endParaRPr lang="en-US" sz="1800" dirty="0"/>
          </a:p>
          <a:p>
            <a:endParaRPr lang="en-US" sz="1800" dirty="0"/>
          </a:p>
          <a:p>
            <a:endParaRPr lang="en-US" sz="1800" dirty="0"/>
          </a:p>
        </p:txBody>
      </p:sp>
    </p:spTree>
    <p:extLst>
      <p:ext uri="{BB962C8B-B14F-4D97-AF65-F5344CB8AC3E}">
        <p14:creationId xmlns:p14="http://schemas.microsoft.com/office/powerpoint/2010/main" val="2143540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741517"/>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1800">
              <a:solidFill>
                <a:schemeClr val="tx1"/>
              </a:solidFill>
            </a:endParaRPr>
          </a:p>
        </p:txBody>
      </p:sp>
      <p:pic>
        <p:nvPicPr>
          <p:cNvPr id="3076" name="Picture 4" descr="360- degree view of SDN controller. Network controller implements topology manager, shortest path calculations, security (firewall, IDS), notifications. Topology abstraction is above with the northbound api, network hypervisor is below with southbound API and there are west bound and east bound directions as well.">
            <a:extLst>
              <a:ext uri="{FF2B5EF4-FFF2-40B4-BE49-F238E27FC236}">
                <a16:creationId xmlns:a16="http://schemas.microsoft.com/office/drawing/2014/main" id="{A957B315-65BC-26AC-55A4-EBB22DE5DF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8205" y="1967196"/>
            <a:ext cx="7104613" cy="461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427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805214"/>
            <a:ext cx="9153202" cy="5242386"/>
          </a:xfrm>
        </p:spPr>
        <p:txBody>
          <a:bodyPr vert="horz" lIns="91440" tIns="45720" rIns="91440" bIns="45720" rtlCol="0">
            <a:normAutofit lnSpcReduction="10000"/>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Протокол </a:t>
            </a:r>
            <a:r>
              <a:rPr lang="ru-RU" sz="1800" i="1" dirty="0" err="1">
                <a:solidFill>
                  <a:schemeClr val="tx1"/>
                </a:solidFill>
                <a:cs typeface="Arial"/>
              </a:rPr>
              <a:t>OpenFlow</a:t>
            </a:r>
            <a:r>
              <a:rPr lang="ru-RU" sz="1800" b="1" dirty="0">
                <a:solidFill>
                  <a:schemeClr val="tx1"/>
                </a:solidFill>
                <a:cs typeface="Arial"/>
              </a:rPr>
              <a:t> </a:t>
            </a:r>
            <a:r>
              <a:rPr lang="ru-RU" sz="1800" dirty="0">
                <a:solidFill>
                  <a:schemeClr val="tx1"/>
                </a:solidFill>
                <a:cs typeface="Arial"/>
              </a:rPr>
              <a:t>предполагает наличие в коммутаторах одной или нескольких </a:t>
            </a:r>
            <a:r>
              <a:rPr lang="ru-RU" sz="1800" i="1" dirty="0">
                <a:solidFill>
                  <a:schemeClr val="tx1"/>
                </a:solidFill>
                <a:cs typeface="Arial"/>
              </a:rPr>
              <a:t>таблиц</a:t>
            </a:r>
            <a:r>
              <a:rPr lang="ru-RU" sz="1800" b="1" dirty="0">
                <a:solidFill>
                  <a:schemeClr val="tx1"/>
                </a:solidFill>
                <a:cs typeface="Arial"/>
              </a:rPr>
              <a:t> </a:t>
            </a:r>
            <a:r>
              <a:rPr lang="ru-RU" sz="1800" i="1" dirty="0">
                <a:solidFill>
                  <a:schemeClr val="tx1"/>
                </a:solidFill>
                <a:cs typeface="Arial"/>
              </a:rPr>
              <a:t>коммутации</a:t>
            </a:r>
            <a:r>
              <a:rPr lang="ru-RU" sz="1800" b="1" dirty="0">
                <a:solidFill>
                  <a:schemeClr val="tx1"/>
                </a:solidFill>
                <a:cs typeface="Arial"/>
              </a:rPr>
              <a:t>, </a:t>
            </a:r>
            <a:r>
              <a:rPr lang="ru-RU" sz="1800" dirty="0">
                <a:solidFill>
                  <a:schemeClr val="tx1"/>
                </a:solidFill>
                <a:cs typeface="Arial"/>
              </a:rPr>
              <a:t>в которые контроллер с помощью этого протокола может загружать правила обработки и передачи </a:t>
            </a:r>
            <a:r>
              <a:rPr lang="ru-RU" sz="1800" i="1" dirty="0">
                <a:solidFill>
                  <a:schemeClr val="tx1"/>
                </a:solidFill>
                <a:cs typeface="Arial"/>
              </a:rPr>
              <a:t>пакетов</a:t>
            </a:r>
            <a:r>
              <a:rPr lang="ru-RU" sz="1800" dirty="0">
                <a:solidFill>
                  <a:schemeClr val="tx1"/>
                </a:solidFill>
                <a:cs typeface="Arial"/>
              </a:rPr>
              <a:t>, проходящих через </a:t>
            </a:r>
            <a:r>
              <a:rPr lang="ru-RU" sz="1800" i="1" dirty="0">
                <a:solidFill>
                  <a:schemeClr val="tx1"/>
                </a:solidFill>
                <a:cs typeface="Arial"/>
              </a:rPr>
              <a:t>коммутатор</a:t>
            </a:r>
            <a:r>
              <a:rPr lang="ru-RU" sz="1800" dirty="0">
                <a:solidFill>
                  <a:schemeClr val="tx1"/>
                </a:solidFill>
                <a:cs typeface="Arial"/>
              </a:rPr>
              <a:t>.</a:t>
            </a: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Такие таблицы называются </a:t>
            </a:r>
            <a:r>
              <a:rPr lang="ru-RU" sz="1800" i="1" dirty="0">
                <a:solidFill>
                  <a:schemeClr val="tx1"/>
                </a:solidFill>
                <a:cs typeface="Arial"/>
              </a:rPr>
              <a:t>таблицами</a:t>
            </a:r>
            <a:r>
              <a:rPr lang="ru-RU" sz="1800" b="1" dirty="0">
                <a:solidFill>
                  <a:schemeClr val="tx1"/>
                </a:solidFill>
                <a:cs typeface="Arial"/>
              </a:rPr>
              <a:t> </a:t>
            </a:r>
            <a:r>
              <a:rPr lang="ru-RU" sz="1800" i="1" dirty="0">
                <a:solidFill>
                  <a:schemeClr val="tx1"/>
                </a:solidFill>
                <a:cs typeface="Arial"/>
              </a:rPr>
              <a:t>потоков</a:t>
            </a:r>
            <a:r>
              <a:rPr lang="ru-RU" sz="1800" dirty="0">
                <a:solidFill>
                  <a:schemeClr val="tx1"/>
                </a:solidFill>
                <a:cs typeface="Arial"/>
              </a:rPr>
              <a:t> (</a:t>
            </a:r>
            <a:r>
              <a:rPr lang="ru-RU" sz="1800" i="1" dirty="0" err="1">
                <a:solidFill>
                  <a:schemeClr val="tx1"/>
                </a:solidFill>
                <a:cs typeface="Arial"/>
              </a:rPr>
              <a:t>flow</a:t>
            </a:r>
            <a:r>
              <a:rPr lang="ru-RU" sz="1800" b="1" dirty="0">
                <a:solidFill>
                  <a:schemeClr val="tx1"/>
                </a:solidFill>
                <a:cs typeface="Arial"/>
              </a:rPr>
              <a:t> </a:t>
            </a:r>
            <a:r>
              <a:rPr lang="ru-RU" sz="1800" i="1" dirty="0" err="1">
                <a:solidFill>
                  <a:schemeClr val="tx1"/>
                </a:solidFill>
                <a:cs typeface="Arial"/>
              </a:rPr>
              <a:t>tables</a:t>
            </a:r>
            <a:r>
              <a:rPr lang="ru-RU" sz="1800" dirty="0">
                <a:solidFill>
                  <a:schemeClr val="tx1"/>
                </a:solidFill>
                <a:cs typeface="Arial"/>
              </a:rPr>
              <a:t>).</a:t>
            </a: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У коммутатора может быть несколько </a:t>
            </a:r>
            <a:r>
              <a:rPr lang="ru-RU" sz="1800" i="1" dirty="0" err="1">
                <a:solidFill>
                  <a:schemeClr val="tx1"/>
                </a:solidFill>
                <a:cs typeface="Arial"/>
              </a:rPr>
              <a:t>flow</a:t>
            </a:r>
            <a:r>
              <a:rPr lang="ru-RU" sz="1800" b="1" dirty="0">
                <a:solidFill>
                  <a:schemeClr val="tx1"/>
                </a:solidFill>
                <a:cs typeface="Arial"/>
              </a:rPr>
              <a:t> </a:t>
            </a:r>
            <a:r>
              <a:rPr lang="ru-RU" sz="1800" i="1" dirty="0" err="1">
                <a:solidFill>
                  <a:schemeClr val="tx1"/>
                </a:solidFill>
                <a:cs typeface="Arial"/>
              </a:rPr>
              <a:t>tables</a:t>
            </a:r>
            <a:r>
              <a:rPr lang="ru-RU" sz="1800" b="1" dirty="0">
                <a:solidFill>
                  <a:schemeClr val="tx1"/>
                </a:solidFill>
                <a:cs typeface="Arial"/>
              </a:rPr>
              <a:t>, </a:t>
            </a:r>
            <a:r>
              <a:rPr lang="ru-RU" sz="1800" dirty="0">
                <a:solidFill>
                  <a:schemeClr val="tx1"/>
                </a:solidFill>
                <a:cs typeface="Arial"/>
              </a:rPr>
              <a:t>которые образуют </a:t>
            </a:r>
            <a:r>
              <a:rPr lang="ru-RU" sz="1800" i="1" dirty="0">
                <a:solidFill>
                  <a:schemeClr val="tx1"/>
                </a:solidFill>
                <a:cs typeface="Arial"/>
              </a:rPr>
              <a:t>конвейер</a:t>
            </a:r>
            <a:r>
              <a:rPr lang="ru-RU" sz="1800" dirty="0">
                <a:solidFill>
                  <a:schemeClr val="tx1"/>
                </a:solidFill>
                <a:cs typeface="Arial"/>
              </a:rPr>
              <a:t> и нумеруются, начиная с нуля. Пакет, проходящий через такой </a:t>
            </a:r>
            <a:r>
              <a:rPr lang="ru-RU" sz="1800" i="1" dirty="0">
                <a:solidFill>
                  <a:schemeClr val="tx1"/>
                </a:solidFill>
                <a:cs typeface="Arial"/>
              </a:rPr>
              <a:t>конвейер</a:t>
            </a:r>
            <a:r>
              <a:rPr lang="ru-RU" sz="1800" dirty="0">
                <a:solidFill>
                  <a:schemeClr val="tx1"/>
                </a:solidFill>
                <a:cs typeface="Arial"/>
              </a:rPr>
              <a:t>, подвергается обработке, согласно правилам обработки и передачи, заранее загруженными </a:t>
            </a:r>
            <a:r>
              <a:rPr lang="ru-RU" sz="1800" i="1" dirty="0">
                <a:solidFill>
                  <a:schemeClr val="tx1"/>
                </a:solidFill>
                <a:cs typeface="Arial"/>
              </a:rPr>
              <a:t>контроллером</a:t>
            </a:r>
            <a:r>
              <a:rPr lang="ru-RU" sz="1800" dirty="0">
                <a:solidFill>
                  <a:schemeClr val="tx1"/>
                </a:solidFill>
                <a:cs typeface="Arial"/>
              </a:rPr>
              <a:t> в таблицы.</a:t>
            </a: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Каждое правило состоит из поля признаков заголовка пакетов потока (шаблон заголовка), счетчиков и набора инструкций, заголовки которых совпадают с полем "шаблон заголовка".</a:t>
            </a: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i="1" dirty="0" err="1">
                <a:solidFill>
                  <a:schemeClr val="tx1"/>
                </a:solidFill>
                <a:cs typeface="Arial"/>
              </a:rPr>
              <a:t>OpenFlow</a:t>
            </a:r>
            <a:r>
              <a:rPr lang="ru-RU" sz="1800" dirty="0">
                <a:solidFill>
                  <a:schemeClr val="tx1"/>
                </a:solidFill>
                <a:cs typeface="Arial"/>
              </a:rPr>
              <a:t> коммутатор ориентирован на выполнение простых команд: </a:t>
            </a:r>
          </a:p>
          <a:p>
            <a:pPr marL="0" indent="0" defTabSz="914400">
              <a:spcAft>
                <a:spcPct val="0"/>
              </a:spcAft>
              <a:buClrTx/>
            </a:pPr>
            <a:r>
              <a:rPr lang="ru-RU" sz="1800" dirty="0">
                <a:solidFill>
                  <a:schemeClr val="tx1"/>
                </a:solidFill>
                <a:cs typeface="Arial"/>
              </a:rPr>
              <a:t>&lt;условие&gt; - &lt;действие&gt;. </a:t>
            </a: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Контроллер с помощью </a:t>
            </a:r>
            <a:r>
              <a:rPr lang="ru-RU" sz="1800" i="1" dirty="0" err="1">
                <a:solidFill>
                  <a:schemeClr val="tx1"/>
                </a:solidFill>
                <a:cs typeface="Arial"/>
              </a:rPr>
              <a:t>OpenFlow</a:t>
            </a:r>
            <a:r>
              <a:rPr lang="ru-RU" sz="1800" i="1" dirty="0">
                <a:solidFill>
                  <a:schemeClr val="tx1"/>
                </a:solidFill>
                <a:cs typeface="Arial"/>
              </a:rPr>
              <a:t>-протокола</a:t>
            </a:r>
            <a:r>
              <a:rPr lang="ru-RU" sz="1800" dirty="0">
                <a:solidFill>
                  <a:schemeClr val="tx1"/>
                </a:solidFill>
                <a:cs typeface="Arial"/>
              </a:rPr>
              <a:t> может добавлять, обновлять и удалять записи в таблицах любого коммутатора в сети.</a:t>
            </a: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b="1" dirty="0">
              <a:solidFill>
                <a:schemeClr val="tx1"/>
              </a:solidFill>
              <a:cs typeface="Arial"/>
            </a:endParaRPr>
          </a:p>
          <a:p>
            <a:pPr marL="0" indent="0" defTabSz="914400">
              <a:spcAft>
                <a:spcPct val="0"/>
              </a:spcAft>
              <a:buClrTx/>
            </a:pPr>
            <a:endParaRPr lang="ru-RU" sz="1800" b="1" dirty="0">
              <a:solidFill>
                <a:schemeClr val="tx1"/>
              </a:solidFill>
              <a:cs typeface="Arial"/>
            </a:endParaRPr>
          </a:p>
          <a:p>
            <a:pPr marL="114300" indent="0" defTabSz="914400">
              <a:lnSpc>
                <a:spcPct val="100000"/>
              </a:lnSpc>
              <a:buClrTx/>
            </a:pPr>
            <a:endParaRPr lang="en-US" sz="1800" dirty="0">
              <a:solidFill>
                <a:schemeClr val="tx1"/>
              </a:solidFill>
              <a:cs typeface="Arial"/>
            </a:endParaRPr>
          </a:p>
        </p:txBody>
      </p:sp>
    </p:spTree>
    <p:extLst>
      <p:ext uri="{BB962C8B-B14F-4D97-AF65-F5344CB8AC3E}">
        <p14:creationId xmlns:p14="http://schemas.microsoft.com/office/powerpoint/2010/main" val="33289070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668021"/>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solidFill>
                  <a:srgbClr val="00262B"/>
                </a:solidFill>
                <a:effectLst/>
                <a:latin typeface="Inter"/>
              </a:rPr>
            </a:br>
            <a:br>
              <a:rPr lang="en-US" sz="1800" b="1" i="0" dirty="0">
                <a:solidFill>
                  <a:srgbClr val="00262B"/>
                </a:solidFill>
                <a:effectLst/>
                <a:latin typeface="Inter"/>
              </a:rPr>
            </a:br>
            <a:endParaRPr lang="ru-RU" sz="1800" dirty="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61397" y="3598806"/>
            <a:ext cx="9058275" cy="3416517"/>
          </a:xfrm>
        </p:spPr>
        <p:txBody>
          <a:bodyPr/>
          <a:lstStyle/>
          <a:p>
            <a:endParaRPr lang="ru-RU" sz="1800" dirty="0"/>
          </a:p>
          <a:p>
            <a:r>
              <a:rPr lang="ru-RU" sz="1800" dirty="0"/>
              <a:t>Некоторые из наиболее широко используемых контроллеров SDN:</a:t>
            </a:r>
          </a:p>
          <a:p>
            <a:endParaRPr lang="ru-RU" sz="1800" i="1" dirty="0"/>
          </a:p>
          <a:p>
            <a:pPr algn="l">
              <a:buFont typeface="Arial" panose="020B0604020202020204" pitchFamily="34" charset="0"/>
              <a:buChar char="•"/>
            </a:pPr>
            <a:r>
              <a:rPr lang="en-US" sz="1800" b="0" i="1" dirty="0">
                <a:solidFill>
                  <a:srgbClr val="454545"/>
                </a:solidFill>
                <a:effectLst/>
                <a:latin typeface="Inter"/>
              </a:rPr>
              <a:t>Open Day Light</a:t>
            </a:r>
          </a:p>
          <a:p>
            <a:pPr algn="l">
              <a:buFont typeface="Arial" panose="020B0604020202020204" pitchFamily="34" charset="0"/>
              <a:buChar char="•"/>
            </a:pPr>
            <a:r>
              <a:rPr lang="en-US" sz="1800" b="0" i="1" dirty="0">
                <a:solidFill>
                  <a:srgbClr val="454545"/>
                </a:solidFill>
                <a:effectLst/>
                <a:latin typeface="Inter"/>
              </a:rPr>
              <a:t>Ryu</a:t>
            </a:r>
          </a:p>
          <a:p>
            <a:pPr algn="l">
              <a:buFont typeface="Arial" panose="020B0604020202020204" pitchFamily="34" charset="0"/>
              <a:buChar char="•"/>
            </a:pPr>
            <a:r>
              <a:rPr lang="en-US" sz="1800" b="0" i="1" dirty="0">
                <a:solidFill>
                  <a:srgbClr val="454545"/>
                </a:solidFill>
                <a:effectLst/>
                <a:latin typeface="Inter"/>
              </a:rPr>
              <a:t>ONOS</a:t>
            </a:r>
          </a:p>
          <a:p>
            <a:pPr algn="l">
              <a:buFont typeface="Arial" panose="020B0604020202020204" pitchFamily="34" charset="0"/>
              <a:buChar char="•"/>
            </a:pPr>
            <a:r>
              <a:rPr lang="en-US" sz="1800" b="0" i="1" dirty="0">
                <a:solidFill>
                  <a:srgbClr val="454545"/>
                </a:solidFill>
                <a:effectLst/>
                <a:latin typeface="Inter"/>
              </a:rPr>
              <a:t>NOX</a:t>
            </a:r>
          </a:p>
          <a:p>
            <a:pPr algn="l">
              <a:buFont typeface="Arial" panose="020B0604020202020204" pitchFamily="34" charset="0"/>
              <a:buChar char="•"/>
            </a:pPr>
            <a:r>
              <a:rPr lang="en-US" sz="1800" b="0" i="1" dirty="0">
                <a:solidFill>
                  <a:srgbClr val="454545"/>
                </a:solidFill>
                <a:effectLst/>
                <a:latin typeface="Inter"/>
              </a:rPr>
              <a:t>Floodlight</a:t>
            </a:r>
          </a:p>
          <a:p>
            <a:endParaRPr lang="en-US" sz="1800" i="1" dirty="0"/>
          </a:p>
        </p:txBody>
      </p:sp>
    </p:spTree>
    <p:extLst>
      <p:ext uri="{BB962C8B-B14F-4D97-AF65-F5344CB8AC3E}">
        <p14:creationId xmlns:p14="http://schemas.microsoft.com/office/powerpoint/2010/main" val="10012724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710019"/>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050" b="1" i="0" dirty="0">
                <a:solidFill>
                  <a:srgbClr val="00262B"/>
                </a:solidFill>
                <a:effectLst/>
                <a:latin typeface="Inter"/>
              </a:rPr>
            </a:br>
            <a:endParaRPr lang="ru-RU" sz="2400" dirty="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03238" y="2887592"/>
            <a:ext cx="9058275" cy="4109487"/>
          </a:xfrm>
        </p:spPr>
        <p:txBody>
          <a:bodyPr/>
          <a:lstStyle/>
          <a:p>
            <a:r>
              <a:rPr lang="ru-RU" sz="1800" i="1" dirty="0"/>
              <a:t>Open Day Light (ODL) —</a:t>
            </a:r>
            <a:r>
              <a:rPr lang="ru-RU" sz="1800" dirty="0"/>
              <a:t> одна из самых популярных открытых платформ на основе</a:t>
            </a:r>
            <a:r>
              <a:rPr lang="ru-RU" sz="1800" i="1" dirty="0"/>
              <a:t> Java, </a:t>
            </a:r>
            <a:r>
              <a:rPr lang="ru-RU" sz="1800" dirty="0"/>
              <a:t>которая широко применяется во всем мире для поддержки</a:t>
            </a:r>
            <a:r>
              <a:rPr lang="ru-RU" sz="1800" i="1" dirty="0"/>
              <a:t> </a:t>
            </a:r>
            <a:r>
              <a:rPr lang="ru-RU" sz="1800" b="1" dirty="0"/>
              <a:t>SDN</a:t>
            </a:r>
            <a:r>
              <a:rPr lang="ru-RU" sz="1800" i="1" dirty="0"/>
              <a:t> и NFV. </a:t>
            </a:r>
          </a:p>
          <a:p>
            <a:r>
              <a:rPr lang="ru-RU" sz="1800" dirty="0"/>
              <a:t>Некоторые из ключевых особенностей</a:t>
            </a:r>
            <a:r>
              <a:rPr lang="ru-RU" sz="1800" i="1" dirty="0"/>
              <a:t> Open Day Light:</a:t>
            </a:r>
          </a:p>
          <a:p>
            <a:r>
              <a:rPr lang="ru-RU" sz="1800" i="1" dirty="0"/>
              <a:t>Управляемая моделью: ODL </a:t>
            </a:r>
            <a:r>
              <a:rPr lang="ru-RU" sz="1800" dirty="0"/>
              <a:t>использует управляемый моделью уровень абстракции службы и определяет абстракции в форме</a:t>
            </a:r>
            <a:r>
              <a:rPr lang="ru-RU" sz="1800" i="1" dirty="0"/>
              <a:t> API-интерфейсов </a:t>
            </a:r>
            <a:r>
              <a:rPr lang="ru-RU" sz="1800" dirty="0"/>
              <a:t>модели потребителя и производителя, что является более точной абстракцией.</a:t>
            </a:r>
          </a:p>
          <a:p>
            <a:r>
              <a:rPr lang="ru-RU" sz="1800" dirty="0"/>
              <a:t>Поддержка нескольких протоколов и модульная конструкция:</a:t>
            </a:r>
            <a:r>
              <a:rPr lang="ru-RU" sz="1800" i="1" dirty="0"/>
              <a:t> ODL </a:t>
            </a:r>
            <a:r>
              <a:rPr lang="ru-RU" sz="1800" dirty="0"/>
              <a:t>поддерживает ряд протоколов, таких как</a:t>
            </a:r>
            <a:r>
              <a:rPr lang="ru-RU" sz="1800" i="1" dirty="0"/>
              <a:t> </a:t>
            </a:r>
            <a:r>
              <a:rPr lang="ru-RU" sz="1800" i="1" dirty="0" err="1"/>
              <a:t>OpenFlow</a:t>
            </a:r>
            <a:r>
              <a:rPr lang="ru-RU" sz="1800" i="1" dirty="0"/>
              <a:t>, NETCONF, OVSDB </a:t>
            </a:r>
            <a:r>
              <a:rPr lang="ru-RU" sz="1800" dirty="0"/>
              <a:t>и т. д., для программирования потоковых устройств на уровне инфраструктуры.</a:t>
            </a:r>
            <a:r>
              <a:rPr lang="ru-RU" sz="1800" i="1" dirty="0"/>
              <a:t> </a:t>
            </a:r>
          </a:p>
          <a:p>
            <a:r>
              <a:rPr lang="ru-RU" sz="1800" i="1" dirty="0"/>
              <a:t>ODL </a:t>
            </a:r>
            <a:r>
              <a:rPr lang="ru-RU" sz="1800" dirty="0"/>
              <a:t>имеет модульную структуру, что делает его гибким для пользователей и поставщиков решений.</a:t>
            </a:r>
          </a:p>
          <a:p>
            <a:r>
              <a:rPr lang="ru-RU" sz="1800" dirty="0"/>
              <a:t>Безопасная, стабильная и масштабируемая платформа</a:t>
            </a:r>
            <a:endParaRPr lang="en-US" sz="1800" dirty="0"/>
          </a:p>
        </p:txBody>
      </p:sp>
    </p:spTree>
    <p:extLst>
      <p:ext uri="{BB962C8B-B14F-4D97-AF65-F5344CB8AC3E}">
        <p14:creationId xmlns:p14="http://schemas.microsoft.com/office/powerpoint/2010/main" val="16939618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699519"/>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19557" y="3361003"/>
            <a:ext cx="9058275" cy="3658006"/>
          </a:xfrm>
        </p:spPr>
        <p:txBody>
          <a:bodyPr/>
          <a:lstStyle/>
          <a:p>
            <a:endParaRPr lang="en-US" sz="1800" i="1" dirty="0"/>
          </a:p>
          <a:p>
            <a:r>
              <a:rPr lang="ru-RU" sz="1800" i="1" dirty="0" err="1"/>
              <a:t>Ryu</a:t>
            </a:r>
            <a:endParaRPr lang="ru-RU" sz="1800" i="1" dirty="0"/>
          </a:p>
          <a:p>
            <a:endParaRPr lang="ru-RU" sz="1800" dirty="0"/>
          </a:p>
          <a:p>
            <a:r>
              <a:rPr lang="ru-RU" sz="1800" dirty="0"/>
              <a:t>Благодаря сильному сообществу и надлежащей документации </a:t>
            </a:r>
            <a:r>
              <a:rPr lang="ru-RU" sz="1800" i="1" dirty="0" err="1"/>
              <a:t>Ryu</a:t>
            </a:r>
            <a:r>
              <a:rPr lang="ru-RU" sz="1800" dirty="0"/>
              <a:t> представляет собой основанную на компонентах структуру </a:t>
            </a:r>
            <a:r>
              <a:rPr lang="ru-RU" sz="1800" b="1" dirty="0"/>
              <a:t>SDN</a:t>
            </a:r>
            <a:r>
              <a:rPr lang="ru-RU" sz="1800" dirty="0"/>
              <a:t>. </a:t>
            </a:r>
          </a:p>
          <a:p>
            <a:r>
              <a:rPr lang="ru-RU" sz="1800" dirty="0"/>
              <a:t>Как и </a:t>
            </a:r>
            <a:r>
              <a:rPr lang="ru-RU" sz="1800" i="1" dirty="0"/>
              <a:t>ODL</a:t>
            </a:r>
            <a:r>
              <a:rPr lang="ru-RU" sz="1800" dirty="0"/>
              <a:t>, </a:t>
            </a:r>
            <a:r>
              <a:rPr lang="ru-RU" sz="1800" i="1" dirty="0" err="1"/>
              <a:t>Ryu</a:t>
            </a:r>
            <a:r>
              <a:rPr lang="ru-RU" sz="1800" dirty="0"/>
              <a:t> также поддерживает протоколы </a:t>
            </a:r>
            <a:r>
              <a:rPr lang="ru-RU" sz="1800" i="1" dirty="0" err="1"/>
              <a:t>OpenFlow</a:t>
            </a:r>
            <a:r>
              <a:rPr lang="ru-RU" sz="1800" dirty="0"/>
              <a:t> и </a:t>
            </a:r>
            <a:r>
              <a:rPr lang="ru-RU" sz="1800" i="1" dirty="0"/>
              <a:t>NETCONF</a:t>
            </a:r>
            <a:r>
              <a:rPr lang="ru-RU" sz="1800" dirty="0"/>
              <a:t> для программирования коммутаторов потока уровня </a:t>
            </a:r>
            <a:r>
              <a:rPr lang="en-US" sz="1800" dirty="0"/>
              <a:t>L</a:t>
            </a:r>
            <a:r>
              <a:rPr lang="ru-RU" sz="1800" dirty="0"/>
              <a:t>2. </a:t>
            </a:r>
            <a:endParaRPr lang="en-US" sz="1800" dirty="0"/>
          </a:p>
          <a:p>
            <a:r>
              <a:rPr lang="ru-RU" sz="1800" dirty="0"/>
              <a:t>Сетевое программирование с использованием фреймворка </a:t>
            </a:r>
            <a:r>
              <a:rPr lang="ru-RU" sz="1800" i="1" dirty="0" err="1"/>
              <a:t>Ryu</a:t>
            </a:r>
            <a:r>
              <a:rPr lang="ru-RU" sz="1800" dirty="0"/>
              <a:t> намного проще, поскольку он использует язык программирования </a:t>
            </a:r>
            <a:r>
              <a:rPr lang="ru-RU" sz="1800" i="1" dirty="0"/>
              <a:t>Python</a:t>
            </a:r>
            <a:r>
              <a:rPr lang="ru-RU" sz="1800" dirty="0"/>
              <a:t>.</a:t>
            </a:r>
          </a:p>
        </p:txBody>
      </p:sp>
    </p:spTree>
    <p:extLst>
      <p:ext uri="{BB962C8B-B14F-4D97-AF65-F5344CB8AC3E}">
        <p14:creationId xmlns:p14="http://schemas.microsoft.com/office/powerpoint/2010/main" val="18073951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741517"/>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61397" y="3358248"/>
            <a:ext cx="9058275" cy="3574010"/>
          </a:xfrm>
        </p:spPr>
        <p:txBody>
          <a:bodyPr/>
          <a:lstStyle/>
          <a:p>
            <a:r>
              <a:rPr lang="ru-RU" sz="1800" dirty="0"/>
              <a:t>Открытая сетевая операционная система (</a:t>
            </a:r>
            <a:r>
              <a:rPr lang="ru-RU" sz="1800" i="1" dirty="0"/>
              <a:t>ONOS</a:t>
            </a:r>
            <a:r>
              <a:rPr lang="ru-RU" sz="1800" dirty="0"/>
              <a:t>)</a:t>
            </a:r>
            <a:r>
              <a:rPr lang="en-US" sz="1800" dirty="0"/>
              <a:t> </a:t>
            </a:r>
          </a:p>
          <a:p>
            <a:r>
              <a:rPr lang="ru-RU" sz="1800" dirty="0"/>
              <a:t>Один из проектов </a:t>
            </a:r>
            <a:r>
              <a:rPr lang="ru-RU" sz="1800" i="1" dirty="0"/>
              <a:t>Open </a:t>
            </a:r>
            <a:r>
              <a:rPr lang="ru-RU" sz="1800" i="1" dirty="0" err="1"/>
              <a:t>Networking</a:t>
            </a:r>
            <a:r>
              <a:rPr lang="ru-RU" sz="1800" i="1" dirty="0"/>
              <a:t> Foundation</a:t>
            </a:r>
            <a:r>
              <a:rPr lang="ru-RU" sz="1800" dirty="0"/>
              <a:t> (</a:t>
            </a:r>
            <a:r>
              <a:rPr lang="ru-RU" sz="1800" i="1" dirty="0"/>
              <a:t>ONF</a:t>
            </a:r>
            <a:r>
              <a:rPr lang="ru-RU" sz="1800" dirty="0"/>
              <a:t>), </a:t>
            </a:r>
            <a:endParaRPr lang="en-US" sz="1800" dirty="0"/>
          </a:p>
          <a:p>
            <a:r>
              <a:rPr lang="ru-RU" sz="1800" i="1" dirty="0"/>
              <a:t>ONOS</a:t>
            </a:r>
            <a:r>
              <a:rPr lang="ru-RU" sz="1800" dirty="0"/>
              <a:t> — еще один контроллер </a:t>
            </a:r>
            <a:r>
              <a:rPr lang="ru-RU" sz="1800" i="1" dirty="0"/>
              <a:t>SDN</a:t>
            </a:r>
            <a:r>
              <a:rPr lang="ru-RU" sz="1800" dirty="0"/>
              <a:t> с открытым исходным кодом. </a:t>
            </a:r>
            <a:endParaRPr lang="en-US" sz="1800" dirty="0"/>
          </a:p>
          <a:p>
            <a:endParaRPr lang="en-US" sz="1800" dirty="0"/>
          </a:p>
          <a:p>
            <a:r>
              <a:rPr lang="ru-RU" sz="1800" dirty="0"/>
              <a:t>Ключевые особенности контроллера </a:t>
            </a:r>
            <a:r>
              <a:rPr lang="ru-RU" sz="1800" i="1" dirty="0"/>
              <a:t>ONOS</a:t>
            </a:r>
            <a:r>
              <a:rPr lang="ru-RU" sz="1800" dirty="0"/>
              <a:t> </a:t>
            </a:r>
            <a:r>
              <a:rPr lang="ru-RU" sz="1800" i="1" dirty="0"/>
              <a:t>SDN</a:t>
            </a:r>
            <a:r>
              <a:rPr lang="ru-RU" sz="1800" dirty="0"/>
              <a:t>:</a:t>
            </a:r>
            <a:endParaRPr lang="en-US" sz="1800" dirty="0"/>
          </a:p>
          <a:p>
            <a:r>
              <a:rPr lang="ru-RU" sz="1800" dirty="0"/>
              <a:t>Модульный и распределенный</a:t>
            </a:r>
            <a:endParaRPr lang="en-US" sz="1800" dirty="0"/>
          </a:p>
          <a:p>
            <a:r>
              <a:rPr lang="ru-RU" sz="1800" dirty="0"/>
              <a:t>Простота управления и развертывания аппаратных и программных сервисов</a:t>
            </a:r>
            <a:endParaRPr lang="en-US" sz="1800" dirty="0"/>
          </a:p>
          <a:p>
            <a:r>
              <a:rPr lang="ru-RU" sz="1800" dirty="0"/>
              <a:t>Масштабируемость и отказоустойчивость</a:t>
            </a:r>
          </a:p>
        </p:txBody>
      </p:sp>
    </p:spTree>
    <p:extLst>
      <p:ext uri="{BB962C8B-B14F-4D97-AF65-F5344CB8AC3E}">
        <p14:creationId xmlns:p14="http://schemas.microsoft.com/office/powerpoint/2010/main" val="32351320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720518"/>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controller layer</a:t>
            </a: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71858" y="2803919"/>
            <a:ext cx="9058275" cy="4214482"/>
          </a:xfrm>
        </p:spPr>
        <p:txBody>
          <a:bodyPr/>
          <a:lstStyle/>
          <a:p>
            <a:r>
              <a:rPr lang="ru-RU" sz="1800" i="1" dirty="0"/>
              <a:t>NOX</a:t>
            </a:r>
            <a:endParaRPr lang="en-US" sz="1800" i="1" dirty="0"/>
          </a:p>
          <a:p>
            <a:r>
              <a:rPr lang="ru-RU" sz="1800" dirty="0"/>
              <a:t>Первый контроллер </a:t>
            </a:r>
            <a:r>
              <a:rPr lang="ru-RU" sz="1800" i="1" dirty="0" err="1"/>
              <a:t>Openflow</a:t>
            </a:r>
            <a:r>
              <a:rPr lang="ru-RU" sz="1800" dirty="0"/>
              <a:t>, </a:t>
            </a:r>
            <a:endParaRPr lang="en-US" sz="1800" dirty="0"/>
          </a:p>
          <a:p>
            <a:r>
              <a:rPr lang="ru-RU" sz="1800" i="1" dirty="0"/>
              <a:t>NOX</a:t>
            </a:r>
            <a:r>
              <a:rPr lang="ru-RU" sz="1800" dirty="0"/>
              <a:t>, был разработан в </a:t>
            </a:r>
            <a:r>
              <a:rPr lang="ru-RU" sz="1800" i="1" dirty="0" err="1"/>
              <a:t>Nicira</a:t>
            </a:r>
            <a:r>
              <a:rPr lang="ru-RU" sz="1800" dirty="0"/>
              <a:t> </a:t>
            </a:r>
            <a:r>
              <a:rPr lang="ru-RU" sz="1800" i="1" dirty="0"/>
              <a:t>Networks</a:t>
            </a:r>
            <a:r>
              <a:rPr lang="ru-RU" sz="1800" dirty="0"/>
              <a:t> в 2008 году. </a:t>
            </a:r>
            <a:endParaRPr lang="en-US" sz="1800" dirty="0"/>
          </a:p>
          <a:p>
            <a:r>
              <a:rPr lang="ru-RU" sz="1800" dirty="0"/>
              <a:t>Язык программирования, который можно использовать на платформе </a:t>
            </a:r>
            <a:r>
              <a:rPr lang="ru-RU" sz="1800" i="1" dirty="0"/>
              <a:t>NOX</a:t>
            </a:r>
            <a:r>
              <a:rPr lang="ru-RU" sz="1800" dirty="0"/>
              <a:t>, — C++,  </a:t>
            </a:r>
            <a:endParaRPr lang="en-US" sz="1800" dirty="0"/>
          </a:p>
          <a:p>
            <a:r>
              <a:rPr lang="ru-RU" sz="1800" i="1" dirty="0"/>
              <a:t>NOX</a:t>
            </a:r>
            <a:r>
              <a:rPr lang="ru-RU" sz="1800" dirty="0"/>
              <a:t> в основном построен на основе </a:t>
            </a:r>
            <a:r>
              <a:rPr lang="ru-RU" sz="1800" i="1" dirty="0"/>
              <a:t>Ubuntu</a:t>
            </a:r>
            <a:r>
              <a:rPr lang="ru-RU" sz="1800" dirty="0"/>
              <a:t> или </a:t>
            </a:r>
            <a:r>
              <a:rPr lang="ru-RU" sz="1800" i="1" dirty="0" err="1"/>
              <a:t>Debian</a:t>
            </a:r>
            <a:r>
              <a:rPr lang="ru-RU" sz="1800" dirty="0"/>
              <a:t>.</a:t>
            </a:r>
            <a:endParaRPr lang="en-US" sz="1800" dirty="0"/>
          </a:p>
          <a:p>
            <a:endParaRPr lang="en-US" sz="1800" dirty="0"/>
          </a:p>
          <a:p>
            <a:r>
              <a:rPr lang="ru-RU" sz="1800" i="1" dirty="0" err="1"/>
              <a:t>Floodlight</a:t>
            </a:r>
            <a:endParaRPr lang="en-US" sz="1800" i="1" dirty="0"/>
          </a:p>
          <a:p>
            <a:r>
              <a:rPr lang="ru-RU" sz="1800" dirty="0"/>
              <a:t>Контроллер </a:t>
            </a:r>
            <a:r>
              <a:rPr lang="ru-RU" sz="1800" i="1" dirty="0" err="1"/>
              <a:t>Floodlight</a:t>
            </a:r>
            <a:r>
              <a:rPr lang="ru-RU" sz="1800" dirty="0"/>
              <a:t> также является одним из контроллеров </a:t>
            </a:r>
            <a:r>
              <a:rPr lang="ru-RU" sz="1800" i="1" dirty="0" err="1"/>
              <a:t>OpenFlow</a:t>
            </a:r>
            <a:r>
              <a:rPr lang="ru-RU" sz="1800" dirty="0"/>
              <a:t> и использует </a:t>
            </a:r>
            <a:r>
              <a:rPr lang="ru-RU" sz="1800" i="1" dirty="0"/>
              <a:t>Java</a:t>
            </a:r>
            <a:r>
              <a:rPr lang="ru-RU" sz="1800" dirty="0"/>
              <a:t> в качестве языка программирования для программирования устройств </a:t>
            </a:r>
            <a:r>
              <a:rPr lang="ru-RU" sz="1800" i="1" dirty="0" err="1"/>
              <a:t>OpenFlow</a:t>
            </a:r>
            <a:r>
              <a:rPr lang="ru-RU" sz="1800" dirty="0"/>
              <a:t>.</a:t>
            </a:r>
          </a:p>
        </p:txBody>
      </p:sp>
    </p:spTree>
    <p:extLst>
      <p:ext uri="{BB962C8B-B14F-4D97-AF65-F5344CB8AC3E}">
        <p14:creationId xmlns:p14="http://schemas.microsoft.com/office/powerpoint/2010/main" val="1882349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941009"/>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050" b="1" i="0" dirty="0">
                <a:solidFill>
                  <a:srgbClr val="00262B"/>
                </a:solidFill>
                <a:effectLst/>
                <a:latin typeface="Inter"/>
              </a:rPr>
            </a:br>
            <a:endParaRPr lang="ru-RU" sz="2400" dirty="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471858" y="3274576"/>
            <a:ext cx="9058275" cy="3700004"/>
          </a:xfrm>
        </p:spPr>
        <p:txBody>
          <a:bodyPr/>
          <a:lstStyle/>
          <a:p>
            <a:endParaRPr lang="ru-RU" sz="1800" i="1" dirty="0"/>
          </a:p>
          <a:p>
            <a:endParaRPr lang="ru-RU" sz="1800" i="1" dirty="0"/>
          </a:p>
          <a:p>
            <a:r>
              <a:rPr lang="ru-RU" sz="1800" i="1" dirty="0" err="1"/>
              <a:t>Northbound</a:t>
            </a:r>
            <a:r>
              <a:rPr lang="ru-RU" sz="1800" dirty="0"/>
              <a:t> </a:t>
            </a:r>
            <a:r>
              <a:rPr lang="ru-RU" sz="1800" i="1" dirty="0"/>
              <a:t>API</a:t>
            </a:r>
            <a:r>
              <a:rPr lang="ru-RU" sz="1800" dirty="0"/>
              <a:t> определяет протоколы для связи между </a:t>
            </a:r>
            <a:r>
              <a:rPr lang="ru-RU" sz="1800" i="1" dirty="0"/>
              <a:t>контроллером</a:t>
            </a:r>
            <a:r>
              <a:rPr lang="ru-RU" sz="1800" dirty="0"/>
              <a:t> </a:t>
            </a:r>
            <a:r>
              <a:rPr lang="ru-RU" sz="1800" b="1" dirty="0"/>
              <a:t>SDN</a:t>
            </a:r>
            <a:r>
              <a:rPr lang="ru-RU" sz="1800" dirty="0"/>
              <a:t> и уровнем сетевых приложений. </a:t>
            </a:r>
          </a:p>
          <a:p>
            <a:r>
              <a:rPr lang="ru-RU" sz="1800" dirty="0"/>
              <a:t>Эта верхняя часть архитектуры </a:t>
            </a:r>
            <a:r>
              <a:rPr lang="ru-RU" sz="1800" b="1" dirty="0"/>
              <a:t>SDN</a:t>
            </a:r>
            <a:r>
              <a:rPr lang="ru-RU" sz="1800" dirty="0"/>
              <a:t> формирует полную программную экосистему, в которой </a:t>
            </a:r>
            <a:r>
              <a:rPr lang="ru-RU" sz="1800" i="1" dirty="0"/>
              <a:t>контроллер</a:t>
            </a:r>
            <a:r>
              <a:rPr lang="ru-RU" sz="1800" dirty="0"/>
              <a:t> </a:t>
            </a:r>
            <a:r>
              <a:rPr lang="ru-RU" sz="1800" b="1" dirty="0"/>
              <a:t>SDN</a:t>
            </a:r>
            <a:r>
              <a:rPr lang="ru-RU" sz="1800" dirty="0"/>
              <a:t> взаимодействует с программными приложениями, в отличие от нижнего </a:t>
            </a:r>
            <a:r>
              <a:rPr lang="ru-RU" sz="1800" i="1" dirty="0"/>
              <a:t>южного API</a:t>
            </a:r>
            <a:r>
              <a:rPr lang="ru-RU" sz="1800" dirty="0"/>
              <a:t>, который взаимодействует с аппаратными и программными коммутаторами потоков.</a:t>
            </a:r>
          </a:p>
          <a:p>
            <a:r>
              <a:rPr lang="ru-RU" sz="1800" dirty="0"/>
              <a:t>На данный момент нет единого стандарта для </a:t>
            </a:r>
            <a:r>
              <a:rPr lang="ru-RU" sz="1800" i="1" dirty="0"/>
              <a:t>северного API</a:t>
            </a:r>
            <a:r>
              <a:rPr lang="ru-RU" sz="1800" dirty="0"/>
              <a:t>. Это связано с тем, что требования к приложениям безопасности, по-видимому, отличаются от требований к приложениям маршрутизации.</a:t>
            </a:r>
          </a:p>
        </p:txBody>
      </p:sp>
    </p:spTree>
    <p:extLst>
      <p:ext uri="{BB962C8B-B14F-4D97-AF65-F5344CB8AC3E}">
        <p14:creationId xmlns:p14="http://schemas.microsoft.com/office/powerpoint/2010/main" val="22062822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11174" y="4355945"/>
            <a:ext cx="9058275" cy="2576553"/>
          </a:xfrm>
        </p:spPr>
        <p:txBody>
          <a:bodyPr/>
          <a:lstStyle/>
          <a:p>
            <a:r>
              <a:rPr lang="ru-RU" sz="1800" dirty="0"/>
              <a:t>Некоторые из известных стандартов</a:t>
            </a:r>
            <a:r>
              <a:rPr lang="ru-RU" sz="1800" i="1" dirty="0"/>
              <a:t> </a:t>
            </a:r>
            <a:r>
              <a:rPr lang="ru-RU" sz="1800" i="1" dirty="0" err="1"/>
              <a:t>Northbound</a:t>
            </a:r>
            <a:r>
              <a:rPr lang="ru-RU" sz="1800" i="1" dirty="0"/>
              <a:t> API:</a:t>
            </a:r>
          </a:p>
          <a:p>
            <a:endParaRPr lang="ru-RU" sz="1800" i="1" dirty="0"/>
          </a:p>
          <a:p>
            <a:pPr algn="l">
              <a:buFont typeface="Arial" panose="020B0604020202020204" pitchFamily="34" charset="0"/>
              <a:buChar char="•"/>
            </a:pPr>
            <a:r>
              <a:rPr lang="en-US" sz="1800" i="1" dirty="0"/>
              <a:t>REST API</a:t>
            </a:r>
          </a:p>
          <a:p>
            <a:pPr algn="l">
              <a:buFont typeface="Arial" panose="020B0604020202020204" pitchFamily="34" charset="0"/>
              <a:buChar char="•"/>
            </a:pPr>
            <a:r>
              <a:rPr lang="en-US" sz="1800" i="1" dirty="0"/>
              <a:t>RESTCONF</a:t>
            </a:r>
          </a:p>
          <a:p>
            <a:pPr algn="l">
              <a:buFont typeface="Arial" panose="020B0604020202020204" pitchFamily="34" charset="0"/>
              <a:buChar char="•"/>
            </a:pPr>
            <a:r>
              <a:rPr lang="en-US" sz="1800" i="1" dirty="0"/>
              <a:t>NETCONF</a:t>
            </a:r>
          </a:p>
          <a:p>
            <a:pPr algn="l">
              <a:buFont typeface="Arial" panose="020B0604020202020204" pitchFamily="34" charset="0"/>
              <a:buChar char="•"/>
            </a:pPr>
            <a:r>
              <a:rPr lang="en-US" sz="1800" i="1" dirty="0"/>
              <a:t>XMPP</a:t>
            </a:r>
          </a:p>
          <a:p>
            <a:pPr marL="0" indent="0" algn="l"/>
            <a:endParaRPr lang="en-US" sz="1800" i="1" dirty="0"/>
          </a:p>
          <a:p>
            <a:endParaRPr lang="ru-RU" sz="1800" i="1" dirty="0"/>
          </a:p>
          <a:p>
            <a:endParaRPr lang="ru-RU" sz="1800" i="1" dirty="0"/>
          </a:p>
        </p:txBody>
      </p:sp>
    </p:spTree>
    <p:extLst>
      <p:ext uri="{BB962C8B-B14F-4D97-AF65-F5344CB8AC3E}">
        <p14:creationId xmlns:p14="http://schemas.microsoft.com/office/powerpoint/2010/main" val="755380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930509"/>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3C790247-995D-E25F-A8E1-3D5385019FA1}"/>
              </a:ext>
            </a:extLst>
          </p:cNvPr>
          <p:cNvSpPr>
            <a:spLocks noGrp="1"/>
          </p:cNvSpPr>
          <p:nvPr>
            <p:ph idx="1"/>
          </p:nvPr>
        </p:nvSpPr>
        <p:spPr>
          <a:xfrm>
            <a:off x="511174" y="3062556"/>
            <a:ext cx="9058275" cy="3962493"/>
          </a:xfrm>
        </p:spPr>
        <p:txBody>
          <a:bodyPr/>
          <a:lstStyle/>
          <a:p>
            <a:pPr marL="0" indent="0" algn="l"/>
            <a:r>
              <a:rPr lang="en-US" sz="1800" i="1" dirty="0"/>
              <a:t>REST API</a:t>
            </a:r>
            <a:endParaRPr lang="ru-RU" sz="1800" i="1" dirty="0"/>
          </a:p>
          <a:p>
            <a:pPr marL="0" indent="0" algn="l"/>
            <a:r>
              <a:rPr lang="ru-RU" sz="1800" i="1" dirty="0"/>
              <a:t>Северный API</a:t>
            </a:r>
            <a:r>
              <a:rPr lang="ru-RU" sz="1800" dirty="0"/>
              <a:t> определяет стандарт связи для контроллера </a:t>
            </a:r>
            <a:r>
              <a:rPr lang="ru-RU" sz="1800" b="1" dirty="0"/>
              <a:t>SDN</a:t>
            </a:r>
            <a:r>
              <a:rPr lang="ru-RU" sz="1800" dirty="0"/>
              <a:t> и сетевых приложений в архитектуре </a:t>
            </a:r>
            <a:r>
              <a:rPr lang="ru-RU" sz="1800" b="1" dirty="0"/>
              <a:t>SDN</a:t>
            </a:r>
            <a:r>
              <a:rPr lang="ru-RU" sz="1800" dirty="0"/>
              <a:t>. </a:t>
            </a:r>
          </a:p>
          <a:p>
            <a:pPr marL="0" indent="0" algn="l"/>
            <a:r>
              <a:rPr lang="ru-RU" sz="1800" dirty="0"/>
              <a:t>Одним из наиболее широко используемых из них является </a:t>
            </a:r>
            <a:r>
              <a:rPr lang="ru-RU" sz="1800" i="1" dirty="0"/>
              <a:t>REST API</a:t>
            </a:r>
            <a:r>
              <a:rPr lang="ru-RU" sz="1800" dirty="0"/>
              <a:t>, представленный в 2000 году Роем Филдингом, </a:t>
            </a:r>
            <a:r>
              <a:rPr lang="ru-RU" sz="1800" i="1" dirty="0" err="1"/>
              <a:t>Representational</a:t>
            </a:r>
            <a:r>
              <a:rPr lang="ru-RU" sz="1800" i="1" dirty="0"/>
              <a:t> State Transfer (REST) </a:t>
            </a:r>
            <a:r>
              <a:rPr lang="ru-RU" sz="1800" dirty="0"/>
              <a:t>охватывает стандарты для веб-приложений. </a:t>
            </a:r>
          </a:p>
          <a:p>
            <a:pPr marL="0" indent="0" algn="l"/>
            <a:r>
              <a:rPr lang="ru-RU" sz="1800" dirty="0"/>
              <a:t> </a:t>
            </a:r>
            <a:r>
              <a:rPr lang="ru-RU" sz="1800" i="1" dirty="0"/>
              <a:t>REST API </a:t>
            </a:r>
            <a:r>
              <a:rPr lang="ru-RU" sz="1800" dirty="0"/>
              <a:t>использует архитектуру клиент-сервер. Связь между клиентом и сервером осуществляется в виде сообщений запроса и ответа.</a:t>
            </a:r>
          </a:p>
          <a:p>
            <a:pPr marL="0" indent="0" algn="l"/>
            <a:r>
              <a:rPr lang="ru-RU" sz="1800" dirty="0"/>
              <a:t>На приведенной  диаграмме показана связь между контроллером SDN (клиентом), отправляющим запрос сетевому приложению (например, безопасности), и сервером, отправляющим ответное сообщение для предоставления запрошенной услуги.</a:t>
            </a:r>
          </a:p>
        </p:txBody>
      </p:sp>
    </p:spTree>
    <p:extLst>
      <p:ext uri="{BB962C8B-B14F-4D97-AF65-F5344CB8AC3E}">
        <p14:creationId xmlns:p14="http://schemas.microsoft.com/office/powerpoint/2010/main" val="26077649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14506"/>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050" b="1" i="0" dirty="0">
                <a:solidFill>
                  <a:srgbClr val="00262B"/>
                </a:solidFill>
                <a:effectLst/>
                <a:latin typeface="Inter"/>
              </a:rPr>
            </a:br>
            <a:endParaRPr lang="ru-RU" sz="2400" dirty="0">
              <a:solidFill>
                <a:schemeClr val="tx1"/>
              </a:solidFill>
            </a:endParaRPr>
          </a:p>
        </p:txBody>
      </p:sp>
      <p:pic>
        <p:nvPicPr>
          <p:cNvPr id="4098" name="Picture 2" descr="Rest API. SDN Controller (NOS) client on the left and the Network Applications Server on the right. Request , in the form of an arrow, goes from SDN controller to network applications server and a response, also in the form of an arrow , goes back from the network applications server to the SDN controller.">
            <a:extLst>
              <a:ext uri="{FF2B5EF4-FFF2-40B4-BE49-F238E27FC236}">
                <a16:creationId xmlns:a16="http://schemas.microsoft.com/office/drawing/2014/main" id="{815C2EB3-8F61-9C16-778C-1DE08A499F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540" y="3165404"/>
            <a:ext cx="857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179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14506"/>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467140" y="2743069"/>
            <a:ext cx="9058275" cy="4275580"/>
          </a:xfrm>
        </p:spPr>
        <p:txBody>
          <a:bodyPr/>
          <a:lstStyle/>
          <a:p>
            <a:r>
              <a:rPr lang="ru-RU" sz="1800" b="1" dirty="0"/>
              <a:t>Ограничения </a:t>
            </a:r>
            <a:r>
              <a:rPr lang="ru-RU" sz="1800" b="1" i="1" dirty="0"/>
              <a:t>REST:</a:t>
            </a:r>
          </a:p>
          <a:p>
            <a:r>
              <a:rPr lang="ru-RU" sz="1800" dirty="0"/>
              <a:t>Есть несколько руководящих принципов для любого интерфейса, который должен быть </a:t>
            </a:r>
            <a:r>
              <a:rPr lang="ru-RU" sz="1800" i="1" dirty="0" err="1"/>
              <a:t>RESTful</a:t>
            </a:r>
            <a:r>
              <a:rPr lang="ru-RU" sz="1800" i="1" dirty="0"/>
              <a:t> API</a:t>
            </a:r>
            <a:r>
              <a:rPr lang="ru-RU" sz="1800" dirty="0"/>
              <a:t>. :</a:t>
            </a:r>
          </a:p>
          <a:p>
            <a:r>
              <a:rPr lang="ru-RU" sz="1800" dirty="0"/>
              <a:t>Клиент-сервер:  </a:t>
            </a:r>
            <a:r>
              <a:rPr lang="ru-RU" sz="1800" i="1" dirty="0"/>
              <a:t>REST API</a:t>
            </a:r>
            <a:r>
              <a:rPr lang="ru-RU" sz="1800" dirty="0"/>
              <a:t> определяет модель связи клиент-сервер.</a:t>
            </a:r>
          </a:p>
          <a:p>
            <a:r>
              <a:rPr lang="ru-RU" sz="1800" dirty="0"/>
              <a:t>Без сохранения состояния: сервер не сохраняет состояние сеанса. Сообщение запроса от клиента к серверу содержит всю информацию.</a:t>
            </a:r>
          </a:p>
          <a:p>
            <a:r>
              <a:rPr lang="ru-RU" sz="1800" dirty="0"/>
              <a:t>Кэшируемый: ответ сервера клиенту может быть помечен как кэшируемый, а клиентский </a:t>
            </a:r>
            <a:r>
              <a:rPr lang="ru-RU" sz="1800" dirty="0" err="1"/>
              <a:t>кеш</a:t>
            </a:r>
            <a:r>
              <a:rPr lang="ru-RU" sz="1800" dirty="0"/>
              <a:t> может повторно использовать данные ответа.</a:t>
            </a:r>
          </a:p>
          <a:p>
            <a:r>
              <a:rPr lang="ru-RU" sz="1800" dirty="0"/>
              <a:t>Единый интерфейс. Чтобы упростить общую архитектуру, </a:t>
            </a:r>
            <a:r>
              <a:rPr lang="ru-RU" sz="1800" i="1" dirty="0"/>
              <a:t>REST</a:t>
            </a:r>
            <a:r>
              <a:rPr lang="ru-RU" sz="1800" dirty="0"/>
              <a:t> использует единый интерфейс для доступа к любому ресурсу.</a:t>
            </a:r>
          </a:p>
          <a:p>
            <a:r>
              <a:rPr lang="ru-RU" sz="1800" dirty="0"/>
              <a:t>Код по запросу: </a:t>
            </a:r>
            <a:r>
              <a:rPr lang="ru-RU" sz="1800" i="1" dirty="0"/>
              <a:t>REST</a:t>
            </a:r>
            <a:r>
              <a:rPr lang="ru-RU" sz="1800" dirty="0"/>
              <a:t> позволяет расширять функциональные возможности клиента за счет загрузки и выполнения кода в виде апплетов или сценариев.</a:t>
            </a:r>
          </a:p>
        </p:txBody>
      </p:sp>
    </p:spTree>
    <p:extLst>
      <p:ext uri="{BB962C8B-B14F-4D97-AF65-F5344CB8AC3E}">
        <p14:creationId xmlns:p14="http://schemas.microsoft.com/office/powerpoint/2010/main" val="2400157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pic>
        <p:nvPicPr>
          <p:cNvPr id="2" name="Рисунок 4">
            <a:extLst>
              <a:ext uri="{FF2B5EF4-FFF2-40B4-BE49-F238E27FC236}">
                <a16:creationId xmlns:a16="http://schemas.microsoft.com/office/drawing/2014/main" id="{69FBD06A-CD55-695D-AFA6-7B67D264C4D1}"/>
              </a:ext>
            </a:extLst>
          </p:cNvPr>
          <p:cNvPicPr>
            <a:picLocks noChangeAspect="1"/>
          </p:cNvPicPr>
          <p:nvPr/>
        </p:nvPicPr>
        <p:blipFill>
          <a:blip r:embed="rId3"/>
          <a:stretch>
            <a:fillRect/>
          </a:stretch>
        </p:blipFill>
        <p:spPr>
          <a:xfrm>
            <a:off x="818353" y="1986375"/>
            <a:ext cx="8792772" cy="4655382"/>
          </a:xfrm>
          <a:prstGeom prst="rect">
            <a:avLst/>
          </a:prstGeom>
        </p:spPr>
      </p:pic>
    </p:spTree>
    <p:extLst>
      <p:ext uri="{BB962C8B-B14F-4D97-AF65-F5344CB8AC3E}">
        <p14:creationId xmlns:p14="http://schemas.microsoft.com/office/powerpoint/2010/main" val="4241018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962008"/>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446220" y="3054936"/>
            <a:ext cx="9058275" cy="3971093"/>
          </a:xfrm>
        </p:spPr>
        <p:txBody>
          <a:bodyPr/>
          <a:lstStyle/>
          <a:p>
            <a:r>
              <a:rPr lang="ru-RU" sz="1800" b="1" dirty="0"/>
              <a:t>Методы запроса:</a:t>
            </a:r>
          </a:p>
          <a:p>
            <a:r>
              <a:rPr lang="ru-RU" sz="1800" i="1" dirty="0"/>
              <a:t>REST</a:t>
            </a:r>
            <a:r>
              <a:rPr lang="ru-RU" sz="1800" dirty="0"/>
              <a:t> использует </a:t>
            </a:r>
            <a:r>
              <a:rPr lang="ru-RU" sz="1800" i="1" dirty="0"/>
              <a:t>HTTP</a:t>
            </a:r>
            <a:r>
              <a:rPr lang="ru-RU" sz="1800" dirty="0"/>
              <a:t> для отправки запросов, поэтому сообщение запроса соответствует формату запроса </a:t>
            </a:r>
            <a:r>
              <a:rPr lang="ru-RU" sz="1800" i="1" dirty="0"/>
              <a:t>HTTP</a:t>
            </a:r>
            <a:r>
              <a:rPr lang="ru-RU" sz="1800" dirty="0"/>
              <a:t> и классифицируется как:</a:t>
            </a:r>
          </a:p>
          <a:p>
            <a:r>
              <a:rPr lang="ru-RU" sz="1800" i="1" dirty="0"/>
              <a:t>GET</a:t>
            </a:r>
            <a:r>
              <a:rPr lang="ru-RU" sz="1800" dirty="0"/>
              <a:t>: метод </a:t>
            </a:r>
            <a:r>
              <a:rPr lang="ru-RU" sz="1800" i="1" dirty="0"/>
              <a:t>GET</a:t>
            </a:r>
            <a:r>
              <a:rPr lang="ru-RU" sz="1800" dirty="0"/>
              <a:t> реализован как функция извлечения для получения запрошенной информации с сервера через </a:t>
            </a:r>
            <a:r>
              <a:rPr lang="ru-RU" sz="1800" i="1" dirty="0"/>
              <a:t>URI</a:t>
            </a:r>
            <a:r>
              <a:rPr lang="ru-RU" sz="1800" dirty="0"/>
              <a:t>. Метод </a:t>
            </a:r>
            <a:r>
              <a:rPr lang="ru-RU" sz="1800" i="1" dirty="0"/>
              <a:t>GET</a:t>
            </a:r>
            <a:r>
              <a:rPr lang="ru-RU" sz="1800" dirty="0"/>
              <a:t> аналогичен запросу </a:t>
            </a:r>
            <a:r>
              <a:rPr lang="ru-RU" sz="1800" i="1" dirty="0"/>
              <a:t>SELECT</a:t>
            </a:r>
            <a:r>
              <a:rPr lang="ru-RU" sz="1800" dirty="0"/>
              <a:t> </a:t>
            </a:r>
            <a:r>
              <a:rPr lang="ru-RU" sz="1800" i="1" dirty="0"/>
              <a:t>SQL</a:t>
            </a:r>
            <a:r>
              <a:rPr lang="ru-RU" sz="1800" dirty="0"/>
              <a:t>.</a:t>
            </a:r>
          </a:p>
          <a:p>
            <a:r>
              <a:rPr lang="ru-RU" sz="1800" i="1" dirty="0"/>
              <a:t>POST</a:t>
            </a:r>
            <a:r>
              <a:rPr lang="ru-RU" sz="1800" dirty="0"/>
              <a:t>: метод </a:t>
            </a:r>
            <a:r>
              <a:rPr lang="ru-RU" sz="1800" i="1" dirty="0"/>
              <a:t>HTTP</a:t>
            </a:r>
            <a:r>
              <a:rPr lang="ru-RU" sz="1800" dirty="0"/>
              <a:t> </a:t>
            </a:r>
            <a:r>
              <a:rPr lang="ru-RU" sz="1800" i="1" dirty="0"/>
              <a:t>POST</a:t>
            </a:r>
            <a:r>
              <a:rPr lang="ru-RU" sz="1800" dirty="0"/>
              <a:t> используется для отправки данных на сервер, например, для загрузки файла.</a:t>
            </a:r>
          </a:p>
          <a:p>
            <a:r>
              <a:rPr lang="ru-RU" sz="1800" i="1" dirty="0"/>
              <a:t>PUT</a:t>
            </a:r>
            <a:r>
              <a:rPr lang="ru-RU" sz="1800" dirty="0"/>
              <a:t>: метод </a:t>
            </a:r>
            <a:r>
              <a:rPr lang="ru-RU" sz="1800" i="1" dirty="0"/>
              <a:t>PUT</a:t>
            </a:r>
            <a:r>
              <a:rPr lang="ru-RU" sz="1800" dirty="0"/>
              <a:t> предназначен для обновления представлений целевого ресурса и аналогичен оператору </a:t>
            </a:r>
            <a:r>
              <a:rPr lang="ru-RU" sz="1800" i="1" dirty="0"/>
              <a:t>UPDATE</a:t>
            </a:r>
            <a:r>
              <a:rPr lang="ru-RU" sz="1800" dirty="0"/>
              <a:t> </a:t>
            </a:r>
            <a:r>
              <a:rPr lang="ru-RU" sz="1800" i="1" dirty="0"/>
              <a:t>SQL</a:t>
            </a:r>
            <a:r>
              <a:rPr lang="ru-RU" sz="1800" dirty="0"/>
              <a:t>.</a:t>
            </a:r>
          </a:p>
          <a:p>
            <a:r>
              <a:rPr lang="en-US" sz="1800" i="1" dirty="0"/>
              <a:t>DELETE</a:t>
            </a:r>
            <a:r>
              <a:rPr lang="ru-RU" sz="1800" dirty="0"/>
              <a:t>: этот метод используется для удаления всего представления целевого ресурса, заданного </a:t>
            </a:r>
            <a:r>
              <a:rPr lang="ru-RU" sz="1800" i="1" dirty="0"/>
              <a:t>URI</a:t>
            </a:r>
            <a:r>
              <a:rPr lang="ru-RU" sz="1800" dirty="0"/>
              <a:t>.</a:t>
            </a:r>
          </a:p>
        </p:txBody>
      </p:sp>
    </p:spTree>
    <p:extLst>
      <p:ext uri="{BB962C8B-B14F-4D97-AF65-F5344CB8AC3E}">
        <p14:creationId xmlns:p14="http://schemas.microsoft.com/office/powerpoint/2010/main" val="12890724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550821" y="2963560"/>
            <a:ext cx="9058275" cy="4055089"/>
          </a:xfrm>
        </p:spPr>
        <p:txBody>
          <a:bodyPr/>
          <a:lstStyle/>
          <a:p>
            <a:r>
              <a:rPr lang="ru-RU" sz="1800" b="1" dirty="0"/>
              <a:t>Ответное сообщение:</a:t>
            </a:r>
          </a:p>
          <a:p>
            <a:r>
              <a:rPr lang="ru-RU" sz="1800" dirty="0"/>
              <a:t>Ответное сообщение от сервера имеет 3-значный код состояния, а ответные сообщения классифицируются по следующим 5 категориям:</a:t>
            </a:r>
          </a:p>
          <a:p>
            <a:r>
              <a:rPr lang="ru-RU" sz="1800" i="1" dirty="0"/>
              <a:t>1xx</a:t>
            </a:r>
            <a:r>
              <a:rPr lang="ru-RU" sz="1800" dirty="0"/>
              <a:t>: Информационное — это означает, что запрос получен и находится в обработке.</a:t>
            </a:r>
          </a:p>
          <a:p>
            <a:r>
              <a:rPr lang="ru-RU" sz="1800" i="1" dirty="0"/>
              <a:t>2xx</a:t>
            </a:r>
            <a:r>
              <a:rPr lang="ru-RU" sz="1800" dirty="0"/>
              <a:t>: Успех — означает, что действие было успешно получено, понято и принято.</a:t>
            </a:r>
          </a:p>
          <a:p>
            <a:r>
              <a:rPr lang="ru-RU" sz="1800" i="1" dirty="0"/>
              <a:t>3xx</a:t>
            </a:r>
            <a:r>
              <a:rPr lang="ru-RU" sz="1800" dirty="0"/>
              <a:t>: перенаправление — это означает, что для выполнения запроса требуются дополнительные действия.</a:t>
            </a:r>
          </a:p>
          <a:p>
            <a:r>
              <a:rPr lang="ru-RU" sz="1800" i="1" dirty="0"/>
              <a:t>4xx</a:t>
            </a:r>
            <a:r>
              <a:rPr lang="ru-RU" sz="1800" dirty="0"/>
              <a:t>: Ошибка клиента — это означает, что запрос клиента содержит синтаксическую ошибку.</a:t>
            </a:r>
          </a:p>
          <a:p>
            <a:r>
              <a:rPr lang="ru-RU" sz="1800" i="1" dirty="0"/>
              <a:t>5xx</a:t>
            </a:r>
            <a:r>
              <a:rPr lang="ru-RU" sz="1800" dirty="0"/>
              <a:t>: ошибка сервера — это означает, что серверу не удалось выполнить действительный запрос.</a:t>
            </a:r>
          </a:p>
        </p:txBody>
      </p:sp>
    </p:spTree>
    <p:extLst>
      <p:ext uri="{BB962C8B-B14F-4D97-AF65-F5344CB8AC3E}">
        <p14:creationId xmlns:p14="http://schemas.microsoft.com/office/powerpoint/2010/main" val="14219330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88002"/>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2400" b="0" i="0" dirty="0" err="1">
                <a:solidFill>
                  <a:srgbClr val="454545"/>
                </a:solidFill>
                <a:effectLst/>
                <a:latin typeface="Inter"/>
              </a:rPr>
              <a:t>CurtinX</a:t>
            </a:r>
            <a:r>
              <a:rPr lang="en-US" sz="2400" b="0" i="0" dirty="0">
                <a:solidFill>
                  <a:srgbClr val="454545"/>
                </a:solidFill>
                <a:effectLst/>
                <a:latin typeface="Inter"/>
              </a:rPr>
              <a:t> SDN1x:</a:t>
            </a:r>
            <a:r>
              <a:rPr lang="en-US" sz="2400" dirty="0">
                <a:solidFill>
                  <a:schemeClr val="tx1"/>
                </a:solidFill>
                <a:cs typeface="Arial"/>
              </a:rPr>
              <a:t>SDN:</a:t>
            </a:r>
            <a:r>
              <a:rPr lang="ru-RU" sz="2400" dirty="0">
                <a:solidFill>
                  <a:schemeClr val="tx1"/>
                </a:solidFill>
                <a:cs typeface="Arial"/>
              </a:rPr>
              <a:t>Сеть</a:t>
            </a:r>
            <a:r>
              <a:rPr lang="en-US" sz="2400" dirty="0">
                <a:solidFill>
                  <a:schemeClr val="tx1"/>
                </a:solidFill>
                <a:cs typeface="Arial"/>
              </a:rPr>
              <a:t>:</a:t>
            </a:r>
            <a:r>
              <a:rPr lang="en-US" sz="2700" i="0" dirty="0">
                <a:solidFill>
                  <a:srgbClr val="00262B"/>
                </a:solidFill>
                <a:effectLst/>
                <a:latin typeface="Inter"/>
              </a:rPr>
              <a:t>Northbound API</a:t>
            </a:r>
            <a:br>
              <a:rPr lang="en-US" sz="1050" b="1" i="0" dirty="0">
                <a:solidFill>
                  <a:srgbClr val="00262B"/>
                </a:solidFill>
                <a:effectLst/>
                <a:latin typeface="Inter"/>
              </a:rPr>
            </a:br>
            <a:br>
              <a:rPr lang="en-US" sz="2400" i="0" dirty="0">
                <a:solidFill>
                  <a:srgbClr val="00262B"/>
                </a:solidFill>
                <a:effectLst/>
                <a:latin typeface="Inter"/>
              </a:rPr>
            </a:br>
            <a:br>
              <a:rPr lang="en-US" sz="1050" b="1" i="0" dirty="0">
                <a:solidFill>
                  <a:srgbClr val="00262B"/>
                </a:solidFill>
                <a:effectLst/>
                <a:latin typeface="Inter"/>
              </a:rPr>
            </a:br>
            <a:endParaRPr lang="ru-RU" sz="2400" dirty="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477600" y="1603211"/>
            <a:ext cx="9058275" cy="5318882"/>
          </a:xfrm>
        </p:spPr>
        <p:txBody>
          <a:bodyPr/>
          <a:lstStyle/>
          <a:p>
            <a:r>
              <a:rPr lang="ru-RU" sz="1800" i="1" dirty="0"/>
              <a:t>NETCONF</a:t>
            </a:r>
            <a:endParaRPr lang="ru-RU" sz="1800" dirty="0"/>
          </a:p>
          <a:p>
            <a:r>
              <a:rPr lang="ru-RU" sz="1800" dirty="0"/>
              <a:t>Протокол </a:t>
            </a:r>
            <a:r>
              <a:rPr lang="ru-RU" sz="1800" i="1" dirty="0"/>
              <a:t>NETCONF</a:t>
            </a:r>
            <a:r>
              <a:rPr lang="ru-RU" sz="1800" dirty="0"/>
              <a:t> — это протокол связи (между клиентом и сервером), определяющий </a:t>
            </a:r>
            <a:r>
              <a:rPr lang="ru-RU" sz="1800" i="1" dirty="0"/>
              <a:t>API</a:t>
            </a:r>
            <a:r>
              <a:rPr lang="ru-RU" sz="1800" dirty="0"/>
              <a:t>, который позволяет сетевому устройству получать, загружать и обрабатывать данные.</a:t>
            </a:r>
          </a:p>
          <a:p>
            <a:r>
              <a:rPr lang="ru-RU" sz="1800" dirty="0"/>
              <a:t>Ключевые особенности </a:t>
            </a:r>
            <a:r>
              <a:rPr lang="ru-RU" sz="1800" i="1" dirty="0"/>
              <a:t>NETCONF</a:t>
            </a:r>
            <a:r>
              <a:rPr lang="ru-RU" sz="1800" dirty="0"/>
              <a:t>:</a:t>
            </a:r>
          </a:p>
          <a:p>
            <a:r>
              <a:rPr lang="ru-RU" sz="1800" i="1" dirty="0"/>
              <a:t>NETCONF</a:t>
            </a:r>
            <a:r>
              <a:rPr lang="ru-RU" sz="1800" dirty="0"/>
              <a:t> использует удаленные процедурные вызовы (</a:t>
            </a:r>
            <a:r>
              <a:rPr lang="ru-RU" sz="1800" i="1" dirty="0"/>
              <a:t>RPC</a:t>
            </a:r>
            <a:r>
              <a:rPr lang="ru-RU" sz="1800" dirty="0"/>
              <a:t>) для облегчения связи между клиентом и сервером. Клиент отправляет серию сообщений запроса </a:t>
            </a:r>
            <a:r>
              <a:rPr lang="ru-RU" sz="1800" i="1" dirty="0"/>
              <a:t>RPC</a:t>
            </a:r>
            <a:r>
              <a:rPr lang="ru-RU" sz="1800" dirty="0"/>
              <a:t>, а сервер отвечает серией ответных сообщений </a:t>
            </a:r>
            <a:r>
              <a:rPr lang="ru-RU" sz="1800" i="1" dirty="0"/>
              <a:t>RPC</a:t>
            </a:r>
            <a:r>
              <a:rPr lang="ru-RU" sz="1800" dirty="0"/>
              <a:t>.</a:t>
            </a:r>
          </a:p>
          <a:p>
            <a:r>
              <a:rPr lang="ru-RU" sz="1800" dirty="0"/>
              <a:t>Протокол, ориентированный на соединение: соединения </a:t>
            </a:r>
            <a:r>
              <a:rPr lang="ru-RU" sz="1800" i="1" dirty="0"/>
              <a:t>NETCONF</a:t>
            </a:r>
            <a:r>
              <a:rPr lang="ru-RU" sz="1800" dirty="0"/>
              <a:t> долговечны, устойчивы и надежны.</a:t>
            </a:r>
          </a:p>
          <a:p>
            <a:r>
              <a:rPr lang="ru-RU" sz="1800" dirty="0"/>
              <a:t>Чтобы сделать соединение безопасным, </a:t>
            </a:r>
            <a:r>
              <a:rPr lang="ru-RU" sz="1800" i="1" dirty="0"/>
              <a:t>NETCONF</a:t>
            </a:r>
            <a:r>
              <a:rPr lang="ru-RU" sz="1800" dirty="0"/>
              <a:t> обращается за помощью к транспортному уровню и использует поддержку </a:t>
            </a:r>
            <a:r>
              <a:rPr lang="ru-RU" sz="1800" i="1" dirty="0"/>
              <a:t>Transport Layer Security (TLS) </a:t>
            </a:r>
            <a:r>
              <a:rPr lang="ru-RU" sz="1800" dirty="0"/>
              <a:t>или </a:t>
            </a:r>
            <a:r>
              <a:rPr lang="ru-RU" sz="1800" i="1" dirty="0"/>
              <a:t>Secure Shell (SSH).</a:t>
            </a:r>
          </a:p>
          <a:p>
            <a:r>
              <a:rPr lang="ru-RU" sz="1800" i="1" dirty="0"/>
              <a:t>XML</a:t>
            </a:r>
            <a:r>
              <a:rPr lang="ru-RU" sz="1800" dirty="0"/>
              <a:t> в качестве формата представления данных.</a:t>
            </a:r>
          </a:p>
          <a:p>
            <a:r>
              <a:rPr lang="ru-RU" sz="1800" dirty="0"/>
              <a:t>Для получения более подробной информации о протоколе </a:t>
            </a:r>
            <a:r>
              <a:rPr lang="ru-RU" sz="1800" i="1" dirty="0"/>
              <a:t>NETCONF</a:t>
            </a:r>
            <a:r>
              <a:rPr lang="ru-RU" sz="1800" dirty="0"/>
              <a:t>  - </a:t>
            </a:r>
            <a:r>
              <a:rPr lang="ru-RU" sz="1800" i="1" dirty="0"/>
              <a:t>RFC 6241</a:t>
            </a:r>
            <a:r>
              <a:rPr lang="ru-RU" sz="1800" dirty="0"/>
              <a:t>.</a:t>
            </a:r>
          </a:p>
        </p:txBody>
      </p:sp>
    </p:spTree>
    <p:extLst>
      <p:ext uri="{BB962C8B-B14F-4D97-AF65-F5344CB8AC3E}">
        <p14:creationId xmlns:p14="http://schemas.microsoft.com/office/powerpoint/2010/main" val="42879915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1014506"/>
          </a:xfrm>
        </p:spPr>
        <p:txBody>
          <a:bodyPr vert="horz" lIns="91440" tIns="45720" rIns="91440" bIns="45720" rtlCol="0" anchor="ctr">
            <a:normAutofit fontScale="90000"/>
          </a:bodyPr>
          <a:lstStyle/>
          <a:p>
            <a:pPr marL="114300" algn="l" defTabSz="914400" eaLnBrk="1" hangingPunct="1">
              <a:lnSpc>
                <a:spcPct val="90000"/>
              </a:lnSpc>
              <a:spcAft>
                <a:spcPts val="1413"/>
              </a:spcAft>
            </a:pPr>
            <a:r>
              <a:rPr lang="en-US" sz="1800" b="0" i="0" dirty="0" err="1">
                <a:solidFill>
                  <a:srgbClr val="454545"/>
                </a:solidFill>
                <a:effectLst/>
                <a:latin typeface="Inter"/>
              </a:rPr>
              <a:t>CurtinX</a:t>
            </a:r>
            <a:r>
              <a:rPr lang="en-US" sz="1800" b="0" i="0" dirty="0">
                <a:solidFill>
                  <a:srgbClr val="454545"/>
                </a:solidFill>
                <a:effectLst/>
                <a:latin typeface="Inter"/>
              </a:rPr>
              <a:t> SDN1x:</a:t>
            </a: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2400" i="0" dirty="0">
                <a:solidFill>
                  <a:srgbClr val="00262B"/>
                </a:solidFill>
                <a:effectLst/>
                <a:latin typeface="Inter"/>
              </a:rPr>
            </a:br>
            <a:br>
              <a:rPr lang="en-US" sz="1050" b="1" i="0" dirty="0">
                <a:solidFill>
                  <a:srgbClr val="00262B"/>
                </a:solidFill>
                <a:effectLst/>
                <a:latin typeface="Inter"/>
              </a:rPr>
            </a:br>
            <a:endParaRPr lang="ru-RU" sz="2400" dirty="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435759" y="2578899"/>
            <a:ext cx="9058275" cy="4541916"/>
          </a:xfrm>
        </p:spPr>
        <p:txBody>
          <a:bodyPr/>
          <a:lstStyle/>
          <a:p>
            <a:endParaRPr lang="ru-RU" sz="1800" i="1" dirty="0"/>
          </a:p>
          <a:p>
            <a:endParaRPr lang="ru-RU" sz="1800" i="1" dirty="0"/>
          </a:p>
          <a:p>
            <a:r>
              <a:rPr lang="en-US" sz="1800" i="1" dirty="0"/>
              <a:t>RESTCONF</a:t>
            </a:r>
            <a:endParaRPr lang="ru-RU" sz="1800" i="1" dirty="0"/>
          </a:p>
          <a:p>
            <a:r>
              <a:rPr lang="ru-RU" sz="1800" dirty="0"/>
              <a:t>Некоторые из ключевых функций </a:t>
            </a:r>
            <a:r>
              <a:rPr lang="en-US" sz="1800" i="1" dirty="0"/>
              <a:t>RESTCONF</a:t>
            </a:r>
            <a:r>
              <a:rPr lang="en-US" sz="1800" dirty="0"/>
              <a:t> </a:t>
            </a:r>
            <a:r>
              <a:rPr lang="en-US" sz="1800" i="1" dirty="0"/>
              <a:t>API</a:t>
            </a:r>
            <a:r>
              <a:rPr lang="en-US" sz="1800" dirty="0"/>
              <a:t> </a:t>
            </a:r>
            <a:r>
              <a:rPr lang="ru-RU" sz="1800" dirty="0"/>
              <a:t>перечислены ниже:</a:t>
            </a:r>
          </a:p>
          <a:p>
            <a:r>
              <a:rPr lang="ru-RU" sz="1800" dirty="0"/>
              <a:t>Протокол </a:t>
            </a:r>
            <a:r>
              <a:rPr lang="en-US" sz="1800" i="1" dirty="0"/>
              <a:t>RESTCONF</a:t>
            </a:r>
            <a:r>
              <a:rPr lang="en-US" sz="1800" dirty="0"/>
              <a:t> </a:t>
            </a:r>
            <a:r>
              <a:rPr lang="ru-RU" sz="1800" dirty="0"/>
              <a:t>сосуществует с </a:t>
            </a:r>
            <a:r>
              <a:rPr lang="en-US" sz="1800" i="1" dirty="0"/>
              <a:t>NETCONF</a:t>
            </a:r>
            <a:r>
              <a:rPr lang="en-US" sz="1800" dirty="0"/>
              <a:t> </a:t>
            </a:r>
            <a:r>
              <a:rPr lang="ru-RU" sz="1800" dirty="0"/>
              <a:t>с интерфейсом </a:t>
            </a:r>
            <a:r>
              <a:rPr lang="en-US" sz="1800" i="1" dirty="0"/>
              <a:t>HTTP</a:t>
            </a:r>
            <a:r>
              <a:rPr lang="en-US" sz="1800" dirty="0"/>
              <a:t> </a:t>
            </a:r>
            <a:r>
              <a:rPr lang="en-US" sz="1800" i="1" dirty="0"/>
              <a:t>REST</a:t>
            </a:r>
            <a:r>
              <a:rPr lang="en-US" sz="1800" dirty="0"/>
              <a:t>.</a:t>
            </a:r>
            <a:endParaRPr lang="ru-RU" sz="1800" dirty="0"/>
          </a:p>
          <a:p>
            <a:r>
              <a:rPr lang="ru-RU" sz="1800" dirty="0"/>
              <a:t>Короче говоря, </a:t>
            </a:r>
            <a:r>
              <a:rPr lang="en-US" sz="1800" i="1" dirty="0"/>
              <a:t>RESTCONF</a:t>
            </a:r>
            <a:r>
              <a:rPr lang="en-US" sz="1800" dirty="0"/>
              <a:t> </a:t>
            </a:r>
            <a:r>
              <a:rPr lang="ru-RU" sz="1800" dirty="0"/>
              <a:t>объединяет простоту </a:t>
            </a:r>
            <a:r>
              <a:rPr lang="en-US" sz="1800" i="1" dirty="0"/>
              <a:t>HTTP</a:t>
            </a:r>
            <a:r>
              <a:rPr lang="en-US" sz="1800" dirty="0"/>
              <a:t> </a:t>
            </a:r>
            <a:r>
              <a:rPr lang="ru-RU" sz="1800" dirty="0"/>
              <a:t>с возможностями автоматизации </a:t>
            </a:r>
            <a:r>
              <a:rPr lang="en-US" sz="1800" i="1" dirty="0"/>
              <a:t>API</a:t>
            </a:r>
            <a:r>
              <a:rPr lang="en-US" sz="1800" dirty="0"/>
              <a:t>, </a:t>
            </a:r>
            <a:r>
              <a:rPr lang="ru-RU" sz="1800" dirty="0"/>
              <a:t>управляемого данными.</a:t>
            </a:r>
          </a:p>
          <a:p>
            <a:r>
              <a:rPr lang="ru-RU" sz="1800" dirty="0"/>
              <a:t>Протокол </a:t>
            </a:r>
            <a:r>
              <a:rPr lang="en-US" sz="1800" i="1" dirty="0"/>
              <a:t>RESTCONF</a:t>
            </a:r>
            <a:r>
              <a:rPr lang="en-US" sz="1800" dirty="0"/>
              <a:t> </a:t>
            </a:r>
            <a:r>
              <a:rPr lang="ru-RU" sz="1800" dirty="0"/>
              <a:t>использует библиотеки </a:t>
            </a:r>
            <a:r>
              <a:rPr lang="en-US" sz="1800" i="1" dirty="0"/>
              <a:t>YANG</a:t>
            </a:r>
            <a:r>
              <a:rPr lang="en-US" sz="1800" dirty="0"/>
              <a:t>.</a:t>
            </a:r>
            <a:endParaRPr lang="ru-RU" sz="1800" dirty="0"/>
          </a:p>
          <a:p>
            <a:endParaRPr lang="ru-RU" sz="1800" dirty="0"/>
          </a:p>
          <a:p>
            <a:endParaRPr lang="ru-RU" sz="1800" dirty="0"/>
          </a:p>
          <a:p>
            <a:r>
              <a:rPr lang="ru-RU" sz="1800" dirty="0"/>
              <a:t>Узнать больше о </a:t>
            </a:r>
            <a:r>
              <a:rPr lang="en-US" sz="1800" i="1" dirty="0"/>
              <a:t>RESTCONF</a:t>
            </a:r>
            <a:r>
              <a:rPr lang="en-US" sz="1800" dirty="0"/>
              <a:t> </a:t>
            </a:r>
            <a:r>
              <a:rPr lang="ru-RU" sz="1800" dirty="0"/>
              <a:t>и </a:t>
            </a:r>
            <a:r>
              <a:rPr lang="en-US" sz="1800" i="1" dirty="0"/>
              <a:t>YANG</a:t>
            </a:r>
            <a:r>
              <a:rPr lang="ru-RU" sz="1800" dirty="0"/>
              <a:t> -</a:t>
            </a:r>
            <a:r>
              <a:rPr lang="en-US" sz="1800" dirty="0"/>
              <a:t> </a:t>
            </a:r>
            <a:r>
              <a:rPr lang="en-US" sz="1800" i="1" dirty="0"/>
              <a:t>RFC 8040 </a:t>
            </a:r>
            <a:r>
              <a:rPr lang="ru-RU" sz="1800" i="1" dirty="0"/>
              <a:t>и </a:t>
            </a:r>
            <a:r>
              <a:rPr lang="en-US" sz="1800" i="1" dirty="0"/>
              <a:t>RFC 7895</a:t>
            </a:r>
            <a:r>
              <a:rPr lang="en-US" sz="1800" dirty="0"/>
              <a:t>.</a:t>
            </a:r>
            <a:endParaRPr lang="ru-RU" sz="1800" dirty="0"/>
          </a:p>
        </p:txBody>
      </p:sp>
    </p:spTree>
    <p:extLst>
      <p:ext uri="{BB962C8B-B14F-4D97-AF65-F5344CB8AC3E}">
        <p14:creationId xmlns:p14="http://schemas.microsoft.com/office/powerpoint/2010/main" val="11768131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93042" y="515209"/>
            <a:ext cx="8694540" cy="906078"/>
          </a:xfrm>
        </p:spPr>
        <p:txBody>
          <a:bodyPr vert="horz" wrap="square" lIns="91440" tIns="45720" rIns="91440" bIns="45720" numCol="1" rtlCol="0" anchor="ctr" anchorCtr="0" compatLnSpc="1">
            <a:prstTxWarp prst="textNoShape">
              <a:avLst/>
            </a:prstTxWarp>
            <a:noAutofit/>
          </a:bodyPr>
          <a:lstStyle/>
          <a:p>
            <a:pPr marL="114300" algn="l" defTabSz="914400" eaLnBrk="1" hangingPunct="1">
              <a:lnSpc>
                <a:spcPct val="90000"/>
              </a:lnSpc>
              <a:spcAft>
                <a:spcPts val="1413"/>
              </a:spcAft>
            </a:pPr>
            <a:r>
              <a:rPr lang="en-US" sz="1800" dirty="0">
                <a:solidFill>
                  <a:schemeClr val="tx1"/>
                </a:solidFill>
                <a:cs typeface="Arial"/>
              </a:rPr>
              <a:t>SDN:</a:t>
            </a:r>
            <a:r>
              <a:rPr lang="ru-RU" sz="1800" dirty="0">
                <a:solidFill>
                  <a:schemeClr val="tx1"/>
                </a:solidFill>
                <a:cs typeface="Arial"/>
              </a:rPr>
              <a:t>Сеть</a:t>
            </a:r>
            <a:r>
              <a:rPr lang="en-US" sz="1800" dirty="0">
                <a:solidFill>
                  <a:schemeClr val="tx1"/>
                </a:solidFill>
                <a:cs typeface="Arial"/>
              </a:rPr>
              <a:t>:</a:t>
            </a:r>
            <a:r>
              <a:rPr lang="en-US" sz="1800" i="0" dirty="0">
                <a:solidFill>
                  <a:srgbClr val="00262B"/>
                </a:solidFill>
                <a:effectLst/>
                <a:latin typeface="Inter"/>
              </a:rPr>
              <a:t>Northbound API</a:t>
            </a:r>
            <a:br>
              <a:rPr lang="en-US" sz="1800" b="1" i="0" dirty="0">
                <a:effectLst/>
                <a:latin typeface="Inter"/>
              </a:rPr>
            </a:br>
            <a:br>
              <a:rPr lang="en-US" sz="1800" i="0" dirty="0">
                <a:effectLst/>
                <a:latin typeface="Inter"/>
              </a:rPr>
            </a:br>
            <a:br>
              <a:rPr lang="en-US" sz="1800" b="1" i="0" dirty="0">
                <a:effectLst/>
                <a:latin typeface="Inter"/>
              </a:rPr>
            </a:br>
            <a:endParaRPr lang="ru-RU" sz="1800">
              <a:solidFill>
                <a:schemeClr val="tx1"/>
              </a:solidFill>
            </a:endParaRPr>
          </a:p>
        </p:txBody>
      </p:sp>
      <p:sp>
        <p:nvSpPr>
          <p:cNvPr id="2" name="Объект 1">
            <a:extLst>
              <a:ext uri="{FF2B5EF4-FFF2-40B4-BE49-F238E27FC236}">
                <a16:creationId xmlns:a16="http://schemas.microsoft.com/office/drawing/2014/main" id="{8F2FE2C2-7A3F-3F13-C292-328EB8D573C1}"/>
              </a:ext>
            </a:extLst>
          </p:cNvPr>
          <p:cNvSpPr>
            <a:spLocks noGrp="1"/>
          </p:cNvSpPr>
          <p:nvPr>
            <p:ph idx="1"/>
          </p:nvPr>
        </p:nvSpPr>
        <p:spPr>
          <a:xfrm>
            <a:off x="477600" y="1960195"/>
            <a:ext cx="9058275" cy="4961898"/>
          </a:xfrm>
        </p:spPr>
        <p:txBody>
          <a:bodyPr/>
          <a:lstStyle/>
          <a:p>
            <a:r>
              <a:rPr lang="en-US" sz="1800" b="1" i="1" dirty="0"/>
              <a:t>XMPP (Wikipedia)   - RFC 5222:</a:t>
            </a:r>
            <a:endParaRPr lang="ru-RU" sz="1800" b="1" i="1" dirty="0"/>
          </a:p>
          <a:p>
            <a:pPr algn="l"/>
            <a:r>
              <a:rPr lang="ru-RU" sz="1800" b="1" i="0" dirty="0">
                <a:solidFill>
                  <a:srgbClr val="202122"/>
                </a:solidFill>
                <a:effectLst/>
                <a:latin typeface="Arial" panose="020B0604020202020204" pitchFamily="34" charset="0"/>
              </a:rPr>
              <a:t>XMPP</a:t>
            </a:r>
            <a:r>
              <a:rPr lang="ru-RU" sz="1800" b="0" i="0" dirty="0">
                <a:solidFill>
                  <a:srgbClr val="202122"/>
                </a:solidFill>
                <a:effectLst/>
                <a:latin typeface="Arial" panose="020B0604020202020204" pitchFamily="34" charset="0"/>
              </a:rPr>
              <a:t> (</a:t>
            </a:r>
            <a:r>
              <a:rPr lang="ru-RU" sz="1800" b="0" i="1" dirty="0" err="1">
                <a:solidFill>
                  <a:srgbClr val="202122"/>
                </a:solidFill>
                <a:effectLst/>
                <a:latin typeface="Arial" panose="020B0604020202020204" pitchFamily="34" charset="0"/>
              </a:rPr>
              <a:t>e</a:t>
            </a:r>
            <a:r>
              <a:rPr lang="ru-RU" sz="1800" b="1" i="1" dirty="0" err="1">
                <a:solidFill>
                  <a:srgbClr val="202122"/>
                </a:solidFill>
                <a:effectLst/>
                <a:latin typeface="Arial" panose="020B0604020202020204" pitchFamily="34" charset="0"/>
              </a:rPr>
              <a:t>X</a:t>
            </a:r>
            <a:r>
              <a:rPr lang="ru-RU" sz="1800" b="0" i="1" dirty="0" err="1">
                <a:solidFill>
                  <a:srgbClr val="202122"/>
                </a:solidFill>
                <a:effectLst/>
                <a:latin typeface="Arial" panose="020B0604020202020204" pitchFamily="34" charset="0"/>
              </a:rPr>
              <a:t>tensible</a:t>
            </a:r>
            <a:r>
              <a:rPr lang="ru-RU" sz="1800" b="0" i="1" dirty="0">
                <a:solidFill>
                  <a:srgbClr val="202122"/>
                </a:solidFill>
                <a:effectLst/>
                <a:latin typeface="Arial" panose="020B0604020202020204" pitchFamily="34" charset="0"/>
              </a:rPr>
              <a:t> </a:t>
            </a:r>
            <a:r>
              <a:rPr lang="ru-RU" sz="1800" b="1" i="1" dirty="0" err="1">
                <a:solidFill>
                  <a:srgbClr val="202122"/>
                </a:solidFill>
                <a:effectLst/>
                <a:latin typeface="Arial" panose="020B0604020202020204" pitchFamily="34" charset="0"/>
              </a:rPr>
              <a:t>M</a:t>
            </a:r>
            <a:r>
              <a:rPr lang="ru-RU" sz="1800" b="0" i="1" dirty="0" err="1">
                <a:solidFill>
                  <a:srgbClr val="202122"/>
                </a:solidFill>
                <a:effectLst/>
                <a:latin typeface="Arial" panose="020B0604020202020204" pitchFamily="34" charset="0"/>
              </a:rPr>
              <a:t>essaging</a:t>
            </a:r>
            <a:r>
              <a:rPr lang="ru-RU" sz="1800" b="0" i="1" dirty="0">
                <a:solidFill>
                  <a:srgbClr val="202122"/>
                </a:solidFill>
                <a:effectLst/>
                <a:latin typeface="Arial" panose="020B0604020202020204" pitchFamily="34" charset="0"/>
              </a:rPr>
              <a:t> </a:t>
            </a:r>
            <a:r>
              <a:rPr lang="ru-RU" sz="1800" b="0" i="1" dirty="0" err="1">
                <a:solidFill>
                  <a:srgbClr val="202122"/>
                </a:solidFill>
                <a:effectLst/>
                <a:latin typeface="Arial" panose="020B0604020202020204" pitchFamily="34" charset="0"/>
              </a:rPr>
              <a:t>and</a:t>
            </a:r>
            <a:r>
              <a:rPr lang="ru-RU" sz="1800" b="0" i="1" dirty="0">
                <a:solidFill>
                  <a:srgbClr val="202122"/>
                </a:solidFill>
                <a:effectLst/>
                <a:latin typeface="Arial" panose="020B0604020202020204" pitchFamily="34" charset="0"/>
              </a:rPr>
              <a:t> </a:t>
            </a:r>
            <a:r>
              <a:rPr lang="ru-RU" sz="1800" b="1" i="1" dirty="0" err="1">
                <a:solidFill>
                  <a:srgbClr val="202122"/>
                </a:solidFill>
                <a:effectLst/>
                <a:latin typeface="Arial" panose="020B0604020202020204" pitchFamily="34" charset="0"/>
              </a:rPr>
              <a:t>P</a:t>
            </a:r>
            <a:r>
              <a:rPr lang="ru-RU" sz="1800" b="0" i="1" dirty="0" err="1">
                <a:solidFill>
                  <a:srgbClr val="202122"/>
                </a:solidFill>
                <a:effectLst/>
                <a:latin typeface="Arial" panose="020B0604020202020204" pitchFamily="34" charset="0"/>
              </a:rPr>
              <a:t>resence</a:t>
            </a:r>
            <a:r>
              <a:rPr lang="ru-RU" sz="1800" b="0" i="1" dirty="0">
                <a:solidFill>
                  <a:srgbClr val="202122"/>
                </a:solidFill>
                <a:effectLst/>
                <a:latin typeface="Arial" panose="020B0604020202020204" pitchFamily="34" charset="0"/>
              </a:rPr>
              <a:t> </a:t>
            </a:r>
            <a:r>
              <a:rPr lang="ru-RU" sz="1800" b="1" i="1" dirty="0">
                <a:solidFill>
                  <a:srgbClr val="202122"/>
                </a:solidFill>
                <a:effectLst/>
                <a:latin typeface="Arial" panose="020B0604020202020204" pitchFamily="34" charset="0"/>
              </a:rPr>
              <a:t>P</a:t>
            </a:r>
            <a:r>
              <a:rPr lang="ru-RU" sz="1800" b="0" i="1" dirty="0">
                <a:solidFill>
                  <a:srgbClr val="202122"/>
                </a:solidFill>
                <a:effectLst/>
                <a:latin typeface="Arial" panose="020B0604020202020204" pitchFamily="34" charset="0"/>
              </a:rPr>
              <a:t>rotocol</a:t>
            </a:r>
            <a:r>
              <a:rPr lang="ru-RU" sz="1800" b="0" i="0" dirty="0">
                <a:solidFill>
                  <a:srgbClr val="202122"/>
                </a:solidFill>
                <a:effectLst/>
                <a:latin typeface="Arial" panose="020B0604020202020204" pitchFamily="34" charset="0"/>
              </a:rPr>
              <a:t> «расширяемый протокол обмена сообщениями и информацией о присутствии»), ранее известный как </a:t>
            </a:r>
            <a:r>
              <a:rPr lang="ru-RU" sz="1800" b="1" i="0" dirty="0" err="1">
                <a:solidFill>
                  <a:srgbClr val="202122"/>
                </a:solidFill>
                <a:effectLst/>
                <a:latin typeface="Arial" panose="020B0604020202020204" pitchFamily="34" charset="0"/>
              </a:rPr>
              <a:t>джа́ббер</a:t>
            </a:r>
            <a:r>
              <a:rPr lang="ru-RU" sz="1800" b="0" i="0" dirty="0">
                <a:solidFill>
                  <a:srgbClr val="202122"/>
                </a:solidFill>
                <a:effectLst/>
                <a:latin typeface="Arial" panose="020B0604020202020204" pitchFamily="34" charset="0"/>
              </a:rPr>
              <a:t> (</a:t>
            </a:r>
            <a:r>
              <a:rPr lang="ru-RU" sz="1800" b="1" i="1" dirty="0" err="1">
                <a:solidFill>
                  <a:srgbClr val="202122"/>
                </a:solidFill>
                <a:effectLst/>
                <a:latin typeface="Arial" panose="020B0604020202020204" pitchFamily="34" charset="0"/>
              </a:rPr>
              <a:t>Jabber</a:t>
            </a:r>
            <a:r>
              <a:rPr lang="ru-RU" sz="1800" baseline="30000" dirty="0">
                <a:solidFill>
                  <a:srgbClr val="0645AD"/>
                </a:solidFill>
                <a:latin typeface="Arial" panose="020B0604020202020204" pitchFamily="34" charset="0"/>
              </a:rPr>
              <a:t>[</a:t>
            </a:r>
            <a:r>
              <a:rPr lang="en-US" sz="1800" baseline="30000" dirty="0">
                <a:solidFill>
                  <a:srgbClr val="0645AD"/>
                </a:solidFill>
                <a:latin typeface="Arial" panose="020B0604020202020204" pitchFamily="34" charset="0"/>
              </a:rPr>
              <a:t> </a:t>
            </a:r>
            <a:r>
              <a:rPr lang="ru-RU" sz="1800" b="0" i="0" dirty="0">
                <a:solidFill>
                  <a:srgbClr val="202122"/>
                </a:solidFill>
                <a:effectLst/>
                <a:latin typeface="Arial" panose="020B0604020202020204" pitchFamily="34" charset="0"/>
              </a:rPr>
              <a:t>«болтовня, трёп, тарабарщина»)  основанный на </a:t>
            </a:r>
            <a:r>
              <a:rPr lang="en-US" sz="1800" b="0" i="0" dirty="0">
                <a:solidFill>
                  <a:srgbClr val="202122"/>
                </a:solidFill>
                <a:effectLst/>
                <a:latin typeface="Arial" panose="020B0604020202020204" pitchFamily="34" charset="0"/>
              </a:rPr>
              <a:t>XML</a:t>
            </a:r>
            <a:r>
              <a:rPr lang="ru-RU" sz="1800" b="0" i="0" dirty="0">
                <a:solidFill>
                  <a:srgbClr val="202122"/>
                </a:solidFill>
                <a:effectLst/>
                <a:latin typeface="Arial" panose="020B0604020202020204" pitchFamily="34" charset="0"/>
              </a:rPr>
              <a:t> свободный для использования</a:t>
            </a:r>
            <a:r>
              <a:rPr lang="en-US" sz="1800" b="0" i="0" dirty="0">
                <a:solidFill>
                  <a:srgbClr val="202122"/>
                </a:solidFill>
                <a:effectLst/>
                <a:latin typeface="Arial" panose="020B0604020202020204" pitchFamily="34" charset="0"/>
              </a:rPr>
              <a:t> </a:t>
            </a:r>
            <a:r>
              <a:rPr lang="ru-RU" sz="1800" b="0" i="0" dirty="0">
                <a:solidFill>
                  <a:srgbClr val="202122"/>
                </a:solidFill>
                <a:effectLst/>
                <a:latin typeface="Arial" panose="020B0604020202020204" pitchFamily="34" charset="0"/>
              </a:rPr>
              <a:t>протокол для мгновенного обмена сообщениями и информацией о присутствии в режиме, близком к режиму реального времени. Изначально спроектированный легко расширяемым, протокол, помимо передачи текстовых сообщений, поддерживает передачу голоса, видео и файлов по сети.</a:t>
            </a:r>
          </a:p>
          <a:p>
            <a:pPr algn="l"/>
            <a:r>
              <a:rPr lang="ru-RU" sz="1800" b="0" i="0" dirty="0">
                <a:solidFill>
                  <a:srgbClr val="202122"/>
                </a:solidFill>
                <a:effectLst/>
                <a:latin typeface="Arial" panose="020B0604020202020204" pitchFamily="34" charset="0"/>
              </a:rPr>
              <a:t>Расширяемость протокола предназначена для добавления в единую коммуникационную сеть мессенджеров, социальных сетей, сайтов, использующих разные, несовместимые стандарты. Предполагалось, что крупные компании будут открывать </a:t>
            </a:r>
            <a:r>
              <a:rPr lang="ru-RU" sz="1800" b="0" i="0" dirty="0" err="1">
                <a:solidFill>
                  <a:srgbClr val="202122"/>
                </a:solidFill>
                <a:effectLst/>
                <a:latin typeface="Arial" panose="020B0604020202020204" pitchFamily="34" charset="0"/>
              </a:rPr>
              <a:t>межсерверное</a:t>
            </a:r>
            <a:r>
              <a:rPr lang="ru-RU" sz="1800" b="0" i="0" dirty="0">
                <a:solidFill>
                  <a:srgbClr val="202122"/>
                </a:solidFill>
                <a:effectLst/>
                <a:latin typeface="Arial" panose="020B0604020202020204" pitchFamily="34" charset="0"/>
              </a:rPr>
              <a:t> общение с другими IM и описывать свои методы шифрования, передачи мультимедиа и других данных через публикацию расширений XMPP. </a:t>
            </a:r>
          </a:p>
          <a:p>
            <a:pPr algn="l"/>
            <a:r>
              <a:rPr lang="ru-RU" sz="1800" b="0" i="0" dirty="0">
                <a:solidFill>
                  <a:srgbClr val="202122"/>
                </a:solidFill>
                <a:effectLst/>
                <a:latin typeface="Arial" panose="020B0604020202020204" pitchFamily="34" charset="0"/>
              </a:rPr>
              <a:t>В отличие от коммерческих систем мгновенного обмена сообщениями, таких как</a:t>
            </a:r>
            <a:r>
              <a:rPr lang="en-US" sz="1800" b="0" i="0" dirty="0">
                <a:solidFill>
                  <a:srgbClr val="202122"/>
                </a:solidFill>
                <a:effectLst/>
                <a:latin typeface="Arial" panose="020B0604020202020204" pitchFamily="34" charset="0"/>
              </a:rPr>
              <a:t> AIM, ICQ,WLM, Yahoo</a:t>
            </a:r>
            <a:r>
              <a:rPr lang="ru-RU" sz="1800" b="0" i="0" dirty="0">
                <a:solidFill>
                  <a:srgbClr val="202122"/>
                </a:solidFill>
                <a:effectLst/>
                <a:latin typeface="Arial" panose="020B0604020202020204" pitchFamily="34" charset="0"/>
              </a:rPr>
              <a:t>, XMPP является расширяемой и открытой системой. </a:t>
            </a:r>
            <a:endParaRPr lang="ru-RU" sz="1800" i="1" dirty="0"/>
          </a:p>
        </p:txBody>
      </p:sp>
    </p:spTree>
    <p:extLst>
      <p:ext uri="{BB962C8B-B14F-4D97-AF65-F5344CB8AC3E}">
        <p14:creationId xmlns:p14="http://schemas.microsoft.com/office/powerpoint/2010/main" val="1348646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5876" y="352784"/>
            <a:ext cx="9548872" cy="6854106"/>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Arial"/>
            </a:endParaRPr>
          </a:p>
        </p:txBody>
      </p:sp>
      <p:sp>
        <p:nvSpPr>
          <p:cNvPr id="3" name="Заголовок 2">
            <a:extLst>
              <a:ext uri="{FF2B5EF4-FFF2-40B4-BE49-F238E27FC236}">
                <a16:creationId xmlns:a16="http://schemas.microsoft.com/office/drawing/2014/main" id="{0B4BDF50-6A3F-402D-A293-2ACF48ECD2A0}"/>
              </a:ext>
            </a:extLst>
          </p:cNvPr>
          <p:cNvSpPr>
            <a:spLocks noGrp="1"/>
          </p:cNvSpPr>
          <p:nvPr>
            <p:ph type="title"/>
          </p:nvPr>
        </p:nvSpPr>
        <p:spPr>
          <a:xfrm>
            <a:off x="684496" y="512075"/>
            <a:ext cx="8694540" cy="1088002"/>
          </a:xfrm>
        </p:spPr>
        <p:txBody>
          <a:bodyPr vert="horz" lIns="91440" tIns="45720" rIns="91440" bIns="45720" rtlCol="0" anchor="ctr">
            <a:normAutofit/>
          </a:bodyPr>
          <a:lstStyle/>
          <a:p>
            <a:pPr marL="114300" algn="l" defTabSz="914400" eaLnBrk="1" hangingPunct="1">
              <a:lnSpc>
                <a:spcPct val="90000"/>
              </a:lnSpc>
              <a:spcAft>
                <a:spcPts val="1413"/>
              </a:spcAft>
            </a:pPr>
            <a:r>
              <a:rPr lang="ru-RU" sz="1800" dirty="0">
                <a:solidFill>
                  <a:schemeClr val="tx1"/>
                </a:solidFill>
                <a:cs typeface="Arial"/>
              </a:rPr>
              <a:t>Основные понятия (Р.Л. Смелянский, В.А. Антоненко - Концепции …):</a:t>
            </a:r>
            <a:r>
              <a:rPr lang="en-US" sz="1800" err="1">
                <a:solidFill>
                  <a:schemeClr val="tx1"/>
                </a:solidFill>
                <a:cs typeface="Arial"/>
              </a:rPr>
              <a:t>SDN:OpenFlow</a:t>
            </a:r>
            <a:endParaRPr lang="ru-RU" sz="1800">
              <a:solidFill>
                <a:schemeClr val="tx1"/>
              </a:solidFill>
            </a:endParaRPr>
          </a:p>
        </p:txBody>
      </p:sp>
      <p:sp>
        <p:nvSpPr>
          <p:cNvPr id="4" name="Объект 3">
            <a:extLst>
              <a:ext uri="{FF2B5EF4-FFF2-40B4-BE49-F238E27FC236}">
                <a16:creationId xmlns:a16="http://schemas.microsoft.com/office/drawing/2014/main" id="{E38992E6-5A8D-4301-A9DB-E84A58CE736F}"/>
              </a:ext>
            </a:extLst>
          </p:cNvPr>
          <p:cNvSpPr>
            <a:spLocks noGrp="1"/>
          </p:cNvSpPr>
          <p:nvPr>
            <p:ph idx="1"/>
          </p:nvPr>
        </p:nvSpPr>
        <p:spPr>
          <a:xfrm>
            <a:off x="493624" y="1374733"/>
            <a:ext cx="9153202" cy="5672867"/>
          </a:xfrm>
        </p:spPr>
        <p:txBody>
          <a:bodyPr vert="horz" lIns="91440" tIns="45720" rIns="91440" bIns="45720" rtlCol="0">
            <a:normAutofit/>
          </a:bodyPr>
          <a:lstStyle/>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endParaRPr lang="ru-RU" sz="1800" dirty="0">
              <a:solidFill>
                <a:schemeClr val="tx1"/>
              </a:solidFill>
            </a:endParaRPr>
          </a:p>
          <a:p>
            <a:pPr marL="0" indent="0" defTabSz="914400">
              <a:spcAft>
                <a:spcPct val="0"/>
              </a:spcAft>
              <a:buClrTx/>
            </a:pPr>
            <a:endParaRPr lang="ru-RU" sz="1800" dirty="0">
              <a:solidFill>
                <a:schemeClr val="tx1"/>
              </a:solidFill>
              <a:cs typeface="Arial"/>
            </a:endParaRPr>
          </a:p>
        </p:txBody>
      </p:sp>
      <p:sp>
        <p:nvSpPr>
          <p:cNvPr id="6" name="TextBox 5">
            <a:extLst>
              <a:ext uri="{FF2B5EF4-FFF2-40B4-BE49-F238E27FC236}">
                <a16:creationId xmlns:a16="http://schemas.microsoft.com/office/drawing/2014/main" id="{436EE560-A930-B4C7-FC65-6E70286ABC5C}"/>
              </a:ext>
            </a:extLst>
          </p:cNvPr>
          <p:cNvSpPr txBox="1"/>
          <p:nvPr/>
        </p:nvSpPr>
        <p:spPr>
          <a:xfrm>
            <a:off x="569232" y="2969514"/>
            <a:ext cx="8999058" cy="3699218"/>
          </a:xfrm>
          <a:prstGeom prst="rect">
            <a:avLst/>
          </a:prstGeom>
          <a:noFill/>
        </p:spPr>
        <p:txBody>
          <a:bodyPr wrap="square">
            <a:spAutoFit/>
          </a:bodyPr>
          <a:lstStyle/>
          <a:p>
            <a:pPr marL="0" indent="0" defTabSz="914400">
              <a:spcAft>
                <a:spcPct val="0"/>
              </a:spcAft>
              <a:buClrTx/>
            </a:pPr>
            <a:r>
              <a:rPr lang="ru-RU" sz="1800" dirty="0">
                <a:solidFill>
                  <a:schemeClr val="tx1"/>
                </a:solidFill>
                <a:cs typeface="Arial"/>
              </a:rPr>
              <a:t>При получении первого пакета </a:t>
            </a:r>
            <a:r>
              <a:rPr lang="ru-RU" sz="1800" i="1" dirty="0">
                <a:solidFill>
                  <a:schemeClr val="tx1"/>
                </a:solidFill>
                <a:cs typeface="Arial"/>
              </a:rPr>
              <a:t>OF-коммутатор</a:t>
            </a:r>
            <a:r>
              <a:rPr lang="ru-RU" sz="1800" b="1" dirty="0">
                <a:solidFill>
                  <a:schemeClr val="tx1"/>
                </a:solidFill>
                <a:cs typeface="Arial"/>
              </a:rPr>
              <a:t> </a:t>
            </a:r>
            <a:r>
              <a:rPr lang="ru-RU" sz="1800" dirty="0">
                <a:solidFill>
                  <a:schemeClr val="tx1"/>
                </a:solidFill>
                <a:cs typeface="Arial"/>
              </a:rPr>
              <a:t>извлекает из него битовую строку, которая охватывает все заголовки от </a:t>
            </a:r>
            <a:r>
              <a:rPr lang="ru-RU" sz="1800" i="1" dirty="0">
                <a:solidFill>
                  <a:schemeClr val="tx1"/>
                </a:solidFill>
                <a:cs typeface="Arial"/>
              </a:rPr>
              <a:t>L2</a:t>
            </a:r>
            <a:r>
              <a:rPr lang="ru-RU" sz="1800" b="1" dirty="0">
                <a:solidFill>
                  <a:schemeClr val="tx1"/>
                </a:solidFill>
                <a:cs typeface="Arial"/>
              </a:rPr>
              <a:t> </a:t>
            </a:r>
            <a:r>
              <a:rPr lang="ru-RU" sz="1800" dirty="0">
                <a:solidFill>
                  <a:schemeClr val="tx1"/>
                </a:solidFill>
                <a:cs typeface="Arial"/>
              </a:rPr>
              <a:t>до </a:t>
            </a:r>
            <a:r>
              <a:rPr lang="ru-RU" sz="1800" i="1" dirty="0">
                <a:solidFill>
                  <a:schemeClr val="tx1"/>
                </a:solidFill>
                <a:cs typeface="Arial"/>
              </a:rPr>
              <a:t>L4</a:t>
            </a:r>
          </a:p>
          <a:p>
            <a:pPr marL="0" indent="0" defTabSz="914400">
              <a:spcAft>
                <a:spcPct val="0"/>
              </a:spcAft>
              <a:buClrTx/>
            </a:pPr>
            <a:r>
              <a:rPr lang="ru-RU" sz="1800" dirty="0">
                <a:solidFill>
                  <a:schemeClr val="tx1"/>
                </a:solidFill>
                <a:cs typeface="Arial"/>
              </a:rPr>
              <a:t>Поиск записи для входящего пакета начинается с таблицы с номером 0. Если соответствующая запись в таблице найдена, то обновляются счетчики и выполняются соответствующие действия над пакетом.</a:t>
            </a:r>
            <a:endParaRPr lang="ru-RU" sz="1800" b="1" dirty="0">
              <a:solidFill>
                <a:schemeClr val="tx1"/>
              </a:solidFill>
              <a:cs typeface="Arial"/>
            </a:endParaRPr>
          </a:p>
          <a:p>
            <a:pPr marL="0" indent="0" defTabSz="914400">
              <a:spcAft>
                <a:spcPct val="0"/>
              </a:spcAft>
              <a:buClrTx/>
            </a:pPr>
            <a:r>
              <a:rPr lang="ru-RU" sz="1800" dirty="0">
                <a:solidFill>
                  <a:schemeClr val="tx1"/>
                </a:solidFill>
                <a:cs typeface="Arial"/>
              </a:rPr>
              <a:t>Далее возможен либо переход к следующей таблице, где процедура поиска повторяется, либо возможен выход из </a:t>
            </a:r>
            <a:r>
              <a:rPr lang="ru-RU" sz="1800" i="1" dirty="0">
                <a:solidFill>
                  <a:schemeClr val="tx1"/>
                </a:solidFill>
                <a:cs typeface="Arial"/>
              </a:rPr>
              <a:t>конвейера</a:t>
            </a:r>
            <a:r>
              <a:rPr lang="ru-RU" sz="1800" dirty="0">
                <a:solidFill>
                  <a:schemeClr val="tx1"/>
                </a:solidFill>
                <a:cs typeface="Arial"/>
              </a:rPr>
              <a:t> с выполнением набора действий (</a:t>
            </a:r>
            <a:r>
              <a:rPr lang="ru-RU" sz="1800" i="1" dirty="0" err="1">
                <a:solidFill>
                  <a:schemeClr val="tx1"/>
                </a:solidFill>
                <a:cs typeface="Arial"/>
              </a:rPr>
              <a:t>action</a:t>
            </a:r>
            <a:r>
              <a:rPr lang="ru-RU" sz="1800" b="1" dirty="0">
                <a:solidFill>
                  <a:schemeClr val="tx1"/>
                </a:solidFill>
                <a:cs typeface="Arial"/>
              </a:rPr>
              <a:t> </a:t>
            </a:r>
            <a:r>
              <a:rPr lang="ru-RU" sz="1800" b="1" i="1" dirty="0" err="1">
                <a:solidFill>
                  <a:schemeClr val="tx1"/>
                </a:solidFill>
                <a:cs typeface="Arial"/>
              </a:rPr>
              <a:t>set</a:t>
            </a:r>
            <a:r>
              <a:rPr lang="ru-RU" sz="1800" dirty="0">
                <a:solidFill>
                  <a:schemeClr val="tx1"/>
                </a:solidFill>
                <a:cs typeface="Arial"/>
              </a:rPr>
              <a:t>)</a:t>
            </a:r>
            <a:endParaRPr lang="ru-RU" sz="1800" b="1" dirty="0">
              <a:solidFill>
                <a:schemeClr val="tx1"/>
              </a:solidFill>
              <a:cs typeface="Arial"/>
            </a:endParaRPr>
          </a:p>
          <a:p>
            <a:pPr marL="0" indent="0" defTabSz="914400">
              <a:spcAft>
                <a:spcPct val="0"/>
              </a:spcAft>
              <a:buClrTx/>
            </a:pPr>
            <a:endParaRPr lang="ru-RU" sz="1800" dirty="0">
              <a:solidFill>
                <a:schemeClr val="tx1"/>
              </a:solidFill>
              <a:cs typeface="Arial"/>
            </a:endParaRPr>
          </a:p>
          <a:p>
            <a:pPr marL="0" indent="0" defTabSz="914400">
              <a:spcAft>
                <a:spcPct val="0"/>
              </a:spcAft>
              <a:buClrTx/>
            </a:pPr>
            <a:r>
              <a:rPr lang="ru-RU" sz="1800" dirty="0">
                <a:solidFill>
                  <a:schemeClr val="tx1"/>
                </a:solidFill>
                <a:cs typeface="Arial"/>
              </a:rPr>
              <a:t>Если запись о потоке не найдена в таблице, то в зависимости от конфигурации коммутатора выполняется одно из действий:</a:t>
            </a:r>
          </a:p>
          <a:p>
            <a:pPr defTabSz="914400">
              <a:spcAft>
                <a:spcPct val="0"/>
              </a:spcAft>
              <a:buClrTx/>
              <a:buFont typeface="Arial" panose="02020603050405020304" pitchFamily="18" charset="0"/>
              <a:buChar char="•"/>
            </a:pPr>
            <a:r>
              <a:rPr lang="ru-RU" sz="1800" dirty="0">
                <a:solidFill>
                  <a:schemeClr val="tx1"/>
                </a:solidFill>
                <a:cs typeface="Arial"/>
              </a:rPr>
              <a:t>Пакет отправляется на контроллер;</a:t>
            </a:r>
          </a:p>
          <a:p>
            <a:pPr defTabSz="914400">
              <a:spcAft>
                <a:spcPct val="0"/>
              </a:spcAft>
              <a:buClrTx/>
              <a:buFont typeface="Arial" panose="02020603050405020304" pitchFamily="18" charset="0"/>
              <a:buChar char="•"/>
            </a:pPr>
            <a:r>
              <a:rPr lang="ru-RU" sz="1800" dirty="0">
                <a:solidFill>
                  <a:schemeClr val="tx1"/>
                </a:solidFill>
                <a:cs typeface="Arial"/>
              </a:rPr>
              <a:t>Пакет сбрасывается;</a:t>
            </a:r>
          </a:p>
          <a:p>
            <a:pPr defTabSz="914400">
              <a:spcAft>
                <a:spcPct val="0"/>
              </a:spcAft>
              <a:buClrTx/>
              <a:buFont typeface="Arial" panose="02020603050405020304" pitchFamily="18" charset="0"/>
              <a:buChar char="•"/>
            </a:pPr>
            <a:r>
              <a:rPr lang="ru-RU" sz="1800" dirty="0">
                <a:solidFill>
                  <a:schemeClr val="tx1"/>
                </a:solidFill>
                <a:cs typeface="Arial"/>
              </a:rPr>
              <a:t>Продолжается поиск записи в следующей по номеру таблице.</a:t>
            </a:r>
          </a:p>
        </p:txBody>
      </p:sp>
    </p:spTree>
    <p:extLst>
      <p:ext uri="{BB962C8B-B14F-4D97-AF65-F5344CB8AC3E}">
        <p14:creationId xmlns:p14="http://schemas.microsoft.com/office/powerpoint/2010/main" val="2777975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Tahoma"/>
      </a:majorFont>
      <a:minorFont>
        <a:latin typeface="Arial"/>
        <a:ea typeface=""/>
        <a:cs typeface="Taho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cs typeface="Tahoma" panose="020B0604030504040204" pitchFamily="34"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8220</Words>
  <Application>Microsoft Office PowerPoint</Application>
  <PresentationFormat>Произвольный</PresentationFormat>
  <Paragraphs>677</Paragraphs>
  <Slides>84</Slides>
  <Notes>50</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Тема Office</vt:lpstr>
      <vt:lpstr>CurtinX SDN1x:SDN:Сеть</vt:lpstr>
      <vt:lpstr>CurtinX SDN1x:SDN:Сеть</vt:lpstr>
      <vt:lpstr>CurtinX SDN1x:SDN:Сеть</vt:lpstr>
      <vt:lpstr>CurtinX SDN1x:SDN:Сеть</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SDN:OpenFlow</vt:lpstr>
      <vt:lpstr>SDN:OpenFlow</vt:lpstr>
      <vt:lpstr>SDN:OpenFlow</vt:lpstr>
      <vt:lpstr>SDN:OpenFlow</vt:lpstr>
      <vt:lpstr>SDN:OpenFlow</vt:lpstr>
      <vt:lpstr>SDN:OpenFlow</vt:lpstr>
      <vt:lpstr>SDN:OpenFlow</vt:lpstr>
      <vt:lpstr>OpenFlow Switch Specification Version 1.5.1 </vt:lpstr>
      <vt:lpstr>OpenFlow Switch Specification Version 1.5.1 </vt:lpstr>
      <vt:lpstr>OpenFlow Switch Specification Version 1.5.1 </vt:lpstr>
      <vt:lpstr>OpenFlow Switch Specification Version 1.5.1 </vt:lpstr>
      <vt:lpstr>OpenFlow Switch Specification Version 1.5.1 </vt:lpstr>
      <vt:lpstr>OpenFlow Switch Specification Version 1.5.1 </vt:lpstr>
      <vt:lpstr>OpenFlow Switch Specification Version 1.5.1 </vt:lpstr>
      <vt:lpstr>OpenFlow Switch Specification Version 1.5.1 </vt:lpstr>
      <vt:lpstr>OpenFlow Switch Specification Version 1.5.1 </vt:lpstr>
      <vt:lpstr>SDN:OpenFlow:Wire Protocol</vt:lpstr>
      <vt:lpstr>SDN:OpenFlow:Wire Protocol</vt:lpstr>
      <vt:lpstr>SDN:OpenFlow:Wire Protocol</vt:lpstr>
      <vt:lpstr>SDN:OpenFlow:Wire Protocol</vt:lpstr>
      <vt:lpstr>SDN:OpenFlow:Replication</vt:lpstr>
      <vt:lpstr>SDN:OpenFlow:Config&amp;Extensibility</vt:lpstr>
      <vt:lpstr>Основные понятия (Р.Л. Смелянский, В.А. Антоненко - Концепции …):SDN:OpenFlow</vt:lpstr>
      <vt:lpstr>Основные понятия (Р.Л. Смелянский, В.А. Антоненко - Концепции …):SDN:OpenFlow</vt:lpstr>
      <vt:lpstr>Основные понятия (Р.Л. Смелянский, В.А. Антоненко - Концепции …):SDN:OpenFlow</vt:lpstr>
      <vt:lpstr>SDN:OpenFlow. Config and Extensibility</vt:lpstr>
      <vt:lpstr>SDN:OpenFlow. Config and Extensibility</vt:lpstr>
      <vt:lpstr>SDN:OpenFlow. Config and Extensibility</vt:lpstr>
      <vt:lpstr>SDN:OpenFlow. Config and Extensibility</vt:lpstr>
      <vt:lpstr>SDN:OpenFlow:Architecture</vt:lpstr>
      <vt:lpstr>SDN:OpenFlow:Architecture</vt:lpstr>
      <vt:lpstr>SDN:OpenFlow:Architecture</vt:lpstr>
      <vt:lpstr>SDN:OpenFlow:Hybrid Approaches</vt:lpstr>
      <vt:lpstr>SDN:OpenFlow:Ships in the Night</vt:lpstr>
      <vt:lpstr>SDN:OpenFlow:Ships in the Night</vt:lpstr>
      <vt:lpstr>SDN:OpenFlow:Dual Function Switches </vt:lpstr>
      <vt:lpstr>SDN:OpenFlow: Dual Function Switches </vt:lpstr>
      <vt:lpstr>SDN:OpenFlow:Dual Function Switches </vt:lpstr>
      <vt:lpstr>SDN:OpenFlow:Dual Function Switches </vt:lpstr>
      <vt:lpstr>SDN:OpenFlow:Dual Function Switches </vt:lpstr>
      <vt:lpstr>SDN:OpenFlow:Dual Function Switches </vt:lpstr>
      <vt:lpstr>SDN:OpenFlow:Dual Function Switches </vt:lpstr>
      <vt:lpstr>SDN:OpenFlow:Conclusions </vt:lpstr>
      <vt:lpstr>SDN:OpenFlow:Conclusions </vt:lpstr>
      <vt:lpstr>CurtinX SDN1x:SDN:Сеть: hypervisor layer </vt:lpstr>
      <vt:lpstr>CurtinX SDN1x:SDN:Сеть: hypervisor layer </vt:lpstr>
      <vt:lpstr>CurtinX SDN1x:SDN:Сеть: hypervisor layer </vt:lpstr>
      <vt:lpstr>CurtinX SDN1x:SDN:Сеть: hypervisor layer </vt:lpstr>
      <vt:lpstr>CurtinX SDN1x:SDN:Сеть:controller layer  </vt:lpstr>
      <vt:lpstr>CurtinX SDN1x:SDN:Сеть:controller layer  </vt:lpstr>
      <vt:lpstr>CurtinX SDN1x:SDN:Сеть:controller layer  </vt:lpstr>
      <vt:lpstr>CurtinX SDN1x:SDN:Сеть:controller layer  </vt:lpstr>
      <vt:lpstr>CurtinX SDN1x:SDN:Сеть:controller layer  </vt:lpstr>
      <vt:lpstr>CurtinX SDN1x:SDN:Сеть:controller layer  </vt:lpstr>
      <vt:lpstr>CurtinX SDN1x:SDN:Сеть:controller layer  </vt:lpstr>
      <vt:lpstr>CurtinX SDN1x:SDN:Сеть:controller layer  </vt:lpstr>
      <vt:lpstr>CurtinX SDN1x:SDN:Сеть:Northbound API   </vt:lpstr>
      <vt:lpstr>CurtinX SDN1x:SDN:Сеть:Northbound API   </vt:lpstr>
      <vt:lpstr>CurtinX SDN1x:SDN:Сеть:Northbound API   </vt:lpstr>
      <vt:lpstr>CurtinX SDN1x:SDN:Сеть:Northbound API   </vt:lpstr>
      <vt:lpstr>CurtinX SDN1x:SDN:Сеть:Northbound API   </vt:lpstr>
      <vt:lpstr>CurtinX SDN1x:SDN:Сеть:Northbound API   </vt:lpstr>
      <vt:lpstr>CurtinX SDN1x:SDN:Сеть:Northbound API   </vt:lpstr>
      <vt:lpstr>CurtinX SDN1x:SDN:Сеть:Northbound API   </vt:lpstr>
      <vt:lpstr>CurtinX SDN1x:SDN:Сеть:Northbound API   </vt:lpstr>
      <vt:lpstr>SDN:Сеть:Northbound API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SDN:Centralized and Distributed Control Plane</dc:title>
  <dc:subject/>
  <dc:creator>Sasha  Sh</dc:creator>
  <cp:keywords/>
  <dc:description/>
  <cp:lastModifiedBy>Шкребец Александр Евгеньевич</cp:lastModifiedBy>
  <cp:revision>1071</cp:revision>
  <cp:lastPrinted>1601-01-01T00:00:00Z</cp:lastPrinted>
  <dcterms:created xsi:type="dcterms:W3CDTF">2018-10-02T10:46:15Z</dcterms:created>
  <dcterms:modified xsi:type="dcterms:W3CDTF">2024-02-21T14:00:45Z</dcterms:modified>
</cp:coreProperties>
</file>