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7"/>
  </p:notesMasterIdLst>
  <p:sldIdLst>
    <p:sldId id="479" r:id="rId2"/>
    <p:sldId id="480" r:id="rId3"/>
    <p:sldId id="481" r:id="rId4"/>
    <p:sldId id="482" r:id="rId5"/>
    <p:sldId id="483" r:id="rId6"/>
    <p:sldId id="484" r:id="rId7"/>
    <p:sldId id="485" r:id="rId8"/>
    <p:sldId id="486" r:id="rId9"/>
    <p:sldId id="487" r:id="rId10"/>
    <p:sldId id="488" r:id="rId11"/>
    <p:sldId id="489" r:id="rId12"/>
    <p:sldId id="490" r:id="rId13"/>
    <p:sldId id="491" r:id="rId14"/>
    <p:sldId id="492" r:id="rId15"/>
    <p:sldId id="493" r:id="rId16"/>
    <p:sldId id="494" r:id="rId17"/>
    <p:sldId id="495" r:id="rId18"/>
    <p:sldId id="496" r:id="rId19"/>
    <p:sldId id="497" r:id="rId20"/>
    <p:sldId id="498" r:id="rId21"/>
    <p:sldId id="499" r:id="rId22"/>
    <p:sldId id="500" r:id="rId23"/>
    <p:sldId id="331" r:id="rId24"/>
    <p:sldId id="501" r:id="rId25"/>
    <p:sldId id="502" r:id="rId26"/>
    <p:sldId id="503" r:id="rId27"/>
    <p:sldId id="504" r:id="rId28"/>
    <p:sldId id="505" r:id="rId29"/>
    <p:sldId id="506" r:id="rId30"/>
    <p:sldId id="507" r:id="rId31"/>
    <p:sldId id="508" r:id="rId32"/>
    <p:sldId id="509" r:id="rId33"/>
    <p:sldId id="510" r:id="rId34"/>
    <p:sldId id="272" r:id="rId35"/>
    <p:sldId id="273" r:id="rId36"/>
    <p:sldId id="274" r:id="rId37"/>
    <p:sldId id="275" r:id="rId38"/>
    <p:sldId id="276" r:id="rId39"/>
    <p:sldId id="277" r:id="rId40"/>
    <p:sldId id="278" r:id="rId41"/>
    <p:sldId id="279" r:id="rId42"/>
    <p:sldId id="511" r:id="rId43"/>
    <p:sldId id="512" r:id="rId44"/>
    <p:sldId id="513" r:id="rId45"/>
    <p:sldId id="514" r:id="rId46"/>
    <p:sldId id="515" r:id="rId47"/>
    <p:sldId id="516" r:id="rId48"/>
    <p:sldId id="517" r:id="rId49"/>
    <p:sldId id="518" r:id="rId50"/>
    <p:sldId id="519" r:id="rId51"/>
    <p:sldId id="520" r:id="rId52"/>
    <p:sldId id="521" r:id="rId53"/>
    <p:sldId id="522" r:id="rId54"/>
    <p:sldId id="523" r:id="rId55"/>
    <p:sldId id="524" r:id="rId56"/>
  </p:sldIdLst>
  <p:sldSz cx="10080625" cy="7559675"/>
  <p:notesSz cx="7559675" cy="10691813"/>
  <p:defaultTextStyle>
    <a:defPPr>
      <a:defRPr lang="en-GB"/>
    </a:defPPr>
    <a:lvl1pPr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Tahoma" panose="020B0604030504040204" pitchFamily="34" charset="0"/>
      </a:defRPr>
    </a:lvl1pPr>
    <a:lvl2pPr marL="742950" indent="-285750"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Tahoma" panose="020B0604030504040204" pitchFamily="34" charset="0"/>
      </a:defRPr>
    </a:lvl2pPr>
    <a:lvl3pPr marL="1143000" indent="-228600"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Tahoma" panose="020B0604030504040204" pitchFamily="34" charset="0"/>
      </a:defRPr>
    </a:lvl3pPr>
    <a:lvl4pPr marL="1600200" indent="-228600"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Tahoma" panose="020B0604030504040204" pitchFamily="34" charset="0"/>
      </a:defRPr>
    </a:lvl4pPr>
    <a:lvl5pPr marL="2057400" indent="-228600"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Tahoma" panose="020B0604030504040204" pitchFamily="34" charset="0"/>
      </a:defRPr>
    </a:lvl5pPr>
    <a:lvl6pPr marL="2286000" algn="l" defTabSz="914400" rtl="0" eaLnBrk="1" latinLnBrk="0" hangingPunct="1">
      <a:defRPr kern="1200">
        <a:solidFill>
          <a:schemeClr val="bg1"/>
        </a:solidFill>
        <a:latin typeface="Arial" panose="020B0604020202020204" pitchFamily="34" charset="0"/>
        <a:ea typeface="+mn-ea"/>
        <a:cs typeface="Tahoma" panose="020B0604030504040204" pitchFamily="34" charset="0"/>
      </a:defRPr>
    </a:lvl6pPr>
    <a:lvl7pPr marL="2743200" algn="l" defTabSz="914400" rtl="0" eaLnBrk="1" latinLnBrk="0" hangingPunct="1">
      <a:defRPr kern="1200">
        <a:solidFill>
          <a:schemeClr val="bg1"/>
        </a:solidFill>
        <a:latin typeface="Arial" panose="020B0604020202020204" pitchFamily="34" charset="0"/>
        <a:ea typeface="+mn-ea"/>
        <a:cs typeface="Tahoma" panose="020B0604030504040204" pitchFamily="34" charset="0"/>
      </a:defRPr>
    </a:lvl7pPr>
    <a:lvl8pPr marL="3200400" algn="l" defTabSz="914400" rtl="0" eaLnBrk="1" latinLnBrk="0" hangingPunct="1">
      <a:defRPr kern="1200">
        <a:solidFill>
          <a:schemeClr val="bg1"/>
        </a:solidFill>
        <a:latin typeface="Arial" panose="020B0604020202020204" pitchFamily="34" charset="0"/>
        <a:ea typeface="+mn-ea"/>
        <a:cs typeface="Tahoma" panose="020B0604030504040204" pitchFamily="34" charset="0"/>
      </a:defRPr>
    </a:lvl8pPr>
    <a:lvl9pPr marL="3657600" algn="l" defTabSz="914400" rtl="0" eaLnBrk="1" latinLnBrk="0" hangingPunct="1">
      <a:defRPr kern="1200">
        <a:solidFill>
          <a:schemeClr val="bg1"/>
        </a:solidFill>
        <a:latin typeface="Arial" panose="020B0604020202020204" pitchFamily="34" charset="0"/>
        <a:ea typeface="+mn-ea"/>
        <a:cs typeface="Tahoma" panose="020B060403050404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FBE6F3-9342-9F15-A814-54F87DFE7E10}" v="742" dt="2025-02-25T00:05:24.456"/>
    <p1510:client id="{6CAC3960-D512-54D5-383D-E2066393CB15}" v="108" dt="2025-02-24T12:53:00.5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2" d="100"/>
          <a:sy n="112" d="100"/>
        </p:scale>
        <p:origin x="1254" y="10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a:extLst>
              <a:ext uri="{FF2B5EF4-FFF2-40B4-BE49-F238E27FC236}">
                <a16:creationId xmlns:a16="http://schemas.microsoft.com/office/drawing/2014/main" id="{CA755FC2-7011-4F15-8979-B5C61DC5DB70}"/>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0" name="AutoShape 2">
            <a:extLst>
              <a:ext uri="{FF2B5EF4-FFF2-40B4-BE49-F238E27FC236}">
                <a16:creationId xmlns:a16="http://schemas.microsoft.com/office/drawing/2014/main" id="{69BE435E-0A2A-4E8A-B19E-18C073F7E015}"/>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1" name="AutoShape 3">
            <a:extLst>
              <a:ext uri="{FF2B5EF4-FFF2-40B4-BE49-F238E27FC236}">
                <a16:creationId xmlns:a16="http://schemas.microsoft.com/office/drawing/2014/main" id="{4E4D606B-D9FB-4279-923C-368DC33CF1EF}"/>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2" name="AutoShape 4">
            <a:extLst>
              <a:ext uri="{FF2B5EF4-FFF2-40B4-BE49-F238E27FC236}">
                <a16:creationId xmlns:a16="http://schemas.microsoft.com/office/drawing/2014/main" id="{0332BCC9-F5A9-48BE-96F4-3C8B90B4DFF2}"/>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3" name="AutoShape 5">
            <a:extLst>
              <a:ext uri="{FF2B5EF4-FFF2-40B4-BE49-F238E27FC236}">
                <a16:creationId xmlns:a16="http://schemas.microsoft.com/office/drawing/2014/main" id="{AEAA18C0-7D7D-41FB-9BA4-446CAD98ED12}"/>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4" name="AutoShape 6">
            <a:extLst>
              <a:ext uri="{FF2B5EF4-FFF2-40B4-BE49-F238E27FC236}">
                <a16:creationId xmlns:a16="http://schemas.microsoft.com/office/drawing/2014/main" id="{C8207516-67E4-4E78-9A7B-4865815B3054}"/>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5" name="AutoShape 7">
            <a:extLst>
              <a:ext uri="{FF2B5EF4-FFF2-40B4-BE49-F238E27FC236}">
                <a16:creationId xmlns:a16="http://schemas.microsoft.com/office/drawing/2014/main" id="{CD4F61F0-357F-474A-97BF-4E8A85EE9E6F}"/>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6" name="Rectangle 8">
            <a:extLst>
              <a:ext uri="{FF2B5EF4-FFF2-40B4-BE49-F238E27FC236}">
                <a16:creationId xmlns:a16="http://schemas.microsoft.com/office/drawing/2014/main" id="{DD56A7B2-E42F-4432-874B-17B82E16F05F}"/>
              </a:ext>
            </a:extLst>
          </p:cNvPr>
          <p:cNvSpPr>
            <a:spLocks noGrp="1" noRot="1" noChangeAspect="1" noChangeArrowheads="1"/>
          </p:cNvSpPr>
          <p:nvPr>
            <p:ph type="sldImg"/>
          </p:nvPr>
        </p:nvSpPr>
        <p:spPr bwMode="auto">
          <a:xfrm>
            <a:off x="1106488" y="812800"/>
            <a:ext cx="5332412" cy="3995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7" name="Rectangle 9">
            <a:extLst>
              <a:ext uri="{FF2B5EF4-FFF2-40B4-BE49-F238E27FC236}">
                <a16:creationId xmlns:a16="http://schemas.microsoft.com/office/drawing/2014/main" id="{DAF263ED-C3EC-4F69-AA10-DDF0B4ED0CF3}"/>
              </a:ext>
            </a:extLst>
          </p:cNvPr>
          <p:cNvSpPr>
            <a:spLocks noGrp="1" noChangeArrowheads="1"/>
          </p:cNvSpPr>
          <p:nvPr>
            <p:ph type="body"/>
          </p:nvPr>
        </p:nvSpPr>
        <p:spPr bwMode="auto">
          <a:xfrm>
            <a:off x="755650" y="5078413"/>
            <a:ext cx="6035675" cy="4799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ru-RU" altLang="ru-RU"/>
          </a:p>
        </p:txBody>
      </p:sp>
      <p:sp>
        <p:nvSpPr>
          <p:cNvPr id="2058" name="Text Box 10">
            <a:extLst>
              <a:ext uri="{FF2B5EF4-FFF2-40B4-BE49-F238E27FC236}">
                <a16:creationId xmlns:a16="http://schemas.microsoft.com/office/drawing/2014/main" id="{51F8B4BD-13AA-452A-B48F-CC66E27B7CF1}"/>
              </a:ext>
            </a:extLst>
          </p:cNvPr>
          <p:cNvSpPr txBox="1">
            <a:spLocks noChangeArrowheads="1"/>
          </p:cNvSpPr>
          <p:nvPr/>
        </p:nvSpPr>
        <p:spPr bwMode="auto">
          <a:xfrm>
            <a:off x="0" y="0"/>
            <a:ext cx="3270250"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9" name="Text Box 11">
            <a:extLst>
              <a:ext uri="{FF2B5EF4-FFF2-40B4-BE49-F238E27FC236}">
                <a16:creationId xmlns:a16="http://schemas.microsoft.com/office/drawing/2014/main" id="{50CD4748-C8D2-4916-B40B-5CC83CE080BE}"/>
              </a:ext>
            </a:extLst>
          </p:cNvPr>
          <p:cNvSpPr txBox="1">
            <a:spLocks noChangeArrowheads="1"/>
          </p:cNvSpPr>
          <p:nvPr/>
        </p:nvSpPr>
        <p:spPr bwMode="auto">
          <a:xfrm>
            <a:off x="4278313" y="0"/>
            <a:ext cx="3270250"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0" name="Text Box 12">
            <a:extLst>
              <a:ext uri="{FF2B5EF4-FFF2-40B4-BE49-F238E27FC236}">
                <a16:creationId xmlns:a16="http://schemas.microsoft.com/office/drawing/2014/main" id="{0BDE3F00-035A-4E22-8550-CF0F5E6B6EAE}"/>
              </a:ext>
            </a:extLst>
          </p:cNvPr>
          <p:cNvSpPr txBox="1">
            <a:spLocks noChangeArrowheads="1"/>
          </p:cNvSpPr>
          <p:nvPr/>
        </p:nvSpPr>
        <p:spPr bwMode="auto">
          <a:xfrm>
            <a:off x="0" y="10156825"/>
            <a:ext cx="3270250"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1" name="Rectangle 13">
            <a:extLst>
              <a:ext uri="{FF2B5EF4-FFF2-40B4-BE49-F238E27FC236}">
                <a16:creationId xmlns:a16="http://schemas.microsoft.com/office/drawing/2014/main" id="{5AD6B16C-566B-447C-AD55-9888C8FB3F8A}"/>
              </a:ext>
            </a:extLst>
          </p:cNvPr>
          <p:cNvSpPr>
            <a:spLocks noGrp="1" noChangeArrowheads="1"/>
          </p:cNvSpPr>
          <p:nvPr>
            <p:ph type="sldNum"/>
          </p:nvPr>
        </p:nvSpPr>
        <p:spPr bwMode="auto">
          <a:xfrm>
            <a:off x="4278313" y="10156825"/>
            <a:ext cx="3268662" cy="522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defRPr>
            </a:lvl1pPr>
          </a:lstStyle>
          <a:p>
            <a:fld id="{1D5FB47C-A02F-46F8-807F-3453CDD8B79E}" type="slidenum">
              <a:rPr lang="ru-RU" altLang="ru-RU"/>
              <a:pPr/>
              <a:t>‹#›</a:t>
            </a:fld>
            <a:endParaRPr lang="ru-RU" altLang="ru-RU"/>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680774DD-7F59-47C3-B03E-8378F5F5BD7F}"/>
              </a:ext>
            </a:extLst>
          </p:cNvPr>
          <p:cNvSpPr>
            <a:spLocks noGrp="1" noChangeArrowheads="1"/>
          </p:cNvSpPr>
          <p:nvPr>
            <p:ph type="sldNum"/>
          </p:nvPr>
        </p:nvSpPr>
        <p:spPr>
          <a:ln/>
        </p:spPr>
        <p:txBody>
          <a:bodyPr/>
          <a:lstStyle/>
          <a:p>
            <a:fld id="{4AE05D40-C838-4686-BFBB-8EB3CAD8C681}" type="slidenum">
              <a:rPr lang="ru-RU" altLang="ru-RU"/>
              <a:pPr/>
              <a:t>25</a:t>
            </a:fld>
            <a:endParaRPr lang="ru-RU" altLang="ru-RU"/>
          </a:p>
        </p:txBody>
      </p:sp>
      <p:sp>
        <p:nvSpPr>
          <p:cNvPr id="76801" name="Text Box 1">
            <a:extLst>
              <a:ext uri="{FF2B5EF4-FFF2-40B4-BE49-F238E27FC236}">
                <a16:creationId xmlns:a16="http://schemas.microsoft.com/office/drawing/2014/main" id="{FD265ADF-F1F1-4BA7-B60A-E3ED4875356A}"/>
              </a:ext>
            </a:extLst>
          </p:cNvPr>
          <p:cNvSpPr txBox="1">
            <a:spLocks noChangeArrowheads="1"/>
          </p:cNvSpPr>
          <p:nvPr/>
        </p:nvSpPr>
        <p:spPr bwMode="auto">
          <a:xfrm>
            <a:off x="4278313" y="10156825"/>
            <a:ext cx="3270250"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cs typeface="Tahoma" panose="020B060403050404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cs typeface="Tahoma" panose="020B060403050404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cs typeface="Tahoma" panose="020B060403050404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cs typeface="Tahoma" panose="020B060403050404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cs typeface="Tahoma" panose="020B0604030504040204" pitchFamily="34"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cs typeface="Tahoma" panose="020B0604030504040204" pitchFamily="34"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cs typeface="Tahoma" panose="020B0604030504040204" pitchFamily="34"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cs typeface="Tahoma" panose="020B0604030504040204" pitchFamily="34"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cs typeface="Tahoma" panose="020B0604030504040204" pitchFamily="34" charset="0"/>
              </a:defRPr>
            </a:lvl9pPr>
          </a:lstStyle>
          <a:p>
            <a:pPr algn="r" eaLnBrk="1">
              <a:buClrTx/>
              <a:buFontTx/>
              <a:buNone/>
            </a:pPr>
            <a:fld id="{1BCEED78-3E41-49A5-8E92-DA59CD0C5CF9}" type="slidenum">
              <a:rPr lang="ru-RU" altLang="ru-RU" sz="1400">
                <a:solidFill>
                  <a:srgbClr val="000000"/>
                </a:solidFill>
                <a:latin typeface="Times New Roman" panose="02020603050405020304" pitchFamily="18" charset="0"/>
              </a:rPr>
              <a:pPr algn="r" eaLnBrk="1">
                <a:buClrTx/>
                <a:buFontTx/>
                <a:buNone/>
              </a:pPr>
              <a:t>25</a:t>
            </a:fld>
            <a:endParaRPr lang="ru-RU" altLang="ru-RU" sz="1400">
              <a:solidFill>
                <a:srgbClr val="000000"/>
              </a:solidFill>
              <a:latin typeface="Times New Roman" panose="02020603050405020304" pitchFamily="18" charset="0"/>
            </a:endParaRPr>
          </a:p>
        </p:txBody>
      </p:sp>
      <p:sp>
        <p:nvSpPr>
          <p:cNvPr id="76802" name="Rectangle 2">
            <a:extLst>
              <a:ext uri="{FF2B5EF4-FFF2-40B4-BE49-F238E27FC236}">
                <a16:creationId xmlns:a16="http://schemas.microsoft.com/office/drawing/2014/main" id="{EE337AC9-3545-4833-B9DC-F5A16E39F492}"/>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6803" name="Text Box 3">
            <a:extLst>
              <a:ext uri="{FF2B5EF4-FFF2-40B4-BE49-F238E27FC236}">
                <a16:creationId xmlns:a16="http://schemas.microsoft.com/office/drawing/2014/main" id="{739623DF-DF38-4786-A28C-8B57DC7BA835}"/>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Tree>
    <p:extLst>
      <p:ext uri="{BB962C8B-B14F-4D97-AF65-F5344CB8AC3E}">
        <p14:creationId xmlns:p14="http://schemas.microsoft.com/office/powerpoint/2010/main" val="3295333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7FA462-7524-4373-9D7C-B593A5D30876}"/>
              </a:ext>
            </a:extLst>
          </p:cNvPr>
          <p:cNvSpPr>
            <a:spLocks noGrp="1"/>
          </p:cNvSpPr>
          <p:nvPr>
            <p:ph type="ctrTitle"/>
          </p:nvPr>
        </p:nvSpPr>
        <p:spPr>
          <a:xfrm>
            <a:off x="1260475" y="1236663"/>
            <a:ext cx="7559675" cy="2632075"/>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A024DB73-F42D-4A59-83BB-A78D88EA1873}"/>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Номер слайда 3">
            <a:extLst>
              <a:ext uri="{FF2B5EF4-FFF2-40B4-BE49-F238E27FC236}">
                <a16:creationId xmlns:a16="http://schemas.microsoft.com/office/drawing/2014/main" id="{1BA53CA6-81E4-41EA-BFE4-1B672DAB49A4}"/>
              </a:ext>
            </a:extLst>
          </p:cNvPr>
          <p:cNvSpPr>
            <a:spLocks noGrp="1"/>
          </p:cNvSpPr>
          <p:nvPr>
            <p:ph type="sldNum" idx="10"/>
          </p:nvPr>
        </p:nvSpPr>
        <p:spPr/>
        <p:txBody>
          <a:bodyPr/>
          <a:lstStyle>
            <a:lvl1pPr>
              <a:defRPr/>
            </a:lvl1pPr>
          </a:lstStyle>
          <a:p>
            <a:fld id="{7237C21B-ECA8-4E90-9CE1-B8AE01EB3A77}" type="slidenum">
              <a:rPr lang="ru-RU" altLang="ru-RU"/>
              <a:pPr/>
              <a:t>‹#›</a:t>
            </a:fld>
            <a:endParaRPr lang="ru-RU" altLang="ru-RU"/>
          </a:p>
        </p:txBody>
      </p:sp>
    </p:spTree>
    <p:extLst>
      <p:ext uri="{BB962C8B-B14F-4D97-AF65-F5344CB8AC3E}">
        <p14:creationId xmlns:p14="http://schemas.microsoft.com/office/powerpoint/2010/main" val="4035283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187853-A888-448B-9556-3C7FA7F7B05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ADC43A1B-7046-41A7-9C8E-98C4CA36CECE}"/>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a:extLst>
              <a:ext uri="{FF2B5EF4-FFF2-40B4-BE49-F238E27FC236}">
                <a16:creationId xmlns:a16="http://schemas.microsoft.com/office/drawing/2014/main" id="{A43A3691-435B-481D-89DC-2955DBF54A42}"/>
              </a:ext>
            </a:extLst>
          </p:cNvPr>
          <p:cNvSpPr>
            <a:spLocks noGrp="1"/>
          </p:cNvSpPr>
          <p:nvPr>
            <p:ph type="sldNum" idx="10"/>
          </p:nvPr>
        </p:nvSpPr>
        <p:spPr/>
        <p:txBody>
          <a:bodyPr/>
          <a:lstStyle>
            <a:lvl1pPr>
              <a:defRPr/>
            </a:lvl1pPr>
          </a:lstStyle>
          <a:p>
            <a:fld id="{4F311B18-C229-44B5-9D9B-6F3B3EE16EE2}" type="slidenum">
              <a:rPr lang="ru-RU" altLang="ru-RU"/>
              <a:pPr/>
              <a:t>‹#›</a:t>
            </a:fld>
            <a:endParaRPr lang="ru-RU" altLang="ru-RU"/>
          </a:p>
        </p:txBody>
      </p:sp>
    </p:spTree>
    <p:extLst>
      <p:ext uri="{BB962C8B-B14F-4D97-AF65-F5344CB8AC3E}">
        <p14:creationId xmlns:p14="http://schemas.microsoft.com/office/powerpoint/2010/main" val="4238724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930E3CC-92B5-4F70-805B-87A09D602018}"/>
              </a:ext>
            </a:extLst>
          </p:cNvPr>
          <p:cNvSpPr>
            <a:spLocks noGrp="1"/>
          </p:cNvSpPr>
          <p:nvPr>
            <p:ph type="title" orient="vert"/>
          </p:nvPr>
        </p:nvSpPr>
        <p:spPr>
          <a:xfrm>
            <a:off x="7297738" y="301625"/>
            <a:ext cx="2263775" cy="5838825"/>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178E6B6D-CB24-40BD-9F9C-EB0F46C76709}"/>
              </a:ext>
            </a:extLst>
          </p:cNvPr>
          <p:cNvSpPr>
            <a:spLocks noGrp="1"/>
          </p:cNvSpPr>
          <p:nvPr>
            <p:ph type="body" orient="vert" idx="1"/>
          </p:nvPr>
        </p:nvSpPr>
        <p:spPr>
          <a:xfrm>
            <a:off x="503238" y="301625"/>
            <a:ext cx="6642100" cy="58388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a:extLst>
              <a:ext uri="{FF2B5EF4-FFF2-40B4-BE49-F238E27FC236}">
                <a16:creationId xmlns:a16="http://schemas.microsoft.com/office/drawing/2014/main" id="{9CD5A3CE-0607-41B0-93FA-1BFC5C05414A}"/>
              </a:ext>
            </a:extLst>
          </p:cNvPr>
          <p:cNvSpPr>
            <a:spLocks noGrp="1"/>
          </p:cNvSpPr>
          <p:nvPr>
            <p:ph type="sldNum" idx="10"/>
          </p:nvPr>
        </p:nvSpPr>
        <p:spPr/>
        <p:txBody>
          <a:bodyPr/>
          <a:lstStyle>
            <a:lvl1pPr>
              <a:defRPr/>
            </a:lvl1pPr>
          </a:lstStyle>
          <a:p>
            <a:fld id="{D0371A7F-7715-4D47-8139-D1DB22A1559D}" type="slidenum">
              <a:rPr lang="ru-RU" altLang="ru-RU"/>
              <a:pPr/>
              <a:t>‹#›</a:t>
            </a:fld>
            <a:endParaRPr lang="ru-RU" altLang="ru-RU"/>
          </a:p>
        </p:txBody>
      </p:sp>
    </p:spTree>
    <p:extLst>
      <p:ext uri="{BB962C8B-B14F-4D97-AF65-F5344CB8AC3E}">
        <p14:creationId xmlns:p14="http://schemas.microsoft.com/office/powerpoint/2010/main" val="1972168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E192AB-F15D-4ABD-A791-635533DA683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CB136AE-23BA-47C3-B3F0-2C8992D38D1A}"/>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a:extLst>
              <a:ext uri="{FF2B5EF4-FFF2-40B4-BE49-F238E27FC236}">
                <a16:creationId xmlns:a16="http://schemas.microsoft.com/office/drawing/2014/main" id="{6F338519-2233-4A09-856A-9A7522CB3CA6}"/>
              </a:ext>
            </a:extLst>
          </p:cNvPr>
          <p:cNvSpPr>
            <a:spLocks noGrp="1"/>
          </p:cNvSpPr>
          <p:nvPr>
            <p:ph type="sldNum" idx="10"/>
          </p:nvPr>
        </p:nvSpPr>
        <p:spPr/>
        <p:txBody>
          <a:bodyPr/>
          <a:lstStyle>
            <a:lvl1pPr>
              <a:defRPr/>
            </a:lvl1pPr>
          </a:lstStyle>
          <a:p>
            <a:fld id="{4C4DF6DB-CBCD-4AB1-BBAC-F2488F03EDCB}" type="slidenum">
              <a:rPr lang="ru-RU" altLang="ru-RU"/>
              <a:pPr/>
              <a:t>‹#›</a:t>
            </a:fld>
            <a:endParaRPr lang="ru-RU" altLang="ru-RU"/>
          </a:p>
        </p:txBody>
      </p:sp>
    </p:spTree>
    <p:extLst>
      <p:ext uri="{BB962C8B-B14F-4D97-AF65-F5344CB8AC3E}">
        <p14:creationId xmlns:p14="http://schemas.microsoft.com/office/powerpoint/2010/main" val="2038564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03B683-5DCA-4D77-B273-ED1991028545}"/>
              </a:ext>
            </a:extLst>
          </p:cNvPr>
          <p:cNvSpPr>
            <a:spLocks noGrp="1"/>
          </p:cNvSpPr>
          <p:nvPr>
            <p:ph type="title"/>
          </p:nvPr>
        </p:nvSpPr>
        <p:spPr>
          <a:xfrm>
            <a:off x="687388" y="1884363"/>
            <a:ext cx="8694737" cy="31448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D39CC136-33D7-4730-B052-C4CADCFAAEA4}"/>
              </a:ext>
            </a:extLst>
          </p:cNvPr>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Номер слайда 3">
            <a:extLst>
              <a:ext uri="{FF2B5EF4-FFF2-40B4-BE49-F238E27FC236}">
                <a16:creationId xmlns:a16="http://schemas.microsoft.com/office/drawing/2014/main" id="{39E1B8C2-1C4B-4A64-AD7A-CB6B59DA4B57}"/>
              </a:ext>
            </a:extLst>
          </p:cNvPr>
          <p:cNvSpPr>
            <a:spLocks noGrp="1"/>
          </p:cNvSpPr>
          <p:nvPr>
            <p:ph type="sldNum" idx="10"/>
          </p:nvPr>
        </p:nvSpPr>
        <p:spPr/>
        <p:txBody>
          <a:bodyPr/>
          <a:lstStyle>
            <a:lvl1pPr>
              <a:defRPr/>
            </a:lvl1pPr>
          </a:lstStyle>
          <a:p>
            <a:fld id="{9AD093F4-64A0-460C-8E19-6D7EECF8ADA2}" type="slidenum">
              <a:rPr lang="ru-RU" altLang="ru-RU"/>
              <a:pPr/>
              <a:t>‹#›</a:t>
            </a:fld>
            <a:endParaRPr lang="ru-RU" altLang="ru-RU"/>
          </a:p>
        </p:txBody>
      </p:sp>
    </p:spTree>
    <p:extLst>
      <p:ext uri="{BB962C8B-B14F-4D97-AF65-F5344CB8AC3E}">
        <p14:creationId xmlns:p14="http://schemas.microsoft.com/office/powerpoint/2010/main" val="1322860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447098-049C-49B4-8D42-7B5934020F3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01F4040-2149-450D-ADB3-0DC64AF2B74D}"/>
              </a:ext>
            </a:extLst>
          </p:cNvPr>
          <p:cNvSpPr>
            <a:spLocks noGrp="1"/>
          </p:cNvSpPr>
          <p:nvPr>
            <p:ph sz="half" idx="1"/>
          </p:nvPr>
        </p:nvSpPr>
        <p:spPr>
          <a:xfrm>
            <a:off x="503238" y="1768475"/>
            <a:ext cx="4452937" cy="437197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107DBCF9-3363-4415-BAE7-29FA3D7A8ABB}"/>
              </a:ext>
            </a:extLst>
          </p:cNvPr>
          <p:cNvSpPr>
            <a:spLocks noGrp="1"/>
          </p:cNvSpPr>
          <p:nvPr>
            <p:ph sz="half" idx="2"/>
          </p:nvPr>
        </p:nvSpPr>
        <p:spPr>
          <a:xfrm>
            <a:off x="5108575" y="1768475"/>
            <a:ext cx="4452938" cy="437197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Номер слайда 4">
            <a:extLst>
              <a:ext uri="{FF2B5EF4-FFF2-40B4-BE49-F238E27FC236}">
                <a16:creationId xmlns:a16="http://schemas.microsoft.com/office/drawing/2014/main" id="{D9367E09-056B-4071-9C2B-768D0BB19BDB}"/>
              </a:ext>
            </a:extLst>
          </p:cNvPr>
          <p:cNvSpPr>
            <a:spLocks noGrp="1"/>
          </p:cNvSpPr>
          <p:nvPr>
            <p:ph type="sldNum" idx="10"/>
          </p:nvPr>
        </p:nvSpPr>
        <p:spPr/>
        <p:txBody>
          <a:bodyPr/>
          <a:lstStyle>
            <a:lvl1pPr>
              <a:defRPr/>
            </a:lvl1pPr>
          </a:lstStyle>
          <a:p>
            <a:fld id="{1DFD0A7C-A82C-43F4-8945-D9E17ADDCF09}" type="slidenum">
              <a:rPr lang="ru-RU" altLang="ru-RU"/>
              <a:pPr/>
              <a:t>‹#›</a:t>
            </a:fld>
            <a:endParaRPr lang="ru-RU" altLang="ru-RU"/>
          </a:p>
        </p:txBody>
      </p:sp>
    </p:spTree>
    <p:extLst>
      <p:ext uri="{BB962C8B-B14F-4D97-AF65-F5344CB8AC3E}">
        <p14:creationId xmlns:p14="http://schemas.microsoft.com/office/powerpoint/2010/main" val="3843593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077D97-9E68-4C72-AB5F-586C41469613}"/>
              </a:ext>
            </a:extLst>
          </p:cNvPr>
          <p:cNvSpPr>
            <a:spLocks noGrp="1"/>
          </p:cNvSpPr>
          <p:nvPr>
            <p:ph type="title"/>
          </p:nvPr>
        </p:nvSpPr>
        <p:spPr>
          <a:xfrm>
            <a:off x="693738" y="403225"/>
            <a:ext cx="8694737" cy="1460500"/>
          </a:xfrm>
        </p:spPr>
        <p:txBody>
          <a:bodyPr/>
          <a:lstStyle/>
          <a:p>
            <a:r>
              <a:rPr lang="ru-RU"/>
              <a:t>Образец заголовка</a:t>
            </a:r>
          </a:p>
        </p:txBody>
      </p:sp>
      <p:sp>
        <p:nvSpPr>
          <p:cNvPr id="3" name="Текст 2">
            <a:extLst>
              <a:ext uri="{FF2B5EF4-FFF2-40B4-BE49-F238E27FC236}">
                <a16:creationId xmlns:a16="http://schemas.microsoft.com/office/drawing/2014/main" id="{AD9E4324-7C6E-4848-8AD8-1EFB8F3B56A2}"/>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F823774-07FB-432C-9A28-88EB2A972517}"/>
              </a:ext>
            </a:extLst>
          </p:cNvPr>
          <p:cNvSpPr>
            <a:spLocks noGrp="1"/>
          </p:cNvSpPr>
          <p:nvPr>
            <p:ph sz="half" idx="2"/>
          </p:nvPr>
        </p:nvSpPr>
        <p:spPr>
          <a:xfrm>
            <a:off x="693738" y="2760663"/>
            <a:ext cx="4265612" cy="406241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82DBB22-4355-4385-8088-6D246387441D}"/>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B6DDF76-7092-4D0E-8335-7B0DFE3E2C99}"/>
              </a:ext>
            </a:extLst>
          </p:cNvPr>
          <p:cNvSpPr>
            <a:spLocks noGrp="1"/>
          </p:cNvSpPr>
          <p:nvPr>
            <p:ph sz="quarter" idx="4"/>
          </p:nvPr>
        </p:nvSpPr>
        <p:spPr>
          <a:xfrm>
            <a:off x="5103813" y="2760663"/>
            <a:ext cx="4284662" cy="406241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Номер слайда 6">
            <a:extLst>
              <a:ext uri="{FF2B5EF4-FFF2-40B4-BE49-F238E27FC236}">
                <a16:creationId xmlns:a16="http://schemas.microsoft.com/office/drawing/2014/main" id="{E2B23B2F-BFB8-4E33-858F-9848D8594C80}"/>
              </a:ext>
            </a:extLst>
          </p:cNvPr>
          <p:cNvSpPr>
            <a:spLocks noGrp="1"/>
          </p:cNvSpPr>
          <p:nvPr>
            <p:ph type="sldNum" idx="10"/>
          </p:nvPr>
        </p:nvSpPr>
        <p:spPr/>
        <p:txBody>
          <a:bodyPr/>
          <a:lstStyle>
            <a:lvl1pPr>
              <a:defRPr/>
            </a:lvl1pPr>
          </a:lstStyle>
          <a:p>
            <a:fld id="{16BDE859-5F07-4220-A97C-DA3F5035F568}" type="slidenum">
              <a:rPr lang="ru-RU" altLang="ru-RU"/>
              <a:pPr/>
              <a:t>‹#›</a:t>
            </a:fld>
            <a:endParaRPr lang="ru-RU" altLang="ru-RU"/>
          </a:p>
        </p:txBody>
      </p:sp>
    </p:spTree>
    <p:extLst>
      <p:ext uri="{BB962C8B-B14F-4D97-AF65-F5344CB8AC3E}">
        <p14:creationId xmlns:p14="http://schemas.microsoft.com/office/powerpoint/2010/main" val="2241929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B6231D-C03D-47B8-9514-56C99B6A5ACF}"/>
              </a:ext>
            </a:extLst>
          </p:cNvPr>
          <p:cNvSpPr>
            <a:spLocks noGrp="1"/>
          </p:cNvSpPr>
          <p:nvPr>
            <p:ph type="title"/>
          </p:nvPr>
        </p:nvSpPr>
        <p:spPr/>
        <p:txBody>
          <a:bodyPr/>
          <a:lstStyle/>
          <a:p>
            <a:r>
              <a:rPr lang="ru-RU"/>
              <a:t>Образец заголовка</a:t>
            </a:r>
          </a:p>
        </p:txBody>
      </p:sp>
      <p:sp>
        <p:nvSpPr>
          <p:cNvPr id="3" name="Номер слайда 2">
            <a:extLst>
              <a:ext uri="{FF2B5EF4-FFF2-40B4-BE49-F238E27FC236}">
                <a16:creationId xmlns:a16="http://schemas.microsoft.com/office/drawing/2014/main" id="{CAD4D887-7619-413C-97A3-A234F899E3D8}"/>
              </a:ext>
            </a:extLst>
          </p:cNvPr>
          <p:cNvSpPr>
            <a:spLocks noGrp="1"/>
          </p:cNvSpPr>
          <p:nvPr>
            <p:ph type="sldNum" idx="10"/>
          </p:nvPr>
        </p:nvSpPr>
        <p:spPr/>
        <p:txBody>
          <a:bodyPr/>
          <a:lstStyle>
            <a:lvl1pPr>
              <a:defRPr/>
            </a:lvl1pPr>
          </a:lstStyle>
          <a:p>
            <a:fld id="{EAEA35C0-FDBA-41EB-A4BD-91D21FEA1C65}" type="slidenum">
              <a:rPr lang="ru-RU" altLang="ru-RU"/>
              <a:pPr/>
              <a:t>‹#›</a:t>
            </a:fld>
            <a:endParaRPr lang="ru-RU" altLang="ru-RU"/>
          </a:p>
        </p:txBody>
      </p:sp>
    </p:spTree>
    <p:extLst>
      <p:ext uri="{BB962C8B-B14F-4D97-AF65-F5344CB8AC3E}">
        <p14:creationId xmlns:p14="http://schemas.microsoft.com/office/powerpoint/2010/main" val="492225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id="{03264CAB-2A0A-469D-82DA-326BAA9E4746}"/>
              </a:ext>
            </a:extLst>
          </p:cNvPr>
          <p:cNvSpPr>
            <a:spLocks noGrp="1"/>
          </p:cNvSpPr>
          <p:nvPr>
            <p:ph type="sldNum" idx="10"/>
          </p:nvPr>
        </p:nvSpPr>
        <p:spPr/>
        <p:txBody>
          <a:bodyPr/>
          <a:lstStyle>
            <a:lvl1pPr>
              <a:defRPr/>
            </a:lvl1pPr>
          </a:lstStyle>
          <a:p>
            <a:fld id="{8C1B7217-98CD-46A5-9D93-4AC42F2BE357}" type="slidenum">
              <a:rPr lang="ru-RU" altLang="ru-RU"/>
              <a:pPr/>
              <a:t>‹#›</a:t>
            </a:fld>
            <a:endParaRPr lang="ru-RU" altLang="ru-RU"/>
          </a:p>
        </p:txBody>
      </p:sp>
    </p:spTree>
    <p:extLst>
      <p:ext uri="{BB962C8B-B14F-4D97-AF65-F5344CB8AC3E}">
        <p14:creationId xmlns:p14="http://schemas.microsoft.com/office/powerpoint/2010/main" val="815337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48A2BC-FD7E-44FB-A997-118695EEE55B}"/>
              </a:ext>
            </a:extLst>
          </p:cNvPr>
          <p:cNvSpPr>
            <a:spLocks noGrp="1"/>
          </p:cNvSpPr>
          <p:nvPr>
            <p:ph type="title"/>
          </p:nvPr>
        </p:nvSpPr>
        <p:spPr>
          <a:xfrm>
            <a:off x="693738" y="503238"/>
            <a:ext cx="3251200" cy="17653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B951BC51-15E1-403D-AB3E-DF930DAFE319}"/>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EAFCCE51-3B4F-4FED-9CAB-30B551FDEADB}"/>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a:extLst>
              <a:ext uri="{FF2B5EF4-FFF2-40B4-BE49-F238E27FC236}">
                <a16:creationId xmlns:a16="http://schemas.microsoft.com/office/drawing/2014/main" id="{D30150CB-18A2-4845-B77D-3474D3B9C207}"/>
              </a:ext>
            </a:extLst>
          </p:cNvPr>
          <p:cNvSpPr>
            <a:spLocks noGrp="1"/>
          </p:cNvSpPr>
          <p:nvPr>
            <p:ph type="sldNum" idx="10"/>
          </p:nvPr>
        </p:nvSpPr>
        <p:spPr/>
        <p:txBody>
          <a:bodyPr/>
          <a:lstStyle>
            <a:lvl1pPr>
              <a:defRPr/>
            </a:lvl1pPr>
          </a:lstStyle>
          <a:p>
            <a:fld id="{85787079-DC70-4E60-9390-7503D7F19356}" type="slidenum">
              <a:rPr lang="ru-RU" altLang="ru-RU"/>
              <a:pPr/>
              <a:t>‹#›</a:t>
            </a:fld>
            <a:endParaRPr lang="ru-RU" altLang="ru-RU"/>
          </a:p>
        </p:txBody>
      </p:sp>
    </p:spTree>
    <p:extLst>
      <p:ext uri="{BB962C8B-B14F-4D97-AF65-F5344CB8AC3E}">
        <p14:creationId xmlns:p14="http://schemas.microsoft.com/office/powerpoint/2010/main" val="1051167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AA6411-A572-4170-86B7-9CE97CDDFAAC}"/>
              </a:ext>
            </a:extLst>
          </p:cNvPr>
          <p:cNvSpPr>
            <a:spLocks noGrp="1"/>
          </p:cNvSpPr>
          <p:nvPr>
            <p:ph type="title"/>
          </p:nvPr>
        </p:nvSpPr>
        <p:spPr>
          <a:xfrm>
            <a:off x="693738" y="503238"/>
            <a:ext cx="3251200" cy="17653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DF431193-682B-45FC-9F35-82EFB4642179}"/>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1CCE8170-FF9C-43CE-8401-251096598C8D}"/>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a:extLst>
              <a:ext uri="{FF2B5EF4-FFF2-40B4-BE49-F238E27FC236}">
                <a16:creationId xmlns:a16="http://schemas.microsoft.com/office/drawing/2014/main" id="{F7D02EF9-79F0-496C-BC69-64885961F768}"/>
              </a:ext>
            </a:extLst>
          </p:cNvPr>
          <p:cNvSpPr>
            <a:spLocks noGrp="1"/>
          </p:cNvSpPr>
          <p:nvPr>
            <p:ph type="sldNum" idx="10"/>
          </p:nvPr>
        </p:nvSpPr>
        <p:spPr/>
        <p:txBody>
          <a:bodyPr/>
          <a:lstStyle>
            <a:lvl1pPr>
              <a:defRPr/>
            </a:lvl1pPr>
          </a:lstStyle>
          <a:p>
            <a:fld id="{A3FFF263-39BF-4ED2-85E0-2C53CAACF60E}" type="slidenum">
              <a:rPr lang="ru-RU" altLang="ru-RU"/>
              <a:pPr/>
              <a:t>‹#›</a:t>
            </a:fld>
            <a:endParaRPr lang="ru-RU" altLang="ru-RU"/>
          </a:p>
        </p:txBody>
      </p:sp>
    </p:spTree>
    <p:extLst>
      <p:ext uri="{BB962C8B-B14F-4D97-AF65-F5344CB8AC3E}">
        <p14:creationId xmlns:p14="http://schemas.microsoft.com/office/powerpoint/2010/main" val="2355815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F659E7B5-A012-4060-8450-914FB0F03320}"/>
              </a:ext>
            </a:extLst>
          </p:cNvPr>
          <p:cNvSpPr>
            <a:spLocks noGrp="1" noChangeArrowheads="1"/>
          </p:cNvSpPr>
          <p:nvPr>
            <p:ph type="title"/>
          </p:nvPr>
        </p:nvSpPr>
        <p:spPr bwMode="auto">
          <a:xfrm>
            <a:off x="503238" y="301625"/>
            <a:ext cx="9058275" cy="1249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ru-RU"/>
              <a:t>Для правки текста заголовка щёлкните мышью</a:t>
            </a:r>
          </a:p>
        </p:txBody>
      </p:sp>
      <p:sp>
        <p:nvSpPr>
          <p:cNvPr id="1026" name="Rectangle 2">
            <a:extLst>
              <a:ext uri="{FF2B5EF4-FFF2-40B4-BE49-F238E27FC236}">
                <a16:creationId xmlns:a16="http://schemas.microsoft.com/office/drawing/2014/main" id="{00C529BF-098B-495F-9DA9-274B18864C27}"/>
              </a:ext>
            </a:extLst>
          </p:cNvPr>
          <p:cNvSpPr>
            <a:spLocks noGrp="1" noChangeArrowheads="1"/>
          </p:cNvSpPr>
          <p:nvPr>
            <p:ph type="body" idx="1"/>
          </p:nvPr>
        </p:nvSpPr>
        <p:spPr bwMode="auto">
          <a:xfrm>
            <a:off x="503238" y="1768475"/>
            <a:ext cx="9058275" cy="437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080" rIns="0" bIns="0" numCol="1" anchor="t" anchorCtr="0" compatLnSpc="1">
            <a:prstTxWarp prst="textNoShape">
              <a:avLst/>
            </a:prstTxWarp>
          </a:bodyPr>
          <a:lstStyle/>
          <a:p>
            <a:pPr lvl="0"/>
            <a:r>
              <a:rPr lang="en-GB" altLang="ru-RU"/>
              <a:t>Для правки структуры щёлкните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Четвёртый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p:txBody>
      </p:sp>
      <p:sp>
        <p:nvSpPr>
          <p:cNvPr id="1027" name="Text Box 3">
            <a:extLst>
              <a:ext uri="{FF2B5EF4-FFF2-40B4-BE49-F238E27FC236}">
                <a16:creationId xmlns:a16="http://schemas.microsoft.com/office/drawing/2014/main" id="{A2BA8952-CD14-4D74-9027-98739A1841C3}"/>
              </a:ext>
            </a:extLst>
          </p:cNvPr>
          <p:cNvSpPr txBox="1">
            <a:spLocks noChangeArrowheads="1"/>
          </p:cNvSpPr>
          <p:nvPr/>
        </p:nvSpPr>
        <p:spPr bwMode="auto">
          <a:xfrm>
            <a:off x="503238" y="6886575"/>
            <a:ext cx="2336800" cy="509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28" name="Text Box 4">
            <a:extLst>
              <a:ext uri="{FF2B5EF4-FFF2-40B4-BE49-F238E27FC236}">
                <a16:creationId xmlns:a16="http://schemas.microsoft.com/office/drawing/2014/main" id="{9E7ED494-79F9-43C2-A95F-460CA0B42F14}"/>
              </a:ext>
            </a:extLst>
          </p:cNvPr>
          <p:cNvSpPr txBox="1">
            <a:spLocks noChangeArrowheads="1"/>
          </p:cNvSpPr>
          <p:nvPr/>
        </p:nvSpPr>
        <p:spPr bwMode="auto">
          <a:xfrm>
            <a:off x="3448050" y="6886575"/>
            <a:ext cx="3184525" cy="509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29" name="Rectangle 5">
            <a:extLst>
              <a:ext uri="{FF2B5EF4-FFF2-40B4-BE49-F238E27FC236}">
                <a16:creationId xmlns:a16="http://schemas.microsoft.com/office/drawing/2014/main" id="{E538EFBD-EF2A-4CF7-840A-D5776DDEB2C5}"/>
              </a:ext>
            </a:extLst>
          </p:cNvPr>
          <p:cNvSpPr>
            <a:spLocks noGrp="1" noChangeArrowheads="1"/>
          </p:cNvSpPr>
          <p:nvPr>
            <p:ph type="sldNum"/>
          </p:nvPr>
        </p:nvSpPr>
        <p:spPr bwMode="auto">
          <a:xfrm>
            <a:off x="7227888" y="6886575"/>
            <a:ext cx="2335212" cy="50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defRPr>
            </a:lvl1pPr>
          </a:lstStyle>
          <a:p>
            <a:fld id="{A99F4429-25CE-43EE-B8CA-1F95505DE3C2}"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marL="742950" indent="-285750"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Tahoma" panose="020B0604030504040204" pitchFamily="34" charset="0"/>
        </a:defRPr>
      </a:lvl2pPr>
      <a:lvl3pPr marL="1143000" indent="-228600"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Tahoma" panose="020B0604030504040204" pitchFamily="34" charset="0"/>
        </a:defRPr>
      </a:lvl3pPr>
      <a:lvl4pPr marL="1600200" indent="-228600"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Tahoma" panose="020B0604030504040204" pitchFamily="34" charset="0"/>
        </a:defRPr>
      </a:lvl4pPr>
      <a:lvl5pPr marL="2057400" indent="-228600"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Tahoma" panose="020B0604030504040204" pitchFamily="34" charset="0"/>
        </a:defRPr>
      </a:lvl5pPr>
      <a:lvl6pPr marL="2514600" indent="-228600"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Tahoma" panose="020B0604030504040204" pitchFamily="34" charset="0"/>
        </a:defRPr>
      </a:lvl6pPr>
      <a:lvl7pPr marL="2971800" indent="-228600"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Tahoma" panose="020B0604030504040204" pitchFamily="34" charset="0"/>
        </a:defRPr>
      </a:lvl7pPr>
      <a:lvl8pPr marL="3429000" indent="-228600"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Tahoma" panose="020B0604030504040204" pitchFamily="34" charset="0"/>
        </a:defRPr>
      </a:lvl8pPr>
      <a:lvl9pPr marL="3886200" indent="-228600"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Tahoma" panose="020B0604030504040204" pitchFamily="34" charset="0"/>
        </a:defRPr>
      </a:lvl9pPr>
    </p:titleStyle>
    <p:bodyStyle>
      <a:lvl1pPr marL="342900" indent="-342900" algn="l" defTabSz="449263" rtl="0" eaLnBrk="0" fontAlgn="base" hangingPunct="0">
        <a:lnSpc>
          <a:spcPct val="93000"/>
        </a:lnSpc>
        <a:spcBef>
          <a:spcPct val="0"/>
        </a:spcBef>
        <a:spcAft>
          <a:spcPts val="1413"/>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lnSpc>
          <a:spcPct val="93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lnSpc>
          <a:spcPct val="93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lnSpc>
          <a:spcPct val="93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lnSpc>
          <a:spcPct val="93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64EF86-E682-2D90-CEF0-FD3ECD827365}"/>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3AF610DB-49D9-1F1C-B8B1-163FC1A05494}"/>
              </a:ext>
            </a:extLst>
          </p:cNvPr>
          <p:cNvSpPr>
            <a:spLocks noGrp="1"/>
          </p:cNvSpPr>
          <p:nvPr>
            <p:ph idx="1"/>
          </p:nvPr>
        </p:nvSpPr>
        <p:spPr>
          <a:xfrm>
            <a:off x="503238" y="1312086"/>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endParaRPr lang="ru-RU" sz="1400" dirty="0"/>
          </a:p>
          <a:p>
            <a:r>
              <a:rPr lang="ru-RU" sz="1400" dirty="0">
                <a:solidFill>
                  <a:srgbClr val="404040"/>
                </a:solidFill>
                <a:ea typeface="+mn-lt"/>
                <a:cs typeface="+mn-lt"/>
              </a:rPr>
              <a:t>Основная функция Control </a:t>
            </a:r>
            <a:r>
              <a:rPr lang="ru-RU" sz="1400" err="1">
                <a:solidFill>
                  <a:srgbClr val="404040"/>
                </a:solidFill>
                <a:ea typeface="+mn-lt"/>
                <a:cs typeface="+mn-lt"/>
              </a:rPr>
              <a:t>Plane</a:t>
            </a:r>
            <a:r>
              <a:rPr lang="ru-RU" sz="1400" dirty="0">
                <a:solidFill>
                  <a:srgbClr val="404040"/>
                </a:solidFill>
                <a:ea typeface="+mn-lt"/>
                <a:cs typeface="+mn-lt"/>
              </a:rPr>
              <a:t> заключается в создании и поддержании таблиц маршрутизации и управления потоками данных. Он определяет, как пакеты данных должны обрабатываться и направляться на основе заданных правил и политик. SDN </a:t>
            </a:r>
            <a:r>
              <a:rPr lang="ru-RU" sz="1400" err="1">
                <a:solidFill>
                  <a:srgbClr val="404040"/>
                </a:solidFill>
                <a:ea typeface="+mn-lt"/>
                <a:cs typeface="+mn-lt"/>
              </a:rPr>
              <a:t>Controller</a:t>
            </a:r>
            <a:r>
              <a:rPr lang="ru-RU" sz="1400" dirty="0">
                <a:solidFill>
                  <a:srgbClr val="404040"/>
                </a:solidFill>
                <a:ea typeface="+mn-lt"/>
                <a:cs typeface="+mn-lt"/>
              </a:rPr>
              <a:t>, как центральный элемент Control </a:t>
            </a:r>
            <a:r>
              <a:rPr lang="ru-RU" sz="1400" err="1">
                <a:solidFill>
                  <a:srgbClr val="404040"/>
                </a:solidFill>
                <a:ea typeface="+mn-lt"/>
                <a:cs typeface="+mn-lt"/>
              </a:rPr>
              <a:t>Plane</a:t>
            </a:r>
            <a:r>
              <a:rPr lang="ru-RU" sz="1400" dirty="0">
                <a:solidFill>
                  <a:srgbClr val="404040"/>
                </a:solidFill>
                <a:ea typeface="+mn-lt"/>
                <a:cs typeface="+mn-lt"/>
              </a:rPr>
              <a:t>, выполняет следующие задачи:</a:t>
            </a:r>
            <a:endParaRPr lang="ru-RU" sz="1400" dirty="0"/>
          </a:p>
          <a:p>
            <a:endParaRPr lang="ru-RU" sz="1400" dirty="0">
              <a:solidFill>
                <a:srgbClr val="404040"/>
              </a:solidFill>
              <a:ea typeface="+mn-lt"/>
              <a:cs typeface="+mn-lt"/>
            </a:endParaRPr>
          </a:p>
          <a:p>
            <a:pPr marL="285750" indent="-285750">
              <a:buFont typeface="Arial"/>
              <a:buChar char="•"/>
            </a:pPr>
            <a:r>
              <a:rPr lang="ru-RU" sz="1400" b="1" dirty="0">
                <a:solidFill>
                  <a:srgbClr val="404040"/>
                </a:solidFill>
                <a:ea typeface="+mn-lt"/>
                <a:cs typeface="+mn-lt"/>
              </a:rPr>
              <a:t>Управление потоками</a:t>
            </a:r>
            <a:r>
              <a:rPr lang="ru-RU" sz="1400" dirty="0">
                <a:solidFill>
                  <a:srgbClr val="404040"/>
                </a:solidFill>
                <a:ea typeface="+mn-lt"/>
                <a:cs typeface="+mn-lt"/>
              </a:rPr>
              <a:t>: Определяет, как пакеты должны обрабатываться в сетевых устройствах.</a:t>
            </a:r>
            <a:endParaRPr lang="ru-RU" sz="1400" dirty="0"/>
          </a:p>
          <a:p>
            <a:pPr marL="285750" indent="-285750">
              <a:buFont typeface="Arial"/>
              <a:buChar char="•"/>
            </a:pPr>
            <a:endParaRPr lang="ru-RU" sz="1400" b="1" dirty="0">
              <a:solidFill>
                <a:srgbClr val="404040"/>
              </a:solidFill>
              <a:ea typeface="+mn-lt"/>
              <a:cs typeface="+mn-lt"/>
            </a:endParaRPr>
          </a:p>
          <a:p>
            <a:pPr marL="285750" indent="-285750">
              <a:buFont typeface="Arial"/>
              <a:buChar char="•"/>
            </a:pPr>
            <a:r>
              <a:rPr lang="ru-RU" sz="1400" b="1" dirty="0">
                <a:solidFill>
                  <a:srgbClr val="404040"/>
                </a:solidFill>
                <a:ea typeface="+mn-lt"/>
                <a:cs typeface="+mn-lt"/>
              </a:rPr>
              <a:t>Конфигурация устройств</a:t>
            </a:r>
            <a:r>
              <a:rPr lang="ru-RU" sz="1400" dirty="0">
                <a:solidFill>
                  <a:srgbClr val="404040"/>
                </a:solidFill>
                <a:ea typeface="+mn-lt"/>
                <a:cs typeface="+mn-lt"/>
              </a:rPr>
              <a:t>: Настраивает параметры сетевых устройств, такие как маршрутизаторы и коммутаторы.</a:t>
            </a:r>
            <a:endParaRPr lang="ru-RU" sz="1400"/>
          </a:p>
          <a:p>
            <a:pPr marL="285750" indent="-285750">
              <a:buFont typeface="Arial"/>
              <a:buChar char="•"/>
            </a:pPr>
            <a:endParaRPr lang="ru-RU" sz="1400" b="1" dirty="0">
              <a:solidFill>
                <a:srgbClr val="404040"/>
              </a:solidFill>
              <a:ea typeface="+mn-lt"/>
              <a:cs typeface="+mn-lt"/>
            </a:endParaRPr>
          </a:p>
          <a:p>
            <a:pPr marL="285750" indent="-285750">
              <a:buFont typeface="Arial"/>
              <a:buChar char="•"/>
            </a:pPr>
            <a:r>
              <a:rPr lang="ru-RU" sz="1400" b="1" dirty="0">
                <a:solidFill>
                  <a:srgbClr val="404040"/>
                </a:solidFill>
                <a:ea typeface="+mn-lt"/>
                <a:cs typeface="+mn-lt"/>
              </a:rPr>
              <a:t>Мониторинг состояния сети</a:t>
            </a:r>
            <a:r>
              <a:rPr lang="ru-RU" sz="1400" dirty="0">
                <a:solidFill>
                  <a:srgbClr val="404040"/>
                </a:solidFill>
                <a:ea typeface="+mn-lt"/>
                <a:cs typeface="+mn-lt"/>
              </a:rPr>
              <a:t>: Слежение за состоянием сети и ее производительностью для оптимизации работы.</a:t>
            </a:r>
            <a:endParaRPr lang="ru-RU" sz="1400"/>
          </a:p>
          <a:p>
            <a:endParaRPr lang="ru-RU" sz="1400" dirty="0">
              <a:solidFill>
                <a:srgbClr val="404040"/>
              </a:solidFill>
              <a:cs typeface="Arial"/>
            </a:endParaRPr>
          </a:p>
        </p:txBody>
      </p:sp>
    </p:spTree>
    <p:extLst>
      <p:ext uri="{BB962C8B-B14F-4D97-AF65-F5344CB8AC3E}">
        <p14:creationId xmlns:p14="http://schemas.microsoft.com/office/powerpoint/2010/main" val="3026547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11388-1CCD-460F-7F60-E30D828C03A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A0B0EB-848A-6088-33F8-BDE0D578ED7A}"/>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A765236F-1CCF-4A29-158C-8FD80807345B}"/>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p>
          <a:p>
            <a:endParaRPr lang="ru-RU" sz="1400" dirty="0">
              <a:solidFill>
                <a:srgbClr val="404040"/>
              </a:solidFill>
              <a:ea typeface="+mn-lt"/>
              <a:cs typeface="+mn-lt"/>
            </a:endParaRPr>
          </a:p>
          <a:p>
            <a:r>
              <a:rPr lang="ru-RU" sz="1400" dirty="0">
                <a:solidFill>
                  <a:srgbClr val="404040"/>
                </a:solidFill>
                <a:ea typeface="+mn-lt"/>
                <a:cs typeface="+mn-lt"/>
              </a:rPr>
              <a:t>Для функции </a:t>
            </a:r>
            <a:r>
              <a:rPr lang="ru-RU" sz="1400" b="1" dirty="0">
                <a:solidFill>
                  <a:srgbClr val="404040"/>
                </a:solidFill>
                <a:ea typeface="+mn-lt"/>
                <a:cs typeface="+mn-lt"/>
              </a:rPr>
              <a:t>мониторинга состояния сети</a:t>
            </a:r>
            <a:r>
              <a:rPr lang="ru-RU" sz="1400" dirty="0">
                <a:solidFill>
                  <a:srgbClr val="404040"/>
                </a:solidFill>
                <a:ea typeface="+mn-lt"/>
                <a:cs typeface="+mn-lt"/>
              </a:rPr>
              <a:t> жестко централизованный контроллер также может быть подходящим, но с определенными оговорками.</a:t>
            </a:r>
            <a:endParaRPr lang="ru-RU" dirty="0"/>
          </a:p>
          <a:p>
            <a:pPr marL="285750" indent="-285750">
              <a:buFont typeface="Arial"/>
              <a:buChar char="•"/>
            </a:pPr>
            <a:r>
              <a:rPr lang="ru-RU" sz="1400" b="1" dirty="0">
                <a:solidFill>
                  <a:srgbClr val="404040"/>
                </a:solidFill>
                <a:ea typeface="+mn-lt"/>
                <a:cs typeface="+mn-lt"/>
              </a:rPr>
              <a:t>Централизованный сбор данных</a:t>
            </a:r>
            <a:r>
              <a:rPr lang="ru-RU" sz="1400" dirty="0">
                <a:solidFill>
                  <a:srgbClr val="404040"/>
                </a:solidFill>
                <a:ea typeface="+mn-lt"/>
                <a:cs typeface="+mn-lt"/>
              </a:rPr>
              <a:t>: Жестко централизованный контроллер может собирать и анализировать данные о состоянии сети из всех устройств, что позволяет получить целостное представление о ее работе и быстро реагировать на проблемы</a:t>
            </a:r>
            <a:endParaRPr lang="ru-RU" dirty="0"/>
          </a:p>
          <a:p>
            <a:pPr marL="285750" indent="-285750">
              <a:buFont typeface="Arial"/>
              <a:buChar char="•"/>
            </a:pPr>
            <a:r>
              <a:rPr lang="ru-RU" sz="1400" b="1" dirty="0">
                <a:solidFill>
                  <a:srgbClr val="404040"/>
                </a:solidFill>
                <a:ea typeface="+mn-lt"/>
                <a:cs typeface="+mn-lt"/>
              </a:rPr>
              <a:t>Упрощение управления</a:t>
            </a:r>
            <a:r>
              <a:rPr lang="ru-RU" sz="1400" dirty="0">
                <a:solidFill>
                  <a:srgbClr val="404040"/>
                </a:solidFill>
                <a:ea typeface="+mn-lt"/>
                <a:cs typeface="+mn-lt"/>
              </a:rPr>
              <a:t>: Централизованный мониторинг упрощает управление и анализ данных, так как все метрики и события собираются в одном месте, что позволяет легче выявлять и устранять неисправности</a:t>
            </a:r>
            <a:endParaRPr lang="ru-RU" sz="1400" dirty="0">
              <a:solidFill>
                <a:srgbClr val="404040"/>
              </a:solidFill>
              <a:cs typeface="Arial"/>
            </a:endParaRPr>
          </a:p>
          <a:p>
            <a:pPr marL="285750" indent="-285750">
              <a:buFont typeface="Arial"/>
              <a:buChar char="•"/>
            </a:pPr>
            <a:endParaRPr lang="ru-RU" sz="1400" dirty="0">
              <a:solidFill>
                <a:srgbClr val="404040"/>
              </a:solidFill>
              <a:cs typeface="Arial"/>
            </a:endParaRPr>
          </a:p>
          <a:p>
            <a:pPr marL="0" indent="0"/>
            <a:r>
              <a:rPr lang="ru-RU" sz="1400" dirty="0">
                <a:solidFill>
                  <a:srgbClr val="404040"/>
                </a:solidFill>
                <a:ea typeface="+mn-lt"/>
                <a:cs typeface="+mn-lt"/>
              </a:rPr>
              <a:t>Однако стоит отметить, что мониторинг может быть более эффективным в распределенной архитектуре, где устройства могут самостоятельно отслеживать свое состояние и передавать данные в контроллер, что позволяет снизить нагрузку на центральный узел и повысить устойчивость системы</a:t>
            </a:r>
            <a:endParaRPr lang="ru-RU" dirty="0"/>
          </a:p>
          <a:p>
            <a:endParaRPr lang="ru-RU" sz="1400" dirty="0">
              <a:solidFill>
                <a:srgbClr val="404040"/>
              </a:solidFill>
              <a:cs typeface="Arial"/>
            </a:endParaRPr>
          </a:p>
        </p:txBody>
      </p:sp>
    </p:spTree>
    <p:extLst>
      <p:ext uri="{BB962C8B-B14F-4D97-AF65-F5344CB8AC3E}">
        <p14:creationId xmlns:p14="http://schemas.microsoft.com/office/powerpoint/2010/main" val="680367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BEB2A-15D4-6534-8EB1-4E7FF2111F4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2CCD07-5B17-9D3B-F2DD-26FE3A944033}"/>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1D5A60D6-4803-02D6-C08C-DE884CA5F003}"/>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p>
          <a:p>
            <a:r>
              <a:rPr lang="ru-RU" sz="1400" dirty="0">
                <a:solidFill>
                  <a:srgbClr val="404040"/>
                </a:solidFill>
                <a:ea typeface="+mn-lt"/>
                <a:cs typeface="+mn-lt"/>
              </a:rPr>
              <a:t>Существует несколько примеров, когда строго централизованный контроллер может быть неприемлемым решением:</a:t>
            </a:r>
            <a:endParaRPr lang="ru-RU" dirty="0"/>
          </a:p>
          <a:p>
            <a:pPr marL="285750" indent="-285750">
              <a:buFont typeface="Arial"/>
              <a:buChar char="•"/>
            </a:pPr>
            <a:r>
              <a:rPr lang="ru-RU" sz="1400" b="1" dirty="0">
                <a:solidFill>
                  <a:srgbClr val="404040"/>
                </a:solidFill>
                <a:ea typeface="+mn-lt"/>
                <a:cs typeface="+mn-lt"/>
              </a:rPr>
              <a:t>Высокая нагрузка и масштабируемость</a:t>
            </a:r>
            <a:r>
              <a:rPr lang="ru-RU" sz="1400" dirty="0">
                <a:solidFill>
                  <a:srgbClr val="404040"/>
                </a:solidFill>
                <a:ea typeface="+mn-lt"/>
                <a:cs typeface="+mn-lt"/>
              </a:rPr>
              <a:t>: В больших и динамичных сетях, где требуется обработка большого объема данных и множество устройств, жестко централизованный контроллер может стать узким местом. В таких случаях распределенные системы могут обеспечить лучшую масштабируемость и производительность, так как нагрузка распределяется между несколькими узлами.</a:t>
            </a:r>
            <a:endParaRPr lang="ru-RU" dirty="0"/>
          </a:p>
          <a:p>
            <a:pPr marL="285750" indent="-285750">
              <a:buFont typeface="Arial"/>
              <a:buChar char="•"/>
            </a:pPr>
            <a:r>
              <a:rPr lang="ru-RU" sz="1400" b="1" dirty="0">
                <a:solidFill>
                  <a:srgbClr val="404040"/>
                </a:solidFill>
                <a:ea typeface="+mn-lt"/>
                <a:cs typeface="+mn-lt"/>
              </a:rPr>
              <a:t>Отказоустойчивость</a:t>
            </a:r>
            <a:r>
              <a:rPr lang="ru-RU" sz="1400" dirty="0">
                <a:solidFill>
                  <a:srgbClr val="404040"/>
                </a:solidFill>
                <a:ea typeface="+mn-lt"/>
                <a:cs typeface="+mn-lt"/>
              </a:rPr>
              <a:t>: Если контроллер выходит из строя, вся сеть может оказаться недоступной. В распределенной архитектуре, где функции управления распределены между несколькими </a:t>
            </a:r>
            <a:r>
              <a:rPr lang="ru-RU" sz="1400">
                <a:solidFill>
                  <a:srgbClr val="404040"/>
                </a:solidFill>
                <a:ea typeface="+mn-lt"/>
                <a:cs typeface="+mn-lt"/>
              </a:rPr>
              <a:t>устройствами, система может продолжать функционировать даже при сбое одного из узлов.</a:t>
            </a:r>
            <a:endParaRPr lang="ru-RU" sz="1400" dirty="0">
              <a:solidFill>
                <a:srgbClr val="404040"/>
              </a:solidFill>
              <a:cs typeface="Arial"/>
            </a:endParaRPr>
          </a:p>
          <a:p>
            <a:pPr marL="285750" indent="-285750">
              <a:buFont typeface="Arial"/>
              <a:buChar char="•"/>
            </a:pPr>
            <a:r>
              <a:rPr lang="ru-RU" sz="1400" b="1" dirty="0">
                <a:solidFill>
                  <a:srgbClr val="404040"/>
                </a:solidFill>
                <a:ea typeface="+mn-lt"/>
                <a:cs typeface="+mn-lt"/>
              </a:rPr>
              <a:t>Задержки в обработке данных</a:t>
            </a:r>
            <a:r>
              <a:rPr lang="ru-RU" sz="1400" dirty="0">
                <a:solidFill>
                  <a:srgbClr val="404040"/>
                </a:solidFill>
                <a:ea typeface="+mn-lt"/>
                <a:cs typeface="+mn-lt"/>
              </a:rPr>
              <a:t>: В сетях, где требуется быстрое реагирование на изменения (например, в финансовых или телекоммуникационных системах), задержки, связанные с передачей данных на централизованный контроллер и обратно, могут быть критичными. Распределенные </a:t>
            </a:r>
            <a:r>
              <a:rPr lang="ru-RU" sz="1400">
                <a:solidFill>
                  <a:srgbClr val="404040"/>
                </a:solidFill>
                <a:ea typeface="+mn-lt"/>
                <a:cs typeface="+mn-lt"/>
              </a:rPr>
              <a:t>системы могут обеспечить более быструю обработку данных.</a:t>
            </a:r>
            <a:endParaRPr lang="ru-RU" sz="1400" dirty="0">
              <a:solidFill>
                <a:srgbClr val="404040"/>
              </a:solidFill>
              <a:cs typeface="Arial"/>
            </a:endParaRPr>
          </a:p>
          <a:p>
            <a:pPr marL="285750" indent="-285750">
              <a:buFont typeface="Arial"/>
              <a:buChar char="•"/>
            </a:pPr>
            <a:r>
              <a:rPr lang="ru-RU" sz="1400" b="1" dirty="0">
                <a:solidFill>
                  <a:srgbClr val="404040"/>
                </a:solidFill>
                <a:ea typeface="+mn-lt"/>
                <a:cs typeface="+mn-lt"/>
              </a:rPr>
              <a:t>Разнообразие устройств и протоколов</a:t>
            </a:r>
            <a:r>
              <a:rPr lang="ru-RU" sz="1400" dirty="0">
                <a:solidFill>
                  <a:srgbClr val="404040"/>
                </a:solidFill>
                <a:ea typeface="+mn-lt"/>
                <a:cs typeface="+mn-lt"/>
              </a:rPr>
              <a:t>: В сетях с большим количеством различных устройств и протоколов жестко централизованный контроллер может не поддерживать все необходимые функции. Распределенные системы могут быть более гибкими и адаптируемыми к различным условиям.</a:t>
            </a:r>
            <a:endParaRPr lang="ru-RU" sz="1400" dirty="0">
              <a:solidFill>
                <a:srgbClr val="404040"/>
              </a:solidFill>
              <a:cs typeface="Arial"/>
            </a:endParaRPr>
          </a:p>
          <a:p>
            <a:pPr marL="285750" indent="-285750">
              <a:buFont typeface="Arial"/>
              <a:buChar char="•"/>
            </a:pPr>
            <a:r>
              <a:rPr lang="ru-RU" sz="1400" b="1" dirty="0">
                <a:solidFill>
                  <a:srgbClr val="404040"/>
                </a:solidFill>
                <a:ea typeface="+mn-lt"/>
                <a:cs typeface="+mn-lt"/>
              </a:rPr>
              <a:t>Безопасность</a:t>
            </a:r>
            <a:r>
              <a:rPr lang="ru-RU" sz="1400" dirty="0">
                <a:solidFill>
                  <a:srgbClr val="404040"/>
                </a:solidFill>
                <a:ea typeface="+mn-lt"/>
                <a:cs typeface="+mn-lt"/>
              </a:rPr>
              <a:t>: Централизованный контроллер может стать целью атак, что делает всю сеть уязвимой. Распределенные системы могут снизить риск, так как компрометация одного узла не обязательно приводит к компрометации всей сети.</a:t>
            </a:r>
            <a:endParaRPr lang="ru-RU" sz="1400" dirty="0">
              <a:solidFill>
                <a:srgbClr val="404040"/>
              </a:solidFill>
              <a:cs typeface="Arial"/>
            </a:endParaRPr>
          </a:p>
          <a:p>
            <a:endParaRPr lang="ru-RU" sz="1400" dirty="0">
              <a:solidFill>
                <a:srgbClr val="404040"/>
              </a:solidFill>
              <a:cs typeface="Arial"/>
            </a:endParaRPr>
          </a:p>
        </p:txBody>
      </p:sp>
    </p:spTree>
    <p:extLst>
      <p:ext uri="{BB962C8B-B14F-4D97-AF65-F5344CB8AC3E}">
        <p14:creationId xmlns:p14="http://schemas.microsoft.com/office/powerpoint/2010/main" val="3790461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0C572-CFC1-17AE-D60A-FD1B6C03569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C55AA9-9F85-EFE8-9906-07A0269C2C28}"/>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BABDF0A7-3003-7B1F-744F-5F712235B62E}"/>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p>
          <a:p>
            <a:r>
              <a:rPr lang="ru-RU" sz="1400" dirty="0">
                <a:solidFill>
                  <a:srgbClr val="404040"/>
                </a:solidFill>
                <a:ea typeface="+mn-lt"/>
                <a:cs typeface="+mn-lt"/>
              </a:rPr>
              <a:t>Полностью распределенная версия контроллера имеет несколько положительных аспектов:</a:t>
            </a:r>
            <a:endParaRPr lang="ru-RU" dirty="0"/>
          </a:p>
          <a:p>
            <a:pPr marL="285750" indent="-285750">
              <a:buFont typeface="Arial"/>
              <a:buChar char="•"/>
            </a:pPr>
            <a:r>
              <a:rPr lang="ru-RU" sz="1400" b="1" dirty="0">
                <a:solidFill>
                  <a:srgbClr val="404040"/>
                </a:solidFill>
                <a:ea typeface="+mn-lt"/>
                <a:cs typeface="+mn-lt"/>
              </a:rPr>
              <a:t>Отказоустойчивость</a:t>
            </a:r>
            <a:r>
              <a:rPr lang="ru-RU" sz="1400" dirty="0">
                <a:solidFill>
                  <a:srgbClr val="404040"/>
                </a:solidFill>
                <a:ea typeface="+mn-lt"/>
                <a:cs typeface="+mn-lt"/>
              </a:rPr>
              <a:t>: В распределенной системе каждый узел может функционировать независимо. Если один узел выходит из строя, остальные продолжают работать, что повышает общую надежность сети. Например, в распределенных дата-центрах, если один сервер или узел не работает, другие могут взять на себя его функции, минимизируя время просто.</a:t>
            </a:r>
            <a:endParaRPr lang="ru-RU" dirty="0"/>
          </a:p>
          <a:p>
            <a:pPr marL="285750" indent="-285750">
              <a:buFont typeface="Arial"/>
              <a:buChar char="•"/>
            </a:pPr>
            <a:r>
              <a:rPr lang="ru-RU" sz="1400" b="1" dirty="0">
                <a:solidFill>
                  <a:srgbClr val="404040"/>
                </a:solidFill>
                <a:ea typeface="+mn-lt"/>
                <a:cs typeface="+mn-lt"/>
              </a:rPr>
              <a:t>Масштабируемость</a:t>
            </a:r>
            <a:r>
              <a:rPr lang="ru-RU" sz="1400" dirty="0">
                <a:solidFill>
                  <a:srgbClr val="404040"/>
                </a:solidFill>
                <a:ea typeface="+mn-lt"/>
                <a:cs typeface="+mn-lt"/>
              </a:rPr>
              <a:t>: Распределенные системы легче масштабировать, так как новые узлы могут быть добавлены без значительных изменений в архитектуре. Это особенно полезно в облачных вычислениях, где компании могут динамически увеличивать или уменьшать ресурсы в зависимости от потребностей.</a:t>
            </a:r>
            <a:endParaRPr lang="ru-RU" sz="1400" dirty="0">
              <a:solidFill>
                <a:srgbClr val="404040"/>
              </a:solidFill>
              <a:cs typeface="Arial"/>
            </a:endParaRPr>
          </a:p>
          <a:p>
            <a:pPr marL="285750" indent="-285750">
              <a:buFont typeface="Arial"/>
              <a:buChar char="•"/>
            </a:pPr>
            <a:r>
              <a:rPr lang="ru-RU" sz="1400" b="1" dirty="0">
                <a:solidFill>
                  <a:srgbClr val="404040"/>
                </a:solidFill>
                <a:ea typeface="+mn-lt"/>
                <a:cs typeface="+mn-lt"/>
              </a:rPr>
              <a:t>Снижение задержек</a:t>
            </a:r>
            <a:r>
              <a:rPr lang="ru-RU" sz="1400" dirty="0">
                <a:solidFill>
                  <a:srgbClr val="404040"/>
                </a:solidFill>
                <a:ea typeface="+mn-lt"/>
                <a:cs typeface="+mn-lt"/>
              </a:rPr>
              <a:t>: Распределенный контроллер может обрабатывать данные ближе к источнику, что уменьшает задержки. Например, в </a:t>
            </a:r>
            <a:r>
              <a:rPr lang="ru-RU" sz="1400" dirty="0" err="1">
                <a:solidFill>
                  <a:srgbClr val="404040"/>
                </a:solidFill>
                <a:ea typeface="+mn-lt"/>
                <a:cs typeface="+mn-lt"/>
              </a:rPr>
              <a:t>IoT</a:t>
            </a:r>
            <a:r>
              <a:rPr lang="ru-RU" sz="1400" dirty="0">
                <a:solidFill>
                  <a:srgbClr val="404040"/>
                </a:solidFill>
                <a:ea typeface="+mn-lt"/>
                <a:cs typeface="+mn-lt"/>
              </a:rPr>
              <a:t>-устройствах данные могут обрабатываться локально, что позволяет быстро реагировать на события, такие как изменение температуры или движения.</a:t>
            </a:r>
            <a:endParaRPr lang="ru-RU" sz="1400" dirty="0">
              <a:solidFill>
                <a:srgbClr val="404040"/>
              </a:solidFill>
              <a:cs typeface="Arial"/>
            </a:endParaRPr>
          </a:p>
          <a:p>
            <a:pPr marL="285750" indent="-285750">
              <a:buFont typeface="Arial"/>
              <a:buChar char="•"/>
            </a:pPr>
            <a:r>
              <a:rPr lang="ru-RU" sz="1400" b="1" dirty="0">
                <a:solidFill>
                  <a:srgbClr val="404040"/>
                </a:solidFill>
                <a:ea typeface="+mn-lt"/>
                <a:cs typeface="+mn-lt"/>
              </a:rPr>
              <a:t>Гибкость и адаптивность</a:t>
            </a:r>
            <a:r>
              <a:rPr lang="ru-RU" sz="1400" dirty="0">
                <a:solidFill>
                  <a:srgbClr val="404040"/>
                </a:solidFill>
                <a:ea typeface="+mn-lt"/>
                <a:cs typeface="+mn-lt"/>
              </a:rPr>
              <a:t>: Распределенные системы могут легче адаптироваться к изменениям в сети и требованиям пользователей. Например, в сетях 5G распределенные архитектуры позволяют динамически перенаправлять трафик в зависимости от текущих условий и нагрузки.</a:t>
            </a:r>
            <a:endParaRPr lang="ru-RU" sz="1400" dirty="0">
              <a:solidFill>
                <a:srgbClr val="404040"/>
              </a:solidFill>
              <a:cs typeface="Arial"/>
            </a:endParaRPr>
          </a:p>
          <a:p>
            <a:pPr marL="285750" indent="-285750">
              <a:buFont typeface="Arial"/>
              <a:buChar char="•"/>
            </a:pPr>
            <a:r>
              <a:rPr lang="ru-RU" sz="1400" b="1" dirty="0">
                <a:solidFill>
                  <a:srgbClr val="404040"/>
                </a:solidFill>
                <a:ea typeface="+mn-lt"/>
                <a:cs typeface="+mn-lt"/>
              </a:rPr>
              <a:t>Безопасность</a:t>
            </a:r>
            <a:r>
              <a:rPr lang="ru-RU" sz="1400" dirty="0">
                <a:solidFill>
                  <a:srgbClr val="404040"/>
                </a:solidFill>
                <a:ea typeface="+mn-lt"/>
                <a:cs typeface="+mn-lt"/>
              </a:rPr>
              <a:t>: Распределенные системы могут быть менее уязвимыми для атак, так как компрометация одного узла не приводит к потере контроля над всей сетью. Это особенно важно для критически важных инфраструктур, таких как энергетические сети или финансовые системы.</a:t>
            </a:r>
            <a:endParaRPr lang="ru-RU" sz="1400" dirty="0">
              <a:solidFill>
                <a:srgbClr val="404040"/>
              </a:solidFill>
              <a:cs typeface="Arial"/>
            </a:endParaRPr>
          </a:p>
          <a:p>
            <a:endParaRPr lang="ru-RU" sz="1400" dirty="0">
              <a:solidFill>
                <a:srgbClr val="404040"/>
              </a:solidFill>
              <a:cs typeface="Arial"/>
            </a:endParaRPr>
          </a:p>
        </p:txBody>
      </p:sp>
    </p:spTree>
    <p:extLst>
      <p:ext uri="{BB962C8B-B14F-4D97-AF65-F5344CB8AC3E}">
        <p14:creationId xmlns:p14="http://schemas.microsoft.com/office/powerpoint/2010/main" val="264016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91D92-7A46-166B-4F1D-DC3B3F2AC90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F7D06C-14C0-FE94-3BD7-109418B5A534}"/>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09EE040D-13D9-A439-BC9F-9E410B73000E}"/>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p>
          <a:p>
            <a:r>
              <a:rPr lang="ru-RU" sz="1400" dirty="0">
                <a:solidFill>
                  <a:srgbClr val="404040"/>
                </a:solidFill>
                <a:ea typeface="+mn-lt"/>
                <a:cs typeface="+mn-lt"/>
              </a:rPr>
              <a:t>Решение, которое удовлетворяет сторонников как полностью распределенной, так и централизованной моделей управления, заключается в использовании логически централизованного контроллера, состоящего из модулей. Каждый модуль может отвечать за определенную функцию и, при необходимости, представлять собой распределенную систему.</a:t>
            </a:r>
            <a:endParaRPr lang="ru-RU" dirty="0">
              <a:ea typeface="+mn-lt"/>
              <a:cs typeface="Tahoma"/>
            </a:endParaRPr>
          </a:p>
          <a:p>
            <a:pPr>
              <a:buFont typeface="Arial" panose="02020603050405020304" pitchFamily="18" charset="0"/>
              <a:buChar char="•"/>
            </a:pPr>
            <a:r>
              <a:rPr lang="ru-RU" sz="1400" b="1" dirty="0">
                <a:solidFill>
                  <a:srgbClr val="404040"/>
                </a:solidFill>
                <a:ea typeface="+mn-lt"/>
                <a:cs typeface="+mn-lt"/>
              </a:rPr>
              <a:t>Модульность</a:t>
            </a:r>
            <a:r>
              <a:rPr lang="ru-RU" sz="1400" dirty="0">
                <a:solidFill>
                  <a:srgbClr val="404040"/>
                </a:solidFill>
                <a:ea typeface="+mn-lt"/>
                <a:cs typeface="+mn-lt"/>
              </a:rPr>
              <a:t>: Каждый модуль может быть независимым и выполнять свою функцию, что позволяет легко добавлять или изменять функциональность системы без необходимости полной переработки архитектуры. Это соответствует принципу </a:t>
            </a:r>
            <a:r>
              <a:rPr lang="ru-RU" sz="1400" dirty="0" err="1">
                <a:solidFill>
                  <a:srgbClr val="404040"/>
                </a:solidFill>
                <a:ea typeface="+mn-lt"/>
                <a:cs typeface="+mn-lt"/>
              </a:rPr>
              <a:t>распределенности</a:t>
            </a:r>
            <a:r>
              <a:rPr lang="ru-RU" sz="1400" dirty="0">
                <a:solidFill>
                  <a:srgbClr val="404040"/>
                </a:solidFill>
                <a:ea typeface="+mn-lt"/>
                <a:cs typeface="+mn-lt"/>
              </a:rPr>
              <a:t>, где каждый узел может обрабатывать определенные задачи.</a:t>
            </a:r>
            <a:endParaRPr lang="ru-RU" dirty="0"/>
          </a:p>
          <a:p>
            <a:pPr marL="285750" indent="-285750">
              <a:buFont typeface="Arial" panose="02020603050405020304" pitchFamily="18" charset="0"/>
              <a:buChar char="•"/>
            </a:pPr>
            <a:r>
              <a:rPr lang="ru-RU" sz="1400" b="1" dirty="0">
                <a:solidFill>
                  <a:srgbClr val="404040"/>
                </a:solidFill>
                <a:ea typeface="+mn-lt"/>
                <a:cs typeface="+mn-lt"/>
              </a:rPr>
              <a:t>Централизованное управление</a:t>
            </a:r>
            <a:r>
              <a:rPr lang="ru-RU" sz="1400" dirty="0">
                <a:solidFill>
                  <a:srgbClr val="404040"/>
                </a:solidFill>
                <a:ea typeface="+mn-lt"/>
                <a:cs typeface="+mn-lt"/>
              </a:rPr>
              <a:t>: Несмотря на </a:t>
            </a:r>
            <a:r>
              <a:rPr lang="ru-RU" sz="1400" dirty="0" err="1">
                <a:solidFill>
                  <a:srgbClr val="404040"/>
                </a:solidFill>
                <a:ea typeface="+mn-lt"/>
                <a:cs typeface="+mn-lt"/>
              </a:rPr>
              <a:t>распределенность</a:t>
            </a:r>
            <a:r>
              <a:rPr lang="ru-RU" sz="1400" dirty="0">
                <a:solidFill>
                  <a:srgbClr val="404040"/>
                </a:solidFill>
                <a:ea typeface="+mn-lt"/>
                <a:cs typeface="+mn-lt"/>
              </a:rPr>
              <a:t>, логически централизованный контроллер может предоставлять единую точку управления, что упрощает мониторинг и администрирование сети. Это позволяет операторам управлять сетью как единым целым, сохраняя при этом возможность локальной обработки данных.</a:t>
            </a:r>
            <a:endParaRPr lang="ru-RU" sz="1400" dirty="0">
              <a:solidFill>
                <a:srgbClr val="404040"/>
              </a:solidFill>
              <a:cs typeface="Arial"/>
            </a:endParaRPr>
          </a:p>
          <a:p>
            <a:pPr marL="285750" indent="-285750">
              <a:buFont typeface="Arial" panose="02020603050405020304" pitchFamily="18" charset="0"/>
              <a:buChar char="•"/>
            </a:pPr>
            <a:r>
              <a:rPr lang="ru-RU" sz="1400" b="1" dirty="0">
                <a:solidFill>
                  <a:srgbClr val="404040"/>
                </a:solidFill>
                <a:ea typeface="+mn-lt"/>
                <a:cs typeface="+mn-lt"/>
              </a:rPr>
              <a:t>Отказоустойчивость</a:t>
            </a:r>
            <a:r>
              <a:rPr lang="ru-RU" sz="1400" dirty="0">
                <a:solidFill>
                  <a:srgbClr val="404040"/>
                </a:solidFill>
                <a:ea typeface="+mn-lt"/>
                <a:cs typeface="+mn-lt"/>
              </a:rPr>
              <a:t>: Если один из модулей выходит из строя, остальные могут продолжать функционировать, что повышает общую надежность системы. Это свойственно распределенным системам, где отказ одного узла не приводит к сбою всей сети.</a:t>
            </a:r>
            <a:endParaRPr lang="ru-RU" sz="1400" dirty="0">
              <a:solidFill>
                <a:srgbClr val="404040"/>
              </a:solidFill>
              <a:cs typeface="Arial"/>
            </a:endParaRPr>
          </a:p>
          <a:p>
            <a:pPr>
              <a:buFont typeface="Arial" panose="02020603050405020304" pitchFamily="18" charset="0"/>
              <a:buChar char="•"/>
            </a:pPr>
            <a:r>
              <a:rPr lang="ru-RU" sz="1400" b="1" dirty="0">
                <a:solidFill>
                  <a:srgbClr val="404040"/>
                </a:solidFill>
                <a:ea typeface="+mn-lt"/>
                <a:cs typeface="+mn-lt"/>
              </a:rPr>
              <a:t>Гибкость и адаптивность</a:t>
            </a:r>
            <a:r>
              <a:rPr lang="ru-RU" sz="1400" dirty="0">
                <a:solidFill>
                  <a:srgbClr val="404040"/>
                </a:solidFill>
                <a:ea typeface="+mn-lt"/>
                <a:cs typeface="+mn-lt"/>
              </a:rPr>
              <a:t>: Модули могут быть адаптированы к изменениям в сети и требованиям пользователей, что делает систему более устойчивой к изменениям в условиях эксплуатации</a:t>
            </a:r>
            <a:endParaRPr lang="ru-RU" dirty="0"/>
          </a:p>
          <a:p>
            <a:endParaRPr lang="ru-RU" sz="1400" dirty="0">
              <a:solidFill>
                <a:srgbClr val="404040"/>
              </a:solidFill>
              <a:cs typeface="Arial"/>
            </a:endParaRPr>
          </a:p>
        </p:txBody>
      </p:sp>
    </p:spTree>
    <p:extLst>
      <p:ext uri="{BB962C8B-B14F-4D97-AF65-F5344CB8AC3E}">
        <p14:creationId xmlns:p14="http://schemas.microsoft.com/office/powerpoint/2010/main" val="1768144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9DBE6-C773-035F-C27C-E36BEA2DB8D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9F08BF-F1DB-438F-BB0B-A62F9EFF3131}"/>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0B216106-1C96-7F6D-8FB8-C5FC52A7486D}"/>
              </a:ext>
            </a:extLst>
          </p:cNvPr>
          <p:cNvSpPr>
            <a:spLocks noGrp="1"/>
          </p:cNvSpPr>
          <p:nvPr>
            <p:ph idx="1"/>
          </p:nvPr>
        </p:nvSpPr>
        <p:spPr>
          <a:xfrm>
            <a:off x="410833" y="1106833"/>
            <a:ext cx="9058275" cy="5940080"/>
          </a:xfrm>
        </p:spPr>
        <p:txBody>
          <a:bodyPr vert="horz" lIns="75605" tIns="37802" rIns="75605" bIns="37802" rtlCol="0" anchor="t">
            <a:normAutofit lnSpcReduction="10000"/>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p>
          <a:p>
            <a:r>
              <a:rPr lang="ru-RU" sz="1400" b="1" dirty="0">
                <a:solidFill>
                  <a:srgbClr val="404040"/>
                </a:solidFill>
                <a:ea typeface="+mn-lt"/>
                <a:cs typeface="+mn-lt"/>
              </a:rPr>
              <a:t>Управление трафиком</a:t>
            </a:r>
            <a:r>
              <a:rPr lang="ru-RU" sz="1400" dirty="0">
                <a:solidFill>
                  <a:srgbClr val="404040"/>
                </a:solidFill>
                <a:ea typeface="+mn-lt"/>
                <a:cs typeface="+mn-lt"/>
              </a:rPr>
              <a:t> в SDN, начиная с более старых протоколов и переходя к более современным, а также обсудим роль южного интерфейса (</a:t>
            </a:r>
            <a:r>
              <a:rPr lang="ru-RU" sz="1400" b="1" dirty="0">
                <a:solidFill>
                  <a:srgbClr val="404040"/>
                </a:solidFill>
                <a:ea typeface="+mn-lt"/>
                <a:cs typeface="+mn-lt"/>
              </a:rPr>
              <a:t>SBI</a:t>
            </a:r>
            <a:r>
              <a:rPr lang="ru-RU" sz="1400" dirty="0">
                <a:solidFill>
                  <a:srgbClr val="404040"/>
                </a:solidFill>
                <a:ea typeface="+mn-lt"/>
                <a:cs typeface="+mn-lt"/>
              </a:rPr>
              <a:t>) в этом процессе:</a:t>
            </a:r>
            <a:endParaRPr lang="ru-RU" dirty="0"/>
          </a:p>
          <a:p>
            <a:pPr marL="285750" indent="-285750">
              <a:buFont typeface="Arial"/>
              <a:buChar char="•"/>
            </a:pPr>
            <a:r>
              <a:rPr lang="ru-RU" sz="1400" b="1" dirty="0">
                <a:solidFill>
                  <a:srgbClr val="404040"/>
                </a:solidFill>
                <a:ea typeface="+mn-lt"/>
                <a:cs typeface="+mn-lt"/>
              </a:rPr>
              <a:t>RIP (</a:t>
            </a:r>
            <a:r>
              <a:rPr lang="ru-RU" sz="1400" b="1" dirty="0" err="1">
                <a:solidFill>
                  <a:srgbClr val="404040"/>
                </a:solidFill>
                <a:ea typeface="+mn-lt"/>
                <a:cs typeface="+mn-lt"/>
              </a:rPr>
              <a:t>Routing</a:t>
            </a:r>
            <a:r>
              <a:rPr lang="ru-RU" sz="1400" b="1" dirty="0">
                <a:solidFill>
                  <a:srgbClr val="404040"/>
                </a:solidFill>
                <a:ea typeface="+mn-lt"/>
                <a:cs typeface="+mn-lt"/>
              </a:rPr>
              <a:t> Information Protocol)</a:t>
            </a:r>
            <a:r>
              <a:rPr lang="ru-RU" sz="1400" dirty="0">
                <a:solidFill>
                  <a:srgbClr val="404040"/>
                </a:solidFill>
                <a:ea typeface="+mn-lt"/>
                <a:cs typeface="+mn-lt"/>
              </a:rPr>
              <a:t>: Это один из самых простых и старых протоколов маршрутизации, который используется для обмена маршрутной информацией в небольших сетях. Он работает на основе алгоритма векторной расстояния и может быть использован в SDN для управления трафиком, хотя и менее эффективно по сравнению с более современными протоколами.</a:t>
            </a:r>
            <a:endParaRPr lang="ru-RU" dirty="0"/>
          </a:p>
          <a:p>
            <a:pPr marL="285750" indent="-285750">
              <a:buFont typeface="Arial"/>
              <a:buChar char="•"/>
            </a:pPr>
            <a:r>
              <a:rPr lang="ru-RU" sz="1400" b="1" dirty="0">
                <a:solidFill>
                  <a:srgbClr val="404040"/>
                </a:solidFill>
                <a:ea typeface="+mn-lt"/>
                <a:cs typeface="+mn-lt"/>
              </a:rPr>
              <a:t>OSPF (Open </a:t>
            </a:r>
            <a:r>
              <a:rPr lang="ru-RU" sz="1400" b="1" err="1">
                <a:solidFill>
                  <a:srgbClr val="404040"/>
                </a:solidFill>
                <a:ea typeface="+mn-lt"/>
                <a:cs typeface="+mn-lt"/>
              </a:rPr>
              <a:t>Shortest</a:t>
            </a:r>
            <a:r>
              <a:rPr lang="ru-RU" sz="1400" b="1" dirty="0">
                <a:solidFill>
                  <a:srgbClr val="404040"/>
                </a:solidFill>
                <a:ea typeface="+mn-lt"/>
                <a:cs typeface="+mn-lt"/>
              </a:rPr>
              <a:t> </a:t>
            </a:r>
            <a:r>
              <a:rPr lang="ru-RU" sz="1400" b="1" err="1">
                <a:solidFill>
                  <a:srgbClr val="404040"/>
                </a:solidFill>
                <a:ea typeface="+mn-lt"/>
                <a:cs typeface="+mn-lt"/>
              </a:rPr>
              <a:t>Path</a:t>
            </a:r>
            <a:r>
              <a:rPr lang="ru-RU" sz="1400" b="1" dirty="0">
                <a:solidFill>
                  <a:srgbClr val="404040"/>
                </a:solidFill>
                <a:ea typeface="+mn-lt"/>
                <a:cs typeface="+mn-lt"/>
              </a:rPr>
              <a:t> First)</a:t>
            </a:r>
            <a:r>
              <a:rPr lang="ru-RU" sz="1400" dirty="0">
                <a:solidFill>
                  <a:srgbClr val="404040"/>
                </a:solidFill>
                <a:ea typeface="+mn-lt"/>
                <a:cs typeface="+mn-lt"/>
              </a:rPr>
              <a:t>: Этот протокол маршрутизации более сложен и эффективен, чем RIP. OSPF использует алгоритм </a:t>
            </a:r>
            <a:r>
              <a:rPr lang="ru-RU" sz="1400" err="1">
                <a:solidFill>
                  <a:srgbClr val="404040"/>
                </a:solidFill>
                <a:ea typeface="+mn-lt"/>
                <a:cs typeface="+mn-lt"/>
              </a:rPr>
              <a:t>Дейкстры</a:t>
            </a:r>
            <a:r>
              <a:rPr lang="ru-RU" sz="1400" dirty="0">
                <a:solidFill>
                  <a:srgbClr val="404040"/>
                </a:solidFill>
                <a:ea typeface="+mn-lt"/>
                <a:cs typeface="+mn-lt"/>
              </a:rPr>
              <a:t> для нахождения кратчайших путей в сети и позволяет контроллеру SDN быстро реагировать на изменения в топологии сети, оптимизируя маршруты для передачи данных.</a:t>
            </a:r>
            <a:endParaRPr lang="ru-RU" sz="1400" dirty="0">
              <a:solidFill>
                <a:srgbClr val="404040"/>
              </a:solidFill>
              <a:cs typeface="Arial"/>
            </a:endParaRPr>
          </a:p>
          <a:p>
            <a:pPr marL="285750" indent="-285750">
              <a:buFont typeface="Arial"/>
              <a:buChar char="•"/>
            </a:pPr>
            <a:r>
              <a:rPr lang="ru-RU" sz="1400" b="1" dirty="0">
                <a:solidFill>
                  <a:srgbClr val="404040"/>
                </a:solidFill>
                <a:ea typeface="+mn-lt"/>
                <a:cs typeface="+mn-lt"/>
              </a:rPr>
              <a:t>BGP (</a:t>
            </a:r>
            <a:r>
              <a:rPr lang="ru-RU" sz="1400" b="1" dirty="0" err="1">
                <a:solidFill>
                  <a:srgbClr val="404040"/>
                </a:solidFill>
                <a:ea typeface="+mn-lt"/>
                <a:cs typeface="+mn-lt"/>
              </a:rPr>
              <a:t>Border</a:t>
            </a:r>
            <a:r>
              <a:rPr lang="ru-RU" sz="1400" b="1" dirty="0">
                <a:solidFill>
                  <a:srgbClr val="404040"/>
                </a:solidFill>
                <a:ea typeface="+mn-lt"/>
                <a:cs typeface="+mn-lt"/>
              </a:rPr>
              <a:t> Gateway Protocol)</a:t>
            </a:r>
            <a:r>
              <a:rPr lang="ru-RU" sz="1400" dirty="0">
                <a:solidFill>
                  <a:srgbClr val="404040"/>
                </a:solidFill>
                <a:ea typeface="+mn-lt"/>
                <a:cs typeface="+mn-lt"/>
              </a:rPr>
              <a:t>: BGP является основным протоколом маршрутизации для обмена информацией между автономными системами в Интернете. Он позволяет контроллеру управлять маршрутами на уровне глобальной сети, обеспечивая оптимальные пути для передачи данных и балансировку нагрузки</a:t>
            </a:r>
            <a:endParaRPr lang="ru-RU" sz="1400" dirty="0">
              <a:solidFill>
                <a:srgbClr val="404040"/>
              </a:solidFill>
              <a:cs typeface="Arial"/>
            </a:endParaRPr>
          </a:p>
          <a:p>
            <a:pPr marL="285750" indent="-285750">
              <a:buFont typeface="Arial"/>
              <a:buChar char="•"/>
            </a:pPr>
            <a:r>
              <a:rPr lang="ru-RU" sz="1400" b="1" dirty="0">
                <a:solidFill>
                  <a:srgbClr val="404040"/>
                </a:solidFill>
                <a:ea typeface="+mn-lt"/>
                <a:cs typeface="+mn-lt"/>
              </a:rPr>
              <a:t>MPLS (</a:t>
            </a:r>
            <a:r>
              <a:rPr lang="ru-RU" sz="1400" b="1" dirty="0" err="1">
                <a:solidFill>
                  <a:srgbClr val="404040"/>
                </a:solidFill>
                <a:ea typeface="+mn-lt"/>
                <a:cs typeface="+mn-lt"/>
              </a:rPr>
              <a:t>Multiprotocol</a:t>
            </a:r>
            <a:r>
              <a:rPr lang="ru-RU" sz="1400" b="1" dirty="0">
                <a:solidFill>
                  <a:srgbClr val="404040"/>
                </a:solidFill>
                <a:ea typeface="+mn-lt"/>
                <a:cs typeface="+mn-lt"/>
              </a:rPr>
              <a:t> Label </a:t>
            </a:r>
            <a:r>
              <a:rPr lang="ru-RU" sz="1400" b="1" dirty="0" err="1">
                <a:solidFill>
                  <a:srgbClr val="404040"/>
                </a:solidFill>
                <a:ea typeface="+mn-lt"/>
                <a:cs typeface="+mn-lt"/>
              </a:rPr>
              <a:t>Switching</a:t>
            </a:r>
            <a:r>
              <a:rPr lang="ru-RU" sz="1400" b="1" dirty="0">
                <a:solidFill>
                  <a:srgbClr val="404040"/>
                </a:solidFill>
                <a:ea typeface="+mn-lt"/>
                <a:cs typeface="+mn-lt"/>
              </a:rPr>
              <a:t>)</a:t>
            </a:r>
            <a:r>
              <a:rPr lang="ru-RU" sz="1400" dirty="0">
                <a:solidFill>
                  <a:srgbClr val="404040"/>
                </a:solidFill>
                <a:ea typeface="+mn-lt"/>
                <a:cs typeface="+mn-lt"/>
              </a:rPr>
              <a:t>: MPLS используется для управления трафиком в высокопроизводительных сетях, направляя данные на основе меток. Это позволяет избежать сложных операций поиска в таблицах маршрутизации и эффективно управлять трафиком</a:t>
            </a:r>
            <a:endParaRPr lang="ru-RU" sz="1400" dirty="0">
              <a:solidFill>
                <a:srgbClr val="404040"/>
              </a:solidFill>
              <a:cs typeface="Arial"/>
            </a:endParaRPr>
          </a:p>
          <a:p>
            <a:pPr marL="285750" indent="-285750">
              <a:buFont typeface="Arial"/>
              <a:buChar char="•"/>
            </a:pPr>
            <a:r>
              <a:rPr lang="ru-RU" sz="1400" b="1" dirty="0" err="1">
                <a:solidFill>
                  <a:srgbClr val="404040"/>
                </a:solidFill>
                <a:ea typeface="+mn-lt"/>
                <a:cs typeface="+mn-lt"/>
              </a:rPr>
              <a:t>OpenFlow</a:t>
            </a:r>
            <a:r>
              <a:rPr lang="ru-RU" sz="1400" dirty="0">
                <a:solidFill>
                  <a:srgbClr val="404040"/>
                </a:solidFill>
                <a:ea typeface="+mn-lt"/>
                <a:cs typeface="+mn-lt"/>
              </a:rPr>
              <a:t>: Это один из самых известных протоколов SDN, который позволяет контроллеру устанавливать правила маршрутизации и управления потоками данных на сетевых устройствах. </a:t>
            </a:r>
            <a:r>
              <a:rPr lang="ru-RU" sz="1400" dirty="0" err="1">
                <a:solidFill>
                  <a:srgbClr val="404040"/>
                </a:solidFill>
                <a:ea typeface="+mn-lt"/>
                <a:cs typeface="+mn-lt"/>
              </a:rPr>
              <a:t>OpenFlow</a:t>
            </a:r>
            <a:r>
              <a:rPr lang="ru-RU" sz="1400" dirty="0">
                <a:solidFill>
                  <a:srgbClr val="404040"/>
                </a:solidFill>
                <a:ea typeface="+mn-lt"/>
                <a:cs typeface="+mn-lt"/>
              </a:rPr>
              <a:t> обеспечивает возможность динамического изменения маршрутов в ответ на изменения в сети или требования приложений.</a:t>
            </a:r>
            <a:endParaRPr lang="ru-RU" sz="1400" dirty="0">
              <a:solidFill>
                <a:srgbClr val="404040"/>
              </a:solidFill>
              <a:cs typeface="Arial"/>
            </a:endParaRPr>
          </a:p>
          <a:p>
            <a:endParaRPr lang="ru-RU" sz="1400" dirty="0">
              <a:solidFill>
                <a:srgbClr val="404040"/>
              </a:solidFill>
              <a:cs typeface="Arial"/>
            </a:endParaRPr>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2741270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83C88-A066-07C9-6DCE-A3EA099D14D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ECBF0A-ABDC-3BD2-A832-E18258081089}"/>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73C2CD91-FA44-5180-6517-191F759A70AE}"/>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p>
          <a:p>
            <a:r>
              <a:rPr lang="ru-RU" sz="1400" b="1" dirty="0">
                <a:solidFill>
                  <a:srgbClr val="404040"/>
                </a:solidFill>
                <a:ea typeface="+mn-lt"/>
                <a:cs typeface="+mn-lt"/>
              </a:rPr>
              <a:t>Управление трафиком</a:t>
            </a:r>
            <a:r>
              <a:rPr lang="ru-RU" sz="1400" dirty="0">
                <a:solidFill>
                  <a:srgbClr val="404040"/>
                </a:solidFill>
                <a:ea typeface="+mn-lt"/>
                <a:cs typeface="+mn-lt"/>
              </a:rPr>
              <a:t> в SDN, начиная с более старых протоколов и переходя к более современным, а также обсудим роль южного интерфейса (</a:t>
            </a:r>
            <a:r>
              <a:rPr lang="ru-RU" sz="1400" b="1" dirty="0">
                <a:solidFill>
                  <a:srgbClr val="404040"/>
                </a:solidFill>
                <a:ea typeface="+mn-lt"/>
                <a:cs typeface="+mn-lt"/>
              </a:rPr>
              <a:t>SBI</a:t>
            </a:r>
            <a:r>
              <a:rPr lang="ru-RU" sz="1400" dirty="0">
                <a:solidFill>
                  <a:srgbClr val="404040"/>
                </a:solidFill>
                <a:ea typeface="+mn-lt"/>
                <a:cs typeface="+mn-lt"/>
              </a:rPr>
              <a:t>) в этом процессе:</a:t>
            </a:r>
            <a:endParaRPr lang="ru-RU" dirty="0"/>
          </a:p>
          <a:p>
            <a:r>
              <a:rPr lang="ru-RU" sz="1400" dirty="0">
                <a:solidFill>
                  <a:srgbClr val="404040"/>
                </a:solidFill>
                <a:cs typeface="Arial"/>
              </a:rPr>
              <a:t>Рассмотрим ситуацию с протоколами маршрутизации. </a:t>
            </a:r>
          </a:p>
          <a:p>
            <a:r>
              <a:rPr lang="ru-RU" sz="1400" dirty="0">
                <a:solidFill>
                  <a:srgbClr val="404040"/>
                </a:solidFill>
                <a:ea typeface="+mn-lt"/>
                <a:cs typeface="+mn-lt"/>
              </a:rPr>
              <a:t>L2 и L3 сети могут служить SBI (</a:t>
            </a:r>
            <a:r>
              <a:rPr lang="ru-RU" sz="1400" dirty="0" err="1">
                <a:solidFill>
                  <a:srgbClr val="404040"/>
                </a:solidFill>
                <a:ea typeface="+mn-lt"/>
                <a:cs typeface="+mn-lt"/>
              </a:rPr>
              <a:t>Southbound</a:t>
            </a:r>
            <a:r>
              <a:rPr lang="ru-RU" sz="1400" dirty="0">
                <a:solidFill>
                  <a:srgbClr val="404040"/>
                </a:solidFill>
                <a:ea typeface="+mn-lt"/>
                <a:cs typeface="+mn-lt"/>
              </a:rPr>
              <a:t> Interface) для SDN контроллера. SBI (</a:t>
            </a:r>
            <a:r>
              <a:rPr lang="ru-RU" sz="1400" dirty="0" err="1">
                <a:solidFill>
                  <a:srgbClr val="404040"/>
                </a:solidFill>
                <a:ea typeface="+mn-lt"/>
                <a:cs typeface="+mn-lt"/>
              </a:rPr>
              <a:t>Southbound</a:t>
            </a:r>
            <a:r>
              <a:rPr lang="ru-RU" sz="1400" dirty="0">
                <a:solidFill>
                  <a:srgbClr val="404040"/>
                </a:solidFill>
                <a:ea typeface="+mn-lt"/>
                <a:cs typeface="+mn-lt"/>
              </a:rPr>
              <a:t> Interface) будет представлять собой локальную сеть между устройствами и контроллером, который передает информацию о маршрутах и других данных по этой внутренней сети. Это позволяет контроллеру управлять устройствами и обмениваться информацией о состоянии сети. </a:t>
            </a:r>
            <a:endParaRPr lang="ru-RU" dirty="0">
              <a:ea typeface="+mn-lt"/>
              <a:cs typeface="Tahoma"/>
            </a:endParaRPr>
          </a:p>
          <a:p>
            <a:r>
              <a:rPr lang="ru-RU" sz="1400" dirty="0">
                <a:solidFill>
                  <a:srgbClr val="404040"/>
                </a:solidFill>
                <a:ea typeface="+mn-lt"/>
                <a:cs typeface="+mn-lt"/>
              </a:rPr>
              <a:t>Примеры передачи пакетов, представляющих таблицы маршрутизации, можно найти в различных протоколах маршрутизации, таких как </a:t>
            </a:r>
            <a:r>
              <a:rPr lang="ru-RU" sz="1400" b="1" dirty="0">
                <a:solidFill>
                  <a:srgbClr val="404040"/>
                </a:solidFill>
                <a:ea typeface="+mn-lt"/>
                <a:cs typeface="+mn-lt"/>
              </a:rPr>
              <a:t>OSPF (Open </a:t>
            </a:r>
            <a:r>
              <a:rPr lang="ru-RU" sz="1400" b="1" dirty="0" err="1">
                <a:solidFill>
                  <a:srgbClr val="404040"/>
                </a:solidFill>
                <a:ea typeface="+mn-lt"/>
                <a:cs typeface="+mn-lt"/>
              </a:rPr>
              <a:t>Shortest</a:t>
            </a:r>
            <a:r>
              <a:rPr lang="ru-RU" sz="1400" b="1" dirty="0">
                <a:solidFill>
                  <a:srgbClr val="404040"/>
                </a:solidFill>
                <a:ea typeface="+mn-lt"/>
                <a:cs typeface="+mn-lt"/>
              </a:rPr>
              <a:t> </a:t>
            </a:r>
            <a:r>
              <a:rPr lang="ru-RU" sz="1400" b="1" dirty="0" err="1">
                <a:solidFill>
                  <a:srgbClr val="404040"/>
                </a:solidFill>
                <a:ea typeface="+mn-lt"/>
                <a:cs typeface="+mn-lt"/>
              </a:rPr>
              <a:t>Path</a:t>
            </a:r>
            <a:r>
              <a:rPr lang="ru-RU" sz="1400" b="1" dirty="0">
                <a:solidFill>
                  <a:srgbClr val="404040"/>
                </a:solidFill>
                <a:ea typeface="+mn-lt"/>
                <a:cs typeface="+mn-lt"/>
              </a:rPr>
              <a:t> First) </a:t>
            </a:r>
            <a:r>
              <a:rPr lang="ru-RU" sz="1400" dirty="0">
                <a:solidFill>
                  <a:srgbClr val="404040"/>
                </a:solidFill>
                <a:ea typeface="+mn-lt"/>
                <a:cs typeface="+mn-lt"/>
              </a:rPr>
              <a:t>и </a:t>
            </a:r>
            <a:r>
              <a:rPr lang="ru-RU" sz="1400" b="1" dirty="0">
                <a:solidFill>
                  <a:srgbClr val="404040"/>
                </a:solidFill>
                <a:ea typeface="+mn-lt"/>
                <a:cs typeface="+mn-lt"/>
              </a:rPr>
              <a:t>BGP (</a:t>
            </a:r>
            <a:r>
              <a:rPr lang="ru-RU" sz="1400" b="1" dirty="0" err="1">
                <a:solidFill>
                  <a:srgbClr val="404040"/>
                </a:solidFill>
                <a:ea typeface="+mn-lt"/>
                <a:cs typeface="+mn-lt"/>
              </a:rPr>
              <a:t>Border</a:t>
            </a:r>
            <a:r>
              <a:rPr lang="ru-RU" sz="1400" b="1" dirty="0">
                <a:solidFill>
                  <a:srgbClr val="404040"/>
                </a:solidFill>
                <a:ea typeface="+mn-lt"/>
                <a:cs typeface="+mn-lt"/>
              </a:rPr>
              <a:t> Gateway Protocol)</a:t>
            </a:r>
            <a:r>
              <a:rPr lang="ru-RU" sz="1400" dirty="0">
                <a:solidFill>
                  <a:srgbClr val="404040"/>
                </a:solidFill>
                <a:ea typeface="+mn-lt"/>
                <a:cs typeface="+mn-lt"/>
              </a:rPr>
              <a:t>. Эти протоколы используют специальные сообщения для обмена информацией о маршрутах между маршрутизаторами.</a:t>
            </a:r>
            <a:endParaRPr lang="ru-RU" dirty="0"/>
          </a:p>
          <a:p>
            <a:pPr marL="285750" indent="-285750">
              <a:buFont typeface="Arial"/>
              <a:buChar char="•"/>
            </a:pPr>
            <a:r>
              <a:rPr lang="ru-RU" sz="1400" b="1" dirty="0">
                <a:solidFill>
                  <a:srgbClr val="404040"/>
                </a:solidFill>
                <a:ea typeface="+mn-lt"/>
                <a:cs typeface="+mn-lt"/>
              </a:rPr>
              <a:t>OSPF</a:t>
            </a:r>
            <a:r>
              <a:rPr lang="ru-RU" sz="1400" dirty="0">
                <a:solidFill>
                  <a:srgbClr val="404040"/>
                </a:solidFill>
                <a:ea typeface="+mn-lt"/>
                <a:cs typeface="+mn-lt"/>
              </a:rPr>
              <a:t>: В OSPF маршрутизаторы обмениваются LSA (Link State </a:t>
            </a:r>
            <a:r>
              <a:rPr lang="ru-RU" sz="1400" err="1">
                <a:solidFill>
                  <a:srgbClr val="404040"/>
                </a:solidFill>
                <a:ea typeface="+mn-lt"/>
                <a:cs typeface="+mn-lt"/>
              </a:rPr>
              <a:t>Advertisements</a:t>
            </a:r>
            <a:r>
              <a:rPr lang="ru-RU" sz="1400" dirty="0">
                <a:solidFill>
                  <a:srgbClr val="404040"/>
                </a:solidFill>
                <a:ea typeface="+mn-lt"/>
                <a:cs typeface="+mn-lt"/>
              </a:rPr>
              <a:t>), которые содержат информацию о состоянии связей и маршрутах. Эти LSA передаются по сети, чтобы обновить таблицы маршрутизации (RIB) на каждом маршрутизаторе, что позволяет им строить полную карту сети и </a:t>
            </a:r>
            <a:r>
              <a:rPr lang="ru-RU" sz="1400">
                <a:solidFill>
                  <a:srgbClr val="404040"/>
                </a:solidFill>
                <a:ea typeface="+mn-lt"/>
                <a:cs typeface="+mn-lt"/>
              </a:rPr>
              <a:t>определять оптимальные маршруты.</a:t>
            </a:r>
            <a:endParaRPr lang="ru-RU"/>
          </a:p>
          <a:p>
            <a:pPr marL="285750" indent="-285750">
              <a:buFont typeface="Arial"/>
              <a:buChar char="•"/>
            </a:pPr>
            <a:r>
              <a:rPr lang="ru-RU" sz="1400" dirty="0">
                <a:solidFill>
                  <a:srgbClr val="404040"/>
                </a:solidFill>
                <a:ea typeface="+mn-lt"/>
                <a:cs typeface="+mn-lt"/>
              </a:rPr>
              <a:t>2. </a:t>
            </a:r>
            <a:r>
              <a:rPr lang="ru-RU" sz="1400" b="1" dirty="0">
                <a:solidFill>
                  <a:srgbClr val="404040"/>
                </a:solidFill>
                <a:ea typeface="+mn-lt"/>
                <a:cs typeface="+mn-lt"/>
              </a:rPr>
              <a:t>BGP</a:t>
            </a:r>
            <a:r>
              <a:rPr lang="ru-RU" sz="1400" dirty="0">
                <a:solidFill>
                  <a:srgbClr val="404040"/>
                </a:solidFill>
                <a:ea typeface="+mn-lt"/>
                <a:cs typeface="+mn-lt"/>
              </a:rPr>
              <a:t>: В BGP маршрутизаторы обмениваются обновлениями маршрутов, которые содержат информацию о доступных префиксах и атрибутах маршрутов. Эти обновления передаются в виде пакетов BGP, которые могут содержать полные таблицы маршрутизации или изменения в существующих маршрутах</a:t>
            </a:r>
            <a:endParaRPr lang="ru-RU" sz="1400" dirty="0">
              <a:solidFill>
                <a:srgbClr val="404040"/>
              </a:solidFill>
              <a:cs typeface="Arial"/>
            </a:endParaRPr>
          </a:p>
          <a:p>
            <a:endParaRPr lang="ru-RU" sz="1400" dirty="0">
              <a:solidFill>
                <a:srgbClr val="404040"/>
              </a:solidFill>
              <a:cs typeface="Arial"/>
            </a:endParaRPr>
          </a:p>
          <a:p>
            <a:endParaRPr lang="ru-RU" sz="1400" dirty="0">
              <a:solidFill>
                <a:srgbClr val="404040"/>
              </a:solidFill>
              <a:cs typeface="Arial"/>
            </a:endParaRPr>
          </a:p>
        </p:txBody>
      </p:sp>
    </p:spTree>
    <p:extLst>
      <p:ext uri="{BB962C8B-B14F-4D97-AF65-F5344CB8AC3E}">
        <p14:creationId xmlns:p14="http://schemas.microsoft.com/office/powerpoint/2010/main" val="339242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C1DBD-1D3B-7D6D-E4BF-9F761B7CF53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6D0F6C-DE20-4978-F3E8-FAFF1D4D3C7E}"/>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609A23A3-85AB-8F89-5F83-7EAC1682733F}"/>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p>
          <a:p>
            <a:r>
              <a:rPr lang="ru-RU" sz="1400" b="1" dirty="0">
                <a:solidFill>
                  <a:srgbClr val="404040"/>
                </a:solidFill>
                <a:ea typeface="+mn-lt"/>
                <a:cs typeface="+mn-lt"/>
              </a:rPr>
              <a:t>Управление трафиком</a:t>
            </a:r>
            <a:r>
              <a:rPr lang="ru-RU" sz="1400" dirty="0">
                <a:solidFill>
                  <a:srgbClr val="404040"/>
                </a:solidFill>
                <a:ea typeface="+mn-lt"/>
                <a:cs typeface="+mn-lt"/>
              </a:rPr>
              <a:t> в SDN, начиная с более старых протоколов и переходя к более современным, а также обсудим роль южного интерфейса (</a:t>
            </a:r>
            <a:r>
              <a:rPr lang="ru-RU" sz="1400" b="1" dirty="0">
                <a:solidFill>
                  <a:srgbClr val="404040"/>
                </a:solidFill>
                <a:ea typeface="+mn-lt"/>
                <a:cs typeface="+mn-lt"/>
              </a:rPr>
              <a:t>SBI</a:t>
            </a:r>
            <a:r>
              <a:rPr lang="ru-RU" sz="1400" dirty="0">
                <a:solidFill>
                  <a:srgbClr val="404040"/>
                </a:solidFill>
                <a:ea typeface="+mn-lt"/>
                <a:cs typeface="+mn-lt"/>
              </a:rPr>
              <a:t>) в этом процессе:</a:t>
            </a:r>
            <a:endParaRPr lang="ru-RU" dirty="0"/>
          </a:p>
          <a:p>
            <a:r>
              <a:rPr lang="ru-RU" sz="1400" dirty="0">
                <a:solidFill>
                  <a:srgbClr val="404040"/>
                </a:solidFill>
                <a:ea typeface="+mn-lt"/>
                <a:cs typeface="+mn-lt"/>
              </a:rPr>
              <a:t>Контроллер может использовать другие протоколы управления и обмена данными для передачи информации о метках и маршрутах к устройствам, которые не поддерживают MPLS на аппаратном уровне. Примеры таких подходов включают:</a:t>
            </a:r>
            <a:endParaRPr lang="ru-RU" dirty="0"/>
          </a:p>
          <a:p>
            <a:pPr marL="285750" indent="-285750">
              <a:buFont typeface="Arial"/>
              <a:buChar char="•"/>
            </a:pPr>
            <a:r>
              <a:rPr lang="ru-RU" sz="1400" b="1" dirty="0">
                <a:solidFill>
                  <a:srgbClr val="404040"/>
                </a:solidFill>
                <a:ea typeface="+mn-lt"/>
                <a:cs typeface="+mn-lt"/>
              </a:rPr>
              <a:t>NETCONF/YANG</a:t>
            </a:r>
            <a:r>
              <a:rPr lang="ru-RU" sz="1400" dirty="0">
                <a:solidFill>
                  <a:srgbClr val="404040"/>
                </a:solidFill>
                <a:ea typeface="+mn-lt"/>
                <a:cs typeface="+mn-lt"/>
              </a:rPr>
              <a:t>: Эти протоколы могут использоваться для управления сетевыми устройствами и настройки MPLS-меток, передавая конфигурации и команды через стандартные интерфейсы управления.</a:t>
            </a:r>
            <a:endParaRPr lang="ru-RU" dirty="0"/>
          </a:p>
          <a:p>
            <a:pPr marL="285750" indent="-285750">
              <a:buFont typeface="Arial"/>
              <a:buChar char="•"/>
            </a:pPr>
            <a:r>
              <a:rPr lang="ru-RU" sz="1400" b="1" dirty="0">
                <a:solidFill>
                  <a:srgbClr val="404040"/>
                </a:solidFill>
                <a:ea typeface="+mn-lt"/>
                <a:cs typeface="+mn-lt"/>
              </a:rPr>
              <a:t>SNMP (Simple Network Management Protocol)</a:t>
            </a:r>
            <a:r>
              <a:rPr lang="ru-RU" sz="1400" dirty="0">
                <a:solidFill>
                  <a:srgbClr val="404040"/>
                </a:solidFill>
                <a:ea typeface="+mn-lt"/>
                <a:cs typeface="+mn-lt"/>
              </a:rPr>
              <a:t>: SNMP может быть использован для мониторинга и управления сетевыми устройствами, включая настройку маршрутов и меток в MPLS-сетях.</a:t>
            </a:r>
            <a:endParaRPr lang="ru-RU" dirty="0"/>
          </a:p>
          <a:p>
            <a:pPr marL="285750" indent="-285750">
              <a:buFont typeface="Arial"/>
              <a:buChar char="•"/>
            </a:pPr>
            <a:r>
              <a:rPr lang="ru-RU" sz="1400" b="1" dirty="0" err="1">
                <a:solidFill>
                  <a:srgbClr val="404040"/>
                </a:solidFill>
                <a:ea typeface="+mn-lt"/>
                <a:cs typeface="+mn-lt"/>
              </a:rPr>
              <a:t>RESTful</a:t>
            </a:r>
            <a:r>
              <a:rPr lang="ru-RU" sz="1400" b="1" dirty="0">
                <a:solidFill>
                  <a:srgbClr val="404040"/>
                </a:solidFill>
                <a:ea typeface="+mn-lt"/>
                <a:cs typeface="+mn-lt"/>
              </a:rPr>
              <a:t> API</a:t>
            </a:r>
            <a:r>
              <a:rPr lang="ru-RU" sz="1400" dirty="0">
                <a:solidFill>
                  <a:srgbClr val="404040"/>
                </a:solidFill>
                <a:ea typeface="+mn-lt"/>
                <a:cs typeface="+mn-lt"/>
              </a:rPr>
              <a:t>: Некоторые современные сетевые устройства поддерживают </a:t>
            </a:r>
            <a:r>
              <a:rPr lang="ru-RU" sz="1400" dirty="0" err="1">
                <a:solidFill>
                  <a:srgbClr val="404040"/>
                </a:solidFill>
                <a:ea typeface="+mn-lt"/>
                <a:cs typeface="+mn-lt"/>
              </a:rPr>
              <a:t>RESTful</a:t>
            </a:r>
            <a:r>
              <a:rPr lang="ru-RU" sz="1400" dirty="0">
                <a:solidFill>
                  <a:srgbClr val="404040"/>
                </a:solidFill>
                <a:ea typeface="+mn-lt"/>
                <a:cs typeface="+mn-lt"/>
              </a:rPr>
              <a:t> API, что позволяет контроллеру взаимодействовать с ними и передавать информацию о маршрутах и метках.</a:t>
            </a:r>
            <a:endParaRPr lang="ru-RU" dirty="0">
              <a:ea typeface="+mn-lt"/>
              <a:cs typeface="Tahoma"/>
            </a:endParaRPr>
          </a:p>
          <a:p>
            <a:pPr marL="0" indent="0"/>
            <a:r>
              <a:rPr lang="ru-RU" sz="1400" dirty="0">
                <a:solidFill>
                  <a:srgbClr val="404040"/>
                </a:solidFill>
                <a:ea typeface="+mn-lt"/>
                <a:cs typeface="+mn-lt"/>
              </a:rPr>
              <a:t>Эти методы позволяют управлять трафиком и маршрутизацией в MPLS-сетях, даже если устройства не являются специализированными MPLS-устройствами. Применение перечисленных технологий, таких как NETCONF/YANG, SNMP и </a:t>
            </a:r>
            <a:r>
              <a:rPr lang="ru-RU" sz="1400" dirty="0" err="1">
                <a:solidFill>
                  <a:srgbClr val="404040"/>
                </a:solidFill>
                <a:ea typeface="+mn-lt"/>
                <a:cs typeface="+mn-lt"/>
              </a:rPr>
              <a:t>RESTful</a:t>
            </a:r>
            <a:r>
              <a:rPr lang="ru-RU" sz="1400" dirty="0">
                <a:solidFill>
                  <a:srgbClr val="404040"/>
                </a:solidFill>
                <a:ea typeface="+mn-lt"/>
                <a:cs typeface="+mn-lt"/>
              </a:rPr>
              <a:t> API, можно рассматривать как реализацию </a:t>
            </a:r>
            <a:r>
              <a:rPr lang="ru-RU" sz="1400" dirty="0" err="1">
                <a:solidFill>
                  <a:srgbClr val="404040"/>
                </a:solidFill>
                <a:ea typeface="+mn-lt"/>
                <a:cs typeface="+mn-lt"/>
              </a:rPr>
              <a:t>Southbound</a:t>
            </a:r>
            <a:r>
              <a:rPr lang="ru-RU" sz="1400" dirty="0">
                <a:solidFill>
                  <a:srgbClr val="404040"/>
                </a:solidFill>
                <a:ea typeface="+mn-lt"/>
                <a:cs typeface="+mn-lt"/>
              </a:rPr>
              <a:t> Interface (SBI) в схемах SDN. Эти технологии позволяют контроллеру взаимодействовать с сетевыми устройствами, управляя их конфигурацией и обменом данными, что является ключевой функцией SBI в архитектуре SDN</a:t>
            </a:r>
            <a:endParaRPr lang="ru-RU" dirty="0"/>
          </a:p>
          <a:p>
            <a:pPr indent="0"/>
            <a:endParaRPr lang="ru-RU" sz="1400" dirty="0">
              <a:solidFill>
                <a:srgbClr val="404040"/>
              </a:solidFill>
              <a:cs typeface="Arial"/>
            </a:endParaRPr>
          </a:p>
          <a:p>
            <a:endParaRPr lang="ru-RU" sz="1400" dirty="0">
              <a:solidFill>
                <a:srgbClr val="404040"/>
              </a:solidFill>
              <a:cs typeface="Arial"/>
            </a:endParaRPr>
          </a:p>
          <a:p>
            <a:endParaRPr lang="ru-RU" sz="1400" dirty="0">
              <a:solidFill>
                <a:srgbClr val="404040"/>
              </a:solidFill>
              <a:cs typeface="Arial"/>
            </a:endParaRPr>
          </a:p>
        </p:txBody>
      </p:sp>
    </p:spTree>
    <p:extLst>
      <p:ext uri="{BB962C8B-B14F-4D97-AF65-F5344CB8AC3E}">
        <p14:creationId xmlns:p14="http://schemas.microsoft.com/office/powerpoint/2010/main" val="1110911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2D9CC-7C83-4E63-6000-6A3ABDF5E1F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4FCA13-1F05-CE0B-2006-4ED93BF41C75}"/>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C7D1051B-F703-3A2E-AC26-D0EBDF712E6C}"/>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p>
          <a:p>
            <a:r>
              <a:rPr lang="ru-RU" sz="1400" b="1" dirty="0">
                <a:solidFill>
                  <a:srgbClr val="404040"/>
                </a:solidFill>
                <a:ea typeface="+mn-lt"/>
                <a:cs typeface="+mn-lt"/>
              </a:rPr>
              <a:t>Управление трафиком</a:t>
            </a:r>
            <a:r>
              <a:rPr lang="ru-RU" sz="1400" dirty="0">
                <a:solidFill>
                  <a:srgbClr val="404040"/>
                </a:solidFill>
                <a:ea typeface="+mn-lt"/>
                <a:cs typeface="+mn-lt"/>
              </a:rPr>
              <a:t> в SDN, начиная с более старых протоколов и переходя к более современным, а также обсудим роль южного интерфейса (</a:t>
            </a:r>
            <a:r>
              <a:rPr lang="ru-RU" sz="1400" b="1" dirty="0">
                <a:solidFill>
                  <a:srgbClr val="404040"/>
                </a:solidFill>
                <a:ea typeface="+mn-lt"/>
                <a:cs typeface="+mn-lt"/>
              </a:rPr>
              <a:t>SBI</a:t>
            </a:r>
            <a:r>
              <a:rPr lang="ru-RU" sz="1400" dirty="0">
                <a:solidFill>
                  <a:srgbClr val="404040"/>
                </a:solidFill>
                <a:ea typeface="+mn-lt"/>
                <a:cs typeface="+mn-lt"/>
              </a:rPr>
              <a:t>) в этом процессе:</a:t>
            </a:r>
            <a:endParaRPr lang="ru-RU" dirty="0"/>
          </a:p>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 и повышает ее гибкость.</a:t>
            </a:r>
            <a:endParaRPr lang="ru-RU" dirty="0"/>
          </a:p>
          <a:p>
            <a:r>
              <a:rPr lang="ru-RU" sz="1400" dirty="0">
                <a:solidFill>
                  <a:srgbClr val="404040"/>
                </a:solidFill>
                <a:ea typeface="+mn-lt"/>
                <a:cs typeface="+mn-lt"/>
              </a:rPr>
              <a:t>В архитектуре SDN </a:t>
            </a:r>
            <a:r>
              <a:rPr lang="ru-RU" sz="1400" dirty="0" err="1">
                <a:solidFill>
                  <a:srgbClr val="404040"/>
                </a:solidFill>
                <a:ea typeface="+mn-lt"/>
                <a:cs typeface="+mn-lt"/>
              </a:rPr>
              <a:t>OpenFlow</a:t>
            </a:r>
            <a:r>
              <a:rPr lang="ru-RU" sz="1400" dirty="0">
                <a:solidFill>
                  <a:srgbClr val="404040"/>
                </a:solidFill>
                <a:ea typeface="+mn-lt"/>
                <a:cs typeface="+mn-lt"/>
              </a:rPr>
              <a:t> представлен в двух основных формах:</a:t>
            </a:r>
            <a:endParaRPr lang="ru-RU" dirty="0"/>
          </a:p>
          <a:p>
            <a:pPr marL="285750" indent="-285750">
              <a:buFont typeface="Arial"/>
              <a:buChar char="•"/>
            </a:pPr>
            <a:r>
              <a:rPr lang="ru-RU" sz="1400" b="1" dirty="0" err="1">
                <a:solidFill>
                  <a:srgbClr val="404040"/>
                </a:solidFill>
                <a:ea typeface="+mn-lt"/>
                <a:cs typeface="+mn-lt"/>
              </a:rPr>
              <a:t>OpenFlow</a:t>
            </a:r>
            <a:r>
              <a:rPr lang="ru-RU" sz="1400" b="1" dirty="0">
                <a:solidFill>
                  <a:srgbClr val="404040"/>
                </a:solidFill>
                <a:ea typeface="+mn-lt"/>
                <a:cs typeface="+mn-lt"/>
              </a:rPr>
              <a:t> контроллер</a:t>
            </a:r>
            <a:r>
              <a:rPr lang="ru-RU" sz="1400" dirty="0">
                <a:solidFill>
                  <a:srgbClr val="404040"/>
                </a:solidFill>
                <a:ea typeface="+mn-lt"/>
                <a:cs typeface="+mn-lt"/>
              </a:rPr>
              <a:t>: Это программное обеспечение, которое управляет сетью, принимает решения о маршрутизации и контролирует потоки данных, используя команды </a:t>
            </a:r>
            <a:r>
              <a:rPr lang="ru-RU" sz="1400" dirty="0" err="1">
                <a:solidFill>
                  <a:srgbClr val="404040"/>
                </a:solidFill>
                <a:ea typeface="+mn-lt"/>
                <a:cs typeface="+mn-lt"/>
              </a:rPr>
              <a:t>OpenFlow</a:t>
            </a:r>
            <a:r>
              <a:rPr lang="ru-RU" sz="1400" dirty="0">
                <a:solidFill>
                  <a:srgbClr val="404040"/>
                </a:solidFill>
                <a:ea typeface="+mn-lt"/>
                <a:cs typeface="+mn-lt"/>
              </a:rPr>
              <a:t> для взаимодействия с сетевыми устройствами.</a:t>
            </a:r>
            <a:endParaRPr lang="ru-RU" dirty="0"/>
          </a:p>
          <a:p>
            <a:pPr marL="285750" indent="-285750">
              <a:buFont typeface="Arial"/>
              <a:buChar char="•"/>
            </a:pPr>
            <a:r>
              <a:rPr lang="ru-RU" sz="1400" b="1" dirty="0" err="1">
                <a:solidFill>
                  <a:srgbClr val="404040"/>
                </a:solidFill>
                <a:ea typeface="+mn-lt"/>
                <a:cs typeface="+mn-lt"/>
              </a:rPr>
              <a:t>Southbound</a:t>
            </a:r>
            <a:r>
              <a:rPr lang="ru-RU" sz="1400" b="1" dirty="0">
                <a:solidFill>
                  <a:srgbClr val="404040"/>
                </a:solidFill>
                <a:ea typeface="+mn-lt"/>
                <a:cs typeface="+mn-lt"/>
              </a:rPr>
              <a:t> Interface (SBI)</a:t>
            </a:r>
            <a:r>
              <a:rPr lang="ru-RU" sz="1400" dirty="0">
                <a:solidFill>
                  <a:srgbClr val="404040"/>
                </a:solidFill>
                <a:ea typeface="+mn-lt"/>
                <a:cs typeface="+mn-lt"/>
              </a:rPr>
              <a:t>: </a:t>
            </a:r>
            <a:r>
              <a:rPr lang="ru-RU" sz="1400" b="1" dirty="0" err="1">
                <a:solidFill>
                  <a:srgbClr val="404040"/>
                </a:solidFill>
                <a:ea typeface="+mn-lt"/>
                <a:cs typeface="+mn-lt"/>
              </a:rPr>
              <a:t>OpenFlow</a:t>
            </a:r>
            <a:r>
              <a:rPr lang="ru-RU" sz="1400" dirty="0">
                <a:solidFill>
                  <a:srgbClr val="404040"/>
                </a:solidFill>
                <a:ea typeface="+mn-lt"/>
                <a:cs typeface="+mn-lt"/>
              </a:rPr>
              <a:t> также функционирует как интерфейс между контроллером и специализированными </a:t>
            </a:r>
            <a:r>
              <a:rPr lang="ru-RU" sz="1400" b="1" dirty="0">
                <a:solidFill>
                  <a:srgbClr val="404040"/>
                </a:solidFill>
                <a:ea typeface="+mn-lt"/>
                <a:cs typeface="+mn-lt"/>
              </a:rPr>
              <a:t>OF-устройствами</a:t>
            </a:r>
            <a:r>
              <a:rPr lang="ru-RU" sz="1400" dirty="0">
                <a:solidFill>
                  <a:srgbClr val="404040"/>
                </a:solidFill>
                <a:ea typeface="+mn-lt"/>
                <a:cs typeface="+mn-lt"/>
              </a:rPr>
              <a:t> (например, коммутаторами и маршрутизаторами), позволяя им реагировать на команды контроллера и управлять трафиком в соответствии с заданными правилами</a:t>
            </a:r>
            <a:endParaRPr lang="ru-RU" dirty="0"/>
          </a:p>
          <a:p>
            <a:endParaRPr lang="ru-RU" sz="1400" dirty="0">
              <a:solidFill>
                <a:srgbClr val="404040"/>
              </a:solidFill>
              <a:cs typeface="Arial"/>
            </a:endParaRPr>
          </a:p>
        </p:txBody>
      </p:sp>
    </p:spTree>
    <p:extLst>
      <p:ext uri="{BB962C8B-B14F-4D97-AF65-F5344CB8AC3E}">
        <p14:creationId xmlns:p14="http://schemas.microsoft.com/office/powerpoint/2010/main" val="2839567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DC109-AD72-9676-C643-9BC670B0D20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BD7FC3-DF4A-E179-61B6-25A245370EF3}"/>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DB73D9A0-D65D-D2FA-A4B7-591993516BA3}"/>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dirty="0"/>
          </a:p>
          <a:p>
            <a:r>
              <a:rPr lang="ru-RU" sz="1400" dirty="0">
                <a:solidFill>
                  <a:srgbClr val="404040"/>
                </a:solidFill>
                <a:ea typeface="+mn-lt"/>
                <a:cs typeface="+mn-lt"/>
              </a:rPr>
              <a:t>В </a:t>
            </a:r>
            <a:r>
              <a:rPr lang="ru-RU" sz="1400" dirty="0" err="1">
                <a:solidFill>
                  <a:srgbClr val="404040"/>
                </a:solidFill>
                <a:ea typeface="+mn-lt"/>
                <a:cs typeface="+mn-lt"/>
              </a:rPr>
              <a:t>OpenFlow</a:t>
            </a:r>
            <a:r>
              <a:rPr lang="ru-RU" sz="1400" dirty="0">
                <a:solidFill>
                  <a:srgbClr val="404040"/>
                </a:solidFill>
                <a:ea typeface="+mn-lt"/>
                <a:cs typeface="+mn-lt"/>
              </a:rPr>
              <a:t> передача данных основывается на концепции потоков. Поток представляет собой набор пакетов, которые имеют общие характеристики, такие как источник, назначение, протокол и другие параметры. Это позволяет контроллеру управлять трафиком более  эффективно, чем традиционные методы маршрутизации, которые основываются на IP-адресах.</a:t>
            </a:r>
            <a:endParaRPr lang="ru-RU" dirty="0"/>
          </a:p>
          <a:p>
            <a:r>
              <a:rPr lang="ru-RU" sz="1400" dirty="0">
                <a:solidFill>
                  <a:srgbClr val="404040"/>
                </a:solidFill>
                <a:ea typeface="+mn-lt"/>
                <a:cs typeface="+mn-lt"/>
              </a:rPr>
              <a:t>Коммутаторы на уровне инфраструктуры содержат таблицы потоков, которые используются для принятия решений о том, как обрабатывать входящие пакеты. Каждая запись в таблице состоит из пары "правило - действие". Правило определяет, какие пакеты соответствуют определенному потоку, а действие указывает, что делать с этими пакетами — переслать, отбрасывать или изменять их.</a:t>
            </a:r>
            <a:endParaRPr lang="ru-RU" dirty="0"/>
          </a:p>
          <a:p>
            <a:endParaRPr lang="ru-RU" sz="1400" dirty="0">
              <a:solidFill>
                <a:srgbClr val="404040"/>
              </a:solidFill>
              <a:ea typeface="+mn-lt"/>
              <a:cs typeface="+mn-lt"/>
            </a:endParaRPr>
          </a:p>
          <a:p>
            <a:r>
              <a:rPr lang="ru-RU" sz="1400" dirty="0">
                <a:solidFill>
                  <a:srgbClr val="404040"/>
                </a:solidFill>
                <a:ea typeface="+mn-lt"/>
                <a:cs typeface="+mn-lt"/>
              </a:rPr>
              <a:t>Устройства на уровне сетевой инфраструктуры могут быть двух типов:</a:t>
            </a:r>
            <a:endParaRPr lang="ru-RU" dirty="0"/>
          </a:p>
          <a:p>
            <a:pPr marL="285750" indent="-285750">
              <a:buFont typeface="Arial"/>
              <a:buChar char="•"/>
            </a:pPr>
            <a:r>
              <a:rPr lang="ru-RU" sz="1400" b="1" dirty="0">
                <a:solidFill>
                  <a:srgbClr val="404040"/>
                </a:solidFill>
                <a:ea typeface="+mn-lt"/>
                <a:cs typeface="+mn-lt"/>
              </a:rPr>
              <a:t>Аппаратные устройства</a:t>
            </a:r>
            <a:r>
              <a:rPr lang="ru-RU" sz="1400" dirty="0">
                <a:solidFill>
                  <a:srgbClr val="404040"/>
                </a:solidFill>
                <a:ea typeface="+mn-lt"/>
                <a:cs typeface="+mn-lt"/>
              </a:rPr>
              <a:t>: Например, коммутаторы, использующие TCAM (</a:t>
            </a:r>
            <a:r>
              <a:rPr lang="ru-RU" sz="1400" dirty="0" err="1">
                <a:solidFill>
                  <a:srgbClr val="404040"/>
                </a:solidFill>
                <a:ea typeface="+mn-lt"/>
                <a:cs typeface="+mn-lt"/>
              </a:rPr>
              <a:t>Ternary</a:t>
            </a:r>
            <a:r>
              <a:rPr lang="ru-RU" sz="1400" dirty="0">
                <a:solidFill>
                  <a:srgbClr val="404040"/>
                </a:solidFill>
                <a:ea typeface="+mn-lt"/>
                <a:cs typeface="+mn-lt"/>
              </a:rPr>
              <a:t> Content </a:t>
            </a:r>
            <a:r>
              <a:rPr lang="ru-RU" sz="1400" dirty="0" err="1">
                <a:solidFill>
                  <a:srgbClr val="404040"/>
                </a:solidFill>
                <a:ea typeface="+mn-lt"/>
                <a:cs typeface="+mn-lt"/>
              </a:rPr>
              <a:t>Addressable</a:t>
            </a:r>
            <a:r>
              <a:rPr lang="ru-RU" sz="1400" dirty="0">
                <a:solidFill>
                  <a:srgbClr val="404040"/>
                </a:solidFill>
                <a:ea typeface="+mn-lt"/>
                <a:cs typeface="+mn-lt"/>
              </a:rPr>
              <a:t> Memory) для хранения таблиц потоков и обработки пакетов на аппаратном уровне. Также к аппаратным устройствам относятся специализированные </a:t>
            </a:r>
            <a:r>
              <a:rPr lang="ru-RU" sz="1400" dirty="0" err="1">
                <a:solidFill>
                  <a:srgbClr val="404040"/>
                </a:solidFill>
                <a:ea typeface="+mn-lt"/>
                <a:cs typeface="+mn-lt"/>
              </a:rPr>
              <a:t>OpenFlow</a:t>
            </a:r>
            <a:r>
              <a:rPr lang="ru-RU" sz="1400" dirty="0">
                <a:solidFill>
                  <a:srgbClr val="404040"/>
                </a:solidFill>
                <a:ea typeface="+mn-lt"/>
                <a:cs typeface="+mn-lt"/>
              </a:rPr>
              <a:t>-коммутаторы.</a:t>
            </a:r>
            <a:endParaRPr lang="ru-RU" dirty="0"/>
          </a:p>
          <a:p>
            <a:pPr marL="285750" indent="-285750">
              <a:buFont typeface="Arial"/>
              <a:buChar char="•"/>
            </a:pPr>
            <a:r>
              <a:rPr lang="ru-RU" sz="1400" b="1" dirty="0">
                <a:solidFill>
                  <a:srgbClr val="404040"/>
                </a:solidFill>
                <a:ea typeface="+mn-lt"/>
                <a:cs typeface="+mn-lt"/>
              </a:rPr>
              <a:t>Программные устройства</a:t>
            </a:r>
            <a:r>
              <a:rPr lang="ru-RU" sz="1400" dirty="0">
                <a:solidFill>
                  <a:srgbClr val="404040"/>
                </a:solidFill>
                <a:ea typeface="+mn-lt"/>
                <a:cs typeface="+mn-lt"/>
              </a:rPr>
              <a:t>: Такие как Open </a:t>
            </a:r>
            <a:r>
              <a:rPr lang="ru-RU" sz="1400" dirty="0" err="1">
                <a:solidFill>
                  <a:srgbClr val="404040"/>
                </a:solidFill>
                <a:ea typeface="+mn-lt"/>
                <a:cs typeface="+mn-lt"/>
              </a:rPr>
              <a:t>vSwitch</a:t>
            </a:r>
            <a:r>
              <a:rPr lang="ru-RU" sz="1400" dirty="0">
                <a:solidFill>
                  <a:srgbClr val="404040"/>
                </a:solidFill>
                <a:ea typeface="+mn-lt"/>
                <a:cs typeface="+mn-lt"/>
              </a:rPr>
              <a:t>, </a:t>
            </a:r>
            <a:r>
              <a:rPr lang="ru-RU" sz="1400" dirty="0" err="1">
                <a:solidFill>
                  <a:srgbClr val="404040"/>
                </a:solidFill>
                <a:ea typeface="+mn-lt"/>
                <a:cs typeface="+mn-lt"/>
              </a:rPr>
              <a:t>Switch</a:t>
            </a:r>
            <a:r>
              <a:rPr lang="ru-RU" sz="1400" dirty="0">
                <a:solidFill>
                  <a:srgbClr val="404040"/>
                </a:solidFill>
                <a:ea typeface="+mn-lt"/>
                <a:cs typeface="+mn-lt"/>
              </a:rPr>
              <a:t> Light,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Reference</a:t>
            </a:r>
            <a:r>
              <a:rPr lang="ru-RU" sz="1400" dirty="0">
                <a:solidFill>
                  <a:srgbClr val="404040"/>
                </a:solidFill>
                <a:ea typeface="+mn-lt"/>
                <a:cs typeface="+mn-lt"/>
              </a:rPr>
              <a:t> и Pica8, которые реализуют функциональность коммутаторов на уровне программного обеспечения,</a:t>
            </a:r>
            <a:endParaRPr lang="ru-RU" dirty="0"/>
          </a:p>
          <a:p>
            <a:endParaRPr lang="ru-RU" sz="1400" dirty="0">
              <a:solidFill>
                <a:srgbClr val="404040"/>
              </a:solidFill>
              <a:cs typeface="Arial"/>
            </a:endParaRPr>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1134572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C6F42-715E-CC14-D468-6C1C39A81AB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21B734-5D49-6A07-7001-C9C3B2110326}"/>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D0E1CCDC-A1D7-768D-1525-F483E9645E7B}"/>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dirty="0"/>
          </a:p>
          <a:p>
            <a:r>
              <a:rPr lang="ru-RU" sz="1400" b="1" dirty="0">
                <a:solidFill>
                  <a:srgbClr val="404040"/>
                </a:solidFill>
                <a:ea typeface="+mn-lt"/>
                <a:cs typeface="+mn-lt"/>
              </a:rPr>
              <a:t>Протокол </a:t>
            </a:r>
            <a:r>
              <a:rPr lang="ru-RU" sz="1400" b="1" err="1">
                <a:solidFill>
                  <a:srgbClr val="404040"/>
                </a:solidFill>
                <a:ea typeface="+mn-lt"/>
                <a:cs typeface="+mn-lt"/>
              </a:rPr>
              <a:t>OpenFlow</a:t>
            </a:r>
            <a:r>
              <a:rPr lang="ru-RU" sz="1400" dirty="0">
                <a:solidFill>
                  <a:srgbClr val="404040"/>
                </a:solidFill>
                <a:ea typeface="+mn-lt"/>
                <a:cs typeface="+mn-lt"/>
              </a:rPr>
              <a:t>: Это наиболее распространенный API южного направления, который используется для управления коммутаторами потока, поддерживающими </a:t>
            </a:r>
            <a:r>
              <a:rPr lang="ru-RU" sz="1400" err="1">
                <a:solidFill>
                  <a:srgbClr val="404040"/>
                </a:solidFill>
                <a:ea typeface="+mn-lt"/>
                <a:cs typeface="+mn-lt"/>
              </a:rPr>
              <a:t>OpenFlow</a:t>
            </a:r>
            <a:r>
              <a:rPr lang="ru-RU" sz="1400" dirty="0">
                <a:solidFill>
                  <a:srgbClr val="404040"/>
                </a:solidFill>
                <a:ea typeface="+mn-lt"/>
                <a:cs typeface="+mn-lt"/>
              </a:rPr>
              <a:t>. Он позволяет контроллеру взаимодействовать с сетевыми устройствами, обеспечивая  программируемость сети.</a:t>
            </a:r>
            <a:endParaRPr lang="ru-RU" dirty="0"/>
          </a:p>
          <a:p>
            <a:endParaRPr lang="ru-RU" sz="1400" dirty="0">
              <a:solidFill>
                <a:srgbClr val="404040"/>
              </a:solidFill>
              <a:cs typeface="Arial"/>
            </a:endParaRPr>
          </a:p>
          <a:p>
            <a:endParaRPr lang="ru-RU" sz="1400" dirty="0">
              <a:solidFill>
                <a:srgbClr val="404040"/>
              </a:solidFill>
              <a:ea typeface="+mn-lt"/>
              <a:cs typeface="+mn-lt"/>
            </a:endParaRPr>
          </a:p>
          <a:p>
            <a:r>
              <a:rPr lang="ru-RU" sz="1400" b="1">
                <a:solidFill>
                  <a:srgbClr val="404040"/>
                </a:solidFill>
                <a:ea typeface="+mn-lt"/>
                <a:cs typeface="+mn-lt"/>
              </a:rPr>
              <a:t>Типы информационных сообщений </a:t>
            </a:r>
            <a:r>
              <a:rPr lang="ru-RU" sz="1400" b="1" err="1">
                <a:solidFill>
                  <a:srgbClr val="404040"/>
                </a:solidFill>
                <a:ea typeface="+mn-lt"/>
                <a:cs typeface="+mn-lt"/>
              </a:rPr>
              <a:t>OpenFlow</a:t>
            </a:r>
            <a:r>
              <a:rPr lang="ru-RU" sz="1400">
                <a:solidFill>
                  <a:srgbClr val="404040"/>
                </a:solidFill>
                <a:ea typeface="+mn-lt"/>
                <a:cs typeface="+mn-lt"/>
              </a:rPr>
              <a:t>:</a:t>
            </a:r>
            <a:endParaRPr lang="ru-RU"/>
          </a:p>
          <a:p>
            <a:pPr marL="285750" indent="-285750">
              <a:buFont typeface="Arial"/>
              <a:buChar char="•"/>
            </a:pPr>
            <a:r>
              <a:rPr lang="ru-RU" sz="1400" b="1">
                <a:solidFill>
                  <a:srgbClr val="404040"/>
                </a:solidFill>
                <a:ea typeface="+mn-lt"/>
                <a:cs typeface="+mn-lt"/>
              </a:rPr>
              <a:t>Инициирующее сообщение</a:t>
            </a:r>
            <a:r>
              <a:rPr lang="ru-RU" sz="1400">
                <a:solidFill>
                  <a:srgbClr val="404040"/>
                </a:solidFill>
                <a:ea typeface="+mn-lt"/>
                <a:cs typeface="+mn-lt"/>
              </a:rPr>
              <a:t>: Отправляется от потокового устройства к контроллеру при возникновении события изменения состояния канала или порта.</a:t>
            </a:r>
            <a:endParaRPr lang="ru-RU"/>
          </a:p>
          <a:p>
            <a:pPr marL="285750" indent="-285750">
              <a:buFont typeface="Arial"/>
              <a:buChar char="•"/>
            </a:pPr>
            <a:r>
              <a:rPr lang="ru-RU" sz="1400" b="1">
                <a:solidFill>
                  <a:srgbClr val="404040"/>
                </a:solidFill>
                <a:ea typeface="+mn-lt"/>
                <a:cs typeface="+mn-lt"/>
              </a:rPr>
              <a:t>Статистика потока</a:t>
            </a:r>
            <a:r>
              <a:rPr lang="ru-RU" sz="1400">
                <a:solidFill>
                  <a:srgbClr val="404040"/>
                </a:solidFill>
                <a:ea typeface="+mn-lt"/>
                <a:cs typeface="+mn-lt"/>
              </a:rPr>
              <a:t>: Это информация, генерируемая коммутаторами потока и собираемая контроллером для анализа и мониторинга состояния сети.</a:t>
            </a:r>
            <a:endParaRPr lang="ru-RU"/>
          </a:p>
          <a:p>
            <a:pPr marL="285750" indent="-285750">
              <a:buFont typeface="Arial"/>
              <a:buChar char="•"/>
            </a:pPr>
            <a:r>
              <a:rPr lang="ru-RU" sz="1400" b="1">
                <a:solidFill>
                  <a:srgbClr val="404040"/>
                </a:solidFill>
                <a:ea typeface="+mn-lt"/>
                <a:cs typeface="+mn-lt"/>
              </a:rPr>
              <a:t>Пакетные сообщения</a:t>
            </a:r>
            <a:r>
              <a:rPr lang="ru-RU" sz="1400">
                <a:solidFill>
                  <a:srgbClr val="404040"/>
                </a:solidFill>
                <a:ea typeface="+mn-lt"/>
                <a:cs typeface="+mn-lt"/>
              </a:rPr>
              <a:t>: Используются для передачи данных между контроллером и устройствами, позволяя контролировать и управлять трафиком в реальном времени</a:t>
            </a:r>
            <a:endParaRPr lang="ru-RU"/>
          </a:p>
          <a:p>
            <a:endParaRPr lang="ru-RU" sz="1400" dirty="0">
              <a:solidFill>
                <a:srgbClr val="404040"/>
              </a:solidFill>
              <a:cs typeface="Arial"/>
            </a:endParaRPr>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3086170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ADF55-933A-E342-0849-70924DCB279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5EB9EE-5869-8C39-3CCF-47C1DC889D7F}"/>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4E89DAEF-3B00-9FB2-EB53-CE2E72708FDB}"/>
              </a:ext>
            </a:extLst>
          </p:cNvPr>
          <p:cNvSpPr>
            <a:spLocks noGrp="1"/>
          </p:cNvSpPr>
          <p:nvPr>
            <p:ph idx="1"/>
          </p:nvPr>
        </p:nvSpPr>
        <p:spPr>
          <a:xfrm>
            <a:off x="503238" y="1312086"/>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endParaRPr lang="ru-RU" sz="1400" dirty="0"/>
          </a:p>
          <a:p>
            <a:r>
              <a:rPr lang="ru-RU" sz="1400" dirty="0">
                <a:solidFill>
                  <a:srgbClr val="404040"/>
                </a:solidFill>
                <a:ea typeface="+mn-lt"/>
                <a:cs typeface="+mn-lt"/>
              </a:rPr>
              <a:t>Управление потоками — это процесс определения, как пакеты данных должны обрабатываться и направляться через сеть. Это включает в себя создание правил, которые определяют, какие действия должны выполняться с трафиком, например, маршрутизация, фильтрация или изменение приоритета.</a:t>
            </a:r>
            <a:endParaRPr lang="ru-RU" sz="1400" dirty="0"/>
          </a:p>
          <a:p>
            <a:endParaRPr lang="ru-RU" sz="1400" dirty="0">
              <a:solidFill>
                <a:srgbClr val="404040"/>
              </a:solidFill>
              <a:ea typeface="+mn-lt"/>
              <a:cs typeface="+mn-lt"/>
            </a:endParaRPr>
          </a:p>
          <a:p>
            <a:r>
              <a:rPr lang="ru-RU" sz="1400" dirty="0">
                <a:solidFill>
                  <a:srgbClr val="404040"/>
                </a:solidFill>
                <a:ea typeface="+mn-lt"/>
                <a:cs typeface="+mn-lt"/>
              </a:rPr>
              <a:t>В модели OSI управление потоками в основном относится к уровням 2 (канальный уровень) и 3 (сетевой уровень). На канальном уровне управление потоками может включать в себя управление доступом к среде передачи, а на сетевом уровне — маршрутизацию пакетов между различными сетями.</a:t>
            </a:r>
            <a:endParaRPr lang="ru-RU" sz="1400" dirty="0"/>
          </a:p>
          <a:p>
            <a:r>
              <a:rPr lang="ru-RU" sz="1400" dirty="0">
                <a:solidFill>
                  <a:srgbClr val="404040"/>
                </a:solidFill>
                <a:ea typeface="+mn-lt"/>
                <a:cs typeface="+mn-lt"/>
              </a:rPr>
              <a:t>В традиционных сетях управление потоками обычно реализуется на уровне маршрутизаторов и коммутаторов. Эти устройства используют статические и динамические маршруты, а также протоколы маршрутизации (например, OSPF, BGP) для управления трафиком.</a:t>
            </a:r>
            <a:endParaRPr lang="ru-RU" sz="1400" dirty="0"/>
          </a:p>
          <a:p>
            <a:r>
              <a:rPr lang="ru-RU" sz="1400" dirty="0">
                <a:solidFill>
                  <a:srgbClr val="404040"/>
                </a:solidFill>
                <a:ea typeface="+mn-lt"/>
                <a:cs typeface="+mn-lt"/>
              </a:rPr>
              <a:t>В SDN управление потоками осуществляется централизованно через SDN </a:t>
            </a:r>
            <a:r>
              <a:rPr lang="ru-RU" sz="1400" dirty="0" err="1">
                <a:solidFill>
                  <a:srgbClr val="404040"/>
                </a:solidFill>
                <a:ea typeface="+mn-lt"/>
                <a:cs typeface="+mn-lt"/>
              </a:rPr>
              <a:t>Controller</a:t>
            </a:r>
            <a:r>
              <a:rPr lang="ru-RU" sz="1400" dirty="0">
                <a:solidFill>
                  <a:srgbClr val="404040"/>
                </a:solidFill>
                <a:ea typeface="+mn-lt"/>
                <a:cs typeface="+mn-lt"/>
              </a:rPr>
              <a:t>, который использует протоколы, такие как </a:t>
            </a:r>
            <a:r>
              <a:rPr lang="ru-RU" sz="1400" dirty="0" err="1">
                <a:solidFill>
                  <a:srgbClr val="404040"/>
                </a:solidFill>
                <a:ea typeface="+mn-lt"/>
                <a:cs typeface="+mn-lt"/>
              </a:rPr>
              <a:t>OpenFlow</a:t>
            </a:r>
            <a:r>
              <a:rPr lang="ru-RU" sz="1400" dirty="0">
                <a:solidFill>
                  <a:srgbClr val="404040"/>
                </a:solidFill>
                <a:ea typeface="+mn-lt"/>
                <a:cs typeface="+mn-lt"/>
              </a:rPr>
              <a:t>, для взаимодействия с сетевыми устройствами. Это позволяет более гибко и динамично управлять трафиком, так как правила могут быть изменены в реальном времени в ответ на изменения в сети или требования приложений. В отличие от традиционных сетей, где управление потоками часто является статическим и локализованным, в SDN оно является динамическим и централизованным.</a:t>
            </a:r>
            <a:endParaRPr lang="ru-RU" sz="1400" dirty="0"/>
          </a:p>
          <a:p>
            <a:endParaRPr lang="ru-RU" sz="1400" dirty="0">
              <a:solidFill>
                <a:srgbClr val="404040"/>
              </a:solidFill>
              <a:cs typeface="Arial"/>
            </a:endParaRPr>
          </a:p>
          <a:p>
            <a:endParaRPr lang="ru-RU" sz="1400"/>
          </a:p>
        </p:txBody>
      </p:sp>
    </p:spTree>
    <p:extLst>
      <p:ext uri="{BB962C8B-B14F-4D97-AF65-F5344CB8AC3E}">
        <p14:creationId xmlns:p14="http://schemas.microsoft.com/office/powerpoint/2010/main" val="2119045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9BB62-42C1-F080-6EDE-A4937B03FAC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835519-6E7F-07A7-47F4-8FEFCF842B2A}"/>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8D194D00-FCD0-122D-34BD-1549B5797F44}"/>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b="1" dirty="0">
              <a:ea typeface="+mn-lt"/>
              <a:cs typeface="+mn-lt"/>
            </a:endParaRPr>
          </a:p>
          <a:p>
            <a:endParaRPr lang="ru-RU" sz="1400" b="1" dirty="0">
              <a:ea typeface="+mn-lt"/>
              <a:cs typeface="+mn-lt"/>
            </a:endParaRPr>
          </a:p>
          <a:p>
            <a:r>
              <a:rPr lang="ru-RU" sz="1400" b="1" dirty="0">
                <a:ea typeface="+mn-lt"/>
                <a:cs typeface="+mn-lt"/>
              </a:rPr>
              <a:t>OVSDB (Open </a:t>
            </a:r>
            <a:r>
              <a:rPr lang="ru-RU" sz="1400" b="1" dirty="0" err="1">
                <a:ea typeface="+mn-lt"/>
                <a:cs typeface="+mn-lt"/>
              </a:rPr>
              <a:t>vSwitch</a:t>
            </a:r>
            <a:r>
              <a:rPr lang="ru-RU" sz="1400" b="1" dirty="0">
                <a:ea typeface="+mn-lt"/>
                <a:cs typeface="+mn-lt"/>
              </a:rPr>
              <a:t> Database Management Protocol)</a:t>
            </a:r>
            <a:r>
              <a:rPr lang="ru-RU" sz="1400" dirty="0">
                <a:ea typeface="+mn-lt"/>
                <a:cs typeface="+mn-lt"/>
              </a:rPr>
              <a:t> — это еще один API южного направления, который в первую очередь предназначен для управления Open </a:t>
            </a:r>
            <a:r>
              <a:rPr lang="ru-RU" sz="1400" dirty="0" err="1">
                <a:ea typeface="+mn-lt"/>
                <a:cs typeface="+mn-lt"/>
              </a:rPr>
              <a:t>vSwitch</a:t>
            </a:r>
            <a:r>
              <a:rPr lang="ru-RU" sz="1400" dirty="0">
                <a:ea typeface="+mn-lt"/>
                <a:cs typeface="+mn-lt"/>
              </a:rPr>
              <a:t> (OVS). Этот протокол позволяет контроллеру SDN взаимодействовать с несколькими экземплярами Open </a:t>
            </a:r>
            <a:r>
              <a:rPr lang="ru-RU" sz="1400" dirty="0" err="1">
                <a:ea typeface="+mn-lt"/>
                <a:cs typeface="+mn-lt"/>
              </a:rPr>
              <a:t>vSwitch</a:t>
            </a:r>
            <a:r>
              <a:rPr lang="ru-RU" sz="1400" dirty="0">
                <a:ea typeface="+mn-lt"/>
                <a:cs typeface="+mn-lt"/>
              </a:rPr>
              <a:t>, что дает возможность централизованно управлять их конфигурацией и состоянием.</a:t>
            </a:r>
            <a:endParaRPr lang="ru-RU" sz="1400"/>
          </a:p>
          <a:p>
            <a:r>
              <a:rPr lang="ru-RU" sz="1400" dirty="0">
                <a:ea typeface="+mn-lt"/>
                <a:cs typeface="+mn-lt"/>
              </a:rPr>
              <a:t>С помощью OVSDB контроллер может устанавливать различные политики качества обслуживания (</a:t>
            </a:r>
            <a:r>
              <a:rPr lang="ru-RU" sz="1400" err="1">
                <a:ea typeface="+mn-lt"/>
                <a:cs typeface="+mn-lt"/>
              </a:rPr>
              <a:t>QoS</a:t>
            </a:r>
            <a:r>
              <a:rPr lang="ru-RU" sz="1400" dirty="0">
                <a:ea typeface="+mn-lt"/>
                <a:cs typeface="+mn-lt"/>
              </a:rPr>
              <a:t>), управлять сетевыми интерфейсами, настраивать виртуальные сети и осуществлять другие операции, которые дополняют функциональность, предоставляемую </a:t>
            </a:r>
            <a:r>
              <a:rPr lang="ru-RU" sz="1400" err="1">
                <a:ea typeface="+mn-lt"/>
                <a:cs typeface="+mn-lt"/>
              </a:rPr>
              <a:t>OpenFlow</a:t>
            </a:r>
            <a:r>
              <a:rPr lang="ru-RU" sz="1400" dirty="0">
                <a:ea typeface="+mn-lt"/>
                <a:cs typeface="+mn-lt"/>
              </a:rPr>
              <a:t>. OVSDB обеспечивает более детальное управление параметрами сети и позволяет интегрировать Open </a:t>
            </a:r>
            <a:r>
              <a:rPr lang="ru-RU" sz="1400" err="1">
                <a:ea typeface="+mn-lt"/>
                <a:cs typeface="+mn-lt"/>
              </a:rPr>
              <a:t>vSwitch</a:t>
            </a:r>
            <a:r>
              <a:rPr lang="ru-RU" sz="1400" dirty="0">
                <a:ea typeface="+mn-lt"/>
                <a:cs typeface="+mn-lt"/>
              </a:rPr>
              <a:t> в более сложные сетевые архитектуры, что делает его важным инструментом в экосистеме SDN</a:t>
            </a:r>
            <a:endParaRPr lang="ru-RU" sz="1400" dirty="0"/>
          </a:p>
          <a:p>
            <a:endParaRPr lang="ru-RU" sz="1400" dirty="0"/>
          </a:p>
        </p:txBody>
      </p:sp>
    </p:spTree>
    <p:extLst>
      <p:ext uri="{BB962C8B-B14F-4D97-AF65-F5344CB8AC3E}">
        <p14:creationId xmlns:p14="http://schemas.microsoft.com/office/powerpoint/2010/main" val="1925177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E5209-FF1C-7ABB-56E6-E04D181705C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FA92A1-52A9-8F80-97F0-E006D8770DBE}"/>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2A4E0F99-DC03-2CC9-8AF1-C6CFB77FC0E6}"/>
              </a:ext>
            </a:extLst>
          </p:cNvPr>
          <p:cNvSpPr>
            <a:spLocks noGrp="1"/>
          </p:cNvSpPr>
          <p:nvPr>
            <p:ph idx="1"/>
          </p:nvPr>
        </p:nvSpPr>
        <p:spPr>
          <a:xfrm>
            <a:off x="410833" y="1106833"/>
            <a:ext cx="9058275" cy="5940080"/>
          </a:xfrm>
        </p:spPr>
        <p:txBody>
          <a:bodyPr vert="horz" lIns="75605" tIns="37802" rIns="75605" bIns="37802" rtlCol="0" anchor="t">
            <a:normAutofit fontScale="92500" lnSpcReduction="10000"/>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dirty="0">
                <a:ea typeface="+mn-lt"/>
                <a:cs typeface="+mn-lt"/>
              </a:rPr>
              <a:t>Протокол </a:t>
            </a:r>
            <a:r>
              <a:rPr lang="ru-RU" sz="1400" b="1" dirty="0" err="1">
                <a:ea typeface="+mn-lt"/>
                <a:cs typeface="+mn-lt"/>
              </a:rPr>
              <a:t>OpenFlow</a:t>
            </a:r>
            <a:r>
              <a:rPr lang="ru-RU" sz="1400" dirty="0">
                <a:ea typeface="+mn-lt"/>
                <a:cs typeface="+mn-lt"/>
              </a:rPr>
              <a:t> предполагает наличие в коммутаторах одной или нескольких таблиц коммутации, которые называются </a:t>
            </a:r>
            <a:r>
              <a:rPr lang="ru-RU" sz="1400" b="1" dirty="0">
                <a:ea typeface="+mn-lt"/>
                <a:cs typeface="+mn-lt"/>
              </a:rPr>
              <a:t>таблицами потоков</a:t>
            </a:r>
            <a:r>
              <a:rPr lang="ru-RU" sz="1400" dirty="0">
                <a:ea typeface="+mn-lt"/>
                <a:cs typeface="+mn-lt"/>
              </a:rPr>
              <a:t> (</a:t>
            </a:r>
            <a:r>
              <a:rPr lang="ru-RU" sz="1400" dirty="0" err="1">
                <a:ea typeface="+mn-lt"/>
                <a:cs typeface="+mn-lt"/>
              </a:rPr>
              <a:t>flow</a:t>
            </a:r>
            <a:r>
              <a:rPr lang="ru-RU" sz="1400" dirty="0">
                <a:ea typeface="+mn-lt"/>
                <a:cs typeface="+mn-lt"/>
              </a:rPr>
              <a:t> </a:t>
            </a:r>
            <a:r>
              <a:rPr lang="ru-RU" sz="1400" dirty="0" err="1">
                <a:ea typeface="+mn-lt"/>
                <a:cs typeface="+mn-lt"/>
              </a:rPr>
              <a:t>tables</a:t>
            </a:r>
            <a:r>
              <a:rPr lang="ru-RU" sz="1400" dirty="0">
                <a:ea typeface="+mn-lt"/>
                <a:cs typeface="+mn-lt"/>
              </a:rPr>
              <a:t>). Эти таблицы позволяют контроллеру загружать правила обработки и передачи пакетов, проходящих через коммутатор.</a:t>
            </a:r>
            <a:endParaRPr lang="ru-RU" sz="1400" dirty="0"/>
          </a:p>
          <a:p>
            <a:r>
              <a:rPr lang="ru-RU" sz="1400" dirty="0">
                <a:ea typeface="+mn-lt"/>
                <a:cs typeface="+mn-lt"/>
              </a:rPr>
              <a:t>Каждый коммутатор может иметь несколько таблиц потоков, которые формируют конвейер обработки. Таблицы нумеруются, начиная с нуля, и каждая из них выполняет определенные функции в процессе обработки пакетов. Когда пакет проходит через конвейер, он обрабатывается в соответствии с заранее загруженными контроллером правилами, находящимися в этих таблицах.</a:t>
            </a:r>
            <a:endParaRPr lang="ru-RU" sz="1400" dirty="0"/>
          </a:p>
          <a:p>
            <a:r>
              <a:rPr lang="ru-RU" sz="1400" dirty="0">
                <a:ea typeface="+mn-lt"/>
                <a:cs typeface="+mn-lt"/>
              </a:rPr>
              <a:t>Каждое правило в таблице состоит из нескольких компонентов:</a:t>
            </a:r>
            <a:endParaRPr lang="ru-RU" sz="1400" dirty="0"/>
          </a:p>
          <a:p>
            <a:pPr marL="285750" indent="-285750">
              <a:buFont typeface="Arial"/>
              <a:buChar char="•"/>
            </a:pPr>
            <a:r>
              <a:rPr lang="ru-RU" sz="1400" b="1" dirty="0">
                <a:ea typeface="+mn-lt"/>
                <a:cs typeface="+mn-lt"/>
              </a:rPr>
              <a:t>Шаблон заголовка</a:t>
            </a:r>
            <a:r>
              <a:rPr lang="ru-RU" sz="1400" dirty="0">
                <a:ea typeface="+mn-lt"/>
                <a:cs typeface="+mn-lt"/>
              </a:rPr>
              <a:t>: поле признаков заголовка пакетов, которое определяет, какие пакеты будут соответствовать данному правилу.</a:t>
            </a:r>
            <a:endParaRPr lang="ru-RU" sz="1400" dirty="0"/>
          </a:p>
          <a:p>
            <a:pPr marL="285750" indent="-285750">
              <a:buFont typeface="Arial"/>
              <a:buChar char="•"/>
            </a:pPr>
            <a:r>
              <a:rPr lang="ru-RU" sz="1400" b="1" dirty="0">
                <a:ea typeface="+mn-lt"/>
                <a:cs typeface="+mn-lt"/>
              </a:rPr>
              <a:t>Счетчики</a:t>
            </a:r>
            <a:r>
              <a:rPr lang="ru-RU" sz="1400" dirty="0">
                <a:ea typeface="+mn-lt"/>
                <a:cs typeface="+mn-lt"/>
              </a:rPr>
              <a:t>: используются для отслеживания статистики по пакетам, соответствующим данному правилу.</a:t>
            </a:r>
            <a:endParaRPr lang="ru-RU" sz="1400" dirty="0"/>
          </a:p>
          <a:p>
            <a:pPr marL="285750" indent="-285750">
              <a:buFont typeface="Arial"/>
              <a:buChar char="•"/>
            </a:pPr>
            <a:r>
              <a:rPr lang="ru-RU" sz="1400" b="1" dirty="0">
                <a:ea typeface="+mn-lt"/>
                <a:cs typeface="+mn-lt"/>
              </a:rPr>
              <a:t>Набор инструкций</a:t>
            </a:r>
            <a:r>
              <a:rPr lang="ru-RU" sz="1400" dirty="0">
                <a:ea typeface="+mn-lt"/>
                <a:cs typeface="+mn-lt"/>
              </a:rPr>
              <a:t>: действия, которые необходимо выполнить с пакетом, если он соответствует шаблону заголовка.</a:t>
            </a:r>
            <a:endParaRPr lang="ru-RU" sz="1400" dirty="0"/>
          </a:p>
          <a:p>
            <a:pPr indent="0"/>
            <a:r>
              <a:rPr lang="ru-RU" sz="1400" dirty="0">
                <a:ea typeface="+mn-lt"/>
                <a:cs typeface="+mn-lt"/>
              </a:rPr>
              <a:t>Коммутатор </a:t>
            </a:r>
            <a:r>
              <a:rPr lang="ru-RU" sz="1400" err="1">
                <a:ea typeface="+mn-lt"/>
                <a:cs typeface="+mn-lt"/>
              </a:rPr>
              <a:t>OpenFlow</a:t>
            </a:r>
            <a:r>
              <a:rPr lang="ru-RU" sz="1400" dirty="0">
                <a:ea typeface="+mn-lt"/>
                <a:cs typeface="+mn-lt"/>
              </a:rPr>
              <a:t> ориентирован на выполнение простых команд в формате: </a:t>
            </a:r>
            <a:r>
              <a:rPr lang="ru-RU" sz="1400" dirty="0">
                <a:latin typeface="Consolas"/>
                <a:ea typeface="+mn-lt"/>
                <a:cs typeface="+mn-lt"/>
              </a:rPr>
              <a:t>&lt;условие&gt; - &lt;действие&gt;</a:t>
            </a:r>
            <a:r>
              <a:rPr lang="ru-RU" sz="1400" dirty="0">
                <a:ea typeface="+mn-lt"/>
                <a:cs typeface="+mn-lt"/>
              </a:rPr>
              <a:t>. Это означает, что для каждого пакета, соответствующего определенному условию, выполняется заданное действие, например, пересылка на определенный порт, изменение заголовка или сброс пакета.</a:t>
            </a:r>
            <a:endParaRPr lang="ru-RU" sz="1400" dirty="0"/>
          </a:p>
          <a:p>
            <a:r>
              <a:rPr lang="ru-RU" sz="1400" dirty="0">
                <a:ea typeface="+mn-lt"/>
                <a:cs typeface="+mn-lt"/>
              </a:rPr>
              <a:t>Контроллер, используя </a:t>
            </a:r>
            <a:r>
              <a:rPr lang="ru-RU" sz="1400" err="1">
                <a:ea typeface="+mn-lt"/>
                <a:cs typeface="+mn-lt"/>
              </a:rPr>
              <a:t>OpenFlow</a:t>
            </a:r>
            <a:r>
              <a:rPr lang="ru-RU" sz="1400" dirty="0">
                <a:ea typeface="+mn-lt"/>
                <a:cs typeface="+mn-lt"/>
              </a:rPr>
              <a:t>-протокол, имеет возможность добавлять, обновлять и удалять записи в таблицах любого коммутатора в сети. Это обеспечивает динамическое управление сетевыми потоками и позволяет адаптировать поведение сети в реальном времени</a:t>
            </a:r>
            <a:endParaRPr lang="ru-RU" sz="1400" dirty="0"/>
          </a:p>
          <a:p>
            <a:endParaRPr lang="ru-RU" sz="1400" b="1" dirty="0">
              <a:ea typeface="+mn-lt"/>
              <a:cs typeface="+mn-lt"/>
            </a:endParaRPr>
          </a:p>
          <a:p>
            <a:endParaRPr lang="ru-RU" sz="1400" dirty="0"/>
          </a:p>
        </p:txBody>
      </p:sp>
    </p:spTree>
    <p:extLst>
      <p:ext uri="{BB962C8B-B14F-4D97-AF65-F5344CB8AC3E}">
        <p14:creationId xmlns:p14="http://schemas.microsoft.com/office/powerpoint/2010/main" val="25082492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5249F-8744-5243-2372-C9FC649DD0C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7FC222-B4BA-07AB-9A3C-495B4BB6CB18}"/>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8BFF2A6B-17EB-D909-2A4D-EFBEBA820585}"/>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solidFill>
                <a:srgbClr val="404040"/>
              </a:solidFill>
              <a:ea typeface="+mn-lt"/>
              <a:cs typeface="+mn-lt"/>
            </a:endParaRPr>
          </a:p>
          <a:p>
            <a:r>
              <a:rPr lang="ru-RU" sz="1400" dirty="0">
                <a:solidFill>
                  <a:srgbClr val="404040"/>
                </a:solidFill>
                <a:ea typeface="+mn-lt"/>
                <a:cs typeface="+mn-lt"/>
              </a:rPr>
              <a:t>При получении первого пакета </a:t>
            </a:r>
            <a:r>
              <a:rPr lang="ru-RU" sz="1400" b="1" dirty="0" err="1">
                <a:solidFill>
                  <a:srgbClr val="404040"/>
                </a:solidFill>
                <a:ea typeface="+mn-lt"/>
                <a:cs typeface="+mn-lt"/>
              </a:rPr>
              <a:t>OpenFlow</a:t>
            </a:r>
            <a:r>
              <a:rPr lang="ru-RU" sz="1400" dirty="0">
                <a:solidFill>
                  <a:srgbClr val="404040"/>
                </a:solidFill>
                <a:ea typeface="+mn-lt"/>
                <a:cs typeface="+mn-lt"/>
              </a:rPr>
              <a:t>-коммутатор извлекает из него битовую строку, которая охватывает все заголовки от уровня 2 (L2) до уровня 4 (L4).</a:t>
            </a:r>
            <a:endParaRPr lang="ru-RU" dirty="0"/>
          </a:p>
          <a:p>
            <a:r>
              <a:rPr lang="ru-RU" sz="1400" dirty="0">
                <a:solidFill>
                  <a:srgbClr val="404040"/>
                </a:solidFill>
                <a:ea typeface="+mn-lt"/>
                <a:cs typeface="+mn-lt"/>
              </a:rPr>
              <a:t>Поиск записи для входящего пакета начинается с таблицы с номером 0. Если соответствующая запись найдена, то обновляются счетчики, и выполняются действия, указанные в правиле для данного пакета.</a:t>
            </a:r>
            <a:endParaRPr lang="ru-RU" dirty="0"/>
          </a:p>
          <a:p>
            <a:r>
              <a:rPr lang="ru-RU" sz="1400" dirty="0">
                <a:solidFill>
                  <a:srgbClr val="404040"/>
                </a:solidFill>
                <a:ea typeface="+mn-lt"/>
                <a:cs typeface="+mn-lt"/>
              </a:rPr>
              <a:t>После этого возможен один из двух сценариев: либо происходит переход к следующей таблице, где процедура поиска повторяется, либо пакет выходит из конвейера с выполнением набора действий (</a:t>
            </a:r>
            <a:r>
              <a:rPr lang="ru-RU" sz="1400" dirty="0" err="1">
                <a:solidFill>
                  <a:srgbClr val="404040"/>
                </a:solidFill>
                <a:ea typeface="+mn-lt"/>
                <a:cs typeface="+mn-lt"/>
              </a:rPr>
              <a:t>action</a:t>
            </a:r>
            <a:r>
              <a:rPr lang="ru-RU" sz="1400" dirty="0">
                <a:solidFill>
                  <a:srgbClr val="404040"/>
                </a:solidFill>
                <a:ea typeface="+mn-lt"/>
                <a:cs typeface="+mn-lt"/>
              </a:rPr>
              <a:t> </a:t>
            </a:r>
            <a:r>
              <a:rPr lang="ru-RU" sz="1400" dirty="0" err="1">
                <a:solidFill>
                  <a:srgbClr val="404040"/>
                </a:solidFill>
                <a:ea typeface="+mn-lt"/>
                <a:cs typeface="+mn-lt"/>
              </a:rPr>
              <a:t>set</a:t>
            </a:r>
            <a:r>
              <a:rPr lang="ru-RU" sz="1400" dirty="0">
                <a:solidFill>
                  <a:srgbClr val="404040"/>
                </a:solidFill>
                <a:ea typeface="+mn-lt"/>
                <a:cs typeface="+mn-lt"/>
              </a:rPr>
              <a:t>).</a:t>
            </a:r>
            <a:endParaRPr lang="ru-RU" dirty="0"/>
          </a:p>
          <a:p>
            <a:r>
              <a:rPr lang="ru-RU" sz="1400" dirty="0">
                <a:solidFill>
                  <a:srgbClr val="404040"/>
                </a:solidFill>
                <a:ea typeface="+mn-lt"/>
                <a:cs typeface="+mn-lt"/>
              </a:rPr>
              <a:t>Если запись о потоке не найдена в текущей таблице, то в зависимости от конфигурации коммутатора выполняется одно из следующих действий:</a:t>
            </a:r>
            <a:endParaRPr lang="ru-RU" dirty="0"/>
          </a:p>
          <a:p>
            <a:pPr marL="285750" indent="-285750">
              <a:buFont typeface="Arial"/>
              <a:buChar char="•"/>
            </a:pPr>
            <a:r>
              <a:rPr lang="ru-RU" sz="1400" dirty="0">
                <a:solidFill>
                  <a:srgbClr val="404040"/>
                </a:solidFill>
                <a:ea typeface="+mn-lt"/>
                <a:cs typeface="+mn-lt"/>
              </a:rPr>
              <a:t>Пакет отправляется на контроллер для дальнейшей обработки;</a:t>
            </a:r>
            <a:endParaRPr lang="ru-RU"/>
          </a:p>
          <a:p>
            <a:pPr marL="285750" indent="-285750">
              <a:buFont typeface="Arial"/>
              <a:buChar char="•"/>
            </a:pPr>
            <a:r>
              <a:rPr lang="ru-RU" sz="1400" dirty="0">
                <a:solidFill>
                  <a:srgbClr val="404040"/>
                </a:solidFill>
                <a:ea typeface="+mn-lt"/>
                <a:cs typeface="+mn-lt"/>
              </a:rPr>
              <a:t>Пакет сбрасывается;</a:t>
            </a:r>
            <a:endParaRPr lang="ru-RU" dirty="0"/>
          </a:p>
          <a:p>
            <a:pPr marL="285750" indent="-285750">
              <a:buFont typeface="Arial"/>
              <a:buChar char="•"/>
            </a:pPr>
            <a:r>
              <a:rPr lang="ru-RU" sz="1400" dirty="0">
                <a:solidFill>
                  <a:srgbClr val="404040"/>
                </a:solidFill>
                <a:ea typeface="+mn-lt"/>
                <a:cs typeface="+mn-lt"/>
              </a:rPr>
              <a:t>Продолжается поиск записи в следующей по номеру таблице</a:t>
            </a:r>
            <a:endParaRPr lang="ru-RU" dirty="0"/>
          </a:p>
          <a:p>
            <a:endParaRPr lang="ru-RU" sz="1400" dirty="0">
              <a:solidFill>
                <a:srgbClr val="404040"/>
              </a:solidFill>
              <a:cs typeface="Arial"/>
            </a:endParaRPr>
          </a:p>
          <a:p>
            <a:endParaRPr lang="ru-RU" sz="1400" dirty="0"/>
          </a:p>
        </p:txBody>
      </p:sp>
    </p:spTree>
    <p:extLst>
      <p:ext uri="{BB962C8B-B14F-4D97-AF65-F5344CB8AC3E}">
        <p14:creationId xmlns:p14="http://schemas.microsoft.com/office/powerpoint/2010/main" val="37509358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65876" y="352784"/>
            <a:ext cx="9548872" cy="6854106"/>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cs typeface="Arial"/>
            </a:endParaRPr>
          </a:p>
        </p:txBody>
      </p:sp>
      <p:sp>
        <p:nvSpPr>
          <p:cNvPr id="3" name="Заголовок 2">
            <a:extLst>
              <a:ext uri="{FF2B5EF4-FFF2-40B4-BE49-F238E27FC236}">
                <a16:creationId xmlns:a16="http://schemas.microsoft.com/office/drawing/2014/main" id="{0B4BDF50-6A3F-402D-A293-2ACF48ECD2A0}"/>
              </a:ext>
            </a:extLst>
          </p:cNvPr>
          <p:cNvSpPr>
            <a:spLocks noGrp="1"/>
          </p:cNvSpPr>
          <p:nvPr>
            <p:ph type="title"/>
          </p:nvPr>
        </p:nvSpPr>
        <p:spPr>
          <a:xfrm>
            <a:off x="684496" y="512075"/>
            <a:ext cx="8694540" cy="1088002"/>
          </a:xfrm>
        </p:spPr>
        <p:txBody>
          <a:bodyPr vert="horz" lIns="91440" tIns="45720" rIns="91440" bIns="45720" rtlCol="0" anchor="ctr">
            <a:normAutofit/>
          </a:bodyPr>
          <a:lstStyle/>
          <a:p>
            <a:pPr marL="114300" algn="l" defTabSz="914400" eaLnBrk="1" hangingPunct="1">
              <a:lnSpc>
                <a:spcPct val="90000"/>
              </a:lnSpc>
              <a:spcAft>
                <a:spcPts val="1413"/>
              </a:spcAft>
            </a:pPr>
            <a:r>
              <a:rPr lang="ru-RU" sz="1800" dirty="0">
                <a:solidFill>
                  <a:schemeClr val="tx1"/>
                </a:solidFill>
                <a:cs typeface="Arial"/>
              </a:rPr>
              <a:t>Основные понятия (Р.Л. Смелянский, В.А. Антоненко - Концепции …):</a:t>
            </a:r>
            <a:r>
              <a:rPr lang="en-US" sz="1800" err="1">
                <a:solidFill>
                  <a:schemeClr val="tx1"/>
                </a:solidFill>
                <a:cs typeface="Arial"/>
              </a:rPr>
              <a:t>SDN:OpenFlow</a:t>
            </a:r>
            <a:endParaRPr lang="ru-RU" sz="1800">
              <a:solidFill>
                <a:schemeClr val="tx1"/>
              </a:solidFill>
            </a:endParaRPr>
          </a:p>
        </p:txBody>
      </p:sp>
      <p:sp>
        <p:nvSpPr>
          <p:cNvPr id="4" name="Объект 3">
            <a:extLst>
              <a:ext uri="{FF2B5EF4-FFF2-40B4-BE49-F238E27FC236}">
                <a16:creationId xmlns:a16="http://schemas.microsoft.com/office/drawing/2014/main" id="{E38992E6-5A8D-4301-A9DB-E84A58CE736F}"/>
              </a:ext>
            </a:extLst>
          </p:cNvPr>
          <p:cNvSpPr>
            <a:spLocks noGrp="1"/>
          </p:cNvSpPr>
          <p:nvPr>
            <p:ph idx="1"/>
          </p:nvPr>
        </p:nvSpPr>
        <p:spPr>
          <a:xfrm>
            <a:off x="493624" y="1374733"/>
            <a:ext cx="9153202" cy="5672867"/>
          </a:xfrm>
        </p:spPr>
        <p:txBody>
          <a:bodyPr vert="horz" lIns="91440" tIns="45720" rIns="91440" bIns="45720" rtlCol="0">
            <a:normAutofit/>
          </a:bodyPr>
          <a:lstStyle/>
          <a:p>
            <a:pPr marL="0" indent="0" defTabSz="914400">
              <a:spcAft>
                <a:spcPct val="0"/>
              </a:spcAft>
              <a:buClrTx/>
            </a:pPr>
            <a:endParaRPr lang="ru-RU" sz="1800" dirty="0">
              <a:solidFill>
                <a:schemeClr val="tx1"/>
              </a:solidFill>
              <a:cs typeface="Arial"/>
            </a:endParaRPr>
          </a:p>
          <a:p>
            <a:pPr marL="0" indent="0" defTabSz="914400">
              <a:spcAft>
                <a:spcPct val="0"/>
              </a:spcAft>
              <a:buClrTx/>
            </a:pPr>
            <a:endParaRPr lang="ru-RU" sz="1800" dirty="0">
              <a:solidFill>
                <a:schemeClr val="tx1"/>
              </a:solidFill>
              <a:cs typeface="Arial"/>
            </a:endParaRPr>
          </a:p>
          <a:p>
            <a:pPr marL="0" indent="0" defTabSz="914400">
              <a:spcAft>
                <a:spcPct val="0"/>
              </a:spcAft>
              <a:buClrTx/>
            </a:pPr>
            <a:endParaRPr lang="ru-RU" sz="1800" dirty="0">
              <a:solidFill>
                <a:schemeClr val="tx1"/>
              </a:solidFill>
            </a:endParaRPr>
          </a:p>
          <a:p>
            <a:pPr marL="0" indent="0" defTabSz="914400">
              <a:spcAft>
                <a:spcPct val="0"/>
              </a:spcAft>
              <a:buClrTx/>
            </a:pPr>
            <a:endParaRPr lang="ru-RU" sz="1800" dirty="0">
              <a:solidFill>
                <a:schemeClr val="tx1"/>
              </a:solidFill>
              <a:cs typeface="Arial"/>
            </a:endParaRPr>
          </a:p>
        </p:txBody>
      </p:sp>
      <p:pic>
        <p:nvPicPr>
          <p:cNvPr id="2" name="Рисунок 4" descr="Изображение выглядит как текст, карта&#10;&#10;Описание создано с очень высокой степенью достоверности">
            <a:extLst>
              <a:ext uri="{FF2B5EF4-FFF2-40B4-BE49-F238E27FC236}">
                <a16:creationId xmlns:a16="http://schemas.microsoft.com/office/drawing/2014/main" id="{CD25EE1A-817F-CBD7-0DF3-A85FCDF3D697}"/>
              </a:ext>
            </a:extLst>
          </p:cNvPr>
          <p:cNvPicPr>
            <a:picLocks noChangeAspect="1"/>
          </p:cNvPicPr>
          <p:nvPr/>
        </p:nvPicPr>
        <p:blipFill>
          <a:blip r:embed="rId3"/>
          <a:stretch>
            <a:fillRect/>
          </a:stretch>
        </p:blipFill>
        <p:spPr>
          <a:xfrm>
            <a:off x="578911" y="1944509"/>
            <a:ext cx="8913138" cy="4825237"/>
          </a:xfrm>
          <a:prstGeom prst="rect">
            <a:avLst/>
          </a:prstGeom>
        </p:spPr>
      </p:pic>
    </p:spTree>
    <p:extLst>
      <p:ext uri="{BB962C8B-B14F-4D97-AF65-F5344CB8AC3E}">
        <p14:creationId xmlns:p14="http://schemas.microsoft.com/office/powerpoint/2010/main" val="314775709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A75E3-9F03-4CA7-93F8-3E94053A158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2D7548-3AAC-65D5-12BD-917172FDCA24}"/>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BA4961CA-450A-5CC7-F589-47C43D211865}"/>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solidFill>
                <a:srgbClr val="404040"/>
              </a:solidFill>
              <a:ea typeface="+mn-lt"/>
              <a:cs typeface="+mn-lt"/>
            </a:endParaRPr>
          </a:p>
          <a:p>
            <a:r>
              <a:rPr lang="ru-RU" sz="1400" dirty="0">
                <a:solidFill>
                  <a:srgbClr val="404040"/>
                </a:solidFill>
                <a:ea typeface="+mn-lt"/>
                <a:cs typeface="+mn-lt"/>
              </a:rPr>
              <a:t>Среди таблиц </a:t>
            </a:r>
            <a:r>
              <a:rPr lang="ru-RU" sz="1400" b="1" dirty="0" err="1">
                <a:solidFill>
                  <a:srgbClr val="404040"/>
                </a:solidFill>
                <a:ea typeface="+mn-lt"/>
                <a:cs typeface="+mn-lt"/>
              </a:rPr>
              <a:t>OpenFlow</a:t>
            </a:r>
            <a:r>
              <a:rPr lang="ru-RU" sz="1400" dirty="0">
                <a:solidFill>
                  <a:srgbClr val="404040"/>
                </a:solidFill>
                <a:ea typeface="+mn-lt"/>
                <a:cs typeface="+mn-lt"/>
              </a:rPr>
              <a:t>-коммутатора может быть специальная выделенная таблица, называемая </a:t>
            </a:r>
            <a:r>
              <a:rPr lang="ru-RU" sz="1400" b="1" dirty="0">
                <a:solidFill>
                  <a:srgbClr val="404040"/>
                </a:solidFill>
                <a:ea typeface="+mn-lt"/>
                <a:cs typeface="+mn-lt"/>
              </a:rPr>
              <a:t>Групповой таблицей</a:t>
            </a:r>
            <a:r>
              <a:rPr lang="ru-RU" sz="1400" dirty="0">
                <a:solidFill>
                  <a:srgbClr val="404040"/>
                </a:solidFill>
                <a:ea typeface="+mn-lt"/>
                <a:cs typeface="+mn-lt"/>
              </a:rPr>
              <a:t>. Записи в групповой таблице называются групповыми правилами и предназначены для обработки пакетов с групповой адресацией или широковещательной рассылкой. Каждая запись в групповой таблице содержит правило, которое дублирует (</a:t>
            </a:r>
            <a:r>
              <a:rPr lang="ru-RU" sz="1400" dirty="0" err="1">
                <a:solidFill>
                  <a:srgbClr val="404040"/>
                </a:solidFill>
                <a:ea typeface="+mn-lt"/>
                <a:cs typeface="+mn-lt"/>
              </a:rPr>
              <a:t>зеркалирует</a:t>
            </a:r>
            <a:r>
              <a:rPr lang="ru-RU" sz="1400" dirty="0">
                <a:solidFill>
                  <a:srgbClr val="404040"/>
                </a:solidFill>
                <a:ea typeface="+mn-lt"/>
                <a:cs typeface="+mn-lt"/>
              </a:rPr>
              <a:t>) пакеты, соответствующие шаблону, и предписывает действие над каждой копией такого пакета.</a:t>
            </a:r>
            <a:endParaRPr lang="ru-RU" dirty="0"/>
          </a:p>
          <a:p>
            <a:r>
              <a:rPr lang="ru-RU" sz="1400" dirty="0">
                <a:solidFill>
                  <a:srgbClr val="404040"/>
                </a:solidFill>
                <a:ea typeface="+mn-lt"/>
                <a:cs typeface="+mn-lt"/>
              </a:rPr>
              <a:t>Механизм групп позволяет значительно сокращать количество правил в таблицах, объединяя в группы общие действия для потоков</a:t>
            </a:r>
            <a:endParaRPr lang="ru-RU" dirty="0"/>
          </a:p>
          <a:p>
            <a:r>
              <a:rPr lang="ru-RU" sz="1400" dirty="0">
                <a:solidFill>
                  <a:srgbClr val="404040"/>
                </a:solidFill>
                <a:ea typeface="+mn-lt"/>
                <a:cs typeface="+mn-lt"/>
              </a:rPr>
              <a:t>Запись в таблице может предписывать пересылку пакетов определенного потока на определенный порт. Это может быть как физический порт, так и виртуальный порт, определенный спецификацией протокола </a:t>
            </a:r>
            <a:r>
              <a:rPr lang="ru-RU" sz="1400" b="1" dirty="0" err="1">
                <a:solidFill>
                  <a:srgbClr val="404040"/>
                </a:solidFill>
                <a:ea typeface="+mn-lt"/>
                <a:cs typeface="+mn-lt"/>
              </a:rPr>
              <a:t>OpenFlow</a:t>
            </a:r>
            <a:r>
              <a:rPr lang="ru-RU" sz="1400" dirty="0">
                <a:solidFill>
                  <a:srgbClr val="404040"/>
                </a:solidFill>
                <a:ea typeface="+mn-lt"/>
                <a:cs typeface="+mn-lt"/>
              </a:rPr>
              <a:t>.</a:t>
            </a:r>
            <a:endParaRPr lang="ru-RU" dirty="0"/>
          </a:p>
          <a:p>
            <a:r>
              <a:rPr lang="ru-RU" sz="1400" dirty="0">
                <a:solidFill>
                  <a:srgbClr val="404040"/>
                </a:solidFill>
                <a:ea typeface="+mn-lt"/>
                <a:cs typeface="+mn-lt"/>
              </a:rPr>
              <a:t>Зарезервированные виртуальные порты могут определять общие действия пересылки, такие как отправка пакетов на контроллер, широковещательная рассылка по всем портам или рассылка без использования методов </a:t>
            </a:r>
            <a:r>
              <a:rPr lang="ru-RU" sz="1400" b="1" dirty="0" err="1">
                <a:solidFill>
                  <a:srgbClr val="404040"/>
                </a:solidFill>
                <a:ea typeface="+mn-lt"/>
                <a:cs typeface="+mn-lt"/>
              </a:rPr>
              <a:t>OpenFlow</a:t>
            </a:r>
            <a:r>
              <a:rPr lang="ru-RU" sz="1400" dirty="0">
                <a:solidFill>
                  <a:srgbClr val="404040"/>
                </a:solidFill>
                <a:ea typeface="+mn-lt"/>
                <a:cs typeface="+mn-lt"/>
              </a:rPr>
              <a:t>.</a:t>
            </a:r>
            <a:endParaRPr lang="ru-RU" dirty="0"/>
          </a:p>
          <a:p>
            <a:r>
              <a:rPr lang="ru-RU" sz="1400" dirty="0">
                <a:solidFill>
                  <a:srgbClr val="404040"/>
                </a:solidFill>
                <a:ea typeface="+mn-lt"/>
                <a:cs typeface="+mn-lt"/>
              </a:rPr>
              <a:t>Виртуальные порты могут также определять группы агрегирования каналов, туннели или интерфейсы с обратной связью</a:t>
            </a:r>
            <a:endParaRPr lang="ru-RU" dirty="0"/>
          </a:p>
          <a:p>
            <a:endParaRPr lang="ru-RU" sz="1400" dirty="0">
              <a:solidFill>
                <a:srgbClr val="404040"/>
              </a:solidFill>
              <a:ea typeface="+mn-lt"/>
              <a:cs typeface="+mn-lt"/>
            </a:endParaRPr>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38701493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9010D-523D-565B-7427-7B904A7DA6B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6AC439-0596-7C9D-C4F6-26F65CB96158}"/>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5F00C7AE-0C5A-C937-9707-1FC61D7728A2}"/>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solidFill>
                <a:srgbClr val="404040"/>
              </a:solidFill>
              <a:ea typeface="+mn-lt"/>
              <a:cs typeface="+mn-lt"/>
            </a:endParaRPr>
          </a:p>
          <a:p>
            <a:r>
              <a:rPr lang="ru-RU" sz="1400" dirty="0">
                <a:solidFill>
                  <a:srgbClr val="404040"/>
                </a:solidFill>
                <a:ea typeface="+mn-lt"/>
                <a:cs typeface="+mn-lt"/>
              </a:rPr>
              <a:t>Протокол </a:t>
            </a:r>
            <a:r>
              <a:rPr lang="ru-RU" sz="1400" b="1" dirty="0" err="1">
                <a:solidFill>
                  <a:srgbClr val="404040"/>
                </a:solidFill>
                <a:ea typeface="+mn-lt"/>
                <a:cs typeface="+mn-lt"/>
              </a:rPr>
              <a:t>OpenFlow</a:t>
            </a:r>
            <a:r>
              <a:rPr lang="ru-RU" sz="1400" dirty="0">
                <a:solidFill>
                  <a:srgbClr val="404040"/>
                </a:solidFill>
                <a:ea typeface="+mn-lt"/>
                <a:cs typeface="+mn-lt"/>
              </a:rPr>
              <a:t> поддерживает три типа сообщений:</a:t>
            </a:r>
            <a:endParaRPr lang="ru-RU" dirty="0"/>
          </a:p>
          <a:p>
            <a:pPr marL="285750" indent="-285750">
              <a:buFont typeface="Arial"/>
              <a:buChar char="•"/>
            </a:pPr>
            <a:r>
              <a:rPr lang="ru-RU" sz="1400" b="1" dirty="0">
                <a:solidFill>
                  <a:srgbClr val="404040"/>
                </a:solidFill>
                <a:ea typeface="+mn-lt"/>
                <a:cs typeface="+mn-lt"/>
              </a:rPr>
              <a:t>Контроллер - Коммутатор</a:t>
            </a:r>
            <a:r>
              <a:rPr lang="ru-RU" sz="1400" dirty="0">
                <a:solidFill>
                  <a:srgbClr val="404040"/>
                </a:solidFill>
                <a:ea typeface="+mn-lt"/>
                <a:cs typeface="+mn-lt"/>
              </a:rPr>
              <a:t>: Эти сообщения используются для конфигурации и мониторинга состояния коммутаторов. Примером может служить сообщение о добавлении нового правила в таблицу коммутатора.</a:t>
            </a:r>
            <a:endParaRPr lang="ru-RU" dirty="0"/>
          </a:p>
          <a:p>
            <a:pPr marL="285750" indent="-285750">
              <a:buFont typeface="Arial"/>
              <a:buChar char="•"/>
            </a:pPr>
            <a:r>
              <a:rPr lang="ru-RU" sz="1400" b="1" dirty="0">
                <a:solidFill>
                  <a:srgbClr val="404040"/>
                </a:solidFill>
                <a:ea typeface="+mn-lt"/>
                <a:cs typeface="+mn-lt"/>
              </a:rPr>
              <a:t>Симметричные сообщения</a:t>
            </a:r>
            <a:r>
              <a:rPr lang="ru-RU" sz="1400" dirty="0">
                <a:solidFill>
                  <a:srgbClr val="404040"/>
                </a:solidFill>
                <a:ea typeface="+mn-lt"/>
                <a:cs typeface="+mn-lt"/>
              </a:rPr>
              <a:t>: Эти сообщения могут отправляться как контроллером, так и коммутатором. Примером может быть запрос на получение статистики о потоках, который может инициировать как контроллер, так и коммутатор.</a:t>
            </a:r>
            <a:endParaRPr lang="ru-RU" dirty="0"/>
          </a:p>
          <a:p>
            <a:pPr marL="285750" indent="-285750">
              <a:buFont typeface="Arial"/>
              <a:buChar char="•"/>
            </a:pPr>
            <a:r>
              <a:rPr lang="ru-RU" sz="1400" b="1" dirty="0">
                <a:solidFill>
                  <a:srgbClr val="404040"/>
                </a:solidFill>
                <a:ea typeface="+mn-lt"/>
                <a:cs typeface="+mn-lt"/>
              </a:rPr>
              <a:t>Ассиметричные сообщения</a:t>
            </a:r>
            <a:r>
              <a:rPr lang="ru-RU" sz="1400" dirty="0">
                <a:solidFill>
                  <a:srgbClr val="404040"/>
                </a:solidFill>
                <a:ea typeface="+mn-lt"/>
                <a:cs typeface="+mn-lt"/>
              </a:rPr>
              <a:t>: Эти сообщения отправляются коммутатором контроллеру с целью сообщить об изменении своего состояния. Примером может быть сообщение о том, что коммутатор обнаружил новый поток данных и требует обработки.</a:t>
            </a:r>
            <a:endParaRPr lang="ru-RU" dirty="0"/>
          </a:p>
          <a:p>
            <a:pPr indent="0"/>
            <a:r>
              <a:rPr lang="ru-RU" sz="1400" dirty="0">
                <a:solidFill>
                  <a:srgbClr val="404040"/>
                </a:solidFill>
                <a:ea typeface="+mn-lt"/>
                <a:cs typeface="+mn-lt"/>
              </a:rPr>
              <a:t>Эти типы сообщений обеспечивают эффективное взаимодействие между контроллером и коммутаторами в сети, позволяя управлять потоками данных и состоянием сети</a:t>
            </a:r>
            <a:endParaRPr lang="ru-RU" dirty="0"/>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32642175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6F19C-EC7E-0571-D7E1-7EF4067863E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8EFB53-A12E-E900-A995-0D1A14037B4D}"/>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DC5C6AE8-D6D6-AEB7-E24E-9B18F026EA98}"/>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dirty="0">
                <a:solidFill>
                  <a:srgbClr val="404040"/>
                </a:solidFill>
                <a:ea typeface="+mn-lt"/>
                <a:cs typeface="+mn-lt"/>
              </a:rPr>
              <a:t>Протокол </a:t>
            </a:r>
            <a:r>
              <a:rPr lang="ru-RU" sz="1400" b="1" dirty="0" err="1">
                <a:solidFill>
                  <a:srgbClr val="404040"/>
                </a:solidFill>
                <a:ea typeface="+mn-lt"/>
                <a:cs typeface="+mn-lt"/>
              </a:rPr>
              <a:t>OpenFlow</a:t>
            </a:r>
            <a:r>
              <a:rPr lang="ru-RU" sz="1400" dirty="0">
                <a:solidFill>
                  <a:srgbClr val="404040"/>
                </a:solidFill>
                <a:ea typeface="+mn-lt"/>
                <a:cs typeface="+mn-lt"/>
              </a:rPr>
              <a:t> поддерживает три типа сообщений:</a:t>
            </a:r>
            <a:endParaRPr lang="ru-RU" dirty="0"/>
          </a:p>
          <a:p>
            <a:r>
              <a:rPr lang="ru-RU" sz="1400"/>
              <a:t>Контроллер - Коммутатор</a:t>
            </a:r>
            <a:endParaRPr lang="ru-RU" sz="1400" dirty="0"/>
          </a:p>
          <a:p>
            <a:pPr marL="285750" indent="-285750">
              <a:buFont typeface="Arial"/>
              <a:buChar char="•"/>
            </a:pPr>
            <a:r>
              <a:rPr lang="ru-RU" sz="1400" b="1" err="1">
                <a:ea typeface="+mn-lt"/>
                <a:cs typeface="+mn-lt"/>
              </a:rPr>
              <a:t>Features</a:t>
            </a:r>
            <a:r>
              <a:rPr lang="ru-RU" sz="1400" dirty="0">
                <a:ea typeface="+mn-lt"/>
                <a:cs typeface="+mn-lt"/>
              </a:rPr>
              <a:t>: Запрос текущих параметров коммутатора, таких как число таблиц и поддерживаемые действия.</a:t>
            </a:r>
            <a:endParaRPr lang="ru-RU" sz="1400" dirty="0"/>
          </a:p>
          <a:p>
            <a:pPr marL="285750" indent="-285750">
              <a:buFont typeface="Arial"/>
              <a:buChar char="•"/>
            </a:pPr>
            <a:r>
              <a:rPr lang="ru-RU" sz="1400" b="1" dirty="0">
                <a:ea typeface="+mn-lt"/>
                <a:cs typeface="+mn-lt"/>
              </a:rPr>
              <a:t>Configuration</a:t>
            </a:r>
            <a:r>
              <a:rPr lang="ru-RU" sz="1400" dirty="0">
                <a:ea typeface="+mn-lt"/>
                <a:cs typeface="+mn-lt"/>
              </a:rPr>
              <a:t>: Запрос и изменение настроек коммутатора, например, изменение скорости работы портов.</a:t>
            </a:r>
            <a:endParaRPr lang="ru-RU" sz="1400" dirty="0"/>
          </a:p>
          <a:p>
            <a:pPr marL="285750" indent="-285750">
              <a:buFont typeface="Arial"/>
              <a:buChar char="•"/>
            </a:pPr>
            <a:r>
              <a:rPr lang="ru-RU" sz="1400" b="1" err="1">
                <a:ea typeface="+mn-lt"/>
                <a:cs typeface="+mn-lt"/>
              </a:rPr>
              <a:t>Modify-state</a:t>
            </a:r>
            <a:r>
              <a:rPr lang="ru-RU" sz="1400" b="1" dirty="0">
                <a:ea typeface="+mn-lt"/>
                <a:cs typeface="+mn-lt"/>
              </a:rPr>
              <a:t> (</a:t>
            </a:r>
            <a:r>
              <a:rPr lang="ru-RU" sz="1400" b="1" err="1">
                <a:ea typeface="+mn-lt"/>
                <a:cs typeface="+mn-lt"/>
              </a:rPr>
              <a:t>flow-mod</a:t>
            </a:r>
            <a:r>
              <a:rPr lang="ru-RU" sz="1400" b="1" dirty="0">
                <a:ea typeface="+mn-lt"/>
                <a:cs typeface="+mn-lt"/>
              </a:rPr>
              <a:t>)</a:t>
            </a:r>
            <a:r>
              <a:rPr lang="ru-RU" sz="1400" dirty="0">
                <a:ea typeface="+mn-lt"/>
                <a:cs typeface="+mn-lt"/>
              </a:rPr>
              <a:t>: Добавление, удаление или изменение правил в таблицах коммутатора.</a:t>
            </a:r>
            <a:endParaRPr lang="ru-RU" sz="1400" dirty="0"/>
          </a:p>
          <a:p>
            <a:pPr marL="285750" indent="-285750">
              <a:buFont typeface="Arial"/>
              <a:buChar char="•"/>
            </a:pPr>
            <a:r>
              <a:rPr lang="ru-RU" sz="1400" b="1" err="1">
                <a:ea typeface="+mn-lt"/>
                <a:cs typeface="+mn-lt"/>
              </a:rPr>
              <a:t>Read-state</a:t>
            </a:r>
            <a:r>
              <a:rPr lang="ru-RU" sz="1400" b="1" dirty="0">
                <a:ea typeface="+mn-lt"/>
                <a:cs typeface="+mn-lt"/>
              </a:rPr>
              <a:t> (</a:t>
            </a:r>
            <a:r>
              <a:rPr lang="ru-RU" sz="1400" b="1" err="1">
                <a:ea typeface="+mn-lt"/>
                <a:cs typeface="+mn-lt"/>
              </a:rPr>
              <a:t>multipart</a:t>
            </a:r>
            <a:r>
              <a:rPr lang="ru-RU" sz="1400" b="1" dirty="0">
                <a:ea typeface="+mn-lt"/>
                <a:cs typeface="+mn-lt"/>
              </a:rPr>
              <a:t> </a:t>
            </a:r>
            <a:r>
              <a:rPr lang="ru-RU" sz="1400" b="1" err="1">
                <a:ea typeface="+mn-lt"/>
                <a:cs typeface="+mn-lt"/>
              </a:rPr>
              <a:t>request</a:t>
            </a:r>
            <a:r>
              <a:rPr lang="ru-RU" sz="1400" b="1" dirty="0">
                <a:ea typeface="+mn-lt"/>
                <a:cs typeface="+mn-lt"/>
              </a:rPr>
              <a:t>)</a:t>
            </a:r>
            <a:r>
              <a:rPr lang="ru-RU" sz="1400" dirty="0">
                <a:ea typeface="+mn-lt"/>
                <a:cs typeface="+mn-lt"/>
              </a:rPr>
              <a:t>: Запрос статистики по портам, списка правил в таблице и других данных.</a:t>
            </a:r>
            <a:endParaRPr lang="ru-RU" sz="1400" dirty="0"/>
          </a:p>
          <a:p>
            <a:pPr marL="285750" indent="-285750">
              <a:buFont typeface="Arial"/>
              <a:buChar char="•"/>
            </a:pPr>
            <a:r>
              <a:rPr lang="ru-RU" sz="1400" b="1" dirty="0">
                <a:ea typeface="+mn-lt"/>
                <a:cs typeface="+mn-lt"/>
              </a:rPr>
              <a:t>Packet-</a:t>
            </a:r>
            <a:r>
              <a:rPr lang="ru-RU" sz="1400" b="1" err="1">
                <a:ea typeface="+mn-lt"/>
                <a:cs typeface="+mn-lt"/>
              </a:rPr>
              <a:t>out</a:t>
            </a:r>
            <a:r>
              <a:rPr lang="ru-RU" sz="1400" dirty="0">
                <a:ea typeface="+mn-lt"/>
                <a:cs typeface="+mn-lt"/>
              </a:rPr>
              <a:t>: Запрос на отправку одного пакета с конкретного порта коммутатора.</a:t>
            </a:r>
            <a:endParaRPr lang="ru-RU" sz="1400" dirty="0"/>
          </a:p>
          <a:p>
            <a:pPr marL="285750" indent="-285750">
              <a:buFont typeface="Arial"/>
              <a:buChar char="•"/>
            </a:pPr>
            <a:r>
              <a:rPr lang="ru-RU" sz="1400" b="1" err="1">
                <a:ea typeface="+mn-lt"/>
                <a:cs typeface="+mn-lt"/>
              </a:rPr>
              <a:t>Barrier</a:t>
            </a:r>
            <a:r>
              <a:rPr lang="ru-RU" sz="1400" dirty="0">
                <a:ea typeface="+mn-lt"/>
                <a:cs typeface="+mn-lt"/>
              </a:rPr>
              <a:t>: Примитив синхронизации, при получении сообщения коммутатор дождется выполнения всех команд, после чего начнет выполнение следующих команд.</a:t>
            </a:r>
            <a:endParaRPr lang="ru-RU" sz="1400" dirty="0"/>
          </a:p>
          <a:p>
            <a:pPr marL="285750" indent="-285750">
              <a:buFont typeface="Arial"/>
              <a:buChar char="•"/>
            </a:pPr>
            <a:r>
              <a:rPr lang="ru-RU" sz="1400" b="1" err="1">
                <a:ea typeface="+mn-lt"/>
                <a:cs typeface="+mn-lt"/>
              </a:rPr>
              <a:t>Role-request</a:t>
            </a:r>
            <a:r>
              <a:rPr lang="ru-RU" sz="1400" dirty="0">
                <a:ea typeface="+mn-lt"/>
                <a:cs typeface="+mn-lt"/>
              </a:rPr>
              <a:t>: Сообщение о смене роли контроллера по отношению к коммутатору: </a:t>
            </a:r>
            <a:r>
              <a:rPr lang="ru-RU" sz="1400" err="1">
                <a:ea typeface="+mn-lt"/>
                <a:cs typeface="+mn-lt"/>
              </a:rPr>
              <a:t>master</a:t>
            </a:r>
            <a:r>
              <a:rPr lang="ru-RU" sz="1400" dirty="0">
                <a:ea typeface="+mn-lt"/>
                <a:cs typeface="+mn-lt"/>
              </a:rPr>
              <a:t>, </a:t>
            </a:r>
            <a:r>
              <a:rPr lang="ru-RU" sz="1400" err="1">
                <a:ea typeface="+mn-lt"/>
                <a:cs typeface="+mn-lt"/>
              </a:rPr>
              <a:t>slave</a:t>
            </a:r>
            <a:r>
              <a:rPr lang="ru-RU" sz="1400" dirty="0">
                <a:ea typeface="+mn-lt"/>
                <a:cs typeface="+mn-lt"/>
              </a:rPr>
              <a:t>, </a:t>
            </a:r>
            <a:r>
              <a:rPr lang="ru-RU" sz="1400" err="1">
                <a:ea typeface="+mn-lt"/>
                <a:cs typeface="+mn-lt"/>
              </a:rPr>
              <a:t>equal</a:t>
            </a:r>
            <a:endParaRPr lang="ru-RU" sz="1400" err="1"/>
          </a:p>
          <a:p>
            <a:endParaRPr lang="ru-RU" sz="1400" dirty="0"/>
          </a:p>
        </p:txBody>
      </p:sp>
    </p:spTree>
    <p:extLst>
      <p:ext uri="{BB962C8B-B14F-4D97-AF65-F5344CB8AC3E}">
        <p14:creationId xmlns:p14="http://schemas.microsoft.com/office/powerpoint/2010/main" val="11022422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1A9D9-CDB9-C2BF-A707-386BFC0AD71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057053-6FE5-52BB-B323-77056186B170}"/>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6E7AF4D1-C820-55B2-4F96-50FBF2143EEC}"/>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dirty="0">
                <a:solidFill>
                  <a:srgbClr val="404040"/>
                </a:solidFill>
                <a:ea typeface="+mn-lt"/>
                <a:cs typeface="+mn-lt"/>
              </a:rPr>
              <a:t>Протокол </a:t>
            </a:r>
            <a:r>
              <a:rPr lang="ru-RU" sz="1400" b="1" err="1">
                <a:solidFill>
                  <a:srgbClr val="404040"/>
                </a:solidFill>
                <a:ea typeface="+mn-lt"/>
                <a:cs typeface="+mn-lt"/>
              </a:rPr>
              <a:t>OpenFlow</a:t>
            </a:r>
            <a:r>
              <a:rPr lang="ru-RU" sz="1400" dirty="0">
                <a:solidFill>
                  <a:srgbClr val="404040"/>
                </a:solidFill>
                <a:ea typeface="+mn-lt"/>
                <a:cs typeface="+mn-lt"/>
              </a:rPr>
              <a:t> поддерживает три типа сообщений:</a:t>
            </a:r>
            <a:endParaRPr lang="ru-RU" dirty="0"/>
          </a:p>
          <a:p>
            <a:endParaRPr lang="ru-RU" sz="1400" dirty="0">
              <a:solidFill>
                <a:srgbClr val="404040"/>
              </a:solidFill>
              <a:cs typeface="Arial"/>
            </a:endParaRPr>
          </a:p>
          <a:p>
            <a:r>
              <a:rPr lang="ru-RU" sz="1400"/>
              <a:t>Симметричные сообщения</a:t>
            </a:r>
          </a:p>
          <a:p>
            <a:pPr marL="285750" indent="-285750">
              <a:buFont typeface="Arial"/>
              <a:buChar char="•"/>
            </a:pPr>
            <a:r>
              <a:rPr lang="ru-RU" sz="1400" b="1">
                <a:solidFill>
                  <a:srgbClr val="404040"/>
                </a:solidFill>
                <a:ea typeface="+mn-lt"/>
                <a:cs typeface="+mn-lt"/>
              </a:rPr>
              <a:t>Hello</a:t>
            </a:r>
            <a:r>
              <a:rPr lang="ru-RU" sz="1400">
                <a:solidFill>
                  <a:srgbClr val="404040"/>
                </a:solidFill>
                <a:ea typeface="+mn-lt"/>
                <a:cs typeface="+mn-lt"/>
              </a:rPr>
              <a:t>: Это первое сообщение при начале общения контроллера с коммутатором. При инициализации соединения коммутатор отправляет сообщение Hello, указав поддерживаемые версии протокола. В ответ контроллер отправляет ответное сообщение Hello, указывая выбранную версию протокола. После этого они продолжают общение по протоколу </a:t>
            </a:r>
            <a:r>
              <a:rPr lang="ru-RU" sz="1400" err="1">
                <a:solidFill>
                  <a:srgbClr val="404040"/>
                </a:solidFill>
                <a:ea typeface="+mn-lt"/>
                <a:cs typeface="+mn-lt"/>
              </a:rPr>
              <a:t>OpenFlow</a:t>
            </a:r>
            <a:r>
              <a:rPr lang="ru-RU" sz="1400">
                <a:solidFill>
                  <a:srgbClr val="404040"/>
                </a:solidFill>
                <a:ea typeface="+mn-lt"/>
                <a:cs typeface="+mn-lt"/>
              </a:rPr>
              <a:t>, например, с помощью сообщений </a:t>
            </a:r>
            <a:r>
              <a:rPr lang="ru-RU" sz="1400" err="1">
                <a:solidFill>
                  <a:srgbClr val="404040"/>
                </a:solidFill>
                <a:ea typeface="+mn-lt"/>
                <a:cs typeface="+mn-lt"/>
              </a:rPr>
              <a:t>Feature</a:t>
            </a:r>
            <a:r>
              <a:rPr lang="ru-RU" sz="1400" dirty="0">
                <a:solidFill>
                  <a:srgbClr val="404040"/>
                </a:solidFill>
                <a:ea typeface="+mn-lt"/>
                <a:cs typeface="+mn-lt"/>
              </a:rPr>
              <a:t> </a:t>
            </a:r>
            <a:r>
              <a:rPr lang="ru-RU" sz="1400" err="1">
                <a:solidFill>
                  <a:srgbClr val="404040"/>
                </a:solidFill>
                <a:ea typeface="+mn-lt"/>
                <a:cs typeface="+mn-lt"/>
              </a:rPr>
              <a:t>request</a:t>
            </a:r>
            <a:r>
              <a:rPr lang="ru-RU" sz="1400">
                <a:solidFill>
                  <a:srgbClr val="404040"/>
                </a:solidFill>
                <a:ea typeface="+mn-lt"/>
                <a:cs typeface="+mn-lt"/>
              </a:rPr>
              <a:t> и </a:t>
            </a:r>
            <a:r>
              <a:rPr lang="ru-RU" sz="1400" err="1">
                <a:solidFill>
                  <a:srgbClr val="404040"/>
                </a:solidFill>
                <a:ea typeface="+mn-lt"/>
                <a:cs typeface="+mn-lt"/>
              </a:rPr>
              <a:t>Feature</a:t>
            </a:r>
            <a:r>
              <a:rPr lang="ru-RU" sz="1400" dirty="0">
                <a:solidFill>
                  <a:srgbClr val="404040"/>
                </a:solidFill>
                <a:ea typeface="+mn-lt"/>
                <a:cs typeface="+mn-lt"/>
              </a:rPr>
              <a:t> </a:t>
            </a:r>
            <a:r>
              <a:rPr lang="ru-RU" sz="1400" err="1">
                <a:solidFill>
                  <a:srgbClr val="404040"/>
                </a:solidFill>
                <a:ea typeface="+mn-lt"/>
                <a:cs typeface="+mn-lt"/>
              </a:rPr>
              <a:t>reply</a:t>
            </a:r>
            <a:r>
              <a:rPr lang="ru-RU" sz="1400">
                <a:solidFill>
                  <a:srgbClr val="404040"/>
                </a:solidFill>
                <a:ea typeface="+mn-lt"/>
                <a:cs typeface="+mn-lt"/>
              </a:rPr>
              <a:t>.</a:t>
            </a:r>
            <a:endParaRPr lang="ru-RU" sz="1400"/>
          </a:p>
          <a:p>
            <a:pPr marL="285750" indent="-285750">
              <a:buFont typeface="Arial"/>
              <a:buChar char="•"/>
            </a:pPr>
            <a:r>
              <a:rPr lang="ru-RU" sz="1400" b="1" err="1">
                <a:solidFill>
                  <a:srgbClr val="404040"/>
                </a:solidFill>
                <a:ea typeface="+mn-lt"/>
                <a:cs typeface="+mn-lt"/>
              </a:rPr>
              <a:t>Echo</a:t>
            </a:r>
            <a:r>
              <a:rPr lang="ru-RU" sz="1400">
                <a:solidFill>
                  <a:srgbClr val="404040"/>
                </a:solidFill>
                <a:ea typeface="+mn-lt"/>
                <a:cs typeface="+mn-lt"/>
              </a:rPr>
              <a:t>: Это служебное сообщение используется для проверки состояния соединения. Сразу после получения </a:t>
            </a:r>
            <a:r>
              <a:rPr lang="ru-RU" sz="1400" err="1">
                <a:solidFill>
                  <a:srgbClr val="404040"/>
                </a:solidFill>
                <a:ea typeface="+mn-lt"/>
                <a:cs typeface="+mn-lt"/>
              </a:rPr>
              <a:t>Echo</a:t>
            </a:r>
            <a:r>
              <a:rPr lang="ru-RU" sz="1400" dirty="0">
                <a:solidFill>
                  <a:srgbClr val="404040"/>
                </a:solidFill>
                <a:ea typeface="+mn-lt"/>
                <a:cs typeface="+mn-lt"/>
              </a:rPr>
              <a:t> </a:t>
            </a:r>
            <a:r>
              <a:rPr lang="ru-RU" sz="1400" err="1">
                <a:solidFill>
                  <a:srgbClr val="404040"/>
                </a:solidFill>
                <a:ea typeface="+mn-lt"/>
                <a:cs typeface="+mn-lt"/>
              </a:rPr>
              <a:t>Request</a:t>
            </a:r>
            <a:r>
              <a:rPr lang="ru-RU" sz="1400">
                <a:solidFill>
                  <a:srgbClr val="404040"/>
                </a:solidFill>
                <a:ea typeface="+mn-lt"/>
                <a:cs typeface="+mn-lt"/>
              </a:rPr>
              <a:t> контроллер или коммутатор должен ответить </a:t>
            </a:r>
            <a:r>
              <a:rPr lang="ru-RU" sz="1400" err="1">
                <a:solidFill>
                  <a:srgbClr val="404040"/>
                </a:solidFill>
                <a:ea typeface="+mn-lt"/>
                <a:cs typeface="+mn-lt"/>
              </a:rPr>
              <a:t>Echo</a:t>
            </a:r>
            <a:r>
              <a:rPr lang="ru-RU" sz="1400" dirty="0">
                <a:solidFill>
                  <a:srgbClr val="404040"/>
                </a:solidFill>
                <a:ea typeface="+mn-lt"/>
                <a:cs typeface="+mn-lt"/>
              </a:rPr>
              <a:t> </a:t>
            </a:r>
            <a:r>
              <a:rPr lang="ru-RU" sz="1400" err="1">
                <a:solidFill>
                  <a:srgbClr val="404040"/>
                </a:solidFill>
                <a:ea typeface="+mn-lt"/>
                <a:cs typeface="+mn-lt"/>
              </a:rPr>
              <a:t>Reply</a:t>
            </a:r>
            <a:r>
              <a:rPr lang="ru-RU" sz="1400">
                <a:solidFill>
                  <a:srgbClr val="404040"/>
                </a:solidFill>
                <a:ea typeface="+mn-lt"/>
                <a:cs typeface="+mn-lt"/>
              </a:rPr>
              <a:t>, чтобы подтвердить работоспособность соединения</a:t>
            </a:r>
            <a:endParaRPr lang="ru-RU" sz="1400"/>
          </a:p>
          <a:p>
            <a:endParaRPr lang="ru-RU" sz="1400" dirty="0">
              <a:solidFill>
                <a:srgbClr val="404040"/>
              </a:solidFill>
              <a:cs typeface="Arial"/>
            </a:endParaRPr>
          </a:p>
          <a:p>
            <a:endParaRPr lang="ru-RU" sz="1400" dirty="0"/>
          </a:p>
        </p:txBody>
      </p:sp>
    </p:spTree>
    <p:extLst>
      <p:ext uri="{BB962C8B-B14F-4D97-AF65-F5344CB8AC3E}">
        <p14:creationId xmlns:p14="http://schemas.microsoft.com/office/powerpoint/2010/main" val="929840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86811-9B24-6317-B14A-25304D8A764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E84A46-506F-A803-F804-A36593801EA4}"/>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66192148-7127-442B-E513-3AC6A7F045D6}"/>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dirty="0">
                <a:solidFill>
                  <a:srgbClr val="404040"/>
                </a:solidFill>
                <a:ea typeface="+mn-lt"/>
                <a:cs typeface="+mn-lt"/>
              </a:rPr>
              <a:t>Протокол </a:t>
            </a:r>
            <a:r>
              <a:rPr lang="ru-RU" sz="1400" b="1" err="1">
                <a:solidFill>
                  <a:srgbClr val="404040"/>
                </a:solidFill>
                <a:ea typeface="+mn-lt"/>
                <a:cs typeface="+mn-lt"/>
              </a:rPr>
              <a:t>OpenFlow</a:t>
            </a:r>
            <a:r>
              <a:rPr lang="ru-RU" sz="1400" dirty="0">
                <a:solidFill>
                  <a:srgbClr val="404040"/>
                </a:solidFill>
                <a:ea typeface="+mn-lt"/>
                <a:cs typeface="+mn-lt"/>
              </a:rPr>
              <a:t> поддерживает три типа сообщений:</a:t>
            </a:r>
            <a:endParaRPr lang="ru-RU" dirty="0"/>
          </a:p>
          <a:p>
            <a:endParaRPr lang="ru-RU" sz="1400" dirty="0"/>
          </a:p>
          <a:p>
            <a:endParaRPr lang="ru-RU" sz="1400" dirty="0"/>
          </a:p>
          <a:p>
            <a:r>
              <a:rPr lang="ru-RU" sz="1400" dirty="0"/>
              <a:t>Ассиметричные сообщения</a:t>
            </a:r>
            <a:endParaRPr lang="ru-RU" dirty="0"/>
          </a:p>
          <a:p>
            <a:pPr marL="285750" indent="-285750">
              <a:buFont typeface="Arial"/>
              <a:buChar char="•"/>
            </a:pPr>
            <a:r>
              <a:rPr lang="ru-RU" sz="1400" b="1" dirty="0">
                <a:solidFill>
                  <a:srgbClr val="404040"/>
                </a:solidFill>
                <a:ea typeface="+mn-lt"/>
                <a:cs typeface="+mn-lt"/>
              </a:rPr>
              <a:t>Packet-</a:t>
            </a:r>
            <a:r>
              <a:rPr lang="ru-RU" sz="1400" b="1" dirty="0" err="1">
                <a:solidFill>
                  <a:srgbClr val="404040"/>
                </a:solidFill>
                <a:ea typeface="+mn-lt"/>
                <a:cs typeface="+mn-lt"/>
              </a:rPr>
              <a:t>in</a:t>
            </a:r>
            <a:r>
              <a:rPr lang="ru-RU" sz="1400" dirty="0">
                <a:solidFill>
                  <a:srgbClr val="404040"/>
                </a:solidFill>
                <a:ea typeface="+mn-lt"/>
                <a:cs typeface="+mn-lt"/>
              </a:rPr>
              <a:t>: Это сообщение информирует контроллер о приходе пакета, для которого не нашлось записи в таблицах правил. Это позволяет контроллеру принять решение о том, как обрабатывать данный пакет.</a:t>
            </a:r>
            <a:endParaRPr lang="ru-RU" sz="1400" dirty="0"/>
          </a:p>
          <a:p>
            <a:pPr marL="285750" indent="-285750">
              <a:buFont typeface="Arial"/>
              <a:buChar char="•"/>
            </a:pPr>
            <a:r>
              <a:rPr lang="ru-RU" sz="1400" b="1" err="1">
                <a:solidFill>
                  <a:srgbClr val="404040"/>
                </a:solidFill>
                <a:ea typeface="+mn-lt"/>
                <a:cs typeface="+mn-lt"/>
              </a:rPr>
              <a:t>Flow-removed</a:t>
            </a:r>
            <a:r>
              <a:rPr lang="ru-RU" sz="1400" dirty="0">
                <a:solidFill>
                  <a:srgbClr val="404040"/>
                </a:solidFill>
                <a:ea typeface="+mn-lt"/>
                <a:cs typeface="+mn-lt"/>
              </a:rPr>
              <a:t>: Это сообщение информирует контроллер об удалении правила с коммутатора. Это может произойти, например, когда правило больше не актуально или было заменено другим.</a:t>
            </a:r>
            <a:endParaRPr lang="ru-RU" sz="1400" dirty="0"/>
          </a:p>
          <a:p>
            <a:pPr marL="285750" indent="-285750">
              <a:buFont typeface="Arial"/>
              <a:buChar char="•"/>
            </a:pPr>
            <a:r>
              <a:rPr lang="ru-RU" sz="1400" b="1" dirty="0">
                <a:solidFill>
                  <a:srgbClr val="404040"/>
                </a:solidFill>
                <a:ea typeface="+mn-lt"/>
                <a:cs typeface="+mn-lt"/>
              </a:rPr>
              <a:t>Port-</a:t>
            </a:r>
            <a:r>
              <a:rPr lang="ru-RU" sz="1400" b="1" err="1">
                <a:solidFill>
                  <a:srgbClr val="404040"/>
                </a:solidFill>
                <a:ea typeface="+mn-lt"/>
                <a:cs typeface="+mn-lt"/>
              </a:rPr>
              <a:t>status</a:t>
            </a:r>
            <a:r>
              <a:rPr lang="ru-RU" sz="1400" dirty="0">
                <a:solidFill>
                  <a:srgbClr val="404040"/>
                </a:solidFill>
                <a:ea typeface="+mn-lt"/>
                <a:cs typeface="+mn-lt"/>
              </a:rPr>
              <a:t>: Коммутатор сообщает контроллеру об изменении состояния своих сетевых портов, таких как включение, выключение, наличие несущей или физическое подключение кабеля.</a:t>
            </a:r>
            <a:endParaRPr lang="ru-RU" sz="1400" dirty="0"/>
          </a:p>
          <a:p>
            <a:pPr marL="285750" indent="-285750">
              <a:buFont typeface="Arial"/>
              <a:buChar char="•"/>
            </a:pPr>
            <a:r>
              <a:rPr lang="ru-RU" sz="1400" b="1" dirty="0" err="1">
                <a:solidFill>
                  <a:srgbClr val="404040"/>
                </a:solidFill>
                <a:ea typeface="+mn-lt"/>
                <a:cs typeface="+mn-lt"/>
              </a:rPr>
              <a:t>Error</a:t>
            </a:r>
            <a:r>
              <a:rPr lang="ru-RU" sz="1400" dirty="0">
                <a:solidFill>
                  <a:srgbClr val="404040"/>
                </a:solidFill>
                <a:ea typeface="+mn-lt"/>
                <a:cs typeface="+mn-lt"/>
              </a:rPr>
              <a:t>: Это сообщение передает информацию о любой ошибке в работе коммутатора, что позволяет контроллеру реагировать на проблемы и предпринимать необходимые меры для их устранения.</a:t>
            </a:r>
            <a:endParaRPr lang="ru-RU" sz="1400" dirty="0"/>
          </a:p>
          <a:p>
            <a:endParaRPr lang="ru-RU" sz="1400" dirty="0">
              <a:solidFill>
                <a:srgbClr val="404040"/>
              </a:solidFill>
              <a:cs typeface="Arial"/>
            </a:endParaRPr>
          </a:p>
          <a:p>
            <a:endParaRPr lang="ru-RU" sz="1400" dirty="0"/>
          </a:p>
        </p:txBody>
      </p:sp>
    </p:spTree>
    <p:extLst>
      <p:ext uri="{BB962C8B-B14F-4D97-AF65-F5344CB8AC3E}">
        <p14:creationId xmlns:p14="http://schemas.microsoft.com/office/powerpoint/2010/main" val="36494077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AD6C7-7A6A-1976-8202-AE7578098F4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00C983-4989-4BE9-D2FB-C28520D3CFC7}"/>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5F06C947-4AC9-B15F-2A84-E7ED68CF75F0}"/>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p>
          <a:p>
            <a:endParaRPr lang="ru-RU" sz="1400" dirty="0">
              <a:ea typeface="+mn-lt"/>
              <a:cs typeface="Tahoma"/>
            </a:endParaRPr>
          </a:p>
          <a:p>
            <a:endParaRPr lang="ru-RU" sz="1400" dirty="0">
              <a:ea typeface="+mn-lt"/>
              <a:cs typeface="Tahoma"/>
            </a:endParaRPr>
          </a:p>
          <a:p>
            <a:pPr>
              <a:buFont typeface="Arial" panose="02020603050405020304" pitchFamily="18" charset="0"/>
              <a:buChar char="•"/>
            </a:pPr>
            <a:r>
              <a:rPr lang="ru-RU" sz="1400" b="1" dirty="0" err="1">
                <a:ea typeface="+mn-lt"/>
                <a:cs typeface="+mn-lt"/>
              </a:rPr>
              <a:t>OpenFlow</a:t>
            </a:r>
            <a:r>
              <a:rPr lang="ru-RU" sz="1400" dirty="0">
                <a:ea typeface="+mn-lt"/>
                <a:cs typeface="+mn-lt"/>
              </a:rPr>
              <a:t> впервые был представлен в рамках сетевых исследований в Стэнфордском университете. </a:t>
            </a:r>
            <a:endParaRPr lang="ru-RU" dirty="0">
              <a:ea typeface="+mn-lt"/>
              <a:cs typeface="Tahoma"/>
            </a:endParaRPr>
          </a:p>
          <a:p>
            <a:pPr>
              <a:buFont typeface="Arial" panose="02020603050405020304" pitchFamily="18" charset="0"/>
              <a:buChar char="•"/>
            </a:pPr>
            <a:r>
              <a:rPr lang="ru-RU" sz="1400" dirty="0">
                <a:ea typeface="+mn-lt"/>
                <a:cs typeface="+mn-lt"/>
              </a:rPr>
              <a:t>Задача исследований заключалась в том, чтобы создать экспериментальные протоколы в сетях университетского кампуса, которые можно было бы использовать для исследований и экспериментов. </a:t>
            </a:r>
            <a:endParaRPr lang="ru-RU">
              <a:ea typeface="+mn-lt"/>
              <a:cs typeface="Tahoma"/>
            </a:endParaRPr>
          </a:p>
          <a:p>
            <a:pPr>
              <a:buFont typeface="Arial" panose="02020603050405020304" pitchFamily="18" charset="0"/>
              <a:buChar char="•"/>
            </a:pPr>
            <a:r>
              <a:rPr lang="ru-RU" sz="1400" dirty="0">
                <a:ea typeface="+mn-lt"/>
                <a:cs typeface="+mn-lt"/>
              </a:rPr>
              <a:t>Главной особенностью этой идеи было то, что </a:t>
            </a:r>
            <a:r>
              <a:rPr lang="ru-RU" sz="1400" b="1" dirty="0" err="1">
                <a:ea typeface="+mn-lt"/>
                <a:cs typeface="+mn-lt"/>
              </a:rPr>
              <a:t>OpenFlow</a:t>
            </a:r>
            <a:r>
              <a:rPr lang="ru-RU" sz="1400" dirty="0">
                <a:ea typeface="+mn-lt"/>
                <a:cs typeface="+mn-lt"/>
              </a:rPr>
              <a:t> должен будет полностью заменить функциональность протоколов L2 и L3 в коммерческих коммутаторах и маршрутизаторах. </a:t>
            </a:r>
            <a:endParaRPr lang="ru-RU">
              <a:ea typeface="+mn-lt"/>
              <a:cs typeface="Tahoma"/>
            </a:endParaRPr>
          </a:p>
          <a:p>
            <a:pPr>
              <a:buFont typeface="Arial" panose="02020603050405020304" pitchFamily="18" charset="0"/>
              <a:buChar char="•"/>
            </a:pPr>
            <a:r>
              <a:rPr lang="ru-RU" sz="1400" dirty="0">
                <a:ea typeface="+mn-lt"/>
                <a:cs typeface="+mn-lt"/>
              </a:rPr>
              <a:t>Этот подход обычно называют "с чистого листа"</a:t>
            </a:r>
            <a:endParaRPr lang="ru-RU"/>
          </a:p>
          <a:p>
            <a:pPr>
              <a:buFont typeface="Arial" panose="02020603050405020304" pitchFamily="18" charset="0"/>
              <a:buChar char="•"/>
            </a:pPr>
            <a:endParaRPr lang="ru-RU" sz="1400" dirty="0"/>
          </a:p>
        </p:txBody>
      </p:sp>
    </p:spTree>
    <p:extLst>
      <p:ext uri="{BB962C8B-B14F-4D97-AF65-F5344CB8AC3E}">
        <p14:creationId xmlns:p14="http://schemas.microsoft.com/office/powerpoint/2010/main" val="2857009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C2E10-A144-D62C-F0D3-FC973206879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703AD2-988C-0D6D-78C7-9C170A140075}"/>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5DBB1875-57B1-779D-ADEC-A15F7D3F5205}"/>
              </a:ext>
            </a:extLst>
          </p:cNvPr>
          <p:cNvSpPr>
            <a:spLocks noGrp="1"/>
          </p:cNvSpPr>
          <p:nvPr>
            <p:ph idx="1"/>
          </p:nvPr>
        </p:nvSpPr>
        <p:spPr>
          <a:xfrm>
            <a:off x="503238" y="1312086"/>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endParaRPr lang="ru-RU" sz="1400" dirty="0"/>
          </a:p>
          <a:p>
            <a:r>
              <a:rPr lang="ru-RU" sz="1400" dirty="0">
                <a:solidFill>
                  <a:srgbClr val="404040"/>
                </a:solidFill>
                <a:ea typeface="+mn-lt"/>
                <a:cs typeface="+mn-lt"/>
              </a:rPr>
              <a:t>Управление потоками — это процесс определения, как пакеты данных должны обрабатываться и направляться через сеть. Это включает в себя создание правил, которые определяют, какие действия должны выполняться с трафиком, например, маршрутизация, фильтрация или изменение приоритета.</a:t>
            </a:r>
            <a:endParaRPr lang="ru-RU" sz="1400" dirty="0"/>
          </a:p>
          <a:p>
            <a:endParaRPr lang="ru-RU" sz="1400" dirty="0"/>
          </a:p>
          <a:p>
            <a:r>
              <a:rPr lang="ru-RU" sz="1400" dirty="0"/>
              <a:t>Примеры технической реализации</a:t>
            </a:r>
            <a:endParaRPr lang="ru-RU" dirty="0"/>
          </a:p>
          <a:p>
            <a:pPr marL="285750" indent="-285750">
              <a:buFont typeface="Arial"/>
              <a:buChar char="•"/>
            </a:pPr>
            <a:r>
              <a:rPr lang="ru-RU" sz="1400" b="1" dirty="0">
                <a:solidFill>
                  <a:srgbClr val="404040"/>
                </a:solidFill>
                <a:ea typeface="+mn-lt"/>
                <a:cs typeface="+mn-lt"/>
              </a:rPr>
              <a:t>Cisco ACI (Application </a:t>
            </a:r>
            <a:r>
              <a:rPr lang="ru-RU" sz="1400" b="1" dirty="0" err="1">
                <a:solidFill>
                  <a:srgbClr val="404040"/>
                </a:solidFill>
                <a:ea typeface="+mn-lt"/>
                <a:cs typeface="+mn-lt"/>
              </a:rPr>
              <a:t>Centric</a:t>
            </a:r>
            <a:r>
              <a:rPr lang="ru-RU" sz="1400" b="1" dirty="0">
                <a:solidFill>
                  <a:srgbClr val="404040"/>
                </a:solidFill>
                <a:ea typeface="+mn-lt"/>
                <a:cs typeface="+mn-lt"/>
              </a:rPr>
              <a:t> Infrastructure)</a:t>
            </a:r>
            <a:r>
              <a:rPr lang="ru-RU" sz="1400" dirty="0">
                <a:solidFill>
                  <a:srgbClr val="404040"/>
                </a:solidFill>
                <a:ea typeface="+mn-lt"/>
                <a:cs typeface="+mn-lt"/>
              </a:rPr>
              <a:t>: Cisco ACI использует концепцию управления потоками через Application Policy Infrastructure </a:t>
            </a:r>
            <a:r>
              <a:rPr lang="ru-RU" sz="1400" dirty="0" err="1">
                <a:solidFill>
                  <a:srgbClr val="404040"/>
                </a:solidFill>
                <a:ea typeface="+mn-lt"/>
                <a:cs typeface="+mn-lt"/>
              </a:rPr>
              <a:t>Controller</a:t>
            </a:r>
            <a:r>
              <a:rPr lang="ru-RU" sz="1400" dirty="0">
                <a:solidFill>
                  <a:srgbClr val="404040"/>
                </a:solidFill>
                <a:ea typeface="+mn-lt"/>
                <a:cs typeface="+mn-lt"/>
              </a:rPr>
              <a:t> (APIC), который централизованно управляет политиками и правилами для обработки трафика в сети.</a:t>
            </a:r>
            <a:endParaRPr lang="ru-RU" sz="1400" dirty="0"/>
          </a:p>
          <a:p>
            <a:pPr marL="285750" indent="-285750">
              <a:buFont typeface="Arial"/>
              <a:buChar char="•"/>
            </a:pPr>
            <a:r>
              <a:rPr lang="ru-RU" sz="1400" b="1" dirty="0">
                <a:solidFill>
                  <a:srgbClr val="404040"/>
                </a:solidFill>
                <a:ea typeface="+mn-lt"/>
                <a:cs typeface="+mn-lt"/>
              </a:rPr>
              <a:t>VMware NSX</a:t>
            </a:r>
            <a:r>
              <a:rPr lang="ru-RU" sz="1400" dirty="0">
                <a:solidFill>
                  <a:srgbClr val="404040"/>
                </a:solidFill>
                <a:ea typeface="+mn-lt"/>
                <a:cs typeface="+mn-lt"/>
              </a:rPr>
              <a:t>: VMware NSX предоставляет возможность управления потоками через виртуализацию сети, позволяя создавать и управлять правилами безопасности и маршрутизации на уровне виртуальных машин.</a:t>
            </a:r>
            <a:endParaRPr lang="ru-RU" sz="1400" dirty="0"/>
          </a:p>
          <a:p>
            <a:pPr marL="285750" indent="-285750">
              <a:buFont typeface="Arial"/>
              <a:buChar char="•"/>
            </a:pPr>
            <a:r>
              <a:rPr lang="ru-RU" sz="1400" b="1" dirty="0">
                <a:solidFill>
                  <a:srgbClr val="404040"/>
                </a:solidFill>
                <a:ea typeface="+mn-lt"/>
                <a:cs typeface="+mn-lt"/>
              </a:rPr>
              <a:t>Open </a:t>
            </a:r>
            <a:r>
              <a:rPr lang="ru-RU" sz="1400" b="1" err="1">
                <a:solidFill>
                  <a:srgbClr val="404040"/>
                </a:solidFill>
                <a:ea typeface="+mn-lt"/>
                <a:cs typeface="+mn-lt"/>
              </a:rPr>
              <a:t>vSwitch</a:t>
            </a:r>
            <a:r>
              <a:rPr lang="ru-RU" sz="1400" b="1" dirty="0">
                <a:solidFill>
                  <a:srgbClr val="404040"/>
                </a:solidFill>
                <a:ea typeface="+mn-lt"/>
                <a:cs typeface="+mn-lt"/>
              </a:rPr>
              <a:t> (OVS)</a:t>
            </a:r>
            <a:r>
              <a:rPr lang="ru-RU" sz="1400" dirty="0">
                <a:solidFill>
                  <a:srgbClr val="404040"/>
                </a:solidFill>
                <a:ea typeface="+mn-lt"/>
                <a:cs typeface="+mn-lt"/>
              </a:rPr>
              <a:t>: OVS — это виртуальный коммутатор, который поддерживает </a:t>
            </a:r>
            <a:r>
              <a:rPr lang="ru-RU" sz="1400" err="1">
                <a:solidFill>
                  <a:srgbClr val="404040"/>
                </a:solidFill>
                <a:ea typeface="+mn-lt"/>
                <a:cs typeface="+mn-lt"/>
              </a:rPr>
              <a:t>OpenFlow</a:t>
            </a:r>
            <a:r>
              <a:rPr lang="ru-RU" sz="1400" dirty="0">
                <a:solidFill>
                  <a:srgbClr val="404040"/>
                </a:solidFill>
                <a:ea typeface="+mn-lt"/>
                <a:cs typeface="+mn-lt"/>
              </a:rPr>
              <a:t> и позволяет управлять потоками на уровне </a:t>
            </a:r>
            <a:r>
              <a:rPr lang="ru-RU" sz="1400" err="1">
                <a:solidFill>
                  <a:srgbClr val="404040"/>
                </a:solidFill>
                <a:ea typeface="+mn-lt"/>
                <a:cs typeface="+mn-lt"/>
              </a:rPr>
              <a:t>виртуализированных</a:t>
            </a:r>
            <a:r>
              <a:rPr lang="ru-RU" sz="1400" dirty="0">
                <a:solidFill>
                  <a:srgbClr val="404040"/>
                </a:solidFill>
                <a:ea typeface="+mn-lt"/>
                <a:cs typeface="+mn-lt"/>
              </a:rPr>
              <a:t> сетевых сред, обеспечивая гибкость в управлении трафиком.</a:t>
            </a:r>
            <a:endParaRPr lang="ru-RU" sz="1400" dirty="0"/>
          </a:p>
          <a:p>
            <a:endParaRPr lang="ru-RU" sz="1400" dirty="0">
              <a:solidFill>
                <a:srgbClr val="404040"/>
              </a:solidFill>
              <a:ea typeface="+mn-lt"/>
              <a:cs typeface="+mn-lt"/>
            </a:endParaRPr>
          </a:p>
          <a:p>
            <a:endParaRPr lang="ru-RU" sz="1400" dirty="0"/>
          </a:p>
        </p:txBody>
      </p:sp>
    </p:spTree>
    <p:extLst>
      <p:ext uri="{BB962C8B-B14F-4D97-AF65-F5344CB8AC3E}">
        <p14:creationId xmlns:p14="http://schemas.microsoft.com/office/powerpoint/2010/main" val="30613025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E860B-EF02-C618-651D-9B2582F8EC0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5DE77F-FB4D-D1E8-4889-31E3E6477AA9}"/>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EF9C5472-1199-0EC6-75FC-D084675491EC}"/>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p>
          <a:p>
            <a:endParaRPr lang="ru-RU" sz="1400" dirty="0">
              <a:ea typeface="+mn-lt"/>
              <a:cs typeface="Tahoma"/>
            </a:endParaRPr>
          </a:p>
          <a:p>
            <a:pPr>
              <a:buFont typeface="Arial" panose="02020603050405020304" pitchFamily="18" charset="0"/>
              <a:buChar char="•"/>
            </a:pPr>
            <a:r>
              <a:rPr lang="ru-RU" sz="1400" dirty="0">
                <a:ea typeface="+mn-lt"/>
                <a:cs typeface="+mn-lt"/>
              </a:rPr>
              <a:t>В 2011 году некоммерческий консорциум под названием Open </a:t>
            </a:r>
            <a:r>
              <a:rPr lang="ru-RU" sz="1400" err="1">
                <a:ea typeface="+mn-lt"/>
                <a:cs typeface="+mn-lt"/>
              </a:rPr>
              <a:t>Networking</a:t>
            </a:r>
            <a:r>
              <a:rPr lang="ru-RU" sz="1400" dirty="0">
                <a:ea typeface="+mn-lt"/>
                <a:cs typeface="+mn-lt"/>
              </a:rPr>
              <a:t> Foundation (ONF) был сформирован группой производителей оборудования для коммерциализации, стандартизации и содействия использованию </a:t>
            </a:r>
            <a:r>
              <a:rPr lang="ru-RU" sz="1400" err="1">
                <a:ea typeface="+mn-lt"/>
                <a:cs typeface="+mn-lt"/>
              </a:rPr>
              <a:t>OpenFlow</a:t>
            </a:r>
            <a:r>
              <a:rPr lang="ru-RU" sz="1400" dirty="0">
                <a:ea typeface="+mn-lt"/>
                <a:cs typeface="+mn-lt"/>
              </a:rPr>
              <a:t> в производственных сетях. </a:t>
            </a:r>
            <a:endParaRPr lang="ru-RU" sz="1400" dirty="0">
              <a:ea typeface="+mn-lt"/>
              <a:cs typeface="Tahoma"/>
            </a:endParaRPr>
          </a:p>
          <a:p>
            <a:pPr>
              <a:buFont typeface="Arial" panose="02020603050405020304" pitchFamily="18" charset="0"/>
              <a:buChar char="•"/>
            </a:pPr>
            <a:r>
              <a:rPr lang="ru-RU" sz="1400" dirty="0">
                <a:ea typeface="+mn-lt"/>
                <a:cs typeface="+mn-lt"/>
              </a:rPr>
              <a:t>ONF представляет собой новый тип организации по разработке стандартов, поскольку он имеет очень активный маркетинговый отдел, который используется для продвижения протокола </a:t>
            </a:r>
            <a:r>
              <a:rPr lang="ru-RU" sz="1400" err="1">
                <a:ea typeface="+mn-lt"/>
                <a:cs typeface="+mn-lt"/>
              </a:rPr>
              <a:t>OpenFlow</a:t>
            </a:r>
            <a:r>
              <a:rPr lang="ru-RU" sz="1400" dirty="0">
                <a:ea typeface="+mn-lt"/>
                <a:cs typeface="+mn-lt"/>
              </a:rPr>
              <a:t> и других усилий, связанных с SDN. </a:t>
            </a:r>
            <a:endParaRPr lang="ru-RU" sz="1400" dirty="0">
              <a:ea typeface="+mn-lt"/>
              <a:cs typeface="Tahoma"/>
            </a:endParaRPr>
          </a:p>
          <a:p>
            <a:pPr>
              <a:buFont typeface="Arial" panose="02020603050405020304" pitchFamily="18" charset="0"/>
              <a:buChar char="•"/>
            </a:pPr>
            <a:r>
              <a:rPr lang="ru-RU" sz="1400" dirty="0">
                <a:ea typeface="+mn-lt"/>
                <a:cs typeface="+mn-lt"/>
              </a:rPr>
              <a:t>В рамках этой работы организация проводит ежегодную конференцию под названием Open </a:t>
            </a:r>
            <a:r>
              <a:rPr lang="ru-RU" sz="1400" dirty="0" err="1">
                <a:ea typeface="+mn-lt"/>
                <a:cs typeface="+mn-lt"/>
              </a:rPr>
              <a:t>Networking</a:t>
            </a:r>
            <a:r>
              <a:rPr lang="ru-RU" sz="1400" dirty="0">
                <a:ea typeface="+mn-lt"/>
                <a:cs typeface="+mn-lt"/>
              </a:rPr>
              <a:t> Summit</a:t>
            </a:r>
            <a:endParaRPr lang="ru-RU" sz="1400">
              <a:ea typeface="+mn-lt"/>
              <a:cs typeface="Tahoma"/>
            </a:endParaRPr>
          </a:p>
          <a:p>
            <a:pPr>
              <a:buFont typeface="Arial" panose="02020603050405020304" pitchFamily="18" charset="0"/>
              <a:buChar char="•"/>
            </a:pPr>
            <a:endParaRPr lang="ru-RU"/>
          </a:p>
        </p:txBody>
      </p:sp>
    </p:spTree>
    <p:extLst>
      <p:ext uri="{BB962C8B-B14F-4D97-AF65-F5344CB8AC3E}">
        <p14:creationId xmlns:p14="http://schemas.microsoft.com/office/powerpoint/2010/main" val="35813433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B0F66-7BE7-F63D-260C-5D37AF949AA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2D4C64-6E4C-93F0-6242-35BCF9740CD5}"/>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274F8C93-A7E7-3E43-7916-897A1B10A1DF}"/>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p>
          <a:p>
            <a:endParaRPr lang="ru-RU" sz="1400" dirty="0">
              <a:ea typeface="+mn-lt"/>
              <a:cs typeface="+mn-lt"/>
            </a:endParaRPr>
          </a:p>
          <a:p>
            <a:endParaRPr lang="ru-RU" sz="1400" dirty="0">
              <a:ea typeface="+mn-lt"/>
              <a:cs typeface="+mn-lt"/>
            </a:endParaRPr>
          </a:p>
          <a:p>
            <a:r>
              <a:rPr lang="ru-RU" sz="1400" dirty="0">
                <a:ea typeface="+mn-lt"/>
                <a:cs typeface="+mn-lt"/>
              </a:rPr>
              <a:t>Основные компоненты модели </a:t>
            </a:r>
            <a:r>
              <a:rPr lang="ru-RU" sz="1400" dirty="0" err="1">
                <a:ea typeface="+mn-lt"/>
                <a:cs typeface="+mn-lt"/>
              </a:rPr>
              <a:t>OpenFlow</a:t>
            </a:r>
            <a:r>
              <a:rPr lang="ru-RU" sz="1400" dirty="0">
                <a:ea typeface="+mn-lt"/>
                <a:cs typeface="+mn-lt"/>
              </a:rPr>
              <a:t> стали частью общего определения SDN:</a:t>
            </a:r>
            <a:endParaRPr lang="ru-RU" dirty="0"/>
          </a:p>
          <a:p>
            <a:pPr marL="285750" indent="-285750">
              <a:buFont typeface="Arial"/>
              <a:buChar char="•"/>
            </a:pPr>
            <a:r>
              <a:rPr lang="ru-RU" sz="1400" dirty="0">
                <a:ea typeface="+mn-lt"/>
                <a:cs typeface="+mn-lt"/>
              </a:rPr>
              <a:t>Разделение контрольной плоскости (CP) и плоскости передачи данных (DP) (в случае ONF, CP задается логически централизованной системой контроллера).</a:t>
            </a:r>
            <a:endParaRPr lang="ru-RU" dirty="0"/>
          </a:p>
          <a:p>
            <a:pPr marL="285750" indent="-285750">
              <a:buFont typeface="Arial"/>
              <a:buChar char="•"/>
            </a:pPr>
            <a:r>
              <a:rPr lang="ru-RU" sz="1400" dirty="0">
                <a:ea typeface="+mn-lt"/>
                <a:cs typeface="+mn-lt"/>
              </a:rPr>
              <a:t>Использование стандартизованного протокола между контроллером и сетевым элементом для передачи установок (в случае </a:t>
            </a:r>
            <a:r>
              <a:rPr lang="ru-RU" sz="1400" dirty="0" err="1">
                <a:ea typeface="+mn-lt"/>
                <a:cs typeface="+mn-lt"/>
              </a:rPr>
              <a:t>OpenFlow</a:t>
            </a:r>
            <a:r>
              <a:rPr lang="ru-RU" sz="1400" dirty="0">
                <a:ea typeface="+mn-lt"/>
                <a:cs typeface="+mn-lt"/>
              </a:rPr>
              <a:t>, установок передачи данных).</a:t>
            </a:r>
            <a:endParaRPr lang="ru-RU" dirty="0"/>
          </a:p>
          <a:p>
            <a:pPr marL="285750" indent="-285750">
              <a:buFont typeface="Arial"/>
              <a:buChar char="•"/>
            </a:pPr>
            <a:r>
              <a:rPr lang="ru-RU" sz="1400" dirty="0">
                <a:ea typeface="+mn-lt"/>
                <a:cs typeface="+mn-lt"/>
              </a:rPr>
              <a:t>Обеспечение программируемости сети под управлением централизованного контроллера через современный расширяемый API.</a:t>
            </a:r>
            <a:endParaRPr lang="ru-RU" dirty="0"/>
          </a:p>
          <a:p>
            <a:endParaRPr lang="ru-RU" sz="1400" dirty="0">
              <a:ea typeface="+mn-lt"/>
              <a:cs typeface="Tahoma"/>
            </a:endParaRPr>
          </a:p>
          <a:p>
            <a:endParaRPr lang="ru-RU" sz="1400">
              <a:ea typeface="+mn-lt"/>
              <a:cs typeface="Tahoma"/>
            </a:endParaRPr>
          </a:p>
        </p:txBody>
      </p:sp>
    </p:spTree>
    <p:extLst>
      <p:ext uri="{BB962C8B-B14F-4D97-AF65-F5344CB8AC3E}">
        <p14:creationId xmlns:p14="http://schemas.microsoft.com/office/powerpoint/2010/main" val="20930051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A1CBC-279D-4211-926A-78838C3B209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37F8F9-BD46-DB13-BEAC-F1CD3634522F}"/>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3398C972-934A-6CB7-3E09-68A4B35C9B64}"/>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p>
          <a:p>
            <a:endParaRPr lang="ru-RU" sz="1400" dirty="0">
              <a:ea typeface="+mn-lt"/>
              <a:cs typeface="+mn-lt"/>
            </a:endParaRPr>
          </a:p>
          <a:p>
            <a:r>
              <a:rPr lang="ru-RU" sz="1400" dirty="0" err="1">
                <a:ea typeface="+mn-lt"/>
                <a:cs typeface="+mn-lt"/>
              </a:rPr>
              <a:t>OpenFlow</a:t>
            </a:r>
            <a:r>
              <a:rPr lang="ru-RU" sz="1400" dirty="0">
                <a:ea typeface="+mn-lt"/>
                <a:cs typeface="+mn-lt"/>
              </a:rPr>
              <a:t> - это набор протоколов и API, а не специализированный продукт со своими особенностями. Все задачи контроллеру задаются из приложений, а он, в свою очередь, выдает инструкции сетевым устройствам о том, через какие потоки и как должны передаваться данные сетевыми элементами. Протоколы </a:t>
            </a:r>
            <a:r>
              <a:rPr lang="ru-RU" sz="1400" dirty="0" err="1">
                <a:ea typeface="+mn-lt"/>
                <a:cs typeface="+mn-lt"/>
              </a:rPr>
              <a:t>OpenFlow</a:t>
            </a:r>
            <a:r>
              <a:rPr lang="ru-RU" sz="1400" dirty="0">
                <a:ea typeface="+mn-lt"/>
                <a:cs typeface="+mn-lt"/>
              </a:rPr>
              <a:t> в настоящее время разделены на две части:</a:t>
            </a:r>
            <a:endParaRPr lang="ru-RU" dirty="0"/>
          </a:p>
          <a:p>
            <a:pPr marL="285750" indent="-285750">
              <a:buFont typeface="Arial"/>
              <a:buChar char="•"/>
            </a:pPr>
            <a:r>
              <a:rPr lang="ru-RU" sz="1400" b="1" dirty="0">
                <a:ea typeface="+mn-lt"/>
                <a:cs typeface="+mn-lt"/>
              </a:rPr>
              <a:t>Проводной протокол</a:t>
            </a:r>
            <a:r>
              <a:rPr lang="ru-RU" sz="1400" dirty="0">
                <a:ea typeface="+mn-lt"/>
                <a:cs typeface="+mn-lt"/>
              </a:rPr>
              <a:t>: для установления сеанса управления, определяющий структуру сообщений для обмена модификациями потока (</a:t>
            </a:r>
            <a:r>
              <a:rPr lang="ru-RU" sz="1400" dirty="0" err="1">
                <a:ea typeface="+mn-lt"/>
                <a:cs typeface="+mn-lt"/>
              </a:rPr>
              <a:t>flowmod</a:t>
            </a:r>
            <a:r>
              <a:rPr lang="ru-RU" sz="1400" dirty="0">
                <a:ea typeface="+mn-lt"/>
                <a:cs typeface="+mn-lt"/>
              </a:rPr>
              <a:t>), сбора статистики и определения основной структуры коммутатора (портов и таблиц). Начиная с версии протокола 1.1, появилась возможность поддержки нескольких таблиц, ведения записей о совершаемых действиях и передачи метаданных, что в конечном счете привело к созданию логического конвейера в коммутаторе для обработки потоков.</a:t>
            </a:r>
            <a:endParaRPr lang="ru-RU" dirty="0"/>
          </a:p>
          <a:p>
            <a:pPr marL="285750" indent="-285750">
              <a:buFont typeface="Arial"/>
              <a:buChar char="•"/>
            </a:pPr>
            <a:r>
              <a:rPr lang="ru-RU" sz="1400" b="1" dirty="0">
                <a:ea typeface="+mn-lt"/>
                <a:cs typeface="+mn-lt"/>
              </a:rPr>
              <a:t>Конфигурационный и управляющий протокол</a:t>
            </a:r>
            <a:r>
              <a:rPr lang="ru-RU" sz="1400" dirty="0">
                <a:ea typeface="+mn-lt"/>
                <a:cs typeface="+mn-lt"/>
              </a:rPr>
              <a:t>: </a:t>
            </a:r>
            <a:r>
              <a:rPr lang="ru-RU" sz="1400" dirty="0" err="1">
                <a:ea typeface="+mn-lt"/>
                <a:cs typeface="+mn-lt"/>
              </a:rPr>
              <a:t>of-config</a:t>
            </a:r>
            <a:r>
              <a:rPr lang="ru-RU" sz="1400" dirty="0">
                <a:ea typeface="+mn-lt"/>
                <a:cs typeface="+mn-lt"/>
              </a:rPr>
              <a:t>, основанный на NETCONF (с использованием моделей данных YANG), для прописывания физических портов коммутатора за конкретными контроллерами, задания режима высокой доступности (</a:t>
            </a:r>
            <a:r>
              <a:rPr lang="ru-RU" sz="1400" dirty="0" err="1">
                <a:ea typeface="+mn-lt"/>
                <a:cs typeface="+mn-lt"/>
              </a:rPr>
              <a:t>active</a:t>
            </a:r>
            <a:r>
              <a:rPr lang="ru-RU" sz="1400" dirty="0">
                <a:ea typeface="+mn-lt"/>
                <a:cs typeface="+mn-lt"/>
              </a:rPr>
              <a:t>/</a:t>
            </a:r>
            <a:r>
              <a:rPr lang="ru-RU" sz="1400" dirty="0" err="1">
                <a:ea typeface="+mn-lt"/>
                <a:cs typeface="+mn-lt"/>
              </a:rPr>
              <a:t>standby</a:t>
            </a:r>
            <a:r>
              <a:rPr lang="ru-RU" sz="1400" dirty="0">
                <a:ea typeface="+mn-lt"/>
                <a:cs typeface="+mn-lt"/>
              </a:rPr>
              <a:t>) и поведения при сбое подключения контроллера</a:t>
            </a:r>
            <a:endParaRPr lang="ru-RU" dirty="0"/>
          </a:p>
          <a:p>
            <a:endParaRPr lang="ru-RU" sz="1400" dirty="0">
              <a:ea typeface="+mn-lt"/>
              <a:cs typeface="+mn-lt"/>
            </a:endParaRPr>
          </a:p>
          <a:p>
            <a:endParaRPr lang="ru-RU" dirty="0"/>
          </a:p>
        </p:txBody>
      </p:sp>
    </p:spTree>
    <p:extLst>
      <p:ext uri="{BB962C8B-B14F-4D97-AF65-F5344CB8AC3E}">
        <p14:creationId xmlns:p14="http://schemas.microsoft.com/office/powerpoint/2010/main" val="40295229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B1730-5BB1-2844-9C36-46009427ACA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7E2C6C-C588-6681-7CB8-A1854C83B642}"/>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D6063C42-1F4E-65FE-DD1A-6CF1CA0E4D54}"/>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dirty="0">
                <a:ea typeface="+mn-lt"/>
                <a:cs typeface="+mn-lt"/>
              </a:rPr>
              <a:t>Что нового и необычного в </a:t>
            </a:r>
            <a:r>
              <a:rPr lang="ru-RU" sz="1400" dirty="0" err="1">
                <a:ea typeface="+mn-lt"/>
                <a:cs typeface="+mn-lt"/>
              </a:rPr>
              <a:t>OpenFlow</a:t>
            </a:r>
            <a:r>
              <a:rPr lang="ru-RU" sz="1400" dirty="0">
                <a:ea typeface="+mn-lt"/>
                <a:cs typeface="+mn-lt"/>
              </a:rPr>
              <a:t>?</a:t>
            </a:r>
            <a:endParaRPr lang="ru-RU" dirty="0"/>
          </a:p>
          <a:p>
            <a:r>
              <a:rPr lang="ru-RU" sz="1400" dirty="0">
                <a:ea typeface="+mn-lt"/>
                <a:cs typeface="+mn-lt"/>
              </a:rPr>
              <a:t>Во-первых, </a:t>
            </a:r>
            <a:r>
              <a:rPr lang="ru-RU" sz="1400" dirty="0" err="1">
                <a:ea typeface="+mn-lt"/>
                <a:cs typeface="+mn-lt"/>
              </a:rPr>
              <a:t>OpenFlow</a:t>
            </a:r>
            <a:r>
              <a:rPr lang="ru-RU" sz="1400" dirty="0">
                <a:ea typeface="+mn-lt"/>
                <a:cs typeface="+mn-lt"/>
              </a:rPr>
              <a:t> вводит концепцию изменяемого эфемерного состояния, что означает, что записи потока не хранятся в постоянной памяти на сетевом устройстве. Это позволяет динамически управлять состоянием сети, что может быть временным преимуществом </a:t>
            </a:r>
            <a:r>
              <a:rPr lang="ru-RU" sz="1400" dirty="0" err="1">
                <a:ea typeface="+mn-lt"/>
                <a:cs typeface="+mn-lt"/>
              </a:rPr>
              <a:t>OpenFlow</a:t>
            </a:r>
            <a:r>
              <a:rPr lang="ru-RU" sz="1400" dirty="0">
                <a:ea typeface="+mn-lt"/>
                <a:cs typeface="+mn-lt"/>
              </a:rPr>
              <a:t>. Однако стоит отметить, что уже существуют предложения интегрировать подобную функциональность в существующие программные методы, такие как NETCONF, что может снизить уникальность этого аспекта </a:t>
            </a:r>
            <a:r>
              <a:rPr lang="ru-RU" sz="1400" dirty="0" err="1">
                <a:ea typeface="+mn-lt"/>
                <a:cs typeface="+mn-lt"/>
              </a:rPr>
              <a:t>OpenFlow</a:t>
            </a:r>
            <a:r>
              <a:rPr lang="ru-RU" sz="1400" dirty="0">
                <a:ea typeface="+mn-lt"/>
                <a:cs typeface="+mn-lt"/>
              </a:rPr>
              <a:t> в будущем.</a:t>
            </a:r>
            <a:endParaRPr lang="ru-RU" dirty="0"/>
          </a:p>
          <a:p>
            <a:r>
              <a:rPr lang="ru-RU" sz="1400" dirty="0">
                <a:ea typeface="+mn-lt"/>
                <a:cs typeface="+mn-lt"/>
              </a:rPr>
              <a:t>Во-вторых, в записи потока </a:t>
            </a:r>
            <a:r>
              <a:rPr lang="ru-RU" sz="1400" dirty="0" err="1">
                <a:ea typeface="+mn-lt"/>
                <a:cs typeface="+mn-lt"/>
              </a:rPr>
              <a:t>OpenFlow</a:t>
            </a:r>
            <a:r>
              <a:rPr lang="ru-RU" sz="1400" dirty="0">
                <a:ea typeface="+mn-lt"/>
                <a:cs typeface="+mn-lt"/>
              </a:rPr>
              <a:t> имеется возможность модификации всего заголовка пакета, по крайней мере, полей L2 и L3. Это расширяет возможности управления трафиком и позволяет более гибко настраивать маршрутизацию и обработку данных. Поля соответствия также могут иметь маску, что эволюционировало в различных версиях </a:t>
            </a:r>
            <a:r>
              <a:rPr lang="ru-RU" sz="1400" dirty="0" err="1">
                <a:ea typeface="+mn-lt"/>
                <a:cs typeface="+mn-lt"/>
              </a:rPr>
              <a:t>OpenFlow</a:t>
            </a:r>
            <a:r>
              <a:rPr lang="ru-RU" sz="1400" dirty="0">
                <a:ea typeface="+mn-lt"/>
                <a:cs typeface="+mn-lt"/>
              </a:rPr>
              <a:t>, позволяя более точно определять условия для обработки пакетов.</a:t>
            </a:r>
            <a:endParaRPr lang="ru-RU" dirty="0"/>
          </a:p>
          <a:p>
            <a:r>
              <a:rPr lang="ru-RU" sz="1400" dirty="0">
                <a:ea typeface="+mn-lt"/>
                <a:cs typeface="+mn-lt"/>
              </a:rPr>
              <a:t>Таким образом, </a:t>
            </a:r>
            <a:r>
              <a:rPr lang="ru-RU" sz="1400" dirty="0" err="1">
                <a:ea typeface="+mn-lt"/>
                <a:cs typeface="+mn-lt"/>
              </a:rPr>
              <a:t>OpenFlow</a:t>
            </a:r>
            <a:r>
              <a:rPr lang="ru-RU" sz="1400" dirty="0">
                <a:ea typeface="+mn-lt"/>
                <a:cs typeface="+mn-lt"/>
              </a:rPr>
              <a:t> предлагает новые подходы к управлению сетевыми потоками, но также сталкивается с вызовами в виде интеграции с уже существующими технологиями и методами управления сетью</a:t>
            </a:r>
            <a:endParaRPr lang="ru-RU" dirty="0"/>
          </a:p>
          <a:p>
            <a:endParaRPr lang="ru-RU" sz="1400" dirty="0"/>
          </a:p>
          <a:p>
            <a:endParaRPr lang="ru-RU" dirty="0">
              <a:ea typeface="+mn-lt"/>
              <a:cs typeface="Tahoma"/>
            </a:endParaRPr>
          </a:p>
          <a:p>
            <a:endParaRPr lang="ru-RU" dirty="0"/>
          </a:p>
        </p:txBody>
      </p:sp>
    </p:spTree>
    <p:extLst>
      <p:ext uri="{BB962C8B-B14F-4D97-AF65-F5344CB8AC3E}">
        <p14:creationId xmlns:p14="http://schemas.microsoft.com/office/powerpoint/2010/main" val="8905126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F2AA43-9ED7-4156-A373-24A9105654C6}"/>
              </a:ext>
            </a:extLst>
          </p:cNvPr>
          <p:cNvSpPr>
            <a:spLocks noGrp="1"/>
          </p:cNvSpPr>
          <p:nvPr>
            <p:ph type="title"/>
          </p:nvPr>
        </p:nvSpPr>
        <p:spPr>
          <a:xfrm>
            <a:off x="503238" y="114287"/>
            <a:ext cx="9058275" cy="656705"/>
          </a:xfrm>
        </p:spPr>
        <p:txBody>
          <a:bodyPr/>
          <a:lstStyle/>
          <a:p>
            <a:r>
              <a:rPr lang="en-US" sz="1800" dirty="0">
                <a:ea typeface="+mj-lt"/>
                <a:cs typeface="+mj-lt"/>
              </a:rPr>
              <a:t>OpenFlow Switch Specification</a:t>
            </a:r>
            <a:br>
              <a:rPr lang="en-US" sz="1800" dirty="0">
                <a:cs typeface="Arial"/>
              </a:rPr>
            </a:br>
            <a:r>
              <a:rPr lang="en-US" sz="1800" dirty="0">
                <a:cs typeface="Arial"/>
              </a:rPr>
              <a:t>Version 1.5.1 </a:t>
            </a:r>
          </a:p>
        </p:txBody>
      </p:sp>
      <p:sp>
        <p:nvSpPr>
          <p:cNvPr id="3" name="Объект 2">
            <a:extLst>
              <a:ext uri="{FF2B5EF4-FFF2-40B4-BE49-F238E27FC236}">
                <a16:creationId xmlns:a16="http://schemas.microsoft.com/office/drawing/2014/main" id="{6CDFA746-F0B5-40DB-9C21-4A939B8593A5}"/>
              </a:ext>
            </a:extLst>
          </p:cNvPr>
          <p:cNvSpPr>
            <a:spLocks noGrp="1"/>
          </p:cNvSpPr>
          <p:nvPr>
            <p:ph idx="1"/>
          </p:nvPr>
        </p:nvSpPr>
        <p:spPr>
          <a:xfrm>
            <a:off x="503238" y="2515994"/>
            <a:ext cx="9058275" cy="5042829"/>
          </a:xfrm>
        </p:spPr>
        <p:txBody>
          <a:bodyPr/>
          <a:lstStyle/>
          <a:p>
            <a:r>
              <a:rPr lang="ru-RU" sz="1400" b="1" err="1">
                <a:solidFill>
                  <a:schemeClr val="tx1"/>
                </a:solidFill>
                <a:cs typeface="Arial"/>
              </a:rPr>
              <a:t>Glossary</a:t>
            </a:r>
            <a:r>
              <a:rPr lang="ru-RU" sz="1400" b="1" dirty="0">
                <a:solidFill>
                  <a:schemeClr val="tx1"/>
                </a:solidFill>
                <a:cs typeface="Arial"/>
              </a:rPr>
              <a:t>:</a:t>
            </a:r>
          </a:p>
          <a:p>
            <a:r>
              <a:rPr lang="ru-RU" sz="1400" b="1" dirty="0">
                <a:solidFill>
                  <a:schemeClr val="tx1"/>
                </a:solidFill>
                <a:cs typeface="Arial"/>
              </a:rPr>
              <a:t>Action</a:t>
            </a:r>
            <a:r>
              <a:rPr lang="ru-RU" sz="1400" dirty="0">
                <a:solidFill>
                  <a:schemeClr val="tx1"/>
                </a:solidFill>
                <a:cs typeface="Arial"/>
              </a:rPr>
              <a:t> - операция, воздействие на пакет. </a:t>
            </a:r>
            <a:r>
              <a:rPr lang="ru-RU" sz="1400" b="1" dirty="0">
                <a:solidFill>
                  <a:schemeClr val="tx1"/>
                </a:solidFill>
                <a:cs typeface="Arial"/>
              </a:rPr>
              <a:t>Action</a:t>
            </a:r>
            <a:r>
              <a:rPr lang="ru-RU" sz="1400" dirty="0">
                <a:solidFill>
                  <a:schemeClr val="tx1"/>
                </a:solidFill>
                <a:cs typeface="Arial"/>
              </a:rPr>
              <a:t> может перенаправить пакет в порт, изменить пакет (например, уменьшить значение поля </a:t>
            </a:r>
            <a:r>
              <a:rPr lang="ru-RU" sz="1400" b="1" dirty="0">
                <a:solidFill>
                  <a:schemeClr val="tx1"/>
                </a:solidFill>
                <a:cs typeface="Arial"/>
              </a:rPr>
              <a:t>TTL</a:t>
            </a:r>
            <a:r>
              <a:rPr lang="ru-RU" sz="1400" dirty="0">
                <a:solidFill>
                  <a:schemeClr val="tx1"/>
                </a:solidFill>
                <a:cs typeface="Arial"/>
              </a:rPr>
              <a:t>) или изменить его состояние (например, связать его с очередью). Большинство </a:t>
            </a:r>
            <a:r>
              <a:rPr lang="ru-RU" sz="1400" b="1" dirty="0">
                <a:solidFill>
                  <a:schemeClr val="tx1"/>
                </a:solidFill>
                <a:cs typeface="Arial"/>
              </a:rPr>
              <a:t>Action</a:t>
            </a:r>
            <a:r>
              <a:rPr lang="ru-RU" sz="1400" dirty="0">
                <a:solidFill>
                  <a:schemeClr val="tx1"/>
                </a:solidFill>
                <a:cs typeface="Arial"/>
              </a:rPr>
              <a:t> включают параметры, например, действие с заданным полем включает тип поля и значение поля. </a:t>
            </a:r>
            <a:r>
              <a:rPr lang="ru-RU" sz="1400" b="1" dirty="0">
                <a:solidFill>
                  <a:schemeClr val="tx1"/>
                </a:solidFill>
                <a:cs typeface="Arial"/>
              </a:rPr>
              <a:t>Action</a:t>
            </a:r>
            <a:r>
              <a:rPr lang="ru-RU" sz="1400" dirty="0">
                <a:solidFill>
                  <a:schemeClr val="tx1"/>
                </a:solidFill>
                <a:cs typeface="Arial"/>
              </a:rPr>
              <a:t> могут быть указаны как часть набора команд, связанных с записью потока или c </a:t>
            </a:r>
            <a:r>
              <a:rPr lang="ru-RU" sz="1400" b="1" dirty="0">
                <a:solidFill>
                  <a:schemeClr val="tx1"/>
                </a:solidFill>
                <a:cs typeface="Arial"/>
              </a:rPr>
              <a:t>Action </a:t>
            </a:r>
            <a:r>
              <a:rPr lang="ru-RU" sz="1400" b="1" err="1">
                <a:solidFill>
                  <a:schemeClr val="tx1"/>
                </a:solidFill>
                <a:cs typeface="Arial"/>
              </a:rPr>
              <a:t>Bucket</a:t>
            </a:r>
            <a:r>
              <a:rPr lang="ru-RU" sz="1400" b="1" dirty="0">
                <a:solidFill>
                  <a:schemeClr val="tx1"/>
                </a:solidFill>
                <a:cs typeface="Arial"/>
              </a:rPr>
              <a:t> </a:t>
            </a:r>
            <a:r>
              <a:rPr lang="ru-RU" sz="1400" dirty="0">
                <a:solidFill>
                  <a:schemeClr val="tx1"/>
                </a:solidFill>
                <a:cs typeface="Arial"/>
              </a:rPr>
              <a:t>, связанном с групповой записью. </a:t>
            </a:r>
            <a:r>
              <a:rPr lang="ru-RU" sz="1400" b="1" dirty="0">
                <a:solidFill>
                  <a:schemeClr val="tx1"/>
                </a:solidFill>
                <a:cs typeface="Arial"/>
              </a:rPr>
              <a:t>Action</a:t>
            </a:r>
            <a:r>
              <a:rPr lang="ru-RU" sz="1400" dirty="0">
                <a:solidFill>
                  <a:schemeClr val="tx1"/>
                </a:solidFill>
                <a:cs typeface="Arial"/>
              </a:rPr>
              <a:t> могут накапливаться в </a:t>
            </a:r>
            <a:r>
              <a:rPr lang="ru-RU" sz="1400" b="1" dirty="0">
                <a:solidFill>
                  <a:schemeClr val="tx1"/>
                </a:solidFill>
                <a:cs typeface="Arial"/>
              </a:rPr>
              <a:t>Action </a:t>
            </a:r>
            <a:r>
              <a:rPr lang="ru-RU" sz="1400" b="1" err="1">
                <a:solidFill>
                  <a:schemeClr val="tx1"/>
                </a:solidFill>
                <a:cs typeface="Arial"/>
              </a:rPr>
              <a:t>Set</a:t>
            </a:r>
            <a:r>
              <a:rPr lang="ru-RU" sz="1400" dirty="0">
                <a:solidFill>
                  <a:schemeClr val="tx1"/>
                </a:solidFill>
                <a:cs typeface="Arial"/>
              </a:rPr>
              <a:t> пакета или немедленно применяться к пакету.</a:t>
            </a:r>
          </a:p>
          <a:p>
            <a:r>
              <a:rPr lang="ru-RU" sz="1400" b="1" dirty="0">
                <a:solidFill>
                  <a:schemeClr val="tx1"/>
                </a:solidFill>
                <a:cs typeface="Arial"/>
              </a:rPr>
              <a:t>List </a:t>
            </a:r>
            <a:r>
              <a:rPr lang="ru-RU" sz="1400" b="1" err="1">
                <a:solidFill>
                  <a:schemeClr val="tx1"/>
                </a:solidFill>
                <a:cs typeface="Arial"/>
              </a:rPr>
              <a:t>of</a:t>
            </a:r>
            <a:r>
              <a:rPr lang="ru-RU" sz="1400" b="1" dirty="0">
                <a:solidFill>
                  <a:schemeClr val="tx1"/>
                </a:solidFill>
                <a:cs typeface="Arial"/>
              </a:rPr>
              <a:t> </a:t>
            </a:r>
            <a:r>
              <a:rPr lang="ru-RU" sz="1400" b="1" err="1">
                <a:solidFill>
                  <a:schemeClr val="tx1"/>
                </a:solidFill>
                <a:cs typeface="Arial"/>
              </a:rPr>
              <a:t>Actions</a:t>
            </a:r>
            <a:r>
              <a:rPr lang="ru-RU" sz="1400" dirty="0">
                <a:solidFill>
                  <a:schemeClr val="tx1"/>
                </a:solidFill>
                <a:cs typeface="Arial"/>
              </a:rPr>
              <a:t> - упорядоченный список действий, которые могут быть включены в запись управления потоком в инструкции </a:t>
            </a:r>
            <a:r>
              <a:rPr lang="ru-RU" sz="1400" b="1" err="1">
                <a:solidFill>
                  <a:schemeClr val="tx1"/>
                </a:solidFill>
                <a:cs typeface="Arial"/>
              </a:rPr>
              <a:t>Apply-Actions</a:t>
            </a:r>
            <a:r>
              <a:rPr lang="ru-RU" sz="1400" dirty="0">
                <a:solidFill>
                  <a:schemeClr val="tx1"/>
                </a:solidFill>
                <a:cs typeface="Arial"/>
              </a:rPr>
              <a:t> или в сообщении об отправке пакетов и выполняются немедленно в порядке по списку. Действия в списке могут повторяться, их эффект будет кумулятивным.</a:t>
            </a:r>
          </a:p>
          <a:p>
            <a:r>
              <a:rPr lang="ru-RU" sz="1400" b="1" err="1">
                <a:solidFill>
                  <a:schemeClr val="tx1"/>
                </a:solidFill>
                <a:cs typeface="Arial"/>
              </a:rPr>
              <a:t>Set</a:t>
            </a:r>
            <a:r>
              <a:rPr lang="ru-RU" sz="1400" b="1" dirty="0">
                <a:solidFill>
                  <a:schemeClr val="tx1"/>
                </a:solidFill>
                <a:cs typeface="Arial"/>
              </a:rPr>
              <a:t> </a:t>
            </a:r>
            <a:r>
              <a:rPr lang="ru-RU" sz="1400" b="1" err="1">
                <a:solidFill>
                  <a:schemeClr val="tx1"/>
                </a:solidFill>
                <a:cs typeface="Arial"/>
              </a:rPr>
              <a:t>of</a:t>
            </a:r>
            <a:r>
              <a:rPr lang="ru-RU" sz="1400" b="1" dirty="0">
                <a:solidFill>
                  <a:schemeClr val="tx1"/>
                </a:solidFill>
                <a:cs typeface="Arial"/>
              </a:rPr>
              <a:t> </a:t>
            </a:r>
            <a:r>
              <a:rPr lang="ru-RU" sz="1400" b="1" err="1">
                <a:solidFill>
                  <a:schemeClr val="tx1"/>
                </a:solidFill>
                <a:cs typeface="Arial"/>
              </a:rPr>
              <a:t>Actions</a:t>
            </a:r>
            <a:r>
              <a:rPr lang="ru-RU" sz="1400" dirty="0">
                <a:solidFill>
                  <a:schemeClr val="tx1"/>
                </a:solidFill>
                <a:cs typeface="Arial"/>
              </a:rPr>
              <a:t> - набор действий, включенных  запись управления потоком в команде </a:t>
            </a:r>
            <a:r>
              <a:rPr lang="ru-RU" sz="1400" b="1" err="1">
                <a:solidFill>
                  <a:schemeClr val="tx1"/>
                </a:solidFill>
                <a:cs typeface="Arial"/>
              </a:rPr>
              <a:t>Write-Actions</a:t>
            </a:r>
            <a:r>
              <a:rPr lang="ru-RU" sz="1400" dirty="0">
                <a:solidFill>
                  <a:schemeClr val="tx1"/>
                </a:solidFill>
                <a:cs typeface="Arial"/>
              </a:rPr>
              <a:t>, которые добавляются к </a:t>
            </a:r>
            <a:r>
              <a:rPr lang="ru-RU" sz="1400" b="1" err="1">
                <a:solidFill>
                  <a:schemeClr val="tx1"/>
                </a:solidFill>
                <a:cs typeface="Arial"/>
              </a:rPr>
              <a:t>action-set</a:t>
            </a:r>
            <a:r>
              <a:rPr lang="ru-RU" sz="1400" dirty="0">
                <a:solidFill>
                  <a:schemeClr val="tx1"/>
                </a:solidFill>
                <a:cs typeface="Arial"/>
              </a:rPr>
              <a:t> или в  группы </a:t>
            </a:r>
            <a:r>
              <a:rPr lang="ru-RU" sz="1400" b="1" err="1">
                <a:solidFill>
                  <a:schemeClr val="tx1"/>
                </a:solidFill>
                <a:cs typeface="Arial"/>
              </a:rPr>
              <a:t>action-bucket</a:t>
            </a:r>
            <a:r>
              <a:rPr lang="ru-RU" sz="1400" dirty="0">
                <a:solidFill>
                  <a:schemeClr val="tx1"/>
                </a:solidFill>
                <a:cs typeface="Arial"/>
              </a:rPr>
              <a:t>, которые выполняются по порядку указанному  в </a:t>
            </a:r>
            <a:r>
              <a:rPr lang="ru-RU" sz="1400" b="1" err="1">
                <a:solidFill>
                  <a:schemeClr val="tx1"/>
                </a:solidFill>
                <a:cs typeface="Arial"/>
              </a:rPr>
              <a:t>action-set</a:t>
            </a:r>
            <a:r>
              <a:rPr lang="ru-RU" sz="1400" dirty="0">
                <a:solidFill>
                  <a:schemeClr val="tx1"/>
                </a:solidFill>
                <a:cs typeface="Arial"/>
              </a:rPr>
              <a:t>.  Действия в наборе могут выполняться только один раз.</a:t>
            </a:r>
            <a:endParaRPr lang="ru-RU" sz="1400">
              <a:solidFill>
                <a:schemeClr val="tx1"/>
              </a:solidFill>
            </a:endParaRPr>
          </a:p>
        </p:txBody>
      </p:sp>
    </p:spTree>
    <p:extLst>
      <p:ext uri="{BB962C8B-B14F-4D97-AF65-F5344CB8AC3E}">
        <p14:creationId xmlns:p14="http://schemas.microsoft.com/office/powerpoint/2010/main" val="8873993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F2AA43-9ED7-4156-A373-24A9105654C6}"/>
              </a:ext>
            </a:extLst>
          </p:cNvPr>
          <p:cNvSpPr>
            <a:spLocks noGrp="1"/>
          </p:cNvSpPr>
          <p:nvPr>
            <p:ph type="title"/>
          </p:nvPr>
        </p:nvSpPr>
        <p:spPr>
          <a:xfrm>
            <a:off x="503238" y="114287"/>
            <a:ext cx="9058275" cy="593707"/>
          </a:xfrm>
        </p:spPr>
        <p:txBody>
          <a:bodyPr/>
          <a:lstStyle/>
          <a:p>
            <a:r>
              <a:rPr lang="en-US" sz="1800" dirty="0">
                <a:ea typeface="+mj-lt"/>
                <a:cs typeface="+mj-lt"/>
              </a:rPr>
              <a:t>OpenFlow Switch Specification</a:t>
            </a:r>
            <a:br>
              <a:rPr lang="en-US" sz="1800" dirty="0">
                <a:cs typeface="Arial"/>
              </a:rPr>
            </a:br>
            <a:r>
              <a:rPr lang="en-US" sz="1800" dirty="0">
                <a:cs typeface="Arial"/>
              </a:rPr>
              <a:t>Version 1.5.1 </a:t>
            </a:r>
          </a:p>
        </p:txBody>
      </p:sp>
      <p:sp>
        <p:nvSpPr>
          <p:cNvPr id="3" name="Объект 2">
            <a:extLst>
              <a:ext uri="{FF2B5EF4-FFF2-40B4-BE49-F238E27FC236}">
                <a16:creationId xmlns:a16="http://schemas.microsoft.com/office/drawing/2014/main" id="{6CDFA746-F0B5-40DB-9C21-4A939B8593A5}"/>
              </a:ext>
            </a:extLst>
          </p:cNvPr>
          <p:cNvSpPr>
            <a:spLocks noGrp="1"/>
          </p:cNvSpPr>
          <p:nvPr>
            <p:ph idx="1"/>
          </p:nvPr>
        </p:nvSpPr>
        <p:spPr>
          <a:xfrm>
            <a:off x="388177" y="2034756"/>
            <a:ext cx="9058275" cy="5326317"/>
          </a:xfrm>
        </p:spPr>
        <p:txBody>
          <a:bodyPr/>
          <a:lstStyle/>
          <a:p>
            <a:r>
              <a:rPr lang="ru-RU" sz="1400" b="1" err="1">
                <a:solidFill>
                  <a:schemeClr val="tx1"/>
                </a:solidFill>
                <a:cs typeface="Arial"/>
              </a:rPr>
              <a:t>Glossary</a:t>
            </a:r>
            <a:r>
              <a:rPr lang="ru-RU" sz="1400" b="1" dirty="0">
                <a:solidFill>
                  <a:schemeClr val="tx1"/>
                </a:solidFill>
                <a:cs typeface="Arial"/>
              </a:rPr>
              <a:t>:</a:t>
            </a:r>
          </a:p>
          <a:p>
            <a:r>
              <a:rPr lang="ru-RU" sz="1400" b="1" dirty="0">
                <a:solidFill>
                  <a:schemeClr val="tx1"/>
                </a:solidFill>
                <a:cs typeface="Arial"/>
              </a:rPr>
              <a:t>Action </a:t>
            </a:r>
            <a:r>
              <a:rPr lang="ru-RU" sz="1400" b="1" err="1">
                <a:solidFill>
                  <a:schemeClr val="tx1"/>
                </a:solidFill>
                <a:cs typeface="Arial"/>
              </a:rPr>
              <a:t>Bucket</a:t>
            </a:r>
            <a:r>
              <a:rPr lang="ru-RU" sz="1400" dirty="0">
                <a:solidFill>
                  <a:schemeClr val="tx1"/>
                </a:solidFill>
                <a:cs typeface="Arial"/>
              </a:rPr>
              <a:t> - набор действий в группе. Группа будет выбирать один или несколько </a:t>
            </a:r>
            <a:r>
              <a:rPr lang="ru-RU" sz="1400" b="1" err="1">
                <a:solidFill>
                  <a:schemeClr val="tx1"/>
                </a:solidFill>
                <a:cs typeface="Arial"/>
              </a:rPr>
              <a:t>action-bucket</a:t>
            </a:r>
            <a:r>
              <a:rPr lang="ru-RU" sz="1400" dirty="0">
                <a:solidFill>
                  <a:schemeClr val="tx1"/>
                </a:solidFill>
                <a:cs typeface="Arial"/>
              </a:rPr>
              <a:t>  для каждого пакета.</a:t>
            </a:r>
          </a:p>
          <a:p>
            <a:r>
              <a:rPr lang="ru-RU" sz="1400" b="1" dirty="0">
                <a:solidFill>
                  <a:schemeClr val="tx1"/>
                </a:solidFill>
                <a:cs typeface="Arial"/>
              </a:rPr>
              <a:t>Action </a:t>
            </a:r>
            <a:r>
              <a:rPr lang="ru-RU" sz="1400" b="1" err="1">
                <a:solidFill>
                  <a:schemeClr val="tx1"/>
                </a:solidFill>
                <a:cs typeface="Arial"/>
              </a:rPr>
              <a:t>Set</a:t>
            </a:r>
            <a:r>
              <a:rPr lang="ru-RU" sz="1400" dirty="0">
                <a:solidFill>
                  <a:schemeClr val="tx1"/>
                </a:solidFill>
                <a:cs typeface="Arial"/>
              </a:rPr>
              <a:t> - набор действий, связанных с пакетом, которые аккумулируются, пока пакет обрабатывается каждой таблицей и затем выполняются в указанном порядке, когда набор команд завершает обработку конвейера.</a:t>
            </a:r>
            <a:endParaRPr lang="ru-RU" sz="1400">
              <a:solidFill>
                <a:schemeClr val="tx1"/>
              </a:solidFill>
            </a:endParaRPr>
          </a:p>
          <a:p>
            <a:r>
              <a:rPr lang="ru-RU" sz="1400" b="1" dirty="0">
                <a:solidFill>
                  <a:schemeClr val="tx1"/>
                </a:solidFill>
                <a:cs typeface="Arial"/>
              </a:rPr>
              <a:t>Connection</a:t>
            </a:r>
            <a:r>
              <a:rPr lang="ru-RU" sz="1400" dirty="0">
                <a:solidFill>
                  <a:schemeClr val="tx1"/>
                </a:solidFill>
                <a:cs typeface="Arial"/>
              </a:rPr>
              <a:t> - сетевое соединение, которое передает сообщения </a:t>
            </a:r>
            <a:r>
              <a:rPr lang="ru-RU" sz="1400" b="1" err="1">
                <a:solidFill>
                  <a:schemeClr val="tx1"/>
                </a:solidFill>
                <a:cs typeface="Arial"/>
              </a:rPr>
              <a:t>OpenFlow</a:t>
            </a:r>
            <a:r>
              <a:rPr lang="ru-RU" sz="1400" dirty="0">
                <a:solidFill>
                  <a:schemeClr val="tx1"/>
                </a:solidFill>
                <a:cs typeface="Arial"/>
              </a:rPr>
              <a:t> между коммутатором и контроллером, оно может быть реализовано с использованием различных протоколов сетевого транспорта.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channel</a:t>
            </a:r>
            <a:r>
              <a:rPr lang="ru-RU" sz="1400" dirty="0">
                <a:solidFill>
                  <a:schemeClr val="tx1"/>
                </a:solidFill>
                <a:cs typeface="Arial"/>
              </a:rPr>
              <a:t> имеет основное соединение и, возможно, несколько дополнительных подключений.</a:t>
            </a:r>
          </a:p>
          <a:p>
            <a:r>
              <a:rPr lang="ru-RU" sz="1400" b="1" dirty="0">
                <a:solidFill>
                  <a:schemeClr val="tx1"/>
                </a:solidFill>
                <a:cs typeface="Arial"/>
              </a:rPr>
              <a:t>Control  Channel</a:t>
            </a:r>
            <a:r>
              <a:rPr lang="ru-RU" sz="1400" dirty="0">
                <a:solidFill>
                  <a:schemeClr val="tx1"/>
                </a:solidFill>
                <a:cs typeface="Arial"/>
              </a:rPr>
              <a:t> - набор компонентов логического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dirty="0">
                <a:solidFill>
                  <a:schemeClr val="tx1"/>
                </a:solidFill>
                <a:cs typeface="Arial"/>
              </a:rPr>
              <a:t>, который управляет связью с контроллерами.  </a:t>
            </a:r>
            <a:r>
              <a:rPr lang="ru-RU" sz="1400" b="1" dirty="0">
                <a:solidFill>
                  <a:schemeClr val="tx1"/>
                </a:solidFill>
                <a:cs typeface="Arial"/>
              </a:rPr>
              <a:t>Control  Channel </a:t>
            </a:r>
            <a:r>
              <a:rPr lang="ru-RU" sz="1400" dirty="0">
                <a:solidFill>
                  <a:schemeClr val="tx1"/>
                </a:solidFill>
                <a:cs typeface="Arial"/>
              </a:rPr>
              <a:t>включает в себя один канал </a:t>
            </a:r>
            <a:r>
              <a:rPr lang="ru-RU" sz="1400" b="1" err="1">
                <a:solidFill>
                  <a:schemeClr val="tx1"/>
                </a:solidFill>
                <a:cs typeface="Arial"/>
              </a:rPr>
              <a:t>OpenFlow</a:t>
            </a:r>
            <a:r>
              <a:rPr lang="ru-RU" sz="1400" dirty="0">
                <a:solidFill>
                  <a:schemeClr val="tx1"/>
                </a:solidFill>
                <a:cs typeface="Arial"/>
              </a:rPr>
              <a:t> на каждый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controller</a:t>
            </a:r>
            <a:r>
              <a:rPr lang="ru-RU" sz="1400" dirty="0">
                <a:solidFill>
                  <a:schemeClr val="tx1"/>
                </a:solidFill>
                <a:cs typeface="Arial"/>
              </a:rPr>
              <a:t>.</a:t>
            </a:r>
          </a:p>
          <a:p>
            <a:r>
              <a:rPr lang="ru-RU" sz="1400" b="1" dirty="0">
                <a:solidFill>
                  <a:schemeClr val="tx1"/>
                </a:solidFill>
                <a:cs typeface="Arial"/>
              </a:rPr>
              <a:t>Counter</a:t>
            </a:r>
            <a:r>
              <a:rPr lang="ru-RU" sz="1400" dirty="0">
                <a:solidFill>
                  <a:schemeClr val="tx1"/>
                </a:solidFill>
                <a:cs typeface="Arial"/>
              </a:rPr>
              <a:t> -  счетчики являются основным элементом статистики </a:t>
            </a:r>
            <a:r>
              <a:rPr lang="ru-RU" sz="1400" b="1" err="1">
                <a:solidFill>
                  <a:schemeClr val="tx1"/>
                </a:solidFill>
                <a:cs typeface="Arial"/>
              </a:rPr>
              <a:t>OpenFlow</a:t>
            </a:r>
            <a:r>
              <a:rPr lang="ru-RU" sz="1400" dirty="0">
                <a:solidFill>
                  <a:schemeClr val="tx1"/>
                </a:solidFill>
                <a:cs typeface="Arial"/>
              </a:rPr>
              <a:t> и накапливаются в различных конкретных точках конвейера, например, на порту или в потоке. Счетчики обычно подсчитывают количество пакетов и байтов, проходящих через элемент </a:t>
            </a:r>
            <a:r>
              <a:rPr lang="ru-RU" sz="1400" b="1" err="1">
                <a:solidFill>
                  <a:schemeClr val="tx1"/>
                </a:solidFill>
                <a:cs typeface="Arial"/>
              </a:rPr>
              <a:t>OpenFlow</a:t>
            </a:r>
            <a:r>
              <a:rPr lang="ru-RU" sz="1400" b="1" dirty="0">
                <a:solidFill>
                  <a:schemeClr val="tx1"/>
                </a:solidFill>
                <a:cs typeface="Arial"/>
              </a:rPr>
              <a:t>.</a:t>
            </a:r>
            <a:endParaRPr lang="ru-RU" sz="1400" dirty="0">
              <a:solidFill>
                <a:schemeClr val="tx1"/>
              </a:solidFill>
              <a:cs typeface="Arial"/>
            </a:endParaRPr>
          </a:p>
        </p:txBody>
      </p:sp>
    </p:spTree>
    <p:extLst>
      <p:ext uri="{BB962C8B-B14F-4D97-AF65-F5344CB8AC3E}">
        <p14:creationId xmlns:p14="http://schemas.microsoft.com/office/powerpoint/2010/main" val="24455328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F2AA43-9ED7-4156-A373-24A9105654C6}"/>
              </a:ext>
            </a:extLst>
          </p:cNvPr>
          <p:cNvSpPr>
            <a:spLocks noGrp="1"/>
          </p:cNvSpPr>
          <p:nvPr>
            <p:ph type="title"/>
          </p:nvPr>
        </p:nvSpPr>
        <p:spPr>
          <a:xfrm>
            <a:off x="503238" y="114287"/>
            <a:ext cx="9058275" cy="1150183"/>
          </a:xfrm>
        </p:spPr>
        <p:txBody>
          <a:bodyPr/>
          <a:lstStyle/>
          <a:p>
            <a:r>
              <a:rPr lang="en-US" sz="1800" dirty="0">
                <a:ea typeface="+mj-lt"/>
                <a:cs typeface="+mj-lt"/>
              </a:rPr>
              <a:t>OpenFlow Switch Specification</a:t>
            </a:r>
            <a:br>
              <a:rPr lang="en-US" sz="1800" dirty="0">
                <a:cs typeface="Arial"/>
              </a:rPr>
            </a:br>
            <a:r>
              <a:rPr lang="en-US" sz="1800" dirty="0">
                <a:cs typeface="Arial"/>
              </a:rPr>
              <a:t>Version 1.5.1 </a:t>
            </a:r>
          </a:p>
        </p:txBody>
      </p:sp>
      <p:sp>
        <p:nvSpPr>
          <p:cNvPr id="3" name="Объект 2">
            <a:extLst>
              <a:ext uri="{FF2B5EF4-FFF2-40B4-BE49-F238E27FC236}">
                <a16:creationId xmlns:a16="http://schemas.microsoft.com/office/drawing/2014/main" id="{6CDFA746-F0B5-40DB-9C21-4A939B8593A5}"/>
              </a:ext>
            </a:extLst>
          </p:cNvPr>
          <p:cNvSpPr>
            <a:spLocks noGrp="1"/>
          </p:cNvSpPr>
          <p:nvPr>
            <p:ph idx="1"/>
          </p:nvPr>
        </p:nvSpPr>
        <p:spPr>
          <a:xfrm>
            <a:off x="470215" y="2826891"/>
            <a:ext cx="9058275" cy="4612349"/>
          </a:xfrm>
        </p:spPr>
        <p:txBody>
          <a:bodyPr/>
          <a:lstStyle/>
          <a:p>
            <a:r>
              <a:rPr lang="ru-RU" sz="1400" b="1" err="1">
                <a:solidFill>
                  <a:schemeClr val="tx1"/>
                </a:solidFill>
                <a:cs typeface="Arial"/>
              </a:rPr>
              <a:t>Glossary</a:t>
            </a:r>
            <a:r>
              <a:rPr lang="ru-RU" sz="1400" b="1" dirty="0">
                <a:solidFill>
                  <a:schemeClr val="tx1"/>
                </a:solidFill>
                <a:cs typeface="Arial"/>
              </a:rPr>
              <a:t>:</a:t>
            </a:r>
          </a:p>
          <a:p>
            <a:r>
              <a:rPr lang="ru-RU" sz="1400" b="1" err="1">
                <a:solidFill>
                  <a:schemeClr val="tx1"/>
                </a:solidFill>
                <a:cs typeface="Arial"/>
              </a:rPr>
              <a:t>Datapath</a:t>
            </a:r>
            <a:r>
              <a:rPr lang="ru-RU" sz="1400" dirty="0">
                <a:solidFill>
                  <a:schemeClr val="tx1"/>
                </a:solidFill>
                <a:cs typeface="Arial"/>
              </a:rPr>
              <a:t> – набор компонентов логического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dirty="0">
                <a:solidFill>
                  <a:schemeClr val="tx1"/>
                </a:solidFill>
                <a:cs typeface="Arial"/>
              </a:rPr>
              <a:t>, которые непосредственно участвуют в обработке и пересылке трафика,  включает в себя конвейер Таблиц управления потоком , групповую таблицу  и порты.</a:t>
            </a:r>
          </a:p>
          <a:p>
            <a:r>
              <a:rPr lang="ru-RU" sz="1400" b="1" err="1">
                <a:solidFill>
                  <a:schemeClr val="tx1"/>
                </a:solidFill>
                <a:cs typeface="Arial"/>
              </a:rPr>
              <a:t>Flow</a:t>
            </a:r>
            <a:r>
              <a:rPr lang="ru-RU" sz="1400" b="1" dirty="0">
                <a:solidFill>
                  <a:schemeClr val="tx1"/>
                </a:solidFill>
                <a:cs typeface="Arial"/>
              </a:rPr>
              <a:t> </a:t>
            </a:r>
            <a:r>
              <a:rPr lang="ru-RU" sz="1400" b="1" err="1">
                <a:solidFill>
                  <a:schemeClr val="tx1"/>
                </a:solidFill>
                <a:cs typeface="Arial"/>
              </a:rPr>
              <a:t>Entry</a:t>
            </a:r>
            <a:r>
              <a:rPr lang="ru-RU" sz="1400" dirty="0">
                <a:solidFill>
                  <a:schemeClr val="tx1"/>
                </a:solidFill>
                <a:cs typeface="Arial"/>
              </a:rPr>
              <a:t> - элемент в </a:t>
            </a:r>
            <a:r>
              <a:rPr lang="ru-RU" sz="1400" b="1" err="1">
                <a:solidFill>
                  <a:schemeClr val="tx1"/>
                </a:solidFill>
                <a:cs typeface="Arial"/>
              </a:rPr>
              <a:t>Flow</a:t>
            </a:r>
            <a:r>
              <a:rPr lang="ru-RU" sz="1400" b="1" dirty="0">
                <a:solidFill>
                  <a:schemeClr val="tx1"/>
                </a:solidFill>
                <a:cs typeface="Arial"/>
              </a:rPr>
              <a:t> </a:t>
            </a:r>
            <a:r>
              <a:rPr lang="ru-RU" sz="1400" b="1" err="1">
                <a:solidFill>
                  <a:schemeClr val="tx1"/>
                </a:solidFill>
                <a:cs typeface="Arial"/>
              </a:rPr>
              <a:t>Table</a:t>
            </a:r>
            <a:r>
              <a:rPr lang="ru-RU" sz="1400" dirty="0">
                <a:solidFill>
                  <a:schemeClr val="tx1"/>
                </a:solidFill>
                <a:cs typeface="Arial"/>
              </a:rPr>
              <a:t>, используемый для сопоставления(</a:t>
            </a:r>
            <a:r>
              <a:rPr lang="ru-RU" sz="1400" err="1">
                <a:solidFill>
                  <a:schemeClr val="tx1"/>
                </a:solidFill>
                <a:cs typeface="Arial"/>
              </a:rPr>
              <a:t>match</a:t>
            </a:r>
            <a:r>
              <a:rPr lang="ru-RU" sz="1400" dirty="0">
                <a:solidFill>
                  <a:schemeClr val="tx1"/>
                </a:solidFill>
                <a:cs typeface="Arial"/>
              </a:rPr>
              <a:t>)  и передачи пакетов. Он содержит наборы полей совпадений, приоритетов , счетчиков  пакетов и набор инструкций для применения.</a:t>
            </a:r>
          </a:p>
          <a:p>
            <a:r>
              <a:rPr lang="ru-RU" sz="1400" b="1" err="1">
                <a:solidFill>
                  <a:schemeClr val="tx1"/>
                </a:solidFill>
                <a:cs typeface="Arial"/>
              </a:rPr>
              <a:t>Flow</a:t>
            </a:r>
            <a:r>
              <a:rPr lang="ru-RU" sz="1400" b="1" dirty="0">
                <a:solidFill>
                  <a:schemeClr val="tx1"/>
                </a:solidFill>
                <a:cs typeface="Arial"/>
              </a:rPr>
              <a:t> </a:t>
            </a:r>
            <a:r>
              <a:rPr lang="ru-RU" sz="1400" b="1" err="1">
                <a:solidFill>
                  <a:schemeClr val="tx1"/>
                </a:solidFill>
                <a:cs typeface="Arial"/>
              </a:rPr>
              <a:t>Table</a:t>
            </a:r>
            <a:r>
              <a:rPr lang="ru-RU" sz="1400" dirty="0">
                <a:solidFill>
                  <a:schemeClr val="tx1"/>
                </a:solidFill>
                <a:cs typeface="Arial"/>
              </a:rPr>
              <a:t> -  деталь контейнера передачи данных.  </a:t>
            </a:r>
            <a:r>
              <a:rPr lang="ru-RU" sz="1400" b="1" err="1">
                <a:solidFill>
                  <a:schemeClr val="tx1"/>
                </a:solidFill>
                <a:cs typeface="Arial"/>
              </a:rPr>
              <a:t>Flow</a:t>
            </a:r>
            <a:r>
              <a:rPr lang="ru-RU" sz="1400" b="1" dirty="0">
                <a:solidFill>
                  <a:schemeClr val="tx1"/>
                </a:solidFill>
                <a:cs typeface="Arial"/>
              </a:rPr>
              <a:t> </a:t>
            </a:r>
            <a:r>
              <a:rPr lang="ru-RU" sz="1400" b="1" err="1">
                <a:solidFill>
                  <a:schemeClr val="tx1"/>
                </a:solidFill>
                <a:cs typeface="Arial"/>
              </a:rPr>
              <a:t>Table</a:t>
            </a:r>
            <a:r>
              <a:rPr lang="ru-RU" sz="1400" dirty="0">
                <a:solidFill>
                  <a:schemeClr val="tx1"/>
                </a:solidFill>
                <a:cs typeface="Arial"/>
              </a:rPr>
              <a:t> содержит </a:t>
            </a:r>
            <a:r>
              <a:rPr lang="ru-RU" sz="1400" b="1" err="1">
                <a:solidFill>
                  <a:schemeClr val="tx1"/>
                </a:solidFill>
                <a:cs typeface="Arial"/>
              </a:rPr>
              <a:t>Flow</a:t>
            </a:r>
            <a:r>
              <a:rPr lang="ru-RU" sz="1400" b="1" dirty="0">
                <a:solidFill>
                  <a:schemeClr val="tx1"/>
                </a:solidFill>
                <a:cs typeface="Arial"/>
              </a:rPr>
              <a:t> </a:t>
            </a:r>
            <a:r>
              <a:rPr lang="ru-RU" sz="1400" b="1" err="1">
                <a:solidFill>
                  <a:schemeClr val="tx1"/>
                </a:solidFill>
                <a:cs typeface="Arial"/>
              </a:rPr>
              <a:t>Entries</a:t>
            </a:r>
            <a:r>
              <a:rPr lang="ru-RU" sz="1400" b="1" dirty="0">
                <a:solidFill>
                  <a:schemeClr val="tx1"/>
                </a:solidFill>
                <a:cs typeface="Arial"/>
              </a:rPr>
              <a:t>. </a:t>
            </a:r>
          </a:p>
          <a:p>
            <a:r>
              <a:rPr lang="ru-RU" sz="1400" b="1" err="1">
                <a:solidFill>
                  <a:schemeClr val="tx1"/>
                </a:solidFill>
                <a:cs typeface="Arial"/>
              </a:rPr>
              <a:t>Forwarding</a:t>
            </a:r>
            <a:r>
              <a:rPr lang="ru-RU" sz="1400" dirty="0">
                <a:solidFill>
                  <a:schemeClr val="tx1"/>
                </a:solidFill>
                <a:cs typeface="Arial"/>
              </a:rPr>
              <a:t> - Выбор выходного  порта или набора выходных</a:t>
            </a:r>
            <a:r>
              <a:rPr lang="ru-RU" sz="1400" b="1" dirty="0">
                <a:solidFill>
                  <a:schemeClr val="tx1"/>
                </a:solidFill>
                <a:cs typeface="Arial"/>
              </a:rPr>
              <a:t> </a:t>
            </a:r>
            <a:r>
              <a:rPr lang="ru-RU" sz="1400" dirty="0">
                <a:solidFill>
                  <a:schemeClr val="tx1"/>
                </a:solidFill>
                <a:cs typeface="Arial"/>
              </a:rPr>
              <a:t>портов для пакета и передача пакета в эти выходные порты.</a:t>
            </a:r>
          </a:p>
          <a:p>
            <a:r>
              <a:rPr lang="ru-RU" sz="1400" b="1" dirty="0">
                <a:solidFill>
                  <a:schemeClr val="tx1"/>
                </a:solidFill>
                <a:cs typeface="Arial"/>
              </a:rPr>
              <a:t>Group</a:t>
            </a:r>
            <a:r>
              <a:rPr lang="ru-RU" sz="1400" dirty="0">
                <a:solidFill>
                  <a:schemeClr val="tx1"/>
                </a:solidFill>
                <a:cs typeface="Arial"/>
              </a:rPr>
              <a:t> - список </a:t>
            </a:r>
            <a:r>
              <a:rPr lang="ru-RU" sz="1400" b="1" err="1">
                <a:solidFill>
                  <a:schemeClr val="tx1"/>
                </a:solidFill>
                <a:cs typeface="Arial"/>
              </a:rPr>
              <a:t>action-bucket</a:t>
            </a:r>
            <a:r>
              <a:rPr lang="ru-RU" sz="1400" dirty="0">
                <a:solidFill>
                  <a:schemeClr val="tx1"/>
                </a:solidFill>
                <a:cs typeface="Arial"/>
              </a:rPr>
              <a:t> с правилами выбора одного или нескольких из этих  </a:t>
            </a:r>
            <a:r>
              <a:rPr lang="ru-RU" sz="1400" b="1" err="1">
                <a:solidFill>
                  <a:schemeClr val="tx1"/>
                </a:solidFill>
                <a:cs typeface="Arial"/>
              </a:rPr>
              <a:t>action-bucket</a:t>
            </a:r>
            <a:r>
              <a:rPr lang="ru-RU" sz="1400" b="1" dirty="0">
                <a:solidFill>
                  <a:schemeClr val="tx1"/>
                </a:solidFill>
                <a:cs typeface="Arial"/>
              </a:rPr>
              <a:t> </a:t>
            </a:r>
            <a:r>
              <a:rPr lang="ru-RU" sz="1400" dirty="0">
                <a:solidFill>
                  <a:schemeClr val="tx1"/>
                </a:solidFill>
                <a:cs typeface="Arial"/>
              </a:rPr>
              <a:t> применимые к каждому  пакету в отдельности.</a:t>
            </a:r>
            <a:endParaRPr lang="ru-RU" sz="1400">
              <a:solidFill>
                <a:schemeClr val="tx1"/>
              </a:solidFill>
            </a:endParaRPr>
          </a:p>
        </p:txBody>
      </p:sp>
    </p:spTree>
    <p:extLst>
      <p:ext uri="{BB962C8B-B14F-4D97-AF65-F5344CB8AC3E}">
        <p14:creationId xmlns:p14="http://schemas.microsoft.com/office/powerpoint/2010/main" val="22334278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F2AA43-9ED7-4156-A373-24A9105654C6}"/>
              </a:ext>
            </a:extLst>
          </p:cNvPr>
          <p:cNvSpPr>
            <a:spLocks noGrp="1"/>
          </p:cNvSpPr>
          <p:nvPr>
            <p:ph type="title"/>
          </p:nvPr>
        </p:nvSpPr>
        <p:spPr>
          <a:xfrm>
            <a:off x="503238" y="114287"/>
            <a:ext cx="9058275" cy="688203"/>
          </a:xfrm>
        </p:spPr>
        <p:txBody>
          <a:bodyPr/>
          <a:lstStyle/>
          <a:p>
            <a:r>
              <a:rPr lang="en-US" sz="1800" dirty="0">
                <a:ea typeface="+mj-lt"/>
                <a:cs typeface="+mj-lt"/>
              </a:rPr>
              <a:t>OpenFlow Switch Specification</a:t>
            </a:r>
            <a:br>
              <a:rPr lang="en-US" sz="1800" dirty="0">
                <a:cs typeface="Arial"/>
              </a:rPr>
            </a:br>
            <a:r>
              <a:rPr lang="en-US" sz="1800" dirty="0">
                <a:cs typeface="Arial"/>
              </a:rPr>
              <a:t>Version 1.5.1 </a:t>
            </a:r>
          </a:p>
        </p:txBody>
      </p:sp>
      <p:sp>
        <p:nvSpPr>
          <p:cNvPr id="3" name="Объект 2">
            <a:extLst>
              <a:ext uri="{FF2B5EF4-FFF2-40B4-BE49-F238E27FC236}">
                <a16:creationId xmlns:a16="http://schemas.microsoft.com/office/drawing/2014/main" id="{6CDFA746-F0B5-40DB-9C21-4A939B8593A5}"/>
              </a:ext>
            </a:extLst>
          </p:cNvPr>
          <p:cNvSpPr>
            <a:spLocks noGrp="1"/>
          </p:cNvSpPr>
          <p:nvPr>
            <p:ph idx="1"/>
          </p:nvPr>
        </p:nvSpPr>
        <p:spPr>
          <a:xfrm>
            <a:off x="470215" y="2532904"/>
            <a:ext cx="9058275" cy="4906336"/>
          </a:xfrm>
        </p:spPr>
        <p:txBody>
          <a:bodyPr/>
          <a:lstStyle/>
          <a:p>
            <a:r>
              <a:rPr lang="ru-RU" sz="1400" b="1" err="1">
                <a:solidFill>
                  <a:schemeClr val="tx1"/>
                </a:solidFill>
                <a:cs typeface="Arial"/>
              </a:rPr>
              <a:t>Glossary</a:t>
            </a:r>
            <a:r>
              <a:rPr lang="ru-RU" sz="1400" b="1" dirty="0">
                <a:solidFill>
                  <a:schemeClr val="tx1"/>
                </a:solidFill>
                <a:cs typeface="Arial"/>
              </a:rPr>
              <a:t>:</a:t>
            </a:r>
          </a:p>
          <a:p>
            <a:r>
              <a:rPr lang="ru-RU" sz="1400" b="1" err="1">
                <a:solidFill>
                  <a:schemeClr val="tx1"/>
                </a:solidFill>
                <a:cs typeface="Arial"/>
              </a:rPr>
              <a:t>Header</a:t>
            </a:r>
            <a:r>
              <a:rPr lang="ru-RU" sz="1400" dirty="0">
                <a:solidFill>
                  <a:schemeClr val="tx1"/>
                </a:solidFill>
                <a:cs typeface="Arial"/>
              </a:rPr>
              <a:t>(Заголовок) -  служебная информация, встроенная в пакет, используемая коммутатором для идентификации пакета, и инструктирование коммутатора о том, как обрабатывать и пересылать пакет. </a:t>
            </a:r>
            <a:r>
              <a:rPr lang="ru-RU" sz="1400" b="1" err="1">
                <a:solidFill>
                  <a:schemeClr val="tx1"/>
                </a:solidFill>
                <a:cs typeface="Arial"/>
              </a:rPr>
              <a:t>Header</a:t>
            </a:r>
            <a:r>
              <a:rPr lang="ru-RU" sz="1400" dirty="0">
                <a:solidFill>
                  <a:schemeClr val="tx1"/>
                </a:solidFill>
                <a:cs typeface="Arial"/>
              </a:rPr>
              <a:t> обычно включает в себя различные поля заголовка для идентификации источника и адресата пакета и коды интерпретации других заголовков и передаваемой части пакета.</a:t>
            </a:r>
          </a:p>
          <a:p>
            <a:r>
              <a:rPr lang="ru-RU" sz="1400" b="1" err="1">
                <a:solidFill>
                  <a:schemeClr val="tx1"/>
                </a:solidFill>
                <a:cs typeface="Arial"/>
              </a:rPr>
              <a:t>Header</a:t>
            </a:r>
            <a:r>
              <a:rPr lang="ru-RU" sz="1400" b="1" dirty="0">
                <a:solidFill>
                  <a:schemeClr val="tx1"/>
                </a:solidFill>
                <a:cs typeface="Arial"/>
              </a:rPr>
              <a:t> Field</a:t>
            </a:r>
            <a:r>
              <a:rPr lang="ru-RU" sz="1400" dirty="0">
                <a:solidFill>
                  <a:schemeClr val="tx1"/>
                </a:solidFill>
                <a:cs typeface="Arial"/>
              </a:rPr>
              <a:t> (Поле Заголовка) - значение извлекаемое из </a:t>
            </a:r>
            <a:r>
              <a:rPr lang="ru-RU" sz="1400" b="1" dirty="0">
                <a:solidFill>
                  <a:schemeClr val="tx1"/>
                </a:solidFill>
                <a:cs typeface="Arial"/>
              </a:rPr>
              <a:t>Заголовка</a:t>
            </a:r>
            <a:r>
              <a:rPr lang="ru-RU" sz="1400" dirty="0">
                <a:solidFill>
                  <a:schemeClr val="tx1"/>
                </a:solidFill>
                <a:cs typeface="Arial"/>
              </a:rPr>
              <a:t> пакета. </a:t>
            </a:r>
            <a:r>
              <a:rPr lang="ru-RU" sz="1400" b="1" dirty="0">
                <a:solidFill>
                  <a:schemeClr val="tx1"/>
                </a:solidFill>
                <a:cs typeface="Arial"/>
              </a:rPr>
              <a:t>Заголовок</a:t>
            </a:r>
            <a:r>
              <a:rPr lang="ru-RU" sz="1400" dirty="0">
                <a:solidFill>
                  <a:schemeClr val="tx1"/>
                </a:solidFill>
                <a:cs typeface="Arial"/>
              </a:rPr>
              <a:t> пакета анализируется для извлечения его </a:t>
            </a:r>
            <a:r>
              <a:rPr lang="ru-RU" sz="1400" b="1" dirty="0">
                <a:solidFill>
                  <a:schemeClr val="tx1"/>
                </a:solidFill>
                <a:cs typeface="Arial"/>
              </a:rPr>
              <a:t>Полей Заголовка</a:t>
            </a:r>
            <a:r>
              <a:rPr lang="ru-RU" sz="1400" dirty="0">
                <a:solidFill>
                  <a:schemeClr val="tx1"/>
                </a:solidFill>
                <a:cs typeface="Arial"/>
              </a:rPr>
              <a:t>, которые сопоставляются с соответствующими полями сопоставлений (</a:t>
            </a:r>
            <a:r>
              <a:rPr lang="ru-RU" sz="1400" b="1" err="1">
                <a:solidFill>
                  <a:schemeClr val="tx1"/>
                </a:solidFill>
                <a:cs typeface="Arial"/>
              </a:rPr>
              <a:t>match</a:t>
            </a:r>
            <a:r>
              <a:rPr lang="ru-RU" sz="1400" b="1" dirty="0">
                <a:solidFill>
                  <a:schemeClr val="tx1"/>
                </a:solidFill>
                <a:cs typeface="Arial"/>
              </a:rPr>
              <a:t> </a:t>
            </a:r>
            <a:r>
              <a:rPr lang="ru-RU" sz="1400" b="1" err="1">
                <a:solidFill>
                  <a:schemeClr val="tx1"/>
                </a:solidFill>
                <a:cs typeface="Arial"/>
              </a:rPr>
              <a:t>field</a:t>
            </a:r>
            <a:r>
              <a:rPr lang="ru-RU" sz="1400" dirty="0">
                <a:solidFill>
                  <a:schemeClr val="tx1"/>
                </a:solidFill>
                <a:cs typeface="Arial"/>
              </a:rPr>
              <a:t>) </a:t>
            </a:r>
          </a:p>
          <a:p>
            <a:r>
              <a:rPr lang="ru-RU" sz="1400" b="1" dirty="0">
                <a:solidFill>
                  <a:schemeClr val="tx1"/>
                </a:solidFill>
                <a:cs typeface="Arial"/>
              </a:rPr>
              <a:t>Hybrid</a:t>
            </a:r>
            <a:r>
              <a:rPr lang="ru-RU" sz="1400" dirty="0">
                <a:solidFill>
                  <a:schemeClr val="tx1"/>
                </a:solidFill>
                <a:cs typeface="Arial"/>
              </a:rPr>
              <a:t> -  совместное использование в коммутаторе </a:t>
            </a:r>
            <a:r>
              <a:rPr lang="ru-RU" sz="1400" b="1" err="1">
                <a:solidFill>
                  <a:schemeClr val="tx1"/>
                </a:solidFill>
                <a:cs typeface="Arial"/>
              </a:rPr>
              <a:t>OpenFlow</a:t>
            </a:r>
            <a:r>
              <a:rPr lang="ru-RU" sz="1400" dirty="0">
                <a:solidFill>
                  <a:schemeClr val="tx1"/>
                </a:solidFill>
                <a:cs typeface="Arial"/>
              </a:rPr>
              <a:t> и </a:t>
            </a:r>
            <a:r>
              <a:rPr lang="ru-RU" sz="1400" b="1" dirty="0">
                <a:solidFill>
                  <a:schemeClr val="tx1"/>
                </a:solidFill>
                <a:cs typeface="Arial"/>
              </a:rPr>
              <a:t>Ethernet. </a:t>
            </a:r>
          </a:p>
          <a:p>
            <a:r>
              <a:rPr lang="ru-RU" sz="1400" b="1" err="1">
                <a:solidFill>
                  <a:schemeClr val="tx1"/>
                </a:solidFill>
                <a:cs typeface="Arial"/>
              </a:rPr>
              <a:t>Instruction</a:t>
            </a:r>
            <a:r>
              <a:rPr lang="ru-RU" sz="1400" dirty="0">
                <a:solidFill>
                  <a:schemeClr val="tx1"/>
                </a:solidFill>
                <a:cs typeface="Arial"/>
              </a:rPr>
              <a:t> - инструкции прилагаются к </a:t>
            </a:r>
            <a:r>
              <a:rPr lang="ru-RU" sz="1400" b="1" err="1">
                <a:solidFill>
                  <a:schemeClr val="tx1"/>
                </a:solidFill>
                <a:cs typeface="Arial"/>
              </a:rPr>
              <a:t>flow</a:t>
            </a:r>
            <a:r>
              <a:rPr lang="ru-RU" sz="1400" b="1" dirty="0">
                <a:solidFill>
                  <a:schemeClr val="tx1"/>
                </a:solidFill>
                <a:cs typeface="Arial"/>
              </a:rPr>
              <a:t> </a:t>
            </a:r>
            <a:r>
              <a:rPr lang="ru-RU" sz="1400" b="1" err="1">
                <a:solidFill>
                  <a:schemeClr val="tx1"/>
                </a:solidFill>
                <a:cs typeface="Arial"/>
              </a:rPr>
              <a:t>entry</a:t>
            </a:r>
            <a:r>
              <a:rPr lang="ru-RU" sz="1400" dirty="0">
                <a:solidFill>
                  <a:schemeClr val="tx1"/>
                </a:solidFill>
                <a:cs typeface="Arial"/>
              </a:rPr>
              <a:t> и описывают процессы </a:t>
            </a:r>
            <a:r>
              <a:rPr lang="ru-RU" sz="1400" b="1" err="1">
                <a:solidFill>
                  <a:schemeClr val="tx1"/>
                </a:solidFill>
                <a:cs typeface="Arial"/>
              </a:rPr>
              <a:t>OpenFlow</a:t>
            </a:r>
            <a:r>
              <a:rPr lang="ru-RU" sz="1400" dirty="0">
                <a:solidFill>
                  <a:schemeClr val="tx1"/>
                </a:solidFill>
                <a:cs typeface="Arial"/>
              </a:rPr>
              <a:t>, которые происходят, когда пакет соответствует </a:t>
            </a:r>
            <a:r>
              <a:rPr lang="ru-RU" sz="1400" b="1" err="1">
                <a:solidFill>
                  <a:schemeClr val="tx1"/>
                </a:solidFill>
                <a:cs typeface="Arial"/>
              </a:rPr>
              <a:t>flow</a:t>
            </a:r>
            <a:r>
              <a:rPr lang="ru-RU" sz="1400" b="1" dirty="0">
                <a:solidFill>
                  <a:schemeClr val="tx1"/>
                </a:solidFill>
                <a:cs typeface="Arial"/>
              </a:rPr>
              <a:t> </a:t>
            </a:r>
            <a:r>
              <a:rPr lang="ru-RU" sz="1400" b="1" err="1">
                <a:solidFill>
                  <a:schemeClr val="tx1"/>
                </a:solidFill>
                <a:cs typeface="Arial"/>
              </a:rPr>
              <a:t>entry</a:t>
            </a:r>
            <a:r>
              <a:rPr lang="ru-RU" sz="1400" dirty="0">
                <a:solidFill>
                  <a:schemeClr val="tx1"/>
                </a:solidFill>
                <a:cs typeface="Arial"/>
              </a:rPr>
              <a:t>. </a:t>
            </a:r>
            <a:r>
              <a:rPr lang="ru-RU" sz="1400" b="1" err="1">
                <a:solidFill>
                  <a:schemeClr val="tx1"/>
                </a:solidFill>
                <a:cs typeface="Arial"/>
              </a:rPr>
              <a:t>Instruction</a:t>
            </a:r>
            <a:r>
              <a:rPr lang="ru-RU" sz="1400" dirty="0">
                <a:solidFill>
                  <a:schemeClr val="tx1"/>
                </a:solidFill>
                <a:cs typeface="Arial"/>
              </a:rPr>
              <a:t> либо изменяет обработку конвейера, например, направляет пакет в другую </a:t>
            </a:r>
            <a:r>
              <a:rPr lang="ru-RU" sz="1400" b="1" err="1">
                <a:solidFill>
                  <a:schemeClr val="tx1"/>
                </a:solidFill>
                <a:cs typeface="Arial"/>
              </a:rPr>
              <a:t>flow</a:t>
            </a:r>
            <a:r>
              <a:rPr lang="ru-RU" sz="1400" b="1" dirty="0">
                <a:solidFill>
                  <a:schemeClr val="tx1"/>
                </a:solidFill>
                <a:cs typeface="Arial"/>
              </a:rPr>
              <a:t> </a:t>
            </a:r>
            <a:r>
              <a:rPr lang="ru-RU" sz="1400" b="1" err="1">
                <a:solidFill>
                  <a:schemeClr val="tx1"/>
                </a:solidFill>
                <a:cs typeface="Arial"/>
              </a:rPr>
              <a:t>table</a:t>
            </a:r>
            <a:r>
              <a:rPr lang="ru-RU" sz="1400" dirty="0">
                <a:solidFill>
                  <a:schemeClr val="tx1"/>
                </a:solidFill>
                <a:cs typeface="Arial"/>
              </a:rPr>
              <a:t>, либо содержит </a:t>
            </a:r>
            <a:r>
              <a:rPr lang="ru-RU" sz="1400" b="1" err="1">
                <a:solidFill>
                  <a:schemeClr val="tx1"/>
                </a:solidFill>
                <a:cs typeface="Arial"/>
              </a:rPr>
              <a:t>set</a:t>
            </a:r>
            <a:r>
              <a:rPr lang="ru-RU" sz="1400" b="1" dirty="0">
                <a:solidFill>
                  <a:schemeClr val="tx1"/>
                </a:solidFill>
                <a:cs typeface="Arial"/>
              </a:rPr>
              <a:t> </a:t>
            </a:r>
            <a:r>
              <a:rPr lang="ru-RU" sz="1400" b="1" err="1">
                <a:solidFill>
                  <a:schemeClr val="tx1"/>
                </a:solidFill>
                <a:cs typeface="Arial"/>
              </a:rPr>
              <a:t>of</a:t>
            </a:r>
            <a:r>
              <a:rPr lang="ru-RU" sz="1400" b="1" dirty="0">
                <a:solidFill>
                  <a:schemeClr val="tx1"/>
                </a:solidFill>
                <a:cs typeface="Arial"/>
              </a:rPr>
              <a:t> </a:t>
            </a:r>
            <a:r>
              <a:rPr lang="ru-RU" sz="1400" b="1" err="1">
                <a:solidFill>
                  <a:schemeClr val="tx1"/>
                </a:solidFill>
                <a:cs typeface="Arial"/>
              </a:rPr>
              <a:t>actions</a:t>
            </a:r>
            <a:r>
              <a:rPr lang="ru-RU" sz="1400" dirty="0">
                <a:solidFill>
                  <a:schemeClr val="tx1"/>
                </a:solidFill>
                <a:cs typeface="Arial"/>
              </a:rPr>
              <a:t> для добавления в </a:t>
            </a:r>
            <a:r>
              <a:rPr lang="ru-RU" sz="1400" b="1" err="1">
                <a:solidFill>
                  <a:schemeClr val="tx1"/>
                </a:solidFill>
                <a:cs typeface="Arial"/>
              </a:rPr>
              <a:t>action</a:t>
            </a:r>
            <a:r>
              <a:rPr lang="ru-RU" sz="1400" b="1" dirty="0">
                <a:solidFill>
                  <a:schemeClr val="tx1"/>
                </a:solidFill>
                <a:cs typeface="Arial"/>
              </a:rPr>
              <a:t> </a:t>
            </a:r>
            <a:r>
              <a:rPr lang="ru-RU" sz="1400" b="1" err="1">
                <a:solidFill>
                  <a:schemeClr val="tx1"/>
                </a:solidFill>
                <a:cs typeface="Arial"/>
              </a:rPr>
              <a:t>set</a:t>
            </a:r>
            <a:r>
              <a:rPr lang="ru-RU" sz="1400" dirty="0">
                <a:solidFill>
                  <a:schemeClr val="tx1"/>
                </a:solidFill>
                <a:cs typeface="Arial"/>
              </a:rPr>
              <a:t> или содержит </a:t>
            </a:r>
            <a:r>
              <a:rPr lang="ru-RU" sz="1400" b="1" err="1">
                <a:solidFill>
                  <a:schemeClr val="tx1"/>
                </a:solidFill>
                <a:cs typeface="Arial"/>
              </a:rPr>
              <a:t>list</a:t>
            </a:r>
            <a:r>
              <a:rPr lang="ru-RU" sz="1400" b="1" dirty="0">
                <a:solidFill>
                  <a:schemeClr val="tx1"/>
                </a:solidFill>
                <a:cs typeface="Arial"/>
              </a:rPr>
              <a:t> </a:t>
            </a:r>
            <a:r>
              <a:rPr lang="ru-RU" sz="1400" b="1" err="1">
                <a:solidFill>
                  <a:schemeClr val="tx1"/>
                </a:solidFill>
                <a:cs typeface="Arial"/>
              </a:rPr>
              <a:t>of</a:t>
            </a:r>
            <a:r>
              <a:rPr lang="ru-RU" sz="1400" b="1" dirty="0">
                <a:solidFill>
                  <a:schemeClr val="tx1"/>
                </a:solidFill>
                <a:cs typeface="Arial"/>
              </a:rPr>
              <a:t> </a:t>
            </a:r>
            <a:r>
              <a:rPr lang="ru-RU" sz="1400" b="1" err="1">
                <a:solidFill>
                  <a:schemeClr val="tx1"/>
                </a:solidFill>
                <a:cs typeface="Arial"/>
              </a:rPr>
              <a:t>actions</a:t>
            </a:r>
            <a:r>
              <a:rPr lang="ru-RU" sz="1400" dirty="0">
                <a:solidFill>
                  <a:schemeClr val="tx1"/>
                </a:solidFill>
                <a:cs typeface="Arial"/>
              </a:rPr>
              <a:t>, которые необходимо немедленно применить к пакету.</a:t>
            </a:r>
            <a:endParaRPr lang="ru-RU" sz="1400">
              <a:solidFill>
                <a:schemeClr val="tx1"/>
              </a:solidFill>
            </a:endParaRPr>
          </a:p>
        </p:txBody>
      </p:sp>
    </p:spTree>
    <p:extLst>
      <p:ext uri="{BB962C8B-B14F-4D97-AF65-F5344CB8AC3E}">
        <p14:creationId xmlns:p14="http://schemas.microsoft.com/office/powerpoint/2010/main" val="26944860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F2AA43-9ED7-4156-A373-24A9105654C6}"/>
              </a:ext>
            </a:extLst>
          </p:cNvPr>
          <p:cNvSpPr>
            <a:spLocks noGrp="1"/>
          </p:cNvSpPr>
          <p:nvPr>
            <p:ph type="title"/>
          </p:nvPr>
        </p:nvSpPr>
        <p:spPr>
          <a:xfrm>
            <a:off x="503238" y="114287"/>
            <a:ext cx="9058275" cy="509711"/>
          </a:xfrm>
        </p:spPr>
        <p:txBody>
          <a:bodyPr/>
          <a:lstStyle/>
          <a:p>
            <a:r>
              <a:rPr lang="en-US" sz="1800" dirty="0">
                <a:ea typeface="+mj-lt"/>
                <a:cs typeface="+mj-lt"/>
              </a:rPr>
              <a:t>OpenFlow Switch Specification</a:t>
            </a:r>
            <a:br>
              <a:rPr lang="en-US" sz="1800" dirty="0">
                <a:cs typeface="Arial"/>
              </a:rPr>
            </a:br>
            <a:r>
              <a:rPr lang="en-US" sz="1800" dirty="0">
                <a:cs typeface="Arial"/>
              </a:rPr>
              <a:t>Version 1.5.1 </a:t>
            </a:r>
          </a:p>
        </p:txBody>
      </p:sp>
      <p:sp>
        <p:nvSpPr>
          <p:cNvPr id="3" name="Объект 2">
            <a:extLst>
              <a:ext uri="{FF2B5EF4-FFF2-40B4-BE49-F238E27FC236}">
                <a16:creationId xmlns:a16="http://schemas.microsoft.com/office/drawing/2014/main" id="{6CDFA746-F0B5-40DB-9C21-4A939B8593A5}"/>
              </a:ext>
            </a:extLst>
          </p:cNvPr>
          <p:cNvSpPr>
            <a:spLocks noGrp="1"/>
          </p:cNvSpPr>
          <p:nvPr>
            <p:ph idx="1"/>
          </p:nvPr>
        </p:nvSpPr>
        <p:spPr>
          <a:xfrm>
            <a:off x="470215" y="1272959"/>
            <a:ext cx="9058275" cy="6166281"/>
          </a:xfrm>
        </p:spPr>
        <p:txBody>
          <a:bodyPr/>
          <a:lstStyle/>
          <a:p>
            <a:r>
              <a:rPr lang="ru-RU" sz="1800" b="1" dirty="0" err="1">
                <a:solidFill>
                  <a:schemeClr val="tx1"/>
                </a:solidFill>
                <a:cs typeface="Arial"/>
              </a:rPr>
              <a:t>Glossary</a:t>
            </a:r>
            <a:r>
              <a:rPr lang="ru-RU" sz="1800" b="1" dirty="0">
                <a:solidFill>
                  <a:schemeClr val="tx1"/>
                </a:solidFill>
                <a:cs typeface="Arial"/>
              </a:rPr>
              <a:t>:</a:t>
            </a:r>
          </a:p>
          <a:p>
            <a:r>
              <a:rPr lang="ru-RU" sz="1800" b="1" err="1">
                <a:solidFill>
                  <a:schemeClr val="tx1"/>
                </a:solidFill>
                <a:cs typeface="Arial"/>
              </a:rPr>
              <a:t>Instruction</a:t>
            </a:r>
            <a:r>
              <a:rPr lang="ru-RU" sz="1800" b="1" dirty="0">
                <a:solidFill>
                  <a:schemeClr val="tx1"/>
                </a:solidFill>
                <a:cs typeface="Arial"/>
              </a:rPr>
              <a:t> </a:t>
            </a:r>
            <a:r>
              <a:rPr lang="ru-RU" sz="1800" b="1" err="1">
                <a:solidFill>
                  <a:schemeClr val="tx1"/>
                </a:solidFill>
                <a:cs typeface="Arial"/>
              </a:rPr>
              <a:t>Set</a:t>
            </a:r>
            <a:r>
              <a:rPr lang="ru-RU" sz="1800" dirty="0">
                <a:solidFill>
                  <a:schemeClr val="tx1"/>
                </a:solidFill>
                <a:cs typeface="Arial"/>
              </a:rPr>
              <a:t> - набор инструкций, прикрепленных к </a:t>
            </a:r>
            <a:r>
              <a:rPr lang="ru-RU" sz="1800" b="1" err="1">
                <a:solidFill>
                  <a:schemeClr val="tx1"/>
                </a:solidFill>
                <a:cs typeface="Arial"/>
              </a:rPr>
              <a:t>flow</a:t>
            </a:r>
            <a:r>
              <a:rPr lang="ru-RU" sz="1800" b="1" dirty="0">
                <a:solidFill>
                  <a:schemeClr val="tx1"/>
                </a:solidFill>
                <a:cs typeface="Arial"/>
              </a:rPr>
              <a:t> </a:t>
            </a:r>
            <a:r>
              <a:rPr lang="ru-RU" sz="1800" b="1" err="1">
                <a:solidFill>
                  <a:schemeClr val="tx1"/>
                </a:solidFill>
                <a:cs typeface="Arial"/>
              </a:rPr>
              <a:t>entry</a:t>
            </a:r>
            <a:r>
              <a:rPr lang="ru-RU" sz="1800" dirty="0">
                <a:solidFill>
                  <a:schemeClr val="tx1"/>
                </a:solidFill>
                <a:cs typeface="Arial"/>
              </a:rPr>
              <a:t> в </a:t>
            </a:r>
            <a:r>
              <a:rPr lang="ru-RU" sz="1800" b="1" err="1">
                <a:solidFill>
                  <a:schemeClr val="tx1"/>
                </a:solidFill>
                <a:cs typeface="Arial"/>
              </a:rPr>
              <a:t>flow</a:t>
            </a:r>
            <a:r>
              <a:rPr lang="ru-RU" sz="1800" b="1" dirty="0">
                <a:solidFill>
                  <a:schemeClr val="tx1"/>
                </a:solidFill>
                <a:cs typeface="Arial"/>
              </a:rPr>
              <a:t> </a:t>
            </a:r>
            <a:r>
              <a:rPr lang="ru-RU" sz="1800" b="1" err="1">
                <a:solidFill>
                  <a:schemeClr val="tx1"/>
                </a:solidFill>
                <a:cs typeface="Arial"/>
              </a:rPr>
              <a:t>table</a:t>
            </a:r>
            <a:r>
              <a:rPr lang="ru-RU" sz="1800" dirty="0">
                <a:solidFill>
                  <a:schemeClr val="tx1"/>
                </a:solidFill>
                <a:cs typeface="Arial"/>
              </a:rPr>
              <a:t>.</a:t>
            </a:r>
          </a:p>
          <a:p>
            <a:r>
              <a:rPr lang="ru-RU" sz="1800" b="1" dirty="0">
                <a:solidFill>
                  <a:schemeClr val="tx1"/>
                </a:solidFill>
                <a:cs typeface="Arial"/>
              </a:rPr>
              <a:t>Match Field</a:t>
            </a:r>
            <a:r>
              <a:rPr lang="ru-RU" sz="1800" dirty="0">
                <a:solidFill>
                  <a:schemeClr val="tx1"/>
                </a:solidFill>
                <a:cs typeface="Arial"/>
              </a:rPr>
              <a:t> - часть </a:t>
            </a:r>
            <a:r>
              <a:rPr lang="ru-RU" sz="1800" b="1" err="1">
                <a:solidFill>
                  <a:schemeClr val="tx1"/>
                </a:solidFill>
                <a:cs typeface="Arial"/>
              </a:rPr>
              <a:t>flow</a:t>
            </a:r>
            <a:r>
              <a:rPr lang="ru-RU" sz="1800" b="1" dirty="0">
                <a:solidFill>
                  <a:schemeClr val="tx1"/>
                </a:solidFill>
                <a:cs typeface="Arial"/>
              </a:rPr>
              <a:t> </a:t>
            </a:r>
            <a:r>
              <a:rPr lang="ru-RU" sz="1800" b="1" err="1">
                <a:solidFill>
                  <a:schemeClr val="tx1"/>
                </a:solidFill>
                <a:cs typeface="Arial"/>
              </a:rPr>
              <a:t>entry</a:t>
            </a:r>
            <a:r>
              <a:rPr lang="ru-RU" sz="1800" dirty="0">
                <a:solidFill>
                  <a:schemeClr val="tx1"/>
                </a:solidFill>
                <a:cs typeface="Arial"/>
              </a:rPr>
              <a:t>, с которой сопоставляется пакет. </a:t>
            </a:r>
            <a:r>
              <a:rPr lang="ru-RU" sz="1800" b="1" dirty="0">
                <a:solidFill>
                  <a:schemeClr val="tx1"/>
                </a:solidFill>
                <a:cs typeface="Arial"/>
              </a:rPr>
              <a:t>Match </a:t>
            </a:r>
            <a:r>
              <a:rPr lang="ru-RU" sz="1800" b="1" err="1">
                <a:solidFill>
                  <a:schemeClr val="tx1"/>
                </a:solidFill>
                <a:cs typeface="Arial"/>
              </a:rPr>
              <a:t>fields</a:t>
            </a:r>
            <a:r>
              <a:rPr lang="ru-RU" sz="1800" dirty="0">
                <a:solidFill>
                  <a:schemeClr val="tx1"/>
                </a:solidFill>
                <a:cs typeface="Arial"/>
              </a:rPr>
              <a:t>  могут сопоставлять различным полям </a:t>
            </a:r>
            <a:r>
              <a:rPr lang="ru-RU" sz="1800" b="1" err="1">
                <a:solidFill>
                  <a:schemeClr val="tx1"/>
                </a:solidFill>
                <a:cs typeface="Arial"/>
              </a:rPr>
              <a:t>Header</a:t>
            </a:r>
            <a:r>
              <a:rPr lang="ru-RU" sz="1800" dirty="0">
                <a:solidFill>
                  <a:schemeClr val="tx1"/>
                </a:solidFill>
                <a:cs typeface="Arial"/>
              </a:rPr>
              <a:t> пакета, </a:t>
            </a:r>
            <a:r>
              <a:rPr lang="ru-RU" sz="1800" b="1" err="1">
                <a:solidFill>
                  <a:schemeClr val="tx1"/>
                </a:solidFill>
                <a:cs typeface="Arial"/>
              </a:rPr>
              <a:t>ingress</a:t>
            </a:r>
            <a:r>
              <a:rPr lang="ru-RU" sz="1800" dirty="0">
                <a:solidFill>
                  <a:schemeClr val="tx1"/>
                </a:solidFill>
                <a:cs typeface="Arial"/>
              </a:rPr>
              <a:t> порты для пакета, значения метаданных и других полей конвейера. </a:t>
            </a:r>
            <a:r>
              <a:rPr lang="ru-RU" sz="1800" b="1" dirty="0">
                <a:solidFill>
                  <a:schemeClr val="tx1"/>
                </a:solidFill>
                <a:cs typeface="Arial"/>
              </a:rPr>
              <a:t>Match </a:t>
            </a:r>
            <a:r>
              <a:rPr lang="ru-RU" sz="1800" b="1" err="1">
                <a:solidFill>
                  <a:schemeClr val="tx1"/>
                </a:solidFill>
                <a:cs typeface="Arial"/>
              </a:rPr>
              <a:t>field</a:t>
            </a:r>
            <a:r>
              <a:rPr lang="ru-RU" sz="1800" dirty="0">
                <a:solidFill>
                  <a:schemeClr val="tx1"/>
                </a:solidFill>
                <a:cs typeface="Arial"/>
              </a:rPr>
              <a:t> может быть </a:t>
            </a:r>
            <a:r>
              <a:rPr lang="ru-RU" sz="1800" b="1" err="1">
                <a:solidFill>
                  <a:schemeClr val="tx1"/>
                </a:solidFill>
                <a:cs typeface="Arial"/>
              </a:rPr>
              <a:t>wildcarded</a:t>
            </a:r>
            <a:r>
              <a:rPr lang="ru-RU" sz="1800" dirty="0">
                <a:solidFill>
                  <a:schemeClr val="tx1"/>
                </a:solidFill>
                <a:cs typeface="Arial"/>
              </a:rPr>
              <a:t> ( любое значение) и в некоторых случаях </a:t>
            </a:r>
            <a:r>
              <a:rPr lang="ru-RU" sz="1800" b="1" err="1">
                <a:solidFill>
                  <a:schemeClr val="tx1"/>
                </a:solidFill>
                <a:cs typeface="Arial"/>
              </a:rPr>
              <a:t>bitmasked</a:t>
            </a:r>
            <a:r>
              <a:rPr lang="ru-RU" sz="1800" dirty="0">
                <a:solidFill>
                  <a:schemeClr val="tx1"/>
                </a:solidFill>
                <a:cs typeface="Arial"/>
              </a:rPr>
              <a:t> (какое-либо подмножество бит).</a:t>
            </a:r>
          </a:p>
          <a:p>
            <a:r>
              <a:rPr lang="ru-RU" sz="1800" b="1" err="1">
                <a:solidFill>
                  <a:schemeClr val="tx1"/>
                </a:solidFill>
                <a:cs typeface="Arial"/>
              </a:rPr>
              <a:t>Matching</a:t>
            </a:r>
            <a:r>
              <a:rPr lang="ru-RU" sz="1800" dirty="0">
                <a:solidFill>
                  <a:schemeClr val="tx1"/>
                </a:solidFill>
                <a:cs typeface="Arial"/>
              </a:rPr>
              <a:t> -  сравнение набора </a:t>
            </a:r>
            <a:r>
              <a:rPr lang="ru-RU" sz="1800" b="1" err="1">
                <a:solidFill>
                  <a:schemeClr val="tx1"/>
                </a:solidFill>
                <a:cs typeface="Arial"/>
              </a:rPr>
              <a:t>header</a:t>
            </a:r>
            <a:r>
              <a:rPr lang="ru-RU" sz="1800" b="1" dirty="0">
                <a:solidFill>
                  <a:schemeClr val="tx1"/>
                </a:solidFill>
                <a:cs typeface="Arial"/>
              </a:rPr>
              <a:t> </a:t>
            </a:r>
            <a:r>
              <a:rPr lang="ru-RU" sz="1800" b="1" err="1">
                <a:solidFill>
                  <a:schemeClr val="tx1"/>
                </a:solidFill>
                <a:cs typeface="Arial"/>
              </a:rPr>
              <a:t>field</a:t>
            </a:r>
            <a:r>
              <a:rPr lang="ru-RU" sz="1800" dirty="0">
                <a:solidFill>
                  <a:schemeClr val="tx1"/>
                </a:solidFill>
                <a:cs typeface="Arial"/>
              </a:rPr>
              <a:t>  и полей конвейера пакета с </a:t>
            </a:r>
            <a:r>
              <a:rPr lang="ru-RU" sz="1800" b="1" err="1">
                <a:solidFill>
                  <a:schemeClr val="tx1"/>
                </a:solidFill>
                <a:cs typeface="Arial"/>
              </a:rPr>
              <a:t>match</a:t>
            </a:r>
            <a:r>
              <a:rPr lang="ru-RU" sz="1800" b="1" dirty="0">
                <a:solidFill>
                  <a:schemeClr val="tx1"/>
                </a:solidFill>
                <a:cs typeface="Arial"/>
              </a:rPr>
              <a:t> </a:t>
            </a:r>
            <a:r>
              <a:rPr lang="ru-RU" sz="1800" b="1" err="1">
                <a:solidFill>
                  <a:schemeClr val="tx1"/>
                </a:solidFill>
                <a:cs typeface="Arial"/>
              </a:rPr>
              <a:t>field</a:t>
            </a:r>
            <a:r>
              <a:rPr lang="ru-RU" sz="1800" b="1" dirty="0">
                <a:solidFill>
                  <a:schemeClr val="tx1"/>
                </a:solidFill>
                <a:cs typeface="Arial"/>
              </a:rPr>
              <a:t> </a:t>
            </a:r>
            <a:r>
              <a:rPr lang="ru-RU" sz="1800" dirty="0">
                <a:solidFill>
                  <a:schemeClr val="tx1"/>
                </a:solidFill>
                <a:cs typeface="Arial"/>
              </a:rPr>
              <a:t>в </a:t>
            </a:r>
            <a:r>
              <a:rPr lang="ru-RU" sz="1800" b="1" err="1">
                <a:solidFill>
                  <a:schemeClr val="tx1"/>
                </a:solidFill>
                <a:cs typeface="Arial"/>
              </a:rPr>
              <a:t>flow</a:t>
            </a:r>
            <a:r>
              <a:rPr lang="ru-RU" sz="1800" b="1" dirty="0">
                <a:solidFill>
                  <a:schemeClr val="tx1"/>
                </a:solidFill>
                <a:cs typeface="Arial"/>
              </a:rPr>
              <a:t> </a:t>
            </a:r>
            <a:r>
              <a:rPr lang="ru-RU" sz="1800" b="1" err="1">
                <a:solidFill>
                  <a:schemeClr val="tx1"/>
                </a:solidFill>
                <a:cs typeface="Arial"/>
              </a:rPr>
              <a:t>entry</a:t>
            </a:r>
            <a:r>
              <a:rPr lang="ru-RU" sz="1800" b="1" dirty="0">
                <a:solidFill>
                  <a:schemeClr val="tx1"/>
                </a:solidFill>
                <a:cs typeface="Arial"/>
              </a:rPr>
              <a:t>.</a:t>
            </a:r>
          </a:p>
          <a:p>
            <a:r>
              <a:rPr lang="ru-RU" sz="1800" b="1" err="1">
                <a:solidFill>
                  <a:schemeClr val="tx1"/>
                </a:solidFill>
                <a:cs typeface="Arial"/>
              </a:rPr>
              <a:t>Metadata</a:t>
            </a:r>
            <a:r>
              <a:rPr lang="ru-RU" sz="1800" dirty="0">
                <a:solidFill>
                  <a:schemeClr val="tx1"/>
                </a:solidFill>
                <a:cs typeface="Arial"/>
              </a:rPr>
              <a:t> - применение операции маска к данным, при переносе информации из одной таблицы в другую.</a:t>
            </a:r>
          </a:p>
          <a:p>
            <a:r>
              <a:rPr lang="ru-RU" sz="1800" b="1" dirty="0">
                <a:solidFill>
                  <a:schemeClr val="tx1"/>
                </a:solidFill>
                <a:cs typeface="Arial"/>
              </a:rPr>
              <a:t>Message</a:t>
            </a:r>
            <a:r>
              <a:rPr lang="ru-RU" sz="1800" dirty="0">
                <a:solidFill>
                  <a:schemeClr val="tx1"/>
                </a:solidFill>
                <a:cs typeface="Arial"/>
              </a:rPr>
              <a:t> (Сообщение) - сообщение соответствующее  </a:t>
            </a:r>
            <a:r>
              <a:rPr lang="ru-RU" sz="1800" b="1" err="1">
                <a:solidFill>
                  <a:schemeClr val="tx1"/>
                </a:solidFill>
                <a:cs typeface="Arial"/>
              </a:rPr>
              <a:t>OpenFlow</a:t>
            </a:r>
            <a:r>
              <a:rPr lang="ru-RU" sz="1800" b="1" dirty="0">
                <a:solidFill>
                  <a:schemeClr val="tx1"/>
                </a:solidFill>
                <a:cs typeface="Arial"/>
              </a:rPr>
              <a:t> </a:t>
            </a:r>
            <a:r>
              <a:rPr lang="ru-RU" sz="1800" b="1" err="1">
                <a:solidFill>
                  <a:schemeClr val="tx1"/>
                </a:solidFill>
                <a:cs typeface="Arial"/>
              </a:rPr>
              <a:t>switch</a:t>
            </a:r>
            <a:r>
              <a:rPr lang="ru-RU" sz="1800" b="1" dirty="0">
                <a:solidFill>
                  <a:schemeClr val="tx1"/>
                </a:solidFill>
                <a:cs typeface="Arial"/>
              </a:rPr>
              <a:t> </a:t>
            </a:r>
            <a:r>
              <a:rPr lang="ru-RU" sz="1800" b="1" err="1">
                <a:solidFill>
                  <a:schemeClr val="tx1"/>
                </a:solidFill>
                <a:cs typeface="Arial"/>
              </a:rPr>
              <a:t>protocol</a:t>
            </a:r>
            <a:r>
              <a:rPr lang="ru-RU" sz="1800" dirty="0">
                <a:solidFill>
                  <a:schemeClr val="tx1"/>
                </a:solidFill>
                <a:cs typeface="Arial"/>
              </a:rPr>
              <a:t> и отправленное через соединение </a:t>
            </a:r>
            <a:r>
              <a:rPr lang="ru-RU" sz="1800" b="1" err="1">
                <a:solidFill>
                  <a:schemeClr val="tx1"/>
                </a:solidFill>
                <a:cs typeface="Arial"/>
              </a:rPr>
              <a:t>OpenFlow</a:t>
            </a:r>
            <a:r>
              <a:rPr lang="ru-RU" sz="1800" dirty="0">
                <a:solidFill>
                  <a:schemeClr val="tx1"/>
                </a:solidFill>
                <a:cs typeface="Arial"/>
              </a:rPr>
              <a:t>. Может быть запросом, ответом, управляющим сообщением или описанием события,  состояния.</a:t>
            </a:r>
            <a:endParaRPr lang="ru-RU" sz="1800" b="1" dirty="0">
              <a:solidFill>
                <a:schemeClr val="tx1"/>
              </a:solidFill>
              <a:cs typeface="Arial"/>
            </a:endParaRPr>
          </a:p>
        </p:txBody>
      </p:sp>
    </p:spTree>
    <p:extLst>
      <p:ext uri="{BB962C8B-B14F-4D97-AF65-F5344CB8AC3E}">
        <p14:creationId xmlns:p14="http://schemas.microsoft.com/office/powerpoint/2010/main" val="40900606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F2AA43-9ED7-4156-A373-24A9105654C6}"/>
              </a:ext>
            </a:extLst>
          </p:cNvPr>
          <p:cNvSpPr>
            <a:spLocks noGrp="1"/>
          </p:cNvSpPr>
          <p:nvPr>
            <p:ph type="title"/>
          </p:nvPr>
        </p:nvSpPr>
        <p:spPr>
          <a:xfrm>
            <a:off x="503238" y="114287"/>
            <a:ext cx="9058275" cy="572708"/>
          </a:xfrm>
        </p:spPr>
        <p:txBody>
          <a:bodyPr/>
          <a:lstStyle/>
          <a:p>
            <a:r>
              <a:rPr lang="en-US" sz="1800" dirty="0">
                <a:ea typeface="+mj-lt"/>
                <a:cs typeface="+mj-lt"/>
              </a:rPr>
              <a:t>OpenFlow Switch Specification</a:t>
            </a:r>
            <a:br>
              <a:rPr lang="en-US" sz="1800" dirty="0">
                <a:cs typeface="Arial"/>
              </a:rPr>
            </a:br>
            <a:r>
              <a:rPr lang="en-US" sz="1800" dirty="0">
                <a:cs typeface="Arial"/>
              </a:rPr>
              <a:t>Version 1.5.1 </a:t>
            </a:r>
          </a:p>
        </p:txBody>
      </p:sp>
      <p:sp>
        <p:nvSpPr>
          <p:cNvPr id="3" name="Объект 2">
            <a:extLst>
              <a:ext uri="{FF2B5EF4-FFF2-40B4-BE49-F238E27FC236}">
                <a16:creationId xmlns:a16="http://schemas.microsoft.com/office/drawing/2014/main" id="{6CDFA746-F0B5-40DB-9C21-4A939B8593A5}"/>
              </a:ext>
            </a:extLst>
          </p:cNvPr>
          <p:cNvSpPr>
            <a:spLocks noGrp="1"/>
          </p:cNvSpPr>
          <p:nvPr>
            <p:ph idx="1"/>
          </p:nvPr>
        </p:nvSpPr>
        <p:spPr>
          <a:xfrm>
            <a:off x="616657" y="2414573"/>
            <a:ext cx="9058275" cy="4933058"/>
          </a:xfrm>
        </p:spPr>
        <p:txBody>
          <a:bodyPr/>
          <a:lstStyle/>
          <a:p>
            <a:r>
              <a:rPr lang="ru-RU" sz="1400" b="1" err="1">
                <a:solidFill>
                  <a:schemeClr val="tx1"/>
                </a:solidFill>
                <a:cs typeface="Arial"/>
              </a:rPr>
              <a:t>Glossary</a:t>
            </a:r>
            <a:r>
              <a:rPr lang="ru-RU" sz="1400" b="1" dirty="0">
                <a:solidFill>
                  <a:schemeClr val="tx1"/>
                </a:solidFill>
                <a:cs typeface="Arial"/>
              </a:rPr>
              <a:t>:</a:t>
            </a:r>
          </a:p>
          <a:p>
            <a:r>
              <a:rPr lang="ru-RU" sz="1400" b="1" err="1">
                <a:solidFill>
                  <a:schemeClr val="tx1"/>
                </a:solidFill>
                <a:cs typeface="Arial"/>
              </a:rPr>
              <a:t>Meter</a:t>
            </a:r>
            <a:r>
              <a:rPr lang="ru-RU" sz="1400" dirty="0">
                <a:solidFill>
                  <a:schemeClr val="tx1"/>
                </a:solidFill>
                <a:cs typeface="Arial"/>
              </a:rPr>
              <a:t> - элемент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dirty="0">
                <a:solidFill>
                  <a:schemeClr val="tx1"/>
                </a:solidFill>
                <a:cs typeface="Arial"/>
              </a:rPr>
              <a:t>, который может измерять и контролировать скорость пакетов. </a:t>
            </a:r>
            <a:r>
              <a:rPr lang="ru-RU" sz="1400" b="1" err="1">
                <a:solidFill>
                  <a:schemeClr val="tx1"/>
                </a:solidFill>
                <a:cs typeface="Arial"/>
              </a:rPr>
              <a:t>Meter</a:t>
            </a:r>
            <a:r>
              <a:rPr lang="ru-RU" sz="1400" dirty="0">
                <a:solidFill>
                  <a:schemeClr val="tx1"/>
                </a:solidFill>
                <a:cs typeface="Arial"/>
              </a:rPr>
              <a:t> запускает измерительный диапазон (</a:t>
            </a:r>
            <a:r>
              <a:rPr lang="ru-RU" sz="1400" b="1" err="1">
                <a:solidFill>
                  <a:schemeClr val="tx1"/>
                </a:solidFill>
                <a:cs typeface="Arial"/>
              </a:rPr>
              <a:t>meter</a:t>
            </a:r>
            <a:r>
              <a:rPr lang="ru-RU" sz="1400" b="1" dirty="0">
                <a:solidFill>
                  <a:schemeClr val="tx1"/>
                </a:solidFill>
                <a:cs typeface="Arial"/>
              </a:rPr>
              <a:t> </a:t>
            </a:r>
            <a:r>
              <a:rPr lang="ru-RU" sz="1400" b="1" err="1">
                <a:solidFill>
                  <a:schemeClr val="tx1"/>
                </a:solidFill>
                <a:cs typeface="Arial"/>
              </a:rPr>
              <a:t>band</a:t>
            </a:r>
            <a:r>
              <a:rPr lang="ru-RU" sz="1400" dirty="0">
                <a:solidFill>
                  <a:schemeClr val="tx1"/>
                </a:solidFill>
                <a:cs typeface="Arial"/>
              </a:rPr>
              <a:t>), если скорость передачи пакетов или байтов, проходящая через счетчик, превышает предопределенный порог. Если пакет не соответствует </a:t>
            </a:r>
            <a:r>
              <a:rPr lang="ru-RU" sz="1400" b="1" err="1">
                <a:solidFill>
                  <a:schemeClr val="tx1"/>
                </a:solidFill>
                <a:cs typeface="Arial"/>
              </a:rPr>
              <a:t>meter</a:t>
            </a:r>
            <a:r>
              <a:rPr lang="ru-RU" sz="1400" b="1" dirty="0">
                <a:solidFill>
                  <a:schemeClr val="tx1"/>
                </a:solidFill>
                <a:cs typeface="Arial"/>
              </a:rPr>
              <a:t> </a:t>
            </a:r>
            <a:r>
              <a:rPr lang="ru-RU" sz="1400" b="1" err="1">
                <a:solidFill>
                  <a:schemeClr val="tx1"/>
                </a:solidFill>
                <a:cs typeface="Arial"/>
              </a:rPr>
              <a:t>band</a:t>
            </a:r>
            <a:r>
              <a:rPr lang="ru-RU" sz="1400" b="1" dirty="0">
                <a:solidFill>
                  <a:schemeClr val="tx1"/>
                </a:solidFill>
                <a:cs typeface="Arial"/>
              </a:rPr>
              <a:t>  </a:t>
            </a:r>
            <a:r>
              <a:rPr lang="ru-RU" sz="1400" dirty="0">
                <a:solidFill>
                  <a:schemeClr val="tx1"/>
                </a:solidFill>
                <a:cs typeface="Arial"/>
              </a:rPr>
              <a:t>он теряется, это называется </a:t>
            </a:r>
            <a:r>
              <a:rPr lang="ru-RU" sz="1400" b="1" dirty="0">
                <a:solidFill>
                  <a:schemeClr val="tx1"/>
                </a:solidFill>
                <a:cs typeface="Arial"/>
              </a:rPr>
              <a:t>Rate </a:t>
            </a:r>
            <a:r>
              <a:rPr lang="ru-RU" sz="1400" b="1" err="1">
                <a:solidFill>
                  <a:schemeClr val="tx1"/>
                </a:solidFill>
                <a:cs typeface="Arial"/>
              </a:rPr>
              <a:t>Limiter</a:t>
            </a:r>
            <a:r>
              <a:rPr lang="ru-RU" sz="1400" b="1" dirty="0">
                <a:solidFill>
                  <a:schemeClr val="tx1"/>
                </a:solidFill>
                <a:cs typeface="Arial"/>
              </a:rPr>
              <a:t>.</a:t>
            </a:r>
            <a:endParaRPr lang="ru-RU" sz="1400" dirty="0">
              <a:solidFill>
                <a:schemeClr val="tx1"/>
              </a:solidFill>
              <a:cs typeface="Arial"/>
            </a:endParaRPr>
          </a:p>
          <a:p>
            <a:r>
              <a:rPr lang="ru-RU" sz="1400" b="1" err="1">
                <a:solidFill>
                  <a:schemeClr val="tx1"/>
                </a:solidFill>
                <a:cs typeface="Arial"/>
              </a:rPr>
              <a:t>OpenFlow</a:t>
            </a:r>
            <a:r>
              <a:rPr lang="ru-RU" sz="1400" b="1" dirty="0">
                <a:solidFill>
                  <a:schemeClr val="tx1"/>
                </a:solidFill>
                <a:cs typeface="Arial"/>
              </a:rPr>
              <a:t> Channel</a:t>
            </a:r>
            <a:r>
              <a:rPr lang="ru-RU" sz="1400" dirty="0">
                <a:solidFill>
                  <a:schemeClr val="tx1"/>
                </a:solidFill>
                <a:cs typeface="Arial"/>
              </a:rPr>
              <a:t> - интерфейс между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dirty="0">
                <a:solidFill>
                  <a:schemeClr val="tx1"/>
                </a:solidFill>
                <a:cs typeface="Arial"/>
              </a:rPr>
              <a:t> и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controller</a:t>
            </a:r>
            <a:r>
              <a:rPr lang="ru-RU" sz="1400" dirty="0">
                <a:solidFill>
                  <a:schemeClr val="tx1"/>
                </a:solidFill>
                <a:cs typeface="Arial"/>
              </a:rPr>
              <a:t>, который используется контроллером для управления коммутатором.</a:t>
            </a:r>
          </a:p>
          <a:p>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Controller</a:t>
            </a:r>
            <a:r>
              <a:rPr lang="ru-RU" sz="1400" dirty="0">
                <a:solidFill>
                  <a:schemeClr val="tx1"/>
                </a:solidFill>
                <a:cs typeface="Arial"/>
              </a:rPr>
              <a:t> -  объект, взаимодействующий с коммутатором </a:t>
            </a:r>
            <a:r>
              <a:rPr lang="ru-RU" sz="1400" b="1" err="1">
                <a:solidFill>
                  <a:schemeClr val="tx1"/>
                </a:solidFill>
                <a:cs typeface="Arial"/>
              </a:rPr>
              <a:t>OpenFlow</a:t>
            </a:r>
            <a:r>
              <a:rPr lang="ru-RU" sz="1400" dirty="0">
                <a:solidFill>
                  <a:schemeClr val="tx1"/>
                </a:solidFill>
                <a:cs typeface="Arial"/>
              </a:rPr>
              <a:t> с использованием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b="1" dirty="0">
                <a:solidFill>
                  <a:schemeClr val="tx1"/>
                </a:solidFill>
                <a:cs typeface="Arial"/>
              </a:rPr>
              <a:t> </a:t>
            </a:r>
            <a:r>
              <a:rPr lang="ru-RU" sz="1400" b="1" err="1">
                <a:solidFill>
                  <a:schemeClr val="tx1"/>
                </a:solidFill>
                <a:cs typeface="Arial"/>
              </a:rPr>
              <a:t>protocol</a:t>
            </a:r>
            <a:r>
              <a:rPr lang="ru-RU" sz="1400" dirty="0">
                <a:solidFill>
                  <a:schemeClr val="tx1"/>
                </a:solidFill>
                <a:cs typeface="Arial"/>
              </a:rPr>
              <a:t>. В большинстве случаев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Controller</a:t>
            </a:r>
            <a:r>
              <a:rPr lang="ru-RU" sz="1400" dirty="0">
                <a:solidFill>
                  <a:schemeClr val="tx1"/>
                </a:solidFill>
                <a:cs typeface="Arial"/>
              </a:rPr>
              <a:t> - это программное обеспечение, которое управляет многими логическими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dirty="0">
                <a:solidFill>
                  <a:schemeClr val="tx1"/>
                </a:solidFill>
                <a:cs typeface="Arial"/>
              </a:rPr>
              <a:t>.</a:t>
            </a:r>
          </a:p>
          <a:p>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Logical</a:t>
            </a:r>
            <a:r>
              <a:rPr lang="ru-RU" sz="1400" b="1" dirty="0">
                <a:solidFill>
                  <a:schemeClr val="tx1"/>
                </a:solidFill>
                <a:cs typeface="Arial"/>
              </a:rPr>
              <a:t> </a:t>
            </a:r>
            <a:r>
              <a:rPr lang="ru-RU" sz="1400" b="1" err="1">
                <a:solidFill>
                  <a:schemeClr val="tx1"/>
                </a:solidFill>
                <a:cs typeface="Arial"/>
              </a:rPr>
              <a:t>Switch</a:t>
            </a:r>
            <a:r>
              <a:rPr lang="ru-RU" sz="1400" dirty="0">
                <a:solidFill>
                  <a:schemeClr val="tx1"/>
                </a:solidFill>
                <a:cs typeface="Arial"/>
              </a:rPr>
              <a:t>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dirty="0">
                <a:solidFill>
                  <a:schemeClr val="tx1"/>
                </a:solidFill>
                <a:cs typeface="Arial"/>
              </a:rPr>
              <a:t>) - набор ресурсов </a:t>
            </a:r>
            <a:r>
              <a:rPr lang="ru-RU" sz="1400" b="1" err="1">
                <a:solidFill>
                  <a:schemeClr val="tx1"/>
                </a:solidFill>
                <a:cs typeface="Arial"/>
              </a:rPr>
              <a:t>OpenFlow</a:t>
            </a:r>
            <a:r>
              <a:rPr lang="ru-RU" sz="1400" dirty="0">
                <a:solidFill>
                  <a:schemeClr val="tx1"/>
                </a:solidFill>
                <a:cs typeface="Arial"/>
              </a:rPr>
              <a:t>, управляемый как единый объект, включает в себя </a:t>
            </a:r>
            <a:r>
              <a:rPr lang="ru-RU" sz="1400" b="1" err="1">
                <a:solidFill>
                  <a:schemeClr val="tx1"/>
                </a:solidFill>
                <a:cs typeface="Arial"/>
              </a:rPr>
              <a:t>datapath</a:t>
            </a:r>
            <a:r>
              <a:rPr lang="ru-RU" sz="1400" dirty="0">
                <a:solidFill>
                  <a:schemeClr val="tx1"/>
                </a:solidFill>
                <a:cs typeface="Arial"/>
              </a:rPr>
              <a:t> и </a:t>
            </a:r>
            <a:r>
              <a:rPr lang="ru-RU" sz="1400" b="1" err="1">
                <a:solidFill>
                  <a:schemeClr val="tx1"/>
                </a:solidFill>
                <a:cs typeface="Arial"/>
              </a:rPr>
              <a:t>control</a:t>
            </a:r>
            <a:r>
              <a:rPr lang="ru-RU" sz="1400" b="1" dirty="0">
                <a:solidFill>
                  <a:schemeClr val="tx1"/>
                </a:solidFill>
                <a:cs typeface="Arial"/>
              </a:rPr>
              <a:t> </a:t>
            </a:r>
            <a:r>
              <a:rPr lang="ru-RU" sz="1400" b="1" err="1">
                <a:solidFill>
                  <a:schemeClr val="tx1"/>
                </a:solidFill>
                <a:cs typeface="Arial"/>
              </a:rPr>
              <a:t>channel</a:t>
            </a:r>
            <a:r>
              <a:rPr lang="ru-RU" sz="1400" b="1" dirty="0">
                <a:solidFill>
                  <a:schemeClr val="tx1"/>
                </a:solidFill>
                <a:cs typeface="Arial"/>
              </a:rPr>
              <a:t>.</a:t>
            </a:r>
          </a:p>
          <a:p>
            <a:r>
              <a:rPr lang="ru-RU" sz="1400" b="1" err="1">
                <a:solidFill>
                  <a:schemeClr val="tx1"/>
                </a:solidFill>
                <a:cs typeface="Arial"/>
              </a:rPr>
              <a:t>OpenFlow</a:t>
            </a:r>
            <a:r>
              <a:rPr lang="ru-RU" sz="1400" b="1" dirty="0">
                <a:solidFill>
                  <a:schemeClr val="tx1"/>
                </a:solidFill>
                <a:cs typeface="Arial"/>
              </a:rPr>
              <a:t> Protoco</a:t>
            </a:r>
            <a:r>
              <a:rPr lang="ru-RU" sz="1400" dirty="0">
                <a:solidFill>
                  <a:schemeClr val="tx1"/>
                </a:solidFill>
                <a:cs typeface="Arial"/>
              </a:rPr>
              <a:t>l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b="1" dirty="0">
                <a:solidFill>
                  <a:schemeClr val="tx1"/>
                </a:solidFill>
                <a:cs typeface="Arial"/>
              </a:rPr>
              <a:t> Protocol</a:t>
            </a:r>
            <a:r>
              <a:rPr lang="ru-RU" sz="1400" dirty="0">
                <a:solidFill>
                  <a:schemeClr val="tx1"/>
                </a:solidFill>
                <a:cs typeface="Arial"/>
              </a:rPr>
              <a:t>)  -  протокол, определяемый этой спецификацией.</a:t>
            </a:r>
            <a:endParaRPr lang="ru-RU" sz="1400">
              <a:solidFill>
                <a:schemeClr val="tx1"/>
              </a:solidFill>
            </a:endParaRPr>
          </a:p>
        </p:txBody>
      </p:sp>
    </p:spTree>
    <p:extLst>
      <p:ext uri="{BB962C8B-B14F-4D97-AF65-F5344CB8AC3E}">
        <p14:creationId xmlns:p14="http://schemas.microsoft.com/office/powerpoint/2010/main" val="211095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AB13D-6CD5-E0E1-494C-9BE49661931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693833-6770-A222-951B-BE144C7EEFAE}"/>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617A2625-52A2-40DF-33AE-BCB49C0370E4}"/>
              </a:ext>
            </a:extLst>
          </p:cNvPr>
          <p:cNvSpPr>
            <a:spLocks noGrp="1"/>
          </p:cNvSpPr>
          <p:nvPr>
            <p:ph idx="1"/>
          </p:nvPr>
        </p:nvSpPr>
        <p:spPr>
          <a:xfrm>
            <a:off x="503238" y="1312086"/>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endParaRPr lang="ru-RU" sz="1400" dirty="0"/>
          </a:p>
          <a:p>
            <a:r>
              <a:rPr lang="ru-RU" sz="1400" dirty="0">
                <a:solidFill>
                  <a:srgbClr val="404040"/>
                </a:solidFill>
                <a:ea typeface="+mn-lt"/>
                <a:cs typeface="+mn-lt"/>
              </a:rPr>
              <a:t>Конфигурация устройств — это процесс настройки сетевых устройств для выполнения определённых функций, таких как маршрутизация, фильтрация трафика и управление доступом. Это включает в себя установку параметров, протоколов и политик, которые определяют, как устройство будет обрабатывать данные.</a:t>
            </a:r>
            <a:endParaRPr lang="ru-RU" sz="1400" dirty="0"/>
          </a:p>
          <a:p>
            <a:endParaRPr lang="ru-RU" sz="1400" dirty="0">
              <a:solidFill>
                <a:srgbClr val="404040"/>
              </a:solidFill>
              <a:ea typeface="+mn-lt"/>
              <a:cs typeface="+mn-lt"/>
            </a:endParaRPr>
          </a:p>
          <a:p>
            <a:r>
              <a:rPr lang="ru-RU" sz="1400" dirty="0">
                <a:solidFill>
                  <a:srgbClr val="404040"/>
                </a:solidFill>
                <a:ea typeface="+mn-lt"/>
                <a:cs typeface="+mn-lt"/>
              </a:rPr>
              <a:t>Конфигурация устройств затрагивает несколько уровней модели OSI, включая уровень 2 (канальный уровень) и уровень 3 (сетевой уровень). На канальном уровне конфигурация может включать настройки VLAN и MAC-адресов, а на сетевом уровне — маршрутизацию и IP-адресацию.</a:t>
            </a:r>
            <a:endParaRPr lang="ru-RU" sz="1400" dirty="0"/>
          </a:p>
          <a:p>
            <a:r>
              <a:rPr lang="ru-RU" sz="1400" dirty="0">
                <a:solidFill>
                  <a:srgbClr val="404040"/>
                </a:solidFill>
                <a:ea typeface="+mn-lt"/>
                <a:cs typeface="+mn-lt"/>
              </a:rPr>
              <a:t>В традиционных сетях конфигурация устройств выполняется вручную через интерфейсы управления, такие как командные строки (CLI) или графические интерфейсы (GUI). Коммутаторы и маршрутизаторы требуют индивидуальной настройки для каждого устройства, что может быть трудоёмким процессом, особенно в больших сетях.</a:t>
            </a:r>
            <a:endParaRPr lang="ru-RU" sz="1400" dirty="0"/>
          </a:p>
          <a:p>
            <a:r>
              <a:rPr lang="ru-RU" sz="1400" dirty="0">
                <a:solidFill>
                  <a:srgbClr val="404040"/>
                </a:solidFill>
                <a:ea typeface="+mn-lt"/>
                <a:cs typeface="+mn-lt"/>
              </a:rPr>
              <a:t>В SDN конфигурация устройств осуществляется централизованно через SDN </a:t>
            </a:r>
            <a:r>
              <a:rPr lang="ru-RU" sz="1400" dirty="0" err="1">
                <a:solidFill>
                  <a:srgbClr val="404040"/>
                </a:solidFill>
                <a:ea typeface="+mn-lt"/>
                <a:cs typeface="+mn-lt"/>
              </a:rPr>
              <a:t>Controller</a:t>
            </a:r>
            <a:r>
              <a:rPr lang="ru-RU" sz="1400" dirty="0">
                <a:solidFill>
                  <a:srgbClr val="404040"/>
                </a:solidFill>
                <a:ea typeface="+mn-lt"/>
                <a:cs typeface="+mn-lt"/>
              </a:rPr>
              <a:t>, который управляет всеми сетевыми устройствами как единой системой. Это позволяет автоматизировать процесс конфигурации, использовать шаблоны и политики, а также быстро вносить изменения в конфигурацию в ответ на изменения в сети или требования приложений. Таким образом, SDN упрощает управление и снижает вероятность ошибок, связанных с ручной настройкой.</a:t>
            </a:r>
            <a:endParaRPr lang="ru-RU" sz="1400" dirty="0"/>
          </a:p>
          <a:p>
            <a:endParaRPr lang="ru-RU" sz="1400" dirty="0">
              <a:solidFill>
                <a:srgbClr val="404040"/>
              </a:solidFill>
              <a:cs typeface="Arial"/>
            </a:endParaRPr>
          </a:p>
          <a:p>
            <a:endParaRPr lang="ru-RU" sz="1400" dirty="0"/>
          </a:p>
        </p:txBody>
      </p:sp>
    </p:spTree>
    <p:extLst>
      <p:ext uri="{BB962C8B-B14F-4D97-AF65-F5344CB8AC3E}">
        <p14:creationId xmlns:p14="http://schemas.microsoft.com/office/powerpoint/2010/main" val="6931145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F2AA43-9ED7-4156-A373-24A9105654C6}"/>
              </a:ext>
            </a:extLst>
          </p:cNvPr>
          <p:cNvSpPr>
            <a:spLocks noGrp="1"/>
          </p:cNvSpPr>
          <p:nvPr>
            <p:ph type="title"/>
          </p:nvPr>
        </p:nvSpPr>
        <p:spPr>
          <a:xfrm>
            <a:off x="503238" y="114287"/>
            <a:ext cx="9058275" cy="509711"/>
          </a:xfrm>
        </p:spPr>
        <p:txBody>
          <a:bodyPr/>
          <a:lstStyle/>
          <a:p>
            <a:r>
              <a:rPr lang="en-US" sz="1800" dirty="0">
                <a:ea typeface="+mj-lt"/>
                <a:cs typeface="+mj-lt"/>
              </a:rPr>
              <a:t>OpenFlow Switch Specification</a:t>
            </a:r>
            <a:br>
              <a:rPr lang="en-US" sz="1800" dirty="0">
                <a:cs typeface="Arial"/>
              </a:rPr>
            </a:br>
            <a:r>
              <a:rPr lang="en-US" sz="1800" dirty="0">
                <a:cs typeface="Arial"/>
              </a:rPr>
              <a:t>Version 1.5.1 </a:t>
            </a:r>
          </a:p>
        </p:txBody>
      </p:sp>
      <p:sp>
        <p:nvSpPr>
          <p:cNvPr id="3" name="Объект 2">
            <a:extLst>
              <a:ext uri="{FF2B5EF4-FFF2-40B4-BE49-F238E27FC236}">
                <a16:creationId xmlns:a16="http://schemas.microsoft.com/office/drawing/2014/main" id="{6CDFA746-F0B5-40DB-9C21-4A939B8593A5}"/>
              </a:ext>
            </a:extLst>
          </p:cNvPr>
          <p:cNvSpPr>
            <a:spLocks noGrp="1"/>
          </p:cNvSpPr>
          <p:nvPr>
            <p:ph idx="1"/>
          </p:nvPr>
        </p:nvSpPr>
        <p:spPr>
          <a:xfrm>
            <a:off x="470215" y="2669398"/>
            <a:ext cx="9058275" cy="4880562"/>
          </a:xfrm>
        </p:spPr>
        <p:txBody>
          <a:bodyPr/>
          <a:lstStyle/>
          <a:p>
            <a:r>
              <a:rPr lang="ru-RU" sz="1400" b="1" err="1">
                <a:solidFill>
                  <a:schemeClr val="tx1"/>
                </a:solidFill>
                <a:cs typeface="Arial"/>
              </a:rPr>
              <a:t>Glossary</a:t>
            </a:r>
            <a:r>
              <a:rPr lang="ru-RU" sz="1400" b="1" dirty="0">
                <a:solidFill>
                  <a:schemeClr val="tx1"/>
                </a:solidFill>
                <a:cs typeface="Arial"/>
              </a:rPr>
              <a:t>:</a:t>
            </a:r>
          </a:p>
          <a:p>
            <a:r>
              <a:rPr lang="ru-RU" sz="1400" b="1" dirty="0">
                <a:solidFill>
                  <a:schemeClr val="tx1"/>
                </a:solidFill>
                <a:cs typeface="Arial"/>
              </a:rPr>
              <a:t>Packet</a:t>
            </a:r>
            <a:r>
              <a:rPr lang="ru-RU" sz="1400" dirty="0">
                <a:solidFill>
                  <a:schemeClr val="tx1"/>
                </a:solidFill>
                <a:cs typeface="Arial"/>
              </a:rPr>
              <a:t> - последовательность байтов, содержащая  </a:t>
            </a:r>
            <a:r>
              <a:rPr lang="ru-RU" sz="1400" b="1" dirty="0">
                <a:solidFill>
                  <a:schemeClr val="tx1"/>
                </a:solidFill>
                <a:cs typeface="Arial"/>
              </a:rPr>
              <a:t>Заголовок</a:t>
            </a:r>
            <a:r>
              <a:rPr lang="ru-RU" sz="1400" dirty="0">
                <a:solidFill>
                  <a:schemeClr val="tx1"/>
                </a:solidFill>
                <a:cs typeface="Arial"/>
              </a:rPr>
              <a:t>, передаваемые данные и, необязательно, суффикс,  в таком порядке и рассматривается как единица для целей обработки и пересылки. Тип пакета по умолчанию - кадр </a:t>
            </a:r>
            <a:r>
              <a:rPr lang="ru-RU" sz="1400" b="1" dirty="0">
                <a:solidFill>
                  <a:schemeClr val="tx1"/>
                </a:solidFill>
                <a:cs typeface="Arial"/>
              </a:rPr>
              <a:t>Ethernet</a:t>
            </a:r>
            <a:r>
              <a:rPr lang="ru-RU" sz="1400" dirty="0">
                <a:solidFill>
                  <a:schemeClr val="tx1"/>
                </a:solidFill>
                <a:cs typeface="Arial"/>
              </a:rPr>
              <a:t>, поддерживаются и другие типы пакетов</a:t>
            </a:r>
          </a:p>
          <a:p>
            <a:r>
              <a:rPr lang="ru-RU" sz="1400" b="1" err="1">
                <a:solidFill>
                  <a:schemeClr val="tx1"/>
                </a:solidFill>
                <a:cs typeface="Arial"/>
              </a:rPr>
              <a:t>Pipeline</a:t>
            </a:r>
            <a:r>
              <a:rPr lang="ru-RU" sz="1400" dirty="0">
                <a:solidFill>
                  <a:schemeClr val="tx1"/>
                </a:solidFill>
                <a:cs typeface="Arial"/>
              </a:rPr>
              <a:t> - конвейер связанных </a:t>
            </a:r>
            <a:r>
              <a:rPr lang="ru-RU" sz="1400" b="1" err="1">
                <a:solidFill>
                  <a:schemeClr val="tx1"/>
                </a:solidFill>
                <a:cs typeface="Arial"/>
              </a:rPr>
              <a:t>flow</a:t>
            </a:r>
            <a:r>
              <a:rPr lang="ru-RU" sz="1400" b="1" dirty="0">
                <a:solidFill>
                  <a:schemeClr val="tx1"/>
                </a:solidFill>
                <a:cs typeface="Arial"/>
              </a:rPr>
              <a:t> </a:t>
            </a:r>
            <a:r>
              <a:rPr lang="ru-RU" sz="1400" b="1" err="1">
                <a:solidFill>
                  <a:schemeClr val="tx1"/>
                </a:solidFill>
                <a:cs typeface="Arial"/>
              </a:rPr>
              <a:t>tables</a:t>
            </a:r>
            <a:r>
              <a:rPr lang="ru-RU" sz="1400" dirty="0">
                <a:solidFill>
                  <a:schemeClr val="tx1"/>
                </a:solidFill>
                <a:cs typeface="Arial"/>
              </a:rPr>
              <a:t>, которые обеспечивают </a:t>
            </a:r>
            <a:r>
              <a:rPr lang="ru-RU" sz="1400" b="1" err="1">
                <a:solidFill>
                  <a:schemeClr val="tx1"/>
                </a:solidFill>
                <a:cs typeface="Arial"/>
              </a:rPr>
              <a:t>matching</a:t>
            </a:r>
            <a:r>
              <a:rPr lang="ru-RU" sz="1400" dirty="0">
                <a:solidFill>
                  <a:schemeClr val="tx1"/>
                </a:solidFill>
                <a:cs typeface="Arial"/>
              </a:rPr>
              <a:t>, </a:t>
            </a:r>
            <a:r>
              <a:rPr lang="ru-RU" sz="1400" b="1" err="1">
                <a:solidFill>
                  <a:schemeClr val="tx1"/>
                </a:solidFill>
                <a:cs typeface="Arial"/>
              </a:rPr>
              <a:t>forwarding</a:t>
            </a:r>
            <a:r>
              <a:rPr lang="ru-RU" sz="1400" dirty="0">
                <a:solidFill>
                  <a:schemeClr val="tx1"/>
                </a:solidFill>
                <a:cs typeface="Arial"/>
              </a:rPr>
              <a:t> и модификацию пакетов в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b="1" dirty="0">
                <a:solidFill>
                  <a:schemeClr val="tx1"/>
                </a:solidFill>
                <a:cs typeface="Arial"/>
              </a:rPr>
              <a:t>.</a:t>
            </a:r>
          </a:p>
          <a:p>
            <a:r>
              <a:rPr lang="ru-RU" sz="1400" b="1" err="1">
                <a:solidFill>
                  <a:schemeClr val="tx1"/>
                </a:solidFill>
                <a:cs typeface="Arial"/>
              </a:rPr>
              <a:t>Pipeline</a:t>
            </a:r>
            <a:r>
              <a:rPr lang="ru-RU" sz="1400" b="1" dirty="0">
                <a:solidFill>
                  <a:schemeClr val="tx1"/>
                </a:solidFill>
                <a:cs typeface="Arial"/>
              </a:rPr>
              <a:t> </a:t>
            </a:r>
            <a:r>
              <a:rPr lang="ru-RU" sz="1400" b="1" err="1">
                <a:solidFill>
                  <a:schemeClr val="tx1"/>
                </a:solidFill>
                <a:cs typeface="Arial"/>
              </a:rPr>
              <a:t>fields</a:t>
            </a:r>
            <a:r>
              <a:rPr lang="ru-RU" sz="1400" dirty="0">
                <a:solidFill>
                  <a:schemeClr val="tx1"/>
                </a:solidFill>
                <a:cs typeface="Arial"/>
              </a:rPr>
              <a:t> - набор значений, прикрепленных к пакету во время обработки конвейера, которые не являются полями </a:t>
            </a:r>
            <a:r>
              <a:rPr lang="ru-RU" sz="1400" b="1" dirty="0">
                <a:solidFill>
                  <a:schemeClr val="tx1"/>
                </a:solidFill>
                <a:cs typeface="Arial"/>
              </a:rPr>
              <a:t>Заголовка</a:t>
            </a:r>
            <a:r>
              <a:rPr lang="ru-RU" sz="1400" dirty="0">
                <a:solidFill>
                  <a:schemeClr val="tx1"/>
                </a:solidFill>
                <a:cs typeface="Arial"/>
              </a:rPr>
              <a:t>. Включают в себя  </a:t>
            </a:r>
            <a:r>
              <a:rPr lang="ru-RU" sz="1400" b="1" err="1">
                <a:solidFill>
                  <a:schemeClr val="tx1"/>
                </a:solidFill>
                <a:cs typeface="Arial"/>
              </a:rPr>
              <a:t>ingress</a:t>
            </a:r>
            <a:r>
              <a:rPr lang="ru-RU" sz="1400" dirty="0">
                <a:solidFill>
                  <a:schemeClr val="tx1"/>
                </a:solidFill>
                <a:cs typeface="Arial"/>
              </a:rPr>
              <a:t> порт, значение метаданных, значение идентификатора туннеля и другие.</a:t>
            </a:r>
            <a:endParaRPr lang="ru-RU" sz="1400">
              <a:solidFill>
                <a:schemeClr val="tx1"/>
              </a:solidFill>
            </a:endParaRPr>
          </a:p>
          <a:p>
            <a:r>
              <a:rPr lang="ru-RU" sz="1400" b="1" dirty="0">
                <a:solidFill>
                  <a:schemeClr val="tx1"/>
                </a:solidFill>
                <a:cs typeface="Arial"/>
              </a:rPr>
              <a:t>Port</a:t>
            </a:r>
            <a:r>
              <a:rPr lang="ru-RU" sz="1400" dirty="0">
                <a:solidFill>
                  <a:schemeClr val="tx1"/>
                </a:solidFill>
                <a:cs typeface="Arial"/>
              </a:rPr>
              <a:t> – места входа и выхода пакетов в/из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pipeline</a:t>
            </a:r>
            <a:r>
              <a:rPr lang="ru-RU" sz="1400" b="1" dirty="0">
                <a:solidFill>
                  <a:schemeClr val="tx1"/>
                </a:solidFill>
                <a:cs typeface="Arial"/>
              </a:rPr>
              <a:t>.</a:t>
            </a:r>
            <a:r>
              <a:rPr lang="ru-RU" sz="1400" dirty="0">
                <a:solidFill>
                  <a:schemeClr val="tx1"/>
                </a:solidFill>
                <a:cs typeface="Arial"/>
              </a:rPr>
              <a:t> Может быть физическим портом, логическим портом или зарезервированным портом, определенным </a:t>
            </a:r>
            <a:r>
              <a:rPr lang="ru-RU" sz="1400" b="1" err="1">
                <a:solidFill>
                  <a:schemeClr val="tx1"/>
                </a:solidFill>
                <a:cs typeface="Arial"/>
              </a:rPr>
              <a:t>OpenFlow</a:t>
            </a:r>
            <a:r>
              <a:rPr lang="ru-RU" sz="1400" b="1" dirty="0">
                <a:solidFill>
                  <a:schemeClr val="tx1"/>
                </a:solidFill>
                <a:cs typeface="Arial"/>
              </a:rPr>
              <a:t> </a:t>
            </a:r>
            <a:r>
              <a:rPr lang="ru-RU" sz="1400" b="1" err="1">
                <a:solidFill>
                  <a:schemeClr val="tx1"/>
                </a:solidFill>
                <a:cs typeface="Arial"/>
              </a:rPr>
              <a:t>switch</a:t>
            </a:r>
            <a:r>
              <a:rPr lang="ru-RU" sz="1400" b="1" dirty="0">
                <a:solidFill>
                  <a:schemeClr val="tx1"/>
                </a:solidFill>
                <a:cs typeface="Arial"/>
              </a:rPr>
              <a:t> </a:t>
            </a:r>
            <a:r>
              <a:rPr lang="ru-RU" sz="1400" b="1" err="1">
                <a:solidFill>
                  <a:schemeClr val="tx1"/>
                </a:solidFill>
                <a:cs typeface="Arial"/>
              </a:rPr>
              <a:t>protocol</a:t>
            </a:r>
            <a:r>
              <a:rPr lang="ru-RU" sz="1400" dirty="0">
                <a:solidFill>
                  <a:schemeClr val="tx1"/>
                </a:solidFill>
                <a:cs typeface="Arial"/>
              </a:rPr>
              <a:t>.</a:t>
            </a:r>
            <a:endParaRPr lang="ru-RU" sz="1400">
              <a:solidFill>
                <a:schemeClr val="tx1"/>
              </a:solidFill>
            </a:endParaRPr>
          </a:p>
          <a:p>
            <a:r>
              <a:rPr lang="ru-RU" sz="1400" b="1" err="1">
                <a:solidFill>
                  <a:schemeClr val="tx1"/>
                </a:solidFill>
                <a:cs typeface="Arial"/>
              </a:rPr>
              <a:t>Queue</a:t>
            </a:r>
            <a:r>
              <a:rPr lang="ru-RU" sz="1400" dirty="0">
                <a:solidFill>
                  <a:schemeClr val="tx1"/>
                </a:solidFill>
                <a:cs typeface="Arial"/>
              </a:rPr>
              <a:t> - задержка/выпуск  пакетов   в соответствии с их приоритетом на выходном порту для обеспечения качества обслуживания (</a:t>
            </a:r>
            <a:r>
              <a:rPr lang="ru-RU" sz="1400" b="1" err="1">
                <a:solidFill>
                  <a:schemeClr val="tx1"/>
                </a:solidFill>
                <a:cs typeface="Arial"/>
              </a:rPr>
              <a:t>QoS</a:t>
            </a:r>
            <a:r>
              <a:rPr lang="ru-RU" sz="1400" dirty="0">
                <a:solidFill>
                  <a:schemeClr val="tx1"/>
                </a:solidFill>
                <a:cs typeface="Arial"/>
              </a:rPr>
              <a:t>)</a:t>
            </a:r>
            <a:endParaRPr lang="ru-RU" sz="1400">
              <a:solidFill>
                <a:schemeClr val="tx1"/>
              </a:solidFill>
            </a:endParaRPr>
          </a:p>
        </p:txBody>
      </p:sp>
    </p:spTree>
    <p:extLst>
      <p:ext uri="{BB962C8B-B14F-4D97-AF65-F5344CB8AC3E}">
        <p14:creationId xmlns:p14="http://schemas.microsoft.com/office/powerpoint/2010/main" val="1716701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F2AA43-9ED7-4156-A373-24A9105654C6}"/>
              </a:ext>
            </a:extLst>
          </p:cNvPr>
          <p:cNvSpPr>
            <a:spLocks noGrp="1"/>
          </p:cNvSpPr>
          <p:nvPr>
            <p:ph type="title"/>
          </p:nvPr>
        </p:nvSpPr>
        <p:spPr>
          <a:xfrm>
            <a:off x="503238" y="114287"/>
            <a:ext cx="9058275" cy="520211"/>
          </a:xfrm>
        </p:spPr>
        <p:txBody>
          <a:bodyPr/>
          <a:lstStyle/>
          <a:p>
            <a:r>
              <a:rPr lang="en-US" sz="1800" dirty="0">
                <a:ea typeface="+mj-lt"/>
                <a:cs typeface="+mj-lt"/>
              </a:rPr>
              <a:t>OpenFlow Switch Specification</a:t>
            </a:r>
            <a:br>
              <a:rPr lang="en-US" sz="1800" dirty="0">
                <a:cs typeface="Arial"/>
              </a:rPr>
            </a:br>
            <a:r>
              <a:rPr lang="en-US" sz="1800" dirty="0">
                <a:cs typeface="Arial"/>
              </a:rPr>
              <a:t>Version 1.5.1 </a:t>
            </a:r>
          </a:p>
        </p:txBody>
      </p:sp>
      <p:sp>
        <p:nvSpPr>
          <p:cNvPr id="3" name="Объект 2">
            <a:extLst>
              <a:ext uri="{FF2B5EF4-FFF2-40B4-BE49-F238E27FC236}">
                <a16:creationId xmlns:a16="http://schemas.microsoft.com/office/drawing/2014/main" id="{6CDFA746-F0B5-40DB-9C21-4A939B8593A5}"/>
              </a:ext>
            </a:extLst>
          </p:cNvPr>
          <p:cNvSpPr>
            <a:spLocks noGrp="1"/>
          </p:cNvSpPr>
          <p:nvPr>
            <p:ph idx="1"/>
          </p:nvPr>
        </p:nvSpPr>
        <p:spPr>
          <a:xfrm>
            <a:off x="470215" y="4569815"/>
            <a:ext cx="9058275" cy="2423667"/>
          </a:xfrm>
        </p:spPr>
        <p:txBody>
          <a:bodyPr/>
          <a:lstStyle/>
          <a:p>
            <a:r>
              <a:rPr lang="ru-RU" sz="1400" err="1">
                <a:solidFill>
                  <a:schemeClr val="tx1"/>
                </a:solidFill>
                <a:cs typeface="Arial"/>
              </a:rPr>
              <a:t>Glossary</a:t>
            </a:r>
            <a:endParaRPr lang="ru-RU" sz="1400">
              <a:solidFill>
                <a:schemeClr val="tx1"/>
              </a:solidFill>
              <a:cs typeface="Arial"/>
            </a:endParaRPr>
          </a:p>
          <a:p>
            <a:r>
              <a:rPr lang="ru-RU" sz="1400" b="1" err="1">
                <a:solidFill>
                  <a:schemeClr val="tx1"/>
                </a:solidFill>
                <a:cs typeface="Arial"/>
              </a:rPr>
              <a:t>Tag</a:t>
            </a:r>
            <a:r>
              <a:rPr lang="ru-RU" sz="1400" dirty="0">
                <a:solidFill>
                  <a:schemeClr val="tx1"/>
                </a:solidFill>
                <a:cs typeface="Arial"/>
              </a:rPr>
              <a:t> - заголовок, который можно вставить или удалить из пакета с помощью </a:t>
            </a:r>
            <a:r>
              <a:rPr lang="ru-RU" sz="1400" b="1" err="1">
                <a:solidFill>
                  <a:schemeClr val="tx1"/>
                </a:solidFill>
                <a:cs typeface="Arial"/>
              </a:rPr>
              <a:t>push</a:t>
            </a:r>
            <a:r>
              <a:rPr lang="ru-RU" sz="1400" dirty="0">
                <a:solidFill>
                  <a:schemeClr val="tx1"/>
                </a:solidFill>
                <a:cs typeface="Arial"/>
              </a:rPr>
              <a:t> и </a:t>
            </a:r>
            <a:r>
              <a:rPr lang="ru-RU" sz="1400" b="1" err="1">
                <a:solidFill>
                  <a:schemeClr val="tx1"/>
                </a:solidFill>
                <a:cs typeface="Arial"/>
              </a:rPr>
              <a:t>pop</a:t>
            </a:r>
            <a:r>
              <a:rPr lang="ru-RU" sz="1400" dirty="0">
                <a:solidFill>
                  <a:schemeClr val="tx1"/>
                </a:solidFill>
                <a:cs typeface="Arial"/>
              </a:rPr>
              <a:t>-действий.</a:t>
            </a:r>
          </a:p>
          <a:p>
            <a:r>
              <a:rPr lang="ru-RU" sz="1400" b="1" err="1">
                <a:solidFill>
                  <a:schemeClr val="tx1"/>
                </a:solidFill>
                <a:cs typeface="Arial"/>
              </a:rPr>
              <a:t>Outermost</a:t>
            </a:r>
            <a:r>
              <a:rPr lang="ru-RU" sz="1400" b="1" dirty="0">
                <a:solidFill>
                  <a:schemeClr val="tx1"/>
                </a:solidFill>
                <a:cs typeface="Arial"/>
              </a:rPr>
              <a:t> </a:t>
            </a:r>
            <a:r>
              <a:rPr lang="ru-RU" sz="1400" b="1" err="1">
                <a:solidFill>
                  <a:schemeClr val="tx1"/>
                </a:solidFill>
                <a:cs typeface="Arial"/>
              </a:rPr>
              <a:t>Tag</a:t>
            </a:r>
            <a:r>
              <a:rPr lang="ru-RU" sz="1400" dirty="0">
                <a:solidFill>
                  <a:schemeClr val="tx1"/>
                </a:solidFill>
                <a:cs typeface="Arial"/>
              </a:rPr>
              <a:t>   - тег, который наиболее близок к началу пакета.</a:t>
            </a:r>
            <a:endParaRPr lang="ru-RU" sz="1400">
              <a:solidFill>
                <a:schemeClr val="tx1"/>
              </a:solidFill>
            </a:endParaRPr>
          </a:p>
        </p:txBody>
      </p:sp>
    </p:spTree>
    <p:extLst>
      <p:ext uri="{BB962C8B-B14F-4D97-AF65-F5344CB8AC3E}">
        <p14:creationId xmlns:p14="http://schemas.microsoft.com/office/powerpoint/2010/main" val="25918072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9D2EE-9E2E-83CC-0EB2-DE6D6EAACFB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0EB06C-5D61-ED36-B13A-93299180DCA7}"/>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C9E28A55-3280-119F-936D-A4457A798B81}"/>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ea typeface="+mn-lt"/>
              <a:cs typeface="+mn-lt"/>
            </a:endParaRPr>
          </a:p>
          <a:p>
            <a:r>
              <a:rPr lang="ru-RU" sz="1400" dirty="0">
                <a:ea typeface="+mn-lt"/>
                <a:cs typeface="+mn-lt"/>
              </a:rPr>
              <a:t>В сравнении с распределенной моделью IP/MPLS, </a:t>
            </a:r>
            <a:r>
              <a:rPr lang="ru-RU" sz="1400" dirty="0" err="1">
                <a:ea typeface="+mn-lt"/>
                <a:cs typeface="+mn-lt"/>
              </a:rPr>
              <a:t>OpenFlow</a:t>
            </a:r>
            <a:r>
              <a:rPr lang="ru-RU" sz="1400" dirty="0">
                <a:ea typeface="+mn-lt"/>
                <a:cs typeface="+mn-lt"/>
              </a:rPr>
              <a:t> предлагает следующие возможности:</a:t>
            </a:r>
            <a:endParaRPr lang="ru-RU" dirty="0"/>
          </a:p>
          <a:p>
            <a:pPr marL="285750" indent="-285750">
              <a:buFont typeface="Arial"/>
              <a:buChar char="•"/>
            </a:pPr>
            <a:r>
              <a:rPr lang="ru-RU" sz="1400" dirty="0">
                <a:ea typeface="+mn-lt"/>
                <a:cs typeface="+mn-lt"/>
              </a:rPr>
              <a:t>Возможность использования масок в инструкциях, что позволяет эмулировать переадресацию IP-адресов.</a:t>
            </a:r>
            <a:endParaRPr lang="ru-RU" dirty="0"/>
          </a:p>
          <a:p>
            <a:pPr marL="285750" indent="-285750">
              <a:buFont typeface="Arial"/>
              <a:buChar char="•"/>
            </a:pPr>
            <a:r>
              <a:rPr lang="ru-RU" sz="1400" dirty="0">
                <a:ea typeface="+mn-lt"/>
                <a:cs typeface="+mn-lt"/>
              </a:rPr>
              <a:t>Поддержка маршрутизации как для L2, так и для L3, что позволяет отслеживать отправителя и получателя.</a:t>
            </a:r>
            <a:endParaRPr lang="ru-RU" dirty="0"/>
          </a:p>
          <a:p>
            <a:pPr marL="285750" indent="-285750">
              <a:buFont typeface="Arial"/>
              <a:buChar char="•"/>
            </a:pPr>
            <a:r>
              <a:rPr lang="ru-RU" sz="1400" dirty="0" err="1">
                <a:ea typeface="+mn-lt"/>
                <a:cs typeface="+mn-lt"/>
              </a:rPr>
              <a:t>OpenFlow</a:t>
            </a:r>
            <a:r>
              <a:rPr lang="ru-RU" sz="1400" dirty="0">
                <a:ea typeface="+mn-lt"/>
                <a:cs typeface="+mn-lt"/>
              </a:rPr>
              <a:t> является сильным инструментом для маршрутизации на основе политик и других механизмов </a:t>
            </a:r>
            <a:r>
              <a:rPr lang="ru-RU" sz="1400" dirty="0" err="1">
                <a:ea typeface="+mn-lt"/>
                <a:cs typeface="+mn-lt"/>
              </a:rPr>
              <a:t>match</a:t>
            </a:r>
            <a:r>
              <a:rPr lang="ru-RU" sz="1400" dirty="0">
                <a:ea typeface="+mn-lt"/>
                <a:cs typeface="+mn-lt"/>
              </a:rPr>
              <a:t>/</a:t>
            </a:r>
            <a:r>
              <a:rPr lang="ru-RU" sz="1400" dirty="0" err="1">
                <a:ea typeface="+mn-lt"/>
                <a:cs typeface="+mn-lt"/>
              </a:rPr>
              <a:t>forwarding</a:t>
            </a:r>
            <a:r>
              <a:rPr lang="ru-RU" sz="1400" dirty="0">
                <a:ea typeface="+mn-lt"/>
                <a:cs typeface="+mn-lt"/>
              </a:rPr>
              <a:t> в распределенной среде, так как не существует другого полностью стандартизованного решения.</a:t>
            </a:r>
            <a:endParaRPr lang="ru-RU" dirty="0"/>
          </a:p>
          <a:p>
            <a:pPr indent="0"/>
            <a:r>
              <a:rPr lang="ru-RU" sz="1400" dirty="0">
                <a:ea typeface="+mn-lt"/>
                <a:cs typeface="+mn-lt"/>
              </a:rPr>
              <a:t>Изначально предполагалось, что коммутатор, управляемый приложением, может выполнять функции сервисного устройства, такие как NAT или брандмауэр.</a:t>
            </a:r>
            <a:endParaRPr lang="ru-RU" dirty="0"/>
          </a:p>
          <a:p>
            <a:r>
              <a:rPr lang="ru-RU" sz="1400" dirty="0">
                <a:ea typeface="+mn-lt"/>
                <a:cs typeface="+mn-lt"/>
              </a:rPr>
              <a:t>Хотя реализация этих возможностей зависит от производителя, версия 1.3 проводного протокола </a:t>
            </a:r>
            <a:r>
              <a:rPr lang="ru-RU" sz="1400" dirty="0" err="1">
                <a:ea typeface="+mn-lt"/>
                <a:cs typeface="+mn-lt"/>
              </a:rPr>
              <a:t>OpenFlow</a:t>
            </a:r>
            <a:r>
              <a:rPr lang="ru-RU" sz="1400" dirty="0">
                <a:ea typeface="+mn-lt"/>
                <a:cs typeface="+mn-lt"/>
              </a:rPr>
              <a:t> позволяет манипулировать метками, что упрощает эмуляцию поведения интегрированных платформ, таких как MPLS LSR</a:t>
            </a:r>
            <a:endParaRPr lang="ru-RU" dirty="0"/>
          </a:p>
          <a:p>
            <a:endParaRPr lang="ru-RU" sz="1400" dirty="0">
              <a:ea typeface="+mn-lt"/>
              <a:cs typeface="Arial"/>
            </a:endParaRPr>
          </a:p>
          <a:p>
            <a:endParaRPr lang="ru-RU" dirty="0"/>
          </a:p>
        </p:txBody>
      </p:sp>
    </p:spTree>
    <p:extLst>
      <p:ext uri="{BB962C8B-B14F-4D97-AF65-F5344CB8AC3E}">
        <p14:creationId xmlns:p14="http://schemas.microsoft.com/office/powerpoint/2010/main" val="37380752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6BBA0-350B-FC13-E99F-E20E7F7BECE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43D58F-75E0-971D-F3C8-DA3A19A067B5}"/>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880FF46B-DC89-F3F6-DF04-EF63F0C3CCC5}"/>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dirty="0" err="1">
                <a:ea typeface="+mn-lt"/>
                <a:cs typeface="+mn-lt"/>
              </a:rPr>
              <a:t>OpenFlow</a:t>
            </a:r>
            <a:r>
              <a:rPr lang="ru-RU" sz="1400" dirty="0">
                <a:ea typeface="+mn-lt"/>
                <a:cs typeface="+mn-lt"/>
              </a:rPr>
              <a:t> может быть расширен различными опциями для управляющих сообщений, полей соответствия потока, счетчиков, статистики и других дополнений.</a:t>
            </a:r>
            <a:endParaRPr lang="ru-RU" dirty="0"/>
          </a:p>
          <a:p>
            <a:r>
              <a:rPr lang="ru-RU" sz="1400" dirty="0">
                <a:ea typeface="+mn-lt"/>
                <a:cs typeface="+mn-lt"/>
              </a:rPr>
              <a:t>Записи в таблице потоков могут иметь приоритет (в случае перекрывающихся записей) и временный срок действия.</a:t>
            </a:r>
            <a:endParaRPr lang="ru-RU" dirty="0"/>
          </a:p>
          <a:p>
            <a:r>
              <a:rPr lang="ru-RU" sz="1400" dirty="0" err="1">
                <a:ea typeface="+mn-lt"/>
                <a:cs typeface="+mn-lt"/>
              </a:rPr>
              <a:t>OpenFlow</a:t>
            </a:r>
            <a:r>
              <a:rPr lang="ru-RU" sz="1400" dirty="0">
                <a:ea typeface="+mn-lt"/>
                <a:cs typeface="+mn-lt"/>
              </a:rPr>
              <a:t> поддерживает три типа портов: PHYSICAL, LOGICAL и RESERVED. Эти порты могут быть входными (</a:t>
            </a:r>
            <a:r>
              <a:rPr lang="ru-RU" sz="1400" dirty="0" err="1">
                <a:ea typeface="+mn-lt"/>
                <a:cs typeface="+mn-lt"/>
              </a:rPr>
              <a:t>ingress</a:t>
            </a:r>
            <a:r>
              <a:rPr lang="ru-RU" sz="1400" dirty="0">
                <a:ea typeface="+mn-lt"/>
                <a:cs typeface="+mn-lt"/>
              </a:rPr>
              <a:t>), выходными (</a:t>
            </a:r>
            <a:r>
              <a:rPr lang="ru-RU" sz="1400" dirty="0" err="1">
                <a:ea typeface="+mn-lt"/>
                <a:cs typeface="+mn-lt"/>
              </a:rPr>
              <a:t>egress</a:t>
            </a:r>
            <a:r>
              <a:rPr lang="ru-RU" sz="1400" dirty="0">
                <a:ea typeface="+mn-lt"/>
                <a:cs typeface="+mn-lt"/>
              </a:rPr>
              <a:t>) или двунаправленными (</a:t>
            </a:r>
            <a:r>
              <a:rPr lang="ru-RU" sz="1400" dirty="0" err="1">
                <a:ea typeface="+mn-lt"/>
                <a:cs typeface="+mn-lt"/>
              </a:rPr>
              <a:t>bidirectional</a:t>
            </a:r>
            <a:r>
              <a:rPr lang="ru-RU" sz="1400" dirty="0">
                <a:ea typeface="+mn-lt"/>
                <a:cs typeface="+mn-lt"/>
              </a:rPr>
              <a:t>).</a:t>
            </a:r>
            <a:endParaRPr lang="ru-RU" dirty="0"/>
          </a:p>
          <a:p>
            <a:r>
              <a:rPr lang="ru-RU" sz="1400" dirty="0">
                <a:ea typeface="+mn-lt"/>
                <a:cs typeface="+mn-lt"/>
              </a:rPr>
              <a:t>Тип RESERVED включает:</a:t>
            </a:r>
            <a:endParaRPr lang="ru-RU" dirty="0"/>
          </a:p>
          <a:p>
            <a:pPr marL="285750" indent="-285750">
              <a:buFont typeface="Arial"/>
              <a:buChar char="•"/>
            </a:pPr>
            <a:r>
              <a:rPr lang="ru-RU" sz="1400" b="1" dirty="0">
                <a:ea typeface="+mn-lt"/>
                <a:cs typeface="+mn-lt"/>
              </a:rPr>
              <a:t>IN_PORT</a:t>
            </a:r>
            <a:r>
              <a:rPr lang="ru-RU" sz="1400" dirty="0">
                <a:ea typeface="+mn-lt"/>
                <a:cs typeface="+mn-lt"/>
              </a:rPr>
              <a:t> и </a:t>
            </a:r>
            <a:r>
              <a:rPr lang="ru-RU" sz="1400" b="1" dirty="0">
                <a:ea typeface="+mn-lt"/>
                <a:cs typeface="+mn-lt"/>
              </a:rPr>
              <a:t>ANY</a:t>
            </a:r>
            <a:r>
              <a:rPr lang="ru-RU" sz="1400" dirty="0">
                <a:ea typeface="+mn-lt"/>
                <a:cs typeface="+mn-lt"/>
              </a:rPr>
              <a:t> — не требуют пояснений.</a:t>
            </a:r>
            <a:endParaRPr lang="ru-RU" dirty="0"/>
          </a:p>
          <a:p>
            <a:pPr marL="285750" indent="-285750">
              <a:buFont typeface="Arial"/>
              <a:buChar char="•"/>
            </a:pPr>
            <a:r>
              <a:rPr lang="ru-RU" sz="1400" b="1" dirty="0">
                <a:ea typeface="+mn-lt"/>
                <a:cs typeface="+mn-lt"/>
              </a:rPr>
              <a:t>TABLE</a:t>
            </a:r>
            <a:r>
              <a:rPr lang="ru-RU" sz="1400" dirty="0">
                <a:ea typeface="+mn-lt"/>
                <a:cs typeface="+mn-lt"/>
              </a:rPr>
              <a:t> — необходим для </a:t>
            </a:r>
            <a:r>
              <a:rPr lang="ru-RU" sz="1400" dirty="0" err="1">
                <a:ea typeface="+mn-lt"/>
                <a:cs typeface="+mn-lt"/>
              </a:rPr>
              <a:t>многопотокового</a:t>
            </a:r>
            <a:r>
              <a:rPr lang="ru-RU" sz="1400" dirty="0">
                <a:ea typeface="+mn-lt"/>
                <a:cs typeface="+mn-lt"/>
              </a:rPr>
              <a:t> конвейера (</a:t>
            </a:r>
            <a:r>
              <a:rPr lang="ru-RU" sz="1400" dirty="0" err="1">
                <a:ea typeface="+mn-lt"/>
                <a:cs typeface="+mn-lt"/>
              </a:rPr>
              <a:t>OpenFlow</a:t>
            </a:r>
            <a:r>
              <a:rPr lang="ru-RU" sz="1400" dirty="0">
                <a:ea typeface="+mn-lt"/>
                <a:cs typeface="+mn-lt"/>
              </a:rPr>
              <a:t> поддерживает до 255 таблиц с произвольными указателями </a:t>
            </a:r>
            <a:r>
              <a:rPr lang="ru-RU" sz="1400" dirty="0" err="1">
                <a:ea typeface="+mn-lt"/>
                <a:cs typeface="+mn-lt"/>
              </a:rPr>
              <a:t>GoTo</a:t>
            </a:r>
            <a:r>
              <a:rPr lang="ru-RU" sz="1400" dirty="0">
                <a:ea typeface="+mn-lt"/>
                <a:cs typeface="+mn-lt"/>
              </a:rPr>
              <a:t>).</a:t>
            </a:r>
            <a:endParaRPr lang="ru-RU" dirty="0"/>
          </a:p>
          <a:p>
            <a:pPr marL="285750" indent="-285750">
              <a:buFont typeface="Arial"/>
              <a:buChar char="•"/>
            </a:pPr>
            <a:r>
              <a:rPr lang="ru-RU" sz="1400" b="1" dirty="0">
                <a:ea typeface="+mn-lt"/>
                <a:cs typeface="+mn-lt"/>
              </a:rPr>
              <a:t>LOCAL</a:t>
            </a:r>
            <a:r>
              <a:rPr lang="ru-RU" sz="1400" dirty="0">
                <a:ea typeface="+mn-lt"/>
                <a:cs typeface="+mn-lt"/>
              </a:rPr>
              <a:t> — только </a:t>
            </a:r>
            <a:r>
              <a:rPr lang="ru-RU" sz="1400" dirty="0" err="1">
                <a:ea typeface="+mn-lt"/>
                <a:cs typeface="+mn-lt"/>
              </a:rPr>
              <a:t>egress</a:t>
            </a:r>
            <a:r>
              <a:rPr lang="ru-RU" sz="1400" dirty="0">
                <a:ea typeface="+mn-lt"/>
                <a:cs typeface="+mn-lt"/>
              </a:rPr>
              <a:t>, этот логический порт позволяет приложениям </a:t>
            </a:r>
            <a:r>
              <a:rPr lang="ru-RU" sz="1400" dirty="0" err="1">
                <a:ea typeface="+mn-lt"/>
                <a:cs typeface="+mn-lt"/>
              </a:rPr>
              <a:t>OpenFlow</a:t>
            </a:r>
            <a:r>
              <a:rPr lang="ru-RU" sz="1400" dirty="0">
                <a:ea typeface="+mn-lt"/>
                <a:cs typeface="+mn-lt"/>
              </a:rPr>
              <a:t> получать доступ к портам (и процессам) операционной системы узла.</a:t>
            </a:r>
            <a:endParaRPr lang="ru-RU" dirty="0"/>
          </a:p>
          <a:p>
            <a:pPr marL="285750" indent="-285750">
              <a:buFont typeface="Arial"/>
              <a:buChar char="•"/>
            </a:pPr>
            <a:r>
              <a:rPr lang="ru-RU" sz="1400" b="1" dirty="0">
                <a:ea typeface="+mn-lt"/>
                <a:cs typeface="+mn-lt"/>
              </a:rPr>
              <a:t>NORMAL</a:t>
            </a:r>
            <a:r>
              <a:rPr lang="ru-RU" sz="1400" dirty="0">
                <a:ea typeface="+mn-lt"/>
                <a:cs typeface="+mn-lt"/>
              </a:rPr>
              <a:t> — только </a:t>
            </a:r>
            <a:r>
              <a:rPr lang="ru-RU" sz="1400" dirty="0" err="1">
                <a:ea typeface="+mn-lt"/>
                <a:cs typeface="+mn-lt"/>
              </a:rPr>
              <a:t>egress</a:t>
            </a:r>
            <a:r>
              <a:rPr lang="ru-RU" sz="1400" dirty="0">
                <a:ea typeface="+mn-lt"/>
                <a:cs typeface="+mn-lt"/>
              </a:rPr>
              <a:t>, этот логический порт позволяет коммутатору функционировать как традиционный Ethernet-коммутатор. Согласно спецификации протокола, этот порт поддерживается только гибридным коммутатором</a:t>
            </a:r>
            <a:endParaRPr lang="ru-RU" dirty="0"/>
          </a:p>
          <a:p>
            <a:endParaRPr lang="ru-RU" sz="1400" dirty="0">
              <a:ea typeface="+mn-lt"/>
              <a:cs typeface="+mn-lt"/>
            </a:endParaRPr>
          </a:p>
          <a:p>
            <a:endParaRPr lang="ru-RU" dirty="0"/>
          </a:p>
        </p:txBody>
      </p:sp>
    </p:spTree>
    <p:extLst>
      <p:ext uri="{BB962C8B-B14F-4D97-AF65-F5344CB8AC3E}">
        <p14:creationId xmlns:p14="http://schemas.microsoft.com/office/powerpoint/2010/main" val="14327057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EBF60-0159-95D0-03F6-01A631EFA25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A1177E-D812-C45F-DAB7-B951124DF0B5}"/>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9C74FA79-CCFB-EEEA-0AA4-F356ED00B7C6}"/>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pPr marL="285750" indent="-285750">
              <a:buFont typeface="Arial"/>
              <a:buChar char="•"/>
            </a:pPr>
            <a:endParaRPr lang="ru-RU" sz="1400" b="1" dirty="0">
              <a:ea typeface="+mn-lt"/>
              <a:cs typeface="+mn-lt"/>
            </a:endParaRPr>
          </a:p>
          <a:p>
            <a:pPr marL="285750" indent="-285750">
              <a:buFont typeface="Arial"/>
              <a:buChar char="•"/>
            </a:pPr>
            <a:r>
              <a:rPr lang="ru-RU" sz="1400" b="1" dirty="0">
                <a:ea typeface="+mn-lt"/>
                <a:cs typeface="+mn-lt"/>
              </a:rPr>
              <a:t>FLOOD</a:t>
            </a:r>
            <a:r>
              <a:rPr lang="ru-RU" sz="1400" dirty="0">
                <a:ea typeface="+mn-lt"/>
                <a:cs typeface="+mn-lt"/>
              </a:rPr>
              <a:t> — только </a:t>
            </a:r>
            <a:r>
              <a:rPr lang="ru-RU" sz="1400" dirty="0" err="1">
                <a:ea typeface="+mn-lt"/>
                <a:cs typeface="+mn-lt"/>
              </a:rPr>
              <a:t>egress</a:t>
            </a:r>
            <a:r>
              <a:rPr lang="ru-RU" sz="1400" dirty="0">
                <a:ea typeface="+mn-lt"/>
                <a:cs typeface="+mn-lt"/>
              </a:rPr>
              <a:t>, этот логический порт использует механизм репликации сетевого элемента для отправки пакета из всех стандартных (нерезервированных) портов. FLOOD отличается от ALL тем, что ALL включает </a:t>
            </a:r>
            <a:r>
              <a:rPr lang="ru-RU" sz="1400" dirty="0" err="1">
                <a:ea typeface="+mn-lt"/>
                <a:cs typeface="+mn-lt"/>
              </a:rPr>
              <a:t>ingress</a:t>
            </a:r>
            <a:r>
              <a:rPr lang="ru-RU" sz="1400" dirty="0">
                <a:ea typeface="+mn-lt"/>
                <a:cs typeface="+mn-lt"/>
              </a:rPr>
              <a:t> порт. FLOOD использует механизм репликации пакетов элементов.</a:t>
            </a:r>
            <a:endParaRPr lang="ru-RU"/>
          </a:p>
          <a:p>
            <a:pPr marL="285750" indent="-285750">
              <a:buFont typeface="Arial"/>
              <a:buChar char="•"/>
            </a:pPr>
            <a:r>
              <a:rPr lang="ru-RU" sz="1400" b="1" dirty="0">
                <a:ea typeface="+mn-lt"/>
                <a:cs typeface="+mn-lt"/>
              </a:rPr>
              <a:t>CONTROLLER</a:t>
            </a:r>
            <a:r>
              <a:rPr lang="ru-RU" sz="1400" dirty="0">
                <a:ea typeface="+mn-lt"/>
                <a:cs typeface="+mn-lt"/>
              </a:rPr>
              <a:t> — позволяет правилу потока пересылать пакеты (по каналу управления) из </a:t>
            </a:r>
            <a:r>
              <a:rPr lang="ru-RU" sz="1400" dirty="0" err="1">
                <a:ea typeface="+mn-lt"/>
                <a:cs typeface="+mn-lt"/>
              </a:rPr>
              <a:t>data</a:t>
            </a:r>
            <a:r>
              <a:rPr lang="ru-RU" sz="1400" dirty="0">
                <a:ea typeface="+mn-lt"/>
                <a:cs typeface="+mn-lt"/>
              </a:rPr>
              <a:t> </a:t>
            </a:r>
            <a:r>
              <a:rPr lang="ru-RU" sz="1400" dirty="0" err="1">
                <a:ea typeface="+mn-lt"/>
                <a:cs typeface="+mn-lt"/>
              </a:rPr>
              <a:t>path</a:t>
            </a:r>
            <a:r>
              <a:rPr lang="ru-RU" sz="1400" dirty="0">
                <a:ea typeface="+mn-lt"/>
                <a:cs typeface="+mn-lt"/>
              </a:rPr>
              <a:t> к контроллеру (и наоборот). Это позволяет использовать PACKET_IN и PACKET_OUT.</a:t>
            </a:r>
            <a:endParaRPr lang="ru-RU" dirty="0"/>
          </a:p>
          <a:p>
            <a:pPr indent="0"/>
            <a:r>
              <a:rPr lang="ru-RU" sz="1400" dirty="0">
                <a:ea typeface="+mn-lt"/>
                <a:cs typeface="+mn-lt"/>
              </a:rPr>
              <a:t>Парадигма пересылки предлагает два режима:</a:t>
            </a:r>
            <a:endParaRPr lang="ru-RU" dirty="0"/>
          </a:p>
          <a:p>
            <a:pPr marL="285750" indent="-285750">
              <a:buFont typeface="Arial"/>
              <a:buChar char="•"/>
            </a:pPr>
            <a:r>
              <a:rPr lang="ru-RU" sz="1400" b="1" dirty="0" err="1">
                <a:ea typeface="+mn-lt"/>
                <a:cs typeface="+mn-lt"/>
              </a:rPr>
              <a:t>Proactive</a:t>
            </a:r>
            <a:r>
              <a:rPr lang="ru-RU" sz="1400" dirty="0">
                <a:ea typeface="+mn-lt"/>
                <a:cs typeface="+mn-lt"/>
              </a:rPr>
              <a:t> (заранее сконфигурированный) — программа управления перемещает вперед инструкцию передачи. Если поток не соответствует существующей в ней записи, оператор имеет две (глобальные) опции: удалить (</a:t>
            </a:r>
            <a:r>
              <a:rPr lang="ru-RU" sz="1400" dirty="0" err="1">
                <a:ea typeface="+mn-lt"/>
                <a:cs typeface="+mn-lt"/>
              </a:rPr>
              <a:t>drop</a:t>
            </a:r>
            <a:r>
              <a:rPr lang="ru-RU" sz="1400" dirty="0">
                <a:ea typeface="+mn-lt"/>
                <a:cs typeface="+mn-lt"/>
              </a:rPr>
              <a:t>) поток или использовать параметр PACKET_IN, чтобы принять решение о создании новой записи потока, которая подстроит пакет (положительно/вперед или отрицательно/назад) в </a:t>
            </a:r>
            <a:r>
              <a:rPr lang="ru-RU" sz="1400" b="1" dirty="0" err="1">
                <a:ea typeface="+mn-lt"/>
                <a:cs typeface="+mn-lt"/>
              </a:rPr>
              <a:t>reactive</a:t>
            </a:r>
            <a:r>
              <a:rPr lang="ru-RU" sz="1400" dirty="0">
                <a:ea typeface="+mn-lt"/>
                <a:cs typeface="+mn-lt"/>
              </a:rPr>
              <a:t> режиме.</a:t>
            </a:r>
            <a:endParaRPr lang="ru-RU" dirty="0"/>
          </a:p>
          <a:p>
            <a:pPr indent="0"/>
            <a:r>
              <a:rPr lang="ru-RU" sz="1400" dirty="0">
                <a:ea typeface="+mn-lt"/>
                <a:cs typeface="+mn-lt"/>
              </a:rPr>
              <a:t>Эти механизмы позволяют  управлять потоками данных и адаптироваться к изменяющимся условиям сети</a:t>
            </a:r>
            <a:endParaRPr lang="ru-RU" dirty="0"/>
          </a:p>
          <a:p>
            <a:endParaRPr lang="ru-RU" sz="1400" dirty="0">
              <a:ea typeface="+mn-lt"/>
              <a:cs typeface="+mn-lt"/>
            </a:endParaRPr>
          </a:p>
          <a:p>
            <a:endParaRPr lang="ru-RU" dirty="0"/>
          </a:p>
        </p:txBody>
      </p:sp>
    </p:spTree>
    <p:extLst>
      <p:ext uri="{BB962C8B-B14F-4D97-AF65-F5344CB8AC3E}">
        <p14:creationId xmlns:p14="http://schemas.microsoft.com/office/powerpoint/2010/main" val="41891842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289BA-4247-2448-3D26-5F0853CFDA1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36A9D2-8023-A32E-FF73-A72ADF3A4B89}"/>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9A779E06-8B2B-0D7C-D7AB-E1A255DE8483}"/>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solidFill>
                <a:srgbClr val="404040"/>
              </a:solidFill>
              <a:ea typeface="+mn-lt"/>
              <a:cs typeface="+mn-lt"/>
            </a:endParaRPr>
          </a:p>
          <a:p>
            <a:r>
              <a:rPr lang="ru-RU" sz="1400" dirty="0">
                <a:solidFill>
                  <a:srgbClr val="404040"/>
                </a:solidFill>
                <a:ea typeface="+mn-lt"/>
                <a:cs typeface="+mn-lt"/>
              </a:rPr>
              <a:t>Канал управления в </a:t>
            </a:r>
            <a:r>
              <a:rPr lang="ru-RU" sz="1400" dirty="0" err="1">
                <a:solidFill>
                  <a:srgbClr val="404040"/>
                </a:solidFill>
                <a:ea typeface="+mn-lt"/>
                <a:cs typeface="+mn-lt"/>
              </a:rPr>
              <a:t>OpenFlow</a:t>
            </a:r>
            <a:r>
              <a:rPr lang="ru-RU" sz="1400" dirty="0">
                <a:solidFill>
                  <a:srgbClr val="404040"/>
                </a:solidFill>
                <a:ea typeface="+mn-lt"/>
                <a:cs typeface="+mn-lt"/>
              </a:rPr>
              <a:t> задается как симметричный сеанс TCP (потенциально защищенный TLS). Этот канал используется для настройки и управления (размещение потока, запись события, статистика) и предоставляет путь для пакетов от коммутатора к контроллеру/приложениям и обратно.</a:t>
            </a:r>
            <a:endParaRPr lang="ru-RU" dirty="0"/>
          </a:p>
          <a:p>
            <a:r>
              <a:rPr lang="ru-RU" sz="1400" dirty="0">
                <a:solidFill>
                  <a:srgbClr val="404040"/>
                </a:solidFill>
                <a:ea typeface="+mn-lt"/>
                <a:cs typeface="+mn-lt"/>
              </a:rPr>
              <a:t>Статистика охватывает состояние потоков и совокупности потоков, портов, очередей, а также таблицы передачи и специализированные индикаторы конкретных производителей.</a:t>
            </a:r>
            <a:endParaRPr lang="ru-RU" dirty="0"/>
          </a:p>
          <a:p>
            <a:r>
              <a:rPr lang="ru-RU" sz="1400" dirty="0">
                <a:solidFill>
                  <a:srgbClr val="404040"/>
                </a:solidFill>
                <a:ea typeface="+mn-lt"/>
                <a:cs typeface="+mn-lt"/>
              </a:rPr>
              <a:t>В версии 1.3 протокола допускаются несколько вспомогательных подключений (TCP, UDP, TLS или DTLS), которые могут обслуживать сообщения </a:t>
            </a:r>
            <a:r>
              <a:rPr lang="ru-RU" sz="1400" dirty="0" err="1">
                <a:solidFill>
                  <a:srgbClr val="404040"/>
                </a:solidFill>
                <a:ea typeface="+mn-lt"/>
                <a:cs typeface="+mn-lt"/>
              </a:rPr>
              <a:t>OpenFlow</a:t>
            </a:r>
            <a:r>
              <a:rPr lang="ru-RU" sz="1400" dirty="0">
                <a:solidFill>
                  <a:srgbClr val="404040"/>
                </a:solidFill>
                <a:ea typeface="+mn-lt"/>
                <a:cs typeface="+mn-lt"/>
              </a:rPr>
              <a:t> любого типа или подтипа. Поскольку доставка по каналам UDP и DTLS не является гарантированной, в спецификации прописываются инструкции проверки того, что операции с определенными пакетами являются симметричными, чтобы избежать проблем с нарушением последовательности команд на контроллере.</a:t>
            </a:r>
            <a:endParaRPr lang="ru-RU" dirty="0"/>
          </a:p>
          <a:p>
            <a:r>
              <a:rPr lang="ru-RU" sz="1400" dirty="0">
                <a:solidFill>
                  <a:srgbClr val="404040"/>
                </a:solidFill>
                <a:ea typeface="+mn-lt"/>
                <a:cs typeface="+mn-lt"/>
              </a:rPr>
              <a:t>Поддерживается сообщение BARRIER для создания пошагового механизма (создания атомарности или управления каждым потоком) для случаев, когда могут быть зависимости между последующими сообщениями, например, операция PACKET_OUT, которая требует, чтобы потоки с разрешением на передачу были помещены в начало очереди</a:t>
            </a:r>
            <a:endParaRPr lang="ru-RU" dirty="0"/>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33608998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5747B-D876-6A54-1EC1-C4D0E77306C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D5881E-181D-E5FD-C274-885B913F4F47}"/>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26EEDD1C-8496-369F-53B5-74FC661588B1}"/>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endParaRPr lang="ru-RU" sz="1400" dirty="0">
              <a:solidFill>
                <a:srgbClr val="404040"/>
              </a:solidFill>
              <a:ea typeface="+mn-lt"/>
              <a:cs typeface="+mn-lt"/>
            </a:endParaRPr>
          </a:p>
          <a:p>
            <a:r>
              <a:rPr lang="ru-RU" sz="1400" dirty="0">
                <a:solidFill>
                  <a:srgbClr val="404040"/>
                </a:solidFill>
                <a:ea typeface="+mn-lt"/>
                <a:cs typeface="+mn-lt"/>
              </a:rPr>
              <a:t>Виртуальные порты ANY и FLOOD используются в основном для эмуляции и поддержки поведения существующих протоколов. Например, LLDP, который применяется для сбора топологии для контроллера, часто использует FLOOD в качестве своего выходного порта.</a:t>
            </a:r>
            <a:endParaRPr lang="ru-RU" dirty="0"/>
          </a:p>
          <a:p>
            <a:r>
              <a:rPr lang="ru-RU" sz="1400" dirty="0">
                <a:solidFill>
                  <a:srgbClr val="404040"/>
                </a:solidFill>
                <a:ea typeface="+mn-lt"/>
                <a:cs typeface="+mn-lt"/>
              </a:rPr>
              <a:t>Групповые таблицы позволяют группировать порты в выходной порт для поддержки </a:t>
            </a:r>
            <a:r>
              <a:rPr lang="ru-RU" sz="1400" dirty="0" err="1">
                <a:solidFill>
                  <a:srgbClr val="404040"/>
                </a:solidFill>
                <a:ea typeface="+mn-lt"/>
                <a:cs typeface="+mn-lt"/>
              </a:rPr>
              <a:t>multicast</a:t>
            </a:r>
            <a:r>
              <a:rPr lang="ru-RU" sz="1400" dirty="0">
                <a:solidFill>
                  <a:srgbClr val="404040"/>
                </a:solidFill>
                <a:ea typeface="+mn-lt"/>
                <a:cs typeface="+mn-lt"/>
              </a:rPr>
              <a:t>, </a:t>
            </a:r>
            <a:r>
              <a:rPr lang="ru-RU" sz="1400" dirty="0" err="1">
                <a:solidFill>
                  <a:srgbClr val="404040"/>
                </a:solidFill>
                <a:ea typeface="+mn-lt"/>
                <a:cs typeface="+mn-lt"/>
              </a:rPr>
              <a:t>multipath</a:t>
            </a:r>
            <a:r>
              <a:rPr lang="ru-RU" sz="1400" dirty="0">
                <a:solidFill>
                  <a:srgbClr val="404040"/>
                </a:solidFill>
                <a:ea typeface="+mn-lt"/>
                <a:cs typeface="+mn-lt"/>
              </a:rPr>
              <a:t>, </a:t>
            </a:r>
            <a:r>
              <a:rPr lang="ru-RU" sz="1400" dirty="0" err="1">
                <a:solidFill>
                  <a:srgbClr val="404040"/>
                </a:solidFill>
                <a:ea typeface="+mn-lt"/>
                <a:cs typeface="+mn-lt"/>
              </a:rPr>
              <a:t>indirection</a:t>
            </a:r>
            <a:r>
              <a:rPr lang="ru-RU" sz="1400" dirty="0">
                <a:solidFill>
                  <a:srgbClr val="404040"/>
                </a:solidFill>
                <a:ea typeface="+mn-lt"/>
                <a:cs typeface="+mn-lt"/>
              </a:rPr>
              <a:t> (обходной путь) и </a:t>
            </a:r>
            <a:r>
              <a:rPr lang="ru-RU" sz="1400" dirty="0" err="1">
                <a:solidFill>
                  <a:srgbClr val="404040"/>
                </a:solidFill>
                <a:ea typeface="+mn-lt"/>
                <a:cs typeface="+mn-lt"/>
              </a:rPr>
              <a:t>fast-failover</a:t>
            </a:r>
            <a:r>
              <a:rPr lang="ru-RU" sz="1400" dirty="0">
                <a:solidFill>
                  <a:srgbClr val="404040"/>
                </a:solidFill>
                <a:ea typeface="+mn-lt"/>
                <a:cs typeface="+mn-lt"/>
              </a:rPr>
              <a:t> (быстрое переключение/проброс). Каждая групповая таблица представляет собой список наборов действий (действие и </a:t>
            </a:r>
            <a:r>
              <a:rPr lang="ru-RU" sz="1400" dirty="0" err="1">
                <a:solidFill>
                  <a:srgbClr val="404040"/>
                </a:solidFill>
                <a:ea typeface="+mn-lt"/>
                <a:cs typeface="+mn-lt"/>
              </a:rPr>
              <a:t>egress</a:t>
            </a:r>
            <a:r>
              <a:rPr lang="ru-RU" sz="1400" dirty="0">
                <a:solidFill>
                  <a:srgbClr val="404040"/>
                </a:solidFill>
                <a:ea typeface="+mn-lt"/>
                <a:cs typeface="+mn-lt"/>
              </a:rPr>
              <a:t> порт).</a:t>
            </a:r>
            <a:endParaRPr lang="ru-RU" dirty="0"/>
          </a:p>
          <a:p>
            <a:r>
              <a:rPr lang="ru-RU" sz="1400" dirty="0">
                <a:solidFill>
                  <a:srgbClr val="404040"/>
                </a:solidFill>
                <a:ea typeface="+mn-lt"/>
                <a:cs typeface="+mn-lt"/>
              </a:rPr>
              <a:t>Существует четыре типа групповых таблиц, но используются только два:</a:t>
            </a:r>
            <a:endParaRPr lang="ru-RU" dirty="0"/>
          </a:p>
          <a:p>
            <a:pPr marL="285750" indent="-285750">
              <a:buFont typeface="Arial"/>
              <a:buChar char="•"/>
            </a:pPr>
            <a:r>
              <a:rPr lang="ru-RU" sz="1400" b="1" dirty="0">
                <a:solidFill>
                  <a:srgbClr val="404040"/>
                </a:solidFill>
                <a:ea typeface="+mn-lt"/>
                <a:cs typeface="+mn-lt"/>
              </a:rPr>
              <a:t>ALL</a:t>
            </a:r>
            <a:r>
              <a:rPr lang="ru-RU" sz="1400" dirty="0">
                <a:solidFill>
                  <a:srgbClr val="404040"/>
                </a:solidFill>
                <a:ea typeface="+mn-lt"/>
                <a:cs typeface="+mn-lt"/>
              </a:rPr>
              <a:t> — необходим для </a:t>
            </a:r>
            <a:r>
              <a:rPr lang="ru-RU" sz="1400" dirty="0" err="1">
                <a:solidFill>
                  <a:srgbClr val="404040"/>
                </a:solidFill>
                <a:ea typeface="+mn-lt"/>
                <a:cs typeface="+mn-lt"/>
              </a:rPr>
              <a:t>multicast</a:t>
            </a:r>
            <a:r>
              <a:rPr lang="ru-RU" sz="1400" dirty="0">
                <a:solidFill>
                  <a:srgbClr val="404040"/>
                </a:solidFill>
                <a:ea typeface="+mn-lt"/>
                <a:cs typeface="+mn-lt"/>
              </a:rPr>
              <a:t> для всех наборов действий в списке.</a:t>
            </a:r>
            <a:endParaRPr lang="ru-RU" dirty="0"/>
          </a:p>
          <a:p>
            <a:pPr marL="285750" indent="-285750">
              <a:buFont typeface="Arial"/>
              <a:buChar char="•"/>
            </a:pPr>
            <a:r>
              <a:rPr lang="ru-RU" sz="1400" b="1" dirty="0" err="1">
                <a:solidFill>
                  <a:srgbClr val="404040"/>
                </a:solidFill>
                <a:ea typeface="+mn-lt"/>
                <a:cs typeface="+mn-lt"/>
              </a:rPr>
              <a:t>Indirect</a:t>
            </a:r>
            <a:r>
              <a:rPr lang="ru-RU" sz="1400" dirty="0">
                <a:solidFill>
                  <a:srgbClr val="404040"/>
                </a:solidFill>
                <a:ea typeface="+mn-lt"/>
                <a:cs typeface="+mn-lt"/>
              </a:rPr>
              <a:t> — используется для имитации поведения </a:t>
            </a:r>
            <a:r>
              <a:rPr lang="ru-RU" sz="1400" dirty="0" err="1">
                <a:solidFill>
                  <a:srgbClr val="404040"/>
                </a:solidFill>
                <a:ea typeface="+mn-lt"/>
                <a:cs typeface="+mn-lt"/>
              </a:rPr>
              <a:t>next</a:t>
            </a:r>
            <a:r>
              <a:rPr lang="ru-RU" sz="1400" dirty="0">
                <a:solidFill>
                  <a:srgbClr val="404040"/>
                </a:solidFill>
                <a:ea typeface="+mn-lt"/>
                <a:cs typeface="+mn-lt"/>
              </a:rPr>
              <a:t> </a:t>
            </a:r>
            <a:r>
              <a:rPr lang="ru-RU" sz="1400" dirty="0" err="1">
                <a:solidFill>
                  <a:srgbClr val="404040"/>
                </a:solidFill>
                <a:ea typeface="+mn-lt"/>
                <a:cs typeface="+mn-lt"/>
              </a:rPr>
              <a:t>hop</a:t>
            </a:r>
            <a:r>
              <a:rPr lang="ru-RU" sz="1400" dirty="0">
                <a:solidFill>
                  <a:srgbClr val="404040"/>
                </a:solidFill>
                <a:ea typeface="+mn-lt"/>
                <a:cs typeface="+mn-lt"/>
              </a:rPr>
              <a:t> при переадресации IP-адресов для более быстрой сходимости</a:t>
            </a:r>
            <a:endParaRPr lang="ru-RU" dirty="0"/>
          </a:p>
          <a:p>
            <a:endParaRPr lang="ru-RU" sz="1400" dirty="0">
              <a:solidFill>
                <a:srgbClr val="404040"/>
              </a:solidFill>
              <a:ea typeface="+mn-lt"/>
              <a:cs typeface="+mn-lt"/>
            </a:endParaRPr>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25863467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A089E-AFF1-1E17-CAAF-28FD2892C27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511D82-44B9-C215-5E43-EEBA5A58957A}"/>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10695F60-909F-84B7-7047-3CC5499F1557}"/>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dirty="0">
                <a:solidFill>
                  <a:srgbClr val="404040"/>
                </a:solidFill>
                <a:ea typeface="+mn-lt"/>
                <a:cs typeface="+mn-lt"/>
              </a:rPr>
              <a:t>Протокол конфигурации устройств </a:t>
            </a:r>
            <a:r>
              <a:rPr lang="ru-RU" sz="1400" dirty="0" err="1">
                <a:solidFill>
                  <a:srgbClr val="404040"/>
                </a:solidFill>
                <a:ea typeface="+mn-lt"/>
                <a:cs typeface="+mn-lt"/>
              </a:rPr>
              <a:t>of-config</a:t>
            </a:r>
            <a:r>
              <a:rPr lang="ru-RU" sz="1400" dirty="0">
                <a:solidFill>
                  <a:srgbClr val="404040"/>
                </a:solidFill>
                <a:ea typeface="+mn-lt"/>
                <a:cs typeface="+mn-lt"/>
              </a:rPr>
              <a:t>:</a:t>
            </a:r>
            <a:endParaRPr lang="ru-RU" dirty="0"/>
          </a:p>
          <a:p>
            <a:r>
              <a:rPr lang="ru-RU" sz="1400" dirty="0">
                <a:solidFill>
                  <a:srgbClr val="404040"/>
                </a:solidFill>
                <a:ea typeface="+mn-lt"/>
                <a:cs typeface="+mn-lt"/>
              </a:rPr>
              <a:t>Протокол конфигурации устройств </a:t>
            </a:r>
            <a:r>
              <a:rPr lang="ru-RU" sz="1400" dirty="0" err="1">
                <a:solidFill>
                  <a:srgbClr val="404040"/>
                </a:solidFill>
                <a:ea typeface="+mn-lt"/>
                <a:cs typeface="+mn-lt"/>
              </a:rPr>
              <a:t>of-config</a:t>
            </a:r>
            <a:r>
              <a:rPr lang="ru-RU" sz="1400" dirty="0">
                <a:solidFill>
                  <a:srgbClr val="404040"/>
                </a:solidFill>
                <a:ea typeface="+mn-lt"/>
                <a:cs typeface="+mn-lt"/>
              </a:rPr>
              <a:t>, который был первоначально разработан для установки </a:t>
            </a:r>
            <a:r>
              <a:rPr lang="ru-RU" sz="1400" dirty="0" err="1">
                <a:solidFill>
                  <a:srgbClr val="404040"/>
                </a:solidFill>
                <a:ea typeface="+mn-lt"/>
                <a:cs typeface="+mn-lt"/>
              </a:rPr>
              <a:t>OpenFlow</a:t>
            </a:r>
            <a:r>
              <a:rPr lang="ru-RU" sz="1400" dirty="0">
                <a:solidFill>
                  <a:srgbClr val="404040"/>
                </a:solidFill>
                <a:ea typeface="+mn-lt"/>
                <a:cs typeface="+mn-lt"/>
              </a:rPr>
              <a:t> в сетевом элементе (</a:t>
            </a:r>
            <a:r>
              <a:rPr lang="ru-RU" sz="1400" dirty="0" err="1">
                <a:solidFill>
                  <a:srgbClr val="404040"/>
                </a:solidFill>
                <a:ea typeface="+mn-lt"/>
                <a:cs typeface="+mn-lt"/>
              </a:rPr>
              <a:t>of-config</a:t>
            </a:r>
            <a:r>
              <a:rPr lang="ru-RU" sz="1400" dirty="0">
                <a:solidFill>
                  <a:srgbClr val="404040"/>
                </a:solidFill>
                <a:ea typeface="+mn-lt"/>
                <a:cs typeface="+mn-lt"/>
              </a:rPr>
              <a:t> 1.0). Этот протокол основан на модели данных YANG, структурирован согласно XML </a:t>
            </a:r>
            <a:r>
              <a:rPr lang="ru-RU" sz="1400" dirty="0" err="1">
                <a:solidFill>
                  <a:srgbClr val="404040"/>
                </a:solidFill>
                <a:ea typeface="+mn-lt"/>
                <a:cs typeface="+mn-lt"/>
              </a:rPr>
              <a:t>schema</a:t>
            </a:r>
            <a:r>
              <a:rPr lang="ru-RU" sz="1400" dirty="0">
                <a:solidFill>
                  <a:srgbClr val="404040"/>
                </a:solidFill>
                <a:ea typeface="+mn-lt"/>
                <a:cs typeface="+mn-lt"/>
              </a:rPr>
              <a:t> и использует протокол NETCONF для доставки конфигурационных данных.</a:t>
            </a:r>
            <a:endParaRPr lang="ru-RU" dirty="0"/>
          </a:p>
          <a:p>
            <a:r>
              <a:rPr lang="ru-RU" sz="1400" dirty="0">
                <a:solidFill>
                  <a:srgbClr val="404040"/>
                </a:solidFill>
                <a:ea typeface="+mn-lt"/>
                <a:cs typeface="+mn-lt"/>
              </a:rPr>
              <a:t>YANG представляет собой модульный язык, который описывает структуры данных в формате дерева XML. Он включает в себя ряд встроенных типов данных, а также позволяет создавать более сложные многоразовые структуры данных через группировки, что делает его гибким инструментом для моделирования данных в сетевых конфигурациях.</a:t>
            </a:r>
            <a:endParaRPr lang="ru-RU" dirty="0"/>
          </a:p>
          <a:p>
            <a:r>
              <a:rPr lang="ru-RU" sz="1400" dirty="0">
                <a:solidFill>
                  <a:srgbClr val="404040"/>
                </a:solidFill>
                <a:ea typeface="+mn-lt"/>
                <a:cs typeface="+mn-lt"/>
              </a:rPr>
              <a:t>Протокол NETCONF был разработан IETF (Internet Engineering Task Force) для управления сетевыми устройствами, которые могут иметь различные операционные системы и встроенные сервисы. Он позволяет автоматизировать процесс загрузки наборов команд на сетевое устройство с сервера, что значительно упрощает администрирование по сравнению с ручной загрузкой команд администратором.</a:t>
            </a:r>
            <a:endParaRPr lang="ru-RU" dirty="0"/>
          </a:p>
          <a:p>
            <a:r>
              <a:rPr lang="ru-RU" sz="1400" dirty="0">
                <a:solidFill>
                  <a:srgbClr val="404040"/>
                </a:solidFill>
                <a:ea typeface="+mn-lt"/>
                <a:cs typeface="+mn-lt"/>
              </a:rPr>
              <a:t>NETCONF описан в RFC 4741 и использует механизм RPC (</a:t>
            </a:r>
            <a:r>
              <a:rPr lang="ru-RU" sz="1400" dirty="0" err="1">
                <a:solidFill>
                  <a:srgbClr val="404040"/>
                </a:solidFill>
                <a:ea typeface="+mn-lt"/>
                <a:cs typeface="+mn-lt"/>
              </a:rPr>
              <a:t>remote</a:t>
            </a:r>
            <a:r>
              <a:rPr lang="ru-RU" sz="1400" dirty="0">
                <a:solidFill>
                  <a:srgbClr val="404040"/>
                </a:solidFill>
                <a:ea typeface="+mn-lt"/>
                <a:cs typeface="+mn-lt"/>
              </a:rPr>
              <a:t> </a:t>
            </a:r>
            <a:r>
              <a:rPr lang="ru-RU" sz="1400" dirty="0" err="1">
                <a:solidFill>
                  <a:srgbClr val="404040"/>
                </a:solidFill>
                <a:ea typeface="+mn-lt"/>
                <a:cs typeface="+mn-lt"/>
              </a:rPr>
              <a:t>procedure</a:t>
            </a:r>
            <a:r>
              <a:rPr lang="ru-RU" sz="1400" dirty="0">
                <a:solidFill>
                  <a:srgbClr val="404040"/>
                </a:solidFill>
                <a:ea typeface="+mn-lt"/>
                <a:cs typeface="+mn-lt"/>
              </a:rPr>
              <a:t> </a:t>
            </a:r>
            <a:r>
              <a:rPr lang="ru-RU" sz="1400" dirty="0" err="1">
                <a:solidFill>
                  <a:srgbClr val="404040"/>
                </a:solidFill>
                <a:ea typeface="+mn-lt"/>
                <a:cs typeface="+mn-lt"/>
              </a:rPr>
              <a:t>call</a:t>
            </a:r>
            <a:r>
              <a:rPr lang="ru-RU" sz="1400" dirty="0">
                <a:solidFill>
                  <a:srgbClr val="404040"/>
                </a:solidFill>
                <a:ea typeface="+mn-lt"/>
                <a:cs typeface="+mn-lt"/>
              </a:rPr>
              <a:t>) для взаимодействия с устройствами. Загружаемые команды должны быть представлены в формате XML, что обеспечивает структурированность и гибкость в управлении конфигурациями сетевых устройств</a:t>
            </a:r>
            <a:endParaRPr lang="ru-RU" dirty="0"/>
          </a:p>
          <a:p>
            <a:endParaRPr lang="ru-RU" sz="1400" dirty="0">
              <a:solidFill>
                <a:srgbClr val="404040"/>
              </a:solidFill>
              <a:cs typeface="Arial"/>
            </a:endParaRPr>
          </a:p>
          <a:p>
            <a:endParaRPr lang="ru-RU" sz="1400" dirty="0">
              <a:solidFill>
                <a:srgbClr val="404040"/>
              </a:solidFill>
              <a:cs typeface="Arial"/>
            </a:endParaRPr>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24319175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9B23C-BB28-3F34-51A4-CAFF38F0564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690C1A-59E8-E4BB-CE24-E1985F62A05D}"/>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658384BD-051F-4A48-003D-8F216C8F2202}"/>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dirty="0">
                <a:solidFill>
                  <a:srgbClr val="404040"/>
                </a:solidFill>
                <a:ea typeface="+mn-lt"/>
                <a:cs typeface="+mn-lt"/>
              </a:rPr>
              <a:t>Протокол конфигурации устройств </a:t>
            </a:r>
            <a:r>
              <a:rPr lang="ru-RU" sz="1400" dirty="0" err="1">
                <a:solidFill>
                  <a:srgbClr val="404040"/>
                </a:solidFill>
                <a:ea typeface="+mn-lt"/>
                <a:cs typeface="+mn-lt"/>
              </a:rPr>
              <a:t>of-config</a:t>
            </a:r>
            <a:r>
              <a:rPr lang="ru-RU" sz="1400" dirty="0">
                <a:solidFill>
                  <a:srgbClr val="404040"/>
                </a:solidFill>
                <a:ea typeface="+mn-lt"/>
                <a:cs typeface="+mn-lt"/>
              </a:rPr>
              <a:t>:</a:t>
            </a:r>
            <a:endParaRPr lang="ru-RU" dirty="0"/>
          </a:p>
          <a:p>
            <a:endParaRPr lang="ru-RU" sz="1400" dirty="0">
              <a:solidFill>
                <a:srgbClr val="404040"/>
              </a:solidFill>
              <a:ea typeface="+mn-lt"/>
              <a:cs typeface="+mn-lt"/>
            </a:endParaRPr>
          </a:p>
          <a:p>
            <a:r>
              <a:rPr lang="ru-RU" sz="1400" dirty="0">
                <a:solidFill>
                  <a:srgbClr val="404040"/>
                </a:solidFill>
                <a:ea typeface="+mn-lt"/>
                <a:cs typeface="+mn-lt"/>
              </a:rPr>
              <a:t>Тело протокольной единицы данных NETCONF представляет собой текст в формате XML, который в основном описывает значения конфигурационных параметров устройства. Человеко-читаемая версия NETCONF — это YANG, описанный в RFC 6020-21.</a:t>
            </a:r>
            <a:endParaRPr lang="ru-RU" dirty="0"/>
          </a:p>
          <a:p>
            <a:r>
              <a:rPr lang="ru-RU" sz="1400" dirty="0">
                <a:solidFill>
                  <a:srgbClr val="404040"/>
                </a:solidFill>
                <a:ea typeface="+mn-lt"/>
                <a:cs typeface="+mn-lt"/>
              </a:rPr>
              <a:t>NETCONF может работать поверх различных транспортных протоколов, среди которых:</a:t>
            </a:r>
            <a:endParaRPr lang="ru-RU" dirty="0"/>
          </a:p>
          <a:p>
            <a:pPr marL="285750" indent="-285750">
              <a:buFont typeface="Arial"/>
              <a:buChar char="•"/>
            </a:pPr>
            <a:r>
              <a:rPr lang="ru-RU" sz="1400" b="1" dirty="0">
                <a:solidFill>
                  <a:srgbClr val="404040"/>
                </a:solidFill>
                <a:ea typeface="+mn-lt"/>
                <a:cs typeface="+mn-lt"/>
              </a:rPr>
              <a:t>SSH</a:t>
            </a:r>
            <a:r>
              <a:rPr lang="ru-RU" sz="1400" dirty="0">
                <a:solidFill>
                  <a:srgbClr val="404040"/>
                </a:solidFill>
                <a:ea typeface="+mn-lt"/>
                <a:cs typeface="+mn-lt"/>
              </a:rPr>
              <a:t> (RFC 4742) — обязательный для всех реализаций NETCONF.</a:t>
            </a:r>
            <a:endParaRPr lang="ru-RU" dirty="0"/>
          </a:p>
          <a:p>
            <a:pPr marL="285750" indent="-285750">
              <a:buFont typeface="Arial"/>
              <a:buChar char="•"/>
            </a:pPr>
            <a:r>
              <a:rPr lang="ru-RU" sz="1400" b="1" dirty="0">
                <a:solidFill>
                  <a:srgbClr val="404040"/>
                </a:solidFill>
                <a:ea typeface="+mn-lt"/>
                <a:cs typeface="+mn-lt"/>
              </a:rPr>
              <a:t>SOAP</a:t>
            </a:r>
            <a:r>
              <a:rPr lang="ru-RU" sz="1400" dirty="0">
                <a:solidFill>
                  <a:srgbClr val="404040"/>
                </a:solidFill>
                <a:ea typeface="+mn-lt"/>
                <a:cs typeface="+mn-lt"/>
              </a:rPr>
              <a:t> (RFC 4743) — протокол для обмена структурированными сообщениями в распределенной вычислительной среде.</a:t>
            </a:r>
            <a:endParaRPr lang="ru-RU" dirty="0"/>
          </a:p>
          <a:p>
            <a:pPr marL="285750" indent="-285750">
              <a:buFont typeface="Arial"/>
              <a:buChar char="•"/>
            </a:pPr>
            <a:r>
              <a:rPr lang="ru-RU" sz="1400" b="1" dirty="0">
                <a:solidFill>
                  <a:srgbClr val="404040"/>
                </a:solidFill>
                <a:ea typeface="+mn-lt"/>
                <a:cs typeface="+mn-lt"/>
              </a:rPr>
              <a:t>BEEP</a:t>
            </a:r>
            <a:r>
              <a:rPr lang="ru-RU" sz="1400" dirty="0">
                <a:solidFill>
                  <a:srgbClr val="404040"/>
                </a:solidFill>
                <a:ea typeface="+mn-lt"/>
                <a:cs typeface="+mn-lt"/>
              </a:rPr>
              <a:t> (RFC 4744) — расширяемый протокол обмена блоками, обеспечивающий P2P-соединение в полнодуплексном, асинхронном режиме.</a:t>
            </a:r>
            <a:endParaRPr lang="ru-RU" dirty="0"/>
          </a:p>
          <a:p>
            <a:pPr marL="285750" indent="-285750">
              <a:buFont typeface="Arial"/>
              <a:buChar char="•"/>
            </a:pPr>
            <a:r>
              <a:rPr lang="ru-RU" sz="1400" b="1" dirty="0">
                <a:solidFill>
                  <a:srgbClr val="404040"/>
                </a:solidFill>
                <a:ea typeface="+mn-lt"/>
                <a:cs typeface="+mn-lt"/>
              </a:rPr>
              <a:t>TLS</a:t>
            </a:r>
            <a:r>
              <a:rPr lang="ru-RU" sz="1400" dirty="0">
                <a:solidFill>
                  <a:srgbClr val="404040"/>
                </a:solidFill>
                <a:ea typeface="+mn-lt"/>
                <a:cs typeface="+mn-lt"/>
              </a:rPr>
              <a:t> (RFC 5539) — криптографический протокол, обеспечивающий защищенную передачу данных между узлами</a:t>
            </a:r>
            <a:endParaRPr lang="ru-RU" dirty="0"/>
          </a:p>
          <a:p>
            <a:endParaRPr lang="ru-RU" sz="1400" dirty="0">
              <a:solidFill>
                <a:srgbClr val="404040"/>
              </a:solidFill>
              <a:cs typeface="Arial"/>
            </a:endParaRPr>
          </a:p>
          <a:p>
            <a:endParaRPr lang="ru-RU" sz="1400" dirty="0">
              <a:solidFill>
                <a:srgbClr val="404040"/>
              </a:solidFill>
              <a:cs typeface="Arial"/>
            </a:endParaRPr>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42244185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E1F5C-643B-56AB-CB9E-F56CD0F6095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D6399E-4C69-6518-96BE-F6E881284176}"/>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DEB7E38D-3C14-9C55-51AF-661932A28E13}"/>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b="1" dirty="0">
                <a:solidFill>
                  <a:srgbClr val="404040"/>
                </a:solidFill>
                <a:ea typeface="+mn-lt"/>
                <a:cs typeface="+mn-lt"/>
              </a:rPr>
              <a:t>OF-CONFIG 1.2 - </a:t>
            </a:r>
            <a:r>
              <a:rPr lang="ru-RU" sz="1400" b="1" dirty="0" err="1">
                <a:solidFill>
                  <a:srgbClr val="404040"/>
                </a:solidFill>
                <a:ea typeface="+mn-lt"/>
                <a:cs typeface="+mn-lt"/>
              </a:rPr>
              <a:t>OpenFlow</a:t>
            </a:r>
            <a:r>
              <a:rPr lang="ru-RU" sz="1400" b="1" dirty="0">
                <a:solidFill>
                  <a:srgbClr val="404040"/>
                </a:solidFill>
                <a:ea typeface="+mn-lt"/>
                <a:cs typeface="+mn-lt"/>
              </a:rPr>
              <a:t> Management </a:t>
            </a:r>
            <a:r>
              <a:rPr lang="ru-RU" sz="1400" b="1" dirty="0" err="1">
                <a:solidFill>
                  <a:srgbClr val="404040"/>
                </a:solidFill>
                <a:ea typeface="+mn-lt"/>
                <a:cs typeface="+mn-lt"/>
              </a:rPr>
              <a:t>and</a:t>
            </a:r>
            <a:r>
              <a:rPr lang="ru-RU" sz="1400" b="1" dirty="0">
                <a:solidFill>
                  <a:srgbClr val="404040"/>
                </a:solidFill>
                <a:ea typeface="+mn-lt"/>
                <a:cs typeface="+mn-lt"/>
              </a:rPr>
              <a:t> Configuration Protocol</a:t>
            </a:r>
            <a:endParaRPr lang="ru-RU" dirty="0"/>
          </a:p>
          <a:p>
            <a:r>
              <a:rPr lang="ru-RU" sz="1400" b="1" dirty="0" err="1">
                <a:solidFill>
                  <a:srgbClr val="404040"/>
                </a:solidFill>
                <a:ea typeface="+mn-lt"/>
                <a:cs typeface="+mn-lt"/>
              </a:rPr>
              <a:t>Terms</a:t>
            </a:r>
            <a:r>
              <a:rPr lang="ru-RU" sz="1400" b="1" dirty="0">
                <a:solidFill>
                  <a:srgbClr val="404040"/>
                </a:solidFill>
                <a:ea typeface="+mn-lt"/>
                <a:cs typeface="+mn-lt"/>
              </a:rPr>
              <a:t>:</a:t>
            </a:r>
            <a:endParaRPr lang="ru-RU" dirty="0"/>
          </a:p>
          <a:p>
            <a:pPr marL="285750" indent="-285750">
              <a:buFont typeface="Arial"/>
              <a:buChar char="•"/>
            </a:pPr>
            <a:r>
              <a:rPr lang="ru-RU" sz="1400" b="1" dirty="0" err="1">
                <a:solidFill>
                  <a:srgbClr val="404040"/>
                </a:solidFill>
                <a:ea typeface="+mn-lt"/>
                <a:cs typeface="+mn-lt"/>
              </a:rPr>
              <a:t>OpenFlow</a:t>
            </a:r>
            <a:r>
              <a:rPr lang="ru-RU" sz="1400" b="1" dirty="0">
                <a:solidFill>
                  <a:srgbClr val="404040"/>
                </a:solidFill>
                <a:ea typeface="+mn-lt"/>
                <a:cs typeface="+mn-lt"/>
              </a:rPr>
              <a:t> </a:t>
            </a:r>
            <a:r>
              <a:rPr lang="ru-RU" sz="1400" b="1" dirty="0" err="1">
                <a:solidFill>
                  <a:srgbClr val="404040"/>
                </a:solidFill>
                <a:ea typeface="+mn-lt"/>
                <a:cs typeface="+mn-lt"/>
              </a:rPr>
              <a:t>Capable</a:t>
            </a:r>
            <a:r>
              <a:rPr lang="ru-RU" sz="1400" b="1" dirty="0">
                <a:solidFill>
                  <a:srgbClr val="404040"/>
                </a:solidFill>
                <a:ea typeface="+mn-lt"/>
                <a:cs typeface="+mn-lt"/>
              </a:rPr>
              <a:t> </a:t>
            </a:r>
            <a:r>
              <a:rPr lang="ru-RU" sz="1400" b="1" dirty="0" err="1">
                <a:solidFill>
                  <a:srgbClr val="404040"/>
                </a:solidFill>
                <a:ea typeface="+mn-lt"/>
                <a:cs typeface="+mn-lt"/>
              </a:rPr>
              <a:t>Switch</a:t>
            </a:r>
            <a:r>
              <a:rPr lang="ru-RU" sz="1400" dirty="0">
                <a:solidFill>
                  <a:srgbClr val="404040"/>
                </a:solidFill>
                <a:ea typeface="+mn-lt"/>
                <a:cs typeface="+mn-lt"/>
              </a:rPr>
              <a:t> - является физическим или виртуальным устройством коммутации, которое может выступать в качестве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Logical</a:t>
            </a:r>
            <a:r>
              <a:rPr lang="ru-RU" sz="1400" dirty="0">
                <a:solidFill>
                  <a:srgbClr val="404040"/>
                </a:solidFill>
                <a:ea typeface="+mn-lt"/>
                <a:cs typeface="+mn-lt"/>
              </a:rPr>
              <a:t> </a:t>
            </a:r>
            <a:r>
              <a:rPr lang="ru-RU" sz="1400" dirty="0" err="1">
                <a:solidFill>
                  <a:srgbClr val="404040"/>
                </a:solidFill>
                <a:ea typeface="+mn-lt"/>
                <a:cs typeface="+mn-lt"/>
              </a:rPr>
              <a:t>Switch</a:t>
            </a:r>
            <a:r>
              <a:rPr lang="ru-RU" sz="1400" dirty="0">
                <a:solidFill>
                  <a:srgbClr val="404040"/>
                </a:solidFill>
                <a:ea typeface="+mn-lt"/>
                <a:cs typeface="+mn-lt"/>
              </a:rPr>
              <a:t>.</a:t>
            </a:r>
            <a:endParaRPr lang="ru-RU"/>
          </a:p>
          <a:p>
            <a:pPr marL="285750" indent="-285750">
              <a:buFont typeface="Arial"/>
              <a:buChar char="•"/>
            </a:pPr>
            <a:r>
              <a:rPr lang="ru-RU" sz="1400" b="1" dirty="0" err="1">
                <a:solidFill>
                  <a:srgbClr val="404040"/>
                </a:solidFill>
                <a:ea typeface="+mn-lt"/>
                <a:cs typeface="+mn-lt"/>
              </a:rPr>
              <a:t>OpenFlow</a:t>
            </a:r>
            <a:r>
              <a:rPr lang="ru-RU" sz="1400" b="1" dirty="0">
                <a:solidFill>
                  <a:srgbClr val="404040"/>
                </a:solidFill>
                <a:ea typeface="+mn-lt"/>
                <a:cs typeface="+mn-lt"/>
              </a:rPr>
              <a:t> Configuration Point</a:t>
            </a:r>
            <a:r>
              <a:rPr lang="ru-RU" sz="1400" dirty="0">
                <a:solidFill>
                  <a:srgbClr val="404040"/>
                </a:solidFill>
                <a:ea typeface="+mn-lt"/>
                <a:cs typeface="+mn-lt"/>
              </a:rPr>
              <a:t> - конфигурирует один или несколько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Capable</a:t>
            </a:r>
            <a:r>
              <a:rPr lang="ru-RU" sz="1400" dirty="0">
                <a:solidFill>
                  <a:srgbClr val="404040"/>
                </a:solidFill>
                <a:ea typeface="+mn-lt"/>
                <a:cs typeface="+mn-lt"/>
              </a:rPr>
              <a:t> </a:t>
            </a:r>
            <a:r>
              <a:rPr lang="ru-RU" sz="1400" dirty="0" err="1">
                <a:solidFill>
                  <a:srgbClr val="404040"/>
                </a:solidFill>
                <a:ea typeface="+mn-lt"/>
                <a:cs typeface="+mn-lt"/>
              </a:rPr>
              <a:t>Switch</a:t>
            </a:r>
            <a:r>
              <a:rPr lang="ru-RU" sz="1400" dirty="0">
                <a:solidFill>
                  <a:srgbClr val="404040"/>
                </a:solidFill>
                <a:ea typeface="+mn-lt"/>
                <a:cs typeface="+mn-lt"/>
              </a:rPr>
              <a:t>.</a:t>
            </a:r>
            <a:endParaRPr lang="ru-RU" dirty="0"/>
          </a:p>
          <a:p>
            <a:pPr marL="285750" indent="-285750">
              <a:buFont typeface="Arial"/>
              <a:buChar char="•"/>
            </a:pPr>
            <a:r>
              <a:rPr lang="ru-RU" sz="1400" b="1" dirty="0" err="1">
                <a:solidFill>
                  <a:srgbClr val="404040"/>
                </a:solidFill>
                <a:ea typeface="+mn-lt"/>
                <a:cs typeface="+mn-lt"/>
              </a:rPr>
              <a:t>OpenFlow</a:t>
            </a:r>
            <a:r>
              <a:rPr lang="ru-RU" sz="1400" b="1" dirty="0">
                <a:solidFill>
                  <a:srgbClr val="404040"/>
                </a:solidFill>
                <a:ea typeface="+mn-lt"/>
                <a:cs typeface="+mn-lt"/>
              </a:rPr>
              <a:t> Resource</a:t>
            </a:r>
            <a:r>
              <a:rPr lang="ru-RU" sz="1400" dirty="0">
                <a:solidFill>
                  <a:srgbClr val="404040"/>
                </a:solidFill>
                <a:ea typeface="+mn-lt"/>
                <a:cs typeface="+mn-lt"/>
              </a:rPr>
              <a:t> - это ресурс (например, порт или очередь), который связан с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Capable</a:t>
            </a:r>
            <a:r>
              <a:rPr lang="ru-RU" sz="1400" dirty="0">
                <a:solidFill>
                  <a:srgbClr val="404040"/>
                </a:solidFill>
                <a:ea typeface="+mn-lt"/>
                <a:cs typeface="+mn-lt"/>
              </a:rPr>
              <a:t> </a:t>
            </a:r>
            <a:r>
              <a:rPr lang="ru-RU" sz="1400" dirty="0" err="1">
                <a:solidFill>
                  <a:srgbClr val="404040"/>
                </a:solidFill>
                <a:ea typeface="+mn-lt"/>
                <a:cs typeface="+mn-lt"/>
              </a:rPr>
              <a:t>Switch</a:t>
            </a:r>
            <a:r>
              <a:rPr lang="ru-RU" sz="1400" dirty="0">
                <a:solidFill>
                  <a:srgbClr val="404040"/>
                </a:solidFill>
                <a:ea typeface="+mn-lt"/>
                <a:cs typeface="+mn-lt"/>
              </a:rPr>
              <a:t> или с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Logical</a:t>
            </a:r>
            <a:r>
              <a:rPr lang="ru-RU" sz="1400" dirty="0">
                <a:solidFill>
                  <a:srgbClr val="404040"/>
                </a:solidFill>
                <a:ea typeface="+mn-lt"/>
                <a:cs typeface="+mn-lt"/>
              </a:rPr>
              <a:t> </a:t>
            </a:r>
            <a:r>
              <a:rPr lang="ru-RU" sz="1400" dirty="0" err="1">
                <a:solidFill>
                  <a:srgbClr val="404040"/>
                </a:solidFill>
                <a:ea typeface="+mn-lt"/>
                <a:cs typeface="+mn-lt"/>
              </a:rPr>
              <a:t>Switch</a:t>
            </a:r>
            <a:r>
              <a:rPr lang="ru-RU" sz="1400" dirty="0">
                <a:solidFill>
                  <a:srgbClr val="404040"/>
                </a:solidFill>
                <a:ea typeface="+mn-lt"/>
                <a:cs typeface="+mn-lt"/>
              </a:rPr>
              <a:t>.</a:t>
            </a:r>
            <a:endParaRPr lang="ru-RU"/>
          </a:p>
          <a:p>
            <a:pPr marL="285750" indent="-285750">
              <a:buFont typeface="Arial"/>
              <a:buChar char="•"/>
            </a:pPr>
            <a:r>
              <a:rPr lang="ru-RU" sz="1400" b="1" dirty="0" err="1">
                <a:solidFill>
                  <a:srgbClr val="404040"/>
                </a:solidFill>
                <a:ea typeface="+mn-lt"/>
                <a:cs typeface="+mn-lt"/>
              </a:rPr>
              <a:t>OpenFlow</a:t>
            </a:r>
            <a:r>
              <a:rPr lang="ru-RU" sz="1400" b="1" dirty="0">
                <a:solidFill>
                  <a:srgbClr val="404040"/>
                </a:solidFill>
                <a:ea typeface="+mn-lt"/>
                <a:cs typeface="+mn-lt"/>
              </a:rPr>
              <a:t> </a:t>
            </a:r>
            <a:r>
              <a:rPr lang="ru-RU" sz="1400" b="1" dirty="0" err="1">
                <a:solidFill>
                  <a:srgbClr val="404040"/>
                </a:solidFill>
                <a:ea typeface="+mn-lt"/>
                <a:cs typeface="+mn-lt"/>
              </a:rPr>
              <a:t>Queue</a:t>
            </a:r>
            <a:r>
              <a:rPr lang="ru-RU" sz="1400" dirty="0">
                <a:solidFill>
                  <a:srgbClr val="404040"/>
                </a:solidFill>
                <a:ea typeface="+mn-lt"/>
                <a:cs typeface="+mn-lt"/>
              </a:rPr>
              <a:t> - очередь в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Logical</a:t>
            </a:r>
            <a:r>
              <a:rPr lang="ru-RU" sz="1400" dirty="0">
                <a:solidFill>
                  <a:srgbClr val="404040"/>
                </a:solidFill>
                <a:ea typeface="+mn-lt"/>
                <a:cs typeface="+mn-lt"/>
              </a:rPr>
              <a:t> </a:t>
            </a:r>
            <a:r>
              <a:rPr lang="ru-RU" sz="1400" dirty="0" err="1">
                <a:solidFill>
                  <a:srgbClr val="404040"/>
                </a:solidFill>
                <a:ea typeface="+mn-lt"/>
                <a:cs typeface="+mn-lt"/>
              </a:rPr>
              <a:t>Switch</a:t>
            </a:r>
            <a:r>
              <a:rPr lang="ru-RU" sz="1400" dirty="0">
                <a:solidFill>
                  <a:srgbClr val="404040"/>
                </a:solidFill>
                <a:ea typeface="+mn-lt"/>
                <a:cs typeface="+mn-lt"/>
              </a:rPr>
              <a:t>, </a:t>
            </a:r>
            <a:r>
              <a:rPr lang="ru-RU" sz="1400" dirty="0" err="1">
                <a:solidFill>
                  <a:srgbClr val="404040"/>
                </a:solidFill>
                <a:ea typeface="+mn-lt"/>
                <a:cs typeface="+mn-lt"/>
              </a:rPr>
              <a:t>Queue</a:t>
            </a:r>
            <a:r>
              <a:rPr lang="ru-RU" sz="1400" dirty="0">
                <a:solidFill>
                  <a:srgbClr val="404040"/>
                </a:solidFill>
                <a:ea typeface="+mn-lt"/>
                <a:cs typeface="+mn-lt"/>
              </a:rPr>
              <a:t> из спецификации </a:t>
            </a:r>
            <a:r>
              <a:rPr lang="ru-RU" sz="1400" dirty="0" err="1">
                <a:solidFill>
                  <a:srgbClr val="404040"/>
                </a:solidFill>
                <a:ea typeface="+mn-lt"/>
                <a:cs typeface="+mn-lt"/>
              </a:rPr>
              <a:t>OpenFlow</a:t>
            </a:r>
            <a:r>
              <a:rPr lang="ru-RU" sz="1400" dirty="0">
                <a:solidFill>
                  <a:srgbClr val="404040"/>
                </a:solidFill>
                <a:ea typeface="+mn-lt"/>
                <a:cs typeface="+mn-lt"/>
              </a:rPr>
              <a:t>.</a:t>
            </a:r>
            <a:endParaRPr lang="ru-RU"/>
          </a:p>
          <a:p>
            <a:pPr marL="285750" indent="-285750">
              <a:buFont typeface="Arial"/>
              <a:buChar char="•"/>
            </a:pPr>
            <a:r>
              <a:rPr lang="ru-RU" sz="1400" b="1" dirty="0" err="1">
                <a:solidFill>
                  <a:srgbClr val="404040"/>
                </a:solidFill>
                <a:ea typeface="+mn-lt"/>
                <a:cs typeface="+mn-lt"/>
              </a:rPr>
              <a:t>OpenFlow</a:t>
            </a:r>
            <a:r>
              <a:rPr lang="ru-RU" sz="1400" b="1" dirty="0">
                <a:solidFill>
                  <a:srgbClr val="404040"/>
                </a:solidFill>
                <a:ea typeface="+mn-lt"/>
                <a:cs typeface="+mn-lt"/>
              </a:rPr>
              <a:t> Port</a:t>
            </a:r>
            <a:r>
              <a:rPr lang="ru-RU" sz="1400" dirty="0">
                <a:solidFill>
                  <a:srgbClr val="404040"/>
                </a:solidFill>
                <a:ea typeface="+mn-lt"/>
                <a:cs typeface="+mn-lt"/>
              </a:rPr>
              <a:t> - порт в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Logical</a:t>
            </a:r>
            <a:r>
              <a:rPr lang="ru-RU" sz="1400" dirty="0">
                <a:solidFill>
                  <a:srgbClr val="404040"/>
                </a:solidFill>
                <a:ea typeface="+mn-lt"/>
                <a:cs typeface="+mn-lt"/>
              </a:rPr>
              <a:t> </a:t>
            </a:r>
            <a:r>
              <a:rPr lang="ru-RU" sz="1400" dirty="0" err="1">
                <a:solidFill>
                  <a:srgbClr val="404040"/>
                </a:solidFill>
                <a:ea typeface="+mn-lt"/>
                <a:cs typeface="+mn-lt"/>
              </a:rPr>
              <a:t>Switch</a:t>
            </a:r>
            <a:r>
              <a:rPr lang="ru-RU" sz="1400" dirty="0">
                <a:solidFill>
                  <a:srgbClr val="404040"/>
                </a:solidFill>
                <a:ea typeface="+mn-lt"/>
                <a:cs typeface="+mn-lt"/>
              </a:rPr>
              <a:t>, Port из спецификации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port</a:t>
            </a:r>
            <a:r>
              <a:rPr lang="ru-RU" sz="1400" dirty="0">
                <a:solidFill>
                  <a:srgbClr val="404040"/>
                </a:solidFill>
                <a:ea typeface="+mn-lt"/>
                <a:cs typeface="+mn-lt"/>
              </a:rPr>
              <a:t> может быть представлением физического порта на физическом коммутаторе или логического порта на физическом или виртуальном коммутаторе.</a:t>
            </a:r>
            <a:endParaRPr lang="ru-RU" dirty="0"/>
          </a:p>
          <a:p>
            <a:pPr marL="285750" indent="-285750">
              <a:buFont typeface="Arial"/>
              <a:buChar char="•"/>
            </a:pPr>
            <a:r>
              <a:rPr lang="ru-RU" sz="1400" b="1" dirty="0">
                <a:solidFill>
                  <a:srgbClr val="404040"/>
                </a:solidFill>
                <a:ea typeface="+mn-lt"/>
                <a:cs typeface="+mn-lt"/>
              </a:rPr>
              <a:t>NDM (</a:t>
            </a:r>
            <a:r>
              <a:rPr lang="ru-RU" sz="1400" b="1" dirty="0" err="1">
                <a:solidFill>
                  <a:srgbClr val="404040"/>
                </a:solidFill>
                <a:ea typeface="+mn-lt"/>
                <a:cs typeface="+mn-lt"/>
              </a:rPr>
              <a:t>Negotiable</a:t>
            </a:r>
            <a:r>
              <a:rPr lang="ru-RU" sz="1400" b="1" dirty="0">
                <a:solidFill>
                  <a:srgbClr val="404040"/>
                </a:solidFill>
                <a:ea typeface="+mn-lt"/>
                <a:cs typeface="+mn-lt"/>
              </a:rPr>
              <a:t> </a:t>
            </a:r>
            <a:r>
              <a:rPr lang="ru-RU" sz="1400" b="1" dirty="0" err="1">
                <a:solidFill>
                  <a:srgbClr val="404040"/>
                </a:solidFill>
                <a:ea typeface="+mn-lt"/>
                <a:cs typeface="+mn-lt"/>
              </a:rPr>
              <a:t>Datapath</a:t>
            </a:r>
            <a:r>
              <a:rPr lang="ru-RU" sz="1400" b="1" dirty="0">
                <a:solidFill>
                  <a:srgbClr val="404040"/>
                </a:solidFill>
                <a:ea typeface="+mn-lt"/>
                <a:cs typeface="+mn-lt"/>
              </a:rPr>
              <a:t> Model)</a:t>
            </a:r>
            <a:r>
              <a:rPr lang="ru-RU" sz="1400" dirty="0">
                <a:solidFill>
                  <a:srgbClr val="404040"/>
                </a:solidFill>
                <a:ea typeface="+mn-lt"/>
                <a:cs typeface="+mn-lt"/>
              </a:rPr>
              <a:t> - абстрактная модель коммутатора, которая описывает специфическое поведение коммутатора по передаче данных согласно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Switch</a:t>
            </a:r>
            <a:r>
              <a:rPr lang="ru-RU" sz="1400" dirty="0">
                <a:solidFill>
                  <a:srgbClr val="404040"/>
                </a:solidFill>
                <a:ea typeface="+mn-lt"/>
                <a:cs typeface="+mn-lt"/>
              </a:rPr>
              <a:t> Protocol. NDM описывает конкретные требования к поведению коммутатора, при котором передача может быть оптимизирована в ходе выполнения.</a:t>
            </a:r>
            <a:endParaRPr lang="ru-RU" dirty="0"/>
          </a:p>
          <a:p>
            <a:endParaRPr lang="ru-RU" sz="1400" dirty="0">
              <a:solidFill>
                <a:srgbClr val="404040"/>
              </a:solidFill>
              <a:ea typeface="+mn-lt"/>
              <a:cs typeface="+mn-lt"/>
            </a:endParaRPr>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3482165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404FE-E3C5-98FC-3C37-B0835E7660E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79A552-23DD-8FB4-91CA-B9F53C82B3BF}"/>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6D46E47B-11F9-F4B7-9FD7-130E601DC018}"/>
              </a:ext>
            </a:extLst>
          </p:cNvPr>
          <p:cNvSpPr>
            <a:spLocks noGrp="1"/>
          </p:cNvSpPr>
          <p:nvPr>
            <p:ph idx="1"/>
          </p:nvPr>
        </p:nvSpPr>
        <p:spPr>
          <a:xfrm>
            <a:off x="503238" y="1312086"/>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endParaRPr lang="ru-RU" sz="1400" dirty="0"/>
          </a:p>
          <a:p>
            <a:r>
              <a:rPr lang="ru-RU" sz="1400" dirty="0">
                <a:solidFill>
                  <a:srgbClr val="404040"/>
                </a:solidFill>
                <a:ea typeface="+mn-lt"/>
                <a:cs typeface="+mn-lt"/>
              </a:rPr>
              <a:t>Конфигурация устройств — это процесс настройки сетевых устройств для выполнения определённых функций, таких как маршрутизация, фильтрация трафика и управление доступом. Это включает в себя установку параметров, протоколов и политик, которые определяют, как устройство будет обрабатывать данные.</a:t>
            </a:r>
            <a:endParaRPr lang="ru-RU" sz="1400" dirty="0"/>
          </a:p>
          <a:p>
            <a:endParaRPr lang="ru-RU" sz="1400" dirty="0">
              <a:solidFill>
                <a:srgbClr val="404040"/>
              </a:solidFill>
              <a:cs typeface="Arial"/>
            </a:endParaRPr>
          </a:p>
          <a:p>
            <a:r>
              <a:rPr lang="ru-RU" sz="1400" dirty="0"/>
              <a:t>Примеры технической реализации</a:t>
            </a:r>
          </a:p>
          <a:p>
            <a:pPr marL="285750" indent="-285750">
              <a:buFont typeface="Arial"/>
              <a:buChar char="•"/>
            </a:pPr>
            <a:r>
              <a:rPr lang="ru-RU" sz="1400" b="1" dirty="0">
                <a:solidFill>
                  <a:srgbClr val="404040"/>
                </a:solidFill>
                <a:ea typeface="+mn-lt"/>
                <a:cs typeface="+mn-lt"/>
              </a:rPr>
              <a:t>Cisco ACI</a:t>
            </a:r>
            <a:r>
              <a:rPr lang="ru-RU" sz="1400" dirty="0">
                <a:solidFill>
                  <a:srgbClr val="404040"/>
                </a:solidFill>
                <a:ea typeface="+mn-lt"/>
                <a:cs typeface="+mn-lt"/>
              </a:rPr>
              <a:t>: Cisco ACI использует Application Policy Infrastructure </a:t>
            </a:r>
            <a:r>
              <a:rPr lang="ru-RU" sz="1400" err="1">
                <a:solidFill>
                  <a:srgbClr val="404040"/>
                </a:solidFill>
                <a:ea typeface="+mn-lt"/>
                <a:cs typeface="+mn-lt"/>
              </a:rPr>
              <a:t>Controller</a:t>
            </a:r>
            <a:r>
              <a:rPr lang="ru-RU" sz="1400" dirty="0">
                <a:solidFill>
                  <a:srgbClr val="404040"/>
                </a:solidFill>
                <a:ea typeface="+mn-lt"/>
                <a:cs typeface="+mn-lt"/>
              </a:rPr>
              <a:t> (APIC) для централизованного управления конфигурацией всех устройств в сети, позволяя применять политики и настройки на уровне приложения.</a:t>
            </a:r>
            <a:endParaRPr lang="ru-RU" sz="1400" dirty="0"/>
          </a:p>
          <a:p>
            <a:pPr marL="285750" indent="-285750">
              <a:buFont typeface="Arial"/>
              <a:buChar char="•"/>
            </a:pPr>
            <a:r>
              <a:rPr lang="ru-RU" sz="1400" b="1" dirty="0">
                <a:solidFill>
                  <a:srgbClr val="404040"/>
                </a:solidFill>
                <a:ea typeface="+mn-lt"/>
                <a:cs typeface="+mn-lt"/>
              </a:rPr>
              <a:t>VMware NSX</a:t>
            </a:r>
            <a:r>
              <a:rPr lang="ru-RU" sz="1400" dirty="0">
                <a:solidFill>
                  <a:srgbClr val="404040"/>
                </a:solidFill>
                <a:ea typeface="+mn-lt"/>
                <a:cs typeface="+mn-lt"/>
              </a:rPr>
              <a:t>: VMware NSX предлагает возможность автоматизации конфигурации сетевых функций через интерфейсы API, что позволяет быстро развертывать и изменять сетевые политики.</a:t>
            </a:r>
            <a:endParaRPr lang="ru-RU" sz="1400" dirty="0"/>
          </a:p>
          <a:p>
            <a:pPr marL="285750" indent="-285750">
              <a:buFont typeface="Arial"/>
              <a:buChar char="•"/>
            </a:pPr>
            <a:r>
              <a:rPr lang="ru-RU" sz="1400" b="1" dirty="0" err="1">
                <a:solidFill>
                  <a:srgbClr val="404040"/>
                </a:solidFill>
                <a:ea typeface="+mn-lt"/>
                <a:cs typeface="+mn-lt"/>
              </a:rPr>
              <a:t>OpenDaylight</a:t>
            </a:r>
            <a:r>
              <a:rPr lang="ru-RU" sz="1400" dirty="0">
                <a:solidFill>
                  <a:srgbClr val="404040"/>
                </a:solidFill>
                <a:ea typeface="+mn-lt"/>
                <a:cs typeface="+mn-lt"/>
              </a:rPr>
              <a:t>: Это платформа с открытым исходным кодом, которая позволяет разработчикам создавать приложения для управления конфигурацией сетевых устройств, используя протоколы, такие как OF-</a:t>
            </a:r>
            <a:r>
              <a:rPr lang="ru-RU" sz="1400" dirty="0" err="1">
                <a:solidFill>
                  <a:srgbClr val="404040"/>
                </a:solidFill>
                <a:ea typeface="+mn-lt"/>
                <a:cs typeface="+mn-lt"/>
              </a:rPr>
              <a:t>Config</a:t>
            </a:r>
            <a:r>
              <a:rPr lang="ru-RU" sz="1400" dirty="0">
                <a:solidFill>
                  <a:srgbClr val="404040"/>
                </a:solidFill>
                <a:ea typeface="+mn-lt"/>
                <a:cs typeface="+mn-lt"/>
              </a:rPr>
              <a:t>.</a:t>
            </a:r>
            <a:endParaRPr lang="ru-RU" sz="1400" dirty="0"/>
          </a:p>
          <a:p>
            <a:pPr marL="285750" indent="-285750">
              <a:buFont typeface="Arial"/>
              <a:buChar char="•"/>
            </a:pPr>
            <a:endParaRPr lang="ru-RU" sz="1400" dirty="0">
              <a:solidFill>
                <a:srgbClr val="404040"/>
              </a:solidFill>
              <a:cs typeface="Arial"/>
            </a:endParaRPr>
          </a:p>
          <a:p>
            <a:endParaRPr lang="ru-RU" sz="1400" dirty="0">
              <a:solidFill>
                <a:srgbClr val="404040"/>
              </a:solidFill>
              <a:cs typeface="Arial"/>
            </a:endParaRPr>
          </a:p>
          <a:p>
            <a:endParaRPr lang="ru-RU" sz="1400" dirty="0"/>
          </a:p>
        </p:txBody>
      </p:sp>
    </p:spTree>
    <p:extLst>
      <p:ext uri="{BB962C8B-B14F-4D97-AF65-F5344CB8AC3E}">
        <p14:creationId xmlns:p14="http://schemas.microsoft.com/office/powerpoint/2010/main" val="11349823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8FD74-47D1-BC19-B20D-1ED0283DFAD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B9579C-2FDD-9CAC-D95B-5A126D303C77}"/>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60696D3F-2657-72A7-9EE4-0CD9E3B9B196}"/>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b="1" dirty="0">
                <a:solidFill>
                  <a:srgbClr val="404040"/>
                </a:solidFill>
                <a:ea typeface="+mn-lt"/>
                <a:cs typeface="+mn-lt"/>
              </a:rPr>
              <a:t>Гибридный подход в конфигурации устройств</a:t>
            </a:r>
          </a:p>
          <a:p>
            <a:r>
              <a:rPr lang="ru-RU" sz="1400" b="1" dirty="0">
                <a:solidFill>
                  <a:srgbClr val="404040"/>
                </a:solidFill>
                <a:ea typeface="+mn-lt"/>
                <a:cs typeface="+mn-lt"/>
              </a:rPr>
              <a:t>ONF создал Hybrid </a:t>
            </a:r>
            <a:r>
              <a:rPr lang="ru-RU" sz="1400" b="1" dirty="0" err="1">
                <a:solidFill>
                  <a:srgbClr val="404040"/>
                </a:solidFill>
                <a:ea typeface="+mn-lt"/>
                <a:cs typeface="+mn-lt"/>
              </a:rPr>
              <a:t>Working</a:t>
            </a:r>
            <a:r>
              <a:rPr lang="ru-RU" sz="1400" b="1" dirty="0">
                <a:solidFill>
                  <a:srgbClr val="404040"/>
                </a:solidFill>
                <a:ea typeface="+mn-lt"/>
                <a:cs typeface="+mn-lt"/>
              </a:rPr>
              <a:t> Group.</a:t>
            </a:r>
            <a:endParaRPr lang="ru-RU" dirty="0"/>
          </a:p>
          <a:p>
            <a:r>
              <a:rPr lang="ru-RU" sz="1400" dirty="0">
                <a:solidFill>
                  <a:srgbClr val="404040"/>
                </a:solidFill>
                <a:ea typeface="+mn-lt"/>
                <a:cs typeface="+mn-lt"/>
              </a:rPr>
              <a:t>Группа предложила две архитектуры:</a:t>
            </a:r>
            <a:endParaRPr lang="ru-RU" dirty="0"/>
          </a:p>
          <a:p>
            <a:pPr marL="285750" indent="-285750">
              <a:buFont typeface="Arial"/>
              <a:buChar char="•"/>
            </a:pPr>
            <a:r>
              <a:rPr lang="ru-RU" sz="1400" b="1" dirty="0" err="1">
                <a:solidFill>
                  <a:srgbClr val="404040"/>
                </a:solidFill>
                <a:ea typeface="+mn-lt"/>
                <a:cs typeface="+mn-lt"/>
              </a:rPr>
              <a:t>Ships</a:t>
            </a:r>
            <a:r>
              <a:rPr lang="ru-RU" sz="1400" b="1" dirty="0">
                <a:solidFill>
                  <a:srgbClr val="404040"/>
                </a:solidFill>
                <a:ea typeface="+mn-lt"/>
                <a:cs typeface="+mn-lt"/>
              </a:rPr>
              <a:t> </a:t>
            </a:r>
            <a:r>
              <a:rPr lang="ru-RU" sz="1400" b="1" dirty="0" err="1">
                <a:solidFill>
                  <a:srgbClr val="404040"/>
                </a:solidFill>
                <a:ea typeface="+mn-lt"/>
                <a:cs typeface="+mn-lt"/>
              </a:rPr>
              <a:t>in</a:t>
            </a:r>
            <a:r>
              <a:rPr lang="ru-RU" sz="1400" b="1" dirty="0">
                <a:solidFill>
                  <a:srgbClr val="404040"/>
                </a:solidFill>
                <a:ea typeface="+mn-lt"/>
                <a:cs typeface="+mn-lt"/>
              </a:rPr>
              <a:t> </a:t>
            </a:r>
            <a:r>
              <a:rPr lang="ru-RU" sz="1400" b="1" dirty="0" err="1">
                <a:solidFill>
                  <a:srgbClr val="404040"/>
                </a:solidFill>
                <a:ea typeface="+mn-lt"/>
                <a:cs typeface="+mn-lt"/>
              </a:rPr>
              <a:t>the</a:t>
            </a:r>
            <a:r>
              <a:rPr lang="ru-RU" sz="1400" b="1" dirty="0">
                <a:solidFill>
                  <a:srgbClr val="404040"/>
                </a:solidFill>
                <a:ea typeface="+mn-lt"/>
                <a:cs typeface="+mn-lt"/>
              </a:rPr>
              <a:t> Night (SIN)</a:t>
            </a:r>
            <a:r>
              <a:rPr lang="ru-RU" sz="1400" dirty="0">
                <a:solidFill>
                  <a:srgbClr val="404040"/>
                </a:solidFill>
                <a:ea typeface="+mn-lt"/>
                <a:cs typeface="+mn-lt"/>
              </a:rPr>
              <a:t> - Корабли в ночи</a:t>
            </a:r>
            <a:endParaRPr lang="ru-RU" dirty="0"/>
          </a:p>
          <a:p>
            <a:pPr marL="285750" indent="-285750">
              <a:buFont typeface="Arial"/>
              <a:buChar char="•"/>
            </a:pPr>
            <a:r>
              <a:rPr lang="ru-RU" sz="1400" b="1" dirty="0">
                <a:solidFill>
                  <a:srgbClr val="404040"/>
                </a:solidFill>
                <a:ea typeface="+mn-lt"/>
                <a:cs typeface="+mn-lt"/>
              </a:rPr>
              <a:t>Integrated Hybrid </a:t>
            </a:r>
            <a:r>
              <a:rPr lang="ru-RU" sz="1400" b="1" dirty="0" err="1">
                <a:solidFill>
                  <a:srgbClr val="404040"/>
                </a:solidFill>
                <a:ea typeface="+mn-lt"/>
                <a:cs typeface="+mn-lt"/>
              </a:rPr>
              <a:t>model</a:t>
            </a:r>
            <a:r>
              <a:rPr lang="ru-RU" sz="1400" dirty="0">
                <a:solidFill>
                  <a:srgbClr val="404040"/>
                </a:solidFill>
                <a:ea typeface="+mn-lt"/>
                <a:cs typeface="+mn-lt"/>
              </a:rPr>
              <a:t> - Интегральная Гибридная модель</a:t>
            </a:r>
            <a:endParaRPr lang="ru-RU"/>
          </a:p>
          <a:p>
            <a:pPr indent="0"/>
            <a:r>
              <a:rPr lang="ru-RU" sz="1400" dirty="0">
                <a:solidFill>
                  <a:srgbClr val="404040"/>
                </a:solidFill>
                <a:ea typeface="+mn-lt"/>
                <a:cs typeface="+mn-lt"/>
              </a:rPr>
              <a:t>Совет принял только рекомендации модели SIN.</a:t>
            </a:r>
            <a:endParaRPr lang="ru-RU" dirty="0"/>
          </a:p>
          <a:p>
            <a:r>
              <a:rPr lang="ru-RU" sz="1400" dirty="0">
                <a:solidFill>
                  <a:srgbClr val="404040"/>
                </a:solidFill>
                <a:ea typeface="+mn-lt"/>
                <a:cs typeface="+mn-lt"/>
              </a:rPr>
              <a:t>Предполагается, что демаркационная линия проходит внутри сетевого элемента (между системами плоскости управления </a:t>
            </a:r>
            <a:r>
              <a:rPr lang="ru-RU" sz="1400" dirty="0" err="1">
                <a:solidFill>
                  <a:srgbClr val="404040"/>
                </a:solidFill>
                <a:ea typeface="+mn-lt"/>
                <a:cs typeface="+mn-lt"/>
              </a:rPr>
              <a:t>OpenFlow</a:t>
            </a:r>
            <a:r>
              <a:rPr lang="ru-RU" sz="1400" dirty="0">
                <a:solidFill>
                  <a:srgbClr val="404040"/>
                </a:solidFill>
                <a:ea typeface="+mn-lt"/>
                <a:cs typeface="+mn-lt"/>
              </a:rPr>
              <a:t> и родной), вопросы безопасности ставятся о том, как можно использовать зарезервированные порты (в частности, CONTROLLER, NORMAL, FLOOD и LOCAL), чтобы разрешить доступ к родным демонам на гибридном устройстве или в собственную сеть.</a:t>
            </a:r>
            <a:endParaRPr lang="ru-RU"/>
          </a:p>
          <a:p>
            <a:r>
              <a:rPr lang="ru-RU" sz="1400" dirty="0">
                <a:solidFill>
                  <a:srgbClr val="404040"/>
                </a:solidFill>
                <a:ea typeface="+mn-lt"/>
                <a:cs typeface="+mn-lt"/>
              </a:rPr>
              <a:t>Периметр безопасности устройства расширяется в случае непреднамеренного соединения, которое и создает гибридную сеть. Это происходит, когда один внешний конец связи по сети подключен к домену </a:t>
            </a:r>
            <a:r>
              <a:rPr lang="ru-RU" sz="1400" dirty="0" err="1">
                <a:solidFill>
                  <a:srgbClr val="404040"/>
                </a:solidFill>
                <a:ea typeface="+mn-lt"/>
                <a:cs typeface="+mn-lt"/>
              </a:rPr>
              <a:t>OpenFlow</a:t>
            </a:r>
            <a:r>
              <a:rPr lang="ru-RU" sz="1400" dirty="0">
                <a:solidFill>
                  <a:srgbClr val="404040"/>
                </a:solidFill>
                <a:ea typeface="+mn-lt"/>
                <a:cs typeface="+mn-lt"/>
              </a:rPr>
              <a:t>, а другой - к собственному домену.</a:t>
            </a:r>
            <a:endParaRPr lang="ru-RU" dirty="0"/>
          </a:p>
          <a:p>
            <a:endParaRPr lang="ru-RU" sz="1400" dirty="0">
              <a:solidFill>
                <a:srgbClr val="404040"/>
              </a:solidFill>
              <a:cs typeface="Arial"/>
            </a:endParaRPr>
          </a:p>
          <a:p>
            <a:endParaRPr lang="ru-RU" dirty="0"/>
          </a:p>
        </p:txBody>
      </p:sp>
    </p:spTree>
    <p:extLst>
      <p:ext uri="{BB962C8B-B14F-4D97-AF65-F5344CB8AC3E}">
        <p14:creationId xmlns:p14="http://schemas.microsoft.com/office/powerpoint/2010/main" val="23907011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7C8ED-4D43-36EC-AF97-7BFDC522E71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355DB1-5B8F-7B1C-E869-803D7BCBCC30}"/>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2806019E-F00B-2144-1836-DD7F1B332AF8}"/>
              </a:ext>
            </a:extLst>
          </p:cNvPr>
          <p:cNvSpPr>
            <a:spLocks noGrp="1"/>
          </p:cNvSpPr>
          <p:nvPr>
            <p:ph idx="1"/>
          </p:nvPr>
        </p:nvSpPr>
        <p:spPr>
          <a:xfrm>
            <a:off x="410833" y="1106833"/>
            <a:ext cx="9058275" cy="5940080"/>
          </a:xfrm>
        </p:spPr>
        <p:txBody>
          <a:bodyPr vert="horz" lIns="75605" tIns="37802" rIns="75605" bIns="37802" rtlCol="0" anchor="t">
            <a:normAutofit fontScale="92500" lnSpcReduction="20000"/>
          </a:bodyPr>
          <a:lstStyle/>
          <a:p>
            <a:r>
              <a:rPr lang="ru-RU" sz="1400" dirty="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b="1" dirty="0">
                <a:solidFill>
                  <a:srgbClr val="404040"/>
                </a:solidFill>
                <a:ea typeface="+mn-lt"/>
                <a:cs typeface="+mn-lt"/>
              </a:rPr>
              <a:t>Гибридный подход в конфигурации устройств</a:t>
            </a:r>
          </a:p>
          <a:p>
            <a:r>
              <a:rPr lang="ru-RU" sz="1400" dirty="0">
                <a:solidFill>
                  <a:srgbClr val="404040"/>
                </a:solidFill>
                <a:ea typeface="+mn-lt"/>
                <a:cs typeface="+mn-lt"/>
              </a:rPr>
              <a:t>Модель SIN (</a:t>
            </a:r>
            <a:r>
              <a:rPr lang="ru-RU" sz="1400" dirty="0" err="1">
                <a:solidFill>
                  <a:srgbClr val="404040"/>
                </a:solidFill>
                <a:ea typeface="+mn-lt"/>
                <a:cs typeface="+mn-lt"/>
              </a:rPr>
              <a:t>Ships</a:t>
            </a:r>
            <a:r>
              <a:rPr lang="ru-RU" sz="1400" dirty="0">
                <a:solidFill>
                  <a:srgbClr val="404040"/>
                </a:solidFill>
                <a:ea typeface="+mn-lt"/>
                <a:cs typeface="+mn-lt"/>
              </a:rPr>
              <a:t> </a:t>
            </a:r>
            <a:r>
              <a:rPr lang="ru-RU" sz="1400" dirty="0" err="1">
                <a:solidFill>
                  <a:srgbClr val="404040"/>
                </a:solidFill>
                <a:ea typeface="+mn-lt"/>
                <a:cs typeface="+mn-lt"/>
              </a:rPr>
              <a:t>in</a:t>
            </a:r>
            <a:r>
              <a:rPr lang="ru-RU" sz="1400" dirty="0">
                <a:solidFill>
                  <a:srgbClr val="404040"/>
                </a:solidFill>
                <a:ea typeface="+mn-lt"/>
                <a:cs typeface="+mn-lt"/>
              </a:rPr>
              <a:t> </a:t>
            </a:r>
            <a:r>
              <a:rPr lang="ru-RU" sz="1400" dirty="0" err="1">
                <a:solidFill>
                  <a:srgbClr val="404040"/>
                </a:solidFill>
                <a:ea typeface="+mn-lt"/>
                <a:cs typeface="+mn-lt"/>
              </a:rPr>
              <a:t>the</a:t>
            </a:r>
            <a:r>
              <a:rPr lang="ru-RU" sz="1400" dirty="0">
                <a:solidFill>
                  <a:srgbClr val="404040"/>
                </a:solidFill>
                <a:ea typeface="+mn-lt"/>
                <a:cs typeface="+mn-lt"/>
              </a:rPr>
              <a:t> Night) предполагает, что порт (физический или логический) может использоваться только для </a:t>
            </a:r>
            <a:r>
              <a:rPr lang="ru-RU" sz="1400" dirty="0" err="1">
                <a:solidFill>
                  <a:srgbClr val="404040"/>
                </a:solidFill>
                <a:ea typeface="+mn-lt"/>
                <a:cs typeface="+mn-lt"/>
              </a:rPr>
              <a:t>OpenFlow</a:t>
            </a:r>
            <a:r>
              <a:rPr lang="ru-RU" sz="1400" dirty="0">
                <a:solidFill>
                  <a:srgbClr val="404040"/>
                </a:solidFill>
                <a:ea typeface="+mn-lt"/>
                <a:cs typeface="+mn-lt"/>
              </a:rPr>
              <a:t> или только для </a:t>
            </a:r>
            <a:r>
              <a:rPr lang="ru-RU" sz="1400" dirty="0" err="1">
                <a:solidFill>
                  <a:srgbClr val="404040"/>
                </a:solidFill>
                <a:ea typeface="+mn-lt"/>
                <a:cs typeface="+mn-lt"/>
              </a:rPr>
              <a:t>native</a:t>
            </a:r>
            <a:r>
              <a:rPr lang="ru-RU" sz="1400" dirty="0">
                <a:solidFill>
                  <a:srgbClr val="404040"/>
                </a:solidFill>
                <a:ea typeface="+mn-lt"/>
                <a:cs typeface="+mn-lt"/>
              </a:rPr>
              <a:t>, но не для обоих одновременно. Основные акценты модели SIN включают:</a:t>
            </a:r>
            <a:endParaRPr lang="ru-RU" dirty="0"/>
          </a:p>
          <a:p>
            <a:pPr marL="285750" indent="-285750">
              <a:buFont typeface="Arial"/>
              <a:buChar char="•"/>
            </a:pPr>
            <a:r>
              <a:rPr lang="ru-RU" sz="1400" dirty="0">
                <a:solidFill>
                  <a:srgbClr val="404040"/>
                </a:solidFill>
                <a:ea typeface="+mn-lt"/>
                <a:cs typeface="+mn-lt"/>
              </a:rPr>
              <a:t>Ограничение выделенных ресурсов процесса </a:t>
            </a:r>
            <a:r>
              <a:rPr lang="ru-RU" sz="1400" dirty="0" err="1">
                <a:solidFill>
                  <a:srgbClr val="404040"/>
                </a:solidFill>
                <a:ea typeface="+mn-lt"/>
                <a:cs typeface="+mn-lt"/>
              </a:rPr>
              <a:t>OpenFlow</a:t>
            </a:r>
            <a:r>
              <a:rPr lang="ru-RU" sz="1400" dirty="0">
                <a:solidFill>
                  <a:srgbClr val="404040"/>
                </a:solidFill>
                <a:ea typeface="+mn-lt"/>
                <a:cs typeface="+mn-lt"/>
              </a:rPr>
              <a:t> и невозможность воспрепятствовать работе </a:t>
            </a:r>
            <a:r>
              <a:rPr lang="ru-RU" sz="1400" dirty="0" err="1">
                <a:solidFill>
                  <a:srgbClr val="404040"/>
                </a:solidFill>
                <a:ea typeface="+mn-lt"/>
                <a:cs typeface="+mn-lt"/>
              </a:rPr>
              <a:t>native</a:t>
            </a:r>
            <a:r>
              <a:rPr lang="ru-RU" sz="1400" dirty="0">
                <a:solidFill>
                  <a:srgbClr val="404040"/>
                </a:solidFill>
                <a:ea typeface="+mn-lt"/>
                <a:cs typeface="+mn-lt"/>
              </a:rPr>
              <a:t> стороны (и наоборот). Предложения включали использование разделения на уровне процесса в собственной ОС хоста или через виртуализацию.</a:t>
            </a:r>
            <a:endParaRPr lang="ru-RU" dirty="0"/>
          </a:p>
          <a:p>
            <a:pPr marL="285750" indent="-285750">
              <a:buFont typeface="Arial"/>
              <a:buChar char="•"/>
            </a:pPr>
            <a:r>
              <a:rPr lang="ru-RU" sz="1400" dirty="0">
                <a:solidFill>
                  <a:srgbClr val="404040"/>
                </a:solidFill>
                <a:ea typeface="+mn-lt"/>
                <a:cs typeface="+mn-lt"/>
              </a:rPr>
              <a:t>Избежание необходимости синхронизации уведомлений о состоянии или событиях между элементами управления.</a:t>
            </a:r>
            <a:endParaRPr lang="ru-RU"/>
          </a:p>
          <a:p>
            <a:pPr marL="285750" indent="-285750">
              <a:buFont typeface="Arial"/>
              <a:buChar char="•"/>
            </a:pPr>
            <a:r>
              <a:rPr lang="ru-RU" sz="1400" dirty="0">
                <a:solidFill>
                  <a:srgbClr val="404040"/>
                </a:solidFill>
                <a:ea typeface="+mn-lt"/>
                <a:cs typeface="+mn-lt"/>
              </a:rPr>
              <a:t>Строгие правила обработки потоков, включая использование зарезервированных портов LOCAL, NORMAL и FLOOD.</a:t>
            </a:r>
            <a:endParaRPr lang="ru-RU" dirty="0"/>
          </a:p>
          <a:p>
            <a:pPr marL="285750" indent="-285750">
              <a:buFont typeface="Arial"/>
              <a:buChar char="•"/>
            </a:pPr>
            <a:r>
              <a:rPr lang="ru-RU" sz="1400" dirty="0">
                <a:solidFill>
                  <a:srgbClr val="404040"/>
                </a:solidFill>
                <a:ea typeface="+mn-lt"/>
                <a:cs typeface="+mn-lt"/>
              </a:rPr>
              <a:t>Модель SIN расширяет предшествующее определение ONF для гибридных моделей (что отражено в определении NORMAL).</a:t>
            </a:r>
            <a:endParaRPr lang="ru-RU"/>
          </a:p>
          <a:p>
            <a:pPr marL="285750" indent="-285750">
              <a:buFont typeface="Arial"/>
              <a:buChar char="•"/>
            </a:pPr>
            <a:r>
              <a:rPr lang="ru-RU" sz="1400" dirty="0">
                <a:solidFill>
                  <a:srgbClr val="404040"/>
                </a:solidFill>
                <a:ea typeface="+mn-lt"/>
                <a:cs typeface="+mn-lt"/>
              </a:rPr>
              <a:t>Модель SIN позволяет разбивку портов по логическим портам или VLAN и рекомендует использовать MSTP для </a:t>
            </a:r>
            <a:r>
              <a:rPr lang="ru-RU" sz="1400" dirty="0" err="1">
                <a:solidFill>
                  <a:srgbClr val="404040"/>
                </a:solidFill>
                <a:ea typeface="+mn-lt"/>
                <a:cs typeface="+mn-lt"/>
              </a:rPr>
              <a:t>spanning</a:t>
            </a:r>
            <a:r>
              <a:rPr lang="ru-RU" sz="1400" dirty="0">
                <a:solidFill>
                  <a:srgbClr val="404040"/>
                </a:solidFill>
                <a:ea typeface="+mn-lt"/>
                <a:cs typeface="+mn-lt"/>
              </a:rPr>
              <a:t> </a:t>
            </a:r>
            <a:r>
              <a:rPr lang="ru-RU" sz="1400" dirty="0" err="1">
                <a:solidFill>
                  <a:srgbClr val="404040"/>
                </a:solidFill>
                <a:ea typeface="+mn-lt"/>
                <a:cs typeface="+mn-lt"/>
              </a:rPr>
              <a:t>tree</a:t>
            </a:r>
            <a:r>
              <a:rPr lang="ru-RU" sz="1400" dirty="0">
                <a:solidFill>
                  <a:srgbClr val="404040"/>
                </a:solidFill>
                <a:ea typeface="+mn-lt"/>
                <a:cs typeface="+mn-lt"/>
              </a:rPr>
              <a:t> в такой среде.</a:t>
            </a:r>
            <a:endParaRPr lang="ru-RU" dirty="0"/>
          </a:p>
          <a:p>
            <a:pPr marL="285750" indent="-285750">
              <a:buFont typeface="Arial"/>
              <a:buChar char="•"/>
            </a:pPr>
            <a:r>
              <a:rPr lang="ru-RU" sz="1400" dirty="0">
                <a:solidFill>
                  <a:srgbClr val="404040"/>
                </a:solidFill>
                <a:ea typeface="+mn-lt"/>
                <a:cs typeface="+mn-lt"/>
              </a:rPr>
              <a:t>Модель SIN указывает на неоднозначность во взаимодействии зарезервированных портов и ослабление модели делегирования портов как потенциальные области улучшения для гибрида SIN.</a:t>
            </a:r>
            <a:endParaRPr lang="ru-RU" dirty="0"/>
          </a:p>
          <a:p>
            <a:pPr indent="0"/>
            <a:r>
              <a:rPr lang="ru-RU" sz="1400" dirty="0">
                <a:solidFill>
                  <a:srgbClr val="404040"/>
                </a:solidFill>
                <a:ea typeface="+mn-lt"/>
                <a:cs typeface="+mn-lt"/>
              </a:rPr>
              <a:t>Эти аспекты подчеркивают важность четкого разделения и управления ресурсами в гибридных сетевых архитектурах</a:t>
            </a:r>
            <a:endParaRPr lang="ru-RU" dirty="0"/>
          </a:p>
          <a:p>
            <a:r>
              <a:rPr lang="ru-RU" sz="1400" dirty="0">
                <a:solidFill>
                  <a:srgbClr val="404040"/>
                </a:solidFill>
                <a:ea typeface="+mn-lt"/>
                <a:cs typeface="+mn-lt"/>
              </a:rPr>
              <a:t>.</a:t>
            </a:r>
            <a:endParaRPr lang="ru-RU" dirty="0"/>
          </a:p>
          <a:p>
            <a:endParaRPr lang="ru-RU" dirty="0"/>
          </a:p>
        </p:txBody>
      </p:sp>
    </p:spTree>
    <p:extLst>
      <p:ext uri="{BB962C8B-B14F-4D97-AF65-F5344CB8AC3E}">
        <p14:creationId xmlns:p14="http://schemas.microsoft.com/office/powerpoint/2010/main" val="35962319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4F0C8-6F10-CF0F-DA57-53961C9E4DE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F9E33E-7B2E-C5CA-D327-85B72E40B00C}"/>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5B1A515F-1E8B-9D5E-DC42-0073C806E48B}"/>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b="1" dirty="0">
                <a:solidFill>
                  <a:srgbClr val="404040"/>
                </a:solidFill>
                <a:ea typeface="+mn-lt"/>
                <a:cs typeface="+mn-lt"/>
              </a:rPr>
              <a:t>Гибридный подход в конфигурации устройств</a:t>
            </a:r>
          </a:p>
          <a:p>
            <a:endParaRPr lang="ru-RU" sz="1400" dirty="0">
              <a:solidFill>
                <a:srgbClr val="404040"/>
              </a:solidFill>
              <a:ea typeface="+mn-lt"/>
              <a:cs typeface="+mn-lt"/>
            </a:endParaRPr>
          </a:p>
          <a:p>
            <a:r>
              <a:rPr lang="ru-RU" sz="1400" dirty="0">
                <a:solidFill>
                  <a:srgbClr val="404040"/>
                </a:solidFill>
                <a:ea typeface="+mn-lt"/>
                <a:cs typeface="+mn-lt"/>
              </a:rPr>
              <a:t>Рекомендации Integrated Architecture от Hybrid </a:t>
            </a:r>
            <a:r>
              <a:rPr lang="ru-RU" sz="1400" dirty="0" err="1">
                <a:solidFill>
                  <a:srgbClr val="404040"/>
                </a:solidFill>
                <a:ea typeface="+mn-lt"/>
                <a:cs typeface="+mn-lt"/>
              </a:rPr>
              <a:t>Working</a:t>
            </a:r>
            <a:r>
              <a:rPr lang="ru-RU" sz="1400" dirty="0">
                <a:solidFill>
                  <a:srgbClr val="404040"/>
                </a:solidFill>
                <a:ea typeface="+mn-lt"/>
                <a:cs typeface="+mn-lt"/>
              </a:rPr>
              <a:t> Group были отвергнуты ONF. Вместо этого правление рекомендовало </a:t>
            </a:r>
            <a:r>
              <a:rPr lang="ru-RU" sz="1400" dirty="0" err="1">
                <a:solidFill>
                  <a:srgbClr val="404040"/>
                </a:solidFill>
                <a:ea typeface="+mn-lt"/>
                <a:cs typeface="+mn-lt"/>
              </a:rPr>
              <a:t>Migration</a:t>
            </a:r>
            <a:r>
              <a:rPr lang="ru-RU" sz="1400" dirty="0">
                <a:solidFill>
                  <a:srgbClr val="404040"/>
                </a:solidFill>
                <a:ea typeface="+mn-lt"/>
                <a:cs typeface="+mn-lt"/>
              </a:rPr>
              <a:t> </a:t>
            </a:r>
            <a:r>
              <a:rPr lang="ru-RU" sz="1400" dirty="0" err="1">
                <a:solidFill>
                  <a:srgbClr val="404040"/>
                </a:solidFill>
                <a:ea typeface="+mn-lt"/>
                <a:cs typeface="+mn-lt"/>
              </a:rPr>
              <a:t>Working</a:t>
            </a:r>
            <a:r>
              <a:rPr lang="ru-RU" sz="1400" dirty="0">
                <a:solidFill>
                  <a:srgbClr val="404040"/>
                </a:solidFill>
                <a:ea typeface="+mn-lt"/>
                <a:cs typeface="+mn-lt"/>
              </a:rPr>
              <a:t> Group, чтобы помочь разработчикам </a:t>
            </a:r>
            <a:r>
              <a:rPr lang="ru-RU" sz="1400" dirty="0" err="1">
                <a:solidFill>
                  <a:srgbClr val="404040"/>
                </a:solidFill>
                <a:ea typeface="+mn-lt"/>
                <a:cs typeface="+mn-lt"/>
              </a:rPr>
              <a:t>OpenFlow</a:t>
            </a:r>
            <a:r>
              <a:rPr lang="ru-RU" sz="1400" dirty="0">
                <a:solidFill>
                  <a:srgbClr val="404040"/>
                </a:solidFill>
                <a:ea typeface="+mn-lt"/>
                <a:cs typeface="+mn-lt"/>
              </a:rPr>
              <a:t> в развертывании сетевой архитектуры </a:t>
            </a:r>
            <a:r>
              <a:rPr lang="ru-RU" sz="1400" dirty="0" err="1">
                <a:solidFill>
                  <a:srgbClr val="404040"/>
                </a:solidFill>
                <a:ea typeface="+mn-lt"/>
                <a:cs typeface="+mn-lt"/>
              </a:rPr>
              <a:t>OpenFlow</a:t>
            </a:r>
            <a:r>
              <a:rPr lang="ru-RU" sz="1400" dirty="0">
                <a:solidFill>
                  <a:srgbClr val="404040"/>
                </a:solidFill>
                <a:ea typeface="+mn-lt"/>
                <a:cs typeface="+mn-lt"/>
              </a:rPr>
              <a:t> без переходного периода с использованием гибридного оборудования.</a:t>
            </a:r>
            <a:endParaRPr lang="ru-RU" dirty="0"/>
          </a:p>
          <a:p>
            <a:r>
              <a:rPr lang="ru-RU" sz="1400" dirty="0">
                <a:solidFill>
                  <a:srgbClr val="404040"/>
                </a:solidFill>
                <a:ea typeface="+mn-lt"/>
                <a:cs typeface="+mn-lt"/>
              </a:rPr>
              <a:t>Одной из предложенных моделей стала интеграция домена </a:t>
            </a:r>
            <a:r>
              <a:rPr lang="ru-RU" sz="1400" dirty="0" err="1">
                <a:solidFill>
                  <a:srgbClr val="404040"/>
                </a:solidFill>
                <a:ea typeface="+mn-lt"/>
                <a:cs typeface="+mn-lt"/>
              </a:rPr>
              <a:t>OpenFlow</a:t>
            </a:r>
            <a:r>
              <a:rPr lang="ru-RU" sz="1400" dirty="0">
                <a:solidFill>
                  <a:srgbClr val="404040"/>
                </a:solidFill>
                <a:ea typeface="+mn-lt"/>
                <a:cs typeface="+mn-lt"/>
              </a:rPr>
              <a:t> с </a:t>
            </a:r>
            <a:r>
              <a:rPr lang="ru-RU" sz="1400" dirty="0" err="1">
                <a:solidFill>
                  <a:srgbClr val="404040"/>
                </a:solidFill>
                <a:ea typeface="+mn-lt"/>
                <a:cs typeface="+mn-lt"/>
              </a:rPr>
              <a:t>native</a:t>
            </a:r>
            <a:r>
              <a:rPr lang="ru-RU" sz="1400" dirty="0">
                <a:solidFill>
                  <a:srgbClr val="404040"/>
                </a:solidFill>
                <a:ea typeface="+mn-lt"/>
                <a:cs typeface="+mn-lt"/>
              </a:rPr>
              <a:t> доменом на уровне управления (</a:t>
            </a:r>
            <a:r>
              <a:rPr lang="ru-RU" sz="1400" dirty="0" err="1">
                <a:solidFill>
                  <a:srgbClr val="404040"/>
                </a:solidFill>
                <a:ea typeface="+mn-lt"/>
                <a:cs typeface="+mn-lt"/>
              </a:rPr>
              <a:t>RouteFlow</a:t>
            </a:r>
            <a:r>
              <a:rPr lang="ru-RU" sz="1400" dirty="0">
                <a:solidFill>
                  <a:srgbClr val="404040"/>
                </a:solidFill>
                <a:ea typeface="+mn-lt"/>
                <a:cs typeface="+mn-lt"/>
              </a:rPr>
              <a:t>). В отличие от интегрированного гибрида, в этой модели намеренно строится гибридная сеть.</a:t>
            </a:r>
            <a:endParaRPr lang="ru-RU" dirty="0"/>
          </a:p>
          <a:p>
            <a:r>
              <a:rPr lang="ru-RU" sz="1400" dirty="0">
                <a:solidFill>
                  <a:srgbClr val="404040"/>
                </a:solidFill>
                <a:ea typeface="+mn-lt"/>
                <a:cs typeface="+mn-lt"/>
              </a:rPr>
              <a:t>Общая концепция этого подхода заключается в запуске стека маршрутизации на виртуальном хосте и связывании виртуальных портов на гипервизоре </a:t>
            </a:r>
            <a:r>
              <a:rPr lang="ru-RU" sz="1400" dirty="0" err="1">
                <a:solidFill>
                  <a:srgbClr val="404040"/>
                </a:solidFill>
                <a:ea typeface="+mn-lt"/>
                <a:cs typeface="+mn-lt"/>
              </a:rPr>
              <a:t>vswitch</a:t>
            </a:r>
            <a:r>
              <a:rPr lang="ru-RU" sz="1400" dirty="0">
                <a:solidFill>
                  <a:srgbClr val="404040"/>
                </a:solidFill>
                <a:ea typeface="+mn-lt"/>
                <a:cs typeface="+mn-lt"/>
              </a:rPr>
              <a:t> с физическими портами на связанных коммутаторах </a:t>
            </a:r>
            <a:r>
              <a:rPr lang="ru-RU" sz="1400" dirty="0" err="1">
                <a:solidFill>
                  <a:srgbClr val="404040"/>
                </a:solidFill>
                <a:ea typeface="+mn-lt"/>
                <a:cs typeface="+mn-lt"/>
              </a:rPr>
              <a:t>OpenFlow</a:t>
            </a:r>
            <a:r>
              <a:rPr lang="ru-RU" sz="1400" dirty="0">
                <a:solidFill>
                  <a:srgbClr val="404040"/>
                </a:solidFill>
                <a:ea typeface="+mn-lt"/>
                <a:cs typeface="+mn-lt"/>
              </a:rPr>
              <a:t>. Через эти порты виртуальный маршрутизатор формирует IGP и/или BGP соседства с </a:t>
            </a:r>
            <a:r>
              <a:rPr lang="ru-RU" sz="1400" dirty="0" err="1">
                <a:solidFill>
                  <a:srgbClr val="404040"/>
                </a:solidFill>
                <a:ea typeface="+mn-lt"/>
                <a:cs typeface="+mn-lt"/>
              </a:rPr>
              <a:t>native</a:t>
            </a:r>
            <a:r>
              <a:rPr lang="ru-RU" sz="1400" dirty="0">
                <a:solidFill>
                  <a:srgbClr val="404040"/>
                </a:solidFill>
                <a:ea typeface="+mn-lt"/>
                <a:cs typeface="+mn-lt"/>
              </a:rPr>
              <a:t> сетью в физических граничных точках, прописывая соответствующие протоколу потоки в </a:t>
            </a:r>
            <a:r>
              <a:rPr lang="ru-RU" sz="1400" dirty="0" err="1">
                <a:solidFill>
                  <a:srgbClr val="404040"/>
                </a:solidFill>
                <a:ea typeface="+mn-lt"/>
                <a:cs typeface="+mn-lt"/>
              </a:rPr>
              <a:t>flow</a:t>
            </a:r>
            <a:r>
              <a:rPr lang="ru-RU" sz="1400" dirty="0">
                <a:solidFill>
                  <a:srgbClr val="404040"/>
                </a:solidFill>
                <a:ea typeface="+mn-lt"/>
                <a:cs typeface="+mn-lt"/>
              </a:rPr>
              <a:t> </a:t>
            </a:r>
            <a:r>
              <a:rPr lang="ru-RU" sz="1400" dirty="0" err="1">
                <a:solidFill>
                  <a:srgbClr val="404040"/>
                </a:solidFill>
                <a:ea typeface="+mn-lt"/>
                <a:cs typeface="+mn-lt"/>
              </a:rPr>
              <a:t>tables</a:t>
            </a:r>
            <a:r>
              <a:rPr lang="ru-RU" sz="1400" dirty="0">
                <a:solidFill>
                  <a:srgbClr val="404040"/>
                </a:solidFill>
                <a:ea typeface="+mn-lt"/>
                <a:cs typeface="+mn-lt"/>
              </a:rPr>
              <a:t> граничных коммутаторов</a:t>
            </a:r>
            <a:endParaRPr lang="ru-RU" dirty="0"/>
          </a:p>
          <a:p>
            <a:endParaRPr lang="ru-RU" sz="1400" b="1" dirty="0">
              <a:solidFill>
                <a:srgbClr val="404040"/>
              </a:solidFill>
              <a:cs typeface="Arial"/>
            </a:endParaRPr>
          </a:p>
          <a:p>
            <a:endParaRPr lang="ru-RU" dirty="0"/>
          </a:p>
        </p:txBody>
      </p:sp>
    </p:spTree>
    <p:extLst>
      <p:ext uri="{BB962C8B-B14F-4D97-AF65-F5344CB8AC3E}">
        <p14:creationId xmlns:p14="http://schemas.microsoft.com/office/powerpoint/2010/main" val="27159684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52543-EBA6-5A32-9964-FF5F3A74DE3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342484-0984-D1DD-3537-0369FDB34DBD}"/>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855F683C-637B-714B-A2CA-00538E9B1C69}"/>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b="1" dirty="0">
                <a:solidFill>
                  <a:srgbClr val="404040"/>
                </a:solidFill>
                <a:ea typeface="+mn-lt"/>
                <a:cs typeface="+mn-lt"/>
              </a:rPr>
              <a:t>Гибридный подход в конфигурации устройств</a:t>
            </a:r>
          </a:p>
          <a:p>
            <a:endParaRPr lang="ru-RU" sz="1400" dirty="0">
              <a:solidFill>
                <a:srgbClr val="404040"/>
              </a:solidFill>
              <a:ea typeface="+mn-lt"/>
              <a:cs typeface="+mn-lt"/>
            </a:endParaRPr>
          </a:p>
          <a:p>
            <a:r>
              <a:rPr lang="ru-RU" sz="1400" dirty="0">
                <a:solidFill>
                  <a:srgbClr val="404040"/>
                </a:solidFill>
                <a:ea typeface="+mn-lt"/>
                <a:cs typeface="+mn-lt"/>
              </a:rPr>
              <a:t>Один из потенциальных недостатков гибридного дизайна заключается в том, что управление потоком и пакетный ввод-вывод выполняются поочередно в общем сеансе TCP. Это приводит к проблемам, характерным для традиционных распределенных систем управления, таким как блокировки, управление пакетным вводом-выводом, задержки, управление очередью и скорость аппаратного программирования.</a:t>
            </a:r>
            <a:endParaRPr lang="ru-RU" dirty="0"/>
          </a:p>
          <a:p>
            <a:r>
              <a:rPr lang="ru-RU" sz="1400" dirty="0">
                <a:solidFill>
                  <a:srgbClr val="404040"/>
                </a:solidFill>
                <a:ea typeface="+mn-lt"/>
                <a:cs typeface="+mn-lt"/>
              </a:rPr>
              <a:t>Некоторые из этих проблем могут быть решены за счет использования альтернативных каналов управления, что было предложено в </a:t>
            </a:r>
            <a:r>
              <a:rPr lang="ru-RU" sz="1400" dirty="0" err="1">
                <a:solidFill>
                  <a:srgbClr val="404040"/>
                </a:solidFill>
                <a:ea typeface="+mn-lt"/>
                <a:cs typeface="+mn-lt"/>
              </a:rPr>
              <a:t>OpenFlow</a:t>
            </a:r>
            <a:r>
              <a:rPr lang="ru-RU" sz="1400" dirty="0">
                <a:solidFill>
                  <a:srgbClr val="404040"/>
                </a:solidFill>
                <a:ea typeface="+mn-lt"/>
                <a:cs typeface="+mn-lt"/>
              </a:rPr>
              <a:t> 1.3. Инструментами для формирования интегрированного гибридного соединения, когда на одном устройстве одновременно работают и </a:t>
            </a:r>
            <a:r>
              <a:rPr lang="ru-RU" sz="1400" dirty="0" err="1">
                <a:solidFill>
                  <a:srgbClr val="404040"/>
                </a:solidFill>
                <a:ea typeface="+mn-lt"/>
                <a:cs typeface="+mn-lt"/>
              </a:rPr>
              <a:t>OpenFlow</a:t>
            </a:r>
            <a:r>
              <a:rPr lang="ru-RU" sz="1400" dirty="0">
                <a:solidFill>
                  <a:srgbClr val="404040"/>
                </a:solidFill>
                <a:ea typeface="+mn-lt"/>
                <a:cs typeface="+mn-lt"/>
              </a:rPr>
              <a:t>, и </a:t>
            </a:r>
            <a:r>
              <a:rPr lang="ru-RU" sz="1400" dirty="0" err="1">
                <a:solidFill>
                  <a:srgbClr val="404040"/>
                </a:solidFill>
                <a:ea typeface="+mn-lt"/>
                <a:cs typeface="+mn-lt"/>
              </a:rPr>
              <a:t>native</a:t>
            </a:r>
            <a:r>
              <a:rPr lang="ru-RU" sz="1400" dirty="0">
                <a:solidFill>
                  <a:srgbClr val="404040"/>
                </a:solidFill>
                <a:ea typeface="+mn-lt"/>
                <a:cs typeface="+mn-lt"/>
              </a:rPr>
              <a:t> протокол, являются таблицы и интерфейсы</a:t>
            </a:r>
            <a:endParaRPr lang="ru-RU" dirty="0"/>
          </a:p>
          <a:p>
            <a:endParaRPr lang="ru-RU" sz="1400" b="1" dirty="0">
              <a:solidFill>
                <a:srgbClr val="404040"/>
              </a:solidFill>
              <a:cs typeface="Arial"/>
            </a:endParaRPr>
          </a:p>
          <a:p>
            <a:endParaRPr lang="ru-RU" dirty="0"/>
          </a:p>
        </p:txBody>
      </p:sp>
    </p:spTree>
    <p:extLst>
      <p:ext uri="{BB962C8B-B14F-4D97-AF65-F5344CB8AC3E}">
        <p14:creationId xmlns:p14="http://schemas.microsoft.com/office/powerpoint/2010/main" val="27136901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0D9CA-F436-BAF7-F837-492CB2187FA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EE716-43CA-49CD-730D-EEFFE774F6A1}"/>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FA91259C-9B91-B040-1BD7-4C9AD5EE8404}"/>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b="1" dirty="0">
                <a:solidFill>
                  <a:srgbClr val="404040"/>
                </a:solidFill>
                <a:ea typeface="+mn-lt"/>
                <a:cs typeface="+mn-lt"/>
              </a:rPr>
              <a:t>Гибридный подход в конфигурации устройств</a:t>
            </a:r>
          </a:p>
          <a:p>
            <a:r>
              <a:rPr lang="ru-RU" sz="1400" dirty="0">
                <a:solidFill>
                  <a:srgbClr val="404040"/>
                </a:solidFill>
                <a:ea typeface="+mn-lt"/>
                <a:cs typeface="+mn-lt"/>
              </a:rPr>
              <a:t>Создание табличного решения, использующего семантику </a:t>
            </a:r>
            <a:r>
              <a:rPr lang="ru-RU" sz="1400" dirty="0" err="1">
                <a:solidFill>
                  <a:srgbClr val="404040"/>
                </a:solidFill>
                <a:ea typeface="+mn-lt"/>
                <a:cs typeface="+mn-lt"/>
              </a:rPr>
              <a:t>GoToTable</a:t>
            </a:r>
            <a:r>
              <a:rPr lang="ru-RU" sz="1400" dirty="0">
                <a:solidFill>
                  <a:srgbClr val="404040"/>
                </a:solidFill>
                <a:ea typeface="+mn-lt"/>
                <a:cs typeface="+mn-lt"/>
              </a:rPr>
              <a:t> </a:t>
            </a:r>
            <a:r>
              <a:rPr lang="ru-RU" sz="1400" dirty="0" err="1">
                <a:solidFill>
                  <a:srgbClr val="404040"/>
                </a:solidFill>
                <a:ea typeface="+mn-lt"/>
                <a:cs typeface="+mn-lt"/>
              </a:rPr>
              <a:t>OpenFlow</a:t>
            </a:r>
            <a:r>
              <a:rPr lang="ru-RU" sz="1400" dirty="0">
                <a:solidFill>
                  <a:srgbClr val="404040"/>
                </a:solidFill>
                <a:ea typeface="+mn-lt"/>
                <a:cs typeface="+mn-lt"/>
              </a:rPr>
              <a:t> для вторичного поиска в </a:t>
            </a:r>
            <a:r>
              <a:rPr lang="ru-RU" sz="1400" dirty="0" err="1">
                <a:solidFill>
                  <a:srgbClr val="404040"/>
                </a:solidFill>
                <a:ea typeface="+mn-lt"/>
                <a:cs typeface="+mn-lt"/>
              </a:rPr>
              <a:t>native</a:t>
            </a:r>
            <a:r>
              <a:rPr lang="ru-RU" sz="1400" dirty="0">
                <a:solidFill>
                  <a:srgbClr val="404040"/>
                </a:solidFill>
                <a:ea typeface="+mn-lt"/>
                <a:cs typeface="+mn-lt"/>
              </a:rPr>
              <a:t> таблице, сталкивается с несколькими проблемами:</a:t>
            </a:r>
            <a:endParaRPr lang="ru-RU" dirty="0"/>
          </a:p>
          <a:p>
            <a:pPr marL="285750" indent="-285750">
              <a:buFont typeface="Arial"/>
              <a:buChar char="•"/>
            </a:pPr>
            <a:r>
              <a:rPr lang="ru-RU" sz="1400" b="1" dirty="0">
                <a:solidFill>
                  <a:srgbClr val="404040"/>
                </a:solidFill>
                <a:ea typeface="+mn-lt"/>
                <a:cs typeface="+mn-lt"/>
              </a:rPr>
              <a:t>Несоответствие таблиц</a:t>
            </a:r>
            <a:r>
              <a:rPr lang="ru-RU" sz="1400" dirty="0">
                <a:solidFill>
                  <a:srgbClr val="404040"/>
                </a:solidFill>
                <a:ea typeface="+mn-lt"/>
                <a:cs typeface="+mn-lt"/>
              </a:rPr>
              <a:t>: Таблицы </a:t>
            </a:r>
            <a:r>
              <a:rPr lang="ru-RU" sz="1400" dirty="0" err="1">
                <a:solidFill>
                  <a:srgbClr val="404040"/>
                </a:solidFill>
                <a:ea typeface="+mn-lt"/>
                <a:cs typeface="+mn-lt"/>
              </a:rPr>
              <a:t>namespaces</a:t>
            </a:r>
            <a:r>
              <a:rPr lang="ru-RU" sz="1400" dirty="0">
                <a:solidFill>
                  <a:srgbClr val="404040"/>
                </a:solidFill>
                <a:ea typeface="+mn-lt"/>
                <a:cs typeface="+mn-lt"/>
              </a:rPr>
              <a:t> в </a:t>
            </a:r>
            <a:r>
              <a:rPr lang="ru-RU" sz="1400" dirty="0" err="1">
                <a:solidFill>
                  <a:srgbClr val="404040"/>
                </a:solidFill>
                <a:ea typeface="+mn-lt"/>
                <a:cs typeface="+mn-lt"/>
              </a:rPr>
              <a:t>OpenFlow</a:t>
            </a:r>
            <a:r>
              <a:rPr lang="ru-RU" sz="1400" dirty="0">
                <a:solidFill>
                  <a:srgbClr val="404040"/>
                </a:solidFill>
                <a:ea typeface="+mn-lt"/>
                <a:cs typeface="+mn-lt"/>
              </a:rPr>
              <a:t> не соответствуют таблицам имен VRF (</a:t>
            </a:r>
            <a:r>
              <a:rPr lang="ru-RU" sz="1400" dirty="0" err="1">
                <a:solidFill>
                  <a:srgbClr val="404040"/>
                </a:solidFill>
                <a:ea typeface="+mn-lt"/>
                <a:cs typeface="+mn-lt"/>
              </a:rPr>
              <a:t>virtual</a:t>
            </a:r>
            <a:r>
              <a:rPr lang="ru-RU" sz="1400" dirty="0">
                <a:solidFill>
                  <a:srgbClr val="404040"/>
                </a:solidFill>
                <a:ea typeface="+mn-lt"/>
                <a:cs typeface="+mn-lt"/>
              </a:rPr>
              <a:t> </a:t>
            </a:r>
            <a:r>
              <a:rPr lang="ru-RU" sz="1400" dirty="0" err="1">
                <a:solidFill>
                  <a:srgbClr val="404040"/>
                </a:solidFill>
                <a:ea typeface="+mn-lt"/>
                <a:cs typeface="+mn-lt"/>
              </a:rPr>
              <a:t>routing</a:t>
            </a:r>
            <a:r>
              <a:rPr lang="ru-RU" sz="1400" dirty="0">
                <a:solidFill>
                  <a:srgbClr val="404040"/>
                </a:solidFill>
                <a:ea typeface="+mn-lt"/>
                <a:cs typeface="+mn-lt"/>
              </a:rPr>
              <a:t> </a:t>
            </a:r>
            <a:r>
              <a:rPr lang="ru-RU" sz="1400" dirty="0" err="1">
                <a:solidFill>
                  <a:srgbClr val="404040"/>
                </a:solidFill>
                <a:ea typeface="+mn-lt"/>
                <a:cs typeface="+mn-lt"/>
              </a:rPr>
              <a:t>and</a:t>
            </a:r>
            <a:r>
              <a:rPr lang="ru-RU" sz="1400" dirty="0">
                <a:solidFill>
                  <a:srgbClr val="404040"/>
                </a:solidFill>
                <a:ea typeface="+mn-lt"/>
                <a:cs typeface="+mn-lt"/>
              </a:rPr>
              <a:t> </a:t>
            </a:r>
            <a:r>
              <a:rPr lang="ru-RU" sz="1400" dirty="0" err="1">
                <a:solidFill>
                  <a:srgbClr val="404040"/>
                </a:solidFill>
                <a:ea typeface="+mn-lt"/>
                <a:cs typeface="+mn-lt"/>
              </a:rPr>
              <a:t>forwarding</a:t>
            </a:r>
            <a:r>
              <a:rPr lang="ru-RU" sz="1400" dirty="0">
                <a:solidFill>
                  <a:srgbClr val="404040"/>
                </a:solidFill>
                <a:ea typeface="+mn-lt"/>
                <a:cs typeface="+mn-lt"/>
              </a:rPr>
              <a:t> </a:t>
            </a:r>
            <a:r>
              <a:rPr lang="ru-RU" sz="1400" dirty="0" err="1">
                <a:solidFill>
                  <a:srgbClr val="404040"/>
                </a:solidFill>
                <a:ea typeface="+mn-lt"/>
                <a:cs typeface="+mn-lt"/>
              </a:rPr>
              <a:t>instance</a:t>
            </a:r>
            <a:r>
              <a:rPr lang="ru-RU" sz="1400" dirty="0">
                <a:solidFill>
                  <a:srgbClr val="404040"/>
                </a:solidFill>
                <a:ea typeface="+mn-lt"/>
                <a:cs typeface="+mn-lt"/>
              </a:rPr>
              <a:t>) в </a:t>
            </a:r>
            <a:r>
              <a:rPr lang="ru-RU" sz="1400" dirty="0" err="1">
                <a:solidFill>
                  <a:srgbClr val="404040"/>
                </a:solidFill>
                <a:ea typeface="+mn-lt"/>
                <a:cs typeface="+mn-lt"/>
              </a:rPr>
              <a:t>native</a:t>
            </a:r>
            <a:r>
              <a:rPr lang="ru-RU" sz="1400" dirty="0">
                <a:solidFill>
                  <a:srgbClr val="404040"/>
                </a:solidFill>
                <a:ea typeface="+mn-lt"/>
                <a:cs typeface="+mn-lt"/>
              </a:rPr>
              <a:t> доменах. Это создает сложности в интеграции и взаимодействии между различными протоколами и архитектурами.</a:t>
            </a:r>
            <a:endParaRPr lang="ru-RU" dirty="0"/>
          </a:p>
          <a:p>
            <a:pPr marL="285750" indent="-285750">
              <a:buFont typeface="Arial"/>
              <a:buChar char="•"/>
            </a:pPr>
            <a:r>
              <a:rPr lang="ru-RU" sz="1400" b="1" dirty="0">
                <a:solidFill>
                  <a:srgbClr val="404040"/>
                </a:solidFill>
                <a:ea typeface="+mn-lt"/>
                <a:cs typeface="+mn-lt"/>
              </a:rPr>
              <a:t>Сложность создания динамических таблиц</a:t>
            </a:r>
            <a:r>
              <a:rPr lang="ru-RU" sz="1400" dirty="0">
                <a:solidFill>
                  <a:srgbClr val="404040"/>
                </a:solidFill>
                <a:ea typeface="+mn-lt"/>
                <a:cs typeface="+mn-lt"/>
              </a:rPr>
              <a:t>: В </a:t>
            </a:r>
            <a:r>
              <a:rPr lang="ru-RU" sz="1400" dirty="0" err="1">
                <a:solidFill>
                  <a:srgbClr val="404040"/>
                </a:solidFill>
                <a:ea typeface="+mn-lt"/>
                <a:cs typeface="+mn-lt"/>
              </a:rPr>
              <a:t>native</a:t>
            </a:r>
            <a:r>
              <a:rPr lang="ru-RU" sz="1400" dirty="0">
                <a:solidFill>
                  <a:srgbClr val="404040"/>
                </a:solidFill>
                <a:ea typeface="+mn-lt"/>
                <a:cs typeface="+mn-lt"/>
              </a:rPr>
              <a:t> доменах создание динамических таблиц является сложной задачей, особенно на периферии провайдера или на шлюзе центра обработки данных. Эти таблицы также необходимо подготовить для контроллера, что может усложнить процесс, особенно при перезапуске сеанса.</a:t>
            </a:r>
            <a:endParaRPr lang="ru-RU" dirty="0"/>
          </a:p>
          <a:p>
            <a:pPr marL="285750" indent="-285750">
              <a:buFont typeface="Arial"/>
              <a:buChar char="•"/>
            </a:pPr>
            <a:r>
              <a:rPr lang="ru-RU" sz="1400" b="1" dirty="0">
                <a:solidFill>
                  <a:srgbClr val="404040"/>
                </a:solidFill>
                <a:ea typeface="+mn-lt"/>
                <a:cs typeface="+mn-lt"/>
              </a:rPr>
              <a:t>Количество таблиц</a:t>
            </a:r>
            <a:r>
              <a:rPr lang="ru-RU" sz="1400" dirty="0">
                <a:solidFill>
                  <a:srgbClr val="404040"/>
                </a:solidFill>
                <a:ea typeface="+mn-lt"/>
                <a:cs typeface="+mn-lt"/>
              </a:rPr>
              <a:t>: </a:t>
            </a:r>
            <a:r>
              <a:rPr lang="ru-RU" sz="1400" dirty="0" err="1">
                <a:solidFill>
                  <a:srgbClr val="404040"/>
                </a:solidFill>
                <a:ea typeface="+mn-lt"/>
                <a:cs typeface="+mn-lt"/>
              </a:rPr>
              <a:t>Native</a:t>
            </a:r>
            <a:r>
              <a:rPr lang="ru-RU" sz="1400" dirty="0">
                <a:solidFill>
                  <a:srgbClr val="404040"/>
                </a:solidFill>
                <a:ea typeface="+mn-lt"/>
                <a:cs typeface="+mn-lt"/>
              </a:rPr>
              <a:t> домен может содержать более 64 таблиц на определенных устройствах, что усложняет управление и маршрутизацию, особенно в контексте </a:t>
            </a:r>
            <a:r>
              <a:rPr lang="ru-RU" sz="1400" dirty="0" err="1">
                <a:solidFill>
                  <a:srgbClr val="404040"/>
                </a:solidFill>
                <a:ea typeface="+mn-lt"/>
                <a:cs typeface="+mn-lt"/>
              </a:rPr>
              <a:t>OpenFlow</a:t>
            </a:r>
            <a:r>
              <a:rPr lang="ru-RU" sz="1400" dirty="0">
                <a:solidFill>
                  <a:srgbClr val="404040"/>
                </a:solidFill>
                <a:ea typeface="+mn-lt"/>
                <a:cs typeface="+mn-lt"/>
              </a:rPr>
              <a:t>, который не понимает других таблиц, кроме своих собственных.</a:t>
            </a:r>
            <a:endParaRPr lang="ru-RU" dirty="0"/>
          </a:p>
          <a:p>
            <a:pPr marL="285750" indent="-285750">
              <a:buFont typeface="Arial"/>
              <a:buChar char="•"/>
            </a:pPr>
            <a:r>
              <a:rPr lang="ru-RU" sz="1400" b="1" dirty="0">
                <a:solidFill>
                  <a:srgbClr val="404040"/>
                </a:solidFill>
                <a:ea typeface="+mn-lt"/>
                <a:cs typeface="+mn-lt"/>
              </a:rPr>
              <a:t>Сложность решения</a:t>
            </a:r>
            <a:r>
              <a:rPr lang="ru-RU" sz="1400" dirty="0">
                <a:solidFill>
                  <a:srgbClr val="404040"/>
                </a:solidFill>
                <a:ea typeface="+mn-lt"/>
                <a:cs typeface="+mn-lt"/>
              </a:rPr>
              <a:t>: Хотя решение </a:t>
            </a:r>
            <a:r>
              <a:rPr lang="ru-RU" sz="1400" dirty="0" err="1">
                <a:solidFill>
                  <a:srgbClr val="404040"/>
                </a:solidFill>
                <a:ea typeface="+mn-lt"/>
                <a:cs typeface="+mn-lt"/>
              </a:rPr>
              <a:t>GoToTable</a:t>
            </a:r>
            <a:r>
              <a:rPr lang="ru-RU" sz="1400" dirty="0">
                <a:solidFill>
                  <a:srgbClr val="404040"/>
                </a:solidFill>
                <a:ea typeface="+mn-lt"/>
                <a:cs typeface="+mn-lt"/>
              </a:rPr>
              <a:t> выглядит элегантным, оно представляет собой сложный путь из-за вышеупомянутых факторов, включая необходимость дополнительной стандартизации для динамического обнаружения и управления таблицами</a:t>
            </a:r>
            <a:endParaRPr lang="ru-RU" dirty="0"/>
          </a:p>
          <a:p>
            <a:endParaRPr lang="ru-RU" sz="1400" dirty="0">
              <a:solidFill>
                <a:srgbClr val="404040"/>
              </a:solidFill>
              <a:ea typeface="+mn-lt"/>
              <a:cs typeface="+mn-lt"/>
            </a:endParaRPr>
          </a:p>
          <a:p>
            <a:endParaRPr lang="ru-RU" dirty="0"/>
          </a:p>
        </p:txBody>
      </p:sp>
    </p:spTree>
    <p:extLst>
      <p:ext uri="{BB962C8B-B14F-4D97-AF65-F5344CB8AC3E}">
        <p14:creationId xmlns:p14="http://schemas.microsoft.com/office/powerpoint/2010/main" val="22407583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14808-72EF-B6C4-A09B-69FEDA660F6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718E72-4CC9-B637-91FA-548B5A8641A3}"/>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539196C2-E5C5-1ABD-39F6-D58EC6ECE933}"/>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err="1">
                <a:solidFill>
                  <a:srgbClr val="404040"/>
                </a:solidFill>
                <a:ea typeface="+mn-lt"/>
                <a:cs typeface="+mn-lt"/>
              </a:rPr>
              <a:t>OpenFlow</a:t>
            </a:r>
            <a:r>
              <a:rPr lang="ru-RU" sz="1400" dirty="0">
                <a:solidFill>
                  <a:srgbClr val="404040"/>
                </a:solidFill>
                <a:ea typeface="+mn-lt"/>
                <a:cs typeface="+mn-lt"/>
              </a:rPr>
              <a:t> — это протокол, который является ключевым элементом архитектуры программируемых сетей (SDN). Он позволяет централизованному контроллеру управлять потоками данных в сетевых устройствах, отделяя контрольный и управляющий уровни от уровня передачи данных. Это достигается путем отправки команд от контроллера к устройствам, которые могут быть реализованы на недорогом, стандартном оборудовании, что снижает затраты на сеть.</a:t>
            </a:r>
            <a:endParaRPr lang="ru-RU" sz="1400" dirty="0"/>
          </a:p>
          <a:p>
            <a:r>
              <a:rPr lang="ru-RU" sz="1400" b="1" dirty="0">
                <a:solidFill>
                  <a:srgbClr val="404040"/>
                </a:solidFill>
                <a:ea typeface="+mn-lt"/>
                <a:cs typeface="+mn-lt"/>
              </a:rPr>
              <a:t>Гибридный подход в конфигурации устройств</a:t>
            </a:r>
          </a:p>
          <a:p>
            <a:endParaRPr lang="ru-RU" sz="1400" dirty="0">
              <a:solidFill>
                <a:srgbClr val="404040"/>
              </a:solidFill>
              <a:ea typeface="+mn-lt"/>
              <a:cs typeface="+mn-lt"/>
            </a:endParaRPr>
          </a:p>
          <a:p>
            <a:r>
              <a:rPr lang="ru-RU" sz="1400" dirty="0">
                <a:solidFill>
                  <a:srgbClr val="404040"/>
                </a:solidFill>
                <a:ea typeface="+mn-lt"/>
                <a:cs typeface="+mn-lt"/>
              </a:rPr>
              <a:t>На данный момент действительно не существует официального решения для обеспечения двунаправленного потока между доменами в </a:t>
            </a:r>
            <a:r>
              <a:rPr lang="ru-RU" sz="1400" dirty="0" err="1">
                <a:solidFill>
                  <a:srgbClr val="404040"/>
                </a:solidFill>
                <a:ea typeface="+mn-lt"/>
                <a:cs typeface="+mn-lt"/>
              </a:rPr>
              <a:t>OpenFlow</a:t>
            </a:r>
            <a:r>
              <a:rPr lang="ru-RU" sz="1400" dirty="0">
                <a:solidFill>
                  <a:srgbClr val="404040"/>
                </a:solidFill>
                <a:ea typeface="+mn-lt"/>
                <a:cs typeface="+mn-lt"/>
              </a:rPr>
              <a:t>. Наиболее распространенная практика заключается во вставке L3 </a:t>
            </a:r>
            <a:r>
              <a:rPr lang="ru-RU" sz="1400" dirty="0" err="1">
                <a:solidFill>
                  <a:srgbClr val="404040"/>
                </a:solidFill>
                <a:ea typeface="+mn-lt"/>
                <a:cs typeface="+mn-lt"/>
              </a:rPr>
              <a:t>forwarding</a:t>
            </a:r>
            <a:r>
              <a:rPr lang="ru-RU" sz="1400" dirty="0">
                <a:solidFill>
                  <a:srgbClr val="404040"/>
                </a:solidFill>
                <a:ea typeface="+mn-lt"/>
                <a:cs typeface="+mn-lt"/>
              </a:rPr>
              <a:t> артефакта в домене </a:t>
            </a:r>
            <a:r>
              <a:rPr lang="ru-RU" sz="1400" dirty="0" err="1">
                <a:solidFill>
                  <a:srgbClr val="404040"/>
                </a:solidFill>
                <a:ea typeface="+mn-lt"/>
                <a:cs typeface="+mn-lt"/>
              </a:rPr>
              <a:t>OpenFlow</a:t>
            </a:r>
            <a:r>
              <a:rPr lang="ru-RU" sz="1400" dirty="0">
                <a:solidFill>
                  <a:srgbClr val="404040"/>
                </a:solidFill>
                <a:ea typeface="+mn-lt"/>
                <a:cs typeface="+mn-lt"/>
              </a:rPr>
              <a:t> </a:t>
            </a:r>
            <a:r>
              <a:rPr lang="ru-RU" sz="1400" dirty="0" err="1">
                <a:solidFill>
                  <a:srgbClr val="404040"/>
                </a:solidFill>
                <a:ea typeface="+mn-lt"/>
                <a:cs typeface="+mn-lt"/>
              </a:rPr>
              <a:t>switch</a:t>
            </a:r>
            <a:r>
              <a:rPr lang="ru-RU" sz="1400" dirty="0">
                <a:solidFill>
                  <a:srgbClr val="404040"/>
                </a:solidFill>
                <a:ea typeface="+mn-lt"/>
                <a:cs typeface="+mn-lt"/>
              </a:rPr>
              <a:t>, что позволяет конечным станциям обнаруживать устройство шлюза. Однако это решение имеет свои недостатки, включая ненадежность и ограниченные возможности для управления трафиком в обратном направлении, так как логический порт NORMAL может быть только выходным.</a:t>
            </a:r>
            <a:endParaRPr lang="ru-RU" dirty="0"/>
          </a:p>
          <a:p>
            <a:endParaRPr lang="ru-RU" sz="1400" dirty="0">
              <a:solidFill>
                <a:srgbClr val="404040"/>
              </a:solidFill>
              <a:ea typeface="+mn-lt"/>
              <a:cs typeface="+mn-lt"/>
            </a:endParaRPr>
          </a:p>
          <a:p>
            <a:r>
              <a:rPr lang="ru-RU" sz="1400" dirty="0">
                <a:solidFill>
                  <a:srgbClr val="404040"/>
                </a:solidFill>
                <a:ea typeface="+mn-lt"/>
                <a:cs typeface="+mn-lt"/>
              </a:rPr>
              <a:t>Кроме того, использование конструкции NORMAL вызывает опасения по поводу безопасности, что делает ее менее предпочтительной для некоторых администраторов и операторов. Хотя в последние годы в области SDN и </a:t>
            </a:r>
            <a:r>
              <a:rPr lang="ru-RU" sz="1400" dirty="0" err="1">
                <a:solidFill>
                  <a:srgbClr val="404040"/>
                </a:solidFill>
                <a:ea typeface="+mn-lt"/>
                <a:cs typeface="+mn-lt"/>
              </a:rPr>
              <a:t>OpenFlow</a:t>
            </a:r>
            <a:r>
              <a:rPr lang="ru-RU" sz="1400" dirty="0">
                <a:solidFill>
                  <a:srgbClr val="404040"/>
                </a:solidFill>
                <a:ea typeface="+mn-lt"/>
                <a:cs typeface="+mn-lt"/>
              </a:rPr>
              <a:t> были предложены различные улучшения и альтернативные подходы, официального решения для этой проблемы пока не найдено</a:t>
            </a:r>
            <a:endParaRPr lang="ru-RU" dirty="0"/>
          </a:p>
          <a:p>
            <a:endParaRPr lang="ru-RU" sz="1400" b="1" dirty="0">
              <a:solidFill>
                <a:srgbClr val="404040"/>
              </a:solidFill>
              <a:cs typeface="Arial"/>
            </a:endParaRPr>
          </a:p>
          <a:p>
            <a:endParaRPr lang="ru-RU" dirty="0"/>
          </a:p>
        </p:txBody>
      </p:sp>
    </p:spTree>
    <p:extLst>
      <p:ext uri="{BB962C8B-B14F-4D97-AF65-F5344CB8AC3E}">
        <p14:creationId xmlns:p14="http://schemas.microsoft.com/office/powerpoint/2010/main" val="446044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D82A0-3818-56C8-D556-4DE7B307805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D17748-2DC6-AF0E-1418-ACF25E34468E}"/>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04DEB47B-9201-5B2D-2C34-4AE7549F17F3}"/>
              </a:ext>
            </a:extLst>
          </p:cNvPr>
          <p:cNvSpPr>
            <a:spLocks noGrp="1"/>
          </p:cNvSpPr>
          <p:nvPr>
            <p:ph idx="1"/>
          </p:nvPr>
        </p:nvSpPr>
        <p:spPr>
          <a:xfrm>
            <a:off x="503238" y="1312086"/>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endParaRPr lang="ru-RU" sz="1400" dirty="0"/>
          </a:p>
          <a:p>
            <a:r>
              <a:rPr lang="ru-RU" sz="1400" dirty="0">
                <a:ea typeface="+mn-lt"/>
                <a:cs typeface="+mn-lt"/>
              </a:rPr>
              <a:t>Мониторинг состояния сети — это процесс сбора и анализа данных о производительности, доступности и состоянии сетевых устройств и соединений. Он позволяет администраторам выявлять проблемы, оптимизировать производительность и обеспечивать безопасность сети.</a:t>
            </a:r>
            <a:endParaRPr lang="ru-RU" sz="1400" dirty="0"/>
          </a:p>
          <a:p>
            <a:endParaRPr lang="ru-RU" sz="1400" dirty="0">
              <a:ea typeface="+mn-lt"/>
              <a:cs typeface="+mn-lt"/>
            </a:endParaRPr>
          </a:p>
          <a:p>
            <a:r>
              <a:rPr lang="ru-RU" sz="1400" dirty="0">
                <a:ea typeface="+mn-lt"/>
                <a:cs typeface="+mn-lt"/>
              </a:rPr>
              <a:t>Мониторинг состояния сети охватывает уровень 1 (физический уровень) и уровень 2 (канальный уровень) модели OSI, где отслеживаются физические соединения и состояние устройств, а также уровень 3 (сетевой уровень), где анализируются маршруты и трафик.</a:t>
            </a:r>
            <a:endParaRPr lang="ru-RU" sz="1400"/>
          </a:p>
          <a:p>
            <a:r>
              <a:rPr lang="ru-RU" sz="1400" dirty="0">
                <a:ea typeface="+mn-lt"/>
                <a:cs typeface="+mn-lt"/>
              </a:rPr>
              <a:t>В традиционных сетях мониторинг часто осуществляется с помощью протоколов, таких как SNMP (Simple Network Management Protocol), который позволяет собирать данные о состоянии устройств. Однако, мониторинг может быть фрагментирован, так как данные собираются из разных источников и требуют ручной обработки для анализа.</a:t>
            </a:r>
            <a:endParaRPr lang="ru-RU" sz="1400" dirty="0"/>
          </a:p>
          <a:p>
            <a:r>
              <a:rPr lang="ru-RU" sz="1400" dirty="0">
                <a:ea typeface="+mn-lt"/>
                <a:cs typeface="+mn-lt"/>
              </a:rPr>
              <a:t>В SDN мониторинг состояния сети осуществляется централизованно через SDN </a:t>
            </a:r>
            <a:r>
              <a:rPr lang="ru-RU" sz="1400" err="1">
                <a:ea typeface="+mn-lt"/>
                <a:cs typeface="+mn-lt"/>
              </a:rPr>
              <a:t>Controller</a:t>
            </a:r>
            <a:r>
              <a:rPr lang="ru-RU" sz="1400" dirty="0">
                <a:ea typeface="+mn-lt"/>
                <a:cs typeface="+mn-lt"/>
              </a:rPr>
              <a:t>, который собирает данные о всей сети в реальном времени. Это позволяет быстро реагировать на изменения и проблемы, а также использовать аналитические инструменты для прогнозирования и оптимизации работы сети. SDN также поддерживает интеграцию с современными инструментами мониторинга и анализа, что улучшает видимость и управление сетью.</a:t>
            </a:r>
            <a:endParaRPr lang="ru-RU" sz="1400" dirty="0"/>
          </a:p>
          <a:p>
            <a:endParaRPr lang="ru-RU" sz="1400" dirty="0"/>
          </a:p>
        </p:txBody>
      </p:sp>
    </p:spTree>
    <p:extLst>
      <p:ext uri="{BB962C8B-B14F-4D97-AF65-F5344CB8AC3E}">
        <p14:creationId xmlns:p14="http://schemas.microsoft.com/office/powerpoint/2010/main" val="3828830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592C4-9203-0662-E9A1-A44A2558802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BA2982-463B-331A-F422-BE242E4498DF}"/>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5A45F33A-225C-06CE-4490-6758CB2EC793}"/>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endParaRPr lang="ru-RU" sz="1400" dirty="0"/>
          </a:p>
          <a:p>
            <a:r>
              <a:rPr lang="ru-RU" sz="1400" dirty="0">
                <a:ea typeface="+mn-lt"/>
                <a:cs typeface="+mn-lt"/>
              </a:rPr>
              <a:t>Мониторинг состояния сети — это процесс сбора и анализа данных о производительности, доступности и состоянии сетевых устройств и соединений. Он позволяет администраторам выявлять проблемы, оптимизировать производительность и обеспечивать безопасность сети.</a:t>
            </a:r>
            <a:endParaRPr lang="ru-RU" sz="1400" dirty="0"/>
          </a:p>
          <a:p>
            <a:endParaRPr lang="ru-RU" sz="1400" dirty="0"/>
          </a:p>
          <a:p>
            <a:r>
              <a:rPr lang="ru-RU" sz="1400" dirty="0"/>
              <a:t>Примеры технической реализации</a:t>
            </a:r>
            <a:endParaRPr lang="ru-RU" dirty="0"/>
          </a:p>
          <a:p>
            <a:pPr marL="285750" indent="-285750">
              <a:buFont typeface="Arial"/>
              <a:buChar char="•"/>
            </a:pPr>
            <a:r>
              <a:rPr lang="ru-RU" sz="1400" b="1" dirty="0">
                <a:ea typeface="+mn-lt"/>
                <a:cs typeface="+mn-lt"/>
              </a:rPr>
              <a:t>Cisco DNA Center</a:t>
            </a:r>
            <a:r>
              <a:rPr lang="ru-RU" sz="1400" dirty="0">
                <a:ea typeface="+mn-lt"/>
                <a:cs typeface="+mn-lt"/>
              </a:rPr>
              <a:t>: Платформа Cisco для управления и мониторинга, которая предоставляет централизованный интерфейс для анализа состояния сети и производительности.</a:t>
            </a:r>
            <a:endParaRPr lang="ru-RU" sz="1400" dirty="0"/>
          </a:p>
          <a:p>
            <a:pPr marL="285750" indent="-285750">
              <a:buFont typeface="Arial"/>
              <a:buChar char="•"/>
            </a:pPr>
            <a:r>
              <a:rPr lang="ru-RU" sz="1400" b="1" dirty="0">
                <a:ea typeface="+mn-lt"/>
                <a:cs typeface="+mn-lt"/>
              </a:rPr>
              <a:t>VMware </a:t>
            </a:r>
            <a:r>
              <a:rPr lang="ru-RU" sz="1400" b="1" err="1">
                <a:ea typeface="+mn-lt"/>
                <a:cs typeface="+mn-lt"/>
              </a:rPr>
              <a:t>vRealize</a:t>
            </a:r>
            <a:r>
              <a:rPr lang="ru-RU" sz="1400" b="1" dirty="0">
                <a:ea typeface="+mn-lt"/>
                <a:cs typeface="+mn-lt"/>
              </a:rPr>
              <a:t> Network Insight</a:t>
            </a:r>
            <a:r>
              <a:rPr lang="ru-RU" sz="1400" dirty="0">
                <a:ea typeface="+mn-lt"/>
                <a:cs typeface="+mn-lt"/>
              </a:rPr>
              <a:t>: Инструмент для мониторинга и анализа сетевой инфраструктуры, который позволяет выявлять проблемы и оптимизировать производительность.</a:t>
            </a:r>
            <a:endParaRPr lang="ru-RU" sz="1400" dirty="0"/>
          </a:p>
          <a:p>
            <a:pPr marL="285750" indent="-285750">
              <a:buFont typeface="Arial"/>
              <a:buChar char="•"/>
            </a:pPr>
            <a:r>
              <a:rPr lang="ru-RU" sz="1400" b="1" err="1">
                <a:ea typeface="+mn-lt"/>
                <a:cs typeface="+mn-lt"/>
              </a:rPr>
              <a:t>OpenFlow</a:t>
            </a:r>
            <a:r>
              <a:rPr lang="ru-RU" sz="1400" dirty="0">
                <a:ea typeface="+mn-lt"/>
                <a:cs typeface="+mn-lt"/>
              </a:rPr>
              <a:t>: Протокол, используемый в SDN для управления потоками данных, который также может быть использован для мониторинга состояния сети и анализа трафика.</a:t>
            </a:r>
            <a:endParaRPr lang="ru-RU" sz="1400" dirty="0"/>
          </a:p>
          <a:p>
            <a:endParaRPr lang="ru-RU" sz="1400" dirty="0">
              <a:ea typeface="+mn-lt"/>
              <a:cs typeface="Tahoma"/>
            </a:endParaRPr>
          </a:p>
          <a:p>
            <a:endParaRPr lang="ru-RU" sz="1400" dirty="0"/>
          </a:p>
        </p:txBody>
      </p:sp>
    </p:spTree>
    <p:extLst>
      <p:ext uri="{BB962C8B-B14F-4D97-AF65-F5344CB8AC3E}">
        <p14:creationId xmlns:p14="http://schemas.microsoft.com/office/powerpoint/2010/main" val="3608744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8C4D8-329B-423D-2E0F-EE6C2B2A43F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A93456-1180-FB9B-8578-CC39F47090AB}"/>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F56F551A-DAA5-3E09-6DE9-4E0136113499}"/>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endParaRPr lang="ru-RU" sz="1400" dirty="0"/>
          </a:p>
          <a:p>
            <a:r>
              <a:rPr lang="ru-RU" sz="1400" dirty="0">
                <a:ea typeface="+mn-lt"/>
                <a:cs typeface="+mn-lt"/>
              </a:rPr>
              <a:t>Контроллер в SDN выполняет свою функцию как централизованное устройство, однако его архитектура может быть реализована в различных формах. Он может быть:</a:t>
            </a:r>
            <a:endParaRPr lang="ru-RU" sz="1400" dirty="0"/>
          </a:p>
          <a:p>
            <a:endParaRPr lang="ru-RU" sz="1400" dirty="0">
              <a:ea typeface="+mn-lt"/>
              <a:cs typeface="+mn-lt"/>
            </a:endParaRPr>
          </a:p>
          <a:p>
            <a:pPr marL="285750" indent="-285750">
              <a:buFont typeface="Arial"/>
              <a:buChar char="•"/>
            </a:pPr>
            <a:r>
              <a:rPr lang="ru-RU" sz="1400" b="1" dirty="0">
                <a:ea typeface="+mn-lt"/>
                <a:cs typeface="+mn-lt"/>
              </a:rPr>
              <a:t>Жестко централизованным</a:t>
            </a:r>
            <a:r>
              <a:rPr lang="ru-RU" sz="1400" dirty="0">
                <a:ea typeface="+mn-lt"/>
                <a:cs typeface="+mn-lt"/>
              </a:rPr>
              <a:t>: В этом случае контроллер размещается на одном сервере или в кластере, что обеспечивает простоту управления и мониторинга, но может создать узкое место в производительности и надежности.</a:t>
            </a:r>
            <a:endParaRPr lang="ru-RU" sz="1400" dirty="0"/>
          </a:p>
          <a:p>
            <a:pPr marL="285750" indent="-285750">
              <a:buFont typeface="Arial"/>
              <a:buChar char="•"/>
            </a:pPr>
            <a:r>
              <a:rPr lang="ru-RU" sz="1400" b="1" dirty="0">
                <a:ea typeface="+mn-lt"/>
                <a:cs typeface="+mn-lt"/>
              </a:rPr>
              <a:t>Распределенным</a:t>
            </a:r>
            <a:r>
              <a:rPr lang="ru-RU" sz="1400" dirty="0">
                <a:ea typeface="+mn-lt"/>
                <a:cs typeface="+mn-lt"/>
              </a:rPr>
              <a:t>: Контроллер может быть размазан по нескольким серверам, что повышает отказоустойчивость и масштабируемость. В этом случае различные функции контроллера могут быть распределены между несколькими узлами, что позволяет более эффективно обрабатывать запросы и управлять сетью.</a:t>
            </a:r>
            <a:endParaRPr lang="ru-RU" sz="1400" dirty="0"/>
          </a:p>
          <a:p>
            <a:pPr marL="285750" indent="-285750">
              <a:buFont typeface="Arial"/>
              <a:buChar char="•"/>
            </a:pPr>
            <a:r>
              <a:rPr lang="ru-RU" sz="1400" b="1" dirty="0">
                <a:ea typeface="+mn-lt"/>
                <a:cs typeface="+mn-lt"/>
              </a:rPr>
              <a:t>Гибридным</a:t>
            </a:r>
            <a:r>
              <a:rPr lang="ru-RU" sz="1400" dirty="0">
                <a:ea typeface="+mn-lt"/>
                <a:cs typeface="+mn-lt"/>
              </a:rPr>
              <a:t>: Некоторые функции могут быть централизованы, в то время как другие — распределены. Это позволяет комбинировать преимущества обоих подходов, обеспечивая гибкость и адаптивность в управлении сетью.</a:t>
            </a:r>
            <a:endParaRPr lang="ru-RU" sz="1400" dirty="0"/>
          </a:p>
          <a:p>
            <a:endParaRPr lang="ru-RU" sz="1400" dirty="0"/>
          </a:p>
        </p:txBody>
      </p:sp>
    </p:spTree>
    <p:extLst>
      <p:ext uri="{BB962C8B-B14F-4D97-AF65-F5344CB8AC3E}">
        <p14:creationId xmlns:p14="http://schemas.microsoft.com/office/powerpoint/2010/main" val="3046820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DF428-196A-7B57-ED42-2CA916DEB97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9ABA32-E8C7-5F4B-8436-DB90B4435B5F}"/>
              </a:ext>
            </a:extLst>
          </p:cNvPr>
          <p:cNvSpPr>
            <a:spLocks noGrp="1"/>
          </p:cNvSpPr>
          <p:nvPr>
            <p:ph type="title"/>
          </p:nvPr>
        </p:nvSpPr>
        <p:spPr>
          <a:xfrm>
            <a:off x="503238" y="301625"/>
            <a:ext cx="9058275" cy="991914"/>
          </a:xfrm>
        </p:spPr>
        <p:txBody>
          <a:bodyPr/>
          <a:lstStyle/>
          <a:p>
            <a:br>
              <a:rPr lang="ru-RU" sz="1400" dirty="0">
                <a:ea typeface="Calibri Light"/>
                <a:cs typeface="Arial"/>
              </a:rPr>
            </a:br>
            <a:r>
              <a:rPr lang="ru-RU" sz="1600" b="1" dirty="0">
                <a:ea typeface="Calibri Light"/>
                <a:cs typeface="Arial"/>
              </a:rPr>
              <a:t>SDN - Software </a:t>
            </a:r>
            <a:r>
              <a:rPr lang="ru-RU" sz="1600" b="1" err="1">
                <a:ea typeface="Calibri Light"/>
                <a:cs typeface="Arial"/>
              </a:rPr>
              <a:t>Defined</a:t>
            </a:r>
            <a:r>
              <a:rPr lang="ru-RU" sz="1600" b="1" dirty="0">
                <a:ea typeface="Calibri Light"/>
                <a:cs typeface="Arial"/>
              </a:rPr>
              <a:t> Networks, Программно-конфигурируемые Сети - ПКС</a:t>
            </a:r>
            <a:endParaRPr lang="en-US" sz="1600" b="1">
              <a:ea typeface="Calibri Light"/>
              <a:cs typeface="Arial"/>
            </a:endParaRPr>
          </a:p>
          <a:p>
            <a:endParaRPr lang="ru-RU" dirty="0">
              <a:ea typeface="Calibri Light"/>
              <a:cs typeface="Calibri Light"/>
            </a:endParaRPr>
          </a:p>
        </p:txBody>
      </p:sp>
      <p:sp>
        <p:nvSpPr>
          <p:cNvPr id="3" name="Объект 2">
            <a:extLst>
              <a:ext uri="{FF2B5EF4-FFF2-40B4-BE49-F238E27FC236}">
                <a16:creationId xmlns:a16="http://schemas.microsoft.com/office/drawing/2014/main" id="{BCA92615-5935-3BC9-AF92-B54204E501C6}"/>
              </a:ext>
            </a:extLst>
          </p:cNvPr>
          <p:cNvSpPr>
            <a:spLocks noGrp="1"/>
          </p:cNvSpPr>
          <p:nvPr>
            <p:ph idx="1"/>
          </p:nvPr>
        </p:nvSpPr>
        <p:spPr>
          <a:xfrm>
            <a:off x="410833" y="1106833"/>
            <a:ext cx="9058275" cy="5940080"/>
          </a:xfrm>
        </p:spPr>
        <p:txBody>
          <a:bodyPr vert="horz" lIns="75605" tIns="37802" rIns="75605" bIns="37802" rtlCol="0" anchor="t">
            <a:normAutofit/>
          </a:bodyPr>
          <a:lstStyle/>
          <a:p>
            <a:r>
              <a:rPr lang="ru-RU" sz="1400" dirty="0">
                <a:solidFill>
                  <a:srgbClr val="404040"/>
                </a:solidFill>
                <a:cs typeface="Arial"/>
              </a:rPr>
              <a:t>Control </a:t>
            </a:r>
            <a:r>
              <a:rPr lang="ru-RU" sz="1400" err="1">
                <a:solidFill>
                  <a:srgbClr val="404040"/>
                </a:solidFill>
                <a:cs typeface="Arial"/>
              </a:rPr>
              <a:t>Plane</a:t>
            </a:r>
            <a:r>
              <a:rPr lang="ru-RU" sz="1400" dirty="0">
                <a:solidFill>
                  <a:srgbClr val="404040"/>
                </a:solidFill>
                <a:cs typeface="Arial"/>
              </a:rPr>
              <a:t> </a:t>
            </a:r>
            <a:r>
              <a:rPr lang="ru-RU" sz="1400" dirty="0">
                <a:solidFill>
                  <a:srgbClr val="404040"/>
                </a:solidFill>
                <a:ea typeface="+mn-lt"/>
                <a:cs typeface="+mn-lt"/>
              </a:rPr>
              <a:t>в контексте SDN (Software-</a:t>
            </a:r>
            <a:r>
              <a:rPr lang="ru-RU" sz="1400" err="1">
                <a:solidFill>
                  <a:srgbClr val="404040"/>
                </a:solidFill>
                <a:ea typeface="+mn-lt"/>
                <a:cs typeface="+mn-lt"/>
              </a:rPr>
              <a:t>Defined</a:t>
            </a:r>
            <a:r>
              <a:rPr lang="ru-RU" sz="1400" dirty="0">
                <a:solidFill>
                  <a:srgbClr val="404040"/>
                </a:solidFill>
                <a:ea typeface="+mn-lt"/>
                <a:cs typeface="+mn-lt"/>
              </a:rPr>
              <a:t> </a:t>
            </a:r>
            <a:r>
              <a:rPr lang="ru-RU" sz="1400" err="1">
                <a:solidFill>
                  <a:srgbClr val="404040"/>
                </a:solidFill>
                <a:ea typeface="+mn-lt"/>
                <a:cs typeface="+mn-lt"/>
              </a:rPr>
              <a:t>Networking</a:t>
            </a:r>
            <a:r>
              <a:rPr lang="ru-RU" sz="1400" dirty="0">
                <a:solidFill>
                  <a:srgbClr val="404040"/>
                </a:solidFill>
                <a:ea typeface="+mn-lt"/>
                <a:cs typeface="+mn-lt"/>
              </a:rPr>
              <a:t>) представляет собой компонент сети, который отвечает за управление и принятие решений о том, как данные должны передаваться через сеть. Он отделяет логику управления сетью от физической инфраструктуры, что позволяет централизованно управлять сетевыми ресурсами и политиками.</a:t>
            </a:r>
            <a:endParaRPr lang="ru-RU" sz="1400" dirty="0"/>
          </a:p>
          <a:p>
            <a:r>
              <a:rPr lang="ru-RU" sz="1400">
                <a:ea typeface="+mn-lt"/>
                <a:cs typeface="+mn-lt"/>
              </a:rPr>
              <a:t>Из перечисленных функций </a:t>
            </a:r>
            <a:r>
              <a:rPr lang="ru-RU" sz="1400" b="1">
                <a:ea typeface="+mn-lt"/>
                <a:cs typeface="+mn-lt"/>
              </a:rPr>
              <a:t>управление потоками</a:t>
            </a:r>
            <a:r>
              <a:rPr lang="ru-RU" sz="1400">
                <a:ea typeface="+mn-lt"/>
                <a:cs typeface="+mn-lt"/>
              </a:rPr>
              <a:t> лучше подходит для жестко централизованного контроллера.</a:t>
            </a:r>
            <a:endParaRPr lang="ru-RU"/>
          </a:p>
          <a:p>
            <a:pPr marL="285750" indent="-285750">
              <a:buFont typeface="Arial"/>
              <a:buChar char="•"/>
            </a:pPr>
            <a:r>
              <a:rPr lang="ru-RU" sz="1400" b="1" dirty="0">
                <a:ea typeface="+mn-lt"/>
                <a:cs typeface="+mn-lt"/>
              </a:rPr>
              <a:t>Единая точка управления</a:t>
            </a:r>
            <a:r>
              <a:rPr lang="ru-RU" sz="1400" dirty="0">
                <a:ea typeface="+mn-lt"/>
                <a:cs typeface="+mn-lt"/>
              </a:rPr>
              <a:t>: Жестко централизованный контроллер позволяет иметь единую точку для принятия решений о маршрутизации и управлении потоками данных, что упрощает процесс и делает его более эффективным. Все правила и политики могут быть заданы и изменены из одного места, что </a:t>
            </a:r>
            <a:r>
              <a:rPr lang="ru-RU" sz="1400">
                <a:ea typeface="+mn-lt"/>
                <a:cs typeface="+mn-lt"/>
              </a:rPr>
              <a:t>минимизирует вероятность ошибок и несоответствий в конфигурации.</a:t>
            </a:r>
            <a:endParaRPr lang="ru-RU" sz="1400"/>
          </a:p>
          <a:p>
            <a:pPr marL="285750" indent="-285750">
              <a:buFont typeface="Arial"/>
              <a:buChar char="•"/>
            </a:pPr>
            <a:r>
              <a:rPr lang="ru-RU" sz="1400" b="1" dirty="0">
                <a:ea typeface="+mn-lt"/>
                <a:cs typeface="+mn-lt"/>
              </a:rPr>
              <a:t>Скорость обработки</a:t>
            </a:r>
            <a:r>
              <a:rPr lang="ru-RU" sz="1400" dirty="0">
                <a:ea typeface="+mn-lt"/>
                <a:cs typeface="+mn-lt"/>
              </a:rPr>
              <a:t>: В условиях жестко централизованной архитектуры, где контроллер обрабатывает все запросы, управление потоками может быть выполнено быстрее, так как нет необходимости в синхронизации с несколькими узлами, как в распределенной системе</a:t>
            </a:r>
            <a:endParaRPr lang="ru-RU" sz="1400" dirty="0"/>
          </a:p>
          <a:p>
            <a:r>
              <a:rPr lang="ru-RU" sz="1400" dirty="0">
                <a:ea typeface="+mn-lt"/>
                <a:cs typeface="+mn-lt"/>
              </a:rPr>
              <a:t>функции </a:t>
            </a:r>
            <a:r>
              <a:rPr lang="ru-RU" sz="1400" b="1" dirty="0">
                <a:ea typeface="+mn-lt"/>
                <a:cs typeface="+mn-lt"/>
              </a:rPr>
              <a:t>конфигурации устройств -</a:t>
            </a:r>
            <a:r>
              <a:rPr lang="ru-RU" sz="1400" dirty="0">
                <a:ea typeface="+mn-lt"/>
                <a:cs typeface="+mn-lt"/>
              </a:rPr>
              <a:t> жестко централизованный контроллер также является подходящей структурой.</a:t>
            </a:r>
            <a:endParaRPr lang="ru-RU" dirty="0"/>
          </a:p>
          <a:p>
            <a:pPr marL="285750" indent="-285750">
              <a:buFont typeface="Arial"/>
              <a:buChar char="•"/>
            </a:pPr>
            <a:r>
              <a:rPr lang="ru-RU" sz="1400" b="1" dirty="0">
                <a:ea typeface="+mn-lt"/>
                <a:cs typeface="+mn-lt"/>
              </a:rPr>
              <a:t>Единая точка управления</a:t>
            </a:r>
            <a:r>
              <a:rPr lang="ru-RU" sz="1400" dirty="0">
                <a:ea typeface="+mn-lt"/>
                <a:cs typeface="+mn-lt"/>
              </a:rPr>
              <a:t>: Жестко централизованный контроллер позволяет управлять конфигурацией всех устройств из одного места, что упрощает процесс настройки и изменения </a:t>
            </a:r>
            <a:r>
              <a:rPr lang="ru-RU" sz="1400">
                <a:ea typeface="+mn-lt"/>
                <a:cs typeface="+mn-lt"/>
              </a:rPr>
              <a:t>параметров. Это особенно полезно в больших сетях, где требуется согласованность в конфигурациях</a:t>
            </a:r>
            <a:endParaRPr lang="ru-RU">
              <a:ea typeface="+mn-lt"/>
              <a:cs typeface="Tahoma"/>
            </a:endParaRPr>
          </a:p>
          <a:p>
            <a:pPr marL="285750" indent="-285750">
              <a:buFont typeface="Arial"/>
              <a:buChar char="•"/>
            </a:pPr>
            <a:r>
              <a:rPr lang="ru-RU" sz="1400" b="1" dirty="0">
                <a:ea typeface="+mn-lt"/>
                <a:cs typeface="+mn-lt"/>
              </a:rPr>
              <a:t> Упрощение управления</a:t>
            </a:r>
            <a:r>
              <a:rPr lang="ru-RU" sz="1400" dirty="0">
                <a:ea typeface="+mn-lt"/>
                <a:cs typeface="+mn-lt"/>
              </a:rPr>
              <a:t>: Централизованное управление позволяет быстро и эффективно вносить изменения в конфигурацию, минимизируя вероятность ошибок, связанных с ручной настройкой каждого устройства отдельно</a:t>
            </a:r>
            <a:endParaRPr lang="ru-RU" dirty="0"/>
          </a:p>
        </p:txBody>
      </p:sp>
    </p:spTree>
    <p:extLst>
      <p:ext uri="{BB962C8B-B14F-4D97-AF65-F5344CB8AC3E}">
        <p14:creationId xmlns:p14="http://schemas.microsoft.com/office/powerpoint/2010/main" val="3713476164"/>
      </p:ext>
    </p:extLst>
  </p:cSld>
  <p:clrMapOvr>
    <a:masterClrMapping/>
  </p:clrMapOvr>
</p:sld>
</file>

<file path=ppt/theme/theme1.xml><?xml version="1.0" encoding="utf-8"?>
<a:theme xmlns:a="http://schemas.openxmlformats.org/drawingml/2006/main" name="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Arial"/>
        <a:ea typeface=""/>
        <a:cs typeface="Tahoma"/>
      </a:majorFont>
      <a:minorFont>
        <a:latin typeface="Arial"/>
        <a:ea typeface=""/>
        <a:cs typeface="Taho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ru-RU" sz="1800" b="0" i="0" u="none" strike="noStrike" cap="none" normalizeH="0" baseline="0" smtClean="0">
            <a:ln>
              <a:noFill/>
            </a:ln>
            <a:solidFill>
              <a:schemeClr val="bg1"/>
            </a:solidFill>
            <a:effectLst/>
            <a:latin typeface="Arial" panose="020B0604020202020204" pitchFamily="34" charset="0"/>
            <a:cs typeface="Tahoma" panose="020B060403050404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ru-RU" sz="1800" b="0" i="0" u="none" strike="noStrike" cap="none" normalizeH="0" baseline="0" smtClean="0">
            <a:ln>
              <a:noFill/>
            </a:ln>
            <a:solidFill>
              <a:schemeClr val="bg1"/>
            </a:solidFill>
            <a:effectLst/>
            <a:latin typeface="Arial" panose="020B0604020202020204" pitchFamily="34" charset="0"/>
            <a:cs typeface="Tahoma" panose="020B0604030504040204" pitchFamily="34"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8220</Words>
  <Application>Microsoft Office PowerPoint</Application>
  <PresentationFormat>Произвольный</PresentationFormat>
  <Paragraphs>677</Paragraphs>
  <Slides>55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55</vt:i4>
      </vt:variant>
    </vt:vector>
  </HeadingPairs>
  <TitlesOfParts>
    <vt:vector size="56" baseType="lpstr">
      <vt:lpstr>Тема Office</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Основные понятия (Р.Л. Смелянский, В.А. Антоненко - Концепции …):SDN:OpenFlow</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OpenFlow Switch Specification Version 1.5.1 </vt:lpstr>
      <vt:lpstr>OpenFlow Switch Specification Version 1.5.1 </vt:lpstr>
      <vt:lpstr>OpenFlow Switch Specification Version 1.5.1 </vt:lpstr>
      <vt:lpstr>OpenFlow Switch Specification Version 1.5.1 </vt:lpstr>
      <vt:lpstr>OpenFlow Switch Specification Version 1.5.1 </vt:lpstr>
      <vt:lpstr>OpenFlow Switch Specification Version 1.5.1 </vt:lpstr>
      <vt:lpstr>OpenFlow Switch Specification Version 1.5.1 </vt:lpstr>
      <vt:lpstr>OpenFlow Switch Specification Version 1.5.1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lpstr> SDN - Software Defined Networks, Программно-конфигурируемые Сети - ПКС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SDN:Centralized and Distributed Control Plane</dc:title>
  <dc:subject/>
  <dc:creator>Sasha  Sh</dc:creator>
  <cp:keywords/>
  <dc:description/>
  <cp:lastModifiedBy>Шкребец Александр Евгеньевич</cp:lastModifiedBy>
  <cp:revision>1628</cp:revision>
  <cp:lastPrinted>1601-01-01T00:00:00Z</cp:lastPrinted>
  <dcterms:created xsi:type="dcterms:W3CDTF">2018-10-02T10:46:15Z</dcterms:created>
  <dcterms:modified xsi:type="dcterms:W3CDTF">2025-02-25T00:05:48Z</dcterms:modified>
</cp:coreProperties>
</file>