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Golos Text"/>
      <p:regular r:id="rId17"/>
      <p:bold r:id="rId18"/>
    </p:embeddedFont>
    <p:embeddedFont>
      <p:font typeface="Roboto Medium"/>
      <p:regular r:id="rId19"/>
      <p:bold r:id="rId20"/>
      <p:italic r:id="rId21"/>
      <p:boldItalic r:id="rId22"/>
    </p:embeddedFont>
    <p:embeddedFont>
      <p:font typeface="Golos Text SemiBo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.fntdata"/><Relationship Id="rId11" Type="http://schemas.openxmlformats.org/officeDocument/2006/relationships/slide" Target="slides/slide6.xml"/><Relationship Id="rId22" Type="http://schemas.openxmlformats.org/officeDocument/2006/relationships/font" Target="fonts/Roboto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Medium-italic.fntdata"/><Relationship Id="rId13" Type="http://schemas.openxmlformats.org/officeDocument/2006/relationships/slide" Target="slides/slide8.xml"/><Relationship Id="rId24" Type="http://schemas.openxmlformats.org/officeDocument/2006/relationships/font" Target="fonts/GolosTextSemiBold-bold.fntdata"/><Relationship Id="rId12" Type="http://schemas.openxmlformats.org/officeDocument/2006/relationships/slide" Target="slides/slide7.xml"/><Relationship Id="rId23" Type="http://schemas.openxmlformats.org/officeDocument/2006/relationships/font" Target="fonts/GolosText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olosTex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edium-regular.fntdata"/><Relationship Id="rId6" Type="http://schemas.openxmlformats.org/officeDocument/2006/relationships/slide" Target="slides/slide1.xml"/><Relationship Id="rId18" Type="http://schemas.openxmlformats.org/officeDocument/2006/relationships/font" Target="fonts/GolosTex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890a3ec0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2a890a3ec06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88bab22e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a88bab22e9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4e75ff4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c4e75ff4c3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a84b24a6b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a84b24a6b2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4e75ff4c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c4e75ff4c3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4e75ff4c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c4e75ff4c3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1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6" name="Google Shape;66;p11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67" name="Google Shape;67;p11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68" name="Google Shape;68;p11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69" name="Google Shape;69;p11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76" name="Google Shape;76;p12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77" name="Google Shape;77;p12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78" name="Google Shape;78;p12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82" name="Google Shape;82;p12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83" name="Google Shape;83;p12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3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9" name="Google Shape;129;p23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30" name="Google Shape;130;p23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1" name="Google Shape;131;p23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9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0" name="Google Shape;50;p9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10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10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0" name="Google Shape;60;p10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61" name="Google Shape;61;p10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zpesystems.com/automated-network-management-zs/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zpesystems-com.translate.goog/solutions/increase-productivity-with-automation/automation/?_x_tr_sl=en&amp;_x_tr_tl=ru&amp;_x_tr_hl=ru&amp;_x_tr_pto=sc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hyperlink" Target="https://zpesystems-com.translate.goog/solutions/scale-efficient-datacenter-infrastructure-management/?_x_tr_sl=en&amp;_x_tr_tl=ru&amp;_x_tr_hl=ru&amp;_x_tr_pto=s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639300" y="1566625"/>
            <a:ext cx="7865400" cy="18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-RU" sz="3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Возможность автоматизации при помощи NetDevOps</a:t>
            </a:r>
            <a:endParaRPr b="0" sz="30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6337200" y="3201675"/>
            <a:ext cx="28581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Студент: Давыдов А. Д.</a:t>
            </a:r>
            <a:r>
              <a:rPr lang="ru-RU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,</a:t>
            </a:r>
            <a:r>
              <a:rPr lang="ru-RU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 гр. К34202</a:t>
            </a:r>
            <a:endParaRPr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Санкт-Петербург 2024</a:t>
            </a:r>
            <a:endParaRPr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Что дает NetDevops?</a:t>
            </a:r>
            <a:endParaRPr/>
          </a:p>
        </p:txBody>
      </p:sp>
      <p:sp>
        <p:nvSpPr>
          <p:cNvPr id="196" name="Google Shape;196;p33"/>
          <p:cNvSpPr txBox="1"/>
          <p:nvPr/>
        </p:nvSpPr>
        <p:spPr>
          <a:xfrm>
            <a:off x="388700" y="1169850"/>
            <a:ext cx="7708200" cy="3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  <a:highlight>
                  <a:schemeClr val="lt1"/>
                </a:highlight>
                <a:latin typeface="Roboto Medium"/>
                <a:ea typeface="Roboto Medium"/>
                <a:cs typeface="Roboto Medium"/>
                <a:sym typeface="Roboto Medium"/>
              </a:rPr>
              <a:t>Основополагающий принцип NetDevOps (и любой другой производной DevOps) — это разрушение барьеров и информационной разрозненности между командами и поощрение сотрудничества и интеграции. Частично это делается с помощью программных инструментов (Microsoft Teams), которые обеспечивают межкомандное общение и сотрудничество, но в основном это образ мышления.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  <a:highlight>
                  <a:schemeClr val="lt1"/>
                </a:highlight>
                <a:latin typeface="Roboto Medium"/>
                <a:ea typeface="Roboto Medium"/>
                <a:cs typeface="Roboto Medium"/>
                <a:sym typeface="Roboto Medium"/>
              </a:rPr>
              <a:t>Необходимо воспитывать культуру открытого общения, особенно в отношении ошибок. Поскольку каждый изучает новые системы и процессы, кто-то неизбежно совершает ошибки или забывает новый рабочий процесс. Но трансформация к NetDevOps возможна лишь при культурном сдвиге компании.</a:t>
            </a:r>
            <a:endParaRPr sz="13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b="0" lang="ru-RU" sz="4400">
                <a:latin typeface="Roboto Medium"/>
                <a:ea typeface="Roboto Medium"/>
                <a:cs typeface="Roboto Medium"/>
                <a:sym typeface="Roboto Medium"/>
              </a:rPr>
              <a:t>Спасибо</a:t>
            </a:r>
            <a:br>
              <a:rPr b="0" lang="ru-RU" sz="44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b="0" lang="ru-RU" sz="4400">
                <a:latin typeface="Roboto Medium"/>
                <a:ea typeface="Roboto Medium"/>
                <a:cs typeface="Roboto Medium"/>
                <a:sym typeface="Roboto Medium"/>
              </a:rPr>
              <a:t>за внимание!</a:t>
            </a:r>
            <a:endParaRPr b="0" sz="4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-RU"/>
              <a:t>NetDevOps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57200" y="1233725"/>
            <a:ext cx="4051800" cy="3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Roboto Medium"/>
                <a:ea typeface="Roboto Medium"/>
                <a:cs typeface="Roboto Medium"/>
                <a:sym typeface="Roboto Medium"/>
              </a:rPr>
              <a:t>NetDevOps — это практика применения принципов DevOps к сетевой команде. DevOps фокусируется на снижении барьеров между командами разработки и ИТ-операций путем поощрения более тесного сотрудничества и </a:t>
            </a:r>
            <a:r>
              <a:rPr lang="ru-RU" sz="1400">
                <a:uFill>
                  <a:noFill/>
                </a:uFill>
                <a:latin typeface="Roboto Medium"/>
                <a:ea typeface="Roboto Medium"/>
                <a:cs typeface="Roboto Medium"/>
                <a:sym typeface="Roboto Medium"/>
                <a:hlinkClick r:id="rId3"/>
              </a:rPr>
              <a:t>автоматизации</a:t>
            </a:r>
            <a:r>
              <a:rPr lang="ru-RU" sz="1400">
                <a:latin typeface="Roboto Medium"/>
                <a:ea typeface="Roboto Medium"/>
                <a:cs typeface="Roboto Medium"/>
                <a:sym typeface="Roboto Medium"/>
              </a:rPr>
              <a:t> . Для этого используются различные инструменты и методологии, но особое значение имеют инфраструктура как код (IaC) и непрерывная интеграция/непрерывная доставка (CI/CD).</a:t>
            </a:r>
            <a:endParaRPr sz="14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Roboto Medium"/>
                <a:ea typeface="Roboto Medium"/>
                <a:cs typeface="Roboto Medium"/>
                <a:sym typeface="Roboto Medium"/>
              </a:rPr>
              <a:t>Методология NetDevOps направлена ​​на устранение барьеров и поощрение открытого сотрудничества между командами сети, разработки и эксплуатации. Автоматизация NetDevOps позволяет осуществлять это сотрудничество в режиме реального времени.</a:t>
            </a:r>
            <a:endParaRPr sz="14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9027" y="1514424"/>
            <a:ext cx="3766450" cy="27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Автоматизация </a:t>
            </a:r>
            <a:r>
              <a:rPr lang="ru-RU"/>
              <a:t>DevOps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400" y="1148450"/>
            <a:ext cx="6762149" cy="35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457200" y="100521"/>
            <a:ext cx="68244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Что такое автоматизация NetDevOps?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47800" y="1202450"/>
            <a:ext cx="76743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uFill>
                  <a:noFill/>
                </a:uFill>
                <a:latin typeface="Roboto Medium"/>
                <a:ea typeface="Roboto Medium"/>
                <a:cs typeface="Roboto Medium"/>
                <a:sym typeface="Roboto Medium"/>
                <a:hlinkClick r:id="rId3"/>
              </a:rPr>
              <a:t>Автоматизация сети</a:t>
            </a:r>
            <a:r>
              <a:rPr lang="ru-RU" sz="1700">
                <a:latin typeface="Roboto Medium"/>
                <a:ea typeface="Roboto Medium"/>
                <a:cs typeface="Roboto Medium"/>
                <a:sym typeface="Roboto Medium"/>
              </a:rPr>
              <a:t> для NetDevOps направлена ​​на устранение необходимости ручной настройки устройств и упрощение инфраструктуры за счет виртуализации и консолидации.</a:t>
            </a:r>
            <a:endParaRPr sz="17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700">
                <a:latin typeface="Roboto Medium"/>
                <a:ea typeface="Roboto Medium"/>
                <a:cs typeface="Roboto Medium"/>
                <a:sym typeface="Roboto Medium"/>
              </a:rPr>
              <a:t>4 ключевых области автоматизации NetDevOps: </a:t>
            </a:r>
            <a:endParaRPr sz="17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99085" lvl="0" marL="45720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ct val="70588"/>
              <a:buFont typeface="Arial"/>
              <a:buChar char="●"/>
            </a:pPr>
            <a:r>
              <a:rPr lang="ru-RU" sz="1700">
                <a:latin typeface="Roboto Medium"/>
                <a:ea typeface="Roboto Medium"/>
                <a:cs typeface="Roboto Medium"/>
                <a:sym typeface="Roboto Medium"/>
              </a:rPr>
              <a:t>Программно-определяемая сеть - SDN (Software Defined Networks)</a:t>
            </a:r>
            <a:endParaRPr sz="17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99085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70588"/>
              <a:buFont typeface="Arial"/>
              <a:buChar char="●"/>
            </a:pPr>
            <a:r>
              <a:rPr lang="ru-RU" sz="1700">
                <a:latin typeface="Roboto Medium"/>
                <a:ea typeface="Roboto Medium"/>
                <a:cs typeface="Roboto Medium"/>
                <a:sym typeface="Roboto Medium"/>
              </a:rPr>
              <a:t>Виртуализация сетевых функций - NFV (Network Functions Virtualization)</a:t>
            </a:r>
            <a:endParaRPr sz="17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99085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70588"/>
              <a:buFont typeface="Arial"/>
              <a:buChar char="●"/>
            </a:pPr>
            <a:r>
              <a:rPr lang="ru-RU" sz="1700">
                <a:latin typeface="Roboto Medium"/>
                <a:ea typeface="Roboto Medium"/>
                <a:cs typeface="Roboto Medium"/>
                <a:sym typeface="Roboto Medium"/>
              </a:rPr>
              <a:t>Программно-определяемая глобальная сеть - SD-WAN (Software Defined Wide Area Network)</a:t>
            </a:r>
            <a:endParaRPr sz="17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99085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70588"/>
              <a:buFont typeface="Arial"/>
              <a:buChar char="●"/>
            </a:pPr>
            <a:r>
              <a:rPr lang="ru-RU" sz="1700">
                <a:latin typeface="Roboto Medium"/>
                <a:ea typeface="Roboto Medium"/>
                <a:cs typeface="Roboto Medium"/>
                <a:sym typeface="Roboto Medium"/>
              </a:rPr>
              <a:t>Управление инфраструктурой центра обработки данных - DCIM (Data center infrastructure management)</a:t>
            </a:r>
            <a:endParaRPr sz="17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SDN</a:t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4015300" y="1583175"/>
            <a:ext cx="4707600" cy="31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Roboto Medium"/>
                <a:ea typeface="Roboto Medium"/>
                <a:cs typeface="Roboto Medium"/>
                <a:sym typeface="Roboto Medium"/>
              </a:rPr>
              <a:t>Программно-определяемая сеть (SDN) берет на себя плоскость управления физическими и виртуальными сетевыми устройствами и делает ее доступной в виде программного обеспечения с централизованным управлением.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latin typeface="Roboto Medium"/>
                <a:ea typeface="Roboto Medium"/>
                <a:cs typeface="Roboto Medium"/>
                <a:sym typeface="Roboto Medium"/>
              </a:rPr>
              <a:t>Это позволяет создавать или изменять конфигурации для всех устройств из одного места, а затем автоматически развертывать или откатывать эти конфигурации одним нажатием кнопки.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 rotWithShape="1">
          <a:blip r:embed="rId3">
            <a:alphaModFix/>
          </a:blip>
          <a:srcRect b="0" l="0" r="1623" t="0"/>
          <a:stretch/>
        </p:blipFill>
        <p:spPr>
          <a:xfrm>
            <a:off x="727625" y="1170425"/>
            <a:ext cx="3158575" cy="34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/>
              <a:t>CI/CD для конфигурации SDN</a:t>
            </a:r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663" y="1034050"/>
            <a:ext cx="6528677" cy="36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-RU"/>
              <a:t>NFV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5381175" y="1362575"/>
            <a:ext cx="3240900" cy="3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latin typeface="Roboto Medium"/>
                <a:ea typeface="Roboto Medium"/>
                <a:cs typeface="Roboto Medium"/>
                <a:sym typeface="Roboto Medium"/>
              </a:rPr>
              <a:t>Виртуализация сетевых функций (NFV) — это просто виртуализация сетевых устройств, таких как маршрутизаторы и коммутаторы. NFV отделяет службы связи (например, балансировку нагрузки, маршрутизацию, безопасность брандмауэра) от физического оборудования, на котором они обычно работают, и вместо этого делает их доступными в виде программного обеспечения.</a:t>
            </a:r>
            <a:endParaRPr sz="1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75" y="1240119"/>
            <a:ext cx="5203375" cy="2976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237600" y="150525"/>
            <a:ext cx="62919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SD-WAN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237600" y="904500"/>
            <a:ext cx="81696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latin typeface="Roboto Medium"/>
                <a:ea typeface="Roboto Medium"/>
                <a:cs typeface="Roboto Medium"/>
                <a:sym typeface="Roboto Medium"/>
              </a:rPr>
              <a:t>Программно-определяемая глобальная сеть (SD-WAN) отделяет функции управления и мониторинга трафика от оборудования глобальной сети, поэтому вы можете применять интеллектуальную маршрутизацию к трафику удаленных офисов и филиалов.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425" y="1994201"/>
            <a:ext cx="6493138" cy="257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-RU"/>
              <a:t>DCIM</a:t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50" y="1547650"/>
            <a:ext cx="5019926" cy="253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 txBox="1"/>
          <p:nvPr/>
        </p:nvSpPr>
        <p:spPr>
          <a:xfrm>
            <a:off x="5391025" y="1345950"/>
            <a:ext cx="32514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  <a:uFill>
                  <a:noFill/>
                </a:uFill>
                <a:latin typeface="Roboto Medium"/>
                <a:ea typeface="Roboto Medium"/>
                <a:cs typeface="Roboto Medium"/>
                <a:sym typeface="Roboto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Программное обеспечение для управления инфраструктурой центра обработки данных (DCIM)</a:t>
            </a:r>
            <a:r>
              <a:rPr lang="ru-RU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обеспечивает централизованное управление и контроль над ресурсами центра обработки данных. Вы можете использовать DCIM, чтобы получить доступ ко всем физическим и цифровым активам, независимо от того, где они расположены. </a:t>
            </a:r>
            <a:endParaRPr sz="25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