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224">
          <p15:clr>
            <a:srgbClr val="A4A3A4"/>
          </p15:clr>
        </p15:guide>
        <p15:guide id="2" pos="7368">
          <p15:clr>
            <a:srgbClr val="A4A3A4"/>
          </p15:clr>
        </p15:guide>
        <p15:guide id="3" pos="312">
          <p15:clr>
            <a:srgbClr val="A4A3A4"/>
          </p15:clr>
        </p15:guide>
        <p15:guide id="4" orient="horz" pos="2856">
          <p15:clr>
            <a:srgbClr val="A4A3A4"/>
          </p15:clr>
        </p15:guide>
        <p15:guide id="5" pos="5928">
          <p15:clr>
            <a:srgbClr val="A4A3A4"/>
          </p15:clr>
        </p15:guide>
        <p15:guide id="6" pos="6168">
          <p15:clr>
            <a:srgbClr val="A4A3A4"/>
          </p15:clr>
        </p15:guide>
        <p15:guide id="7" pos="1512">
          <p15:clr>
            <a:srgbClr val="A4A3A4"/>
          </p15:clr>
        </p15:guide>
        <p15:guide id="8" orient="horz" pos="264">
          <p15:clr>
            <a:srgbClr val="A4A3A4"/>
          </p15:clr>
        </p15:guide>
        <p15:guide id="9" pos="2496">
          <p15:clr>
            <a:srgbClr val="A4A3A4"/>
          </p15:clr>
        </p15:guide>
        <p15:guide id="10" pos="2688">
          <p15:clr>
            <a:srgbClr val="A4A3A4"/>
          </p15:clr>
        </p15:guide>
        <p15:guide id="11" pos="4536">
          <p15:clr>
            <a:srgbClr val="A4A3A4"/>
          </p15:clr>
        </p15:guide>
        <p15:guide id="12" pos="4008">
          <p15:clr>
            <a:srgbClr val="A4A3A4"/>
          </p15:clr>
        </p15:guide>
        <p15:guide id="13" pos="4944">
          <p15:clr>
            <a:srgbClr val="A4A3A4"/>
          </p15:clr>
        </p15:guide>
        <p15:guide id="14" pos="5136">
          <p15:clr>
            <a:srgbClr val="A4A3A4"/>
          </p15:clr>
        </p15:guide>
        <p15:guide id="15" orient="horz" pos="1584">
          <p15:clr>
            <a:srgbClr val="A4A3A4"/>
          </p15:clr>
        </p15:guide>
        <p15:guide id="16" orient="horz" pos="2736">
          <p15:clr>
            <a:srgbClr val="A4A3A4"/>
          </p15:clr>
        </p15:guide>
        <p15:guide id="17" orient="horz" pos="3648">
          <p15:clr>
            <a:srgbClr val="A4A3A4"/>
          </p15:clr>
        </p15:guide>
        <p15:guide id="18" orient="horz" pos="864">
          <p15:clr>
            <a:srgbClr val="A4A3A4"/>
          </p15:clr>
        </p15:guide>
        <p15:guide id="19" orient="horz" pos="3984">
          <p15:clr>
            <a:srgbClr val="A4A3A4"/>
          </p15:clr>
        </p15:guide>
        <p15:guide id="20" pos="456">
          <p15:clr>
            <a:srgbClr val="A4A3A4"/>
          </p15:clr>
        </p15:guide>
        <p15:guide id="21" pos="7248">
          <p15:clr>
            <a:srgbClr val="A4A3A4"/>
          </p15:clr>
        </p15:guide>
        <p15:guide id="22" orient="horz" pos="1920">
          <p15:clr>
            <a:srgbClr val="A4A3A4"/>
          </p15:clr>
        </p15:guide>
        <p15:guide id="23" orient="horz" pos="2256">
          <p15:clr>
            <a:srgbClr val="A4A3A4"/>
          </p15:clr>
        </p15:guide>
        <p15:guide id="24" pos="7176">
          <p15:clr>
            <a:srgbClr val="A4A3A4"/>
          </p15:clr>
        </p15:guide>
        <p15:guide id="25" orient="horz" pos="1704">
          <p15:clr>
            <a:srgbClr val="A4A3A4"/>
          </p15:clr>
        </p15:guide>
        <p15:guide id="26" pos="4176">
          <p15:clr>
            <a:srgbClr val="A4A3A4"/>
          </p15:clr>
        </p15:guide>
        <p15:guide id="27" orient="horz" pos="2592">
          <p15:clr>
            <a:srgbClr val="A4A3A4"/>
          </p15:clr>
        </p15:guide>
        <p15:guide id="28" pos="6912">
          <p15:clr>
            <a:srgbClr val="A4A3A4"/>
          </p15:clr>
        </p15:guide>
        <p15:guide id="29" pos="355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24" orient="horz"/>
        <p:guide pos="7368"/>
        <p:guide pos="312"/>
        <p:guide pos="2856" orient="horz"/>
        <p:guide pos="5928"/>
        <p:guide pos="6168"/>
        <p:guide pos="1512"/>
        <p:guide pos="264" orient="horz"/>
        <p:guide pos="2496"/>
        <p:guide pos="2688"/>
        <p:guide pos="4536"/>
        <p:guide pos="4008"/>
        <p:guide pos="4944"/>
        <p:guide pos="5136"/>
        <p:guide pos="1584" orient="horz"/>
        <p:guide pos="2736" orient="horz"/>
        <p:guide pos="3648" orient="horz"/>
        <p:guide pos="864" orient="horz"/>
        <p:guide pos="3984" orient="horz"/>
        <p:guide pos="456"/>
        <p:guide pos="7248"/>
        <p:guide pos="1920" orient="horz"/>
        <p:guide pos="2256" orient="horz"/>
        <p:guide pos="7176"/>
        <p:guide pos="1704" orient="horz"/>
        <p:guide pos="4176"/>
        <p:guide pos="2592" orient="horz"/>
        <p:guide pos="6912"/>
        <p:guide pos="355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3" name="Google Shape;25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c75bbda953_0_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g2c75bbda953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g2c75bbda953_0_2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c75bbda953_0_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g2c75bbda953_0_3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2c75bbda953_0_3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c75bbda953_0_5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4" name="Google Shape;224;g2c75bbda953_0_59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2c75bbda953_0_59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4" name="Google Shape;234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2c44f152ec0_0_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g2c44f152ec0_0_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g2c44f152ec0_0_2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bg>
      <p:bgPr>
        <a:solidFill>
          <a:schemeClr val="dk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2267712" y="1408176"/>
            <a:ext cx="64008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sz="72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867912" y="5047488"/>
            <a:ext cx="54864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b="1"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grpSp>
        <p:nvGrpSpPr>
          <p:cNvPr id="18" name="Google Shape;18;p2"/>
          <p:cNvGrpSpPr/>
          <p:nvPr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19" name="Google Shape;19;p2"/>
            <p:cNvCxnSpPr/>
            <p:nvPr/>
          </p:nvCxnSpPr>
          <p:spPr>
            <a:xfrm>
              <a:off x="3733800" y="5539861"/>
              <a:ext cx="6054153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" name="Google Shape;20;p2"/>
            <p:cNvCxnSpPr/>
            <p:nvPr/>
          </p:nvCxnSpPr>
          <p:spPr>
            <a:xfrm>
              <a:off x="9783803" y="5539861"/>
              <a:ext cx="2171700" cy="0"/>
            </a:xfrm>
            <a:prstGeom prst="straightConnector1">
              <a:avLst/>
            </a:prstGeom>
            <a:noFill/>
            <a:ln cap="flat" cmpd="sng" w="571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ри объекта слева">
  <p:cSld name="Три объекта слева">
    <p:bg>
      <p:bgPr>
        <a:solidFill>
          <a:schemeClr val="accent5"/>
        </a:soli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1"/>
          <p:cNvSpPr/>
          <p:nvPr/>
        </p:nvSpPr>
        <p:spPr>
          <a:xfrm>
            <a:off x="8115301" y="0"/>
            <a:ext cx="407669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3" name="Google Shape;113;p11"/>
          <p:cNvGrpSpPr/>
          <p:nvPr/>
        </p:nvGrpSpPr>
        <p:grpSpPr>
          <a:xfrm>
            <a:off x="6317679" y="4564864"/>
            <a:ext cx="5858373" cy="385"/>
            <a:chOff x="5440605" y="5540787"/>
            <a:chExt cx="5858373" cy="385"/>
          </a:xfrm>
        </p:grpSpPr>
        <p:cxnSp>
          <p:nvCxnSpPr>
            <p:cNvPr id="114" name="Google Shape;114;p11"/>
            <p:cNvCxnSpPr/>
            <p:nvPr/>
          </p:nvCxnSpPr>
          <p:spPr>
            <a:xfrm>
              <a:off x="5440605" y="5541172"/>
              <a:ext cx="1797621" cy="0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15" name="Google Shape;115;p11"/>
            <p:cNvCxnSpPr/>
            <p:nvPr/>
          </p:nvCxnSpPr>
          <p:spPr>
            <a:xfrm>
              <a:off x="7237724" y="5540787"/>
              <a:ext cx="4061254" cy="0"/>
            </a:xfrm>
            <a:prstGeom prst="straightConnector1">
              <a:avLst/>
            </a:prstGeom>
            <a:noFill/>
            <a:ln cap="flat" cmpd="sng" w="571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16" name="Google Shape;116;p11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1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8" name="Google Shape;118;p11"/>
          <p:cNvSpPr txBox="1"/>
          <p:nvPr>
            <p:ph type="title"/>
          </p:nvPr>
        </p:nvSpPr>
        <p:spPr>
          <a:xfrm>
            <a:off x="6217920" y="2514600"/>
            <a:ext cx="4846320" cy="16827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11"/>
          <p:cNvSpPr txBox="1"/>
          <p:nvPr>
            <p:ph idx="1" type="body"/>
          </p:nvPr>
        </p:nvSpPr>
        <p:spPr>
          <a:xfrm>
            <a:off x="630936" y="1252728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11"/>
          <p:cNvSpPr txBox="1"/>
          <p:nvPr>
            <p:ph idx="2" type="body"/>
          </p:nvPr>
        </p:nvSpPr>
        <p:spPr>
          <a:xfrm>
            <a:off x="630936" y="3584448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3" type="body"/>
          </p:nvPr>
        </p:nvSpPr>
        <p:spPr>
          <a:xfrm>
            <a:off x="365760" y="1792224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4" type="body"/>
          </p:nvPr>
        </p:nvSpPr>
        <p:spPr>
          <a:xfrm>
            <a:off x="365760" y="4123944"/>
            <a:ext cx="4754880" cy="941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1"/>
          <p:cNvSpPr txBox="1"/>
          <p:nvPr>
            <p:ph idx="5" type="body"/>
          </p:nvPr>
        </p:nvSpPr>
        <p:spPr>
          <a:xfrm>
            <a:off x="630936" y="5065776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11"/>
          <p:cNvSpPr txBox="1"/>
          <p:nvPr>
            <p:ph idx="6" type="body"/>
          </p:nvPr>
        </p:nvSpPr>
        <p:spPr>
          <a:xfrm>
            <a:off x="365760" y="5605272"/>
            <a:ext cx="4754880" cy="11432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пасибо за внимание!">
  <p:cSld name="Спасибо за внимание!">
    <p:bg>
      <p:bgPr>
        <a:solidFill>
          <a:schemeClr val="accent6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2"/>
          <p:cNvSpPr/>
          <p:nvPr/>
        </p:nvSpPr>
        <p:spPr>
          <a:xfrm>
            <a:off x="0" y="0"/>
            <a:ext cx="100203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2"/>
          <p:cNvSpPr txBox="1"/>
          <p:nvPr>
            <p:ph type="title"/>
          </p:nvPr>
        </p:nvSpPr>
        <p:spPr>
          <a:xfrm>
            <a:off x="2313432" y="1426464"/>
            <a:ext cx="6675120" cy="17028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  <a:defRPr sz="72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28" name="Google Shape;128;p12"/>
          <p:cNvGrpSpPr/>
          <p:nvPr/>
        </p:nvGrpSpPr>
        <p:grpSpPr>
          <a:xfrm>
            <a:off x="3979533" y="5799270"/>
            <a:ext cx="8212467" cy="0"/>
            <a:chOff x="3733800" y="5537385"/>
            <a:chExt cx="8212467" cy="0"/>
          </a:xfrm>
        </p:grpSpPr>
        <p:cxnSp>
          <p:nvCxnSpPr>
            <p:cNvPr id="129" name="Google Shape;129;p12"/>
            <p:cNvCxnSpPr/>
            <p:nvPr/>
          </p:nvCxnSpPr>
          <p:spPr>
            <a:xfrm>
              <a:off x="3733800" y="5537385"/>
              <a:ext cx="6054153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30" name="Google Shape;130;p12"/>
            <p:cNvCxnSpPr/>
            <p:nvPr/>
          </p:nvCxnSpPr>
          <p:spPr>
            <a:xfrm>
              <a:off x="9774567" y="5537385"/>
              <a:ext cx="2171700" cy="0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131" name="Google Shape;131;p12"/>
          <p:cNvSpPr txBox="1"/>
          <p:nvPr>
            <p:ph idx="1" type="body"/>
          </p:nvPr>
        </p:nvSpPr>
        <p:spPr>
          <a:xfrm>
            <a:off x="3877056" y="3383280"/>
            <a:ext cx="475488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bg>
      <p:bgPr>
        <a:solidFill>
          <a:schemeClr val="accent2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3"/>
          <p:cNvSpPr txBox="1"/>
          <p:nvPr>
            <p:ph type="title"/>
          </p:nvPr>
        </p:nvSpPr>
        <p:spPr>
          <a:xfrm>
            <a:off x="4056992" y="1709738"/>
            <a:ext cx="7290458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3"/>
          <p:cNvSpPr txBox="1"/>
          <p:nvPr>
            <p:ph idx="1" type="body"/>
          </p:nvPr>
        </p:nvSpPr>
        <p:spPr>
          <a:xfrm>
            <a:off x="4056992" y="4589463"/>
            <a:ext cx="7290457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grpSp>
        <p:nvGrpSpPr>
          <p:cNvPr id="135" name="Google Shape;135;p13"/>
          <p:cNvGrpSpPr/>
          <p:nvPr/>
        </p:nvGrpSpPr>
        <p:grpSpPr>
          <a:xfrm>
            <a:off x="3979533" y="5801746"/>
            <a:ext cx="8221703" cy="0"/>
            <a:chOff x="3733800" y="5539861"/>
            <a:chExt cx="8221703" cy="0"/>
          </a:xfrm>
        </p:grpSpPr>
        <p:cxnSp>
          <p:nvCxnSpPr>
            <p:cNvPr id="136" name="Google Shape;136;p13"/>
            <p:cNvCxnSpPr/>
            <p:nvPr/>
          </p:nvCxnSpPr>
          <p:spPr>
            <a:xfrm>
              <a:off x="3733800" y="5539861"/>
              <a:ext cx="6054153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137" name="Google Shape;137;p13"/>
            <p:cNvCxnSpPr/>
            <p:nvPr/>
          </p:nvCxnSpPr>
          <p:spPr>
            <a:xfrm>
              <a:off x="9783803" y="5539861"/>
              <a:ext cx="2171700" cy="0"/>
            </a:xfrm>
            <a:prstGeom prst="straightConnector1">
              <a:avLst/>
            </a:prstGeom>
            <a:noFill/>
            <a:ln cap="flat" cmpd="sng" w="571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>
  <p:cSld name="Только заголовок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14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4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42" name="Google Shape;142;p14"/>
          <p:cNvSpPr txBox="1"/>
          <p:nvPr>
            <p:ph type="title"/>
          </p:nvPr>
        </p:nvSpPr>
        <p:spPr>
          <a:xfrm>
            <a:off x="838200" y="1115367"/>
            <a:ext cx="10515600" cy="575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15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5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50" name="Google Shape;150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1" name="Google Shape;1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6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16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57" name="Google Shape;157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8" name="Google Shape;1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17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17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bg>
      <p:bgPr>
        <a:solidFill>
          <a:srgbClr val="D8BEB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2295144" y="1463040"/>
            <a:ext cx="7498080" cy="70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2322576" y="2953512"/>
            <a:ext cx="7470648" cy="3296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/>
            </a:lvl1pPr>
            <a:lvl2pPr indent="-228600" lvl="1" marL="91440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i="1" sz="1600"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grpSp>
        <p:nvGrpSpPr>
          <p:cNvPr id="26" name="Google Shape;26;p3"/>
          <p:cNvGrpSpPr/>
          <p:nvPr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2286319" y="5546299"/>
              <a:ext cx="7391400" cy="0"/>
            </a:xfrm>
            <a:prstGeom prst="straightConnector1">
              <a:avLst/>
            </a:prstGeom>
            <a:noFill/>
            <a:ln cap="flat" cmpd="sng" w="571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9676016" y="5547202"/>
              <a:ext cx="2411430" cy="0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два столбца (светлые)">
  <p:cSld name="Заголовок и два столбца (светлые)">
    <p:bg>
      <p:bgPr>
        <a:solidFill>
          <a:schemeClr val="accent6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603504" y="1463040"/>
            <a:ext cx="10515600" cy="575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649224" y="2971800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2" type="body"/>
          </p:nvPr>
        </p:nvSpPr>
        <p:spPr>
          <a:xfrm>
            <a:off x="6236208" y="2971800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3" type="body"/>
          </p:nvPr>
        </p:nvSpPr>
        <p:spPr>
          <a:xfrm>
            <a:off x="365760" y="3401568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4" type="body"/>
          </p:nvPr>
        </p:nvSpPr>
        <p:spPr>
          <a:xfrm>
            <a:off x="5943600" y="3401568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38" name="Google Shape;38;p4"/>
          <p:cNvGrpSpPr/>
          <p:nvPr/>
        </p:nvGrpSpPr>
        <p:grpSpPr>
          <a:xfrm rot="10800000">
            <a:off x="726958" y="2521655"/>
            <a:ext cx="11480808" cy="1"/>
            <a:chOff x="2077471" y="5539116"/>
            <a:chExt cx="11480808" cy="1"/>
          </a:xfrm>
        </p:grpSpPr>
        <p:cxnSp>
          <p:nvCxnSpPr>
            <p:cNvPr id="39" name="Google Shape;39;p4"/>
            <p:cNvCxnSpPr/>
            <p:nvPr/>
          </p:nvCxnSpPr>
          <p:spPr>
            <a:xfrm>
              <a:off x="2077471" y="5539116"/>
              <a:ext cx="4755396" cy="0"/>
            </a:xfrm>
            <a:prstGeom prst="straightConnector1">
              <a:avLst/>
            </a:prstGeom>
            <a:noFill/>
            <a:ln cap="flat" cmpd="sng" w="57150">
              <a:solidFill>
                <a:schemeClr val="accent6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0" name="Google Shape;40;p4"/>
            <p:cNvCxnSpPr/>
            <p:nvPr/>
          </p:nvCxnSpPr>
          <p:spPr>
            <a:xfrm>
              <a:off x="6816103" y="5539117"/>
              <a:ext cx="6742176" cy="0"/>
            </a:xfrm>
            <a:prstGeom prst="straightConnector1">
              <a:avLst/>
            </a:prstGeom>
            <a:noFill/>
            <a:ln cap="flat" cmpd="sng" w="571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 справа">
  <p:cSld name="Два объекта справа">
    <p:bg>
      <p:bgPr>
        <a:solidFill>
          <a:schemeClr val="lt2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-12700" y="858"/>
            <a:ext cx="3060700" cy="685714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5" name="Google Shape;45;p5"/>
          <p:cNvSpPr txBox="1"/>
          <p:nvPr>
            <p:ph type="title"/>
          </p:nvPr>
        </p:nvSpPr>
        <p:spPr>
          <a:xfrm>
            <a:off x="667512" y="1399032"/>
            <a:ext cx="4846320" cy="16827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" type="body"/>
          </p:nvPr>
        </p:nvSpPr>
        <p:spPr>
          <a:xfrm>
            <a:off x="6245352" y="1252728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2" type="body"/>
          </p:nvPr>
        </p:nvSpPr>
        <p:spPr>
          <a:xfrm>
            <a:off x="6245352" y="3502152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3" type="body"/>
          </p:nvPr>
        </p:nvSpPr>
        <p:spPr>
          <a:xfrm>
            <a:off x="5989320" y="1792224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5"/>
          <p:cNvSpPr txBox="1"/>
          <p:nvPr>
            <p:ph idx="4" type="body"/>
          </p:nvPr>
        </p:nvSpPr>
        <p:spPr>
          <a:xfrm>
            <a:off x="5989320" y="3941064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50" name="Google Shape;50;p5"/>
          <p:cNvGrpSpPr/>
          <p:nvPr/>
        </p:nvGrpSpPr>
        <p:grpSpPr>
          <a:xfrm>
            <a:off x="-11882" y="3045007"/>
            <a:ext cx="4279082" cy="364"/>
            <a:chOff x="5475479" y="5537794"/>
            <a:chExt cx="4279082" cy="364"/>
          </a:xfrm>
        </p:grpSpPr>
        <p:cxnSp>
          <p:nvCxnSpPr>
            <p:cNvPr id="51" name="Google Shape;51;p5"/>
            <p:cNvCxnSpPr/>
            <p:nvPr/>
          </p:nvCxnSpPr>
          <p:spPr>
            <a:xfrm>
              <a:off x="5475479" y="5537976"/>
              <a:ext cx="3060700" cy="0"/>
            </a:xfrm>
            <a:prstGeom prst="straightConnector1">
              <a:avLst/>
            </a:prstGeom>
            <a:noFill/>
            <a:ln cap="flat" cmpd="sng" w="571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52" name="Google Shape;52;p5"/>
            <p:cNvCxnSpPr/>
            <p:nvPr/>
          </p:nvCxnSpPr>
          <p:spPr>
            <a:xfrm flipH="1" rot="10800000">
              <a:off x="8537690" y="5537794"/>
              <a:ext cx="1216871" cy="364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содержимое (темная полоса)">
  <p:cSld name="Заголовок и содержимое (темная полоса)">
    <p:bg>
      <p:bgPr>
        <a:solidFill>
          <a:schemeClr val="accent5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/>
          <p:nvPr/>
        </p:nvSpPr>
        <p:spPr>
          <a:xfrm>
            <a:off x="0" y="0"/>
            <a:ext cx="12192000" cy="304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6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5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7" name="Google Shape;57;p6"/>
          <p:cNvSpPr txBox="1"/>
          <p:nvPr>
            <p:ph type="title"/>
          </p:nvPr>
        </p:nvSpPr>
        <p:spPr>
          <a:xfrm>
            <a:off x="603504" y="1463040"/>
            <a:ext cx="10515600" cy="575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000"/>
              <a:buFont typeface="Arial"/>
              <a:buNone/>
              <a:defRPr sz="5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6"/>
          <p:cNvSpPr txBox="1"/>
          <p:nvPr>
            <p:ph idx="1" type="body"/>
          </p:nvPr>
        </p:nvSpPr>
        <p:spPr>
          <a:xfrm>
            <a:off x="649224" y="3483864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9" name="Google Shape;59;p6"/>
          <p:cNvSpPr txBox="1"/>
          <p:nvPr>
            <p:ph idx="2" type="body"/>
          </p:nvPr>
        </p:nvSpPr>
        <p:spPr>
          <a:xfrm>
            <a:off x="365760" y="3931920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6"/>
          <p:cNvSpPr txBox="1"/>
          <p:nvPr>
            <p:ph idx="3" type="body"/>
          </p:nvPr>
        </p:nvSpPr>
        <p:spPr>
          <a:xfrm>
            <a:off x="5943600" y="3931920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61" name="Google Shape;61;p6"/>
          <p:cNvGrpSpPr/>
          <p:nvPr/>
        </p:nvGrpSpPr>
        <p:grpSpPr>
          <a:xfrm flipH="1" rot="5400000">
            <a:off x="8764091" y="3943349"/>
            <a:ext cx="5829301" cy="0"/>
            <a:chOff x="2287349" y="55407920"/>
            <a:chExt cx="11160369" cy="0"/>
          </a:xfrm>
        </p:grpSpPr>
        <p:cxnSp>
          <p:nvCxnSpPr>
            <p:cNvPr id="62" name="Google Shape;62;p6"/>
            <p:cNvCxnSpPr/>
            <p:nvPr/>
          </p:nvCxnSpPr>
          <p:spPr>
            <a:xfrm rot="10800000">
              <a:off x="5934529" y="51760740"/>
              <a:ext cx="0" cy="7294360"/>
            </a:xfrm>
            <a:prstGeom prst="straightConnector1">
              <a:avLst/>
            </a:prstGeom>
            <a:noFill/>
            <a:ln cap="flat" cmpd="sng" w="444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3" name="Google Shape;63;p6"/>
            <p:cNvCxnSpPr/>
            <p:nvPr/>
          </p:nvCxnSpPr>
          <p:spPr>
            <a:xfrm rot="10800000">
              <a:off x="11514714" y="53474916"/>
              <a:ext cx="0" cy="3866008"/>
            </a:xfrm>
            <a:prstGeom prst="straightConnector1">
              <a:avLst/>
            </a:prstGeom>
            <a:noFill/>
            <a:ln cap="flat" cmpd="sng" w="444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>
  <p:cSld name="Два объекта">
    <p:bg>
      <p:bgPr>
        <a:solidFill>
          <a:srgbClr val="D8BEB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67" name="Google Shape;67;p7"/>
          <p:cNvSpPr txBox="1"/>
          <p:nvPr>
            <p:ph type="title"/>
          </p:nvPr>
        </p:nvSpPr>
        <p:spPr>
          <a:xfrm>
            <a:off x="2295144" y="1463040"/>
            <a:ext cx="7498080" cy="70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68" name="Google Shape;68;p7"/>
          <p:cNvGrpSpPr/>
          <p:nvPr/>
        </p:nvGrpSpPr>
        <p:grpSpPr>
          <a:xfrm>
            <a:off x="2400300" y="2535841"/>
            <a:ext cx="9801127" cy="821"/>
            <a:chOff x="2286319" y="5546299"/>
            <a:chExt cx="9801127" cy="903"/>
          </a:xfrm>
        </p:grpSpPr>
        <p:cxnSp>
          <p:nvCxnSpPr>
            <p:cNvPr id="69" name="Google Shape;69;p7"/>
            <p:cNvCxnSpPr/>
            <p:nvPr/>
          </p:nvCxnSpPr>
          <p:spPr>
            <a:xfrm>
              <a:off x="2286319" y="5546299"/>
              <a:ext cx="7391400" cy="0"/>
            </a:xfrm>
            <a:prstGeom prst="straightConnector1">
              <a:avLst/>
            </a:prstGeom>
            <a:noFill/>
            <a:ln cap="flat" cmpd="sng" w="57150">
              <a:solidFill>
                <a:schemeClr val="lt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70" name="Google Shape;70;p7"/>
            <p:cNvCxnSpPr/>
            <p:nvPr/>
          </p:nvCxnSpPr>
          <p:spPr>
            <a:xfrm>
              <a:off x="9676016" y="5547202"/>
              <a:ext cx="2411430" cy="0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71" name="Google Shape;71;p7"/>
          <p:cNvSpPr txBox="1"/>
          <p:nvPr>
            <p:ph idx="1" type="body"/>
          </p:nvPr>
        </p:nvSpPr>
        <p:spPr>
          <a:xfrm>
            <a:off x="2322576" y="2971800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7"/>
          <p:cNvSpPr txBox="1"/>
          <p:nvPr>
            <p:ph idx="2" type="body"/>
          </p:nvPr>
        </p:nvSpPr>
        <p:spPr>
          <a:xfrm>
            <a:off x="2322576" y="4443984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7"/>
          <p:cNvSpPr txBox="1"/>
          <p:nvPr>
            <p:ph idx="3" type="body"/>
          </p:nvPr>
        </p:nvSpPr>
        <p:spPr>
          <a:xfrm>
            <a:off x="2020824" y="3401568"/>
            <a:ext cx="8379220" cy="975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7"/>
          <p:cNvSpPr txBox="1"/>
          <p:nvPr>
            <p:ph idx="4" type="body"/>
          </p:nvPr>
        </p:nvSpPr>
        <p:spPr>
          <a:xfrm>
            <a:off x="2020824" y="4901184"/>
            <a:ext cx="8379220" cy="975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 справа (темные)">
  <p:cSld name="Два объекта справа (темные)">
    <p:bg>
      <p:bgPr>
        <a:solidFill>
          <a:schemeClr val="accent5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/>
          <p:nvPr/>
        </p:nvSpPr>
        <p:spPr>
          <a:xfrm>
            <a:off x="3962399" y="858"/>
            <a:ext cx="8271641" cy="685714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8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8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9" name="Google Shape;79;p8"/>
          <p:cNvSpPr txBox="1"/>
          <p:nvPr>
            <p:ph type="title"/>
          </p:nvPr>
        </p:nvSpPr>
        <p:spPr>
          <a:xfrm>
            <a:off x="667512" y="1399032"/>
            <a:ext cx="4846320" cy="16827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Font typeface="Arial"/>
              <a:buNone/>
              <a:defRPr sz="5000">
                <a:solidFill>
                  <a:schemeClr val="accent4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8"/>
          <p:cNvSpPr txBox="1"/>
          <p:nvPr>
            <p:ph idx="1" type="body"/>
          </p:nvPr>
        </p:nvSpPr>
        <p:spPr>
          <a:xfrm>
            <a:off x="6245352" y="1353312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None/>
              <a:defRPr b="1" sz="2200">
                <a:solidFill>
                  <a:schemeClr val="accent5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8"/>
          <p:cNvSpPr txBox="1"/>
          <p:nvPr>
            <p:ph idx="2" type="body"/>
          </p:nvPr>
        </p:nvSpPr>
        <p:spPr>
          <a:xfrm>
            <a:off x="6245352" y="3502152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200"/>
              <a:buNone/>
              <a:defRPr b="1" sz="2200">
                <a:solidFill>
                  <a:schemeClr val="accent5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8"/>
          <p:cNvSpPr txBox="1"/>
          <p:nvPr>
            <p:ph idx="3" type="body"/>
          </p:nvPr>
        </p:nvSpPr>
        <p:spPr>
          <a:xfrm>
            <a:off x="5971032" y="1792224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8"/>
          <p:cNvSpPr txBox="1"/>
          <p:nvPr>
            <p:ph idx="4" type="body"/>
          </p:nvPr>
        </p:nvSpPr>
        <p:spPr>
          <a:xfrm>
            <a:off x="5971032" y="3941064"/>
            <a:ext cx="4754880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00"/>
              <a:buChar char="•"/>
              <a:defRPr sz="1600">
                <a:solidFill>
                  <a:schemeClr val="accent5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84" name="Google Shape;84;p8"/>
          <p:cNvGrpSpPr/>
          <p:nvPr/>
        </p:nvGrpSpPr>
        <p:grpSpPr>
          <a:xfrm>
            <a:off x="-28308" y="2514621"/>
            <a:ext cx="5666632" cy="0"/>
            <a:chOff x="5464255" y="5541151"/>
            <a:chExt cx="5666632" cy="0"/>
          </a:xfrm>
        </p:grpSpPr>
        <p:cxnSp>
          <p:nvCxnSpPr>
            <p:cNvPr id="85" name="Google Shape;85;p8"/>
            <p:cNvCxnSpPr/>
            <p:nvPr/>
          </p:nvCxnSpPr>
          <p:spPr>
            <a:xfrm>
              <a:off x="5464255" y="5541151"/>
              <a:ext cx="3991534" cy="0"/>
            </a:xfrm>
            <a:prstGeom prst="straightConnector1">
              <a:avLst/>
            </a:prstGeom>
            <a:noFill/>
            <a:ln cap="flat" cmpd="sng" w="57150">
              <a:solidFill>
                <a:schemeClr val="accent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86" name="Google Shape;86;p8"/>
            <p:cNvCxnSpPr/>
            <p:nvPr/>
          </p:nvCxnSpPr>
          <p:spPr>
            <a:xfrm>
              <a:off x="9454487" y="5541151"/>
              <a:ext cx="1676400" cy="0"/>
            </a:xfrm>
            <a:prstGeom prst="straightConnector1">
              <a:avLst/>
            </a:prstGeom>
            <a:noFill/>
            <a:ln cap="flat" cmpd="sng" w="571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ри объекта">
  <p:cSld name="Три объекта">
    <p:bg>
      <p:bgPr>
        <a:solidFill>
          <a:srgbClr val="D8BEB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9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90" name="Google Shape;90;p9"/>
          <p:cNvSpPr txBox="1"/>
          <p:nvPr>
            <p:ph type="title"/>
          </p:nvPr>
        </p:nvSpPr>
        <p:spPr>
          <a:xfrm>
            <a:off x="603504" y="1463040"/>
            <a:ext cx="10871708" cy="704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9"/>
          <p:cNvSpPr txBox="1"/>
          <p:nvPr>
            <p:ph idx="1" type="body"/>
          </p:nvPr>
        </p:nvSpPr>
        <p:spPr>
          <a:xfrm>
            <a:off x="649224" y="2980944"/>
            <a:ext cx="3282696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9"/>
          <p:cNvSpPr txBox="1"/>
          <p:nvPr>
            <p:ph idx="2" type="body"/>
          </p:nvPr>
        </p:nvSpPr>
        <p:spPr>
          <a:xfrm>
            <a:off x="4334256" y="2980944"/>
            <a:ext cx="3282696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9"/>
          <p:cNvSpPr txBox="1"/>
          <p:nvPr>
            <p:ph idx="3" type="body"/>
          </p:nvPr>
        </p:nvSpPr>
        <p:spPr>
          <a:xfrm>
            <a:off x="365760" y="4114800"/>
            <a:ext cx="3282696" cy="975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9"/>
          <p:cNvSpPr txBox="1"/>
          <p:nvPr>
            <p:ph idx="4" type="body"/>
          </p:nvPr>
        </p:nvSpPr>
        <p:spPr>
          <a:xfrm>
            <a:off x="4005072" y="4114800"/>
            <a:ext cx="3282696" cy="975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grpSp>
        <p:nvGrpSpPr>
          <p:cNvPr id="95" name="Google Shape;95;p9"/>
          <p:cNvGrpSpPr/>
          <p:nvPr/>
        </p:nvGrpSpPr>
        <p:grpSpPr>
          <a:xfrm>
            <a:off x="716788" y="2527173"/>
            <a:ext cx="10758424" cy="1564"/>
            <a:chOff x="2792270" y="5541172"/>
            <a:chExt cx="11391900" cy="158"/>
          </a:xfrm>
        </p:grpSpPr>
        <p:cxnSp>
          <p:nvCxnSpPr>
            <p:cNvPr id="96" name="Google Shape;96;p9"/>
            <p:cNvCxnSpPr/>
            <p:nvPr/>
          </p:nvCxnSpPr>
          <p:spPr>
            <a:xfrm>
              <a:off x="2792270" y="5541172"/>
              <a:ext cx="6760464" cy="0"/>
            </a:xfrm>
            <a:prstGeom prst="straightConnector1">
              <a:avLst/>
            </a:prstGeom>
            <a:noFill/>
            <a:ln cap="flat" cmpd="sng" w="57150">
              <a:solidFill>
                <a:schemeClr val="accent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97" name="Google Shape;97;p9"/>
            <p:cNvCxnSpPr/>
            <p:nvPr/>
          </p:nvCxnSpPr>
          <p:spPr>
            <a:xfrm>
              <a:off x="9552734" y="5541330"/>
              <a:ext cx="4631436" cy="0"/>
            </a:xfrm>
            <a:prstGeom prst="straightConnector1">
              <a:avLst/>
            </a:prstGeom>
            <a:noFill/>
            <a:ln cap="flat" cmpd="sng" w="57150">
              <a:solidFill>
                <a:schemeClr val="dk2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98" name="Google Shape;98;p9"/>
          <p:cNvSpPr txBox="1"/>
          <p:nvPr>
            <p:ph idx="5" type="body"/>
          </p:nvPr>
        </p:nvSpPr>
        <p:spPr>
          <a:xfrm>
            <a:off x="8266176" y="2980944"/>
            <a:ext cx="3282696" cy="1106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None/>
              <a:defRPr b="1" sz="2200">
                <a:solidFill>
                  <a:schemeClr val="dk2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9"/>
          <p:cNvSpPr txBox="1"/>
          <p:nvPr>
            <p:ph idx="6" type="body"/>
          </p:nvPr>
        </p:nvSpPr>
        <p:spPr>
          <a:xfrm>
            <a:off x="7973568" y="4114800"/>
            <a:ext cx="3282696" cy="9752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•"/>
              <a:defRPr sz="1600">
                <a:solidFill>
                  <a:schemeClr val="dk2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два столбца (темные)">
  <p:cSld name="Заголовок и два столбца (темные)">
    <p:bg>
      <p:bgPr>
        <a:solidFill>
          <a:schemeClr val="accent5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3" name="Google Shape;103;p10"/>
          <p:cNvSpPr/>
          <p:nvPr/>
        </p:nvSpPr>
        <p:spPr>
          <a:xfrm>
            <a:off x="0" y="722376"/>
            <a:ext cx="12192000" cy="541324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4" name="Google Shape;104;p10"/>
          <p:cNvCxnSpPr/>
          <p:nvPr/>
        </p:nvCxnSpPr>
        <p:spPr>
          <a:xfrm>
            <a:off x="4267200" y="2523744"/>
            <a:ext cx="7924800" cy="883"/>
          </a:xfrm>
          <a:prstGeom prst="straightConnector1">
            <a:avLst/>
          </a:prstGeom>
          <a:noFill/>
          <a:ln cap="flat" cmpd="sng" w="57150">
            <a:solidFill>
              <a:schemeClr val="accent3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5" name="Google Shape;105;p10"/>
          <p:cNvCxnSpPr/>
          <p:nvPr/>
        </p:nvCxnSpPr>
        <p:spPr>
          <a:xfrm>
            <a:off x="723384" y="2523744"/>
            <a:ext cx="3543816" cy="0"/>
          </a:xfrm>
          <a:prstGeom prst="straightConnector1">
            <a:avLst/>
          </a:prstGeom>
          <a:noFill/>
          <a:ln cap="flat" cmpd="sng" w="57150">
            <a:solidFill>
              <a:schemeClr val="accent5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6" name="Google Shape;106;p10"/>
          <p:cNvSpPr txBox="1"/>
          <p:nvPr>
            <p:ph type="title"/>
          </p:nvPr>
        </p:nvSpPr>
        <p:spPr>
          <a:xfrm>
            <a:off x="603504" y="1463040"/>
            <a:ext cx="10515600" cy="575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5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649224" y="2971800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10"/>
          <p:cNvSpPr txBox="1"/>
          <p:nvPr>
            <p:ph idx="2" type="body"/>
          </p:nvPr>
        </p:nvSpPr>
        <p:spPr>
          <a:xfrm>
            <a:off x="6236208" y="2971800"/>
            <a:ext cx="4828032" cy="49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solidFill>
                  <a:schemeClr val="lt1"/>
                </a:solidFill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>
                <a:solidFill>
                  <a:schemeClr val="lt1"/>
                </a:solidFill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9" name="Google Shape;109;p10"/>
          <p:cNvSpPr txBox="1"/>
          <p:nvPr>
            <p:ph idx="3" type="body"/>
          </p:nvPr>
        </p:nvSpPr>
        <p:spPr>
          <a:xfrm>
            <a:off x="365760" y="3401568"/>
            <a:ext cx="5111496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p10"/>
          <p:cNvSpPr txBox="1"/>
          <p:nvPr>
            <p:ph idx="4" type="body"/>
          </p:nvPr>
        </p:nvSpPr>
        <p:spPr>
          <a:xfrm>
            <a:off x="5943600" y="3401568"/>
            <a:ext cx="5111496" cy="1682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1pPr>
            <a:lvl2pPr indent="-330200" lvl="1" marL="9144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2pPr>
            <a:lvl3pPr indent="-330200" lvl="2" marL="13716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1115367"/>
            <a:ext cx="10515600" cy="575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11480" y="301752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8"/>
          <p:cNvSpPr txBox="1"/>
          <p:nvPr>
            <p:ph type="ctrTitle"/>
          </p:nvPr>
        </p:nvSpPr>
        <p:spPr>
          <a:xfrm>
            <a:off x="495300" y="965550"/>
            <a:ext cx="11035500" cy="3479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</a:pPr>
            <a:r>
              <a:rPr lang="ru-RU" sz="7000"/>
              <a:t>Влияние </a:t>
            </a:r>
            <a:r>
              <a:rPr lang="ru-RU" sz="7000"/>
              <a:t>внедрения SDN на безопасность в сетях</a:t>
            </a:r>
            <a:endParaRPr sz="7000"/>
          </a:p>
        </p:txBody>
      </p:sp>
      <p:sp>
        <p:nvSpPr>
          <p:cNvPr id="167" name="Google Shape;167;p18"/>
          <p:cNvSpPr txBox="1"/>
          <p:nvPr>
            <p:ph idx="1" type="subTitle"/>
          </p:nvPr>
        </p:nvSpPr>
        <p:spPr>
          <a:xfrm>
            <a:off x="3867912" y="5047488"/>
            <a:ext cx="54864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ru-RU"/>
              <a:t>Осипова Валерия К34202</a:t>
            </a:r>
            <a:endParaRPr b="1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7"/>
          <p:cNvSpPr txBox="1"/>
          <p:nvPr>
            <p:ph type="title"/>
          </p:nvPr>
        </p:nvSpPr>
        <p:spPr>
          <a:xfrm>
            <a:off x="2313432" y="1426464"/>
            <a:ext cx="7220182" cy="17028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Arial"/>
              <a:buNone/>
            </a:pPr>
            <a:r>
              <a:rPr b="0" i="0" lang="ru-RU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СПАСИБО</a:t>
            </a:r>
            <a:br>
              <a:rPr b="0" i="0" lang="ru-RU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ru-RU" sz="7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 ВНИМАНИЕ!</a:t>
            </a:r>
            <a:endParaRPr/>
          </a:p>
        </p:txBody>
      </p:sp>
      <p:sp>
        <p:nvSpPr>
          <p:cNvPr id="257" name="Google Shape;257;p27"/>
          <p:cNvSpPr txBox="1"/>
          <p:nvPr>
            <p:ph idx="1" type="body"/>
          </p:nvPr>
        </p:nvSpPr>
        <p:spPr>
          <a:xfrm>
            <a:off x="4823400" y="5234829"/>
            <a:ext cx="4755000" cy="4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rPr b="1" lang="ru-RU"/>
              <a:t>Осипова Валерия К34202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9"/>
          <p:cNvSpPr txBox="1"/>
          <p:nvPr>
            <p:ph type="title"/>
          </p:nvPr>
        </p:nvSpPr>
        <p:spPr>
          <a:xfrm>
            <a:off x="2250818" y="1239015"/>
            <a:ext cx="8757300" cy="7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</a:pPr>
            <a:r>
              <a:rPr lang="ru-RU"/>
              <a:t>Уязвимости в традиционных сетях</a:t>
            </a:r>
            <a:endParaRPr/>
          </a:p>
        </p:txBody>
      </p:sp>
      <p:sp>
        <p:nvSpPr>
          <p:cNvPr id="174" name="Google Shape;174;p19"/>
          <p:cNvSpPr txBox="1"/>
          <p:nvPr>
            <p:ph idx="11" type="ftr"/>
          </p:nvPr>
        </p:nvSpPr>
        <p:spPr>
          <a:xfrm>
            <a:off x="411471" y="301750"/>
            <a:ext cx="43650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175" name="Google Shape;175;p19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19"/>
          <p:cNvSpPr txBox="1"/>
          <p:nvPr>
            <p:ph idx="1" type="body"/>
          </p:nvPr>
        </p:nvSpPr>
        <p:spPr>
          <a:xfrm>
            <a:off x="411475" y="2901425"/>
            <a:ext cx="5818200" cy="35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55600" lvl="0" marL="45720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0" lang="ru-RU" sz="2000"/>
              <a:t>Фрагментация и сложность управления</a:t>
            </a:r>
            <a:endParaRPr b="0" sz="2000"/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0" lang="ru-RU" sz="2000"/>
              <a:t>Отсутствие централизованного контроля</a:t>
            </a:r>
            <a:endParaRPr b="0" sz="2000"/>
          </a:p>
          <a:p>
            <a:pPr indent="-355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0" lang="ru-RU" sz="2000"/>
              <a:t>Ограниченные средства мониторинга и обнаружения угроз</a:t>
            </a:r>
            <a:endParaRPr b="0" sz="2000"/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0" lang="ru-RU" sz="2000"/>
              <a:t>Ограниченная гибкость и масштабируемость</a:t>
            </a:r>
            <a:endParaRPr b="0" sz="2000"/>
          </a:p>
          <a:p>
            <a:pPr indent="-355600" lvl="0" marL="457200" rtl="0" algn="l">
              <a:spcBef>
                <a:spcPts val="15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0" lang="ru-RU" sz="2000"/>
              <a:t>Сложность настройки и обновления правил безопасности</a:t>
            </a:r>
            <a:endParaRPr b="0" sz="2000"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7" name="Google Shape;17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7875" y="3302765"/>
            <a:ext cx="5661127" cy="26088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0"/>
          <p:cNvSpPr txBox="1"/>
          <p:nvPr>
            <p:ph type="title"/>
          </p:nvPr>
        </p:nvSpPr>
        <p:spPr>
          <a:xfrm>
            <a:off x="551150" y="1371601"/>
            <a:ext cx="10515600" cy="9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000"/>
              <a:buFont typeface="Arial"/>
              <a:buNone/>
            </a:pPr>
            <a:r>
              <a:rPr lang="ru-RU"/>
              <a:t>Внедрение подходов NFV и BYOD</a:t>
            </a:r>
            <a:endParaRPr b="0" i="0" sz="50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0"/>
          <p:cNvSpPr txBox="1"/>
          <p:nvPr>
            <p:ph idx="11" type="ftr"/>
          </p:nvPr>
        </p:nvSpPr>
        <p:spPr>
          <a:xfrm>
            <a:off x="411475" y="301750"/>
            <a:ext cx="45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185" name="Google Shape;185;p20"/>
          <p:cNvSpPr txBox="1"/>
          <p:nvPr>
            <p:ph idx="2" type="body"/>
          </p:nvPr>
        </p:nvSpPr>
        <p:spPr>
          <a:xfrm>
            <a:off x="603626" y="3444700"/>
            <a:ext cx="10316700" cy="168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С развитием подходов, таких как NFV (Network Functions Virtualization) и BYOD (Bring Your Own Device), возникли новые требования к информационной безопасности. Однако внедрение этих подходов было замедлено из-за сложностей в обеспечении безопасности. </a:t>
            </a:r>
            <a:endParaRPr sz="1800"/>
          </a:p>
        </p:txBody>
      </p:sp>
      <p:sp>
        <p:nvSpPr>
          <p:cNvPr id="186" name="Google Shape;186;p20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/>
          <p:nvPr>
            <p:ph type="title"/>
          </p:nvPr>
        </p:nvSpPr>
        <p:spPr>
          <a:xfrm>
            <a:off x="551150" y="1371601"/>
            <a:ext cx="10515600" cy="9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000"/>
              <a:buFont typeface="Arial"/>
              <a:buNone/>
            </a:pPr>
            <a:r>
              <a:rPr lang="ru-RU"/>
              <a:t>Внедрение подходов NFV и BYOD</a:t>
            </a:r>
            <a:endParaRPr b="0" i="0" sz="50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1"/>
          <p:cNvSpPr txBox="1"/>
          <p:nvPr>
            <p:ph idx="11" type="ftr"/>
          </p:nvPr>
        </p:nvSpPr>
        <p:spPr>
          <a:xfrm>
            <a:off x="411475" y="301750"/>
            <a:ext cx="45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194" name="Google Shape;194;p21"/>
          <p:cNvSpPr txBox="1"/>
          <p:nvPr>
            <p:ph idx="2" type="body"/>
          </p:nvPr>
        </p:nvSpPr>
        <p:spPr>
          <a:xfrm>
            <a:off x="603625" y="3444700"/>
            <a:ext cx="10693800" cy="3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BYOD позволяет сотрудникам использовать собственные устройства для работы, что приводит к разнообразию операционных систем, версий программного обеспечения и приложений. </a:t>
            </a:r>
            <a:br>
              <a:rPr lang="ru-RU"/>
            </a:br>
            <a:endParaRPr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В среде BYOD требуется эффективная система управления доступом и аутентификации, чтобы обеспечить безопасный доступ к корпоративным ресурсам с различных устройств и местоположений. </a:t>
            </a:r>
            <a:br>
              <a:rPr lang="ru-RU"/>
            </a:br>
            <a:endParaRPr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BYOD создает риск смешивания личных и корпоративных данных на одном устройстве, что может привести к утечкам информации или нарушению конфиденциальности.</a:t>
            </a:r>
            <a:endParaRPr/>
          </a:p>
        </p:txBody>
      </p:sp>
      <p:sp>
        <p:nvSpPr>
          <p:cNvPr id="195" name="Google Shape;195;p21"/>
          <p:cNvSpPr txBox="1"/>
          <p:nvPr>
            <p:ph idx="12" type="sldNum"/>
          </p:nvPr>
        </p:nvSpPr>
        <p:spPr>
          <a:xfrm>
            <a:off x="10122408" y="301752"/>
            <a:ext cx="1673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2"/>
          <p:cNvSpPr txBox="1"/>
          <p:nvPr>
            <p:ph type="title"/>
          </p:nvPr>
        </p:nvSpPr>
        <p:spPr>
          <a:xfrm>
            <a:off x="551150" y="1371601"/>
            <a:ext cx="10515600" cy="9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5000"/>
              <a:buFont typeface="Arial"/>
              <a:buNone/>
            </a:pPr>
            <a:r>
              <a:rPr lang="ru-RU"/>
              <a:t>Внедрение подходов NFV и BYOD</a:t>
            </a:r>
            <a:endParaRPr b="0" i="0" sz="50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2"/>
          <p:cNvSpPr txBox="1"/>
          <p:nvPr>
            <p:ph idx="11" type="ftr"/>
          </p:nvPr>
        </p:nvSpPr>
        <p:spPr>
          <a:xfrm>
            <a:off x="411475" y="301750"/>
            <a:ext cx="45201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203" name="Google Shape;203;p22"/>
          <p:cNvSpPr txBox="1"/>
          <p:nvPr>
            <p:ph idx="2" type="body"/>
          </p:nvPr>
        </p:nvSpPr>
        <p:spPr>
          <a:xfrm>
            <a:off x="603625" y="3444700"/>
            <a:ext cx="10693800" cy="318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Переход к NFV в сетевых инфраструктурах требует обеспечения безопасности виртуальных сетевых функций, включая их изоляцию, мониторинг и защиту от атак. 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С увеличением сложности сетевых архитектур, таких как NFV, становится сложнее управлять и согласовывать политики безопасности на различных уровнях сети. Это требует разработки гибких и эффективных механизмов управления политиками безопасности.</a:t>
            </a:r>
            <a:endParaRPr/>
          </a:p>
        </p:txBody>
      </p:sp>
      <p:sp>
        <p:nvSpPr>
          <p:cNvPr id="204" name="Google Shape;204;p22"/>
          <p:cNvSpPr txBox="1"/>
          <p:nvPr>
            <p:ph idx="12" type="sldNum"/>
          </p:nvPr>
        </p:nvSpPr>
        <p:spPr>
          <a:xfrm>
            <a:off x="10122408" y="301752"/>
            <a:ext cx="1673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3"/>
          <p:cNvSpPr txBox="1"/>
          <p:nvPr>
            <p:ph type="title"/>
          </p:nvPr>
        </p:nvSpPr>
        <p:spPr>
          <a:xfrm>
            <a:off x="603504" y="1083940"/>
            <a:ext cx="10515600" cy="57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Улучшения безопасности сети с внедрением SDN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1" name="Google Shape;211;p23"/>
          <p:cNvSpPr txBox="1"/>
          <p:nvPr>
            <p:ph idx="11" type="ftr"/>
          </p:nvPr>
        </p:nvSpPr>
        <p:spPr>
          <a:xfrm>
            <a:off x="411475" y="301750"/>
            <a:ext cx="40593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212" name="Google Shape;212;p23"/>
          <p:cNvSpPr txBox="1"/>
          <p:nvPr>
            <p:ph idx="1" type="body"/>
          </p:nvPr>
        </p:nvSpPr>
        <p:spPr>
          <a:xfrm>
            <a:off x="223636" y="2802750"/>
            <a:ext cx="4827900" cy="4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rPr lang="ru-RU"/>
              <a:t>Уязвимости традиционных сетей</a:t>
            </a:r>
            <a:endParaRPr/>
          </a:p>
        </p:txBody>
      </p:sp>
      <p:sp>
        <p:nvSpPr>
          <p:cNvPr id="213" name="Google Shape;213;p23"/>
          <p:cNvSpPr txBox="1"/>
          <p:nvPr>
            <p:ph idx="2" type="body"/>
          </p:nvPr>
        </p:nvSpPr>
        <p:spPr>
          <a:xfrm>
            <a:off x="6388599" y="2802750"/>
            <a:ext cx="5397300" cy="4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rPr lang="ru-RU"/>
              <a:t>Решение </a:t>
            </a:r>
            <a:r>
              <a:rPr lang="ru-RU"/>
              <a:t>благодаря</a:t>
            </a:r>
            <a:r>
              <a:rPr lang="ru-RU"/>
              <a:t> SDN</a:t>
            </a:r>
            <a:endParaRPr/>
          </a:p>
        </p:txBody>
      </p:sp>
      <p:sp>
        <p:nvSpPr>
          <p:cNvPr id="214" name="Google Shape;214;p23"/>
          <p:cNvSpPr txBox="1"/>
          <p:nvPr>
            <p:ph idx="3" type="body"/>
          </p:nvPr>
        </p:nvSpPr>
        <p:spPr>
          <a:xfrm>
            <a:off x="197075" y="3401575"/>
            <a:ext cx="4881000" cy="27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Фрагментация и сложность управления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Отсутствие централизованного контроля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Ограниченные средства мониторинга и обнаружения угроз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Ограниченная гибкость и масштабируемость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Сложность настройки и обновления правил безопасности</a:t>
            </a:r>
            <a:endParaRPr/>
          </a:p>
        </p:txBody>
      </p:sp>
      <p:sp>
        <p:nvSpPr>
          <p:cNvPr id="215" name="Google Shape;215;p23"/>
          <p:cNvSpPr txBox="1"/>
          <p:nvPr>
            <p:ph idx="4" type="body"/>
          </p:nvPr>
        </p:nvSpPr>
        <p:spPr>
          <a:xfrm>
            <a:off x="6236200" y="3401575"/>
            <a:ext cx="5702100" cy="26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Централизованное управление и упрощение настроек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Централизованный контроль и обнаружение угроз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Расширенные средства мониторинга и обнаружения</a:t>
            </a:r>
            <a:br>
              <a:rPr lang="ru-RU"/>
            </a:b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Гибкость и масштабируемость</a:t>
            </a:r>
            <a:endParaRPr/>
          </a:p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Программируемость правил безопасности</a:t>
            </a:r>
            <a:endParaRPr/>
          </a:p>
        </p:txBody>
      </p:sp>
      <p:sp>
        <p:nvSpPr>
          <p:cNvPr id="216" name="Google Shape;216;p23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3"/>
          <p:cNvSpPr/>
          <p:nvPr/>
        </p:nvSpPr>
        <p:spPr>
          <a:xfrm>
            <a:off x="4669725" y="3549400"/>
            <a:ext cx="1588500" cy="69000"/>
          </a:xfrm>
          <a:prstGeom prst="rightArrow">
            <a:avLst>
              <a:gd fmla="val 50000" name="adj1"/>
              <a:gd fmla="val 121253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3"/>
          <p:cNvSpPr/>
          <p:nvPr/>
        </p:nvSpPr>
        <p:spPr>
          <a:xfrm>
            <a:off x="4707175" y="3931700"/>
            <a:ext cx="1588500" cy="69000"/>
          </a:xfrm>
          <a:prstGeom prst="rightArrow">
            <a:avLst>
              <a:gd fmla="val 50000" name="adj1"/>
              <a:gd fmla="val 121253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3"/>
          <p:cNvSpPr/>
          <p:nvPr/>
        </p:nvSpPr>
        <p:spPr>
          <a:xfrm>
            <a:off x="4707175" y="4240125"/>
            <a:ext cx="1588500" cy="69000"/>
          </a:xfrm>
          <a:prstGeom prst="rightArrow">
            <a:avLst>
              <a:gd fmla="val 50000" name="adj1"/>
              <a:gd fmla="val 121253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3"/>
          <p:cNvSpPr/>
          <p:nvPr/>
        </p:nvSpPr>
        <p:spPr>
          <a:xfrm>
            <a:off x="4951600" y="5000150"/>
            <a:ext cx="1284600" cy="69000"/>
          </a:xfrm>
          <a:prstGeom prst="rightArrow">
            <a:avLst>
              <a:gd fmla="val 50000" name="adj1"/>
              <a:gd fmla="val 121253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23"/>
          <p:cNvSpPr/>
          <p:nvPr/>
        </p:nvSpPr>
        <p:spPr>
          <a:xfrm>
            <a:off x="4888300" y="5386450"/>
            <a:ext cx="1411200" cy="69000"/>
          </a:xfrm>
          <a:prstGeom prst="rightArrow">
            <a:avLst>
              <a:gd fmla="val 50000" name="adj1"/>
              <a:gd fmla="val 121253" name="adj2"/>
            </a:avLst>
          </a:prstGeom>
          <a:solidFill>
            <a:schemeClr val="dk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4"/>
          <p:cNvSpPr txBox="1"/>
          <p:nvPr>
            <p:ph type="title"/>
          </p:nvPr>
        </p:nvSpPr>
        <p:spPr>
          <a:xfrm>
            <a:off x="603500" y="1083950"/>
            <a:ext cx="11240700" cy="12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Обеспечение безопасности в контексте подходов NFV и BYOD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28" name="Google Shape;228;p24"/>
          <p:cNvSpPr txBox="1"/>
          <p:nvPr>
            <p:ph idx="11" type="ftr"/>
          </p:nvPr>
        </p:nvSpPr>
        <p:spPr>
          <a:xfrm>
            <a:off x="411475" y="248475"/>
            <a:ext cx="4059300" cy="32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229" name="Google Shape;229;p24"/>
          <p:cNvSpPr txBox="1"/>
          <p:nvPr>
            <p:ph idx="1" type="body"/>
          </p:nvPr>
        </p:nvSpPr>
        <p:spPr>
          <a:xfrm>
            <a:off x="2458394" y="2802750"/>
            <a:ext cx="7530900" cy="4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rPr lang="ru-RU"/>
              <a:t>Решение проблем обеспечения безопасности</a:t>
            </a:r>
            <a:endParaRPr/>
          </a:p>
        </p:txBody>
      </p:sp>
      <p:sp>
        <p:nvSpPr>
          <p:cNvPr id="230" name="Google Shape;230;p24"/>
          <p:cNvSpPr txBox="1"/>
          <p:nvPr>
            <p:ph idx="3" type="body"/>
          </p:nvPr>
        </p:nvSpPr>
        <p:spPr>
          <a:xfrm>
            <a:off x="3655500" y="3370525"/>
            <a:ext cx="4881000" cy="272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3464" lvl="0" marL="283464" rtl="0" algn="l"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Разнообразие устройств и приложений</a:t>
            </a:r>
            <a:endParaRPr/>
          </a:p>
          <a:p>
            <a:pPr indent="-283464" lvl="0" marL="283464" rtl="0" algn="l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Управление доступом и аутентификация</a:t>
            </a:r>
            <a:endParaRPr/>
          </a:p>
          <a:p>
            <a:pPr indent="-283464" lvl="0" marL="283464" rtl="0" algn="l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Разделение личных и корпоративных данных</a:t>
            </a:r>
            <a:endParaRPr/>
          </a:p>
          <a:p>
            <a:pPr indent="-283464" lvl="0" marL="283464" rtl="0" algn="l"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ru-RU"/>
              <a:t>Безопасность виртуальных сетевых функций</a:t>
            </a:r>
            <a:endParaRPr/>
          </a:p>
          <a:p>
            <a:pPr indent="-283464" lvl="0" marL="283464" rtl="0" algn="l">
              <a:spcBef>
                <a:spcPts val="1000"/>
              </a:spcBef>
              <a:spcAft>
                <a:spcPts val="1000"/>
              </a:spcAft>
              <a:buSzPts val="1600"/>
              <a:buChar char="•"/>
            </a:pPr>
            <a:r>
              <a:rPr lang="ru-RU"/>
              <a:t>Управление политиками безопасности</a:t>
            </a:r>
            <a:endParaRPr/>
          </a:p>
        </p:txBody>
      </p:sp>
      <p:sp>
        <p:nvSpPr>
          <p:cNvPr id="231" name="Google Shape;231;p24"/>
          <p:cNvSpPr txBox="1"/>
          <p:nvPr>
            <p:ph idx="12" type="sldNum"/>
          </p:nvPr>
        </p:nvSpPr>
        <p:spPr>
          <a:xfrm>
            <a:off x="10122408" y="301752"/>
            <a:ext cx="1673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5"/>
          <p:cNvSpPr txBox="1"/>
          <p:nvPr>
            <p:ph type="title"/>
          </p:nvPr>
        </p:nvSpPr>
        <p:spPr>
          <a:xfrm>
            <a:off x="109475" y="1327688"/>
            <a:ext cx="11807400" cy="132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</a:pPr>
            <a:r>
              <a:rPr lang="ru-RU"/>
              <a:t>Улучшения безопасности сети с внедрением SDN</a:t>
            </a:r>
            <a:endParaRPr b="0" i="0" sz="50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25"/>
          <p:cNvSpPr txBox="1"/>
          <p:nvPr>
            <p:ph idx="11" type="ftr"/>
          </p:nvPr>
        </p:nvSpPr>
        <p:spPr>
          <a:xfrm>
            <a:off x="411475" y="301750"/>
            <a:ext cx="42786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239" name="Google Shape;239;p25"/>
          <p:cNvSpPr txBox="1"/>
          <p:nvPr>
            <p:ph idx="12" type="sldNum"/>
          </p:nvPr>
        </p:nvSpPr>
        <p:spPr>
          <a:xfrm>
            <a:off x="10122408" y="301752"/>
            <a:ext cx="1673352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25"/>
          <p:cNvSpPr txBox="1"/>
          <p:nvPr>
            <p:ph idx="4" type="body"/>
          </p:nvPr>
        </p:nvSpPr>
        <p:spPr>
          <a:xfrm>
            <a:off x="3778800" y="3307925"/>
            <a:ext cx="7917900" cy="29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83464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SDN открывает новые возможности для создания инновационных методов обеспечения безопасности. Одним из таких примеров является разработка решений по верификации сетей, таких как российская разработка </a:t>
            </a:r>
            <a:r>
              <a:rPr b="1" lang="ru-RU" sz="2000"/>
              <a:t>VerMont</a:t>
            </a:r>
            <a:r>
              <a:rPr lang="ru-RU" sz="1800"/>
              <a:t>.</a:t>
            </a:r>
            <a:endParaRPr sz="1800"/>
          </a:p>
          <a:p>
            <a:pPr indent="0" lvl="0" marL="283464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283464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/>
              <a:t>VerMont - это инструмент для верификации сетевых конфигураций, который был разработан в Новосибирском Государственном Университете (НГУ)</a:t>
            </a:r>
            <a:endParaRPr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6"/>
          <p:cNvSpPr txBox="1"/>
          <p:nvPr>
            <p:ph type="title"/>
          </p:nvPr>
        </p:nvSpPr>
        <p:spPr>
          <a:xfrm>
            <a:off x="2748893" y="1632340"/>
            <a:ext cx="8757300" cy="7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/>
              <a:t>Вывод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47" name="Google Shape;247;p26"/>
          <p:cNvSpPr txBox="1"/>
          <p:nvPr>
            <p:ph idx="11" type="ftr"/>
          </p:nvPr>
        </p:nvSpPr>
        <p:spPr>
          <a:xfrm>
            <a:off x="411471" y="301750"/>
            <a:ext cx="43650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RU"/>
              <a:t>Влияние внедрения SDN на безопасность в сетях</a:t>
            </a:r>
            <a:endParaRPr/>
          </a:p>
        </p:txBody>
      </p:sp>
      <p:sp>
        <p:nvSpPr>
          <p:cNvPr id="248" name="Google Shape;248;p26"/>
          <p:cNvSpPr txBox="1"/>
          <p:nvPr>
            <p:ph idx="12" type="sldNum"/>
          </p:nvPr>
        </p:nvSpPr>
        <p:spPr>
          <a:xfrm>
            <a:off x="10122408" y="301752"/>
            <a:ext cx="16734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6"/>
          <p:cNvSpPr txBox="1"/>
          <p:nvPr>
            <p:ph idx="1" type="body"/>
          </p:nvPr>
        </p:nvSpPr>
        <p:spPr>
          <a:xfrm>
            <a:off x="796375" y="3202350"/>
            <a:ext cx="6088500" cy="22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1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</a:pPr>
            <a:r>
              <a:rPr i="0" lang="ru-RU" sz="2200"/>
              <a:t>SDN представляет собой мощный инструмент для улучшения безопасности сетей путем централизации управления, программирования правил безопасности, микросегментации и применения передовых алгоритмов обнаружения и предотвращения атак.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</a:pPr>
            <a:r>
              <a:t/>
            </a:r>
            <a:endParaRPr b="1" i="0" sz="22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6"/>
          <p:cNvSpPr/>
          <p:nvPr/>
        </p:nvSpPr>
        <p:spPr>
          <a:xfrm>
            <a:off x="7781097" y="3483250"/>
            <a:ext cx="3610800" cy="1364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1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chemeClr val="lt2"/>
                </a:solidFill>
                <a:latin typeface="Arial"/>
              </a:rPr>
              <a:t>SDN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Custom 10">
      <a:dk1>
        <a:srgbClr val="000000"/>
      </a:dk1>
      <a:lt1>
        <a:srgbClr val="FFFFFF"/>
      </a:lt1>
      <a:dk2>
        <a:srgbClr val="3B4546"/>
      </a:dk2>
      <a:lt2>
        <a:srgbClr val="E7E6E6"/>
      </a:lt2>
      <a:accent1>
        <a:srgbClr val="753F2C"/>
      </a:accent1>
      <a:accent2>
        <a:srgbClr val="637376"/>
      </a:accent2>
      <a:accent3>
        <a:srgbClr val="BE937E"/>
      </a:accent3>
      <a:accent4>
        <a:srgbClr val="576853"/>
      </a:accent4>
      <a:accent5>
        <a:srgbClr val="EDE9E6"/>
      </a:accent5>
      <a:accent6>
        <a:srgbClr val="D0CDC5"/>
      </a:accent6>
      <a:hlink>
        <a:srgbClr val="4F4F4F"/>
      </a:hlink>
      <a:folHlink>
        <a:srgbClr val="BE9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