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3"/>
  </p:notesMasterIdLst>
  <p:handoutMasterIdLst>
    <p:handoutMasterId r:id="rId14"/>
  </p:handoutMasterIdLst>
  <p:sldIdLst>
    <p:sldId id="265" r:id="rId2"/>
    <p:sldId id="344" r:id="rId3"/>
    <p:sldId id="334" r:id="rId4"/>
    <p:sldId id="338" r:id="rId5"/>
    <p:sldId id="339" r:id="rId6"/>
    <p:sldId id="340" r:id="rId7"/>
    <p:sldId id="345" r:id="rId8"/>
    <p:sldId id="346" r:id="rId9"/>
    <p:sldId id="347" r:id="rId10"/>
    <p:sldId id="343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>
        <p:scale>
          <a:sx n="125" d="100"/>
          <a:sy n="125" d="100"/>
        </p:scale>
        <p:origin x="1224" y="40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3121" y="1940358"/>
            <a:ext cx="6897757" cy="1262783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Трансформация сетей к SDN-архитектуре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F2821AAF-9D2D-D344-E55D-917A5EC03A96}"/>
              </a:ext>
            </a:extLst>
          </p:cNvPr>
          <p:cNvSpPr txBox="1">
            <a:spLocks/>
          </p:cNvSpPr>
          <p:nvPr/>
        </p:nvSpPr>
        <p:spPr>
          <a:xfrm>
            <a:off x="5926913" y="3705307"/>
            <a:ext cx="3090271" cy="981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K34202 </a:t>
            </a:r>
            <a:r>
              <a:rPr lang="ru-RU" sz="2000" dirty="0">
                <a:solidFill>
                  <a:schemeClr val="bg1"/>
                </a:solidFill>
              </a:rPr>
              <a:t>Гуляева А.П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23369-7F45-B8FE-C7D5-35B36B07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F8450-D12B-E4E3-1A3D-2F60D1B281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Были описаны возможные сценарии развертывания SDN-сетей: развертывание «с чистого листа», смешанное развертывание, гибридное развертывание. Также описана миграция на примере </a:t>
            </a:r>
            <a:r>
              <a:rPr lang="en-US" sz="2800" dirty="0"/>
              <a:t>Google.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0562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8720A-BAD2-B8FD-27C0-E94A93D8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Цель разработки </a:t>
            </a:r>
            <a:r>
              <a:rPr lang="en-US" dirty="0"/>
              <a:t>SDN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1B993-BE6C-557F-1DC5-391455D729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REG"/>
              </a:rPr>
              <a:t>Целью разработки новой сетевой технологии, называемой Software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REG"/>
              </a:rPr>
              <a:t>Defined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REG"/>
              </a:rPr>
              <a:t> Network (SDN) является стремление упростить основные сетевые компоненты такие, как маршрутизаторы и коммутаторы, снизить их стоимости и стоимость их обслуживания, а также увеличить пропускную способность сети. Еще одной из важных целей разработки SDN является возможность централизованного управления сетевым трафиком.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077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Основная идея технологии </a:t>
            </a:r>
            <a:r>
              <a:rPr lang="en-US" dirty="0"/>
              <a:t>SDN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56027"/>
            <a:ext cx="7467600" cy="194273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ru-RU" sz="1800" b="0" i="0" u="none" strike="noStrike" dirty="0">
                <a:solidFill>
                  <a:srgbClr val="0D0D0D"/>
                </a:solidFill>
                <a:effectLst/>
                <a:latin typeface="Roboto" panose="020F0502020204030204" pitchFamily="2" charset="0"/>
              </a:rPr>
              <a:t>Логическое разделение</a:t>
            </a:r>
            <a:r>
              <a:rPr lang="ru-RU" sz="1800" dirty="0">
                <a:solidFill>
                  <a:srgbClr val="0D0D0D"/>
                </a:solidFill>
                <a:latin typeface="Roboto" panose="020F0502020204030204" pitchFamily="2" charset="0"/>
              </a:rPr>
              <a:t> </a:t>
            </a:r>
            <a:r>
              <a:rPr lang="ru-RU" sz="1800" b="0" i="0" u="none" strike="noStrike" dirty="0">
                <a:solidFill>
                  <a:srgbClr val="0D0D0D"/>
                </a:solidFill>
                <a:effectLst/>
                <a:latin typeface="Roboto" panose="020F0502020204030204" pitchFamily="2" charset="0"/>
              </a:rPr>
              <a:t>управления и передачи данных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ru-RU" sz="1800" b="0" i="0" u="none" strike="noStrike" dirty="0">
                <a:solidFill>
                  <a:srgbClr val="0D0D0D"/>
                </a:solidFill>
                <a:effectLst/>
                <a:latin typeface="Roboto" panose="02000000000000000000" pitchFamily="2" charset="0"/>
              </a:rPr>
              <a:t>Программируемость сети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ru-RU" sz="1800" dirty="0">
                <a:solidFill>
                  <a:srgbClr val="0D0D0D"/>
                </a:solidFill>
                <a:latin typeface="Roboto" panose="02000000000000000000" pitchFamily="2" charset="0"/>
              </a:rPr>
              <a:t>Виртуализация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0291B-24F3-1C18-878A-7C16D92E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Требования к способу миграции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F9DD1A-7B58-1CBC-C33B-3B6F6C371A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Целевая сеть должна обеспечивать совместное использование многочисленных устройств от различных производителей.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Целевая сеть должна быть ориентирована на выполнение сервисов, для которых обеспечивается отказоустойчивость и автоматическое выполнение обновлений ПО. 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Целевая сеть должна поддерживать необходимое ПО, инструментальные средства (ИС) и симуляторы.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Должны быть определены этапы миграции.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858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7C19BD8-D410-502A-0899-B2AC83A3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9034" y="3590575"/>
            <a:ext cx="2576591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Развертывание «с чистого листа»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CEE2B2-C2FC-F365-2DDB-05BEE04A12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6968" y="3590575"/>
            <a:ext cx="2589213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Смешанное развертывание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03749C-A89E-3433-BF29-46C3BB57E8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1638" y="3593173"/>
            <a:ext cx="2494296" cy="855235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Гибридное развертывание</a:t>
            </a:r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DA71DC-CD03-E78E-8F77-521FB6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291943" cy="1107498"/>
          </a:xfrm>
        </p:spPr>
        <p:txBody>
          <a:bodyPr>
            <a:normAutofit/>
          </a:bodyPr>
          <a:lstStyle/>
          <a:p>
            <a:r>
              <a:rPr lang="ru-RU" dirty="0"/>
              <a:t>Способы для реализации процедуры миграции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C4DE0-08E3-6557-C4A7-FCA00B7299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76" r="3676"/>
          <a:stretch>
            <a:fillRect/>
          </a:stretch>
        </p:blipFill>
        <p:spPr>
          <a:xfrm>
            <a:off x="519034" y="1824037"/>
            <a:ext cx="2576512" cy="14954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4862F8-3034-D536-5DCD-7F7A0101FFE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8828" r="8828"/>
          <a:stretch>
            <a:fillRect/>
          </a:stretch>
        </p:blipFill>
        <p:spPr>
          <a:xfrm>
            <a:off x="3271287" y="1934825"/>
            <a:ext cx="2576512" cy="13846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5B4698-2BB3-6512-AD75-05636AD2D6FD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l="2130" r="2130"/>
          <a:stretch>
            <a:fillRect/>
          </a:stretch>
        </p:blipFill>
        <p:spPr>
          <a:xfrm>
            <a:off x="6048456" y="1824036"/>
            <a:ext cx="25781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1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DA71DC-CD03-E78E-8F77-521FB6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108332"/>
            <a:ext cx="6291943" cy="1107498"/>
          </a:xfrm>
        </p:spPr>
        <p:txBody>
          <a:bodyPr>
            <a:normAutofit/>
          </a:bodyPr>
          <a:lstStyle/>
          <a:p>
            <a:r>
              <a:rPr lang="ru-RU" dirty="0"/>
              <a:t>Изначальная сеть</a:t>
            </a:r>
            <a:r>
              <a:rPr lang="en-US" dirty="0"/>
              <a:t> Google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AEDCBA-0557-BB39-601D-C2BFF5DC0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" y="2175070"/>
            <a:ext cx="65913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2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DA71DC-CD03-E78E-8F77-521FB6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635"/>
            <a:ext cx="6291943" cy="1107498"/>
          </a:xfrm>
        </p:spPr>
        <p:txBody>
          <a:bodyPr>
            <a:normAutofit/>
          </a:bodyPr>
          <a:lstStyle/>
          <a:p>
            <a:r>
              <a:rPr lang="ru-RU" dirty="0"/>
              <a:t>Поэтапное развертывание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CF49E-5DBE-425D-98AA-AA8857304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90" y="1413933"/>
            <a:ext cx="67437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DA71DC-CD03-E78E-8F77-521FB6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0"/>
            <a:ext cx="6291943" cy="1107498"/>
          </a:xfrm>
        </p:spPr>
        <p:txBody>
          <a:bodyPr>
            <a:normAutofit/>
          </a:bodyPr>
          <a:lstStyle/>
          <a:p>
            <a:r>
              <a:rPr lang="ru-RU" dirty="0"/>
              <a:t>Целевая сеть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CF49E-5DBE-425D-98AA-AA8857304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90" y="1413933"/>
            <a:ext cx="6743700" cy="270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2E35B7-766D-BD15-431D-DE76E9F91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1309158"/>
            <a:ext cx="67818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7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0DA71DC-CD03-E78E-8F77-521FB6D6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0"/>
            <a:ext cx="6291943" cy="1107498"/>
          </a:xfrm>
        </p:spPr>
        <p:txBody>
          <a:bodyPr>
            <a:normAutofit/>
          </a:bodyPr>
          <a:lstStyle/>
          <a:p>
            <a:r>
              <a:rPr lang="ru-RU" dirty="0"/>
              <a:t>Обсуждение с сотрудниками </a:t>
            </a:r>
            <a:r>
              <a:rPr lang="en-US" dirty="0"/>
              <a:t>Google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74A23-5589-B51D-C5DC-1EDBDDB9049F}"/>
              </a:ext>
            </a:extLst>
          </p:cNvPr>
          <p:cNvSpPr txBox="1"/>
          <p:nvPr/>
        </p:nvSpPr>
        <p:spPr>
          <a:xfrm>
            <a:off x="396240" y="3126878"/>
            <a:ext cx="8016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- Фактически, даже сейчас у нас по-прежнему есть большая красная кнопка, которая позволяет нам вернуться к маршрутизации по кратчайшему пути, если мы когда-нибудь почувствуем необходимость в этом. Всякий раз, когда вы выполняете развертывание для любой такой большой и сложной системы, как Интернет, или нашей частной глобальной сети, если уж на то пошло, очень, очень важно использовать гибридный подход.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04901-B460-92F6-D993-5BC3E531D395}"/>
              </a:ext>
            </a:extLst>
          </p:cNvPr>
          <p:cNvSpPr txBox="1"/>
          <p:nvPr/>
        </p:nvSpPr>
        <p:spPr>
          <a:xfrm>
            <a:off x="4571999" y="1277958"/>
            <a:ext cx="46193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- Я согласен с тем, что BGP и IS-IS - это не те области, где мы хотели бы находиться в долгосрочной перспективе, они, безусловно, предоставили нам критический путь эволюции для перехода от сети без SDN к сети SDN.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0C18B-FD64-D801-6B85-4F27EF6E9867}"/>
              </a:ext>
            </a:extLst>
          </p:cNvPr>
          <p:cNvSpPr txBox="1"/>
          <p:nvPr/>
        </p:nvSpPr>
        <p:spPr>
          <a:xfrm>
            <a:off x="396240" y="1340941"/>
            <a:ext cx="35737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- Вы явно могли бы отказаться от использования каких-либо устаревших протоколов вообще(BGP, ISIS). Какую ценность вы увидели в том, чтобы сохранить их?</a:t>
            </a:r>
          </a:p>
        </p:txBody>
      </p:sp>
    </p:spTree>
    <p:extLst>
      <p:ext uri="{BB962C8B-B14F-4D97-AF65-F5344CB8AC3E}">
        <p14:creationId xmlns:p14="http://schemas.microsoft.com/office/powerpoint/2010/main" val="4097843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5842</TotalTime>
  <Words>335</Words>
  <Application>Microsoft Office PowerPoint</Application>
  <PresentationFormat>Экран (16:9)</PresentationFormat>
  <Paragraphs>27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ALS Gorizont Bold Expanded</vt:lpstr>
      <vt:lpstr>Arial</vt:lpstr>
      <vt:lpstr>Calibri</vt:lpstr>
      <vt:lpstr>Golos Text</vt:lpstr>
      <vt:lpstr>Golos Text DemiBold</vt:lpstr>
      <vt:lpstr>REG</vt:lpstr>
      <vt:lpstr>Roboto</vt:lpstr>
      <vt:lpstr>Тема1</vt:lpstr>
      <vt:lpstr>Трансформация сетей к SDN-архитектуре </vt:lpstr>
      <vt:lpstr>Цель разработки SDN</vt:lpstr>
      <vt:lpstr>Основная идея технологии SDN </vt:lpstr>
      <vt:lpstr>Требования к способу миграции</vt:lpstr>
      <vt:lpstr>Способы для реализации процедуры миграции</vt:lpstr>
      <vt:lpstr>Изначальная сеть Google</vt:lpstr>
      <vt:lpstr>Поэтапное развертывание</vt:lpstr>
      <vt:lpstr>Целевая сеть</vt:lpstr>
      <vt:lpstr>Обсуждение с сотрудниками Google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alisaguliaeva@yandex.ru</cp:lastModifiedBy>
  <cp:revision>123</cp:revision>
  <dcterms:created xsi:type="dcterms:W3CDTF">2014-06-27T12:30:22Z</dcterms:created>
  <dcterms:modified xsi:type="dcterms:W3CDTF">2024-03-29T12:00:03Z</dcterms:modified>
</cp:coreProperties>
</file>