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2"/>
  </p:notesMasterIdLst>
  <p:handoutMasterIdLst>
    <p:handoutMasterId r:id="rId13"/>
  </p:handoutMasterIdLst>
  <p:sldIdLst>
    <p:sldId id="265" r:id="rId2"/>
    <p:sldId id="355" r:id="rId3"/>
    <p:sldId id="284" r:id="rId4"/>
    <p:sldId id="347" r:id="rId5"/>
    <p:sldId id="352" r:id="rId6"/>
    <p:sldId id="349" r:id="rId7"/>
    <p:sldId id="350" r:id="rId8"/>
    <p:sldId id="353" r:id="rId9"/>
    <p:sldId id="354" r:id="rId10"/>
    <p:sldId id="263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72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600" y="76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1444" y="1999786"/>
            <a:ext cx="8259336" cy="117732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SDN</a:t>
            </a:r>
            <a:r>
              <a:rPr lang="ru-RU" sz="3600" dirty="0">
                <a:solidFill>
                  <a:schemeClr val="bg1"/>
                </a:solidFill>
              </a:rPr>
              <a:t>: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протокол </a:t>
            </a:r>
            <a:r>
              <a:rPr lang="en-US" sz="3600" dirty="0">
                <a:solidFill>
                  <a:schemeClr val="bg1"/>
                </a:solidFill>
              </a:rPr>
              <a:t>OpenFlow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9861" y="4539306"/>
            <a:ext cx="17146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Грудогло Н.О.</a:t>
            </a:r>
          </a:p>
          <a:p>
            <a:r>
              <a:rPr lang="ru-RU" sz="1600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Группа: К34212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SDN </a:t>
            </a:r>
            <a:r>
              <a:rPr lang="ru-RU" dirty="0"/>
              <a:t>Архитектура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41149"/>
            <a:ext cx="7451738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E74862-B556-4278-A75B-7432A28A36A1}"/>
              </a:ext>
            </a:extLst>
          </p:cNvPr>
          <p:cNvSpPr txBox="1"/>
          <p:nvPr/>
        </p:nvSpPr>
        <p:spPr>
          <a:xfrm>
            <a:off x="5228014" y="1425844"/>
            <a:ext cx="345878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Management Plane – </a:t>
            </a:r>
            <a:r>
              <a:rPr lang="ru-RU" dirty="0"/>
              <a:t>плоскость управления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Control Plane – </a:t>
            </a:r>
            <a:r>
              <a:rPr lang="ru-RU" dirty="0"/>
              <a:t>управляющая плоскость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Data Plane – </a:t>
            </a:r>
            <a:r>
              <a:rPr lang="ru-RU" dirty="0"/>
              <a:t>плоскость данных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OpenFlow –</a:t>
            </a:r>
            <a:r>
              <a:rPr lang="ru-RU" dirty="0"/>
              <a:t> интерфейс между управляющей плоскостью и плоскостью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87D41-E623-4B90-B119-B8C879AE3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9" r="3942"/>
          <a:stretch/>
        </p:blipFill>
        <p:spPr>
          <a:xfrm>
            <a:off x="555005" y="1589777"/>
            <a:ext cx="4673009" cy="26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57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OpenFlow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41149"/>
            <a:ext cx="7451738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OpenFlow</a:t>
            </a:r>
            <a:r>
              <a:rPr lang="en-US" dirty="0"/>
              <a:t> – </a:t>
            </a:r>
            <a:r>
              <a:rPr lang="ru-RU" dirty="0"/>
              <a:t>популярный </a:t>
            </a:r>
            <a:r>
              <a:rPr lang="en-US" dirty="0"/>
              <a:t>API</a:t>
            </a:r>
            <a:r>
              <a:rPr lang="ru-RU" dirty="0"/>
              <a:t> южного направления (</a:t>
            </a:r>
            <a:r>
              <a:rPr lang="en-US" dirty="0"/>
              <a:t>Southbound API)</a:t>
            </a:r>
            <a:r>
              <a:rPr lang="ru-RU" dirty="0"/>
              <a:t> , предназначенный для программирования и администрирования сетевых устройств.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088CEB-A82F-4D9C-9DA1-9E67827D1F1D}"/>
              </a:ext>
            </a:extLst>
          </p:cNvPr>
          <p:cNvSpPr txBox="1"/>
          <p:nvPr/>
        </p:nvSpPr>
        <p:spPr>
          <a:xfrm>
            <a:off x="2607469" y="2248582"/>
            <a:ext cx="3586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OpenFlow</a:t>
            </a:r>
            <a:endParaRPr lang="ru-RU" sz="1800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86963D-9A22-4D46-AD37-91AF7A26B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9" y="2571750"/>
            <a:ext cx="3886200" cy="209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35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Компоненты архитектуры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63451"/>
            <a:ext cx="7526906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latin typeface="+mn-lt"/>
              </a:rPr>
              <a:t>Основные компоненты архитектуры: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u="sng" dirty="0"/>
              <a:t>Controller</a:t>
            </a:r>
            <a:r>
              <a:rPr lang="en-US" sz="1800" dirty="0"/>
              <a:t> – </a:t>
            </a:r>
            <a:r>
              <a:rPr lang="ru-RU" sz="1800" dirty="0"/>
              <a:t>центр в архитектуре </a:t>
            </a:r>
            <a:r>
              <a:rPr lang="en-US" sz="1800" dirty="0"/>
              <a:t>SDN</a:t>
            </a:r>
            <a:r>
              <a:rPr lang="ru-RU" sz="1800" dirty="0"/>
              <a:t>;</a:t>
            </a:r>
            <a:endParaRPr lang="en-US" sz="1800" dirty="0"/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u="sng" dirty="0"/>
              <a:t>Secure Channel </a:t>
            </a:r>
            <a:r>
              <a:rPr lang="en-US" sz="1800" dirty="0"/>
              <a:t>– </a:t>
            </a:r>
            <a:r>
              <a:rPr lang="ru-RU" sz="1800" dirty="0"/>
              <a:t>защищенный канал, с помощью которого </a:t>
            </a:r>
            <a:r>
              <a:rPr lang="en-US" sz="1800" dirty="0"/>
              <a:t>Controller </a:t>
            </a:r>
            <a:r>
              <a:rPr lang="ru-RU" sz="1800" dirty="0"/>
              <a:t>управляет и контролирует коммутатор;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u="sng" dirty="0"/>
              <a:t>OpenFlow Switch </a:t>
            </a:r>
            <a:r>
              <a:rPr lang="en-US" sz="1800" dirty="0"/>
              <a:t>– </a:t>
            </a:r>
            <a:r>
              <a:rPr lang="ru-RU" sz="1800" dirty="0"/>
              <a:t>отвечает за пересылку на уровне данных;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u="sng" dirty="0"/>
              <a:t>Flow Table </a:t>
            </a:r>
            <a:r>
              <a:rPr lang="en-US" sz="1800" dirty="0"/>
              <a:t>– </a:t>
            </a:r>
            <a:r>
              <a:rPr lang="ru-RU" sz="1800" dirty="0"/>
              <a:t>правила обработки и передачи пакетов, загружаемые контроллером.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1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Типы сообщений протокола </a:t>
            </a:r>
            <a:r>
              <a:rPr lang="en-US" dirty="0"/>
              <a:t>OpenFlow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63451"/>
            <a:ext cx="7526906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b="1" dirty="0"/>
              <a:t>Симметричные</a:t>
            </a:r>
            <a:r>
              <a:rPr lang="ru-RU" dirty="0"/>
              <a:t> сообщения – могут отправляться контроллером и коммутатором без запросов.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b="1" dirty="0"/>
              <a:t>Асинхронные</a:t>
            </a:r>
            <a:r>
              <a:rPr lang="ru-RU" dirty="0"/>
              <a:t> сообщения – отправляет коммутатор для оповещения контроллера о событиях в сети.</a:t>
            </a: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dirty="0"/>
              <a:t>Сообщения типа </a:t>
            </a:r>
            <a:r>
              <a:rPr lang="ru-RU" b="1" dirty="0"/>
              <a:t>контроллер – коммутатор – </a:t>
            </a:r>
            <a:r>
              <a:rPr lang="ru-RU" dirty="0"/>
              <a:t>сообщения отправляются контроллером с целью управления и мониторинга состояния коммутатора.</a:t>
            </a:r>
            <a:r>
              <a:rPr lang="ru-R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341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6435"/>
            <a:ext cx="4669436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ru-RU" sz="2900" dirty="0"/>
              <a:t>Сценарий работы </a:t>
            </a:r>
            <a:r>
              <a:rPr lang="en-US" sz="2900" dirty="0"/>
              <a:t>OpenFlow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286374" y="1271587"/>
            <a:ext cx="3457575" cy="341758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300" dirty="0"/>
              <a:t>Коммутатор инициирует соединение с контроллером </a:t>
            </a:r>
            <a:r>
              <a:rPr lang="en-US" sz="1300" dirty="0"/>
              <a:t>-&gt; </a:t>
            </a:r>
            <a:r>
              <a:rPr lang="ru-RU" sz="1300" dirty="0"/>
              <a:t>передача каждого объекта сообщения </a:t>
            </a:r>
            <a:r>
              <a:rPr lang="en-US" sz="1300" dirty="0"/>
              <a:t>Hello c </a:t>
            </a:r>
            <a:r>
              <a:rPr lang="ru-RU" sz="1300" dirty="0"/>
              <a:t>версией протокола</a:t>
            </a:r>
            <a:endParaRPr lang="en-US" sz="1300" dirty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Котроллер посылает сообщение </a:t>
            </a:r>
            <a:r>
              <a:rPr lang="en-US" sz="1300" dirty="0"/>
              <a:t>Feature Request</a:t>
            </a:r>
            <a:r>
              <a:rPr lang="ru-RU" sz="1300" dirty="0"/>
              <a:t> (только заголовок </a:t>
            </a:r>
            <a:r>
              <a:rPr lang="en-US" sz="1300" dirty="0"/>
              <a:t>OpenFlow</a:t>
            </a:r>
            <a:r>
              <a:rPr lang="ru-RU" sz="1300" dirty="0"/>
              <a:t>, без тела)</a:t>
            </a:r>
            <a:r>
              <a:rPr lang="en-US" sz="1300" dirty="0"/>
              <a:t> </a:t>
            </a:r>
            <a:r>
              <a:rPr lang="ru-RU" sz="1300" dirty="0"/>
              <a:t>и получает ответ.</a:t>
            </a:r>
            <a:endParaRPr lang="en-US" sz="1300" dirty="0"/>
          </a:p>
          <a:p>
            <a:pPr algn="just"/>
            <a:endParaRPr lang="ru-RU" sz="1300" dirty="0"/>
          </a:p>
          <a:p>
            <a:pPr algn="just"/>
            <a:r>
              <a:rPr lang="ru-RU" sz="1300" dirty="0"/>
              <a:t>Контроллер посылает коммутатору сообщение </a:t>
            </a:r>
            <a:r>
              <a:rPr lang="en-US" sz="1300" dirty="0"/>
              <a:t>Config – </a:t>
            </a:r>
            <a:r>
              <a:rPr lang="ru-RU" sz="1300" dirty="0"/>
              <a:t>набор флагов и максимальный размер пакета</a:t>
            </a:r>
            <a:endParaRPr lang="en-US" sz="1300" dirty="0"/>
          </a:p>
          <a:p>
            <a:pPr algn="just"/>
            <a:endParaRPr lang="ru-RU" sz="1300" dirty="0"/>
          </a:p>
          <a:p>
            <a:pPr algn="just"/>
            <a:r>
              <a:rPr lang="en-US" sz="1300" dirty="0"/>
              <a:t>Vendor – </a:t>
            </a:r>
            <a:r>
              <a:rPr lang="ru-RU" sz="1300" dirty="0"/>
              <a:t>для частных сообщений</a:t>
            </a:r>
            <a:endParaRPr lang="en-US" sz="1300" dirty="0"/>
          </a:p>
          <a:p>
            <a:pPr algn="just"/>
            <a:endParaRPr lang="ru-RU" sz="1300" dirty="0"/>
          </a:p>
          <a:p>
            <a:pPr algn="just"/>
            <a:r>
              <a:rPr lang="en-US" sz="1300" dirty="0"/>
              <a:t>Error </a:t>
            </a:r>
            <a:r>
              <a:rPr lang="ru-RU" sz="1300" dirty="0"/>
              <a:t>– может быть отправлен как контроллером, так и коммутатором.</a:t>
            </a:r>
            <a:endParaRPr lang="en-US" sz="1300" dirty="0"/>
          </a:p>
          <a:p>
            <a:pPr algn="just"/>
            <a:endParaRPr lang="ru-RU" sz="1300" dirty="0"/>
          </a:p>
          <a:p>
            <a:pPr algn="just"/>
            <a:r>
              <a:rPr lang="en-US" sz="1300" dirty="0"/>
              <a:t>Flow Mod – </a:t>
            </a:r>
            <a:r>
              <a:rPr lang="ru-RU" sz="1300" dirty="0"/>
              <a:t>позволяет контроллеру изменить состояние коммутатора </a:t>
            </a:r>
            <a:r>
              <a:rPr lang="en-US" sz="1300" dirty="0"/>
              <a:t>OpenFlow</a:t>
            </a:r>
            <a:endParaRPr lang="ru-RU" sz="13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881821-333F-4C58-AC3B-CDC2B066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999" y="992958"/>
            <a:ext cx="2791215" cy="369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6435"/>
            <a:ext cx="5322093" cy="630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fontAlgn="base"/>
            <a:r>
              <a:rPr lang="ru-RU" sz="2900" dirty="0"/>
              <a:t>Где используется </a:t>
            </a:r>
            <a:r>
              <a:rPr lang="en-US" sz="2900" dirty="0"/>
              <a:t>OpenFlow?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/>
          </p:nvPr>
        </p:nvSpPr>
        <p:spPr>
          <a:xfrm>
            <a:off x="5508170" y="1362038"/>
            <a:ext cx="3292929" cy="3351207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Центры обработки данных;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Корпоративные сети;</a:t>
            </a:r>
          </a:p>
          <a:p>
            <a:pPr marL="342900" indent="-342900"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Сетевая виртуализация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DAFBAD-4CF6-4657-9284-D0D07760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52" y="2820784"/>
            <a:ext cx="3079144" cy="20162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108502-07C8-4B7B-AEB3-2575B0E20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1" r="6525"/>
          <a:stretch/>
        </p:blipFill>
        <p:spPr>
          <a:xfrm>
            <a:off x="164118" y="859297"/>
            <a:ext cx="3172013" cy="191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4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OpenFlow</a:t>
            </a:r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63451"/>
            <a:ext cx="7526906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u="sng" dirty="0"/>
              <a:t>Основные преимущества протокола </a:t>
            </a:r>
            <a:r>
              <a:rPr lang="en-US" sz="2000" u="sng" dirty="0"/>
              <a:t>OpenFlow</a:t>
            </a:r>
            <a:r>
              <a:rPr lang="ru-RU" sz="2000" u="sng" dirty="0"/>
              <a:t>:</a:t>
            </a:r>
            <a:endParaRPr lang="en-US" sz="2000" u="sng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•	Централизованное управление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000" dirty="0"/>
              <a:t>•	Масштабируемость</a:t>
            </a:r>
            <a:endParaRPr lang="ru-RU" dirty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  Безопасность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Вопросы, требующие доработки: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  Совместимость с сетевыми устройствами;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/>
              <a:t>  Сложность перехода от устаревшей инфраструктуры</a:t>
            </a:r>
            <a:endParaRPr lang="ru-RU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976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2BEA39AC-0C16-00A4-A7D1-16251640B1AD}"/>
              </a:ext>
            </a:extLst>
          </p:cNvPr>
          <p:cNvSpPr txBox="1">
            <a:spLocks/>
          </p:cNvSpPr>
          <p:nvPr/>
        </p:nvSpPr>
        <p:spPr>
          <a:xfrm>
            <a:off x="624113" y="1263451"/>
            <a:ext cx="7526906" cy="34108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olos Text" panose="020B0503020202020204" pitchFamily="34" charset="-52"/>
                <a:ea typeface="+mn-ea"/>
                <a:cs typeface="Golos Text" panose="020B0503020202020204" pitchFamily="34" charset="-52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Внедрение </a:t>
            </a:r>
            <a:r>
              <a:rPr lang="en-US" dirty="0"/>
              <a:t>OpenFlow </a:t>
            </a:r>
            <a:r>
              <a:rPr lang="ru-RU" dirty="0"/>
              <a:t>и </a:t>
            </a:r>
            <a:r>
              <a:rPr lang="en-US" dirty="0"/>
              <a:t>SDN</a:t>
            </a:r>
            <a:r>
              <a:rPr lang="ru-RU" dirty="0"/>
              <a:t> в дальнейшем может революционизировать сетевую инфраструктуру, предлагая повышенную программируемость, гибкость и централизованное управление.</a:t>
            </a:r>
          </a:p>
        </p:txBody>
      </p:sp>
    </p:spTree>
    <p:extLst>
      <p:ext uri="{BB962C8B-B14F-4D97-AF65-F5344CB8AC3E}">
        <p14:creationId xmlns:p14="http://schemas.microsoft.com/office/powerpoint/2010/main" val="36633633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11129</TotalTime>
  <Words>298</Words>
  <Application>Microsoft Office PowerPoint</Application>
  <PresentationFormat>Экран (16:9)</PresentationFormat>
  <Paragraphs>50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SDN: протокол OpenFlow</vt:lpstr>
      <vt:lpstr>SDN Архитектура</vt:lpstr>
      <vt:lpstr>OpenFlow</vt:lpstr>
      <vt:lpstr>Компоненты архитектуры OpenFlow</vt:lpstr>
      <vt:lpstr>Типы сообщений протокола OpenFlow</vt:lpstr>
      <vt:lpstr>Сценарий работы OpenFlow</vt:lpstr>
      <vt:lpstr>Где используется OpenFlow?</vt:lpstr>
      <vt:lpstr>OpenFlow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Никита Грудогло</dc:creator>
  <cp:lastModifiedBy>Никита Грудогло</cp:lastModifiedBy>
  <cp:revision>214</cp:revision>
  <dcterms:created xsi:type="dcterms:W3CDTF">2014-06-27T12:30:22Z</dcterms:created>
  <dcterms:modified xsi:type="dcterms:W3CDTF">2024-04-05T00:55:43Z</dcterms:modified>
</cp:coreProperties>
</file>