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c5d85f70a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2c5d85f70a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c5d85f70ac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2c5d85f70ac_0_1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d85f70ac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2c5d85f70ac_0_2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c5d85f70ac_0_4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c5d85f70ac_0_4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2c5d85f70ac_0_4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c5d85f70ac_0_56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c5d85f70ac_0_5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c5d85f70ac_0_56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5d85f70ac_0_57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5d85f70ac_0_5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2c5d85f70ac_0_57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c5d85f70ac_0_5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2c5d85f70ac_0_58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c5d85f70ac_0_59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c5d85f70ac_0_5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2c5d85f70ac_0_59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c5d85f70ac_0_6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2c5d85f70ac_0_6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/>
        </p:nvSpPr>
        <p:spPr>
          <a:xfrm>
            <a:off x="5098416" y="490274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3"/>
          <p:cNvSpPr txBox="1"/>
          <p:nvPr/>
        </p:nvSpPr>
        <p:spPr>
          <a:xfrm>
            <a:off x="5910801" y="42723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3"/>
          <p:cNvSpPr txBox="1"/>
          <p:nvPr/>
        </p:nvSpPr>
        <p:spPr>
          <a:xfrm>
            <a:off x="5098416" y="490274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3"/>
          <p:cNvSpPr txBox="1"/>
          <p:nvPr/>
        </p:nvSpPr>
        <p:spPr>
          <a:xfrm>
            <a:off x="5910801" y="42723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457199" y="1040162"/>
            <a:ext cx="8389200" cy="37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2pPr>
            <a:lvl3pPr indent="-2286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3pPr>
            <a:lvl4pPr indent="-2286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4pPr>
            <a:lvl5pPr indent="-2286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Пользовательский макет">
  <p:cSld name="5_Пользовательский макет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/>
          <p:nvPr>
            <p:ph idx="2" type="pic"/>
          </p:nvPr>
        </p:nvSpPr>
        <p:spPr>
          <a:xfrm>
            <a:off x="457200" y="936852"/>
            <a:ext cx="4608600" cy="3842100"/>
          </a:xfrm>
          <a:prstGeom prst="roundRect">
            <a:avLst>
              <a:gd fmla="val 7617" name="adj"/>
            </a:avLst>
          </a:prstGeom>
          <a:noFill/>
          <a:ln>
            <a:noFill/>
          </a:ln>
        </p:spPr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5508171" y="1153886"/>
            <a:ext cx="2532600" cy="34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indent="-2286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kfql">
  <p:cSld name="Ckfql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457200" y="1211943"/>
            <a:ext cx="7467600" cy="34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3810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/>
            </a:lvl2pPr>
            <a:lvl3pPr indent="-3556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  <a:defRPr sz="2000"/>
            </a:lvl3pPr>
            <a:lvl4pPr indent="-3429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4pPr>
            <a:lvl5pPr indent="-3429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1371600" y="2442525"/>
            <a:ext cx="64008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ru" sz="4400">
                <a:solidFill>
                  <a:schemeClr val="lt1"/>
                </a:solidFill>
              </a:rPr>
              <a:t>SDN-контроллеры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ru"/>
              <a:t>Что такое SDN-контроллер</a:t>
            </a:r>
            <a:endParaRPr/>
          </a:p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5356425" y="1113175"/>
            <a:ext cx="3015000" cy="36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S</a:t>
            </a:r>
            <a:r>
              <a:rPr lang="ru">
                <a:solidFill>
                  <a:schemeClr val="dk1"/>
                </a:solidFill>
              </a:rPr>
              <a:t>oftware Defined Networks, SDN – это более гибкий вид сетевой архитектуры, позволяющий централи</a:t>
            </a:r>
            <a:r>
              <a:rPr lang="ru">
                <a:solidFill>
                  <a:schemeClr val="dk1"/>
                </a:solidFill>
              </a:rPr>
              <a:t>зованно управлять сетью через программные приложения. Благодаря такому виду управления вы перестаете зависеть от сетевых технологий и можете виртуализировать большинство сетей и связанных услуг.</a:t>
            </a:r>
            <a:br>
              <a:rPr lang="ru">
                <a:solidFill>
                  <a:schemeClr val="dk1"/>
                </a:solidFill>
              </a:rPr>
            </a:br>
            <a:r>
              <a:rPr lang="ru">
                <a:solidFill>
                  <a:schemeClr val="dk1"/>
                </a:solidFill>
              </a:rPr>
              <a:t>SDN-контроллер, по сути, является мозгом программно-определяемой сети (SDN).  Он действует как центральная точка управления, отвечающая за:</a:t>
            </a:r>
            <a:endParaRPr>
              <a:solidFill>
                <a:schemeClr val="dk1"/>
              </a:solidFill>
            </a:endParaRPr>
          </a:p>
          <a:p>
            <a:pPr indent="-310832" lvl="0" marL="457200" rtl="0" algn="l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ru">
                <a:solidFill>
                  <a:schemeClr val="dk1"/>
                </a:solidFill>
              </a:rPr>
              <a:t>Контроль потока данных</a:t>
            </a:r>
            <a:endParaRPr>
              <a:solidFill>
                <a:schemeClr val="dk1"/>
              </a:solidFill>
            </a:endParaRPr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>
                <a:solidFill>
                  <a:schemeClr val="dk1"/>
                </a:solidFill>
              </a:rPr>
              <a:t>Управление устройствами</a:t>
            </a:r>
            <a:endParaRPr>
              <a:solidFill>
                <a:schemeClr val="dk1"/>
              </a:solidFill>
            </a:endParaRPr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ru">
                <a:solidFill>
                  <a:schemeClr val="dk1"/>
                </a:solidFill>
              </a:rPr>
              <a:t>Связь с приложениями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5" name="Google Shape;7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650" y="1113173"/>
            <a:ext cx="5051625" cy="348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Контроль потока данных</a:t>
            </a:r>
            <a:endParaRPr/>
          </a:p>
        </p:txBody>
      </p:sp>
      <p:sp>
        <p:nvSpPr>
          <p:cNvPr id="81" name="Google Shape;81;p18"/>
          <p:cNvSpPr txBox="1"/>
          <p:nvPr>
            <p:ph idx="1" type="body"/>
          </p:nvPr>
        </p:nvSpPr>
        <p:spPr>
          <a:xfrm>
            <a:off x="397675" y="1080675"/>
            <a:ext cx="478020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28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SDN-контроллер осуществляет контроль потока данных в сети, используя несколько методов: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Определение статических или </a:t>
            </a:r>
            <a:r>
              <a:rPr lang="ru">
                <a:solidFill>
                  <a:schemeClr val="dk1"/>
                </a:solidFill>
              </a:rPr>
              <a:t>динамических</a:t>
            </a:r>
            <a:r>
              <a:rPr lang="ru">
                <a:solidFill>
                  <a:schemeClr val="dk1"/>
                </a:solidFill>
              </a:rPr>
              <a:t> правил пересылки пакетов.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Программирование и обновление таблиц маршрутизации.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Определение алгоритмы маршрутизации.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Создание и настройка VLAN.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Распределение и балансировка трафика.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Использование политик обслуживания приоритетного </a:t>
            </a:r>
            <a:r>
              <a:rPr lang="ru">
                <a:solidFill>
                  <a:schemeClr val="dk1"/>
                </a:solidFill>
              </a:rPr>
              <a:t>трафика</a:t>
            </a:r>
            <a:r>
              <a:rPr lang="ru">
                <a:solidFill>
                  <a:schemeClr val="dk1"/>
                </a:solidFill>
              </a:rPr>
              <a:t> (QoS).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ru">
                <a:solidFill>
                  <a:schemeClr val="dk1"/>
                </a:solidFill>
              </a:rPr>
              <a:t>Мониторинг и анализ сети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82" name="Google Shape;8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1725" y="1499450"/>
            <a:ext cx="4061223" cy="276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Northbound и Southbound API</a:t>
            </a:r>
            <a:endParaRPr/>
          </a:p>
        </p:txBody>
      </p:sp>
      <p:sp>
        <p:nvSpPr>
          <p:cNvPr id="89" name="Google Shape;89;p19"/>
          <p:cNvSpPr txBox="1"/>
          <p:nvPr/>
        </p:nvSpPr>
        <p:spPr>
          <a:xfrm>
            <a:off x="384800" y="1087325"/>
            <a:ext cx="4660500" cy="36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1"/>
                </a:solidFill>
              </a:rPr>
              <a:t>Northbound API</a:t>
            </a:r>
            <a:r>
              <a:rPr lang="ru">
                <a:solidFill>
                  <a:schemeClr val="dk1"/>
                </a:solidFill>
              </a:rPr>
              <a:t> и </a:t>
            </a:r>
            <a:r>
              <a:rPr b="1" lang="ru">
                <a:solidFill>
                  <a:schemeClr val="dk1"/>
                </a:solidFill>
              </a:rPr>
              <a:t>Southbound API</a:t>
            </a:r>
            <a:r>
              <a:rPr lang="ru">
                <a:solidFill>
                  <a:schemeClr val="dk1"/>
                </a:solidFill>
              </a:rPr>
              <a:t> – это два ключевых интерфейса программирования приложений (API), используемых в программно-определяемых сетях (SDN) для взаимодействия между различными компонентами сети.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1"/>
                </a:solidFill>
              </a:rPr>
              <a:t>Northbound API</a:t>
            </a:r>
            <a:r>
              <a:rPr lang="ru">
                <a:solidFill>
                  <a:schemeClr val="dk1"/>
                </a:solidFill>
              </a:rPr>
              <a:t> предоставляет интерфейс для приложений и сервисов, чтобы они могли взаимодействовать с SDN-контроллером.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1"/>
                </a:solidFill>
              </a:rPr>
              <a:t>Southbound API</a:t>
            </a:r>
            <a:r>
              <a:rPr lang="ru">
                <a:solidFill>
                  <a:schemeClr val="dk1"/>
                </a:solidFill>
              </a:rPr>
              <a:t> предоставляет интерфейс для SDN-контроллера, чтобы он мог взаимодействовать с сетевыми устройствами, такими как коммутаторы, маршрутизаторы и точки доступа.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1"/>
                </a:solidFill>
              </a:rPr>
              <a:t>Northbound API</a:t>
            </a:r>
            <a:r>
              <a:rPr lang="ru">
                <a:solidFill>
                  <a:schemeClr val="dk1"/>
                </a:solidFill>
              </a:rPr>
              <a:t> и </a:t>
            </a:r>
            <a:r>
              <a:rPr b="1" lang="ru">
                <a:solidFill>
                  <a:schemeClr val="dk1"/>
                </a:solidFill>
              </a:rPr>
              <a:t>Southbound API</a:t>
            </a:r>
            <a:r>
              <a:rPr lang="ru">
                <a:solidFill>
                  <a:schemeClr val="dk1"/>
                </a:solidFill>
              </a:rPr>
              <a:t> работают вместе, чтобы обеспечить централизованное управление и программирование сети через SDN контроллеры.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4975" y="1087325"/>
            <a:ext cx="2880575" cy="3562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Northbound API</a:t>
            </a:r>
            <a:endParaRPr/>
          </a:p>
        </p:txBody>
      </p:sp>
      <p:sp>
        <p:nvSpPr>
          <p:cNvPr id="97" name="Google Shape;97;p20"/>
          <p:cNvSpPr txBox="1"/>
          <p:nvPr/>
        </p:nvSpPr>
        <p:spPr>
          <a:xfrm>
            <a:off x="384800" y="1087325"/>
            <a:ext cx="4660500" cy="36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Northbound API позволяет приложениям: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Запрашивать информацию о состоянии сети, например, о топологии, доступности устройств, статистике трафика.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Управлять сетевыми устройствами, например, настраивать правила брандмауэра, создавать VLANы, балансировать нагрузку.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Программировать правила пересылки пакетов, определяя маршруты трафика в сети.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Мониторить производительность сети и выявлять проблемы.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Northbound API может быть реализован с использованием различных протоколов: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RESTful API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gRPC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WebSockets</a:t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id="98" name="Google Shape;98;p20"/>
          <p:cNvPicPr preferRelativeResize="0"/>
          <p:nvPr/>
        </p:nvPicPr>
        <p:blipFill rotWithShape="1">
          <a:blip r:embed="rId3">
            <a:alphaModFix/>
          </a:blip>
          <a:srcRect b="47696" l="0" r="0" t="0"/>
          <a:stretch/>
        </p:blipFill>
        <p:spPr>
          <a:xfrm>
            <a:off x="4887475" y="1867525"/>
            <a:ext cx="3886976" cy="18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Southbound API</a:t>
            </a:r>
            <a:endParaRPr/>
          </a:p>
        </p:txBody>
      </p:sp>
      <p:sp>
        <p:nvSpPr>
          <p:cNvPr id="105" name="Google Shape;105;p21"/>
          <p:cNvSpPr txBox="1"/>
          <p:nvPr/>
        </p:nvSpPr>
        <p:spPr>
          <a:xfrm>
            <a:off x="384800" y="1087325"/>
            <a:ext cx="46605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Southbound API позволяет SDN-контроллеру: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Настраивать и управлять сетевыми устройствами.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Собрать информацию о состоянии устройств, например, о трафике, загрузке, ошибках.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Программировать правила пересылки пакетов на устройствах.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Обновлять прошивку устройств.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Southbound API может быть реализован с использованием различных протоколов: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OpenFlow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Netconf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SNMP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6" name="Google Shape;106;p21"/>
          <p:cNvPicPr preferRelativeResize="0"/>
          <p:nvPr/>
        </p:nvPicPr>
        <p:blipFill rotWithShape="1">
          <a:blip r:embed="rId3">
            <a:alphaModFix/>
          </a:blip>
          <a:srcRect b="0" l="0" r="0" t="42015"/>
          <a:stretch/>
        </p:blipFill>
        <p:spPr>
          <a:xfrm>
            <a:off x="4835775" y="1907197"/>
            <a:ext cx="3793901" cy="193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ru"/>
              <a:t>Преимущества использования SDN</a:t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5174275" y="928325"/>
            <a:ext cx="3158100" cy="39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Централизованное управление: позволяют управлять всей сетью из одного места.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Простота использования: предоставляют простой интерфейс для управления сетью.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Автоматизация: позволяют автоматизировать задачи управления сетью.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Масштабируемость: могут легко масштабироваться для поддержки растущих сетей.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Гибкость: могут быть реализованы с использованием различных протоколов.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3" name="Google Shape;11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4975" y="993600"/>
            <a:ext cx="3807275" cy="380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457200" y="306435"/>
            <a:ext cx="6824400" cy="52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Перспективы SDN контроллеров</a:t>
            </a:r>
            <a:endParaRPr/>
          </a:p>
        </p:txBody>
      </p:sp>
      <p:sp>
        <p:nvSpPr>
          <p:cNvPr id="120" name="Google Shape;120;p23"/>
          <p:cNvSpPr txBox="1"/>
          <p:nvPr/>
        </p:nvSpPr>
        <p:spPr>
          <a:xfrm>
            <a:off x="384800" y="1087325"/>
            <a:ext cx="79548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SDN-контроллеры – это перспективная и удобная технология, которая меняет способ управления сетями.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В будущем SDN-контроллеры будут играть еще более важную роль в следующих областях: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Интернет вещей (IoT): SDN-контроллеры могут помочь управлять миллионами устройств IoT, которые будут подключаться к сети.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5G: SDN-контроллеры могут помочь развернуть и управлять сетями 5G, которые будут иметь более высокие скорости и более низкую задержку.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>
                <a:solidFill>
                  <a:schemeClr val="dk1"/>
                </a:solidFill>
              </a:rPr>
              <a:t>Искусственный интеллект (ИИ): SDN-контроллеры могут использовать ИИ для оптимизации производительности сети и обеспечения автоматизированного управления.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1371600" y="2442525"/>
            <a:ext cx="64008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ru" sz="4400">
                <a:solidFill>
                  <a:schemeClr val="lt1"/>
                </a:solidFill>
              </a:rPr>
              <a:t>Спасибо за внимание!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