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Golos Text" panose="020B0503020202020204" pitchFamily="34" charset="0"/>
      <p:regular r:id="rId15"/>
      <p:bold r:id="rId16"/>
    </p:embeddedFont>
    <p:embeddedFont>
      <p:font typeface="Golos Text SemiBold" panose="020B050302020202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m/hCc062U2WWWfExzztGieo0b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9"/>
  </p:normalViewPr>
  <p:slideViewPr>
    <p:cSldViewPr snapToGrid="0">
      <p:cViewPr varScale="1">
        <p:scale>
          <a:sx n="120" d="100"/>
          <a:sy n="120" d="100"/>
        </p:scale>
        <p:origin x="200" y="560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e01bca18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be01bca18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e01bca18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be01bca18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caa73fd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bcaa73fd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caa73fdc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2bcaa73fdc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caa73fdc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bcaa73fdc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d1842a3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bd1842a3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6" name="Google Shape;66;p26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67" name="Google Shape;67;p26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68" name="Google Shape;68;p26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69" name="Google Shape;69;p26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76" name="Google Shape;76;p27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77" name="Google Shape;77;p27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82" name="Google Shape;82;p27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83" name="Google Shape;83;p27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38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e01bca18f_0_392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be01bca18f_0_392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be01bca18f_0_392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be01bca18f_0_392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be01bca18f_0_39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be01bca18f_0_39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e01bca18f_0_399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be01bca18f_0_39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e01bca18f_0_40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600" cy="3842100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149" name="Google Shape;149;g2be01bca18f_0_40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be01bca18f_0_40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e01bca18f_0_406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2be01bca18f_0_406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be01bca18f_0_40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be01bca18f_0_406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be01bca18f_0_406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e01bca18f_0_412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00" cy="17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2be01bca18f_0_412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00" cy="1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be01bca18f_0_412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100" cy="3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g2be01bca18f_0_41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e01bca18f_0_4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be01bca18f_0_417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e01bca18f_0_42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600" cy="3842100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167" name="Google Shape;167;g2be01bca18f_0_4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be01bca18f_0_42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e01bca18f_0_4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be01bca18f_0_424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00" cy="3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2be01bca18f_0_424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6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73" name="Google Shape;173;g2be01bca18f_0_424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6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e01bca18f_0_429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2be01bca18f_0_429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g2be01bca18f_0_429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g2be01bca18f_0_429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90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9" name="Google Shape;179;g2be01bca18f_0_429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g2be01bca18f_0_4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2be01bca18f_0_429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2" name="Google Shape;182;g2be01bca18f_0_429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83" name="Google Shape;183;g2be01bca18f_0_429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0" cy="1883100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184" name="Google Shape;184;g2be01bca18f_0_429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0" cy="1883100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e01bca18f_0_44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be01bca18f_0_440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6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be01bca18f_0_440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6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89" name="Google Shape;189;g2be01bca18f_0_440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600" cy="1883100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190" name="Google Shape;190;g2be01bca18f_0_440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600" cy="1883100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191" name="Google Shape;191;g2be01bca18f_0_440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600" cy="1883100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192" name="Google Shape;192;g2be01bca18f_0_440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600" cy="1883100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e01bca18f_0_448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g2be01bca18f_0_448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2be01bca18f_0_448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g2be01bca18f_0_44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be01bca18f_0_448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300" cy="1304400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199" name="Google Shape;199;g2be01bca18f_0_448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300" cy="1304400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200" name="Google Shape;200;g2be01bca18f_0_448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300" cy="1304400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201" name="Google Shape;201;g2be01bca18f_0_448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g2be01bca18f_0_448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g2be01bca18f_0_448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g2be01bca18f_0_448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300" cy="1304400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205" name="Google Shape;205;g2be01bca18f_0_448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300" cy="1304400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206" name="Google Shape;206;g2be01bca18f_0_448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300" cy="1304400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e01bca18f_0_462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g2be01bca18f_0_46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e01bca18f_0_465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2be01bca18f_0_465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g2be01bca18f_0_465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g2be01bca18f_0_465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g2be01bca18f_0_46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e01bca18f_0_47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2be01bca18f_0_471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e01bca18f_0_474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g2be01bca18f_0_47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e01bca18f_0_47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2be01bca18f_0_477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600" cy="3842100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225" name="Google Shape;225;g2be01bca18f_0_477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e01bca18f_0_48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2be01bca18f_0_481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e01bca18f_0_48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g2be01bca18f_0_48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g2be01bca18f_0_48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g2be01bca18f_0_48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2be01bca18f_0_48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e01bca18f_0_49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2be01bca18f_0_49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600" cy="3842100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238" name="Google Shape;238;g2be01bca18f_0_49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e01bca18f_0_49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2be01bca18f_0_494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e01bca18f_0_49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2be01bca18f_0_49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g2be01bca18f_0_49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g2be01bca18f_0_49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g2be01bca18f_0_49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e01bca18f_0_50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2be01bca18f_0_503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g2be01bca18f_0_503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6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252" name="Google Shape;252;g2be01bca18f_0_503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600" cy="1883100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253" name="Google Shape;253;g2be01bca18f_0_503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6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254" name="Google Shape;254;g2be01bca18f_0_503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600" cy="1883100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50" name="Google Shape;50;p24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0" name="Google Shape;60;p2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61" name="Google Shape;61;p2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e01bca18f_0_387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g2be01bca18f_0_387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g2be01bca18f_0_387"/>
          <p:cNvSpPr txBox="1"/>
          <p:nvPr/>
        </p:nvSpPr>
        <p:spPr>
          <a:xfrm>
            <a:off x="-865051" y="413412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be01bca18f_0_387"/>
          <p:cNvSpPr txBox="1"/>
          <p:nvPr/>
        </p:nvSpPr>
        <p:spPr>
          <a:xfrm>
            <a:off x="-865051" y="413412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e01bca18f_0_383"/>
          <p:cNvSpPr txBox="1">
            <a:spLocks noGrp="1"/>
          </p:cNvSpPr>
          <p:nvPr>
            <p:ph type="title"/>
          </p:nvPr>
        </p:nvSpPr>
        <p:spPr>
          <a:xfrm>
            <a:off x="1371600" y="2198350"/>
            <a:ext cx="6400800" cy="2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600" dirty="0">
                <a:solidFill>
                  <a:schemeClr val="lt1"/>
                </a:solidFill>
              </a:rPr>
              <a:t>SDN контроллеры: </a:t>
            </a:r>
            <a:endParaRPr sz="2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600" dirty="0">
                <a:solidFill>
                  <a:schemeClr val="lt1"/>
                </a:solidFill>
              </a:rPr>
              <a:t>Open </a:t>
            </a:r>
            <a:r>
              <a:rPr lang="en-US" sz="2600" dirty="0">
                <a:solidFill>
                  <a:schemeClr val="lt1"/>
                </a:solidFill>
              </a:rPr>
              <a:t>D</a:t>
            </a:r>
            <a:r>
              <a:rPr lang="ru-RU" sz="2600" dirty="0" err="1">
                <a:solidFill>
                  <a:schemeClr val="lt1"/>
                </a:solidFill>
              </a:rPr>
              <a:t>ay</a:t>
            </a:r>
            <a:r>
              <a:rPr lang="en-US" sz="2600" dirty="0">
                <a:solidFill>
                  <a:schemeClr val="lt1"/>
                </a:solidFill>
              </a:rPr>
              <a:t> L</a:t>
            </a:r>
            <a:r>
              <a:rPr lang="ru-RU" sz="2600" dirty="0" err="1">
                <a:solidFill>
                  <a:schemeClr val="lt1"/>
                </a:solidFill>
              </a:rPr>
              <a:t>ight</a:t>
            </a:r>
            <a:r>
              <a:rPr lang="ru-RU" sz="2600" dirty="0">
                <a:solidFill>
                  <a:schemeClr val="lt1"/>
                </a:solidFill>
              </a:rPr>
              <a:t>, </a:t>
            </a:r>
            <a:r>
              <a:rPr lang="ru-RU" sz="2600" dirty="0" err="1">
                <a:solidFill>
                  <a:schemeClr val="lt1"/>
                </a:solidFill>
              </a:rPr>
              <a:t>Ryu</a:t>
            </a:r>
            <a:r>
              <a:rPr lang="ru-RU" sz="2600" dirty="0">
                <a:solidFill>
                  <a:schemeClr val="lt1"/>
                </a:solidFill>
              </a:rPr>
              <a:t>, NOX. </a:t>
            </a:r>
            <a:endParaRPr sz="2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600" dirty="0">
                <a:solidFill>
                  <a:schemeClr val="lt1"/>
                </a:solidFill>
              </a:rPr>
              <a:t>Сравнительный анализ</a:t>
            </a:r>
            <a:endParaRPr sz="2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000" dirty="0">
                <a:solidFill>
                  <a:schemeClr val="lt1"/>
                </a:solidFill>
              </a:rPr>
              <a:t>подготовила </a:t>
            </a:r>
            <a:endParaRPr sz="20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2000" dirty="0">
                <a:solidFill>
                  <a:schemeClr val="lt1"/>
                </a:solidFill>
              </a:rPr>
              <a:t>Никитина Юлия, К34212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"/>
          <p:cNvSpPr txBox="1">
            <a:spLocks noGrp="1"/>
          </p:cNvSpPr>
          <p:nvPr>
            <p:ph type="body" idx="1"/>
          </p:nvPr>
        </p:nvSpPr>
        <p:spPr>
          <a:xfrm>
            <a:off x="449101" y="2792740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600"/>
              <a:t>Opendaylight (ODL)</a:t>
            </a:r>
            <a:endParaRPr sz="1600"/>
          </a:p>
        </p:txBody>
      </p:sp>
      <p:sp>
        <p:nvSpPr>
          <p:cNvPr id="333" name="Google Shape;333;p9"/>
          <p:cNvSpPr txBox="1">
            <a:spLocks noGrp="1"/>
          </p:cNvSpPr>
          <p:nvPr>
            <p:ph type="body" idx="2"/>
          </p:nvPr>
        </p:nvSpPr>
        <p:spPr>
          <a:xfrm>
            <a:off x="3209492" y="279276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600"/>
              <a:t>Ryu</a:t>
            </a:r>
            <a:endParaRPr sz="1600"/>
          </a:p>
        </p:txBody>
      </p:sp>
      <p:sp>
        <p:nvSpPr>
          <p:cNvPr id="334" name="Google Shape;334;p9"/>
          <p:cNvSpPr txBox="1">
            <a:spLocks noGrp="1"/>
          </p:cNvSpPr>
          <p:nvPr>
            <p:ph type="body" idx="3"/>
          </p:nvPr>
        </p:nvSpPr>
        <p:spPr>
          <a:xfrm>
            <a:off x="5969904" y="279276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600"/>
              <a:t>NOX</a:t>
            </a:r>
            <a:endParaRPr sz="1600"/>
          </a:p>
        </p:txBody>
      </p:sp>
      <p:sp>
        <p:nvSpPr>
          <p:cNvPr id="335" name="Google Shape;335;p9"/>
          <p:cNvSpPr txBox="1">
            <a:spLocks noGrp="1"/>
          </p:cNvSpPr>
          <p:nvPr>
            <p:ph type="body" idx="4"/>
          </p:nvPr>
        </p:nvSpPr>
        <p:spPr>
          <a:xfrm>
            <a:off x="397800" y="3323825"/>
            <a:ext cx="2589300" cy="1188662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rPr lang="ru-RU" sz="3700" dirty="0"/>
              <a:t>→  язык: </a:t>
            </a:r>
            <a:r>
              <a:rPr lang="ru-RU" sz="3700" b="1" dirty="0"/>
              <a:t>Java</a:t>
            </a:r>
            <a:endParaRPr sz="37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rPr lang="ru-RU" sz="3700" dirty="0"/>
              <a:t>→ распределенный</a:t>
            </a:r>
            <a:endParaRPr sz="37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rPr lang="ru-RU" sz="3700" dirty="0"/>
              <a:t>→ протоколы: </a:t>
            </a:r>
            <a:r>
              <a:rPr lang="en-US" sz="4000" dirty="0"/>
              <a:t>OpenFlow, </a:t>
            </a:r>
            <a:r>
              <a:rPr lang="ru-RU" sz="3700" dirty="0"/>
              <a:t>NETCONF, OVSDB, PCEP, BGP</a:t>
            </a:r>
            <a:endParaRPr sz="3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336" name="Google Shape;336;p9"/>
          <p:cNvSpPr txBox="1">
            <a:spLocks noGrp="1"/>
          </p:cNvSpPr>
          <p:nvPr>
            <p:ph type="body" idx="5"/>
          </p:nvPr>
        </p:nvSpPr>
        <p:spPr>
          <a:xfrm>
            <a:off x="3207250" y="3323825"/>
            <a:ext cx="2591400" cy="1188662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→  язык: </a:t>
            </a:r>
            <a:r>
              <a:rPr lang="ru-RU" b="1" dirty="0"/>
              <a:t>Python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→ централизованный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→ протоколы: </a:t>
            </a:r>
            <a:r>
              <a:rPr lang="en-US" dirty="0"/>
              <a:t>OpenFlow, </a:t>
            </a:r>
            <a:r>
              <a:rPr lang="ru-RU" dirty="0"/>
              <a:t>NETCONF, OFCONFIG</a:t>
            </a:r>
            <a:endParaRPr dirty="0"/>
          </a:p>
        </p:txBody>
      </p:sp>
      <p:sp>
        <p:nvSpPr>
          <p:cNvPr id="337" name="Google Shape;337;p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Вывод</a:t>
            </a:r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body" idx="6"/>
          </p:nvPr>
        </p:nvSpPr>
        <p:spPr>
          <a:xfrm>
            <a:off x="5967600" y="3323800"/>
            <a:ext cx="2591400" cy="1188662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→  язык: </a:t>
            </a:r>
            <a:r>
              <a:rPr lang="ru-RU" b="1" dirty="0" err="1"/>
              <a:t>C</a:t>
            </a:r>
            <a:r>
              <a:rPr lang="ru-RU" b="1" dirty="0"/>
              <a:t>++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→ централизованный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→ протоколы</a:t>
            </a:r>
            <a:r>
              <a:rPr lang="en-US" dirty="0"/>
              <a:t>: OpenFlow</a:t>
            </a:r>
            <a:endParaRPr dirty="0"/>
          </a:p>
        </p:txBody>
      </p:sp>
      <p:pic>
        <p:nvPicPr>
          <p:cNvPr id="339" name="Google Shape;33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63" y="1289488"/>
            <a:ext cx="2855875" cy="118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175" y="1289500"/>
            <a:ext cx="1635627" cy="127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9100" y="1289488"/>
            <a:ext cx="1370641" cy="11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be01bca18f_0_128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347" name="Google Shape;347;g2be01bca18f_0_128"/>
          <p:cNvSpPr txBox="1"/>
          <p:nvPr/>
        </p:nvSpPr>
        <p:spPr>
          <a:xfrm>
            <a:off x="5963925" y="3942900"/>
            <a:ext cx="3018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Никитина Юлия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К34212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Telegram: @iuliia1nkt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endParaRPr/>
          </a:p>
        </p:txBody>
      </p:sp>
      <p:sp>
        <p:nvSpPr>
          <p:cNvPr id="265" name="Google Shape;265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>
                <a:solidFill>
                  <a:schemeClr val="dk2"/>
                </a:solidFill>
              </a:rPr>
              <a:t>SDN архитектура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66" name="Google Shape;26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150" y="967499"/>
            <a:ext cx="5708249" cy="317995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85636"/>
            <a:ext cx="2315175" cy="3232975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Open Day Light (ODL)</a:t>
            </a:r>
            <a:endParaRPr/>
          </a:p>
        </p:txBody>
      </p:sp>
      <p:sp>
        <p:nvSpPr>
          <p:cNvPr id="273" name="Google Shape;273;p7"/>
          <p:cNvSpPr txBox="1">
            <a:spLocks noGrp="1"/>
          </p:cNvSpPr>
          <p:nvPr>
            <p:ph type="body" idx="1"/>
          </p:nvPr>
        </p:nvSpPr>
        <p:spPr>
          <a:xfrm>
            <a:off x="5259200" y="1262200"/>
            <a:ext cx="3736200" cy="219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проект с открытым исходным кодом, служащий для настройки, автоматизации и мониторинга программно-определяемых сетей.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b="1"/>
              <a:t>язык</a:t>
            </a:r>
            <a:r>
              <a:rPr lang="ru-RU" sz="1600"/>
              <a:t>: Java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/>
              <a:t>- распределенный</a:t>
            </a:r>
            <a:endParaRPr sz="1600"/>
          </a:p>
        </p:txBody>
      </p:sp>
      <p:pic>
        <p:nvPicPr>
          <p:cNvPr id="274" name="Google Shape;2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50" y="1027650"/>
            <a:ext cx="4724536" cy="19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12" y="2994075"/>
            <a:ext cx="3736207" cy="1966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"/>
          <p:cNvSpPr txBox="1">
            <a:spLocks noGrp="1"/>
          </p:cNvSpPr>
          <p:nvPr>
            <p:ph type="body" idx="1"/>
          </p:nvPr>
        </p:nvSpPr>
        <p:spPr>
          <a:xfrm>
            <a:off x="508000" y="1792275"/>
            <a:ext cx="3635700" cy="15736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масштабируемость;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высокая степень модульности;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отказоустойчивость;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поддержка наибольшего числа протоколов.</a:t>
            </a:r>
            <a:endParaRPr sz="1600" dirty="0"/>
          </a:p>
        </p:txBody>
      </p:sp>
      <p:sp>
        <p:nvSpPr>
          <p:cNvPr id="281" name="Google Shape;281;p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Преимущества:</a:t>
            </a: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>
                <a:solidFill>
                  <a:schemeClr val="dk2"/>
                </a:solidFill>
              </a:rPr>
              <a:t>Преимущества и недостатки ODL: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3" name="Google Shape;283;p4"/>
          <p:cNvSpPr txBox="1">
            <a:spLocks noGrp="1"/>
          </p:cNvSpPr>
          <p:nvPr>
            <p:ph type="body" idx="3"/>
          </p:nvPr>
        </p:nvSpPr>
        <p:spPr>
          <a:xfrm>
            <a:off x="5000175" y="3011475"/>
            <a:ext cx="3635700" cy="47600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- слабая согласованность.</a:t>
            </a:r>
            <a:endParaRPr sz="1600" dirty="0"/>
          </a:p>
        </p:txBody>
      </p:sp>
      <p:sp>
        <p:nvSpPr>
          <p:cNvPr id="284" name="Google Shape;284;p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Недостатки:</a:t>
            </a:r>
            <a:endParaRPr/>
          </a:p>
        </p:txBody>
      </p:sp>
      <p:pic>
        <p:nvPicPr>
          <p:cNvPr id="285" name="Google Shape;28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300" y="1182450"/>
            <a:ext cx="2651796" cy="11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caa73fdc2_0_3"/>
          <p:cNvSpPr txBox="1">
            <a:spLocks noGrp="1"/>
          </p:cNvSpPr>
          <p:nvPr>
            <p:ph type="title"/>
          </p:nvPr>
        </p:nvSpPr>
        <p:spPr>
          <a:xfrm>
            <a:off x="457200" y="548360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</a:pPr>
            <a:r>
              <a:rPr lang="ru-RU" sz="3500"/>
              <a:t>Ryu</a:t>
            </a:r>
            <a:endParaRPr sz="3500"/>
          </a:p>
        </p:txBody>
      </p:sp>
      <p:sp>
        <p:nvSpPr>
          <p:cNvPr id="291" name="Google Shape;291;g2bcaa73fdc2_0_3"/>
          <p:cNvSpPr txBox="1">
            <a:spLocks noGrp="1"/>
          </p:cNvSpPr>
          <p:nvPr>
            <p:ph type="body" idx="1"/>
          </p:nvPr>
        </p:nvSpPr>
        <p:spPr>
          <a:xfrm>
            <a:off x="4628100" y="1262200"/>
            <a:ext cx="3923400" cy="1969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программно-определяемая сетевая платформа, основанная на компонентах.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b="1"/>
              <a:t>язык</a:t>
            </a:r>
            <a:r>
              <a:rPr lang="ru-RU" sz="1600"/>
              <a:t>: Python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централизованный</a:t>
            </a:r>
            <a:endParaRPr sz="1600"/>
          </a:p>
        </p:txBody>
      </p:sp>
      <p:pic>
        <p:nvPicPr>
          <p:cNvPr id="292" name="Google Shape;292;g2bcaa73fdc2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00" y="1153875"/>
            <a:ext cx="2259025" cy="17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bcaa73fdc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475" y="3231625"/>
            <a:ext cx="3333250" cy="166662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caa73fdc2_0_23"/>
          <p:cNvSpPr txBox="1">
            <a:spLocks noGrp="1"/>
          </p:cNvSpPr>
          <p:nvPr>
            <p:ph type="body" idx="1"/>
          </p:nvPr>
        </p:nvSpPr>
        <p:spPr>
          <a:xfrm>
            <a:off x="508000" y="1792274"/>
            <a:ext cx="3635700" cy="103970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облегчение сетевого программирования </a:t>
            </a:r>
            <a:r>
              <a:rPr lang="ru-RU" sz="1600" dirty="0" err="1"/>
              <a:t>засчет</a:t>
            </a:r>
            <a:r>
              <a:rPr lang="ru-RU" sz="1600" dirty="0"/>
              <a:t> использования языка Python;</a:t>
            </a:r>
            <a:endParaRPr sz="1600" dirty="0"/>
          </a:p>
        </p:txBody>
      </p:sp>
      <p:sp>
        <p:nvSpPr>
          <p:cNvPr id="299" name="Google Shape;299;g2bcaa73fdc2_0_23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Преимущества:</a:t>
            </a:r>
            <a:endParaRPr/>
          </a:p>
        </p:txBody>
      </p:sp>
      <p:sp>
        <p:nvSpPr>
          <p:cNvPr id="300" name="Google Shape;300;g2bcaa73fdc2_0_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>
                <a:solidFill>
                  <a:schemeClr val="dk2"/>
                </a:solidFill>
              </a:rPr>
              <a:t>Преимущества и недостатки Ryu: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1" name="Google Shape;301;g2bcaa73fdc2_0_23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низкий уровень модульности;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ограничения масштабируемости;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низкая производительность и поддержка многопоточности.</a:t>
            </a:r>
            <a:endParaRPr sz="1600"/>
          </a:p>
        </p:txBody>
      </p:sp>
      <p:sp>
        <p:nvSpPr>
          <p:cNvPr id="302" name="Google Shape;302;g2bcaa73fdc2_0_23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Недостатки:</a:t>
            </a:r>
            <a:endParaRPr/>
          </a:p>
        </p:txBody>
      </p:sp>
      <p:pic>
        <p:nvPicPr>
          <p:cNvPr id="303" name="Google Shape;303;g2bcaa73fdc2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900" y="895698"/>
            <a:ext cx="1855975" cy="144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caa73fdc2_0_9"/>
          <p:cNvSpPr txBox="1">
            <a:spLocks noGrp="1"/>
          </p:cNvSpPr>
          <p:nvPr>
            <p:ph type="title"/>
          </p:nvPr>
        </p:nvSpPr>
        <p:spPr>
          <a:xfrm>
            <a:off x="457200" y="420724"/>
            <a:ext cx="6291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</a:pPr>
            <a:r>
              <a:rPr lang="ru-RU" sz="3500"/>
              <a:t>NOX</a:t>
            </a:r>
            <a:endParaRPr sz="3500"/>
          </a:p>
        </p:txBody>
      </p:sp>
      <p:sp>
        <p:nvSpPr>
          <p:cNvPr id="309" name="Google Shape;309;g2bcaa73fdc2_0_9"/>
          <p:cNvSpPr txBox="1">
            <a:spLocks noGrp="1"/>
          </p:cNvSpPr>
          <p:nvPr>
            <p:ph type="body" idx="1"/>
          </p:nvPr>
        </p:nvSpPr>
        <p:spPr>
          <a:xfrm>
            <a:off x="5027800" y="1153875"/>
            <a:ext cx="3460500" cy="19596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контроллер с открытым исходным кодом, основанный на многопоточных проектах.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b="1"/>
              <a:t>язык</a:t>
            </a:r>
            <a:r>
              <a:rPr lang="ru-RU" sz="1600"/>
              <a:t>: C++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централизованный</a:t>
            </a:r>
            <a:endParaRPr/>
          </a:p>
        </p:txBody>
      </p:sp>
      <p:pic>
        <p:nvPicPr>
          <p:cNvPr id="310" name="Google Shape;310;g2bcaa73fdc2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25" y="2793925"/>
            <a:ext cx="3665775" cy="208147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1" name="Google Shape;311;g2bcaa73fdc2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725" y="1209950"/>
            <a:ext cx="1526353" cy="13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d1842a325_0_10"/>
          <p:cNvSpPr txBox="1">
            <a:spLocks noGrp="1"/>
          </p:cNvSpPr>
          <p:nvPr>
            <p:ph type="body" idx="1"/>
          </p:nvPr>
        </p:nvSpPr>
        <p:spPr>
          <a:xfrm>
            <a:off x="508000" y="1792274"/>
            <a:ext cx="3635700" cy="69574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высокая</a:t>
            </a:r>
            <a:r>
              <a:rPr lang="ru-RU" sz="1600" b="1" dirty="0"/>
              <a:t> </a:t>
            </a:r>
            <a:r>
              <a:rPr lang="ru-RU" sz="1600" dirty="0"/>
              <a:t>производительность;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 dirty="0"/>
              <a:t>+ низкий уровень задержек.</a:t>
            </a:r>
            <a:endParaRPr sz="1600" dirty="0"/>
          </a:p>
        </p:txBody>
      </p:sp>
      <p:sp>
        <p:nvSpPr>
          <p:cNvPr id="317" name="Google Shape;317;g2bd1842a325_0_10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Преимущества:</a:t>
            </a:r>
            <a:endParaRPr/>
          </a:p>
        </p:txBody>
      </p:sp>
      <p:sp>
        <p:nvSpPr>
          <p:cNvPr id="318" name="Google Shape;318;g2bd1842a325_0_1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>
                <a:solidFill>
                  <a:schemeClr val="dk2"/>
                </a:solidFill>
              </a:rPr>
              <a:t>Преимущества и недостатки NOX: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g2bd1842a325_0_10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низкий уровень модульности;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недостаточно эффективное управление памятью;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600"/>
              <a:t>- уступающий по качеству графический интерфейс.</a:t>
            </a:r>
            <a:endParaRPr sz="1600"/>
          </a:p>
        </p:txBody>
      </p:sp>
      <p:sp>
        <p:nvSpPr>
          <p:cNvPr id="320" name="Google Shape;320;g2bd1842a325_0_10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Недостатки:</a:t>
            </a:r>
            <a:endParaRPr/>
          </a:p>
        </p:txBody>
      </p:sp>
      <p:pic>
        <p:nvPicPr>
          <p:cNvPr id="321" name="Google Shape;321;g2bd1842a32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045" y="1040545"/>
            <a:ext cx="1445775" cy="12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</a:pPr>
            <a:r>
              <a:rPr lang="ru-RU" sz="2600"/>
              <a:t>Сравнение ODL, Ryu и NOX:</a:t>
            </a:r>
            <a:endParaRPr sz="2600"/>
          </a:p>
        </p:txBody>
      </p:sp>
      <p:pic>
        <p:nvPicPr>
          <p:cNvPr id="327" name="Google Shape;32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007" y="964675"/>
            <a:ext cx="6487925" cy="41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253</Words>
  <Application>Microsoft Macintosh PowerPoint</Application>
  <PresentationFormat>Экран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Golos Text SemiBold</vt:lpstr>
      <vt:lpstr>Arial</vt:lpstr>
      <vt:lpstr>Calibri</vt:lpstr>
      <vt:lpstr>Golos Text</vt:lpstr>
      <vt:lpstr>Тема1</vt:lpstr>
      <vt:lpstr>Тема1</vt:lpstr>
      <vt:lpstr>SDN контроллеры:  Open Day Light, Ryu, NOX.  Сравнительный анализ  подготовила  Никитина Юлия, К34212</vt:lpstr>
      <vt:lpstr>SDN архитектура</vt:lpstr>
      <vt:lpstr>Open Day Light (ODL)</vt:lpstr>
      <vt:lpstr>Преимущества и недостатки ODL:</vt:lpstr>
      <vt:lpstr>Ryu</vt:lpstr>
      <vt:lpstr>Преимущества и недостатки Ryu:</vt:lpstr>
      <vt:lpstr>NOX</vt:lpstr>
      <vt:lpstr>Преимущества и недостатки NOX:</vt:lpstr>
      <vt:lpstr>Сравнение ODL, Ryu и NOX: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контроллеры:  Opendaylight, Ryu, NOX.  Сравнительный анализ  подготовила  Никитина Юлия Алексеевна, К34212</dc:title>
  <dc:creator>Al</dc:creator>
  <cp:lastModifiedBy>oleg iliushin</cp:lastModifiedBy>
  <cp:revision>8</cp:revision>
  <dcterms:created xsi:type="dcterms:W3CDTF">2014-06-27T12:30:22Z</dcterms:created>
  <dcterms:modified xsi:type="dcterms:W3CDTF">2024-03-22T09:48:48Z</dcterms:modified>
</cp:coreProperties>
</file>