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3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los Text" panose="020B0604020202020204" charset="0"/>
      <p:regular r:id="rId18"/>
      <p:bold r:id="rId19"/>
    </p:embeddedFont>
    <p:embeddedFont>
      <p:font typeface="Golos Text SemiBold" panose="020B0604020202020204" charset="0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Mon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571738394_6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c571738394_6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571738394_6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c571738394_6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571738394_6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c571738394_6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571738394_6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c571738394_6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571738394_6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2c571738394_6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571738394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c571738394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571738394_6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c571738394_6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571738394_6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c571738394_6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617"/>
            </a:avLst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3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>
            <a:spLocks noGrp="1"/>
          </p:cNvSpPr>
          <p:nvPr>
            <p:ph type="pic" idx="2"/>
          </p:nvPr>
        </p:nvSpPr>
        <p:spPr>
          <a:xfrm>
            <a:off x="457200" y="943208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91" name="Google Shape;91;p21"/>
          <p:cNvSpPr>
            <a:spLocks noGrp="1"/>
          </p:cNvSpPr>
          <p:nvPr>
            <p:ph type="pic" idx="3"/>
          </p:nvPr>
        </p:nvSpPr>
        <p:spPr>
          <a:xfrm>
            <a:off x="457200" y="2935720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2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3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4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5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6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0" name="Google Shape;100;p22"/>
          <p:cNvSpPr>
            <a:spLocks noGrp="1"/>
          </p:cNvSpPr>
          <p:nvPr>
            <p:ph type="pic" idx="7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01" name="Google Shape;101;p22"/>
          <p:cNvSpPr>
            <a:spLocks noGrp="1"/>
          </p:cNvSpPr>
          <p:nvPr>
            <p:ph type="pic" idx="8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  <a:noFill/>
          <a:ln>
            <a:noFill/>
          </a:ln>
        </p:spPr>
      </p:sp>
      <p:sp>
        <p:nvSpPr>
          <p:cNvPr id="102" name="Google Shape;102;p22"/>
          <p:cNvSpPr>
            <a:spLocks noGrp="1"/>
          </p:cNvSpPr>
          <p:nvPr>
            <p:ph type="pic" idx="9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>
            <a:spLocks noGrp="1"/>
          </p:cNvSpPr>
          <p:nvPr>
            <p:ph type="pic" idx="2"/>
          </p:nvPr>
        </p:nvSpPr>
        <p:spPr>
          <a:xfrm>
            <a:off x="3095171" y="963397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07" name="Google Shape;107;p23"/>
          <p:cNvSpPr>
            <a:spLocks noGrp="1"/>
          </p:cNvSpPr>
          <p:nvPr>
            <p:ph type="pic" idx="3"/>
          </p:nvPr>
        </p:nvSpPr>
        <p:spPr>
          <a:xfrm>
            <a:off x="5733141" y="966928"/>
            <a:ext cx="2532744" cy="1883023"/>
          </a:xfrm>
          <a:prstGeom prst="roundRect">
            <a:avLst>
              <a:gd name="adj" fmla="val 11196"/>
            </a:avLst>
          </a:prstGeom>
          <a:noFill/>
          <a:ln>
            <a:noFill/>
          </a:ln>
        </p:spPr>
      </p:sp>
      <p:sp>
        <p:nvSpPr>
          <p:cNvPr id="108" name="Google Shape;108;p23"/>
          <p:cNvSpPr>
            <a:spLocks noGrp="1"/>
          </p:cNvSpPr>
          <p:nvPr>
            <p:ph type="pic" idx="4"/>
          </p:nvPr>
        </p:nvSpPr>
        <p:spPr>
          <a:xfrm>
            <a:off x="5733141" y="2954042"/>
            <a:ext cx="2532744" cy="1883023"/>
          </a:xfrm>
          <a:prstGeom prst="roundRect">
            <a:avLst>
              <a:gd name="adj" fmla="val 8802"/>
            </a:avLst>
          </a:prstGeom>
          <a:noFill/>
          <a:ln>
            <a:noFill/>
          </a:ln>
        </p:spPr>
      </p:sp>
      <p:sp>
        <p:nvSpPr>
          <p:cNvPr id="109" name="Google Shape;109;p23"/>
          <p:cNvSpPr>
            <a:spLocks noGrp="1"/>
          </p:cNvSpPr>
          <p:nvPr>
            <p:ph type="pic" idx="5"/>
          </p:nvPr>
        </p:nvSpPr>
        <p:spPr>
          <a:xfrm>
            <a:off x="3095171" y="2960314"/>
            <a:ext cx="2532744" cy="1883023"/>
          </a:xfrm>
          <a:prstGeom prst="roundRect">
            <a:avLst>
              <a:gd name="adj" fmla="val 8459"/>
            </a:avLst>
          </a:prstGeom>
          <a:noFill/>
          <a:ln>
            <a:noFill/>
          </a:ln>
        </p:spPr>
      </p:sp>
      <p:sp>
        <p:nvSpPr>
          <p:cNvPr id="110" name="Google Shape;110;p23"/>
          <p:cNvSpPr>
            <a:spLocks noGrp="1"/>
          </p:cNvSpPr>
          <p:nvPr>
            <p:ph type="pic" idx="6"/>
          </p:nvPr>
        </p:nvSpPr>
        <p:spPr>
          <a:xfrm>
            <a:off x="457200" y="2960314"/>
            <a:ext cx="2532744" cy="1883023"/>
          </a:xfrm>
          <a:prstGeom prst="roundRect">
            <a:avLst>
              <a:gd name="adj" fmla="val 1016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213" cy="1304294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117" name="Google Shape;117;p24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213" cy="1304294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118" name="Google Shape;118;p24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213" cy="1304294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119" name="Google Shape;119;p24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213" cy="1304294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123" name="Google Shape;123;p24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213" cy="1304294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124" name="Google Shape;124;p24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213" cy="1304294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70" name="Google Shape;170;p35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71" name="Google Shape;171;p35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72" name="Google Shape;172;p35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title"/>
          </p:nvPr>
        </p:nvSpPr>
        <p:spPr>
          <a:xfrm>
            <a:off x="1371600" y="2442525"/>
            <a:ext cx="64008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Преимущества SDN перед традиционными сетями</a:t>
            </a:r>
            <a:endParaRPr sz="3000" b="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8" name="Google Shape;178;p36"/>
          <p:cNvSpPr txBox="1"/>
          <p:nvPr/>
        </p:nvSpPr>
        <p:spPr>
          <a:xfrm>
            <a:off x="6183900" y="3877375"/>
            <a:ext cx="29601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Александр Гомзяков,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K34212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" sz="4400">
                <a:latin typeface="Roboto"/>
                <a:ea typeface="Roboto"/>
                <a:cs typeface="Roboto"/>
                <a:sym typeface="Roboto"/>
              </a:rPr>
              <a:t>Спасибо</a:t>
            </a:r>
            <a:br>
              <a:rPr lang="ru" sz="4400">
                <a:latin typeface="Roboto"/>
                <a:ea typeface="Roboto"/>
                <a:cs typeface="Roboto"/>
                <a:sym typeface="Roboto"/>
              </a:rPr>
            </a:br>
            <a:r>
              <a:rPr lang="ru" sz="4400"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 sz="4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43"/>
          <p:cNvSpPr txBox="1"/>
          <p:nvPr/>
        </p:nvSpPr>
        <p:spPr>
          <a:xfrm>
            <a:off x="6880123" y="4468762"/>
            <a:ext cx="191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body" idx="1"/>
          </p:nvPr>
        </p:nvSpPr>
        <p:spPr>
          <a:xfrm>
            <a:off x="615952" y="1201025"/>
            <a:ext cx="42660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Одним из ключевых компонентов традиционных сетей являются протоколы маршрутизации, такие как OSPF (Open Shortest Path First) и EIGRP (Enhanced Interior Gateway Routing Protocol), которые обеспечивают определение оптимальных путей передачи данных в сети.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Обзор традиционных сетей</a:t>
            </a:r>
            <a:endParaRPr sz="4400" b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702" y="1763585"/>
            <a:ext cx="3086100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/>
          <p:nvPr/>
        </p:nvSpPr>
        <p:spPr>
          <a:xfrm>
            <a:off x="188750" y="909050"/>
            <a:ext cx="5061900" cy="4168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91" name="Google Shape;191;p38"/>
          <p:cNvSpPr txBox="1">
            <a:spLocks noGrp="1"/>
          </p:cNvSpPr>
          <p:nvPr>
            <p:ph type="title"/>
          </p:nvPr>
        </p:nvSpPr>
        <p:spPr>
          <a:xfrm>
            <a:off x="457200" y="99502"/>
            <a:ext cx="68244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Введение в SDN</a:t>
            </a:r>
            <a:endParaRPr sz="4000">
              <a:solidFill>
                <a:schemeClr val="lt2"/>
              </a:solidFill>
            </a:endParaRPr>
          </a:p>
        </p:txBody>
      </p:sp>
      <p:sp>
        <p:nvSpPr>
          <p:cNvPr id="192" name="Google Shape;192;p38"/>
          <p:cNvSpPr txBox="1">
            <a:spLocks noGrp="1"/>
          </p:cNvSpPr>
          <p:nvPr>
            <p:ph type="body" idx="1"/>
          </p:nvPr>
        </p:nvSpPr>
        <p:spPr>
          <a:xfrm>
            <a:off x="5491825" y="1358525"/>
            <a:ext cx="30213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 SDN архитектуре сетевые функции и управление сосредоточены в централизованном контроллере, который принимает решения об управлении трафиком и настройке сетевых устройств.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00" y="998975"/>
            <a:ext cx="1688200" cy="20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00" y="3152248"/>
            <a:ext cx="1688200" cy="134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6150" y="2998600"/>
            <a:ext cx="1177950" cy="16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8550" y="1715050"/>
            <a:ext cx="1236250" cy="18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29463" y="1147311"/>
            <a:ext cx="1688200" cy="191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100" y="1078300"/>
            <a:ext cx="4198625" cy="36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1450" y="1078300"/>
            <a:ext cx="4516475" cy="38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"/>
              <a:t>Гибкость,масштабируемость, автоматизация SDN</a:t>
            </a:r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body" idx="1"/>
          </p:nvPr>
        </p:nvSpPr>
        <p:spPr>
          <a:xfrm>
            <a:off x="457200" y="1211950"/>
            <a:ext cx="7467600" cy="3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2C2D2E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5613" algn="l" rtl="0">
              <a:spcBef>
                <a:spcPts val="1200"/>
              </a:spcBef>
              <a:spcAft>
                <a:spcPts val="0"/>
              </a:spcAft>
              <a:buClr>
                <a:srgbClr val="2C2D2E"/>
              </a:buClr>
              <a:buSzPct val="100000"/>
              <a:buChar char="●"/>
            </a:pPr>
            <a:r>
              <a:rPr lang="ru" sz="5481">
                <a:latin typeface="Times New Roman"/>
                <a:ea typeface="Times New Roman"/>
                <a:cs typeface="Times New Roman"/>
                <a:sym typeface="Times New Roman"/>
              </a:rPr>
              <a:t>Одним из способов обеспечения гибкости в SDN является динамическое управление трафиком</a:t>
            </a:r>
            <a:endParaRPr sz="548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48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5613" algn="l" rtl="0"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ru" sz="5481">
                <a:latin typeface="Times New Roman"/>
                <a:ea typeface="Times New Roman"/>
                <a:cs typeface="Times New Roman"/>
                <a:sym typeface="Times New Roman"/>
              </a:rPr>
              <a:t>SDN обеспечивает возможность вертикального масштабирования путем оптимизации использования существующих ресурсов</a:t>
            </a:r>
            <a:endParaRPr sz="548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48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5613" algn="l" rtl="0"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ru" sz="5481">
                <a:latin typeface="Times New Roman"/>
                <a:ea typeface="Times New Roman"/>
                <a:cs typeface="Times New Roman"/>
                <a:sym typeface="Times New Roman"/>
              </a:rPr>
              <a:t>Централизованное управление в SDN позволяет автоматизировать множество аспектов работы сети, начиная от динамической настройки маршрутизации и балансировки нагрузки, и заканчивая предотвращением и реагированием на сетевые сбои или угрозы безопасности.</a:t>
            </a:r>
            <a:endParaRPr sz="548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C2D2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>
              <a:solidFill>
                <a:srgbClr val="2C2D2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>
              <a:solidFill>
                <a:srgbClr val="2C2D2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>
              <a:solidFill>
                <a:srgbClr val="2C2D2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>
              <a:solidFill>
                <a:srgbClr val="2C2D2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>
              <a:solidFill>
                <a:srgbClr val="2C2D2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body" idx="1"/>
          </p:nvPr>
        </p:nvSpPr>
        <p:spPr>
          <a:xfrm>
            <a:off x="534100" y="1118775"/>
            <a:ext cx="3810300" cy="1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Преимущества SDN: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Масштабируемость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Гибкость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Автоматизация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40"/>
          <p:cNvSpPr txBox="1">
            <a:spLocks noGrp="1"/>
          </p:cNvSpPr>
          <p:nvPr>
            <p:ph type="body" idx="2"/>
          </p:nvPr>
        </p:nvSpPr>
        <p:spPr>
          <a:xfrm>
            <a:off x="461550" y="3075025"/>
            <a:ext cx="39699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Преимущества традиционных сетей: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Char char="●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Надежность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Char char="●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Структура полностью распределенных сетей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3"/>
          </p:nvPr>
        </p:nvSpPr>
        <p:spPr>
          <a:xfrm>
            <a:off x="5288789" y="999047"/>
            <a:ext cx="3632100" cy="3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Производительность в бенчмарках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40"/>
          <p:cNvSpPr txBox="1">
            <a:spLocks noGrp="1"/>
          </p:cNvSpPr>
          <p:nvPr>
            <p:ph type="title"/>
          </p:nvPr>
        </p:nvSpPr>
        <p:spPr>
          <a:xfrm>
            <a:off x="180575" y="306425"/>
            <a:ext cx="6568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Сравнение преимуществ SDN и традиционных сетей</a:t>
            </a: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42800"/>
            <a:ext cx="4348899" cy="39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>
            <a:spLocks noGrp="1"/>
          </p:cNvSpPr>
          <p:nvPr>
            <p:ph type="body" idx="1"/>
          </p:nvPr>
        </p:nvSpPr>
        <p:spPr>
          <a:xfrm>
            <a:off x="615950" y="1201025"/>
            <a:ext cx="41133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Телекоммуникации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Облачные вычисления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Оптимизации внутренних сетей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Сети провайдеров услуг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Практические применения SDN</a:t>
            </a:r>
            <a:endParaRPr sz="4400" b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627" y="1785335"/>
            <a:ext cx="3957248" cy="2150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32AAF196-95CA-4A3C-ABF5-C7D6E3A44D7E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F83E41-B15A-4084-8355-06959D84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преимущества </a:t>
            </a:r>
            <a:r>
              <a:rPr lang="en-US" dirty="0"/>
              <a:t>SDN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1E40A7-2C3D-45E5-976A-9B24D3810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171" y="1153886"/>
            <a:ext cx="2669178" cy="3425371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централизированное управление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dirty="0"/>
              <a:t>Сеть на основе намерений 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dirty="0"/>
              <a:t>Сокращение ресурсов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BB8225-E102-4F65-97A4-04DB1D0D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66" y="1153886"/>
            <a:ext cx="4390661" cy="30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1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E9623-4504-4D70-A8F1-3254048B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преимущества </a:t>
            </a:r>
            <a:r>
              <a:rPr lang="en-US" dirty="0"/>
              <a:t>SDN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9CB7A-D99B-446F-8261-6DC6E2D6C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dirty="0"/>
              <a:t>Контроль безопасности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dirty="0"/>
              <a:t>Снижение стоимости владения сетью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Service-chaining</a:t>
            </a:r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14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Заключение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В заключении, данная работа предоставляет обширный обзор преимуществ SDN перед традиционными сетями, выявляя их гибкость, масштабируемость и автоматизацию как ключевые факторы улучшения сетевой инфраструктуры.В целом, SDN выступает важным инновационным подходом к сетевому управлению, который стремительно расширяет свое присутствие, предоставляя компаниям новые возможности для развития и совершенствования сетевой инфраструктуры.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C2D2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>
              <a:solidFill>
                <a:srgbClr val="2C2D2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>
              <a:solidFill>
                <a:srgbClr val="2C2D2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>
              <a:solidFill>
                <a:srgbClr val="2C2D2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257</Words>
  <Application>Microsoft Office PowerPoint</Application>
  <PresentationFormat>Экран (16:9)</PresentationFormat>
  <Paragraphs>57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Golos Text</vt:lpstr>
      <vt:lpstr>Golos Text SemiBold</vt:lpstr>
      <vt:lpstr>Roboto Mono</vt:lpstr>
      <vt:lpstr>Calibri</vt:lpstr>
      <vt:lpstr>Roboto</vt:lpstr>
      <vt:lpstr>Simple Light</vt:lpstr>
      <vt:lpstr>Тема1</vt:lpstr>
      <vt:lpstr>Преимущества SDN перед традиционными сетями</vt:lpstr>
      <vt:lpstr>Обзор традиционных сетей</vt:lpstr>
      <vt:lpstr>Введение в SDN</vt:lpstr>
      <vt:lpstr>Гибкость,масштабируемость, автоматизация SDN</vt:lpstr>
      <vt:lpstr>Сравнение преимуществ SDN и традиционных сетей</vt:lpstr>
      <vt:lpstr>Практические применения SDN</vt:lpstr>
      <vt:lpstr>Основные преимущества SDN</vt:lpstr>
      <vt:lpstr>Основные преимущества SDN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SDN перед традиционными сетями</dc:title>
  <dc:creator>Fiji Tape</dc:creator>
  <cp:lastModifiedBy>Fiji Tape</cp:lastModifiedBy>
  <cp:revision>4</cp:revision>
  <dcterms:modified xsi:type="dcterms:W3CDTF">2024-03-31T23:07:31Z</dcterms:modified>
</cp:coreProperties>
</file>