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Golos Text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Golos Text Medium"/>
      <p:regular r:id="rId23"/>
      <p:bold r:id="rId24"/>
    </p:embeddedFont>
    <p:embeddedFont>
      <p:font typeface="Golos Text SemiBo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GolosTextMedium-bold.fntdata"/><Relationship Id="rId23" Type="http://schemas.openxmlformats.org/officeDocument/2006/relationships/font" Target="fonts/GolosTex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olosTextSemiBold-bold.fntdata"/><Relationship Id="rId25" Type="http://schemas.openxmlformats.org/officeDocument/2006/relationships/font" Target="fonts/GolosTex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olosText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GolosTex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59ee91080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959ee91080_6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59ee91080_6_1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2959ee91080_6_15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59ee91080_6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959ee91080_6_3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59ee91080_6_6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959ee91080_6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959ee91080_6_6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59ee91080_6_5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959ee91080_6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959ee91080_6_5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59ee91080_6_1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959ee91080_6_17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fe144ef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bfe144ef1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fe144ef1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bfe144ef18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75e419fc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c75e419fca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75e419fca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c75e419fc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2c75e419fca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75e419fc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c75e419fc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c75e419fca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57201" y="963397"/>
            <a:ext cx="2532600" cy="1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3095171" y="963397"/>
            <a:ext cx="2532600" cy="1883100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2" name="Google Shape;62;p11"/>
          <p:cNvSpPr/>
          <p:nvPr>
            <p:ph idx="3" type="pic"/>
          </p:nvPr>
        </p:nvSpPr>
        <p:spPr>
          <a:xfrm>
            <a:off x="5733141" y="966928"/>
            <a:ext cx="2532600" cy="1883100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3" name="Google Shape;63;p11"/>
          <p:cNvSpPr/>
          <p:nvPr>
            <p:ph idx="4" type="pic"/>
          </p:nvPr>
        </p:nvSpPr>
        <p:spPr>
          <a:xfrm>
            <a:off x="5733141" y="2954042"/>
            <a:ext cx="2532600" cy="1883100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4" name="Google Shape;64;p11"/>
          <p:cNvSpPr/>
          <p:nvPr>
            <p:ph idx="5" type="pic"/>
          </p:nvPr>
        </p:nvSpPr>
        <p:spPr>
          <a:xfrm>
            <a:off x="3095171" y="2960314"/>
            <a:ext cx="2532600" cy="1883100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5" name="Google Shape;65;p11"/>
          <p:cNvSpPr/>
          <p:nvPr>
            <p:ph idx="6" type="pic"/>
          </p:nvPr>
        </p:nvSpPr>
        <p:spPr>
          <a:xfrm>
            <a:off x="457200" y="2960314"/>
            <a:ext cx="2532600" cy="1883100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57201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3275819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085706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/>
          <p:nvPr>
            <p:ph idx="4" type="pic"/>
          </p:nvPr>
        </p:nvSpPr>
        <p:spPr>
          <a:xfrm>
            <a:off x="454050" y="952607"/>
            <a:ext cx="2589300" cy="1304400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2" name="Google Shape;72;p12"/>
          <p:cNvSpPr/>
          <p:nvPr>
            <p:ph idx="5" type="pic"/>
          </p:nvPr>
        </p:nvSpPr>
        <p:spPr>
          <a:xfrm>
            <a:off x="3275818" y="952607"/>
            <a:ext cx="2589300" cy="1304400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3" name="Google Shape;73;p12"/>
          <p:cNvSpPr/>
          <p:nvPr>
            <p:ph idx="6" type="pic"/>
          </p:nvPr>
        </p:nvSpPr>
        <p:spPr>
          <a:xfrm>
            <a:off x="6089789" y="952607"/>
            <a:ext cx="2589300" cy="1304400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4" name="Google Shape;74;p12"/>
          <p:cNvSpPr txBox="1"/>
          <p:nvPr>
            <p:ph idx="7" type="body"/>
          </p:nvPr>
        </p:nvSpPr>
        <p:spPr>
          <a:xfrm>
            <a:off x="460352" y="4281396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8" type="body"/>
          </p:nvPr>
        </p:nvSpPr>
        <p:spPr>
          <a:xfrm>
            <a:off x="3278970" y="4281396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9" type="body"/>
          </p:nvPr>
        </p:nvSpPr>
        <p:spPr>
          <a:xfrm>
            <a:off x="6088857" y="4281396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/>
          <p:nvPr>
            <p:ph idx="13" type="pic"/>
          </p:nvPr>
        </p:nvSpPr>
        <p:spPr>
          <a:xfrm>
            <a:off x="457201" y="2866358"/>
            <a:ext cx="2589300" cy="1304400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78" name="Google Shape;78;p12"/>
          <p:cNvSpPr/>
          <p:nvPr>
            <p:ph idx="14" type="pic"/>
          </p:nvPr>
        </p:nvSpPr>
        <p:spPr>
          <a:xfrm>
            <a:off x="3278969" y="2866358"/>
            <a:ext cx="2589300" cy="1304400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79" name="Google Shape;79;p12"/>
          <p:cNvSpPr/>
          <p:nvPr>
            <p:ph idx="15" type="pic"/>
          </p:nvPr>
        </p:nvSpPr>
        <p:spPr>
          <a:xfrm>
            <a:off x="6092940" y="2866358"/>
            <a:ext cx="2589300" cy="1304400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507999" y="17922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2" type="body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3" type="body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4" type="body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/>
          <p:nvPr>
            <p:ph idx="2" type="pic"/>
          </p:nvPr>
        </p:nvSpPr>
        <p:spPr>
          <a:xfrm>
            <a:off x="457200" y="936852"/>
            <a:ext cx="4608600" cy="3842100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5508171" y="1153886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507999" y="17922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3" type="body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4" type="body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/>
          <p:nvPr>
            <p:ph idx="2" type="pic"/>
          </p:nvPr>
        </p:nvSpPr>
        <p:spPr>
          <a:xfrm>
            <a:off x="457200" y="936852"/>
            <a:ext cx="4608600" cy="3842100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5508171" y="1153886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>
            <p:ph idx="2" type="pic"/>
          </p:nvPr>
        </p:nvSpPr>
        <p:spPr>
          <a:xfrm>
            <a:off x="457200" y="936852"/>
            <a:ext cx="4608600" cy="3842100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5508171" y="1153886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507999" y="17922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3" type="body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4" type="body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5733143" y="949330"/>
            <a:ext cx="2895600" cy="3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3"/>
          <p:cNvSpPr/>
          <p:nvPr>
            <p:ph idx="2" type="pic"/>
          </p:nvPr>
        </p:nvSpPr>
        <p:spPr>
          <a:xfrm>
            <a:off x="457200" y="949329"/>
            <a:ext cx="2532600" cy="1883100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5" name="Google Shape;125;p23"/>
          <p:cNvSpPr/>
          <p:nvPr>
            <p:ph idx="3" type="pic"/>
          </p:nvPr>
        </p:nvSpPr>
        <p:spPr>
          <a:xfrm>
            <a:off x="3095171" y="949328"/>
            <a:ext cx="2532600" cy="1883100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26" name="Google Shape;126;p23"/>
          <p:cNvSpPr/>
          <p:nvPr>
            <p:ph idx="4" type="pic"/>
          </p:nvPr>
        </p:nvSpPr>
        <p:spPr>
          <a:xfrm>
            <a:off x="3095171" y="2962031"/>
            <a:ext cx="2532600" cy="1883100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7" name="Google Shape;127;p23"/>
          <p:cNvSpPr/>
          <p:nvPr>
            <p:ph idx="5" type="pic"/>
          </p:nvPr>
        </p:nvSpPr>
        <p:spPr>
          <a:xfrm>
            <a:off x="457199" y="2962031"/>
            <a:ext cx="2532600" cy="1883100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0" name="Google Shape;130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2pPr>
            <a:lvl3pPr indent="-330200" lvl="2" marL="13716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507999" y="17922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3" type="body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4" type="body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1" y="1059322"/>
            <a:ext cx="3897000" cy="1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57202" y="3105836"/>
            <a:ext cx="38970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789714" y="1059322"/>
            <a:ext cx="3632100" cy="3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>
            <p:ph idx="2" type="pic"/>
          </p:nvPr>
        </p:nvSpPr>
        <p:spPr>
          <a:xfrm>
            <a:off x="457200" y="936852"/>
            <a:ext cx="4608600" cy="3842100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5508171" y="1153886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3102428" y="943208"/>
            <a:ext cx="55263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/>
          <p:nvPr>
            <p:ph idx="2" type="pic"/>
          </p:nvPr>
        </p:nvSpPr>
        <p:spPr>
          <a:xfrm>
            <a:off x="457200" y="943208"/>
            <a:ext cx="2532600" cy="1883100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46" name="Google Shape;46;p9"/>
          <p:cNvSpPr/>
          <p:nvPr>
            <p:ph idx="3" type="pic"/>
          </p:nvPr>
        </p:nvSpPr>
        <p:spPr>
          <a:xfrm>
            <a:off x="457200" y="2935720"/>
            <a:ext cx="2532600" cy="1883100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457201" y="2933902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3209454" y="2933902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5969804" y="2933902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4" type="body"/>
          </p:nvPr>
        </p:nvSpPr>
        <p:spPr>
          <a:xfrm>
            <a:off x="457200" y="3287828"/>
            <a:ext cx="25890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3207251" y="3299578"/>
            <a:ext cx="25914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6" type="body"/>
          </p:nvPr>
        </p:nvSpPr>
        <p:spPr>
          <a:xfrm>
            <a:off x="5967600" y="3299578"/>
            <a:ext cx="25914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5" name="Google Shape;55;p10"/>
          <p:cNvSpPr/>
          <p:nvPr>
            <p:ph idx="7" type="pic"/>
          </p:nvPr>
        </p:nvSpPr>
        <p:spPr>
          <a:xfrm>
            <a:off x="469081" y="944463"/>
            <a:ext cx="2577000" cy="1883100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6" name="Google Shape;56;p10"/>
          <p:cNvSpPr/>
          <p:nvPr>
            <p:ph idx="8" type="pic"/>
          </p:nvPr>
        </p:nvSpPr>
        <p:spPr>
          <a:xfrm>
            <a:off x="3221666" y="944462"/>
            <a:ext cx="2577000" cy="1883100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57" name="Google Shape;57;p10"/>
          <p:cNvSpPr/>
          <p:nvPr>
            <p:ph idx="9" type="pic"/>
          </p:nvPr>
        </p:nvSpPr>
        <p:spPr>
          <a:xfrm>
            <a:off x="5980690" y="944463"/>
            <a:ext cx="2577000" cy="1883100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306434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21912"/>
            <a:ext cx="82296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-865051" y="413412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-865051" y="413412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1154400" y="1967075"/>
            <a:ext cx="6835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2800">
                <a:solidFill>
                  <a:schemeClr val="lt1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Переход на SDN: Решение проблем традиционных сетей через OpenFlow и преимущества SDN</a:t>
            </a:r>
            <a:endParaRPr b="0" sz="2800">
              <a:solidFill>
                <a:schemeClr val="lt1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349875" y="31358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b="0" lang="ru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Выводы</a:t>
            </a:r>
            <a:endParaRPr b="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5427775" y="1430225"/>
            <a:ext cx="327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5290275" y="1096525"/>
            <a:ext cx="3296700" cy="3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SDN - это концепция разделения уровня передачи данных от уровня управления.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Сеть в концепции SDN является централизованной, центром управления является контроллер.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Идея Software Defined Networking говорит о том, что сеть должна быть программируемой.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OpenFlow - открытый протокол общения централизованного узла(контроллера) с коммутационным оборудованием.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Существуют 2 режима работы OpenFlow с коммутаторами: реактивный и проактивный.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75" y="1096535"/>
            <a:ext cx="4762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5508175" y="1153875"/>
            <a:ext cx="32136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Презентацию подготовил студент группы K34202: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Коноваленко М. П.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32" name="Google Shape;232;p36"/>
          <p:cNvSpPr txBox="1"/>
          <p:nvPr/>
        </p:nvSpPr>
        <p:spPr>
          <a:xfrm>
            <a:off x="477525" y="1740600"/>
            <a:ext cx="443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Спасибо за внимание!</a:t>
            </a:r>
            <a:endParaRPr sz="4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Проблема традиционных сетей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025" y="1057650"/>
            <a:ext cx="2100200" cy="1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574200" y="1684125"/>
            <a:ext cx="3726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З</a:t>
            </a:r>
            <a:r>
              <a:rPr lang="ru" sz="1200">
                <a:solidFill>
                  <a:schemeClr val="dk1"/>
                </a:solidFill>
              </a:rPr>
              <a:t>ависимость от производителя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Ошибки в реализациях сетевых протоколов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Высокая стоимость оборудования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Высокая стоимость эксплуатации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Сложность управления большими сетями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Сложность отладки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“Закрытость” оборудования и программного обеспечения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Сложность внедрения новых идей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Неэффективность использования аппаратных ресурсов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575" y="3009303"/>
            <a:ext cx="1459775" cy="13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150" y="2167250"/>
            <a:ext cx="1513200" cy="11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780"/>
              <a:t>Что такое SDN. Основные принципы</a:t>
            </a:r>
            <a:endParaRPr sz="2780"/>
          </a:p>
        </p:txBody>
      </p:sp>
      <p:sp>
        <p:nvSpPr>
          <p:cNvPr id="157" name="Google Shape;157;p28"/>
          <p:cNvSpPr txBox="1"/>
          <p:nvPr/>
        </p:nvSpPr>
        <p:spPr>
          <a:xfrm>
            <a:off x="502125" y="2251125"/>
            <a:ext cx="40227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Основные принципы</a:t>
            </a:r>
            <a:br>
              <a:rPr lang="ru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Физическое разделение передачи данных от уровня управления сетевых устройств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Логически централизованное управление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Программируемость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Открытый единый интерфейс управления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5175"/>
            <a:ext cx="4022675" cy="3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502125" y="1525175"/>
            <a:ext cx="4302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dk1"/>
                </a:solidFill>
              </a:rPr>
              <a:t>SDN</a:t>
            </a:r>
            <a:r>
              <a:rPr lang="ru" sz="1100">
                <a:solidFill>
                  <a:schemeClr val="dk1"/>
                </a:solidFill>
              </a:rPr>
              <a:t> - это концепция разделения уровня передачи данных от уровня управления.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222200" y="79576"/>
            <a:ext cx="7234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</a:pPr>
            <a:r>
              <a:rPr lang="ru"/>
              <a:t>Преимущества SDN</a:t>
            </a: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150" y="1483450"/>
            <a:ext cx="3945852" cy="319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/>
          <p:nvPr/>
        </p:nvSpPr>
        <p:spPr>
          <a:xfrm>
            <a:off x="466500" y="1809900"/>
            <a:ext cx="40227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Преимущества</a:t>
            </a:r>
            <a:br>
              <a:rPr lang="ru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Упрощенное управление сетью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Масштабируемость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Удешевление оборудования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Разработка ранее недоступных сервисов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Открытый исходный код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592750" y="67400"/>
            <a:ext cx="51801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</a:pPr>
            <a:r>
              <a:rPr lang="ru"/>
              <a:t>Пример применения</a:t>
            </a: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 b="0" l="0" r="0" t="2248"/>
          <a:stretch/>
        </p:blipFill>
        <p:spPr>
          <a:xfrm>
            <a:off x="749000" y="1371000"/>
            <a:ext cx="4388475" cy="32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5218825" y="1606025"/>
            <a:ext cx="3489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Уменьшение энергопотребления в ЦОД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61925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Пример применения в Google</a:t>
            </a:r>
            <a:endParaRPr sz="1200">
              <a:solidFill>
                <a:schemeClr val="dk1"/>
              </a:solidFill>
            </a:endParaRPr>
          </a:p>
          <a:p>
            <a:pPr indent="-161925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Отключение неиспользуемых коммутаторов и каналов на основе собранной информации о сети</a:t>
            </a:r>
            <a:endParaRPr sz="1200">
              <a:solidFill>
                <a:schemeClr val="dk1"/>
              </a:solidFill>
            </a:endParaRPr>
          </a:p>
          <a:p>
            <a:pPr indent="-161925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Сокращение энергопотребления до 60%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592750" y="67400"/>
            <a:ext cx="51801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</a:pPr>
            <a:r>
              <a:rPr lang="ru"/>
              <a:t>Архитектура OpenFlow</a:t>
            </a: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41400"/>
            <a:ext cx="3286125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>
          <a:xfrm>
            <a:off x="592750" y="144140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OpenFlow - </a:t>
            </a:r>
            <a:r>
              <a:rPr lang="ru" sz="1200">
                <a:solidFill>
                  <a:schemeClr val="dk1"/>
                </a:solidFill>
              </a:rPr>
              <a:t>протокол общения контроллера с сетевыми устройствами.</a:t>
            </a:r>
            <a:endParaRPr sz="1500"/>
          </a:p>
        </p:txBody>
      </p:sp>
      <p:sp>
        <p:nvSpPr>
          <p:cNvPr id="181" name="Google Shape;181;p31"/>
          <p:cNvSpPr txBox="1"/>
          <p:nvPr/>
        </p:nvSpPr>
        <p:spPr>
          <a:xfrm>
            <a:off x="592750" y="2152775"/>
            <a:ext cx="30000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В OpenFlow свитче есть такая программная прослойка, которая через АПИ собирает конфигурацию свитча на основе приходящих правил.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Правила контроллера можно добавлять или удалять.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Основная </a:t>
            </a:r>
            <a:r>
              <a:rPr lang="ru" sz="1200">
                <a:solidFill>
                  <a:schemeClr val="dk1"/>
                </a:solidFill>
              </a:rPr>
              <a:t>абстракция</a:t>
            </a:r>
            <a:r>
              <a:rPr lang="ru" sz="1200">
                <a:solidFill>
                  <a:schemeClr val="dk1"/>
                </a:solidFill>
              </a:rPr>
              <a:t> OpenFlow - таблица пакетов(Flow table)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592750" y="67400"/>
            <a:ext cx="51801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</a:pPr>
            <a:r>
              <a:rPr lang="ru"/>
              <a:t>OpenFlow Flow table</a:t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3">
            <a:alphaModFix/>
          </a:blip>
          <a:srcRect b="1719" l="15095" r="14857" t="3295"/>
          <a:stretch/>
        </p:blipFill>
        <p:spPr>
          <a:xfrm>
            <a:off x="592750" y="1343875"/>
            <a:ext cx="4230525" cy="32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 txBox="1"/>
          <p:nvPr/>
        </p:nvSpPr>
        <p:spPr>
          <a:xfrm>
            <a:off x="4823275" y="1657538"/>
            <a:ext cx="4037700" cy="25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ru">
                <a:solidFill>
                  <a:schemeClr val="dk1"/>
                </a:solidFill>
              </a:rPr>
              <a:t>Matching fields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все поля, по которым происходит сравнение пришедшего пакета</a:t>
            </a:r>
            <a:endParaRPr sz="1200">
              <a:solidFill>
                <a:schemeClr val="dk1"/>
              </a:solidFill>
            </a:endParaRPr>
          </a:p>
          <a:p>
            <a:pPr indent="-31750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ru">
                <a:solidFill>
                  <a:schemeClr val="dk1"/>
                </a:solidFill>
              </a:rPr>
              <a:t>Основные действия</a:t>
            </a:r>
            <a:endParaRPr b="1" sz="1200">
              <a:solidFill>
                <a:schemeClr val="dk1"/>
              </a:solidFill>
            </a:endParaRPr>
          </a:p>
          <a:p>
            <a:pPr indent="-30480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Пересылка пакетов на порт(ы) с перезаписью заголовка</a:t>
            </a:r>
            <a:endParaRPr sz="1200">
              <a:solidFill>
                <a:schemeClr val="dk1"/>
              </a:solidFill>
            </a:endParaRPr>
          </a:p>
          <a:p>
            <a:pPr indent="-30480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Принудительная отправка пакета на контроллер</a:t>
            </a:r>
            <a:endParaRPr sz="1200">
              <a:solidFill>
                <a:schemeClr val="dk1"/>
              </a:solidFill>
            </a:endParaRPr>
          </a:p>
          <a:p>
            <a:pPr indent="-30480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Сброс пакета</a:t>
            </a:r>
            <a:endParaRPr sz="1200">
              <a:solidFill>
                <a:schemeClr val="dk1"/>
              </a:solidFill>
            </a:endParaRPr>
          </a:p>
          <a:p>
            <a:pPr indent="-30480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Свое действие</a:t>
            </a:r>
            <a:endParaRPr sz="1200">
              <a:solidFill>
                <a:schemeClr val="dk1"/>
              </a:solidFill>
            </a:endParaRPr>
          </a:p>
          <a:p>
            <a:pPr indent="-31750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ru">
                <a:solidFill>
                  <a:schemeClr val="dk1"/>
                </a:solidFill>
              </a:rPr>
              <a:t>Stats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счетчики пакетов и байтов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780"/>
              <a:t>Схема работы OpenFlow.</a:t>
            </a:r>
            <a:endParaRPr sz="2780"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457200" y="1040150"/>
            <a:ext cx="2682600" cy="48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ru"/>
              <a:t>Реактивный режим:</a:t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50" y="1730975"/>
            <a:ext cx="51720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/>
          <p:nvPr/>
        </p:nvSpPr>
        <p:spPr>
          <a:xfrm>
            <a:off x="1426977" y="3695554"/>
            <a:ext cx="768950" cy="754375"/>
          </a:xfrm>
          <a:custGeom>
            <a:rect b="b" l="l" r="r" t="t"/>
            <a:pathLst>
              <a:path extrusionOk="0" h="30175" w="30758">
                <a:moveTo>
                  <a:pt x="533" y="2475"/>
                </a:moveTo>
                <a:cubicBezTo>
                  <a:pt x="1194" y="9081"/>
                  <a:pt x="2352" y="15764"/>
                  <a:pt x="1618" y="22362"/>
                </a:cubicBezTo>
                <a:cubicBezTo>
                  <a:pt x="1364" y="24641"/>
                  <a:pt x="-246" y="28676"/>
                  <a:pt x="1979" y="29233"/>
                </a:cubicBezTo>
                <a:cubicBezTo>
                  <a:pt x="7708" y="30667"/>
                  <a:pt x="13791" y="29233"/>
                  <a:pt x="19697" y="29233"/>
                </a:cubicBezTo>
                <a:cubicBezTo>
                  <a:pt x="22592" y="29233"/>
                  <a:pt x="27081" y="31461"/>
                  <a:pt x="28375" y="28871"/>
                </a:cubicBezTo>
                <a:cubicBezTo>
                  <a:pt x="31232" y="23153"/>
                  <a:pt x="31472" y="15643"/>
                  <a:pt x="29098" y="9707"/>
                </a:cubicBezTo>
                <a:cubicBezTo>
                  <a:pt x="28381" y="7913"/>
                  <a:pt x="30281" y="5082"/>
                  <a:pt x="28736" y="3922"/>
                </a:cubicBezTo>
                <a:cubicBezTo>
                  <a:pt x="26798" y="2468"/>
                  <a:pt x="23855" y="3787"/>
                  <a:pt x="21505" y="3199"/>
                </a:cubicBezTo>
                <a:cubicBezTo>
                  <a:pt x="14698" y="1495"/>
                  <a:pt x="6810" y="-1745"/>
                  <a:pt x="533" y="1391"/>
                </a:cubicBezTo>
                <a:cubicBezTo>
                  <a:pt x="-1037" y="2175"/>
                  <a:pt x="1425" y="4788"/>
                  <a:pt x="1979" y="6453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Google Shape;198;p33"/>
          <p:cNvSpPr/>
          <p:nvPr/>
        </p:nvSpPr>
        <p:spPr>
          <a:xfrm>
            <a:off x="3730777" y="3695554"/>
            <a:ext cx="768950" cy="754375"/>
          </a:xfrm>
          <a:custGeom>
            <a:rect b="b" l="l" r="r" t="t"/>
            <a:pathLst>
              <a:path extrusionOk="0" h="30175" w="30758">
                <a:moveTo>
                  <a:pt x="533" y="2475"/>
                </a:moveTo>
                <a:cubicBezTo>
                  <a:pt x="1194" y="9081"/>
                  <a:pt x="2352" y="15764"/>
                  <a:pt x="1618" y="22362"/>
                </a:cubicBezTo>
                <a:cubicBezTo>
                  <a:pt x="1364" y="24641"/>
                  <a:pt x="-246" y="28676"/>
                  <a:pt x="1979" y="29233"/>
                </a:cubicBezTo>
                <a:cubicBezTo>
                  <a:pt x="7708" y="30667"/>
                  <a:pt x="13791" y="29233"/>
                  <a:pt x="19697" y="29233"/>
                </a:cubicBezTo>
                <a:cubicBezTo>
                  <a:pt x="22592" y="29233"/>
                  <a:pt x="27081" y="31461"/>
                  <a:pt x="28375" y="28871"/>
                </a:cubicBezTo>
                <a:cubicBezTo>
                  <a:pt x="31232" y="23153"/>
                  <a:pt x="31472" y="15643"/>
                  <a:pt x="29098" y="9707"/>
                </a:cubicBezTo>
                <a:cubicBezTo>
                  <a:pt x="28381" y="7913"/>
                  <a:pt x="30281" y="5082"/>
                  <a:pt x="28736" y="3922"/>
                </a:cubicBezTo>
                <a:cubicBezTo>
                  <a:pt x="26798" y="2468"/>
                  <a:pt x="23855" y="3787"/>
                  <a:pt x="21505" y="3199"/>
                </a:cubicBezTo>
                <a:cubicBezTo>
                  <a:pt x="14698" y="1495"/>
                  <a:pt x="6810" y="-1745"/>
                  <a:pt x="533" y="1391"/>
                </a:cubicBezTo>
                <a:cubicBezTo>
                  <a:pt x="-1037" y="2175"/>
                  <a:pt x="1425" y="4788"/>
                  <a:pt x="1979" y="6453"/>
                </a:cubicBezTo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99" name="Google Shape;1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225" y="3115625"/>
            <a:ext cx="3362726" cy="33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 flipH="1" rot="10800000">
            <a:off x="1756675" y="3106625"/>
            <a:ext cx="234900" cy="35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33"/>
          <p:cNvCxnSpPr/>
          <p:nvPr/>
        </p:nvCxnSpPr>
        <p:spPr>
          <a:xfrm flipH="1" rot="10800000">
            <a:off x="2145375" y="2410500"/>
            <a:ext cx="334500" cy="3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33"/>
          <p:cNvCxnSpPr/>
          <p:nvPr/>
        </p:nvCxnSpPr>
        <p:spPr>
          <a:xfrm flipH="1" rot="10800000">
            <a:off x="4558950" y="2229800"/>
            <a:ext cx="10848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33"/>
          <p:cNvCxnSpPr/>
          <p:nvPr/>
        </p:nvCxnSpPr>
        <p:spPr>
          <a:xfrm rot="10800000">
            <a:off x="4586175" y="2356350"/>
            <a:ext cx="9852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3501325" y="2401500"/>
            <a:ext cx="569400" cy="131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33"/>
          <p:cNvSpPr txBox="1"/>
          <p:nvPr/>
        </p:nvSpPr>
        <p:spPr>
          <a:xfrm>
            <a:off x="5643750" y="1399225"/>
            <a:ext cx="13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Контроллер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780"/>
              <a:t>Схема работы OpenFlow.</a:t>
            </a:r>
            <a:endParaRPr sz="2780"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457200" y="1040150"/>
            <a:ext cx="2682600" cy="48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ru"/>
              <a:t>Про</a:t>
            </a:r>
            <a:r>
              <a:rPr lang="ru"/>
              <a:t>активный режим:</a:t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50" y="1730975"/>
            <a:ext cx="51720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/>
          <p:nvPr/>
        </p:nvSpPr>
        <p:spPr>
          <a:xfrm>
            <a:off x="1426977" y="3695554"/>
            <a:ext cx="768950" cy="754375"/>
          </a:xfrm>
          <a:custGeom>
            <a:rect b="b" l="l" r="r" t="t"/>
            <a:pathLst>
              <a:path extrusionOk="0" h="30175" w="30758">
                <a:moveTo>
                  <a:pt x="533" y="2475"/>
                </a:moveTo>
                <a:cubicBezTo>
                  <a:pt x="1194" y="9081"/>
                  <a:pt x="2352" y="15764"/>
                  <a:pt x="1618" y="22362"/>
                </a:cubicBezTo>
                <a:cubicBezTo>
                  <a:pt x="1364" y="24641"/>
                  <a:pt x="-246" y="28676"/>
                  <a:pt x="1979" y="29233"/>
                </a:cubicBezTo>
                <a:cubicBezTo>
                  <a:pt x="7708" y="30667"/>
                  <a:pt x="13791" y="29233"/>
                  <a:pt x="19697" y="29233"/>
                </a:cubicBezTo>
                <a:cubicBezTo>
                  <a:pt x="22592" y="29233"/>
                  <a:pt x="27081" y="31461"/>
                  <a:pt x="28375" y="28871"/>
                </a:cubicBezTo>
                <a:cubicBezTo>
                  <a:pt x="31232" y="23153"/>
                  <a:pt x="31472" y="15643"/>
                  <a:pt x="29098" y="9707"/>
                </a:cubicBezTo>
                <a:cubicBezTo>
                  <a:pt x="28381" y="7913"/>
                  <a:pt x="30281" y="5082"/>
                  <a:pt x="28736" y="3922"/>
                </a:cubicBezTo>
                <a:cubicBezTo>
                  <a:pt x="26798" y="2468"/>
                  <a:pt x="23855" y="3787"/>
                  <a:pt x="21505" y="3199"/>
                </a:cubicBezTo>
                <a:cubicBezTo>
                  <a:pt x="14698" y="1495"/>
                  <a:pt x="6810" y="-1745"/>
                  <a:pt x="533" y="1391"/>
                </a:cubicBezTo>
                <a:cubicBezTo>
                  <a:pt x="-1037" y="2175"/>
                  <a:pt x="1425" y="4788"/>
                  <a:pt x="1979" y="6453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Google Shape;215;p34"/>
          <p:cNvSpPr/>
          <p:nvPr/>
        </p:nvSpPr>
        <p:spPr>
          <a:xfrm>
            <a:off x="3730777" y="3695554"/>
            <a:ext cx="768950" cy="754375"/>
          </a:xfrm>
          <a:custGeom>
            <a:rect b="b" l="l" r="r" t="t"/>
            <a:pathLst>
              <a:path extrusionOk="0" h="30175" w="30758">
                <a:moveTo>
                  <a:pt x="533" y="2475"/>
                </a:moveTo>
                <a:cubicBezTo>
                  <a:pt x="1194" y="9081"/>
                  <a:pt x="2352" y="15764"/>
                  <a:pt x="1618" y="22362"/>
                </a:cubicBezTo>
                <a:cubicBezTo>
                  <a:pt x="1364" y="24641"/>
                  <a:pt x="-246" y="28676"/>
                  <a:pt x="1979" y="29233"/>
                </a:cubicBezTo>
                <a:cubicBezTo>
                  <a:pt x="7708" y="30667"/>
                  <a:pt x="13791" y="29233"/>
                  <a:pt x="19697" y="29233"/>
                </a:cubicBezTo>
                <a:cubicBezTo>
                  <a:pt x="22592" y="29233"/>
                  <a:pt x="27081" y="31461"/>
                  <a:pt x="28375" y="28871"/>
                </a:cubicBezTo>
                <a:cubicBezTo>
                  <a:pt x="31232" y="23153"/>
                  <a:pt x="31472" y="15643"/>
                  <a:pt x="29098" y="9707"/>
                </a:cubicBezTo>
                <a:cubicBezTo>
                  <a:pt x="28381" y="7913"/>
                  <a:pt x="30281" y="5082"/>
                  <a:pt x="28736" y="3922"/>
                </a:cubicBezTo>
                <a:cubicBezTo>
                  <a:pt x="26798" y="2468"/>
                  <a:pt x="23855" y="3787"/>
                  <a:pt x="21505" y="3199"/>
                </a:cubicBezTo>
                <a:cubicBezTo>
                  <a:pt x="14698" y="1495"/>
                  <a:pt x="6810" y="-1745"/>
                  <a:pt x="533" y="1391"/>
                </a:cubicBezTo>
                <a:cubicBezTo>
                  <a:pt x="-1037" y="2175"/>
                  <a:pt x="1425" y="4788"/>
                  <a:pt x="1979" y="6453"/>
                </a:cubicBezTo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525" y="3162001"/>
            <a:ext cx="3313200" cy="29594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/>
          <p:nvPr/>
        </p:nvSpPr>
        <p:spPr>
          <a:xfrm>
            <a:off x="1774756" y="3247816"/>
            <a:ext cx="2323575" cy="506800"/>
          </a:xfrm>
          <a:custGeom>
            <a:rect b="b" l="l" r="r" t="t"/>
            <a:pathLst>
              <a:path extrusionOk="0" h="20272" w="92943">
                <a:moveTo>
                  <a:pt x="1581" y="20272"/>
                </a:moveTo>
                <a:cubicBezTo>
                  <a:pt x="1581" y="14464"/>
                  <a:pt x="-2067" y="6962"/>
                  <a:pt x="2040" y="2855"/>
                </a:cubicBezTo>
                <a:cubicBezTo>
                  <a:pt x="5935" y="-1040"/>
                  <a:pt x="13196" y="3276"/>
                  <a:pt x="18540" y="1938"/>
                </a:cubicBezTo>
                <a:cubicBezTo>
                  <a:pt x="36029" y="-2441"/>
                  <a:pt x="54596" y="2396"/>
                  <a:pt x="72625" y="2396"/>
                </a:cubicBezTo>
                <a:cubicBezTo>
                  <a:pt x="78449" y="2396"/>
                  <a:pt x="85924" y="-347"/>
                  <a:pt x="90042" y="3771"/>
                </a:cubicBezTo>
                <a:cubicBezTo>
                  <a:pt x="91784" y="5513"/>
                  <a:pt x="90959" y="8641"/>
                  <a:pt x="90959" y="11105"/>
                </a:cubicBezTo>
                <a:cubicBezTo>
                  <a:pt x="90959" y="13872"/>
                  <a:pt x="94643" y="19355"/>
                  <a:pt x="91876" y="19355"/>
                </a:cubicBezTo>
              </a:path>
            </a:pathLst>
          </a:custGeom>
          <a:noFill/>
          <a:ln cap="flat" cmpd="sng" w="19050">
            <a:solidFill>
              <a:srgbClr val="FF8BE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Google Shape;218;p34"/>
          <p:cNvSpPr txBox="1"/>
          <p:nvPr/>
        </p:nvSpPr>
        <p:spPr>
          <a:xfrm>
            <a:off x="5643750" y="1399225"/>
            <a:ext cx="13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Контроллер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