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Golos Text"/>
      <p:regular r:id="rId20"/>
      <p:bold r:id="rId21"/>
    </p:embeddedFont>
    <p:embeddedFont>
      <p:font typeface="Golos Text SemiBo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h44yBwNibVY0RBatJe5X/1UmaC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losText-regular.fntdata"/><Relationship Id="rId11" Type="http://schemas.openxmlformats.org/officeDocument/2006/relationships/slide" Target="slides/slide6.xml"/><Relationship Id="rId22" Type="http://schemas.openxmlformats.org/officeDocument/2006/relationships/font" Target="fonts/GolosTextSemiBold-regular.fntdata"/><Relationship Id="rId10" Type="http://schemas.openxmlformats.org/officeDocument/2006/relationships/slide" Target="slides/slide5.xml"/><Relationship Id="rId21" Type="http://schemas.openxmlformats.org/officeDocument/2006/relationships/font" Target="fonts/GolosText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GolosTex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0bcbb774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2c0bcbb7748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0bcbb774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2c0bcbb7748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c0bcbb774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c0bcbb7748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0bcbb7748_0_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c0bcbb774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c0bcbb7748_0_1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0bcbb774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2c0bcbb7748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0bcbb774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2c0bcbb7748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31bc754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2c31bc754b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8af41e13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a8af41e13f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31bc754b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c31bc754be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0bcbb77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2c0bcbb774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0bcbb774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2c0bcbb7748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c0bcbb774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2c0bcbb7748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25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2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2" name="Google Shape;72;p25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73" name="Google Shape;73;p25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74" name="Google Shape;74;p25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6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80" name="Google Shape;80;p26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81" name="Google Shape;81;p26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82" name="Google Shape;82;p26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83" name="Google Shape;83;p26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91" name="Google Shape;91;p27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92" name="Google Shape;92;p27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93" name="Google Shape;93;p27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7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97" name="Google Shape;97;p27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98" name="Google Shape;98;p27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  <p:sp>
        <p:nvSpPr>
          <p:cNvPr id="99" name="Google Shape;99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0" name="Google Shape;110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18" name="Google Shape;118;p3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3" name="Google Shape;123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34" name="Google Shape;134;p35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8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8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1" name="Google Shape;151;p38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52" name="Google Shape;152;p38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3" name="Google Shape;153;p38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4" name="Google Shape;15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4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34" name="Google Shape;34;p24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42" name="Google Shape;42;p1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7" name="Google Shape;47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title"/>
          </p:nvPr>
        </p:nvSpPr>
        <p:spPr>
          <a:xfrm>
            <a:off x="1371600" y="2205050"/>
            <a:ext cx="64008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000">
                <a:solidFill>
                  <a:schemeClr val="lt1"/>
                </a:solidFill>
              </a:rPr>
              <a:t>Облачная архитектура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5461300" y="3665450"/>
            <a:ext cx="3436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Презентацию подготовила:</a:t>
            </a:r>
            <a:endParaRPr b="0" i="0" sz="18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Потитова Валентина</a:t>
            </a:r>
            <a:endParaRPr b="0" i="0" sz="18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Группа K34212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61" name="Google Shape;161;p1"/>
          <p:cNvSpPr txBox="1"/>
          <p:nvPr>
            <p:ph idx="12" type="sldNum"/>
          </p:nvPr>
        </p:nvSpPr>
        <p:spPr>
          <a:xfrm>
            <a:off x="8564184" y="4557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672500" y="3388250"/>
            <a:ext cx="4559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Дисциплина: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Программно-конфигурируемые сети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Преподаватель: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Шкребец Александр Евгеньевич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0bcbb7748_0_62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Оркестровка</a:t>
            </a:r>
            <a:endParaRPr/>
          </a:p>
        </p:txBody>
      </p:sp>
      <p:sp>
        <p:nvSpPr>
          <p:cNvPr id="228" name="Google Shape;228;g2c0bcbb7748_0_62"/>
          <p:cNvSpPr txBox="1"/>
          <p:nvPr>
            <p:ph idx="1" type="body"/>
          </p:nvPr>
        </p:nvSpPr>
        <p:spPr>
          <a:xfrm>
            <a:off x="5552525" y="1418900"/>
            <a:ext cx="2961000" cy="3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300"/>
              <a:t>Облачная оркестровка автоматизирует управление рабочими задачами и соединениями для оптимизации бизнес-процессов. Инструменты оркестрации необходимы для эффективного управления контейнерами и оптимального распределения ресурсов в облаке.</a:t>
            </a:r>
            <a:endParaRPr sz="1300"/>
          </a:p>
        </p:txBody>
      </p:sp>
      <p:sp>
        <p:nvSpPr>
          <p:cNvPr id="229" name="Google Shape;229;g2c0bcbb7748_0_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30" name="Google Shape;230;g2c0bcbb7748_0_62"/>
          <p:cNvPicPr preferRelativeResize="0"/>
          <p:nvPr/>
        </p:nvPicPr>
        <p:blipFill rotWithShape="1">
          <a:blip r:embed="rId3">
            <a:alphaModFix/>
          </a:blip>
          <a:srcRect b="0" l="11408" r="11555" t="0"/>
          <a:stretch/>
        </p:blipFill>
        <p:spPr>
          <a:xfrm>
            <a:off x="332550" y="1368340"/>
            <a:ext cx="4562475" cy="2744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0bcbb7748_0_7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Практики DevOps</a:t>
            </a:r>
            <a:endParaRPr/>
          </a:p>
        </p:txBody>
      </p:sp>
      <p:sp>
        <p:nvSpPr>
          <p:cNvPr id="236" name="Google Shape;236;g2c0bcbb7748_0_74"/>
          <p:cNvSpPr txBox="1"/>
          <p:nvPr>
            <p:ph idx="1" type="body"/>
          </p:nvPr>
        </p:nvSpPr>
        <p:spPr>
          <a:xfrm>
            <a:off x="5559900" y="1352375"/>
            <a:ext cx="2879700" cy="3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300"/>
              <a:t>DevOps — ключевой элемент облачной архитектуры, с особым упором на непрерывную интеграцию и поставку (CI/CD), автоматизирующие весь цикл разработки и развертывания программного обеспечения, выявляя проблемы и оптимизируя процесс выпуска.</a:t>
            </a:r>
            <a:endParaRPr sz="1300"/>
          </a:p>
        </p:txBody>
      </p:sp>
      <p:sp>
        <p:nvSpPr>
          <p:cNvPr id="237" name="Google Shape;237;g2c0bcbb7748_0_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38" name="Google Shape;238;g2c0bcbb7748_0_74"/>
          <p:cNvPicPr preferRelativeResize="0"/>
          <p:nvPr/>
        </p:nvPicPr>
        <p:blipFill rotWithShape="1">
          <a:blip r:embed="rId3">
            <a:alphaModFix/>
          </a:blip>
          <a:srcRect b="5658" l="4315" r="3856" t="4943"/>
          <a:stretch/>
        </p:blipFill>
        <p:spPr>
          <a:xfrm>
            <a:off x="823100" y="1060425"/>
            <a:ext cx="3739374" cy="364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c0bcbb7748_0_80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Неизменяемая инфраструктура</a:t>
            </a:r>
            <a:endParaRPr/>
          </a:p>
        </p:txBody>
      </p:sp>
      <p:sp>
        <p:nvSpPr>
          <p:cNvPr id="244" name="Google Shape;244;g2c0bcbb7748_0_80"/>
          <p:cNvSpPr txBox="1"/>
          <p:nvPr>
            <p:ph idx="1" type="body"/>
          </p:nvPr>
        </p:nvSpPr>
        <p:spPr>
          <a:xfrm>
            <a:off x="5508175" y="1426275"/>
            <a:ext cx="2961000" cy="3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300"/>
              <a:t>Неизменяемая инфраструктура обеспечивает стабильность, заменяя изменяемые компоненты новыми экземплярами и предоставляя преимущества для облачных приложений.</a:t>
            </a:r>
            <a:endParaRPr sz="1300"/>
          </a:p>
        </p:txBody>
      </p:sp>
      <p:sp>
        <p:nvSpPr>
          <p:cNvPr id="245" name="Google Shape;245;g2c0bcbb7748_0_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46" name="Google Shape;246;g2c0bcbb7748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00" y="1426275"/>
            <a:ext cx="4008200" cy="23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0bcbb7748_0_10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Заключение</a:t>
            </a:r>
            <a:endParaRPr/>
          </a:p>
        </p:txBody>
      </p:sp>
      <p:sp>
        <p:nvSpPr>
          <p:cNvPr id="253" name="Google Shape;253;g2c0bcbb7748_0_100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/>
              <a:t>Облачная архитектура позволяет организациям грамотно организовать свои приложения с помощью таких компонентов и методик облачных вычислений, как контейнеры, микросервисы, CI/CD и так далее. Приложения могут работать на разных платформах и быстро принимать новые изменения. Процесс разработки ускоряется через автоматизацию и непрерывную доставку.</a:t>
            </a:r>
            <a:endParaRPr/>
          </a:p>
        </p:txBody>
      </p:sp>
      <p:sp>
        <p:nvSpPr>
          <p:cNvPr id="254" name="Google Shape;254;g2c0bcbb7748_0_10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260" name="Google Shape;260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0bcbb7748_0_14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Архитектура облака</a:t>
            </a:r>
            <a:endParaRPr/>
          </a:p>
        </p:txBody>
      </p:sp>
      <p:sp>
        <p:nvSpPr>
          <p:cNvPr id="168" name="Google Shape;168;g2c0bcbb7748_0_14"/>
          <p:cNvSpPr txBox="1"/>
          <p:nvPr>
            <p:ph idx="1" type="body"/>
          </p:nvPr>
        </p:nvSpPr>
        <p:spPr>
          <a:xfrm>
            <a:off x="5508175" y="1433675"/>
            <a:ext cx="28797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300"/>
              <a:t>Архитектура облака определяет, как части облачной системы должны взаимодействовать, чтобы работать эффективно. </a:t>
            </a:r>
            <a:endParaRPr sz="1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300"/>
              <a:t>Стоит отметить, что облачная архитектура сейчас существует в таком виде благодаря концепции SDN.</a:t>
            </a:r>
            <a:endParaRPr sz="1300"/>
          </a:p>
        </p:txBody>
      </p:sp>
      <p:sp>
        <p:nvSpPr>
          <p:cNvPr id="169" name="Google Shape;169;g2c0bcbb7748_0_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70" name="Google Shape;170;g2c0bcbb7748_0_14"/>
          <p:cNvPicPr preferRelativeResize="0"/>
          <p:nvPr/>
        </p:nvPicPr>
        <p:blipFill rotWithShape="1">
          <a:blip r:embed="rId3">
            <a:alphaModFix/>
          </a:blip>
          <a:srcRect b="5401" l="4451" r="4324" t="0"/>
          <a:stretch/>
        </p:blipFill>
        <p:spPr>
          <a:xfrm>
            <a:off x="1064175" y="1049400"/>
            <a:ext cx="2733550" cy="35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0bcbb7748_0_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Преимущества</a:t>
            </a:r>
            <a:r>
              <a:rPr lang="ru-RU"/>
              <a:t> облачной архитектуры</a:t>
            </a:r>
            <a:endParaRPr/>
          </a:p>
        </p:txBody>
      </p:sp>
      <p:sp>
        <p:nvSpPr>
          <p:cNvPr id="176" name="Google Shape;176;g2c0bcbb7748_0_7"/>
          <p:cNvSpPr txBox="1"/>
          <p:nvPr>
            <p:ph idx="1" type="body"/>
          </p:nvPr>
        </p:nvSpPr>
        <p:spPr>
          <a:xfrm>
            <a:off x="582375" y="1537150"/>
            <a:ext cx="79602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ru-RU" sz="1300"/>
              <a:t>Облачная архитектура позволяет приложениям использовать все преимущества облачных вычислений: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Быстрота и гибкость — позволяют делать быстрые изменения и развёртывание функций;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Устойчивость и масштабируемость — отказоустойчивость и самовосстановление;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Экономическая эффективность — позволяет избегать перерасхода ресурсов;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Совместная работа DevOps — улучшает процесс создания и запуска приложений;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Портативность — приложения могут работать на разных облачных платформах и средах;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Мониторинг — помогает узнавать о поведении и производительности приложений.</a:t>
            </a:r>
            <a:endParaRPr sz="1300"/>
          </a:p>
        </p:txBody>
      </p:sp>
      <p:sp>
        <p:nvSpPr>
          <p:cNvPr id="177" name="Google Shape;177;g2c0bcbb7748_0_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31bc754be_0_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Преимущества </a:t>
            </a:r>
            <a:r>
              <a:rPr lang="ru-RU"/>
              <a:t>в контексте</a:t>
            </a:r>
            <a:r>
              <a:rPr lang="ru-RU"/>
              <a:t> SDN</a:t>
            </a:r>
            <a:endParaRPr/>
          </a:p>
        </p:txBody>
      </p:sp>
      <p:sp>
        <p:nvSpPr>
          <p:cNvPr id="183" name="Google Shape;183;g2c31bc754be_0_0"/>
          <p:cNvSpPr txBox="1"/>
          <p:nvPr>
            <p:ph idx="1" type="body"/>
          </p:nvPr>
        </p:nvSpPr>
        <p:spPr>
          <a:xfrm>
            <a:off x="582375" y="1219375"/>
            <a:ext cx="79602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300"/>
              <a:t>Можно выделить преимущества облачной архитектуры в контексте SDN: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Быстрота и гибкость — SDN позволяет быстро адаптировать сеть к изменяющимся требованиям приложений;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Устойчивость и м</a:t>
            </a:r>
            <a:r>
              <a:rPr lang="ru-RU" sz="1300"/>
              <a:t>асштабируемость — SDN обеспечивает возможность масштабирования сети в облаке, что позволяет обеспечить стабильность и производительность при росте числа пользователей или объема данных, а также высокую отказоустойчивость и самовосстановление;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Экономическая эффективность — SDN помогает оптимизировать использование ресурсов сети, предотвращая их перерасход и уменьшая затраты на обслуживание и масштабирование инфраструктуры;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Мониторинг — SDN обеспечивает возможность эффективного мониторинга сети и приложений в облаке.</a:t>
            </a:r>
            <a:endParaRPr sz="1300"/>
          </a:p>
        </p:txBody>
      </p:sp>
      <p:sp>
        <p:nvSpPr>
          <p:cNvPr id="184" name="Google Shape;184;g2c31bc754be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a8af41e13f_0_5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Нативная облачная архитектура</a:t>
            </a:r>
            <a:endParaRPr/>
          </a:p>
        </p:txBody>
      </p:sp>
      <p:sp>
        <p:nvSpPr>
          <p:cNvPr id="190" name="Google Shape;190;g2a8af41e13f_0_51"/>
          <p:cNvSpPr txBox="1"/>
          <p:nvPr>
            <p:ph idx="1" type="body"/>
          </p:nvPr>
        </p:nvSpPr>
        <p:spPr>
          <a:xfrm>
            <a:off x="5530350" y="1449475"/>
            <a:ext cx="2864700" cy="3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300"/>
              <a:t>Нативная облачная архитектура встроена в облако, обеспечивает устойчивость и упрощает внесение изменений. Это улучшает сборку, сопровождение и масштабирование приложений с использованием микросервисов и DevOps-методологии.</a:t>
            </a:r>
            <a:endParaRPr sz="1300"/>
          </a:p>
        </p:txBody>
      </p:sp>
      <p:sp>
        <p:nvSpPr>
          <p:cNvPr id="191" name="Google Shape;191;g2a8af41e13f_0_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92" name="Google Shape;192;g2a8af41e13f_0_51"/>
          <p:cNvPicPr preferRelativeResize="0"/>
          <p:nvPr/>
        </p:nvPicPr>
        <p:blipFill rotWithShape="1">
          <a:blip r:embed="rId3">
            <a:alphaModFix/>
          </a:blip>
          <a:srcRect b="0" l="12383" r="15746" t="0"/>
          <a:stretch/>
        </p:blipFill>
        <p:spPr>
          <a:xfrm>
            <a:off x="936750" y="1167250"/>
            <a:ext cx="3574000" cy="34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31bc754be_0_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Принципы SDN в облачной архитектуре</a:t>
            </a:r>
            <a:endParaRPr/>
          </a:p>
        </p:txBody>
      </p:sp>
      <p:sp>
        <p:nvSpPr>
          <p:cNvPr id="198" name="Google Shape;198;g2c31bc754be_0_9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300"/>
              <a:t>В</a:t>
            </a:r>
            <a:r>
              <a:rPr lang="ru-RU" sz="1300"/>
              <a:t> облачной архитектуре используются п</a:t>
            </a:r>
            <a:r>
              <a:rPr lang="ru-RU" sz="1300"/>
              <a:t>ринципы SDN, например: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Централизованное управление: используется для управления всеми аспектами сети, включая маршрутизацию, коммутацию и безопасность;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Программное определение политик: SDN позволяет определять политики безопасности и качества обслуживания (QoS) программно, что облегчает их управление и внедрение;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Виртуализация сети: позволяет создавать виртуальные сети с отдельными политиками безопасности и ресурсами для каждого арендатора или приложения;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sz="1300"/>
              <a:t>Автоматизация: позволяет автоматизировать процессы настройки и управления сетью, что позволяет быстро реагировать на изменения в облачной среде и уменьшает вероятность человеческих ошибок.</a:t>
            </a:r>
            <a:endParaRPr sz="1300"/>
          </a:p>
        </p:txBody>
      </p:sp>
      <p:sp>
        <p:nvSpPr>
          <p:cNvPr id="199" name="Google Shape;199;g2c31bc754be_0_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0bcbb7748_0_0"/>
          <p:cNvSpPr txBox="1"/>
          <p:nvPr>
            <p:ph type="title"/>
          </p:nvPr>
        </p:nvSpPr>
        <p:spPr>
          <a:xfrm>
            <a:off x="457200" y="96075"/>
            <a:ext cx="68244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Ключевые концепции облачной архитектуры</a:t>
            </a:r>
            <a:endParaRPr/>
          </a:p>
        </p:txBody>
      </p:sp>
      <p:sp>
        <p:nvSpPr>
          <p:cNvPr id="205" name="Google Shape;205;g2c0bcbb7748_0_0"/>
          <p:cNvSpPr txBox="1"/>
          <p:nvPr>
            <p:ph idx="1" type="body"/>
          </p:nvPr>
        </p:nvSpPr>
        <p:spPr>
          <a:xfrm>
            <a:off x="568050" y="126369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ru-RU" sz="1600"/>
              <a:t>Облачная архитектура использует преимущества облачных вычислений: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Микросервисы,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Контейнеры,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Оркестровка,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Практики DevOps,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Неизменяемая инфраструктура.</a:t>
            </a:r>
            <a:endParaRPr sz="1600"/>
          </a:p>
        </p:txBody>
      </p:sp>
      <p:sp>
        <p:nvSpPr>
          <p:cNvPr id="206" name="Google Shape;206;g2c0bcbb7748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0bcbb7748_0_56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Микросервисы</a:t>
            </a:r>
            <a:endParaRPr/>
          </a:p>
        </p:txBody>
      </p:sp>
      <p:sp>
        <p:nvSpPr>
          <p:cNvPr id="212" name="Google Shape;212;g2c0bcbb7748_0_56"/>
          <p:cNvSpPr txBox="1"/>
          <p:nvPr>
            <p:ph idx="1" type="body"/>
          </p:nvPr>
        </p:nvSpPr>
        <p:spPr>
          <a:xfrm>
            <a:off x="5515575" y="1263700"/>
            <a:ext cx="2961000" cy="3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300"/>
              <a:t>Микросервисы разбивают приложения на управляемые части, ускоряя разработку и обеспечивая независимость развертывания. Благодаря слабой связи между ними, разработчики могут выбирать разные технологии для каждого микросервиса, обеспечивая гибкость и эффективное использование ресурсов.</a:t>
            </a:r>
            <a:endParaRPr sz="1300"/>
          </a:p>
        </p:txBody>
      </p:sp>
      <p:sp>
        <p:nvSpPr>
          <p:cNvPr id="213" name="Google Shape;213;g2c0bcbb7748_0_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14" name="Google Shape;214;g2c0bcbb7748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875" y="1527675"/>
            <a:ext cx="4769376" cy="248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c0bcbb7748_0_6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Контейнеры</a:t>
            </a:r>
            <a:endParaRPr/>
          </a:p>
        </p:txBody>
      </p:sp>
      <p:sp>
        <p:nvSpPr>
          <p:cNvPr id="220" name="Google Shape;220;g2c0bcbb7748_0_68"/>
          <p:cNvSpPr txBox="1"/>
          <p:nvPr>
            <p:ph idx="1" type="body"/>
          </p:nvPr>
        </p:nvSpPr>
        <p:spPr>
          <a:xfrm>
            <a:off x="5596850" y="1411525"/>
            <a:ext cx="26949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300"/>
              <a:t>Контейнеры упрощают перенос приложений и их зависимостей, обеспечивая согласованность в различных средах разработки и тестирования.</a:t>
            </a:r>
            <a:endParaRPr sz="1300"/>
          </a:p>
        </p:txBody>
      </p:sp>
      <p:sp>
        <p:nvSpPr>
          <p:cNvPr id="221" name="Google Shape;221;g2c0bcbb7748_0_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22" name="Google Shape;222;g2c0bcbb7748_0_68"/>
          <p:cNvPicPr preferRelativeResize="0"/>
          <p:nvPr/>
        </p:nvPicPr>
        <p:blipFill rotWithShape="1">
          <a:blip r:embed="rId3">
            <a:alphaModFix/>
          </a:blip>
          <a:srcRect b="14821" l="51564" r="0" t="0"/>
          <a:stretch/>
        </p:blipFill>
        <p:spPr>
          <a:xfrm>
            <a:off x="1042025" y="1236875"/>
            <a:ext cx="3307260" cy="32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