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3"/>
  </p:notesMasterIdLst>
  <p:handoutMasterIdLst>
    <p:handoutMasterId r:id="rId14"/>
  </p:handoutMasterIdLst>
  <p:sldIdLst>
    <p:sldId id="265" r:id="rId2"/>
    <p:sldId id="324" r:id="rId3"/>
    <p:sldId id="322" r:id="rId4"/>
    <p:sldId id="325" r:id="rId5"/>
    <p:sldId id="327" r:id="rId6"/>
    <p:sldId id="328" r:id="rId7"/>
    <p:sldId id="329" r:id="rId8"/>
    <p:sldId id="330" r:id="rId9"/>
    <p:sldId id="331" r:id="rId10"/>
    <p:sldId id="332" r:id="rId11"/>
    <p:sldId id="263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778" y="72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3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3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37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442525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Классификация атак</a:t>
            </a:r>
            <a:br>
              <a:rPr lang="ru-RU" sz="4000" b="1" i="0" dirty="0">
                <a:solidFill>
                  <a:srgbClr val="ECECEC"/>
                </a:solidFill>
                <a:effectLst/>
                <a:latin typeface="Söhne"/>
              </a:rPr>
            </a:br>
            <a:r>
              <a:rPr lang="ru-RU" sz="4000" b="1" i="0" dirty="0">
                <a:solidFill>
                  <a:srgbClr val="ECECEC"/>
                </a:solidFill>
                <a:effectLst/>
                <a:latin typeface="Söhne"/>
              </a:rPr>
              <a:t>Безопасность в </a:t>
            </a:r>
            <a:r>
              <a:rPr lang="en-US" sz="4000" b="1" i="0" dirty="0">
                <a:solidFill>
                  <a:srgbClr val="ECECEC"/>
                </a:solidFill>
                <a:effectLst/>
                <a:latin typeface="Söhne"/>
              </a:rPr>
              <a:t>SDN</a:t>
            </a:r>
            <a:br>
              <a:rPr lang="ru-RU" sz="44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Килинич Владислав К34212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F04732-FA0C-6214-4E09-404CAC7C88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Некоторые сетевые устройства могут работать в гибридном режиме, поддерживая как традиционные, так и SDN-протоколы. В такой конфигурации устройства могут использовать SDN для оптимизации и автоматизации работы сети, но при этом сохранять способность функционировать независимо с использованием стандартных протоколов в случае сбоя SDN.</a:t>
            </a: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69534-90B7-5774-2306-1A9DD2D6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7443788" cy="527284"/>
          </a:xfrm>
        </p:spPr>
        <p:txBody>
          <a:bodyPr>
            <a:noAutofit/>
          </a:bodyPr>
          <a:lstStyle/>
          <a:p>
            <a:r>
              <a:rPr lang="en-US" dirty="0"/>
              <a:t>Hybrid Switch</a:t>
            </a:r>
            <a:endParaRPr lang="ru-RU" sz="4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7D335E-853B-FDDE-8186-7593BB91F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739" y="1006771"/>
            <a:ext cx="1841061" cy="3045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8AAD84-EB5C-5133-09CD-9C22057C2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484" y="1129141"/>
            <a:ext cx="2916759" cy="34575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B2CF7F-4657-D5DC-AD77-3282CAA7D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679" y="1311307"/>
            <a:ext cx="123842" cy="4858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6B947C-49A6-9B22-2A88-32A4D2217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815" y="4244406"/>
            <a:ext cx="446345" cy="3713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BF4E61B-C08D-9099-1108-3899526F7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100" y="4468515"/>
            <a:ext cx="259278" cy="2364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0779F73-D9C8-7F09-08DC-009390CE0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836" y="4237268"/>
            <a:ext cx="1474616" cy="46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74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5902676" y="4468762"/>
            <a:ext cx="289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Килинич Владислав К34212</a:t>
            </a: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Атаки на топологию сети: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ARP Poisoning (</a:t>
            </a:r>
            <a:r>
              <a:rPr lang="ru-RU" sz="1800" dirty="0"/>
              <a:t>подмена </a:t>
            </a:r>
            <a:r>
              <a:rPr lang="en-US" sz="1800" dirty="0"/>
              <a:t>ARP </a:t>
            </a:r>
            <a:r>
              <a:rPr lang="ru-RU" sz="1800" dirty="0"/>
              <a:t>пакетов);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Fake topology (</a:t>
            </a:r>
            <a:r>
              <a:rPr lang="ru-RU" sz="1800" dirty="0"/>
              <a:t>перестройка топологии сети); </a:t>
            </a:r>
          </a:p>
          <a:p>
            <a:r>
              <a:rPr lang="ru-RU" sz="1800" dirty="0"/>
              <a:t>Атаки на уровень управления данными: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DoS </a:t>
            </a:r>
            <a:r>
              <a:rPr lang="ru-RU" sz="1800" dirty="0"/>
              <a:t>контроллера;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TCAM exhaustion (</a:t>
            </a:r>
            <a:r>
              <a:rPr lang="ru-RU" sz="1800" dirty="0"/>
              <a:t>переполнение памяти коммутаторов);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Switch blackhole (</a:t>
            </a:r>
            <a:r>
              <a:rPr lang="ru-RU" sz="1800" dirty="0"/>
              <a:t>создание «черной дыры» в сети); </a:t>
            </a:r>
          </a:p>
          <a:p>
            <a:r>
              <a:rPr lang="ru-RU" sz="1800" dirty="0"/>
              <a:t>Атака на уровень </a:t>
            </a:r>
            <a:r>
              <a:rPr lang="en-US" sz="1800" dirty="0"/>
              <a:t>SDN. </a:t>
            </a:r>
            <a:endParaRPr lang="ru-R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Атаки на топологию сети.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Типы угроз</a:t>
            </a:r>
          </a:p>
        </p:txBody>
      </p:sp>
    </p:spTree>
    <p:extLst>
      <p:ext uri="{BB962C8B-B14F-4D97-AF65-F5344CB8AC3E}">
        <p14:creationId xmlns:p14="http://schemas.microsoft.com/office/powerpoint/2010/main" val="3962654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Хосты, с которых проводится атака, могут подменять информацию о физических хостах в сети с помощью поддельных ARP запросов.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A005B5-E37E-D5F7-C74B-2628D4CDB8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ru-RU" sz="2400" u="none" dirty="0"/>
              <a:t>Что это?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ARP Poisoning (</a:t>
            </a:r>
            <a:r>
              <a:rPr lang="ru-RU" sz="3200" dirty="0"/>
              <a:t>подмена </a:t>
            </a:r>
            <a:r>
              <a:rPr lang="en-US" sz="3200" dirty="0"/>
              <a:t>ARP </a:t>
            </a:r>
            <a:r>
              <a:rPr lang="ru-RU" sz="3200" dirty="0"/>
              <a:t>пакетов) 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5542" y="3471330"/>
            <a:ext cx="1459715" cy="6564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C13ABFE-FC51-24B8-A3D9-7AFBE89E8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65" y="2433200"/>
            <a:ext cx="3814418" cy="207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540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F04732-FA0C-6214-4E09-404CAC7C88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Один зараженный хост пытается создать поддельное звено в сети, используя линейную топологию, состоящую из трех коммутаторов.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69534-90B7-5774-2306-1A9DD2D6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7443788" cy="527284"/>
          </a:xfrm>
        </p:spPr>
        <p:txBody>
          <a:bodyPr>
            <a:noAutofit/>
          </a:bodyPr>
          <a:lstStyle/>
          <a:p>
            <a:r>
              <a:rPr lang="en-US" sz="2800" dirty="0"/>
              <a:t>Fake topology (</a:t>
            </a:r>
            <a:r>
              <a:rPr lang="ru-RU" sz="2800" dirty="0"/>
              <a:t>перестройка топологии сети)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72802B-C10E-8EF1-584F-BACD6A413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0" r="6082"/>
          <a:stretch/>
        </p:blipFill>
        <p:spPr>
          <a:xfrm>
            <a:off x="5508170" y="1153886"/>
            <a:ext cx="3178629" cy="310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76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99355"/>
            <a:ext cx="3699670" cy="2172495"/>
          </a:xfrm>
        </p:spPr>
        <p:txBody>
          <a:bodyPr>
            <a:normAutofit fontScale="62500" lnSpcReduction="20000"/>
          </a:bodyPr>
          <a:lstStyle/>
          <a:p>
            <a:r>
              <a:rPr lang="ru-RU" sz="2800" dirty="0"/>
              <a:t>Протокол </a:t>
            </a:r>
            <a:r>
              <a:rPr lang="ru-RU" sz="2800" dirty="0" err="1"/>
              <a:t>OpenFlow</a:t>
            </a:r>
            <a:r>
              <a:rPr lang="ru-RU" sz="2800" dirty="0"/>
              <a:t> требует </a:t>
            </a:r>
          </a:p>
          <a:p>
            <a:r>
              <a:rPr lang="ru-RU" sz="2800" dirty="0"/>
              <a:t>от коммутаторов отправлять пакеты к контроллеру, если очереди на вход заполнены. Загрузив сеть большим числом пакетов можно значительно увеличить вычислительную нагрузку на контроллер или даже прервать его работу.</a:t>
            </a:r>
            <a:endParaRPr lang="ru-RU" sz="18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Атаки на </a:t>
            </a:r>
            <a:r>
              <a:rPr lang="en-US" sz="3200" dirty="0"/>
              <a:t>DoS </a:t>
            </a:r>
            <a:r>
              <a:rPr lang="ru-RU" sz="3200" dirty="0"/>
              <a:t>контроллер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5542" y="3471330"/>
            <a:ext cx="1459715" cy="6564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 descr="Изображение выглядит как одежда, дерево, искусств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6C6F7A6-E78B-616F-8358-ED923CCAE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718" y="2367928"/>
            <a:ext cx="3475638" cy="231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39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F04732-FA0C-6214-4E09-404CAC7C88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Данные о маршрутизации потоков в сети хранятся в быстрой ассоциативной памяти TCAM. Злоумышленник может нацелиться на эту память коммутатора, чтобы атаковать другие хосты. </a:t>
            </a: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69534-90B7-5774-2306-1A9DD2D6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7443788" cy="527284"/>
          </a:xfrm>
        </p:spPr>
        <p:txBody>
          <a:bodyPr>
            <a:noAutofit/>
          </a:bodyPr>
          <a:lstStyle/>
          <a:p>
            <a:r>
              <a:rPr lang="en-US" dirty="0"/>
              <a:t>TCAM exhaustion</a:t>
            </a:r>
            <a:endParaRPr lang="ru-RU" sz="4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C01AC32-29DE-BC9D-42F6-64C84C520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47" y="1123786"/>
            <a:ext cx="3363477" cy="219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619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9349"/>
            <a:ext cx="3699670" cy="2172495"/>
          </a:xfrm>
        </p:spPr>
        <p:txBody>
          <a:bodyPr>
            <a:normAutofit fontScale="32500" lnSpcReduction="20000"/>
          </a:bodyPr>
          <a:lstStyle/>
          <a:p>
            <a:r>
              <a:rPr lang="ru-RU" sz="5400" dirty="0"/>
              <a:t>Зараженный коммутатор </a:t>
            </a:r>
          </a:p>
          <a:p>
            <a:r>
              <a:rPr lang="ru-RU" sz="5400" dirty="0"/>
              <a:t>может сбрасывать или перенаправлять пакеты и в результате поток не доходит. Это может значительно нарушить работу сети и бизнес-приложений, которые не получат нужные данные.</a:t>
            </a:r>
            <a:endParaRPr lang="ru-RU" sz="18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Switch blackhole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5542" y="3471330"/>
            <a:ext cx="1459715" cy="6564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E9D7E5-3EA3-92EA-2E6A-40C308400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00973" y="2314575"/>
            <a:ext cx="685827" cy="590632"/>
          </a:xfrm>
          <a:prstGeom prst="rect">
            <a:avLst/>
          </a:prstGeom>
        </p:spPr>
      </p:pic>
      <p:pic>
        <p:nvPicPr>
          <p:cNvPr id="9" name="Рисунок 8" descr="Изображение выглядит как искусство, снимок экран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7D3A6902-160B-2AC5-87CF-353A69257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76" y="2371726"/>
            <a:ext cx="3286098" cy="235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69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F04732-FA0C-6214-4E09-404CAC7C88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Злоумышленник выбирает целью своей атаки API сервера. Сервер может использовать любой из множества языков программирования. Если получится использовать уязвимость в API, а на контроллере будет плохая защита, тогда можно получить полный контроль за сетью SDN через контроллер</a:t>
            </a: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69534-90B7-5774-2306-1A9DD2D6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7443788" cy="527284"/>
          </a:xfrm>
        </p:spPr>
        <p:txBody>
          <a:bodyPr>
            <a:noAutofit/>
          </a:bodyPr>
          <a:lstStyle/>
          <a:p>
            <a:r>
              <a:rPr lang="ru-RU" dirty="0"/>
              <a:t>Атаки на уровень </a:t>
            </a:r>
            <a:r>
              <a:rPr lang="en-US" dirty="0"/>
              <a:t>SDN </a:t>
            </a:r>
            <a:endParaRPr lang="ru-RU" sz="4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79E95D-65E5-47C7-0D9E-F360E91E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07" y="1311307"/>
            <a:ext cx="3185693" cy="309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7D335E-853B-FDDE-8186-7593BB91F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739" y="1006771"/>
            <a:ext cx="1841061" cy="30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6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F04732-FA0C-6214-4E09-404CAC7C88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000" dirty="0"/>
              <a:t>В некоторых реализациях SDN коммутаторы и маршрутизаторы могут переходить к использованию традиционных механизмов управления трафиком, если связь с центральным контроллером теряется. Это означает, что в случае сбоя контроллера SDN устройства могут автоматически переключаться на автономные протоколы динамической маршрутизации, такие как OSPF или BGP, для поддержания связности и работы сети.</a:t>
            </a:r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69534-90B7-5774-2306-1A9DD2D6F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7443788" cy="527284"/>
          </a:xfrm>
        </p:spPr>
        <p:txBody>
          <a:bodyPr>
            <a:noAutofit/>
          </a:bodyPr>
          <a:lstStyle/>
          <a:p>
            <a:r>
              <a:rPr lang="en-US" dirty="0"/>
              <a:t>OpenFlow </a:t>
            </a:r>
            <a:r>
              <a:rPr lang="en-US" dirty="0" err="1"/>
              <a:t>Swich</a:t>
            </a:r>
            <a:endParaRPr lang="ru-RU" sz="4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7D335E-853B-FDDE-8186-7593BB91F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739" y="1006771"/>
            <a:ext cx="1841061" cy="3045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112E87-F206-D83A-274E-622D9208E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367" y="1159039"/>
            <a:ext cx="2723432" cy="35575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EEF371-5DFF-A68E-D069-E8D3F5346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221" y="1208095"/>
            <a:ext cx="209579" cy="5525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F43926-2D22-BAE4-381D-B4DAE998F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3554" y="3807321"/>
            <a:ext cx="571580" cy="9716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2214B5-F2D4-ACCB-9C45-5CEBBA5D8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134" y="4468278"/>
            <a:ext cx="146087" cy="2483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9956FB-07B1-5548-7266-7CCDB5ADF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689" y="4051284"/>
            <a:ext cx="2212197" cy="56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048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5650</TotalTime>
  <Words>384</Words>
  <Application>Microsoft Office PowerPoint</Application>
  <PresentationFormat>Экран (16:9)</PresentationFormat>
  <Paragraphs>35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ALS Gorizont Bold Expanded</vt:lpstr>
      <vt:lpstr>Arial</vt:lpstr>
      <vt:lpstr>Calibri</vt:lpstr>
      <vt:lpstr>Golos Text</vt:lpstr>
      <vt:lpstr>Golos Text DemiBold</vt:lpstr>
      <vt:lpstr>Söhne</vt:lpstr>
      <vt:lpstr>Тема1</vt:lpstr>
      <vt:lpstr>Классификация атак Безопасность в SDN Килинич Владислав К34212</vt:lpstr>
      <vt:lpstr>Типы угроз</vt:lpstr>
      <vt:lpstr>ARP Poisoning (подмена ARP пакетов) </vt:lpstr>
      <vt:lpstr>Fake topology (перестройка топологии сети) </vt:lpstr>
      <vt:lpstr>Атаки на DoS контроллер</vt:lpstr>
      <vt:lpstr>TCAM exhaustion</vt:lpstr>
      <vt:lpstr>Switch blackhole</vt:lpstr>
      <vt:lpstr>Атаки на уровень SDN </vt:lpstr>
      <vt:lpstr>OpenFlow Swich</vt:lpstr>
      <vt:lpstr>Hybrid Switch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Килинич Владислав</cp:lastModifiedBy>
  <cp:revision>112</cp:revision>
  <dcterms:created xsi:type="dcterms:W3CDTF">2014-06-27T12:30:22Z</dcterms:created>
  <dcterms:modified xsi:type="dcterms:W3CDTF">2024-03-29T10:04:38Z</dcterms:modified>
</cp:coreProperties>
</file>