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1pPr>
    <a:lvl2pPr marL="0" marR="0" indent="4572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2pPr>
    <a:lvl3pPr marL="0" marR="0" indent="9144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3pPr>
    <a:lvl4pPr marL="0" marR="0" indent="13716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4pPr>
    <a:lvl5pPr marL="0" marR="0" indent="18288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5pPr>
    <a:lvl6pPr marL="0" marR="0" indent="22860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6pPr>
    <a:lvl7pPr marL="0" marR="0" indent="27432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7pPr>
    <a:lvl8pPr marL="0" marR="0" indent="32004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8pPr>
    <a:lvl9pPr marL="0" marR="0" indent="36576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презентации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lvl1pPr>
          </a:lstStyle>
          <a:p>
            <a:pPr/>
            <a:r>
              <a:t>Заголовок презентации</a:t>
            </a:r>
          </a:p>
        </p:txBody>
      </p:sp>
      <p:sp>
        <p:nvSpPr>
          <p:cNvPr id="12" name="Автор и дата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Автор и дата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Подзаголовок презентации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Заголовок слайда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100" name="Подзаголовок слайда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слайда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Заголовок повестки дня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Заголовок повестки дня</a:t>
            </a:r>
          </a:p>
        </p:txBody>
      </p:sp>
      <p:sp>
        <p:nvSpPr>
          <p:cNvPr id="109" name="Подзаголовок повестки дня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повестки дня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Темы повестки дня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70000" y="4546600"/>
            <a:ext cx="21844000" cy="467806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Информационное сообщение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Информация о факте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Информация о факте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Авторство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Авторство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pPr/>
            <a:r>
              <a:t>«Важная цитата»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Северное сияние над заснеженным пейзажем"/>
          <p:cNvSpPr/>
          <p:nvPr>
            <p:ph type="pic" sz="half" idx="21"/>
          </p:nvPr>
        </p:nvSpPr>
        <p:spPr>
          <a:xfrm>
            <a:off x="12192000" y="62293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Цветные облака на фоне ночного звёздного неба"/>
          <p:cNvSpPr/>
          <p:nvPr>
            <p:ph type="pic" sz="half" idx="22"/>
          </p:nvPr>
        </p:nvSpPr>
        <p:spPr>
          <a:xfrm>
            <a:off x="12192000" y="-641351"/>
            <a:ext cx="12192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Северное сияние над заснеженным горным пейзажем"/>
          <p:cNvSpPr/>
          <p:nvPr>
            <p:ph type="pic" idx="23"/>
          </p:nvPr>
        </p:nvSpPr>
        <p:spPr>
          <a:xfrm>
            <a:off x="-1" y="-2258501"/>
            <a:ext cx="12166601" cy="18233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Северное сияние над заснеженным пейзажем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еверное сияние в тёмном ночном небе над горами"/>
          <p:cNvSpPr/>
          <p:nvPr>
            <p:ph type="pic" idx="21"/>
          </p:nvPr>
        </p:nvSpPr>
        <p:spPr>
          <a:xfrm>
            <a:off x="0" y="-762000"/>
            <a:ext cx="24384000" cy="1524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Автор и дата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Автор и дата</a:t>
            </a:r>
          </a:p>
        </p:txBody>
      </p:sp>
      <p:sp>
        <p:nvSpPr>
          <p:cNvPr id="23" name="Заголовок презентации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/>
            </a:lvl1pPr>
          </a:lstStyle>
          <a:p>
            <a:pPr/>
            <a:r>
              <a:t>Заголовок презентации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Подзаголовок презентации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Цветные облака на фоне ночного звёздного неба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Заголовок слайда"/>
          <p:cNvSpPr txBox="1"/>
          <p:nvPr>
            <p:ph type="title" hasCustomPrompt="1"/>
          </p:nvPr>
        </p:nvSpPr>
        <p:spPr>
          <a:xfrm>
            <a:off x="1270000" y="3886200"/>
            <a:ext cx="9652000" cy="3200202"/>
          </a:xfrm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Подзаголовок слайда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слайда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Северное сияние над заснеженным горным пейзажем"/>
          <p:cNvSpPr/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Заголовок слайда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Подзаголовок слайда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слайда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, видео — мелк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слайда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Подзаголовок слайда"/>
          <p:cNvSpPr txBox="1"/>
          <p:nvPr>
            <p:ph type="body" sz="quarter" idx="21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слайда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 и видеотрансляция — круп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Заголовок слайда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pPr/>
            <a:r>
              <a:t>Заголовок слайда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Подзаголовок слайда"/>
          <p:cNvSpPr txBox="1"/>
          <p:nvPr>
            <p:ph type="body" sz="quarter" idx="21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Подзаголовок слайда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Заголовок раздела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FF00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lvl1pPr>
          </a:lstStyle>
          <a:p>
            <a:pPr/>
            <a:r>
              <a:t>Заголовок раздела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00"/>
            </a:gs>
            <a:gs pos="100000">
              <a:srgbClr val="3B3B3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Заголовок слайда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Текст пункта на слайде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825500">
              <a:spcBef>
                <a:spcPts val="0"/>
              </a:spcBef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Безопасность в SD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pPr>
            <a:r>
              <a:t>Безопасность в SDN</a:t>
            </a:r>
          </a:p>
        </p:txBody>
      </p:sp>
      <p:sp>
        <p:nvSpPr>
          <p:cNvPr id="172" name="Глебов И.И. K34212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Глебов И.И. K34212</a:t>
            </a:r>
          </a:p>
        </p:txBody>
      </p:sp>
      <p:sp>
        <p:nvSpPr>
          <p:cNvPr id="173" name="Как SDN повышает безопасность корпоративных сетей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Как SDN повышает безопасность корпоративных сетей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Централизованное…"/>
          <p:cNvSpPr txBox="1"/>
          <p:nvPr>
            <p:ph type="title"/>
          </p:nvPr>
        </p:nvSpPr>
        <p:spPr>
          <a:xfrm>
            <a:off x="1270000" y="4921250"/>
            <a:ext cx="21844000" cy="3873500"/>
          </a:xfrm>
          <a:prstGeom prst="rect">
            <a:avLst/>
          </a:prstGeom>
        </p:spPr>
        <p:txBody>
          <a:bodyPr/>
          <a:lstStyle/>
          <a:p>
            <a:pPr defTabSz="808990">
              <a:defRPr spc="-341" sz="11368">
                <a:gradFill flip="none" rotWithShape="1">
                  <a:gsLst>
                    <a:gs pos="0">
                      <a:srgbClr val="F6B5FB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pPr>
            <a:r>
              <a:t>Централизованное </a:t>
            </a:r>
          </a:p>
          <a:p>
            <a:pPr defTabSz="808990">
              <a:defRPr spc="-341" sz="11368">
                <a:gradFill flip="none" rotWithShape="1">
                  <a:gsLst>
                    <a:gs pos="0">
                      <a:srgbClr val="F6B5FB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pPr>
            <a:r>
              <a:t>Управление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Грануляция контроля и…"/>
          <p:cNvSpPr txBox="1"/>
          <p:nvPr>
            <p:ph type="title"/>
          </p:nvPr>
        </p:nvSpPr>
        <p:spPr>
          <a:xfrm>
            <a:off x="1270000" y="4921250"/>
            <a:ext cx="21844000" cy="3873500"/>
          </a:xfrm>
          <a:prstGeom prst="rect">
            <a:avLst/>
          </a:prstGeom>
        </p:spPr>
        <p:txBody>
          <a:bodyPr/>
          <a:lstStyle/>
          <a:p>
            <a:pPr defTabSz="808990">
              <a:defRPr spc="-341" sz="11368">
                <a:gradFill flip="none" rotWithShape="1">
                  <a:gsLst>
                    <a:gs pos="0">
                      <a:srgbClr val="FB99F5"/>
                    </a:gs>
                    <a:gs pos="100000">
                      <a:schemeClr val="accent1"/>
                    </a:gs>
                  </a:gsLst>
                  <a:lin ang="3965999" scaled="0"/>
                </a:gradFill>
              </a:defRPr>
            </a:pPr>
            <a:r>
              <a:t>Грануляция контроля и</a:t>
            </a:r>
          </a:p>
          <a:p>
            <a:pPr defTabSz="808990">
              <a:defRPr spc="-341" sz="11368">
                <a:gradFill flip="none" rotWithShape="1">
                  <a:gsLst>
                    <a:gs pos="0">
                      <a:srgbClr val="FB99F5"/>
                    </a:gs>
                    <a:gs pos="100000">
                      <a:schemeClr val="accent1"/>
                    </a:gs>
                  </a:gsLst>
                  <a:lin ang="3965999" scaled="0"/>
                </a:gradFill>
              </a:defRPr>
            </a:pPr>
            <a:r>
              <a:t>видимость сети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Автоматическое…"/>
          <p:cNvSpPr txBox="1"/>
          <p:nvPr>
            <p:ph type="title"/>
          </p:nvPr>
        </p:nvSpPr>
        <p:spPr>
          <a:xfrm>
            <a:off x="1270000" y="4921250"/>
            <a:ext cx="21844000" cy="3873500"/>
          </a:xfrm>
          <a:prstGeom prst="rect">
            <a:avLst/>
          </a:prstGeom>
        </p:spPr>
        <p:txBody>
          <a:bodyPr/>
          <a:lstStyle/>
          <a:p>
            <a:pPr defTabSz="808990">
              <a:defRPr spc="-341" sz="11368">
                <a:gradFill flip="none" rotWithShape="1">
                  <a:gsLst>
                    <a:gs pos="0">
                      <a:schemeClr val="accent6">
                        <a:satOff val="15236"/>
                        <a:lumOff val="17673"/>
                      </a:schemeClr>
                    </a:gs>
                    <a:gs pos="100000">
                      <a:srgbClr val="4970F8"/>
                    </a:gs>
                  </a:gsLst>
                  <a:lin ang="3965999" scaled="0"/>
                </a:gradFill>
              </a:defRPr>
            </a:pPr>
            <a:r>
              <a:t>Автоматическое</a:t>
            </a:r>
          </a:p>
          <a:p>
            <a:pPr defTabSz="808990">
              <a:defRPr spc="-341" sz="11368">
                <a:gradFill flip="none" rotWithShape="1">
                  <a:gsLst>
                    <a:gs pos="0">
                      <a:schemeClr val="accent6">
                        <a:satOff val="15236"/>
                        <a:lumOff val="17673"/>
                      </a:schemeClr>
                    </a:gs>
                    <a:gs pos="100000">
                      <a:srgbClr val="4970F8"/>
                    </a:gs>
                  </a:gsLst>
                  <a:lin ang="3965999" scaled="0"/>
                </a:gradFill>
              </a:defRPr>
            </a:pPr>
            <a:r>
              <a:t>Реагирование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олитики доступа"/>
          <p:cNvSpPr txBox="1"/>
          <p:nvPr>
            <p:ph type="title"/>
          </p:nvPr>
        </p:nvSpPr>
        <p:spPr>
          <a:xfrm>
            <a:off x="1270000" y="5703646"/>
            <a:ext cx="21844000" cy="2308708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6">
                        <a:satOff val="15236"/>
                        <a:lumOff val="17673"/>
                      </a:schemeClr>
                    </a:gs>
                    <a:gs pos="100000">
                      <a:schemeClr val="accent1"/>
                    </a:gs>
                  </a:gsLst>
                  <a:lin ang="3965999" scaled="0"/>
                </a:gradFill>
              </a:defRPr>
            </a:lvl1pPr>
          </a:lstStyle>
          <a:p>
            <a:pPr/>
            <a:r>
              <a:t>Политики доступа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Масштабирование"/>
          <p:cNvSpPr txBox="1"/>
          <p:nvPr>
            <p:ph type="title"/>
          </p:nvPr>
        </p:nvSpPr>
        <p:spPr>
          <a:xfrm>
            <a:off x="1270000" y="5704856"/>
            <a:ext cx="21844000" cy="2306288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EAA0FB"/>
                    </a:gs>
                    <a:gs pos="100000">
                      <a:srgbClr val="8DC7F6"/>
                    </a:gs>
                  </a:gsLst>
                  <a:lin ang="3965999" scaled="0"/>
                </a:gradFill>
              </a:defRPr>
            </a:lvl1pPr>
          </a:lstStyle>
          <a:p>
            <a:pPr/>
            <a:r>
              <a:t>Масштабирование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Плюсы могут стать минусами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defTabSz="1511770">
              <a:defRPr spc="-277" sz="13888"/>
            </a:lvl1pPr>
          </a:lstStyle>
          <a:p>
            <a:pPr/>
            <a:r>
              <a:t>Плюсы могут стать минусами</a:t>
            </a:r>
          </a:p>
        </p:txBody>
      </p:sp>
      <p:sp>
        <p:nvSpPr>
          <p:cNvPr id="186" name="Очень быстро и стремительно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Очень быстро и стремительно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Выводы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Выводы</a:t>
            </a:r>
          </a:p>
        </p:txBody>
      </p:sp>
      <p:sp>
        <p:nvSpPr>
          <p:cNvPr id="189" name="Информация о факте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D000FF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