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46"/>
  </p:notesMasterIdLst>
  <p:handoutMasterIdLst>
    <p:handoutMasterId r:id="rId47"/>
  </p:handoutMasterIdLst>
  <p:sldIdLst>
    <p:sldId id="1264" r:id="rId5"/>
    <p:sldId id="1319" r:id="rId6"/>
    <p:sldId id="1389" r:id="rId7"/>
    <p:sldId id="1377" r:id="rId8"/>
    <p:sldId id="1322" r:id="rId9"/>
    <p:sldId id="1399" r:id="rId10"/>
    <p:sldId id="1425" r:id="rId11"/>
    <p:sldId id="1401" r:id="rId12"/>
    <p:sldId id="1400" r:id="rId13"/>
    <p:sldId id="1395" r:id="rId14"/>
    <p:sldId id="1397" r:id="rId15"/>
    <p:sldId id="1402" r:id="rId16"/>
    <p:sldId id="1396" r:id="rId17"/>
    <p:sldId id="1398" r:id="rId18"/>
    <p:sldId id="1404" r:id="rId19"/>
    <p:sldId id="1403" r:id="rId20"/>
    <p:sldId id="1405" r:id="rId21"/>
    <p:sldId id="1406" r:id="rId22"/>
    <p:sldId id="1407" r:id="rId23"/>
    <p:sldId id="1409" r:id="rId24"/>
    <p:sldId id="1411" r:id="rId25"/>
    <p:sldId id="1410" r:id="rId26"/>
    <p:sldId id="1412" r:id="rId27"/>
    <p:sldId id="1408" r:id="rId28"/>
    <p:sldId id="1413" r:id="rId29"/>
    <p:sldId id="1414" r:id="rId30"/>
    <p:sldId id="1415" r:id="rId31"/>
    <p:sldId id="1416" r:id="rId32"/>
    <p:sldId id="1417" r:id="rId33"/>
    <p:sldId id="1419" r:id="rId34"/>
    <p:sldId id="1418" r:id="rId35"/>
    <p:sldId id="1420" r:id="rId36"/>
    <p:sldId id="1421" r:id="rId37"/>
    <p:sldId id="1422" r:id="rId38"/>
    <p:sldId id="1423" r:id="rId39"/>
    <p:sldId id="1424" r:id="rId40"/>
    <p:sldId id="1330" r:id="rId41"/>
    <p:sldId id="1380" r:id="rId42"/>
    <p:sldId id="1261" r:id="rId43"/>
    <p:sldId id="1256" r:id="rId44"/>
    <p:sldId id="1204" r:id="rId45"/>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1" orient="horz" pos="550" userDrawn="1">
          <p15:clr>
            <a:srgbClr val="A4A3A4"/>
          </p15:clr>
        </p15:guide>
        <p15:guide id="2" pos="3840">
          <p15:clr>
            <a:srgbClr val="A4A3A4"/>
          </p15:clr>
        </p15:guide>
      </p15:sldGuideLst>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 id="3" name="zhangyuezjhw" initials="z" lastIdx="5" clrIdx="3">
    <p:extLst>
      <p:ext uri="{19B8F6BF-5375-455C-9EA6-DF929625EA0E}">
        <p15:presenceInfo xmlns:p15="http://schemas.microsoft.com/office/powerpoint/2012/main" userId="S-1-5-21-147214757-305610072-1517763936-6076059" providerId="AD"/>
      </p:ext>
    </p:extLst>
  </p:cmAuthor>
  <p:cmAuthor id="4" name="BL7011" initials="B" lastIdx="2" clrIdx="4"/>
  <p:cmAuthor id="5" name="Pingzhihua" initials="P" lastIdx="13" clrIdx="5">
    <p:extLst>
      <p:ext uri="{19B8F6BF-5375-455C-9EA6-DF929625EA0E}">
        <p15:presenceInfo xmlns:p15="http://schemas.microsoft.com/office/powerpoint/2012/main" userId="S-1-5-21-147214757-305610072-1517763936-1469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D9C"/>
    <a:srgbClr val="C00000"/>
    <a:srgbClr val="003C78"/>
    <a:srgbClr val="003264"/>
    <a:srgbClr val="003250"/>
    <a:srgbClr val="990000"/>
    <a:srgbClr val="FF0909"/>
    <a:srgbClr val="CF6B63"/>
    <a:srgbClr val="E7CCC7"/>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1" autoAdjust="0"/>
    <p:restoredTop sz="73114" autoAdjust="0"/>
  </p:normalViewPr>
  <p:slideViewPr>
    <p:cSldViewPr showGuides="1">
      <p:cViewPr>
        <p:scale>
          <a:sx n="66" d="100"/>
          <a:sy n="66" d="100"/>
        </p:scale>
        <p:origin x="592" y="176"/>
      </p:cViewPr>
      <p:guideLst>
        <p:guide orient="horz" pos="550"/>
        <p:guide pos="3840"/>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51" d="100"/>
          <a:sy n="51" d="100"/>
        </p:scale>
        <p:origin x="1616" y="5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latin typeface="Arial" panose="020B0604020202020204" pitchFamily="34" charset="0"/>
              </a:rPr>
              <a:t>请将此处改为本章标题</a:t>
            </a:r>
            <a:endParaRPr lang="en-US" altLang="zh-CN">
              <a:latin typeface="Arial" panose="020B0604020202020204" pitchFamily="34" charset="0"/>
            </a:endParaRPr>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latin typeface="Arial" panose="020B0604020202020204" pitchFamily="34" charset="0"/>
            </a:endParaRPr>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latin typeface="Arial" panose="020B0604020202020204" pitchFamily="34" charset="0"/>
            </a:endParaRPr>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latin typeface="Arial" panose="020B0604020202020204" pitchFamily="34" charset="0"/>
              </a:rPr>
              <a:pPr>
                <a:defRPr/>
              </a:pPr>
              <a:t>‹#›</a:t>
            </a:fld>
            <a:endParaRPr lang="en-US" altLang="zh-CN">
              <a:latin typeface="Arial" panose="020B0604020202020204" pitchFamily="34" charset="0"/>
            </a:endParaRPr>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备注占位符 27"/>
          <p:cNvSpPr>
            <a:spLocks noGrp="1"/>
          </p:cNvSpPr>
          <p:nvPr>
            <p:ph type="body" idx="1"/>
          </p:nvPr>
        </p:nvSpPr>
        <p:spPr/>
        <p:txBody>
          <a:bodyPr/>
          <a:lstStyle/>
          <a:p>
            <a:pPr marL="0" indent="0">
              <a:buNone/>
            </a:pPr>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08388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Guest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The client system, including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vCPU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memory, console, NIC, storage device, is run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in a restricted CPU mode.</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b="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b="0" kern="1200" dirty="0" smtClean="0">
                <a:solidFill>
                  <a:schemeClr val="tx1"/>
                </a:solidFill>
                <a:latin typeface="微软雅黑" panose="020B0503020204020204" pitchFamily="34" charset="-122"/>
                <a:ea typeface="微软雅黑" panose="020B0503020204020204" pitchFamily="34" charset="-122"/>
                <a:cs typeface="+mn-cs"/>
              </a:rPr>
              <a:t>: runs in the kernel space to </a:t>
            </a:r>
            <a:r>
              <a:rPr lang="en-US" altLang="zh-CN" sz="1100" b="0" kern="1200" dirty="0" err="1" smtClean="0">
                <a:solidFill>
                  <a:schemeClr val="tx1"/>
                </a:solidFill>
                <a:latin typeface="微软雅黑" panose="020B0503020204020204" pitchFamily="34" charset="-122"/>
                <a:ea typeface="微软雅黑" panose="020B0503020204020204" pitchFamily="34" charset="-122"/>
                <a:cs typeface="+mn-cs"/>
              </a:rPr>
              <a:t>virtualize</a:t>
            </a:r>
            <a:r>
              <a:rPr lang="en-US" altLang="zh-CN" sz="1100" b="0" kern="1200" dirty="0" smtClean="0">
                <a:solidFill>
                  <a:schemeClr val="tx1"/>
                </a:solidFill>
                <a:latin typeface="微软雅黑" panose="020B0503020204020204" pitchFamily="34" charset="-122"/>
                <a:ea typeface="微软雅黑" panose="020B0503020204020204" pitchFamily="34" charset="-122"/>
                <a:cs typeface="+mn-cs"/>
              </a:rPr>
              <a:t> the CPU and memory and to intercept I/Os of the guest OS. I/Os intercepted by </a:t>
            </a:r>
            <a:r>
              <a:rPr lang="en-US" altLang="zh-CN" sz="1100" b="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b="0" kern="1200" dirty="0" smtClean="0">
                <a:solidFill>
                  <a:schemeClr val="tx1"/>
                </a:solidFill>
                <a:latin typeface="微软雅黑" panose="020B0503020204020204" pitchFamily="34" charset="-122"/>
                <a:ea typeface="微软雅黑" panose="020B0503020204020204" pitchFamily="34" charset="-122"/>
                <a:cs typeface="+mn-cs"/>
              </a:rPr>
              <a:t> are processed by </a:t>
            </a:r>
            <a:r>
              <a:rPr lang="en-US" altLang="zh-CN" sz="1100" b="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b="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b="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b="0" kern="1200" dirty="0" smtClean="0">
                <a:solidFill>
                  <a:schemeClr val="tx1"/>
                </a:solidFill>
                <a:latin typeface="微软雅黑" panose="020B0503020204020204" pitchFamily="34" charset="-122"/>
                <a:ea typeface="微软雅黑" panose="020B0503020204020204" pitchFamily="34" charset="-122"/>
                <a:cs typeface="+mn-cs"/>
              </a:rPr>
              <a:t> provides /dev/</a:t>
            </a:r>
            <a:r>
              <a:rPr lang="en-US" altLang="zh-CN" sz="1100" b="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b="0" kern="1200" dirty="0" smtClean="0">
                <a:solidFill>
                  <a:schemeClr val="tx1"/>
                </a:solidFill>
                <a:latin typeface="微软雅黑" panose="020B0503020204020204" pitchFamily="34" charset="-122"/>
                <a:ea typeface="微软雅黑" panose="020B0503020204020204" pitchFamily="34" charset="-122"/>
                <a:cs typeface="+mn-cs"/>
              </a:rPr>
              <a:t> device interfaces to </a:t>
            </a:r>
            <a:r>
              <a:rPr lang="en-US" altLang="zh-CN" sz="1100" b="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b="0" kern="1200" dirty="0" smtClean="0">
                <a:solidFill>
                  <a:schemeClr val="tx1"/>
                </a:solidFill>
                <a:latin typeface="微软雅黑" panose="020B0503020204020204" pitchFamily="34" charset="-122"/>
                <a:ea typeface="微软雅黑" panose="020B0503020204020204" pitchFamily="34" charset="-122"/>
                <a:cs typeface="+mn-cs"/>
              </a:rPr>
              <a:t>. </a:t>
            </a:r>
            <a:endParaRPr lang="zh-CN" altLang="zh-CN" sz="1100" b="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b="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b="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is the modified native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code used by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runs in the user space, and provides I/O virtualization; Communicates</a:t>
            </a:r>
            <a:r>
              <a:rPr lang="en-US" altLang="zh-CN" sz="1100" kern="1200" baseline="0" dirty="0" smtClean="0">
                <a:solidFill>
                  <a:schemeClr val="tx1"/>
                </a:solidFill>
                <a:latin typeface="微软雅黑" panose="020B0503020204020204" pitchFamily="34" charset="-122"/>
                <a:ea typeface="微软雅黑" panose="020B0503020204020204" pitchFamily="34" charset="-122"/>
                <a:cs typeface="+mn-cs"/>
              </a:rPr>
              <a:t> with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through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ioctl</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function. </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a:endParaRPr lang="zh-CN" altLang="en-US" dirty="0">
              <a:latin typeface="Arial" panose="020B0604020202020204" pitchFamily="34" charset="0"/>
            </a:endParaRPr>
          </a:p>
        </p:txBody>
      </p:sp>
      <p:sp>
        <p:nvSpPr>
          <p:cNvPr id="7" name="幻灯片图像占位符 6"/>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62919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75624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48855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04514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备注占位符 2"/>
          <p:cNvSpPr>
            <a:spLocks noGrp="1"/>
          </p:cNvSpPr>
          <p:nvPr>
            <p:ph type="body" idx="1"/>
          </p:nvPr>
        </p:nvSpPr>
        <p:spPr/>
        <p:txBody>
          <a:bodyPr/>
          <a:lstStyle/>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can convert a standard Linux kernel into a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The Linux standard kernel embedded with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module can load guest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OSs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through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tools. Therefore, in such an OS platform,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virtualization layer resides directly on the physical hardware layer of the host, and no independent host OS layer is provided. In this case,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functions as the host OS. CPU instructions of the guest OS are executed directly, rather than through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This greatly improves the speed.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exposes the necessary APIs through /dev/</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User-mode programs can access these APIs by calling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ioctl</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function.</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kernel module provides only CPU and memory virtualization. Therefore, it must be combined with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 form a complete virtualization solution, that is,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As a hypervisor,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focuses on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scheduling and memory management. I/O peripheral tasks are handled by the Linux kernel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With I/O virtualization, storage and network resources are virtualized by the Linux kernel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By integrating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uses its kernel module to process CPU instructions by invoking the /dev/</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interface through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ioctl</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responsible only for CPU and memory virtualization.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emulates I/O devices (such as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NICs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disks). Server virtualization is jointly implemented with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so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called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an emulator that emulates the CPU and other hardware needed by the guest OS. The guest OS believes that it communicates with the hardware directly. In fact, it interacts with the hardware simulated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translates and sends these instructions to the real hardware. The performance is compromised because all the instructions need to be translated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also emulates other hardware, such as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NICs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disks, which also affects the performance of these devices. To address this, pass-through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paravirtualization</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techniques, such as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virtio_blk</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virtio_net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are used to improve device performance.</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endParaRPr lang="zh-CN" altLang="zh-CN" sz="1100" kern="1200" dirty="0">
              <a:solidFill>
                <a:schemeClr val="tx1"/>
              </a:solidFill>
              <a:effectLst/>
              <a:latin typeface="Arial" panose="020B0604020202020204" pitchFamily="34" charset="0"/>
              <a:ea typeface="华文细黑" pitchFamily="2" charset="-122"/>
              <a:cs typeface="+mn-cs"/>
            </a:endParaRPr>
          </a:p>
          <a:p>
            <a:pPr marL="0" indent="0">
              <a:buNone/>
            </a:pPr>
            <a:endParaRPr lang="zh-CN" altLang="en-US" b="0" dirty="0">
              <a:latin typeface="Arial" panose="020B0604020202020204" pitchFamily="34" charset="0"/>
            </a:endParaRPr>
          </a:p>
          <a:p>
            <a:pPr marL="0" indent="0">
              <a:buNone/>
            </a:pPr>
            <a:endParaRPr lang="en-US" altLang="zh-CN" b="0" dirty="0">
              <a:latin typeface="Arial" panose="020B0604020202020204" pitchFamily="34" charset="0"/>
            </a:endParaRPr>
          </a:p>
          <a:p>
            <a:pPr marL="0" indent="0">
              <a:buNone/>
            </a:pPr>
            <a:endParaRPr lang="zh-CN" altLang="en-US" dirty="0">
              <a:latin typeface="Arial" panose="020B0604020202020204" pitchFamily="34" charset="0"/>
            </a:endParaRPr>
          </a:p>
        </p:txBody>
      </p:sp>
      <p:sp>
        <p:nvSpPr>
          <p:cNvPr id="27652" name="Rectangle 7"/>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lgn="just">
              <a:lnSpc>
                <a:spcPct val="125000"/>
              </a:lnSpc>
              <a:spcAft>
                <a:spcPts val="600"/>
              </a:spcAft>
              <a:buSzPct val="60000"/>
              <a:buFont typeface="Wingdings" panose="05000000000000000000" pitchFamily="2" charset="2"/>
              <a:buChar char="l"/>
              <a:defRPr sz="1100">
                <a:solidFill>
                  <a:schemeClr val="tx1"/>
                </a:solidFill>
                <a:latin typeface="FrutigerNext LT Regular" pitchFamily="34" charset="0"/>
                <a:ea typeface="华文细黑" panose="02010600040101010101" pitchFamily="2" charset="-122"/>
              </a:defRPr>
            </a:lvl1pPr>
            <a:lvl2pPr marL="742950" indent="-285750" algn="just">
              <a:lnSpc>
                <a:spcPct val="125000"/>
              </a:lnSpc>
              <a:spcAft>
                <a:spcPts val="600"/>
              </a:spcAft>
              <a:buSzPct val="50000"/>
              <a:buFont typeface="Wingdings" panose="05000000000000000000" pitchFamily="2" charset="2"/>
              <a:buChar char="p"/>
              <a:defRPr sz="1100">
                <a:solidFill>
                  <a:schemeClr val="tx1"/>
                </a:solidFill>
                <a:latin typeface="FrutigerNext LT Regular" pitchFamily="34" charset="0"/>
                <a:ea typeface="华文细黑" panose="02010600040101010101" pitchFamily="2" charset="-122"/>
              </a:defRPr>
            </a:lvl2pPr>
            <a:lvl3pPr marL="1143000" indent="-228600" algn="just">
              <a:lnSpc>
                <a:spcPct val="125000"/>
              </a:lnSpc>
              <a:spcAft>
                <a:spcPts val="600"/>
              </a:spcAft>
              <a:buSzPct val="50000"/>
              <a:buFont typeface="Wingdings" panose="05000000000000000000" pitchFamily="2" charset="2"/>
              <a:buChar char="n"/>
              <a:defRPr sz="1100">
                <a:solidFill>
                  <a:schemeClr val="tx1"/>
                </a:solidFill>
                <a:latin typeface="FrutigerNext LT Regular" pitchFamily="34" charset="0"/>
                <a:ea typeface="华文细黑" panose="02010600040101010101" pitchFamily="2" charset="-122"/>
              </a:defRPr>
            </a:lvl3pPr>
            <a:lvl4pPr marL="1600200" indent="-228600" algn="just">
              <a:spcBef>
                <a:spcPct val="30000"/>
              </a:spcBef>
              <a:defRPr sz="1100">
                <a:solidFill>
                  <a:schemeClr val="tx1"/>
                </a:solidFill>
                <a:latin typeface="FrutigerNext LT Regular" pitchFamily="34" charset="0"/>
                <a:ea typeface="华文细黑" panose="02010600040101010101" pitchFamily="2" charset="-122"/>
              </a:defRPr>
            </a:lvl4pPr>
            <a:lvl5pPr marL="2057400" indent="-228600" algn="just">
              <a:spcBef>
                <a:spcPct val="30000"/>
              </a:spcBef>
              <a:defRPr sz="1100">
                <a:solidFill>
                  <a:schemeClr val="tx1"/>
                </a:solidFill>
                <a:latin typeface="FrutigerNext LT Regular" pitchFamily="34" charset="0"/>
                <a:ea typeface="华文细黑" panose="02010600040101010101" pitchFamily="2" charset="-122"/>
              </a:defRPr>
            </a:lvl5pPr>
            <a:lvl6pPr marL="25146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6pPr>
            <a:lvl7pPr marL="29718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7pPr>
            <a:lvl8pPr marL="34290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8pPr>
            <a:lvl9pPr marL="38862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9pPr>
          </a:lstStyle>
          <a:p>
            <a:pPr algn="l" eaLnBrk="1" fontAlgn="t" hangingPunct="1">
              <a:lnSpc>
                <a:spcPct val="100000"/>
              </a:lnSpc>
              <a:spcAft>
                <a:spcPct val="0"/>
              </a:spcAft>
              <a:buSzTx/>
              <a:buFontTx/>
              <a:buNone/>
            </a:pPr>
            <a:fld id="{9765EABF-0089-4D82-9327-8E6A1299804A}" type="slidenum">
              <a:rPr lang="zh-CN" altLang="en-US" sz="1000">
                <a:latin typeface="Arial" panose="020B0604020202020204" pitchFamily="34" charset="0"/>
                <a:ea typeface="宋体" panose="02010600030101010101" pitchFamily="2" charset="-122"/>
              </a:rPr>
              <a:pPr algn="l" eaLnBrk="1" fontAlgn="t" hangingPunct="1">
                <a:lnSpc>
                  <a:spcPct val="100000"/>
                </a:lnSpc>
                <a:spcAft>
                  <a:spcPct val="0"/>
                </a:spcAft>
                <a:buSzTx/>
                <a:buFontTx/>
                <a:buNone/>
              </a:pPr>
              <a:t>14</a:t>
            </a:fld>
            <a:endParaRPr lang="en-US" altLang="zh-CN" sz="1000">
              <a:latin typeface="Arial" panose="020B0604020202020204" pitchFamily="34" charset="0"/>
              <a:ea typeface="宋体" panose="02010600030101010101" pitchFamily="2" charset="-122"/>
            </a:endParaRPr>
          </a:p>
        </p:txBody>
      </p:sp>
      <p:sp>
        <p:nvSpPr>
          <p:cNvPr id="3" name="Slide Image Placeholder 2"/>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82617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01686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libvirtd</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a daemon process that can be invoked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virsh</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locally or remotely.</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invokes the kernel module of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 implement CPU virtualization.</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312108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Note: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in the figure is different from the native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that does not support hardware acceleration.</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6134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86046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33894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幻灯片图像占位符 8"/>
          <p:cNvSpPr>
            <a:spLocks noGrp="1" noRot="1" noChangeAspect="1"/>
          </p:cNvSpPr>
          <p:nvPr>
            <p:ph type="sldImg"/>
          </p:nvPr>
        </p:nvSpPr>
        <p:spPr>
          <a:xfrm>
            <a:off x="584200" y="765175"/>
            <a:ext cx="5930900" cy="3336925"/>
          </a:xfrm>
        </p:spPr>
      </p:sp>
      <p:sp>
        <p:nvSpPr>
          <p:cNvPr id="10" name="备注占位符 9"/>
          <p:cNvSpPr>
            <a:spLocks noGrp="1"/>
          </p:cNvSpPr>
          <p:nvPr>
            <p:ph type="body" sz="quarter" idx="10"/>
          </p:nvPr>
        </p:nvSpPr>
        <p:spPr/>
        <p:txBody>
          <a:bodyPr/>
          <a:lstStyle/>
          <a:p>
            <a:endParaRPr lang="zh-CN" altLang="en-US">
              <a:latin typeface="Arial" panose="020B0604020202020204" pitchFamily="34" charset="0"/>
            </a:endParaRPr>
          </a:p>
        </p:txBody>
      </p:sp>
      <p:sp>
        <p:nvSpPr>
          <p:cNvPr id="11" name="备注占位符 10"/>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45808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586773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073997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393805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41791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4091149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169070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needs to handle the following:</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Maintains the physical address mapping between the guest and host.</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Intercepts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access requests, and replaces the addresses in these requests with the physical addresses of the host according to the mapping relationship.</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2657157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911188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MMU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Memory management unit</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uses the existing kernel mechanism to manage memory pages and allocate resources on demand. The guest physical memory (GPA) addresses are located in the virtual address space of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process, and the virtual address space of the guest is mapped to the GPA.</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Two ways of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MMU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virtualization are available: shadow page table and hardware-assisted. Currently, the hardware-assisted mode (Intel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EPT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/AMD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NPT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implements two-level address translation through the hardware, accelerating GPA-</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HPA</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conversion and reducing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exits.</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Address space</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Physical address space: hardware address space, for example, 4 GB.</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Virtual address space: Each process has its own virtual address space.</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a:endParaRPr lang="en-US" altLang="zh-CN" dirty="0" smtClean="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257145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The shadow page table is used when there is no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EPT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However, CPUs launched by Intel since 2007 and 2008 support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EPT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endParaRPr lang="zh-CN" altLang="en-US" dirty="0" smtClean="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65619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510160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EPT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Intel adds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EPT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based on VT-x as an extension of VT-x.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EPT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dedicated to memory virtualization.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EPT</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implements memory virtualization access using hardware.</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After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module creates the GPA-</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HPA</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page table of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memory access can be completed by only hardware, without the need of simulation and interception.</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3668297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614631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210503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087654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virtio</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 be specific, the frontend and backend driver model, delivers high simulation efficiency without kernel modification.</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virtio</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uses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 store requests and responses.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can be accessed by both the frontend and backend. The frontend notifies the backend of request receipt through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PIO</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the backend notifies the frontend of request completion through interrupt injection.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space is requested by the frontend which writes the addresses to the PCI configuration space. As all the memory of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simulated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stores the relationship between the GPA and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HVA</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Therefore, the frontend and backend can easily access the memory pointed to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also called virtual object interface. The number of virtual object interfaces varies according to devices. For example, the network driver uses two virtual queues, one for receiving and the other for sending, while the block device driver uses only one virtual queue.</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a:endParaRPr lang="zh-CN" altLang="en-US" dirty="0" smtClean="0">
              <a:latin typeface="Arial" panose="020B0604020202020204" pitchFamily="34" charset="0"/>
            </a:endParaRPr>
          </a:p>
          <a:p>
            <a:pPr lvl="1"/>
            <a:endParaRPr lang="zh-CN" altLang="en-US" dirty="0">
              <a:latin typeface="Arial" panose="020B0604020202020204" pitchFamily="34" charset="0"/>
            </a:endParaRPr>
          </a:p>
        </p:txBody>
      </p:sp>
    </p:spTree>
    <p:extLst>
      <p:ext uri="{BB962C8B-B14F-4D97-AF65-F5344CB8AC3E}">
        <p14:creationId xmlns:p14="http://schemas.microsoft.com/office/powerpoint/2010/main" val="238792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virtio</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 be specific, the frontend and backend driver model, delivers high simulation efficiency without kernel modification.</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virtio</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uses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 store requests and responses.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can be accessed by both the frontend and backend. The frontend notifies the backend of request receipt through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PIO</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the backend notifies the frontend of request completion through interrupt injection.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space is requested by the frontend which writes the addresses to the PCI configuration space. As all the memory of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simulated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stores the relationship between the GPA and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HVA</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Therefore, the frontend and backend can easily access the memory pointed to by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vring</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also called virtual object interface. The number of virtual object interfaces varies according to devices. For example, the network driver uses two virtual queues, one for receiving and the other for sending, while the block device driver uses only one virtual queue.</a:t>
            </a:r>
            <a:endParaRPr lang="zh-CN" altLang="zh-CN" sz="1100" kern="1200" dirty="0" smtClean="0">
              <a:solidFill>
                <a:schemeClr val="tx1"/>
              </a:solidFill>
              <a:latin typeface="微软雅黑" panose="020B0503020204020204" pitchFamily="34" charset="-122"/>
              <a:ea typeface="微软雅黑" panose="020B0503020204020204" pitchFamily="34" charset="-122"/>
              <a:cs typeface="+mn-cs"/>
            </a:endParaRPr>
          </a:p>
          <a:p>
            <a:pPr lvl="1"/>
            <a:endParaRPr lang="zh-CN" altLang="en-US" dirty="0">
              <a:latin typeface="Arial" panose="020B0604020202020204" pitchFamily="34" charset="0"/>
            </a:endParaRPr>
          </a:p>
        </p:txBody>
      </p:sp>
    </p:spTree>
    <p:extLst>
      <p:ext uri="{BB962C8B-B14F-4D97-AF65-F5344CB8AC3E}">
        <p14:creationId xmlns:p14="http://schemas.microsoft.com/office/powerpoint/2010/main" val="2861530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z="1100" b="0" i="0" kern="1200" dirty="0" smtClean="0">
                <a:solidFill>
                  <a:schemeClr val="tx1"/>
                </a:solidFill>
                <a:latin typeface="微软雅黑" panose="020B0503020204020204" pitchFamily="34" charset="-122"/>
                <a:ea typeface="微软雅黑" panose="020B0503020204020204" pitchFamily="34" charset="-122"/>
                <a:cs typeface="+mn-cs"/>
              </a:rPr>
              <a:t>Answer</a:t>
            </a:r>
            <a:r>
              <a:rPr lang="en-US" altLang="zh-CN" sz="1100" b="0" i="0" kern="1200" dirty="0" smtClean="0">
                <a:solidFill>
                  <a:schemeClr val="tx1"/>
                </a:solidFill>
                <a:latin typeface="Arial" panose="020B0604020202020204" pitchFamily="34" charset="0"/>
                <a:ea typeface="微软雅黑" panose="020B0503020204020204" pitchFamily="34" charset="-122"/>
                <a:cs typeface="+mn-cs"/>
              </a:rPr>
              <a:t>:</a:t>
            </a:r>
            <a:endParaRPr lang="en-US" altLang="zh-CN" dirty="0" smtClean="0">
              <a:latin typeface="Arial" panose="020B0604020202020204" pitchFamily="34" charset="0"/>
            </a:endParaRPr>
          </a:p>
          <a:p>
            <a:pPr marL="588963" lvl="1" indent="-228600">
              <a:buSzPct val="100000"/>
              <a:buFont typeface="+mj-lt"/>
              <a:buAutoNum type="arabicPeriod"/>
            </a:pPr>
            <a:r>
              <a:rPr lang="en-US" altLang="zh-CN" dirty="0" smtClean="0">
                <a:latin typeface="Arial" panose="020B0604020202020204" pitchFamily="34" charset="0"/>
              </a:rPr>
              <a:t>ABCD</a:t>
            </a:r>
          </a:p>
          <a:p>
            <a:pPr marL="588963" lvl="1" indent="-228600">
              <a:buSzPct val="100000"/>
              <a:buFont typeface="+mj-lt"/>
              <a:buAutoNum type="arabicPeriod"/>
            </a:pPr>
            <a:r>
              <a:rPr lang="en-US" altLang="zh-CN" dirty="0" smtClean="0">
                <a:latin typeface="Arial" panose="020B0604020202020204" pitchFamily="34" charset="0"/>
              </a:rPr>
              <a:t>ABCD</a:t>
            </a:r>
          </a:p>
          <a:p>
            <a:pPr lvl="1"/>
            <a:endParaRPr lang="en-US" altLang="zh-CN" dirty="0" smtClean="0">
              <a:latin typeface="Arial" panose="020B0604020202020204" pitchFamily="34" charset="0"/>
            </a:endParaRPr>
          </a:p>
          <a:p>
            <a:pPr lvl="1"/>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477380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808762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602127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41839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54672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25365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08699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71786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Partitioned: indicates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ability to allocate server resources to multiple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Each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runs an independent OS (same as or different from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OSs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running on other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on the same server) so that multiple applications can coexist on one server. Each OS has access only to its own virtual resources (including the virtual NIC, virtual CPUs, and virtual memory) provided by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Isolated: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that run on the same server are isolated from each other.</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Even if one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breaks down or experiences an OS failure, application breakdown, or driver failure, other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can still run properly.</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If one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infected with worms or other viruses, other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will not be affected. It's like each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is running on an independent physical machine.</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Resources can be managed to provide performance isolation. Specifically, you can specify the minimum and maximum resources available for each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to ensure that one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does not use all resources, leaving no resources for other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residing on the same host.</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1"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Multiple workloads, applications, or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OSs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can run concurrently on one physical server, thus avoiding problems that may occur on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x86</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server, for example, application program conflicts or DLL conflicts.</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Encapsulated: All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data, including the hardware configuration, BIOS configuration, memory status, disk status, and CPU status, is stored into a group of files that are independent of the physical hardware. This enables users to clone, save, and migrate a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simply by copying, saving, and migrating these files.</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Independent: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run on top of the virtualization layer. Therefore, only virtual hardware provided by the virtualization layer is visible.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are independent of the underlying physical resources. In this way, the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can run on any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x86</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server (IBM, Dell, and HP) without any modification. This breaks the coupling between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OSs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 and hardware and between applications and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OSs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/hardware.</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Therefore, these functions are significant for creating and running </a:t>
            </a:r>
            <a:r>
              <a:rPr lang="en-US" altLang="zh-CN" sz="1100" kern="1200" dirty="0" err="1" smtClean="0">
                <a:solidFill>
                  <a:schemeClr val="tx1"/>
                </a:solidFill>
                <a:latin typeface="微软雅黑" panose="020B0503020204020204" pitchFamily="34" charset="-122"/>
                <a:ea typeface="微软雅黑" panose="020B0503020204020204" pitchFamily="34" charset="-122"/>
                <a:cs typeface="+mn-cs"/>
              </a:rPr>
              <a:t>VMs</a:t>
            </a:r>
            <a:r>
              <a:rPr lang="en-US" altLang="zh-CN" sz="11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endParaRPr lang="en-US" altLang="zh-CN" dirty="0" smtClean="0">
              <a:latin typeface="Arial" panose="020B0604020202020204" pitchFamily="34" charset="0"/>
            </a:endParaRPr>
          </a:p>
          <a:p>
            <a:endParaRPr lang="zh-CN" altLang="en-US" dirty="0" smtClean="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115761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22068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72450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ext uri="{D42A27DB-BD31-4B8C-83A1-F6EECF244321}">
                <p14:modId xmlns:p14="http://schemas.microsoft.com/office/powerpoint/2010/main" val="2817144228"/>
              </p:ext>
            </p:extLst>
          </p:nvPr>
        </p:nvGraphicFramePr>
        <p:xfrm>
          <a:off x="1007533" y="1254489"/>
          <a:ext cx="10464801" cy="1082675"/>
        </p:xfrm>
        <a:graphic>
          <a:graphicData uri="http://schemas.openxmlformats.org/drawingml/2006/table">
            <a:tbl>
              <a:tblPr/>
              <a:tblGrid>
                <a:gridCol w="3120249">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lang="en-US" altLang="zh-CN" sz="1800" b="1" i="0" kern="1200" dirty="0" smtClean="0">
                          <a:solidFill>
                            <a:schemeClr val="tx1"/>
                          </a:solidFill>
                          <a:latin typeface="微软雅黑" panose="020B0503020204020204" pitchFamily="34" charset="-122"/>
                          <a:ea typeface="微软雅黑" panose="020B0503020204020204" pitchFamily="34" charset="-122"/>
                          <a:cs typeface="+mn-cs"/>
                        </a:rPr>
                        <a:t>Course Code</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Product</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Product Version</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Course Version</a:t>
                      </a:r>
                      <a:endPar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18" name="Group 21"/>
          <p:cNvGraphicFramePr>
            <a:graphicFrameLocks noGrp="1"/>
          </p:cNvGraphicFramePr>
          <p:nvPr userDrawn="1">
            <p:extLst>
              <p:ext uri="{D42A27DB-BD31-4B8C-83A1-F6EECF244321}">
                <p14:modId xmlns:p14="http://schemas.microsoft.com/office/powerpoint/2010/main" val="1915785837"/>
              </p:ext>
            </p:extLst>
          </p:nvPr>
        </p:nvGraphicFramePr>
        <p:xfrm>
          <a:off x="1007533" y="2776901"/>
          <a:ext cx="10464800" cy="3038475"/>
        </p:xfrm>
        <a:graphic>
          <a:graphicData uri="http://schemas.openxmlformats.org/drawingml/2006/table">
            <a:tbl>
              <a:tblPr/>
              <a:tblGrid>
                <a:gridCol w="3120248">
                  <a:extLst>
                    <a:ext uri="{9D8B030D-6E8A-4147-A177-3AD203B41FA5}">
                      <a16:colId xmlns="" xmlns:a16="http://schemas.microsoft.com/office/drawing/2014/main" val="20000"/>
                    </a:ext>
                  </a:extLst>
                </a:gridCol>
                <a:gridCol w="1968219">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235199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Author/ID</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Date</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Reviewer/ID</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New/Update</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smtClean="0"/>
              <a:t>New</a:t>
            </a:r>
            <a:endParaRPr lang="zh-CN" altLang="en-US" dirty="0"/>
          </a:p>
        </p:txBody>
      </p:sp>
      <p:sp>
        <p:nvSpPr>
          <p:cNvPr id="63" name="Rectangle 2"/>
          <p:cNvSpPr>
            <a:spLocks noChangeArrowheads="1"/>
          </p:cNvSpPr>
          <p:nvPr userDrawn="1"/>
        </p:nvSpPr>
        <p:spPr bwMode="auto">
          <a:xfrm>
            <a:off x="916497" y="368660"/>
            <a:ext cx="4243399" cy="479425"/>
          </a:xfrm>
          <a:prstGeom prst="rect">
            <a:avLst/>
          </a:prstGeom>
          <a:noFill/>
          <a:ln w="9525">
            <a:noFill/>
            <a:miter lim="800000"/>
            <a:headEnd/>
            <a:tailEnd/>
          </a:ln>
        </p:spPr>
        <p:txBody>
          <a:bodyPr lIns="78258" tIns="39127" rIns="78258" bIns="39127" anchor="ct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Revision Record</a:t>
            </a:r>
            <a:endParaRPr lang="zh-CN" altLang="en-US"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 Box 58"/>
          <p:cNvSpPr txBox="1">
            <a:spLocks noChangeArrowheads="1"/>
          </p:cNvSpPr>
          <p:nvPr userDrawn="1"/>
        </p:nvSpPr>
        <p:spPr bwMode="auto">
          <a:xfrm>
            <a:off x="6708068" y="296652"/>
            <a:ext cx="5580620" cy="646331"/>
          </a:xfrm>
          <a:prstGeom prst="rect">
            <a:avLst/>
          </a:prstGeom>
          <a:noFill/>
          <a:ln w="9525" algn="ctr">
            <a:noFill/>
            <a:miter lim="800000"/>
            <a:headEnd/>
            <a:tailEnd/>
          </a:ln>
        </p:spPr>
        <p:txBody>
          <a:bodyPr wrap="square">
            <a:spAutoFit/>
          </a:bodyPr>
          <a:lstStyle/>
          <a:p>
            <a:pPr>
              <a:spcBef>
                <a:spcPct val="50000"/>
              </a:spcBef>
            </a:pPr>
            <a:r>
              <a:rPr lang="en-US" altLang="zh-CN" sz="3600" i="0" dirty="0" smtClean="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Do Not Print This Page</a:t>
            </a:r>
            <a:endParaRPr lang="zh-CN" altLang="en-US" sz="3600" i="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Quiz</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24"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25"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a:t>
            </a:r>
            <a:r>
              <a:rPr lang="zh-CN" altLang="en-US" dirty="0" smtClean="0"/>
              <a:t>总结</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84276"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Summary</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4" name="Freeform 6"/>
          <p:cNvSpPr>
            <a:spLocks/>
          </p:cNvSpPr>
          <p:nvPr userDrawn="1"/>
        </p:nvSpPr>
        <p:spPr bwMode="auto">
          <a:xfrm>
            <a:off x="3971764" y="296368"/>
            <a:ext cx="8220236"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5" name="Freeform 11"/>
          <p:cNvSpPr>
            <a:spLocks/>
          </p:cNvSpPr>
          <p:nvPr userDrawn="1"/>
        </p:nvSpPr>
        <p:spPr bwMode="auto">
          <a:xfrm>
            <a:off x="3846413"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62829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Summary</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2pPr>
              <a:defRPr>
                <a:latin typeface="+mn-ea"/>
                <a:ea typeface="+mn-ea"/>
              </a:defRPr>
            </a:lvl2pPr>
            <a:lvl3pPr>
              <a:defRPr>
                <a:latin typeface="+mn-ea"/>
                <a:ea typeface="+mn-ea"/>
              </a:defRPr>
            </a:lvl3pPr>
            <a:lvl4pPr>
              <a:defRPr>
                <a:latin typeface="+mn-ea"/>
                <a:ea typeface="+mn-ea"/>
              </a:defRPr>
            </a:lvl4pPr>
            <a:lvl5pPr>
              <a:buNone/>
              <a:defRPr>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5" name="Freeform 6"/>
          <p:cNvSpPr>
            <a:spLocks/>
          </p:cNvSpPr>
          <p:nvPr userDrawn="1"/>
        </p:nvSpPr>
        <p:spPr bwMode="auto">
          <a:xfrm>
            <a:off x="4079776" y="296368"/>
            <a:ext cx="8112224"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6" name="Freeform 11"/>
          <p:cNvSpPr>
            <a:spLocks/>
          </p:cNvSpPr>
          <p:nvPr userDrawn="1"/>
        </p:nvSpPr>
        <p:spPr bwMode="auto">
          <a:xfrm>
            <a:off x="3954425"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More Information</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8" name="Freeform 6"/>
          <p:cNvSpPr>
            <a:spLocks/>
          </p:cNvSpPr>
          <p:nvPr userDrawn="1"/>
        </p:nvSpPr>
        <p:spPr bwMode="auto">
          <a:xfrm>
            <a:off x="5735960" y="296368"/>
            <a:ext cx="645604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9" name="Freeform 11"/>
          <p:cNvSpPr>
            <a:spLocks/>
          </p:cNvSpPr>
          <p:nvPr userDrawn="1"/>
        </p:nvSpPr>
        <p:spPr bwMode="auto">
          <a:xfrm>
            <a:off x="5646613"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Recommendations</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8" name="Freeform 6"/>
          <p:cNvSpPr>
            <a:spLocks/>
          </p:cNvSpPr>
          <p:nvPr userDrawn="1"/>
        </p:nvSpPr>
        <p:spPr bwMode="auto">
          <a:xfrm>
            <a:off x="6348028" y="296368"/>
            <a:ext cx="5843972"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9" name="Freeform 11"/>
          <p:cNvSpPr>
            <a:spLocks/>
          </p:cNvSpPr>
          <p:nvPr userDrawn="1"/>
        </p:nvSpPr>
        <p:spPr bwMode="auto">
          <a:xfrm>
            <a:off x="607866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2050"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bwMode="auto">
          <a:xfrm>
            <a:off x="0"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Arial" panose="020B0604020202020204" pitchFamily="34" charset="0"/>
              <a:ea typeface="+mn-ea"/>
            </a:endParaRPr>
          </a:p>
        </p:txBody>
      </p:sp>
      <p:sp>
        <p:nvSpPr>
          <p:cNvPr id="7" name="Text Box 9">
            <a:extLst>
              <a:ext uri="{FF2B5EF4-FFF2-40B4-BE49-F238E27FC236}">
                <a16:creationId xmlns:a16="http://schemas.microsoft.com/office/drawing/2014/main" xmlns="" id="{9D36E720-0E25-41AB-8346-B547D8B86001}"/>
              </a:ext>
            </a:extLst>
          </p:cNvPr>
          <p:cNvSpPr txBox="1">
            <a:spLocks noChangeArrowheads="1"/>
          </p:cNvSpPr>
          <p:nvPr userDrawn="1"/>
        </p:nvSpPr>
        <p:spPr bwMode="auto">
          <a:xfrm>
            <a:off x="3978818" y="3543253"/>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8" name="Text Box 8">
            <a:extLst>
              <a:ext uri="{FF2B5EF4-FFF2-40B4-BE49-F238E27FC236}">
                <a16:creationId xmlns:a16="http://schemas.microsoft.com/office/drawing/2014/main" xmlns="" id="{11ED55EC-FD16-4B98-B04D-4605D3C0D784}"/>
              </a:ext>
            </a:extLst>
          </p:cNvPr>
          <p:cNvSpPr txBox="1">
            <a:spLocks noChangeArrowheads="1"/>
          </p:cNvSpPr>
          <p:nvPr userDrawn="1"/>
        </p:nvSpPr>
        <p:spPr bwMode="auto">
          <a:xfrm>
            <a:off x="4043772" y="2636912"/>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a:sym typeface="FrutigerNext LT Regular" pitchFamily="34" charset="0"/>
              </a:rPr>
              <a:t>Thank You</a:t>
            </a:r>
            <a:endParaRPr lang="zh-CN" altLang="zh-CN" dirty="0">
              <a:sym typeface="FrutigerNext LT Regular" pitchFamily="34" charset="0"/>
            </a:endParaRPr>
          </a:p>
        </p:txBody>
      </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p:nvPr>
        </p:nvSpPr>
        <p:spPr>
          <a:xfrm>
            <a:off x="1031295" y="4957156"/>
            <a:ext cx="10441567" cy="831600"/>
          </a:xfr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zh-CN" altLang="en-US" dirty="0"/>
              <a:t>单击此处编辑母版标题</a:t>
            </a:r>
            <a:r>
              <a:rPr lang="zh-CN" altLang="en-US" dirty="0" smtClean="0"/>
              <a:t>样式</a:t>
            </a:r>
            <a:endParaRPr lang="zh-CN" altLang="en-US" dirty="0"/>
          </a:p>
        </p:txBody>
      </p:sp>
      <p:sp>
        <p:nvSpPr>
          <p:cNvPr id="30" name="文本占位符 29"/>
          <p:cNvSpPr>
            <a:spLocks noGrp="1"/>
          </p:cNvSpPr>
          <p:nvPr>
            <p:ph type="body" sz="quarter" idx="10"/>
          </p:nvPr>
        </p:nvSpPr>
        <p:spPr>
          <a:xfrm>
            <a:off x="1031295" y="5816120"/>
            <a:ext cx="6912000" cy="493200"/>
          </a:xfr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zh-CN" altLang="en-US" dirty="0" smtClean="0"/>
              <a:t>单击此处编辑母版文本样式</a:t>
            </a:r>
          </a:p>
        </p:txBody>
      </p:sp>
      <p:sp>
        <p:nvSpPr>
          <p:cNvPr id="7" name="Rectangle 54">
            <a:extLst>
              <a:ext uri="{FF2B5EF4-FFF2-40B4-BE49-F238E27FC236}">
                <a16:creationId xmlns="" xmlns:a16="http://schemas.microsoft.com/office/drawing/2014/main" id="{2078FA11-5569-4994-AEB7-1AF5CAC763B0}"/>
              </a:ext>
            </a:extLst>
          </p:cNvPr>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kern="1200" dirty="0" smtClean="0">
                <a:solidFill>
                  <a:schemeClr val="tx1"/>
                </a:solidFill>
                <a:latin typeface="+mn-ea"/>
                <a:ea typeface="+mn-ea"/>
                <a:cs typeface="Arial" pitchFamily="34" charset="0"/>
              </a:rPr>
              <a:t>Copyright © 2019 Huawei Technologies Co., Ltd. All rights reserved. </a:t>
            </a:r>
            <a:endParaRPr lang="en-US" altLang="zh-CN" sz="1200" kern="1200" dirty="0">
              <a:solidFill>
                <a:schemeClr val="tx1"/>
              </a:solidFill>
              <a:latin typeface="+mn-ea"/>
              <a:ea typeface="+mn-ea"/>
              <a:cs typeface="Arial" pitchFamily="34" charset="0"/>
            </a:endParaRPr>
          </a:p>
        </p:txBody>
      </p:sp>
      <p:pic>
        <p:nvPicPr>
          <p:cNvPr id="1027" name="Picture 3" descr="C:\Users\YOYO\Desktop\郑莉\华为公司标志 Huawei Coroporate Logo_2018\PNG\竖版华为公司标志 Vertical Version of Huawei Corporate Logo_201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70665" y="6093296"/>
            <a:ext cx="772549" cy="764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331236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Foreword</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7" name="Freeform 6"/>
          <p:cNvSpPr>
            <a:spLocks/>
          </p:cNvSpPr>
          <p:nvPr userDrawn="1"/>
        </p:nvSpPr>
        <p:spPr bwMode="auto">
          <a:xfrm>
            <a:off x="4151784" y="296368"/>
            <a:ext cx="804474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8" name="Freeform 11"/>
          <p:cNvSpPr>
            <a:spLocks/>
          </p:cNvSpPr>
          <p:nvPr userDrawn="1"/>
        </p:nvSpPr>
        <p:spPr bwMode="auto">
          <a:xfrm>
            <a:off x="3882417" y="296652"/>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77230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Objectives</a:t>
            </a:r>
            <a:endPar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9" name="Freeform 6"/>
          <p:cNvSpPr>
            <a:spLocks/>
          </p:cNvSpPr>
          <p:nvPr userDrawn="1"/>
        </p:nvSpPr>
        <p:spPr bwMode="auto">
          <a:xfrm>
            <a:off x="4367808" y="296368"/>
            <a:ext cx="782871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20" name="Freeform 11"/>
          <p:cNvSpPr>
            <a:spLocks/>
          </p:cNvSpPr>
          <p:nvPr userDrawn="1"/>
        </p:nvSpPr>
        <p:spPr bwMode="auto">
          <a:xfrm>
            <a:off x="409844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62829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Contents</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30" name="Freeform 6"/>
          <p:cNvSpPr>
            <a:spLocks/>
          </p:cNvSpPr>
          <p:nvPr userDrawn="1"/>
        </p:nvSpPr>
        <p:spPr bwMode="auto">
          <a:xfrm>
            <a:off x="4187788" y="296368"/>
            <a:ext cx="800873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31" name="Freeform 11"/>
          <p:cNvSpPr>
            <a:spLocks/>
          </p:cNvSpPr>
          <p:nvPr userDrawn="1"/>
        </p:nvSpPr>
        <p:spPr bwMode="auto">
          <a:xfrm>
            <a:off x="391842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华文细黑" panose="02010600040101010101" pitchFamily="2" charset="-122"/>
                <a:ea typeface="华文细黑" panose="02010600040101010101" pitchFamily="2" charset="-122"/>
                <a:cs typeface="Arial" panose="020B0604020202020204" pitchFamily="34" charset="0"/>
              </a:defRPr>
            </a:lvl1pPr>
            <a:lvl2pPr algn="just">
              <a:defRPr>
                <a:latin typeface="华文细黑" panose="02010600040101010101" pitchFamily="2" charset="-122"/>
                <a:ea typeface="华文细黑" panose="02010600040101010101" pitchFamily="2" charset="-122"/>
                <a:cs typeface="Arial" panose="020B0604020202020204" pitchFamily="34" charset="0"/>
              </a:defRPr>
            </a:lvl2pPr>
            <a:lvl3pPr algn="just">
              <a:defRPr>
                <a:latin typeface="华文细黑" panose="02010600040101010101" pitchFamily="2" charset="-122"/>
                <a:ea typeface="华文细黑" panose="02010600040101010101" pitchFamily="2" charset="-122"/>
                <a:cs typeface="Arial" panose="020B0604020202020204" pitchFamily="34" charset="0"/>
              </a:defRPr>
            </a:lvl3pPr>
            <a:lvl4pPr algn="just">
              <a:defRPr>
                <a:latin typeface="华文细黑" panose="02010600040101010101" pitchFamily="2" charset="-122"/>
                <a:ea typeface="华文细黑" panose="02010600040101010101" pitchFamily="2" charset="-122"/>
                <a:cs typeface="Arial" panose="020B0604020202020204" pitchFamily="34" charset="0"/>
              </a:defRPr>
            </a:lvl4pPr>
            <a:lvl5pPr algn="just">
              <a:defRPr>
                <a:latin typeface="华文细黑" panose="02010600040101010101" pitchFamily="2" charset="-122"/>
                <a:ea typeface="华文细黑" panose="02010600040101010101" pitchFamily="2"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Arial" panose="020B0604020202020204" pitchFamily="34" charset="0"/>
                <a:ea typeface="+mn-ea"/>
                <a:cs typeface="Arial" pitchFamily="34" charset="0"/>
              </a:rPr>
              <a:t>本节概述和学习目标</a:t>
            </a:r>
            <a:endParaRPr lang="zh-CN" altLang="en-US" sz="3500" b="1" dirty="0">
              <a:solidFill>
                <a:schemeClr val="tx1">
                  <a:lumMod val="75000"/>
                  <a:lumOff val="25000"/>
                </a:schemeClr>
              </a:solidFill>
              <a:latin typeface="Arial" panose="020B0604020202020204" pitchFamily="34" charset="0"/>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081568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ndParaRPr>
          </a:p>
        </p:txBody>
      </p:sp>
      <p:sp>
        <p:nvSpPr>
          <p:cNvPr id="6"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916854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9"/>
          <p:cNvSpPr>
            <a:spLocks noChangeArrowheads="1"/>
          </p:cNvSpPr>
          <p:nvPr userDrawn="1"/>
        </p:nvSpPr>
        <p:spPr bwMode="auto">
          <a:xfrm>
            <a:off x="119336" y="6500581"/>
            <a:ext cx="76879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n-ea"/>
                <a:ea typeface="+mn-ea"/>
                <a:cs typeface="Arial" pitchFamily="34" charset="0"/>
              </a:rPr>
              <a:t>Page</a:t>
            </a:r>
            <a:r>
              <a:rPr lang="en-US" altLang="zh-CN" sz="1200" baseline="0" dirty="0">
                <a:latin typeface="+mn-ea"/>
                <a:ea typeface="+mn-ea"/>
                <a:cs typeface="Arial" pitchFamily="34" charset="0"/>
              </a:rPr>
              <a:t> </a:t>
            </a:r>
            <a:fld id="{2F2CF7F5-F178-4429-B6CA-28062DF31937}" type="slidenum">
              <a:rPr lang="en-US" altLang="zh-CN" sz="1200" smtClean="0">
                <a:latin typeface="+mn-ea"/>
                <a:ea typeface="+mn-ea"/>
                <a:cs typeface="Arial" pitchFamily="34" charset="0"/>
              </a:rPr>
              <a:pPr defTabSz="801668" eaLnBrk="0" fontAlgn="base" hangingPunct="0">
                <a:defRPr/>
              </a:pPr>
              <a:t>‹#›</a:t>
            </a:fld>
            <a:endParaRPr lang="en-US" altLang="zh-CN" sz="1200" dirty="0">
              <a:latin typeface="+mn-ea"/>
              <a:ea typeface="+mn-ea"/>
              <a:cs typeface="Arial" pitchFamily="34" charset="0"/>
            </a:endParaRPr>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n-ea"/>
                <a:ea typeface="+mn-ea"/>
                <a:cs typeface="Arial" pitchFamily="34" charset="0"/>
              </a:rPr>
              <a:t>Copyright © 2019 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74" r:id="rId7"/>
    <p:sldLayoutId id="2147483873"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 name="文本占位符 151"/>
          <p:cNvSpPr>
            <a:spLocks noGrp="1"/>
          </p:cNvSpPr>
          <p:nvPr>
            <p:ph type="body" sz="quarter" idx="19"/>
          </p:nvPr>
        </p:nvSpPr>
        <p:spPr/>
        <p:txBody>
          <a:bodyPr>
            <a:noAutofit/>
          </a:bodyPr>
          <a:lstStyle/>
          <a:p>
            <a:pPr fontAlgn="ctr"/>
            <a:endParaRPr lang="en-US" altLang="zh-CN" dirty="0">
              <a:latin typeface="微软雅黑" pitchFamily="34" charset="-122"/>
              <a:ea typeface="微软雅黑" pitchFamily="34" charset="-122"/>
            </a:endParaRPr>
          </a:p>
        </p:txBody>
      </p:sp>
      <p:sp>
        <p:nvSpPr>
          <p:cNvPr id="153" name="文本占位符 152"/>
          <p:cNvSpPr>
            <a:spLocks noGrp="1"/>
          </p:cNvSpPr>
          <p:nvPr>
            <p:ph type="body" sz="quarter" idx="20"/>
          </p:nvPr>
        </p:nvSpPr>
        <p:spPr/>
        <p:txBody>
          <a:bodyPr>
            <a:noAutofit/>
          </a:bodyPr>
          <a:lstStyle/>
          <a:p>
            <a:pPr fontAlgn="ctr"/>
            <a:endParaRPr lang="en-US" altLang="zh-CN" dirty="0">
              <a:latin typeface="微软雅黑" pitchFamily="34" charset="-122"/>
              <a:ea typeface="微软雅黑" pitchFamily="34" charset="-122"/>
            </a:endParaRPr>
          </a:p>
        </p:txBody>
      </p:sp>
      <p:sp>
        <p:nvSpPr>
          <p:cNvPr id="3" name="文本占位符 2"/>
          <p:cNvSpPr>
            <a:spLocks noGrp="1"/>
          </p:cNvSpPr>
          <p:nvPr>
            <p:ph type="body" sz="quarter" idx="13"/>
          </p:nvPr>
        </p:nvSpPr>
        <p:spPr/>
        <p:txBody>
          <a:bodyPr>
            <a:noAutofit/>
          </a:bodyPr>
          <a:lstStyle/>
          <a:p>
            <a:pPr fontAlgn="ctr"/>
            <a:r>
              <a:rPr lang="en-US" dirty="0" smtClean="0">
                <a:latin typeface="微软雅黑" pitchFamily="34" charset="-122"/>
                <a:ea typeface="微软雅黑" pitchFamily="34" charset="-122"/>
              </a:rPr>
              <a:t>Zhou </a:t>
            </a:r>
            <a:r>
              <a:rPr lang="en-US" dirty="0" err="1" smtClean="0">
                <a:latin typeface="微软雅黑" pitchFamily="34" charset="-122"/>
                <a:ea typeface="微软雅黑" pitchFamily="34" charset="-122"/>
              </a:rPr>
              <a:t>Shengli</a:t>
            </a:r>
            <a:r>
              <a:rPr lang="en-US" dirty="0" smtClean="0">
                <a:latin typeface="微软雅黑" pitchFamily="34" charset="-122"/>
                <a:ea typeface="微软雅黑" pitchFamily="34" charset="-122"/>
              </a:rPr>
              <a:t> </a:t>
            </a:r>
            <a:br>
              <a:rPr lang="en-US" dirty="0" smtClean="0">
                <a:latin typeface="微软雅黑" pitchFamily="34" charset="-122"/>
                <a:ea typeface="微软雅黑" pitchFamily="34" charset="-122"/>
              </a:rPr>
            </a:br>
            <a:r>
              <a:rPr lang="en-US" dirty="0" smtClean="0">
                <a:latin typeface="微软雅黑" pitchFamily="34" charset="-122"/>
                <a:ea typeface="微软雅黑" pitchFamily="34" charset="-122"/>
              </a:rPr>
              <a:t>(employee ID: zwx201803)</a:t>
            </a:r>
            <a:endParaRPr lang="en-US" altLang="zh-CN" dirty="0">
              <a:latin typeface="微软雅黑" pitchFamily="34" charset="-122"/>
              <a:ea typeface="微软雅黑" pitchFamily="34" charset="-122"/>
            </a:endParaRPr>
          </a:p>
        </p:txBody>
      </p:sp>
      <p:sp>
        <p:nvSpPr>
          <p:cNvPr id="4" name="文本占位符 3"/>
          <p:cNvSpPr>
            <a:spLocks noGrp="1"/>
          </p:cNvSpPr>
          <p:nvPr>
            <p:ph type="body" sz="quarter" idx="14"/>
          </p:nvPr>
        </p:nvSpPr>
        <p:spPr/>
        <p:txBody>
          <a:bodyPr>
            <a:noAutofit/>
          </a:bodyPr>
          <a:lstStyle/>
          <a:p>
            <a:pPr fontAlgn="ctr"/>
            <a:r>
              <a:rPr lang="en-US" dirty="0" smtClean="0">
                <a:latin typeface="微软雅黑" pitchFamily="34" charset="-122"/>
                <a:ea typeface="微软雅黑" pitchFamily="34" charset="-122"/>
              </a:rPr>
              <a:t>2017.7.27</a:t>
            </a:r>
            <a:endParaRPr lang="en-US" altLang="zh-CN" dirty="0">
              <a:latin typeface="微软雅黑" pitchFamily="34" charset="-122"/>
              <a:ea typeface="微软雅黑" pitchFamily="34" charset="-122"/>
            </a:endParaRPr>
          </a:p>
        </p:txBody>
      </p:sp>
      <p:sp>
        <p:nvSpPr>
          <p:cNvPr id="5" name="文本占位符 4"/>
          <p:cNvSpPr>
            <a:spLocks noGrp="1"/>
          </p:cNvSpPr>
          <p:nvPr>
            <p:ph type="body" sz="quarter" idx="15"/>
          </p:nvPr>
        </p:nvSpPr>
        <p:spPr/>
        <p:txBody>
          <a:bodyPr>
            <a:noAutofit/>
          </a:bodyPr>
          <a:lstStyle/>
          <a:p>
            <a:pPr fontAlgn="ctr"/>
            <a:r>
              <a:rPr lang="en-US" dirty="0" smtClean="0">
                <a:latin typeface="微软雅黑" pitchFamily="34" charset="-122"/>
                <a:ea typeface="微软雅黑" pitchFamily="34" charset="-122"/>
              </a:rPr>
              <a:t>Liu </a:t>
            </a:r>
            <a:r>
              <a:rPr lang="en-US" dirty="0" err="1" smtClean="0">
                <a:latin typeface="微软雅黑" pitchFamily="34" charset="-122"/>
                <a:ea typeface="微软雅黑" pitchFamily="34" charset="-122"/>
              </a:rPr>
              <a:t>Lican</a:t>
            </a:r>
            <a:r>
              <a:rPr lang="en-US" dirty="0" smtClean="0">
                <a:latin typeface="微软雅黑" pitchFamily="34" charset="-122"/>
                <a:ea typeface="微软雅黑" pitchFamily="34" charset="-122"/>
              </a:rPr>
              <a:t> </a:t>
            </a:r>
            <a:br>
              <a:rPr lang="en-US" dirty="0" smtClean="0">
                <a:latin typeface="微软雅黑" pitchFamily="34" charset="-122"/>
                <a:ea typeface="微软雅黑" pitchFamily="34" charset="-122"/>
              </a:rPr>
            </a:br>
            <a:r>
              <a:rPr lang="en-US" dirty="0" smtClean="0">
                <a:latin typeface="微软雅黑" pitchFamily="34" charset="-122"/>
                <a:ea typeface="微软雅黑" pitchFamily="34" charset="-122"/>
              </a:rPr>
              <a:t>(employee ID: 00180730)</a:t>
            </a:r>
            <a:endParaRPr lang="en-US" altLang="zh-CN" dirty="0">
              <a:latin typeface="微软雅黑" pitchFamily="34" charset="-122"/>
              <a:ea typeface="微软雅黑" pitchFamily="34" charset="-122"/>
            </a:endParaRPr>
          </a:p>
        </p:txBody>
      </p:sp>
      <p:sp>
        <p:nvSpPr>
          <p:cNvPr id="6" name="文本占位符 5"/>
          <p:cNvSpPr>
            <a:spLocks noGrp="1"/>
          </p:cNvSpPr>
          <p:nvPr>
            <p:ph type="body" sz="quarter" idx="16"/>
          </p:nvPr>
        </p:nvSpPr>
        <p:spPr/>
        <p:txBody>
          <a:bodyPr>
            <a:noAutofit/>
          </a:bodyPr>
          <a:lstStyle/>
          <a:p>
            <a:pPr fontAlgn="ctr"/>
            <a:r>
              <a:rPr lang="en-US" dirty="0" smtClean="0">
                <a:latin typeface="微软雅黑" pitchFamily="34" charset="-122"/>
                <a:ea typeface="微软雅黑" pitchFamily="34" charset="-122"/>
              </a:rPr>
              <a:t>New</a:t>
            </a:r>
            <a:endParaRPr lang="en-US" altLang="zh-CN" dirty="0">
              <a:latin typeface="微软雅黑" pitchFamily="34" charset="-122"/>
              <a:ea typeface="微软雅黑" pitchFamily="34" charset="-122"/>
            </a:endParaRPr>
          </a:p>
        </p:txBody>
      </p:sp>
      <p:sp>
        <p:nvSpPr>
          <p:cNvPr id="154" name="文本占位符 153"/>
          <p:cNvSpPr>
            <a:spLocks noGrp="1"/>
          </p:cNvSpPr>
          <p:nvPr>
            <p:ph type="body" sz="quarter" idx="21"/>
          </p:nvPr>
        </p:nvSpPr>
        <p:spPr/>
        <p:txBody>
          <a:bodyPr>
            <a:noAutofit/>
          </a:bodyPr>
          <a:lstStyle/>
          <a:p>
            <a:pPr fontAlgn="ctr"/>
            <a:r>
              <a:rPr lang="en-US" dirty="0" smtClean="0">
                <a:latin typeface="微软雅黑" pitchFamily="34" charset="-122"/>
                <a:ea typeface="微软雅黑" pitchFamily="34" charset="-122"/>
              </a:rPr>
              <a:t>Zhang Yue </a:t>
            </a:r>
            <a:br>
              <a:rPr lang="en-US" dirty="0" smtClean="0">
                <a:latin typeface="微软雅黑" pitchFamily="34" charset="-122"/>
                <a:ea typeface="微软雅黑" pitchFamily="34" charset="-122"/>
              </a:rPr>
            </a:br>
            <a:r>
              <a:rPr lang="en-US" dirty="0" smtClean="0">
                <a:latin typeface="微软雅黑" pitchFamily="34" charset="-122"/>
                <a:ea typeface="微软雅黑" pitchFamily="34" charset="-122"/>
              </a:rPr>
              <a:t>(employee ID: zwx635169)</a:t>
            </a:r>
            <a:endParaRPr lang="en-US" altLang="zh-CN" dirty="0">
              <a:latin typeface="微软雅黑" pitchFamily="34" charset="-122"/>
              <a:ea typeface="微软雅黑" pitchFamily="34" charset="-122"/>
            </a:endParaRPr>
          </a:p>
        </p:txBody>
      </p:sp>
      <p:sp>
        <p:nvSpPr>
          <p:cNvPr id="155" name="文本占位符 154"/>
          <p:cNvSpPr>
            <a:spLocks noGrp="1"/>
          </p:cNvSpPr>
          <p:nvPr>
            <p:ph type="body" sz="quarter" idx="22"/>
          </p:nvPr>
        </p:nvSpPr>
        <p:spPr/>
        <p:txBody>
          <a:bodyPr>
            <a:noAutofit/>
          </a:bodyPr>
          <a:lstStyle/>
          <a:p>
            <a:pPr fontAlgn="ctr"/>
            <a:r>
              <a:rPr lang="en-US" dirty="0" smtClean="0">
                <a:latin typeface="微软雅黑" pitchFamily="34" charset="-122"/>
                <a:ea typeface="微软雅黑" pitchFamily="34" charset="-122"/>
              </a:rPr>
              <a:t>2019.3.18</a:t>
            </a:r>
            <a:endParaRPr lang="en-US" altLang="zh-CN" dirty="0">
              <a:latin typeface="微软雅黑" pitchFamily="34" charset="-122"/>
              <a:ea typeface="微软雅黑" pitchFamily="34" charset="-122"/>
            </a:endParaRPr>
          </a:p>
        </p:txBody>
      </p:sp>
      <p:sp>
        <p:nvSpPr>
          <p:cNvPr id="156" name="文本占位符 155"/>
          <p:cNvSpPr>
            <a:spLocks noGrp="1"/>
          </p:cNvSpPr>
          <p:nvPr>
            <p:ph type="body" sz="quarter" idx="23"/>
          </p:nvPr>
        </p:nvSpPr>
        <p:spPr/>
        <p:txBody>
          <a:bodyPr>
            <a:noAutofit/>
          </a:bodyPr>
          <a:lstStyle/>
          <a:p>
            <a:pPr fontAlgn="ctr"/>
            <a:r>
              <a:rPr lang="en-US" dirty="0" smtClean="0">
                <a:latin typeface="微软雅黑" pitchFamily="34" charset="-122"/>
                <a:ea typeface="微软雅黑" pitchFamily="34" charset="-122"/>
              </a:rPr>
              <a:t>Liu </a:t>
            </a:r>
            <a:r>
              <a:rPr lang="en-US" dirty="0" err="1" smtClean="0">
                <a:latin typeface="微软雅黑" pitchFamily="34" charset="-122"/>
                <a:ea typeface="微软雅黑" pitchFamily="34" charset="-122"/>
              </a:rPr>
              <a:t>Lican</a:t>
            </a:r>
            <a:r>
              <a:rPr lang="en-US" dirty="0" smtClean="0">
                <a:latin typeface="微软雅黑" pitchFamily="34" charset="-122"/>
                <a:ea typeface="微软雅黑" pitchFamily="34" charset="-122"/>
              </a:rPr>
              <a:t> </a:t>
            </a:r>
            <a:br>
              <a:rPr lang="en-US" dirty="0" smtClean="0">
                <a:latin typeface="微软雅黑" pitchFamily="34" charset="-122"/>
                <a:ea typeface="微软雅黑" pitchFamily="34" charset="-122"/>
              </a:rPr>
            </a:br>
            <a:r>
              <a:rPr lang="en-US" dirty="0" smtClean="0">
                <a:latin typeface="微软雅黑" pitchFamily="34" charset="-122"/>
                <a:ea typeface="微软雅黑" pitchFamily="34" charset="-122"/>
              </a:rPr>
              <a:t>(employee ID: 00180730)</a:t>
            </a:r>
            <a:endParaRPr lang="en-US" altLang="zh-CN"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Comput</a:t>
            </a:r>
            <a:r>
              <a:rPr lang="en-US" altLang="zh-CN" dirty="0" smtClean="0">
                <a:latin typeface="微软雅黑" panose="020B0503020204020204" pitchFamily="34" charset="-122"/>
              </a:rPr>
              <a:t>e</a:t>
            </a:r>
            <a:r>
              <a:rPr lang="en-US" dirty="0" smtClean="0">
                <a:latin typeface="微软雅黑" panose="020B0503020204020204" pitchFamily="34" charset="-122"/>
              </a:rPr>
              <a:t> Virtualization Technologies</a:t>
            </a:r>
            <a:endParaRPr lang="en-US" dirty="0">
              <a:latin typeface="微软雅黑" panose="020B0503020204020204" pitchFamily="34" charset="-122"/>
            </a:endParaRPr>
          </a:p>
        </p:txBody>
      </p:sp>
      <p:sp>
        <p:nvSpPr>
          <p:cNvPr id="3" name="iş1ïḑe">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0598C7DC-1FDB-4687-B41C-9E1355A9A683}"/>
              </a:ext>
            </a:extLst>
          </p:cNvPr>
          <p:cNvSpPr/>
          <p:nvPr/>
        </p:nvSpPr>
        <p:spPr>
          <a:xfrm>
            <a:off x="4238227" y="3792502"/>
            <a:ext cx="1470590" cy="425512"/>
          </a:xfrm>
          <a:prstGeom prst="roundRect">
            <a:avLst/>
          </a:prstGeom>
          <a:solidFill>
            <a:srgbClr val="D6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fontAlgn="ctr">
              <a:spcBef>
                <a:spcPct val="0"/>
              </a:spcBef>
            </a:pPr>
            <a:r>
              <a:rPr lang="en-US" sz="1200" dirty="0" smtClean="0">
                <a:solidFill>
                  <a:schemeClr val="tx1"/>
                </a:solidFill>
                <a:latin typeface="微软雅黑" panose="020B0503020204020204" pitchFamily="34" charset="-122"/>
              </a:rPr>
              <a:t>Open Source</a:t>
            </a:r>
            <a:endParaRPr lang="en-US" altLang="zh-CN" sz="1200" dirty="0">
              <a:solidFill>
                <a:schemeClr val="tx1"/>
              </a:solidFill>
              <a:latin typeface="微软雅黑" panose="020B0503020204020204" pitchFamily="34" charset="-122"/>
            </a:endParaRPr>
          </a:p>
        </p:txBody>
      </p:sp>
      <p:sp>
        <p:nvSpPr>
          <p:cNvPr id="4" name="î$lïďè">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719BE6EB-75EE-4439-A8A5-DB49B2962AFC}"/>
              </a:ext>
            </a:extLst>
          </p:cNvPr>
          <p:cNvSpPr/>
          <p:nvPr/>
        </p:nvSpPr>
        <p:spPr>
          <a:xfrm>
            <a:off x="5262697" y="4621304"/>
            <a:ext cx="1274212" cy="425512"/>
          </a:xfrm>
          <a:prstGeom prst="roundRect">
            <a:avLst/>
          </a:prstGeom>
          <a:solidFill>
            <a:schemeClr val="accent1">
              <a:lumMod val="60000"/>
              <a:lumOff val="4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fontAlgn="ctr">
              <a:lnSpc>
                <a:spcPct val="120000"/>
              </a:lnSpc>
              <a:spcBef>
                <a:spcPct val="0"/>
              </a:spcBef>
            </a:pPr>
            <a:r>
              <a:rPr lang="en-US" sz="1200" dirty="0" smtClean="0">
                <a:solidFill>
                  <a:schemeClr val="tx1"/>
                </a:solidFill>
                <a:latin typeface="微软雅黑" panose="020B0503020204020204" pitchFamily="34" charset="-122"/>
              </a:rPr>
              <a:t>KVM</a:t>
            </a:r>
            <a:endParaRPr lang="en-US" altLang="zh-CN" sz="1200" dirty="0">
              <a:solidFill>
                <a:schemeClr val="tx1"/>
              </a:solidFill>
              <a:latin typeface="微软雅黑" panose="020B0503020204020204" pitchFamily="34" charset="-122"/>
            </a:endParaRPr>
          </a:p>
        </p:txBody>
      </p:sp>
      <p:sp>
        <p:nvSpPr>
          <p:cNvPr id="5" name="îṥḷïḑè">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5947EA1A-39C7-4EC6-BC1B-0DE68B7B0255}"/>
              </a:ext>
            </a:extLst>
          </p:cNvPr>
          <p:cNvSpPr/>
          <p:nvPr/>
        </p:nvSpPr>
        <p:spPr>
          <a:xfrm>
            <a:off x="5262697" y="5266364"/>
            <a:ext cx="1274212" cy="425512"/>
          </a:xfrm>
          <a:prstGeom prst="round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fontAlgn="ctr">
              <a:lnSpc>
                <a:spcPct val="120000"/>
              </a:lnSpc>
              <a:spcBef>
                <a:spcPct val="0"/>
              </a:spcBef>
            </a:pPr>
            <a:r>
              <a:rPr lang="en-US" sz="1200" dirty="0" err="1" smtClean="0">
                <a:solidFill>
                  <a:schemeClr val="tx1"/>
                </a:solidFill>
                <a:latin typeface="微软雅黑" panose="020B0503020204020204" pitchFamily="34" charset="-122"/>
              </a:rPr>
              <a:t>Xen</a:t>
            </a:r>
            <a:endParaRPr lang="en-US" altLang="zh-CN" sz="1200" dirty="0">
              <a:solidFill>
                <a:schemeClr val="tx1"/>
              </a:solidFill>
              <a:latin typeface="微软雅黑" panose="020B0503020204020204" pitchFamily="34" charset="-122"/>
            </a:endParaRPr>
          </a:p>
        </p:txBody>
      </p:sp>
      <p:sp>
        <p:nvSpPr>
          <p:cNvPr id="6" name="îş1iḑe">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5EFACBAF-6D9C-4D17-BF7E-42A4C0EEEFCE}"/>
              </a:ext>
            </a:extLst>
          </p:cNvPr>
          <p:cNvSpPr/>
          <p:nvPr/>
        </p:nvSpPr>
        <p:spPr>
          <a:xfrm flipH="1">
            <a:off x="9984794" y="3794803"/>
            <a:ext cx="1470590" cy="425512"/>
          </a:xfrm>
          <a:prstGeom prst="roundRect">
            <a:avLst/>
          </a:prstGeom>
          <a:solidFill>
            <a:srgbClr val="D6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fontAlgn="ctr">
              <a:spcBef>
                <a:spcPct val="0"/>
              </a:spcBef>
            </a:pPr>
            <a:r>
              <a:rPr lang="en-US" sz="1200" dirty="0" smtClean="0">
                <a:solidFill>
                  <a:schemeClr val="tx1"/>
                </a:solidFill>
                <a:latin typeface="微软雅黑" panose="020B0503020204020204" pitchFamily="34" charset="-122"/>
              </a:rPr>
              <a:t>Closed Source</a:t>
            </a:r>
            <a:endParaRPr lang="en-US" altLang="zh-CN" sz="1200" dirty="0">
              <a:solidFill>
                <a:schemeClr val="tx1"/>
              </a:solidFill>
              <a:latin typeface="微软雅黑" panose="020B0503020204020204" pitchFamily="34" charset="-122"/>
            </a:endParaRPr>
          </a:p>
        </p:txBody>
      </p:sp>
      <p:sp>
        <p:nvSpPr>
          <p:cNvPr id="7" name="iṧḻïḑé">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05FB9778-574B-42B5-B7DB-4421A67A56A2}"/>
              </a:ext>
            </a:extLst>
          </p:cNvPr>
          <p:cNvSpPr/>
          <p:nvPr/>
        </p:nvSpPr>
        <p:spPr>
          <a:xfrm flipH="1">
            <a:off x="8652646" y="4623605"/>
            <a:ext cx="1634252" cy="425512"/>
          </a:xfrm>
          <a:prstGeom prst="round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r" fontAlgn="ctr">
              <a:lnSpc>
                <a:spcPct val="120000"/>
              </a:lnSpc>
              <a:spcBef>
                <a:spcPct val="0"/>
              </a:spcBef>
            </a:pPr>
            <a:r>
              <a:rPr lang="en-US" sz="1200" dirty="0" smtClean="0">
                <a:solidFill>
                  <a:schemeClr val="tx1"/>
                </a:solidFill>
                <a:latin typeface="微软雅黑" panose="020B0503020204020204" pitchFamily="34" charset="-122"/>
              </a:rPr>
              <a:t>Hyper-v</a:t>
            </a:r>
            <a:endParaRPr lang="en-US" altLang="zh-CN" sz="1200" dirty="0">
              <a:solidFill>
                <a:schemeClr val="tx1"/>
              </a:solidFill>
              <a:latin typeface="微软雅黑" panose="020B0503020204020204" pitchFamily="34" charset="-122"/>
            </a:endParaRPr>
          </a:p>
        </p:txBody>
      </p:sp>
      <p:sp>
        <p:nvSpPr>
          <p:cNvPr id="8" name="iśḻïďè">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6CF1660A-D902-4D4B-82D3-6A9E37821525}"/>
              </a:ext>
            </a:extLst>
          </p:cNvPr>
          <p:cNvSpPr/>
          <p:nvPr/>
        </p:nvSpPr>
        <p:spPr>
          <a:xfrm flipH="1">
            <a:off x="8652646" y="5194895"/>
            <a:ext cx="1634252" cy="425512"/>
          </a:xfrm>
          <a:prstGeom prst="round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r" fontAlgn="ctr">
              <a:lnSpc>
                <a:spcPct val="120000"/>
              </a:lnSpc>
              <a:spcBef>
                <a:spcPct val="0"/>
              </a:spcBef>
            </a:pPr>
            <a:r>
              <a:rPr lang="en-US" sz="1200" dirty="0" smtClean="0">
                <a:solidFill>
                  <a:schemeClr val="tx1"/>
                </a:solidFill>
                <a:latin typeface="微软雅黑" panose="020B0503020204020204" pitchFamily="34" charset="-122"/>
              </a:rPr>
              <a:t>VMware </a:t>
            </a:r>
            <a:r>
              <a:rPr lang="en-US" sz="1200" dirty="0" err="1" smtClean="0">
                <a:solidFill>
                  <a:schemeClr val="tx1"/>
                </a:solidFill>
                <a:latin typeface="微软雅黑" panose="020B0503020204020204" pitchFamily="34" charset="-122"/>
              </a:rPr>
              <a:t>ESXi</a:t>
            </a:r>
            <a:endParaRPr lang="en-US" altLang="zh-CN" sz="1200" dirty="0">
              <a:solidFill>
                <a:schemeClr val="tx1"/>
              </a:solidFill>
              <a:latin typeface="微软雅黑" panose="020B0503020204020204" pitchFamily="34" charset="-122"/>
            </a:endParaRPr>
          </a:p>
        </p:txBody>
      </p:sp>
      <p:sp>
        <p:nvSpPr>
          <p:cNvPr id="9" name="îŝliḍê">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E2035F52-EDD0-464D-902D-70FF96CB2929}"/>
              </a:ext>
            </a:extLst>
          </p:cNvPr>
          <p:cNvSpPr/>
          <p:nvPr/>
        </p:nvSpPr>
        <p:spPr bwMode="auto">
          <a:xfrm>
            <a:off x="6276020" y="1988840"/>
            <a:ext cx="3200672" cy="557399"/>
          </a:xfrm>
          <a:prstGeom prst="rect">
            <a:avLst/>
          </a:prstGeom>
          <a:solidFill>
            <a:srgbClr val="E8F1F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ctr">
              <a:lnSpc>
                <a:spcPct val="120000"/>
              </a:lnSpc>
            </a:pPr>
            <a:r>
              <a:rPr lang="en-US" sz="1200" dirty="0" smtClean="0">
                <a:latin typeface="微软雅黑" panose="020B0503020204020204" pitchFamily="34" charset="-122"/>
              </a:rPr>
              <a:t>CPU, memory, and I/O virtualization</a:t>
            </a:r>
            <a:endParaRPr lang="en-US" altLang="zh-CN" sz="1200" dirty="0">
              <a:latin typeface="微软雅黑" panose="020B0503020204020204" pitchFamily="34" charset="-122"/>
              <a:ea typeface="+mn-ea"/>
            </a:endParaRPr>
          </a:p>
        </p:txBody>
      </p:sp>
      <p:sp>
        <p:nvSpPr>
          <p:cNvPr id="10" name="îṡlíḋé">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9D460A32-B572-4D2D-85B6-2D451C15240F}"/>
              </a:ext>
            </a:extLst>
          </p:cNvPr>
          <p:cNvSpPr txBox="1"/>
          <p:nvPr/>
        </p:nvSpPr>
        <p:spPr bwMode="auto">
          <a:xfrm>
            <a:off x="6279704" y="1377080"/>
            <a:ext cx="3200672" cy="414401"/>
          </a:xfrm>
          <a:prstGeom prst="roundRect">
            <a:avLst>
              <a:gd name="adj" fmla="val 18852"/>
            </a:avLst>
          </a:prstGeom>
          <a:solidFill>
            <a:srgbClr val="D6EBEB"/>
          </a:solidFill>
          <a:ln>
            <a:noFill/>
          </a:ln>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ctr">
              <a:spcBef>
                <a:spcPct val="0"/>
              </a:spcBef>
            </a:pPr>
            <a:r>
              <a:rPr lang="en-US" sz="1200" dirty="0" smtClean="0">
                <a:latin typeface="微软雅黑" panose="020B0503020204020204" pitchFamily="34" charset="-122"/>
              </a:rPr>
              <a:t>Compute virtualization</a:t>
            </a:r>
            <a:endParaRPr lang="en-US" altLang="zh-CN" sz="1200" dirty="0">
              <a:latin typeface="微软雅黑" panose="020B0503020204020204" pitchFamily="34" charset="-122"/>
              <a:ea typeface="+mn-ea"/>
            </a:endParaRPr>
          </a:p>
        </p:txBody>
      </p:sp>
      <p:cxnSp>
        <p:nvCxnSpPr>
          <p:cNvPr id="11" name="肘形连接符 10">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AC544359-1F48-4C2B-A9BD-54B0F73BDF2E}"/>
              </a:ext>
            </a:extLst>
          </p:cNvPr>
          <p:cNvCxnSpPr>
            <a:cxnSpLocks/>
            <a:stCxn id="9" idx="2"/>
            <a:endCxn id="3" idx="0"/>
          </p:cNvCxnSpPr>
          <p:nvPr/>
        </p:nvCxnSpPr>
        <p:spPr>
          <a:xfrm rot="5400000">
            <a:off x="5801808" y="1717953"/>
            <a:ext cx="1246263" cy="2902834"/>
          </a:xfrm>
          <a:prstGeom prst="bentConnector3">
            <a:avLst>
              <a:gd name="adj1" fmla="val 50000"/>
            </a:avLst>
          </a:prstGeom>
          <a:ln w="9525"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2" name="肘形连接符 11">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7C301F5D-B1F1-4176-A6EE-422DF7F30346}"/>
              </a:ext>
            </a:extLst>
          </p:cNvPr>
          <p:cNvCxnSpPr>
            <a:cxnSpLocks/>
            <a:stCxn id="9" idx="2"/>
            <a:endCxn id="6" idx="0"/>
          </p:cNvCxnSpPr>
          <p:nvPr/>
        </p:nvCxnSpPr>
        <p:spPr>
          <a:xfrm rot="16200000" flipH="1">
            <a:off x="8673940" y="1748654"/>
            <a:ext cx="1248564" cy="2843733"/>
          </a:xfrm>
          <a:prstGeom prst="bentConnector3">
            <a:avLst>
              <a:gd name="adj1" fmla="val 50000"/>
            </a:avLst>
          </a:prstGeom>
          <a:ln w="9525"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3" name="肘形连接符 12">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04751B8B-5AF5-431D-85A0-9D7516223C04}"/>
              </a:ext>
            </a:extLst>
          </p:cNvPr>
          <p:cNvCxnSpPr>
            <a:cxnSpLocks/>
            <a:stCxn id="3" idx="2"/>
            <a:endCxn id="4" idx="1"/>
          </p:cNvCxnSpPr>
          <p:nvPr/>
        </p:nvCxnSpPr>
        <p:spPr>
          <a:xfrm rot="16200000" flipH="1">
            <a:off x="4810086" y="4381449"/>
            <a:ext cx="616046" cy="289175"/>
          </a:xfrm>
          <a:prstGeom prst="bentConnector2">
            <a:avLst/>
          </a:prstGeom>
          <a:ln w="9525"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 name="肘形连接符 13">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F8C411E8-3B94-4830-B5B2-FB6814EA920C}"/>
              </a:ext>
            </a:extLst>
          </p:cNvPr>
          <p:cNvCxnSpPr>
            <a:cxnSpLocks/>
            <a:stCxn id="3" idx="2"/>
            <a:endCxn id="5" idx="1"/>
          </p:cNvCxnSpPr>
          <p:nvPr/>
        </p:nvCxnSpPr>
        <p:spPr>
          <a:xfrm rot="16200000" flipH="1">
            <a:off x="4487556" y="4703979"/>
            <a:ext cx="1261106" cy="289175"/>
          </a:xfrm>
          <a:prstGeom prst="bentConnector2">
            <a:avLst/>
          </a:prstGeom>
          <a:ln w="9525"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A3ABEEFB-78E2-4B19-8608-EACD7F984CFA}"/>
              </a:ext>
            </a:extLst>
          </p:cNvPr>
          <p:cNvCxnSpPr>
            <a:cxnSpLocks/>
            <a:stCxn id="6" idx="2"/>
            <a:endCxn id="7" idx="1"/>
          </p:cNvCxnSpPr>
          <p:nvPr/>
        </p:nvCxnSpPr>
        <p:spPr>
          <a:xfrm rot="5400000">
            <a:off x="10195471" y="4311743"/>
            <a:ext cx="616046" cy="433191"/>
          </a:xfrm>
          <a:prstGeom prst="bentConnector2">
            <a:avLst/>
          </a:prstGeom>
          <a:ln w="9525"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75D703BC-EB07-49A2-8722-DFEA6B3FAC0D}"/>
              </a:ext>
            </a:extLst>
          </p:cNvPr>
          <p:cNvCxnSpPr>
            <a:cxnSpLocks/>
            <a:stCxn id="6" idx="2"/>
            <a:endCxn id="8" idx="1"/>
          </p:cNvCxnSpPr>
          <p:nvPr/>
        </p:nvCxnSpPr>
        <p:spPr>
          <a:xfrm rot="5400000">
            <a:off x="9909826" y="4597388"/>
            <a:ext cx="1187336" cy="433191"/>
          </a:xfrm>
          <a:prstGeom prst="bentConnector2">
            <a:avLst/>
          </a:prstGeom>
          <a:ln w="9525"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75D703BC-EB07-49A2-8722-DFEA6B3FAC0D}"/>
              </a:ext>
            </a:extLst>
          </p:cNvPr>
          <p:cNvCxnSpPr>
            <a:cxnSpLocks/>
            <a:endCxn id="18" idx="1"/>
          </p:cNvCxnSpPr>
          <p:nvPr/>
        </p:nvCxnSpPr>
        <p:spPr>
          <a:xfrm rot="5400000">
            <a:off x="9623902" y="4881010"/>
            <a:ext cx="1760928" cy="434935"/>
          </a:xfrm>
          <a:prstGeom prst="bentConnector2">
            <a:avLst/>
          </a:prstGeom>
          <a:ln w="9525"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iśḻïďè">
            <a:extLst>
              <a:ext uri="{FF2B5EF4-FFF2-40B4-BE49-F238E27FC236}">
                <a16:creationId xmlns="" xmlns:a16="http://schemas.microsoft.com/office/drawing/2014/main" xmlns:lc="http://schemas.openxmlformats.org/drawingml/2006/lockedCanvas" xmlns:p14="http://schemas.microsoft.com/office/powerpoint/2010/main" xmlns:a14="http://schemas.microsoft.com/office/drawing/2010/main" id="{6CF1660A-D902-4D4B-82D3-6A9E37821525}"/>
              </a:ext>
            </a:extLst>
          </p:cNvPr>
          <p:cNvSpPr/>
          <p:nvPr/>
        </p:nvSpPr>
        <p:spPr>
          <a:xfrm flipH="1">
            <a:off x="8652646" y="5766185"/>
            <a:ext cx="1634252" cy="425512"/>
          </a:xfrm>
          <a:prstGeom prst="round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r" fontAlgn="ctr">
              <a:lnSpc>
                <a:spcPct val="120000"/>
              </a:lnSpc>
              <a:spcBef>
                <a:spcPct val="0"/>
              </a:spcBef>
            </a:pPr>
            <a:r>
              <a:rPr lang="en-US" sz="1200" dirty="0" smtClean="0">
                <a:solidFill>
                  <a:schemeClr val="tx1"/>
                </a:solidFill>
                <a:latin typeface="微软雅黑" panose="020B0503020204020204" pitchFamily="34" charset="-122"/>
              </a:rPr>
              <a:t>Huawei </a:t>
            </a:r>
            <a:r>
              <a:rPr lang="en-US" sz="1200" dirty="0" err="1" smtClean="0">
                <a:solidFill>
                  <a:schemeClr val="tx1"/>
                </a:solidFill>
                <a:latin typeface="微软雅黑" panose="020B0503020204020204" pitchFamily="34" charset="-122"/>
              </a:rPr>
              <a:t>FusionSphere</a:t>
            </a:r>
            <a:endParaRPr lang="en-US" altLang="zh-CN" sz="1200" dirty="0">
              <a:solidFill>
                <a:schemeClr val="tx1"/>
              </a:solidFill>
              <a:latin typeface="微软雅黑" panose="020B0503020204020204" pitchFamily="34" charset="-122"/>
            </a:endParaRPr>
          </a:p>
        </p:txBody>
      </p:sp>
      <p:sp>
        <p:nvSpPr>
          <p:cNvPr id="21" name="文本占位符 5"/>
          <p:cNvSpPr txBox="1">
            <a:spLocks/>
          </p:cNvSpPr>
          <p:nvPr/>
        </p:nvSpPr>
        <p:spPr>
          <a:xfrm>
            <a:off x="887929" y="1377080"/>
            <a:ext cx="5111707"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600" dirty="0" smtClean="0">
                <a:latin typeface="微软雅黑" panose="020B0503020204020204" pitchFamily="34" charset="-122"/>
              </a:rPr>
              <a:t>Comput</a:t>
            </a:r>
            <a:r>
              <a:rPr lang="en-US" altLang="zh-CN" sz="1600" dirty="0" smtClean="0">
                <a:latin typeface="微软雅黑" panose="020B0503020204020204" pitchFamily="34" charset="-122"/>
              </a:rPr>
              <a:t>e</a:t>
            </a:r>
            <a:r>
              <a:rPr lang="en-US" sz="1600" dirty="0" smtClean="0">
                <a:latin typeface="微软雅黑" panose="020B0503020204020204" pitchFamily="34" charset="-122"/>
              </a:rPr>
              <a:t> virtualization includes CPU virtualization, memory virtualization, and I/O virtualization.</a:t>
            </a:r>
            <a:endParaRPr lang="en-US" altLang="zh-CN" sz="1200" kern="0" dirty="0">
              <a:latin typeface="微软雅黑" panose="020B0503020204020204" pitchFamily="34" charset="-122"/>
            </a:endParaRPr>
          </a:p>
        </p:txBody>
      </p:sp>
    </p:spTree>
    <p:extLst>
      <p:ext uri="{BB962C8B-B14F-4D97-AF65-F5344CB8AC3E}">
        <p14:creationId xmlns:p14="http://schemas.microsoft.com/office/powerpoint/2010/main" val="601869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42"/>
          <p:cNvSpPr>
            <a:spLocks noGrp="1"/>
          </p:cNvSpPr>
          <p:nvPr>
            <p:ph type="title"/>
          </p:nvPr>
        </p:nvSpPr>
        <p:spPr/>
        <p:txBody>
          <a:bodyPr>
            <a:noAutofit/>
          </a:bodyPr>
          <a:lstStyle/>
          <a:p>
            <a:pPr fontAlgn="ctr"/>
            <a:r>
              <a:rPr lang="en-US" dirty="0" smtClean="0">
                <a:latin typeface="微软雅黑" panose="020B0503020204020204" pitchFamily="34" charset="-122"/>
                <a:ea typeface="微软雅黑" panose="020B0503020204020204" pitchFamily="34" charset="-122"/>
              </a:rPr>
              <a:t>Huawei UVP Architecture</a:t>
            </a:r>
            <a:endParaRPr lang="en-US" altLang="zh-CN" dirty="0">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302768" y="1268762"/>
            <a:ext cx="7933693" cy="4968526"/>
            <a:chOff x="284908" y="692695"/>
            <a:chExt cx="8767304" cy="5910173"/>
          </a:xfrm>
        </p:grpSpPr>
        <p:grpSp>
          <p:nvGrpSpPr>
            <p:cNvPr id="45" name="组合 44"/>
            <p:cNvGrpSpPr/>
            <p:nvPr/>
          </p:nvGrpSpPr>
          <p:grpSpPr>
            <a:xfrm>
              <a:off x="284908" y="692695"/>
              <a:ext cx="8767304" cy="5910173"/>
              <a:chOff x="2123728" y="1844863"/>
              <a:chExt cx="4656250" cy="3166834"/>
            </a:xfrm>
          </p:grpSpPr>
          <p:sp>
            <p:nvSpPr>
              <p:cNvPr id="47" name="圆角矩形 34"/>
              <p:cNvSpPr>
                <a:spLocks noChangeAspect="1" noChangeArrowheads="1"/>
              </p:cNvSpPr>
              <p:nvPr/>
            </p:nvSpPr>
            <p:spPr bwMode="auto">
              <a:xfrm>
                <a:off x="2123728" y="1844863"/>
                <a:ext cx="4656250" cy="3166834"/>
              </a:xfrm>
              <a:prstGeom prst="roundRect">
                <a:avLst>
                  <a:gd name="adj" fmla="val 127"/>
                </a:avLst>
              </a:prstGeom>
              <a:solidFill>
                <a:schemeClr val="bg1"/>
              </a:solidFill>
              <a:ln w="9525" cap="flat" cmpd="sng" algn="ctr">
                <a:noFill/>
                <a:prstDash val="solid"/>
                <a:headEnd/>
                <a:tailEnd/>
              </a:ln>
              <a:effectLst>
                <a:outerShdw blurRad="40000" dist="20000" dir="5400000" rotWithShape="0">
                  <a:srgbClr val="000000">
                    <a:alpha val="38000"/>
                  </a:srgbClr>
                </a:outerShdw>
              </a:effectLst>
            </p:spPr>
            <p:txBody>
              <a:bodyPr lIns="0" tIns="28800" rIns="0">
                <a:noAutofit/>
              </a:bodyPr>
              <a:lstStyle/>
              <a:p>
                <a:pPr algn="ctr" fontAlgn="ctr">
                  <a:defRPr/>
                </a:pPr>
                <a:endParaRPr lang="en-US" altLang="zh-CN" sz="1100" b="1" kern="0" dirty="0">
                  <a:solidFill>
                    <a:schemeClr val="bg2"/>
                  </a:solidFill>
                  <a:latin typeface="微软雅黑" panose="020B0503020204020204" pitchFamily="34" charset="-122"/>
                  <a:ea typeface="微软雅黑" panose="020B0503020204020204" pitchFamily="34" charset="-122"/>
                </a:endParaRPr>
              </a:p>
            </p:txBody>
          </p:sp>
          <p:grpSp>
            <p:nvGrpSpPr>
              <p:cNvPr id="49" name="组合 236"/>
              <p:cNvGrpSpPr>
                <a:grpSpLocks/>
              </p:cNvGrpSpPr>
              <p:nvPr/>
            </p:nvGrpSpPr>
            <p:grpSpPr bwMode="auto">
              <a:xfrm>
                <a:off x="2152413" y="1900834"/>
                <a:ext cx="4540086" cy="3051809"/>
                <a:chOff x="4360863" y="2352677"/>
                <a:chExt cx="4467225" cy="2791131"/>
              </a:xfrm>
            </p:grpSpPr>
            <p:sp>
              <p:nvSpPr>
                <p:cNvPr id="55" name="Rectangle 104"/>
                <p:cNvSpPr>
                  <a:spLocks noChangeArrowheads="1"/>
                </p:cNvSpPr>
                <p:nvPr/>
              </p:nvSpPr>
              <p:spPr bwMode="auto">
                <a:xfrm>
                  <a:off x="4362451" y="4723950"/>
                  <a:ext cx="4465637" cy="419858"/>
                </a:xfrm>
                <a:prstGeom prst="rect">
                  <a:avLst/>
                </a:prstGeom>
                <a:solidFill>
                  <a:srgbClr val="FFFFFF">
                    <a:lumMod val="50000"/>
                  </a:srgbClr>
                </a:solidFill>
                <a:ln w="9525" algn="ctr">
                  <a:noFill/>
                  <a:miter lim="800000"/>
                  <a:headEnd/>
                  <a:tailEnd/>
                </a:ln>
                <a:effectLst>
                  <a:prstShdw prst="shdw17" dist="17961" dir="2700000">
                    <a:srgbClr val="858585"/>
                  </a:prstShdw>
                </a:effectLst>
              </p:spPr>
              <p:txBody>
                <a:bodyPr lIns="79200" tIns="39600" rIns="79200" bIns="39600">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Hardware</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56" name="Rectangle 105"/>
                <p:cNvSpPr>
                  <a:spLocks noChangeArrowheads="1"/>
                </p:cNvSpPr>
                <p:nvPr/>
              </p:nvSpPr>
              <p:spPr bwMode="auto">
                <a:xfrm>
                  <a:off x="4511676" y="4915382"/>
                  <a:ext cx="927100" cy="198620"/>
                </a:xfrm>
                <a:prstGeom prst="rect">
                  <a:avLst/>
                </a:prstGeom>
                <a:solidFill>
                  <a:srgbClr val="FFFFFF"/>
                </a:solidFill>
                <a:ln w="9525" algn="ctr">
                  <a:noFill/>
                  <a:miter lim="800000"/>
                  <a:headEnd/>
                  <a:tailEnd/>
                </a:ln>
                <a:effectLst>
                  <a:prstShdw prst="shdw17" dist="17961" dir="2700000">
                    <a:srgbClr val="999999"/>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CPU (VT-x)</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57" name="Rectangle 106"/>
                <p:cNvSpPr>
                  <a:spLocks noChangeArrowheads="1"/>
                </p:cNvSpPr>
                <p:nvPr/>
              </p:nvSpPr>
              <p:spPr bwMode="auto">
                <a:xfrm>
                  <a:off x="5526088" y="4915382"/>
                  <a:ext cx="819150" cy="198620"/>
                </a:xfrm>
                <a:prstGeom prst="rect">
                  <a:avLst/>
                </a:prstGeom>
                <a:solidFill>
                  <a:srgbClr val="FFFFFF"/>
                </a:solidFill>
                <a:ln w="9525" algn="ctr">
                  <a:noFill/>
                  <a:miter lim="800000"/>
                  <a:headEnd/>
                  <a:tailEnd/>
                </a:ln>
                <a:effectLst>
                  <a:prstShdw prst="shdw17" dist="17961" dir="2700000">
                    <a:srgbClr val="999999"/>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Memory (EPT)</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sp>
              <p:nvSpPr>
                <p:cNvPr id="58" name="Rectangle 107"/>
                <p:cNvSpPr>
                  <a:spLocks noChangeArrowheads="1"/>
                </p:cNvSpPr>
                <p:nvPr/>
              </p:nvSpPr>
              <p:spPr bwMode="auto">
                <a:xfrm>
                  <a:off x="6481763" y="4915382"/>
                  <a:ext cx="1393825" cy="198620"/>
                </a:xfrm>
                <a:prstGeom prst="rect">
                  <a:avLst/>
                </a:prstGeom>
                <a:solidFill>
                  <a:srgbClr val="FFFFFF"/>
                </a:solidFill>
                <a:ln w="9525" algn="ctr">
                  <a:noFill/>
                  <a:miter lim="800000"/>
                  <a:headEnd/>
                  <a:tailEnd/>
                </a:ln>
                <a:effectLst>
                  <a:prstShdw prst="shdw17" dist="17961" dir="2700000">
                    <a:srgbClr val="999999"/>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Network (</a:t>
                  </a:r>
                  <a:r>
                    <a:rPr lang="en-US" sz="1100" dirty="0" err="1" smtClean="0">
                      <a:solidFill>
                        <a:srgbClr val="000000"/>
                      </a:solidFill>
                      <a:latin typeface="微软雅黑" panose="020B0503020204020204" pitchFamily="34" charset="-122"/>
                      <a:ea typeface="微软雅黑" panose="020B0503020204020204" pitchFamily="34" charset="-122"/>
                    </a:rPr>
                    <a:t>VMDq</a:t>
                  </a:r>
                  <a:r>
                    <a:rPr lang="en-US" sz="1100" dirty="0" smtClean="0">
                      <a:solidFill>
                        <a:srgbClr val="000000"/>
                      </a:solidFill>
                      <a:latin typeface="微软雅黑" panose="020B0503020204020204" pitchFamily="34" charset="-122"/>
                      <a:ea typeface="微软雅黑" panose="020B0503020204020204" pitchFamily="34" charset="-122"/>
                    </a:rPr>
                    <a:t>/SR-IOV)</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sp>
              <p:nvSpPr>
                <p:cNvPr id="59" name="Rectangle 108"/>
                <p:cNvSpPr>
                  <a:spLocks noChangeArrowheads="1"/>
                </p:cNvSpPr>
                <p:nvPr/>
              </p:nvSpPr>
              <p:spPr bwMode="auto">
                <a:xfrm>
                  <a:off x="8004176" y="4915382"/>
                  <a:ext cx="749300" cy="198620"/>
                </a:xfrm>
                <a:prstGeom prst="rect">
                  <a:avLst/>
                </a:prstGeom>
                <a:solidFill>
                  <a:srgbClr val="FFFFFF"/>
                </a:solidFill>
                <a:ln w="9525" algn="ctr">
                  <a:noFill/>
                  <a:miter lim="800000"/>
                  <a:headEnd/>
                  <a:tailEnd/>
                </a:ln>
                <a:effectLst>
                  <a:prstShdw prst="shdw17" dist="17961" dir="2700000">
                    <a:srgbClr val="999999"/>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Storage (NPIV)</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sp>
              <p:nvSpPr>
                <p:cNvPr id="60" name="Rectangle 113"/>
                <p:cNvSpPr>
                  <a:spLocks noChangeArrowheads="1"/>
                </p:cNvSpPr>
                <p:nvPr/>
              </p:nvSpPr>
              <p:spPr bwMode="auto">
                <a:xfrm>
                  <a:off x="4360863" y="3132052"/>
                  <a:ext cx="4467225" cy="1566509"/>
                </a:xfrm>
                <a:prstGeom prst="rect">
                  <a:avLst/>
                </a:prstGeom>
                <a:solidFill>
                  <a:srgbClr val="0070C0"/>
                </a:solidFill>
                <a:ln w="9525" algn="ctr">
                  <a:noFill/>
                  <a:miter lim="800000"/>
                  <a:headEnd/>
                  <a:tailEnd/>
                </a:ln>
                <a:effectLst>
                  <a:prstShdw prst="shdw17" dist="17961" dir="2700000">
                    <a:srgbClr val="858585"/>
                  </a:prstShdw>
                </a:effectLst>
              </p:spPr>
              <p:txBody>
                <a:bodyPr lIns="79200" tIns="39600" rIns="79200" bIns="39600">
                  <a:noAutofit/>
                </a:bodyPr>
                <a:lstStyle/>
                <a:p>
                  <a:pPr algn="ctr" defTabSz="801688" fontAlgn="ctr">
                    <a:spcBef>
                      <a:spcPts val="0"/>
                    </a:spcBef>
                    <a:spcAft>
                      <a:spcPts val="0"/>
                    </a:spcAft>
                    <a:defRPr/>
                  </a:pPr>
                  <a:r>
                    <a:rPr lang="en-US" sz="1100" b="1" dirty="0" smtClean="0">
                      <a:solidFill>
                        <a:schemeClr val="accent2"/>
                      </a:solidFill>
                      <a:latin typeface="微软雅黑" panose="020B0503020204020204" pitchFamily="34" charset="-122"/>
                      <a:ea typeface="微软雅黑" panose="020B0503020204020204" pitchFamily="34" charset="-122"/>
                    </a:rPr>
                    <a:t>     Linux Kernel</a:t>
                  </a:r>
                  <a:r>
                    <a:rPr lang="en-US" altLang="zh-CN" sz="1100" b="1" dirty="0" smtClean="0">
                      <a:solidFill>
                        <a:schemeClr val="bg1"/>
                      </a:solidFill>
                      <a:latin typeface="微软雅黑" panose="020B0503020204020204" pitchFamily="34" charset="-122"/>
                      <a:ea typeface="微软雅黑" panose="020B0503020204020204" pitchFamily="34" charset="-122"/>
                    </a:rPr>
                    <a:t> </a:t>
                  </a:r>
                </a:p>
                <a:p>
                  <a:pPr algn="ctr" defTabSz="801688" fontAlgn="ctr">
                    <a:spcBef>
                      <a:spcPts val="0"/>
                    </a:spcBef>
                    <a:spcAft>
                      <a:spcPts val="0"/>
                    </a:spcAft>
                    <a:defRPr/>
                  </a:pPr>
                  <a:r>
                    <a:rPr lang="en-US" altLang="zh-CN" sz="1100" b="1" dirty="0" smtClean="0">
                      <a:solidFill>
                        <a:schemeClr val="bg1"/>
                      </a:solidFill>
                      <a:latin typeface="微软雅黑" panose="020B0503020204020204" pitchFamily="34" charset="-122"/>
                      <a:ea typeface="微软雅黑" panose="020B0503020204020204" pitchFamily="34" charset="-122"/>
                    </a:rPr>
                    <a:t>Universal I/O                                                                                                              Network virtualization                                                                                                  Storage virtualization</a:t>
                  </a:r>
                  <a:endParaRPr lang="en-US" altLang="zh-CN" sz="1100" kern="0" dirty="0" smtClean="0">
                    <a:solidFill>
                      <a:schemeClr val="bg1"/>
                    </a:solidFill>
                    <a:latin typeface="微软雅黑" panose="020B0503020204020204" pitchFamily="34" charset="-122"/>
                    <a:ea typeface="微软雅黑" panose="020B0503020204020204" pitchFamily="34" charset="-122"/>
                  </a:endParaRPr>
                </a:p>
                <a:p>
                  <a:pPr algn="ctr" defTabSz="801688" fontAlgn="ctr">
                    <a:spcBef>
                      <a:spcPts val="0"/>
                    </a:spcBef>
                    <a:spcAft>
                      <a:spcPts val="0"/>
                    </a:spcAft>
                    <a:defRPr/>
                  </a:pPr>
                  <a:endParaRPr lang="en-US" altLang="zh-CN" sz="1100" kern="0" dirty="0">
                    <a:solidFill>
                      <a:schemeClr val="bg1"/>
                    </a:solidFill>
                    <a:latin typeface="微软雅黑" panose="020B0503020204020204" pitchFamily="34" charset="-122"/>
                    <a:ea typeface="微软雅黑" panose="020B0503020204020204" pitchFamily="34" charset="-122"/>
                  </a:endParaRPr>
                </a:p>
              </p:txBody>
            </p:sp>
            <p:sp>
              <p:nvSpPr>
                <p:cNvPr id="61" name="Rectangle 109"/>
                <p:cNvSpPr>
                  <a:spLocks noChangeArrowheads="1"/>
                </p:cNvSpPr>
                <p:nvPr/>
              </p:nvSpPr>
              <p:spPr bwMode="auto">
                <a:xfrm>
                  <a:off x="4419436" y="4082003"/>
                  <a:ext cx="4377327" cy="540808"/>
                </a:xfrm>
                <a:prstGeom prst="rect">
                  <a:avLst/>
                </a:prstGeom>
                <a:solidFill>
                  <a:schemeClr val="accent4">
                    <a:lumMod val="50000"/>
                    <a:lumOff val="50000"/>
                  </a:schemeClr>
                </a:solidFill>
                <a:ln w="9525" algn="ctr">
                  <a:noFill/>
                  <a:miter lim="800000"/>
                  <a:headEnd/>
                  <a:tailEnd/>
                </a:ln>
                <a:effectLst>
                  <a:prstShdw prst="shdw17" dist="17961" dir="2700000">
                    <a:srgbClr val="858585"/>
                  </a:prstShdw>
                </a:effectLst>
              </p:spPr>
              <p:txBody>
                <a:bodyPr lIns="79200" tIns="7200" rIns="79200" bIns="39600">
                  <a:noAutofit/>
                </a:bodyPr>
                <a:lstStyle/>
                <a:p>
                  <a:pPr algn="ctr" defTabSz="801688" fontAlgn="ctr">
                    <a:spcBef>
                      <a:spcPts val="0"/>
                    </a:spcBef>
                    <a:spcAft>
                      <a:spcPts val="0"/>
                    </a:spcAft>
                    <a:defRPr/>
                  </a:pPr>
                  <a:r>
                    <a:rPr lang="en-US" sz="1100" dirty="0" smtClean="0">
                      <a:solidFill>
                        <a:schemeClr val="accent2"/>
                      </a:solidFill>
                      <a:latin typeface="微软雅黑" panose="020B0503020204020204" pitchFamily="34" charset="-122"/>
                      <a:ea typeface="微软雅黑" panose="020B0503020204020204" pitchFamily="34" charset="-122"/>
                    </a:rPr>
                    <a:t>Hypervisor (KVM)</a:t>
                  </a:r>
                  <a:endParaRPr lang="en-US" altLang="zh-CN" sz="1100" b="1" kern="0" dirty="0" smtClean="0">
                    <a:solidFill>
                      <a:schemeClr val="accent2"/>
                    </a:solidFill>
                    <a:latin typeface="微软雅黑" panose="020B0503020204020204" pitchFamily="34" charset="-122"/>
                    <a:ea typeface="微软雅黑" panose="020B0503020204020204" pitchFamily="34" charset="-122"/>
                  </a:endParaRPr>
                </a:p>
                <a:p>
                  <a:pPr algn="ctr" defTabSz="801688" fontAlgn="ctr">
                    <a:spcBef>
                      <a:spcPts val="0"/>
                    </a:spcBef>
                    <a:spcAft>
                      <a:spcPts val="0"/>
                    </a:spcAft>
                    <a:defRPr/>
                  </a:pPr>
                  <a:r>
                    <a:rPr lang="en-US" sz="1100" b="1" dirty="0" smtClean="0">
                      <a:solidFill>
                        <a:schemeClr val="bg1"/>
                      </a:solidFill>
                      <a:latin typeface="微软雅黑" panose="020B0503020204020204" pitchFamily="34" charset="-122"/>
                      <a:ea typeface="微软雅黑" panose="020B0503020204020204" pitchFamily="34" charset="-122"/>
                    </a:rPr>
                    <a:t>Comput</a:t>
                  </a:r>
                  <a:r>
                    <a:rPr lang="en-US" altLang="zh-CN" sz="1100" b="1" dirty="0" smtClean="0">
                      <a:solidFill>
                        <a:schemeClr val="bg1"/>
                      </a:solidFill>
                      <a:latin typeface="微软雅黑" panose="020B0503020204020204" pitchFamily="34" charset="-122"/>
                      <a:ea typeface="微软雅黑" panose="020B0503020204020204" pitchFamily="34" charset="-122"/>
                    </a:rPr>
                    <a:t>e</a:t>
                  </a:r>
                  <a:r>
                    <a:rPr lang="en-US" sz="1100" b="1" dirty="0" smtClean="0">
                      <a:solidFill>
                        <a:schemeClr val="bg1"/>
                      </a:solidFill>
                      <a:latin typeface="微软雅黑" panose="020B0503020204020204" pitchFamily="34" charset="-122"/>
                      <a:ea typeface="微软雅黑" panose="020B0503020204020204" pitchFamily="34" charset="-122"/>
                    </a:rPr>
                    <a:t> Virtualization</a:t>
                  </a:r>
                  <a:endParaRPr lang="en-US" altLang="zh-CN" sz="1100" b="1" kern="0" dirty="0">
                    <a:solidFill>
                      <a:schemeClr val="bg1"/>
                    </a:solidFill>
                    <a:latin typeface="微软雅黑" panose="020B0503020204020204" pitchFamily="34" charset="-122"/>
                    <a:ea typeface="微软雅黑" panose="020B0503020204020204" pitchFamily="34" charset="-122"/>
                  </a:endParaRPr>
                </a:p>
              </p:txBody>
            </p:sp>
            <p:sp>
              <p:nvSpPr>
                <p:cNvPr id="62" name="Rectangle 110"/>
                <p:cNvSpPr>
                  <a:spLocks noChangeArrowheads="1"/>
                </p:cNvSpPr>
                <p:nvPr/>
              </p:nvSpPr>
              <p:spPr bwMode="auto">
                <a:xfrm>
                  <a:off x="4461222" y="4277623"/>
                  <a:ext cx="1587731" cy="328216"/>
                </a:xfrm>
                <a:prstGeom prst="rect">
                  <a:avLst/>
                </a:prstGeom>
                <a:gradFill rotWithShape="1">
                  <a:gsLst>
                    <a:gs pos="0">
                      <a:srgbClr val="DDDDDD"/>
                    </a:gs>
                    <a:gs pos="100000">
                      <a:srgbClr val="BBE0E3"/>
                    </a:gs>
                  </a:gsLst>
                  <a:lin ang="0" scaled="1"/>
                </a:gradFill>
                <a:ln w="9525" algn="ctr">
                  <a:noFill/>
                  <a:miter lim="800000"/>
                  <a:headEnd/>
                  <a:tailEnd/>
                </a:ln>
                <a:effectLst>
                  <a:prstShdw prst="shdw17" dist="17961" dir="2700000">
                    <a:srgbClr val="858585"/>
                  </a:prstShdw>
                </a:effectLst>
              </p:spPr>
              <p:txBody>
                <a:bodyPr lIns="0" tIns="0" rIns="0" bIns="0" anchor="ctr">
                  <a:noAutofit/>
                </a:bodyPr>
                <a:lstStyle/>
                <a:p>
                  <a:pPr algn="ctr" defTabSz="801688" fontAlgn="ctr">
                    <a:spcBef>
                      <a:spcPts val="0"/>
                    </a:spcBef>
                    <a:spcAft>
                      <a:spcPts val="0"/>
                    </a:spcAft>
                    <a:defRPr/>
                  </a:pPr>
                  <a:r>
                    <a:rPr lang="en-US" sz="1100" dirty="0" err="1" smtClean="0">
                      <a:solidFill>
                        <a:srgbClr val="C00000"/>
                      </a:solidFill>
                      <a:latin typeface="微软雅黑" panose="020B0503020204020204" pitchFamily="34" charset="-122"/>
                      <a:ea typeface="微软雅黑" panose="020B0503020204020204" pitchFamily="34" charset="-122"/>
                    </a:rPr>
                    <a:t>vCPU</a:t>
                  </a:r>
                  <a:endParaRPr lang="en-US" sz="1100" dirty="0" smtClean="0">
                    <a:solidFill>
                      <a:srgbClr val="C00000"/>
                    </a:solidFill>
                    <a:latin typeface="微软雅黑" panose="020B0503020204020204" pitchFamily="34" charset="-122"/>
                    <a:ea typeface="微软雅黑" panose="020B0503020204020204" pitchFamily="34" charset="-122"/>
                  </a:endParaRPr>
                </a:p>
                <a:p>
                  <a:pPr algn="ctr" defTabSz="801688" fontAlgn="ctr">
                    <a:spcBef>
                      <a:spcPts val="0"/>
                    </a:spcBef>
                    <a:spcAft>
                      <a:spcPts val="0"/>
                    </a:spcAft>
                    <a:defRPr/>
                  </a:pPr>
                  <a:r>
                    <a:rPr lang="en-US" sz="1100" dirty="0" smtClean="0">
                      <a:solidFill>
                        <a:srgbClr val="C00000"/>
                      </a:solidFill>
                      <a:latin typeface="微软雅黑" panose="020B0503020204020204" pitchFamily="34" charset="-122"/>
                      <a:ea typeface="微软雅黑" panose="020B0503020204020204" pitchFamily="34" charset="-122"/>
                    </a:rPr>
                    <a:t>(</a:t>
                  </a:r>
                  <a:r>
                    <a:rPr lang="en-US" sz="1100" dirty="0" err="1" smtClean="0">
                      <a:solidFill>
                        <a:srgbClr val="C00000"/>
                      </a:solidFill>
                      <a:latin typeface="微软雅黑" panose="020B0503020204020204" pitchFamily="34" charset="-122"/>
                      <a:ea typeface="微软雅黑" panose="020B0503020204020204" pitchFamily="34" charset="-122"/>
                    </a:rPr>
                    <a:t>QoS</a:t>
                  </a:r>
                  <a:r>
                    <a:rPr lang="en-US" sz="1100" dirty="0" smtClean="0">
                      <a:solidFill>
                        <a:srgbClr val="C00000"/>
                      </a:solidFill>
                      <a:latin typeface="微软雅黑" panose="020B0503020204020204" pitchFamily="34" charset="-122"/>
                      <a:ea typeface="微软雅黑" panose="020B0503020204020204" pitchFamily="34" charset="-122"/>
                    </a:rPr>
                    <a:t>/NUMA/hot swap and physical core isolation)</a:t>
                  </a:r>
                  <a:endParaRPr lang="en-US" sz="1100" dirty="0">
                    <a:solidFill>
                      <a:srgbClr val="C00000"/>
                    </a:solidFill>
                    <a:latin typeface="微软雅黑" panose="020B0503020204020204" pitchFamily="34" charset="-122"/>
                    <a:ea typeface="微软雅黑" panose="020B0503020204020204" pitchFamily="34" charset="-122"/>
                  </a:endParaRPr>
                </a:p>
              </p:txBody>
            </p:sp>
            <p:sp>
              <p:nvSpPr>
                <p:cNvPr id="63" name="Rectangle 111"/>
                <p:cNvSpPr>
                  <a:spLocks noChangeArrowheads="1"/>
                </p:cNvSpPr>
                <p:nvPr/>
              </p:nvSpPr>
              <p:spPr bwMode="auto">
                <a:xfrm>
                  <a:off x="6094763" y="4280142"/>
                  <a:ext cx="1057275" cy="328216"/>
                </a:xfrm>
                <a:prstGeom prst="rect">
                  <a:avLst/>
                </a:prstGeom>
                <a:gradFill rotWithShape="1">
                  <a:gsLst>
                    <a:gs pos="0">
                      <a:srgbClr val="DDDDDD"/>
                    </a:gs>
                    <a:gs pos="100000">
                      <a:srgbClr val="BBE0E3"/>
                    </a:gs>
                  </a:gsLst>
                  <a:lin ang="0" scaled="1"/>
                </a:gradFill>
                <a:ln w="9525" algn="ctr">
                  <a:noFill/>
                  <a:miter lim="800000"/>
                  <a:headEnd/>
                  <a:tailEnd/>
                </a:ln>
                <a:effectLst>
                  <a:prstShdw prst="shdw17" dist="17961" dir="2700000">
                    <a:srgbClr val="858585"/>
                  </a:prstShdw>
                </a:effectLst>
              </p:spPr>
              <p:txBody>
                <a:bodyPr lIns="0" tIns="0" rIns="0" bIns="0" anchor="ctr">
                  <a:noAutofit/>
                </a:bodyPr>
                <a:lstStyle/>
                <a:p>
                  <a:pPr algn="ctr" defTabSz="801688" fontAlgn="ctr">
                    <a:spcBef>
                      <a:spcPts val="0"/>
                    </a:spcBef>
                    <a:spcAft>
                      <a:spcPts val="0"/>
                    </a:spcAft>
                    <a:defRPr/>
                  </a:pPr>
                  <a:r>
                    <a:rPr lang="en-US" sz="1100" dirty="0" err="1" smtClean="0">
                      <a:solidFill>
                        <a:srgbClr val="C00000"/>
                      </a:solidFill>
                      <a:latin typeface="微软雅黑" panose="020B0503020204020204" pitchFamily="34" charset="-122"/>
                      <a:ea typeface="微软雅黑" panose="020B0503020204020204" pitchFamily="34" charset="-122"/>
                    </a:rPr>
                    <a:t>vMem</a:t>
                  </a:r>
                  <a:endParaRPr lang="en-US" altLang="zh-CN" sz="1100" kern="0" dirty="0" smtClean="0">
                    <a:solidFill>
                      <a:srgbClr val="C00000"/>
                    </a:solidFill>
                    <a:latin typeface="微软雅黑" panose="020B0503020204020204" pitchFamily="34" charset="-122"/>
                    <a:ea typeface="微软雅黑" panose="020B0503020204020204" pitchFamily="34" charset="-122"/>
                  </a:endParaRPr>
                </a:p>
                <a:p>
                  <a:pPr algn="ctr" defTabSz="801688" fontAlgn="ctr">
                    <a:spcBef>
                      <a:spcPts val="0"/>
                    </a:spcBef>
                    <a:spcAft>
                      <a:spcPts val="0"/>
                    </a:spcAft>
                    <a:defRPr/>
                  </a:pPr>
                  <a:r>
                    <a:rPr lang="en-US" sz="1100" dirty="0" smtClean="0">
                      <a:solidFill>
                        <a:srgbClr val="C00000"/>
                      </a:solidFill>
                      <a:latin typeface="微软雅黑" panose="020B0503020204020204" pitchFamily="34" charset="-122"/>
                      <a:ea typeface="微软雅黑" panose="020B0503020204020204" pitchFamily="34" charset="-122"/>
                    </a:rPr>
                    <a:t>(</a:t>
                  </a:r>
                  <a:r>
                    <a:rPr lang="en-US" sz="1100" dirty="0" err="1" smtClean="0">
                      <a:solidFill>
                        <a:srgbClr val="C00000"/>
                      </a:solidFill>
                      <a:latin typeface="微软雅黑" panose="020B0503020204020204" pitchFamily="34" charset="-122"/>
                      <a:ea typeface="微软雅黑" panose="020B0503020204020204" pitchFamily="34" charset="-122"/>
                    </a:rPr>
                    <a:t>hugepage</a:t>
                  </a:r>
                  <a:r>
                    <a:rPr lang="en-US" sz="1100" dirty="0" smtClean="0">
                      <a:solidFill>
                        <a:srgbClr val="C00000"/>
                      </a:solidFill>
                      <a:latin typeface="微软雅黑" panose="020B0503020204020204" pitchFamily="34" charset="-122"/>
                      <a:ea typeface="微软雅黑" panose="020B0503020204020204" pitchFamily="34" charset="-122"/>
                    </a:rPr>
                    <a:t> and shared memory)</a:t>
                  </a:r>
                  <a:endParaRPr lang="en-US" sz="1100" dirty="0">
                    <a:solidFill>
                      <a:srgbClr val="C00000"/>
                    </a:solidFill>
                    <a:latin typeface="微软雅黑" panose="020B0503020204020204" pitchFamily="34" charset="-122"/>
                    <a:ea typeface="微软雅黑" panose="020B0503020204020204" pitchFamily="34" charset="-122"/>
                  </a:endParaRPr>
                </a:p>
              </p:txBody>
            </p:sp>
            <p:sp>
              <p:nvSpPr>
                <p:cNvPr id="64" name="Rectangle 112"/>
                <p:cNvSpPr>
                  <a:spLocks noChangeArrowheads="1"/>
                </p:cNvSpPr>
                <p:nvPr/>
              </p:nvSpPr>
              <p:spPr bwMode="auto">
                <a:xfrm>
                  <a:off x="7222148" y="4277623"/>
                  <a:ext cx="1535113" cy="328216"/>
                </a:xfrm>
                <a:prstGeom prst="rect">
                  <a:avLst/>
                </a:prstGeom>
                <a:gradFill rotWithShape="1">
                  <a:gsLst>
                    <a:gs pos="0">
                      <a:srgbClr val="DDDDDD"/>
                    </a:gs>
                    <a:gs pos="100000">
                      <a:srgbClr val="BBE0E3"/>
                    </a:gs>
                  </a:gsLst>
                  <a:lin ang="0" scaled="1"/>
                </a:gradFill>
                <a:ln w="9525" algn="ctr">
                  <a:noFill/>
                  <a:miter lim="800000"/>
                  <a:headEnd/>
                  <a:tailEnd/>
                </a:ln>
                <a:effectLst>
                  <a:prstShdw prst="shdw17" dist="17961" dir="2700000">
                    <a:srgbClr val="858585"/>
                  </a:prstShdw>
                </a:effectLst>
              </p:spPr>
              <p:txBody>
                <a:bodyPr lIns="0" tIns="0" rIns="0" bIns="0" anchor="ctr">
                  <a:noAutofit/>
                </a:bodyPr>
                <a:lstStyle/>
                <a:p>
                  <a:pPr algn="ctr" defTabSz="801688" fontAlgn="ctr">
                    <a:spcBef>
                      <a:spcPts val="0"/>
                    </a:spcBef>
                    <a:spcAft>
                      <a:spcPts val="0"/>
                    </a:spcAft>
                    <a:defRPr/>
                  </a:pPr>
                  <a:r>
                    <a:rPr lang="en-US" sz="1100" dirty="0" smtClean="0">
                      <a:solidFill>
                        <a:srgbClr val="C00000"/>
                      </a:solidFill>
                      <a:latin typeface="微软雅黑" panose="020B0503020204020204" pitchFamily="34" charset="-122"/>
                      <a:ea typeface="微软雅黑" panose="020B0503020204020204" pitchFamily="34" charset="-122"/>
                    </a:rPr>
                    <a:t>Scheduling/Interrupt optimization (interrupt coalescing, </a:t>
                  </a:r>
                  <a:r>
                    <a:rPr lang="en-US" sz="1100" dirty="0" err="1" smtClean="0">
                      <a:solidFill>
                        <a:srgbClr val="C00000"/>
                      </a:solidFill>
                      <a:latin typeface="微软雅黑" panose="020B0503020204020204" pitchFamily="34" charset="-122"/>
                      <a:ea typeface="微软雅黑" panose="020B0503020204020204" pitchFamily="34" charset="-122"/>
                    </a:rPr>
                    <a:t>ExitLess</a:t>
                  </a:r>
                  <a:r>
                    <a:rPr lang="en-US" sz="1100" dirty="0" smtClean="0">
                      <a:solidFill>
                        <a:srgbClr val="C00000"/>
                      </a:solidFill>
                      <a:latin typeface="微软雅黑" panose="020B0503020204020204" pitchFamily="34" charset="-122"/>
                      <a:ea typeface="微软雅黑" panose="020B0503020204020204" pitchFamily="34" charset="-122"/>
                    </a:rPr>
                    <a:t> Interrupts, virtual </a:t>
                  </a:r>
                  <a:r>
                    <a:rPr lang="en-US" sz="1100" dirty="0" err="1" smtClean="0">
                      <a:solidFill>
                        <a:srgbClr val="C00000"/>
                      </a:solidFill>
                      <a:latin typeface="微软雅黑" panose="020B0503020204020204" pitchFamily="34" charset="-122"/>
                      <a:ea typeface="微软雅黑" panose="020B0503020204020204" pitchFamily="34" charset="-122"/>
                    </a:rPr>
                    <a:t>APIC</a:t>
                  </a:r>
                  <a:r>
                    <a:rPr lang="en-US" sz="1100" dirty="0" smtClean="0">
                      <a:solidFill>
                        <a:srgbClr val="C00000"/>
                      </a:solidFill>
                      <a:latin typeface="微软雅黑" panose="020B0503020204020204" pitchFamily="34" charset="-122"/>
                      <a:ea typeface="微软雅黑" panose="020B0503020204020204" pitchFamily="34" charset="-122"/>
                    </a:rPr>
                    <a:t>)/Timer</a:t>
                  </a:r>
                  <a:endParaRPr lang="en-US" altLang="zh-CN" sz="1100" kern="0" dirty="0">
                    <a:solidFill>
                      <a:srgbClr val="C00000"/>
                    </a:solidFill>
                    <a:latin typeface="微软雅黑" panose="020B0503020204020204" pitchFamily="34" charset="-122"/>
                    <a:ea typeface="微软雅黑" panose="020B0503020204020204" pitchFamily="34" charset="-122"/>
                  </a:endParaRPr>
                </a:p>
              </p:txBody>
            </p:sp>
            <p:sp>
              <p:nvSpPr>
                <p:cNvPr id="65" name="Rectangle 115"/>
                <p:cNvSpPr>
                  <a:spLocks noChangeArrowheads="1"/>
                </p:cNvSpPr>
                <p:nvPr/>
              </p:nvSpPr>
              <p:spPr bwMode="auto">
                <a:xfrm>
                  <a:off x="5218291" y="3818877"/>
                  <a:ext cx="1331912" cy="156805"/>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VT-d/SR-IOV</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66" name="Rectangle 116"/>
                <p:cNvSpPr>
                  <a:spLocks noChangeArrowheads="1"/>
                </p:cNvSpPr>
                <p:nvPr/>
              </p:nvSpPr>
              <p:spPr bwMode="auto">
                <a:xfrm>
                  <a:off x="4465707" y="2619081"/>
                  <a:ext cx="902135" cy="184015"/>
                </a:xfrm>
                <a:prstGeom prst="rect">
                  <a:avLst/>
                </a:prstGeom>
                <a:solidFill>
                  <a:srgbClr val="92D050"/>
                </a:solidFill>
                <a:ln w="9525" algn="ctr">
                  <a:noFill/>
                  <a:miter lim="800000"/>
                  <a:headEnd/>
                  <a:tailEnd/>
                </a:ln>
                <a:effectLst>
                  <a:prstShdw prst="shdw17" dist="17961" dir="2700000">
                    <a:srgbClr val="997A5C"/>
                  </a:prstShdw>
                </a:effectLst>
              </p:spPr>
              <p:txBody>
                <a:bodyPr lIns="79200" tIns="39600" rIns="79200" bIns="39600" anchor="ctr">
                  <a:noAutofit/>
                </a:bodyPr>
                <a:lstStyle/>
                <a:p>
                  <a:pPr algn="ctr" defTabSz="801688" fontAlgn="ctr">
                    <a:spcBef>
                      <a:spcPts val="0"/>
                    </a:spcBef>
                    <a:spcAft>
                      <a:spcPts val="0"/>
                    </a:spcAft>
                    <a:defRPr/>
                  </a:pPr>
                  <a:r>
                    <a:rPr lang="en-US" sz="1100" dirty="0" err="1" smtClean="0">
                      <a:solidFill>
                        <a:srgbClr val="000000"/>
                      </a:solidFill>
                      <a:latin typeface="微软雅黑" panose="020B0503020204020204" pitchFamily="34" charset="-122"/>
                      <a:ea typeface="微软雅黑" panose="020B0503020204020204" pitchFamily="34" charset="-122"/>
                    </a:rPr>
                    <a:t>libvirt</a:t>
                  </a:r>
                  <a:r>
                    <a:rPr lang="en-US" sz="1100" dirty="0" smtClean="0">
                      <a:solidFill>
                        <a:srgbClr val="000000"/>
                      </a:solidFill>
                      <a:latin typeface="微软雅黑" panose="020B0503020204020204" pitchFamily="34" charset="-122"/>
                      <a:ea typeface="微软雅黑" panose="020B0503020204020204" pitchFamily="34" charset="-122"/>
                    </a:rPr>
                    <a:t> interface + OS API</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67" name="Rectangle 118"/>
                <p:cNvSpPr>
                  <a:spLocks noChangeArrowheads="1"/>
                </p:cNvSpPr>
                <p:nvPr/>
              </p:nvSpPr>
              <p:spPr bwMode="auto">
                <a:xfrm>
                  <a:off x="4462463" y="2866650"/>
                  <a:ext cx="898929" cy="184015"/>
                </a:xfrm>
                <a:prstGeom prst="rect">
                  <a:avLst/>
                </a:prstGeom>
                <a:solidFill>
                  <a:srgbClr val="FFCC99"/>
                </a:solidFill>
                <a:ln w="9525" algn="ctr">
                  <a:noFill/>
                  <a:miter lim="800000"/>
                  <a:headEnd/>
                  <a:tailEnd/>
                </a:ln>
                <a:effectLst>
                  <a:prstShdw prst="shdw17" dist="17961" dir="2700000">
                    <a:srgbClr val="997A5C"/>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QEMU</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68" name="Rectangle 124"/>
                <p:cNvSpPr>
                  <a:spLocks noChangeArrowheads="1"/>
                </p:cNvSpPr>
                <p:nvPr/>
              </p:nvSpPr>
              <p:spPr bwMode="auto">
                <a:xfrm>
                  <a:off x="6083762" y="3360132"/>
                  <a:ext cx="1187450" cy="158548"/>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EVS</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69" name="Rectangle 136"/>
                <p:cNvSpPr>
                  <a:spLocks noChangeArrowheads="1"/>
                </p:cNvSpPr>
                <p:nvPr/>
              </p:nvSpPr>
              <p:spPr bwMode="auto">
                <a:xfrm>
                  <a:off x="4390449" y="3571860"/>
                  <a:ext cx="1331912" cy="156805"/>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Native Driver</a:t>
                  </a:r>
                  <a:endParaRPr lang="en-US" sz="1100" dirty="0">
                    <a:solidFill>
                      <a:srgbClr val="000000"/>
                    </a:solidFill>
                    <a:latin typeface="微软雅黑" panose="020B0503020204020204" pitchFamily="34" charset="-122"/>
                    <a:ea typeface="微软雅黑" panose="020B0503020204020204" pitchFamily="34" charset="-122"/>
                  </a:endParaRPr>
                </a:p>
              </p:txBody>
            </p:sp>
            <p:grpSp>
              <p:nvGrpSpPr>
                <p:cNvPr id="70" name="组合 188"/>
                <p:cNvGrpSpPr>
                  <a:grpSpLocks/>
                </p:cNvGrpSpPr>
                <p:nvPr/>
              </p:nvGrpSpPr>
              <p:grpSpPr bwMode="auto">
                <a:xfrm>
                  <a:off x="5469458" y="2352677"/>
                  <a:ext cx="3266555" cy="740469"/>
                  <a:chOff x="5469254" y="2003369"/>
                  <a:chExt cx="3266555" cy="1089764"/>
                </a:xfrm>
              </p:grpSpPr>
              <p:sp>
                <p:nvSpPr>
                  <p:cNvPr id="73" name="Rectangle 114"/>
                  <p:cNvSpPr>
                    <a:spLocks noChangeArrowheads="1"/>
                  </p:cNvSpPr>
                  <p:nvPr/>
                </p:nvSpPr>
                <p:spPr bwMode="auto">
                  <a:xfrm>
                    <a:off x="6576809" y="2003369"/>
                    <a:ext cx="2159000" cy="1017970"/>
                  </a:xfrm>
                  <a:prstGeom prst="rect">
                    <a:avLst/>
                  </a:prstGeom>
                  <a:solidFill>
                    <a:srgbClr val="808080">
                      <a:lumMod val="60000"/>
                      <a:lumOff val="40000"/>
                    </a:srgbClr>
                  </a:solidFill>
                  <a:ln w="9525" algn="ctr">
                    <a:noFill/>
                    <a:miter lim="800000"/>
                    <a:headEnd/>
                    <a:tailEnd/>
                  </a:ln>
                  <a:effectLst>
                    <a:prstShdw prst="shdw17" dist="17961" dir="2700000">
                      <a:srgbClr val="858585"/>
                    </a:prstShdw>
                  </a:effectLst>
                </p:spPr>
                <p:txBody>
                  <a:bodyPr lIns="79200" tIns="39600" rIns="79200" bIns="39600">
                    <a:noAutofit/>
                  </a:bodyPr>
                  <a:lstStyle/>
                  <a:p>
                    <a:pPr algn="ctr" defTabSz="801688" fontAlgn="ctr">
                      <a:spcBef>
                        <a:spcPts val="0"/>
                      </a:spcBef>
                      <a:spcAft>
                        <a:spcPts val="0"/>
                      </a:spcAft>
                      <a:defRPr/>
                    </a:pPr>
                    <a:r>
                      <a:rPr lang="en-US" sz="1100" dirty="0" err="1" smtClean="0">
                        <a:solidFill>
                          <a:srgbClr val="000000"/>
                        </a:solidFill>
                        <a:latin typeface="微软雅黑" panose="020B0503020204020204" pitchFamily="34" charset="-122"/>
                        <a:ea typeface="微软雅黑" panose="020B0503020204020204" pitchFamily="34" charset="-122"/>
                      </a:rPr>
                      <a:t>DomainU</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74" name="Rectangle 114"/>
                  <p:cNvSpPr>
                    <a:spLocks noChangeArrowheads="1"/>
                  </p:cNvSpPr>
                  <p:nvPr/>
                </p:nvSpPr>
                <p:spPr bwMode="auto">
                  <a:xfrm>
                    <a:off x="6044997" y="2036704"/>
                    <a:ext cx="2654300" cy="1015405"/>
                  </a:xfrm>
                  <a:prstGeom prst="rect">
                    <a:avLst/>
                  </a:prstGeom>
                  <a:solidFill>
                    <a:srgbClr val="808080">
                      <a:lumMod val="60000"/>
                      <a:lumOff val="40000"/>
                    </a:srgbClr>
                  </a:solidFill>
                  <a:ln w="9525" algn="ctr">
                    <a:noFill/>
                    <a:miter lim="800000"/>
                    <a:headEnd/>
                    <a:tailEnd/>
                  </a:ln>
                  <a:effectLst>
                    <a:prstShdw prst="shdw17" dist="17961" dir="2700000">
                      <a:srgbClr val="858585"/>
                    </a:prstShdw>
                  </a:effectLst>
                </p:spPr>
                <p:txBody>
                  <a:bodyPr lIns="79200" tIns="39600" rIns="79200" bIns="39600">
                    <a:noAutofit/>
                  </a:bodyPr>
                  <a:lstStyle/>
                  <a:p>
                    <a:pPr algn="ctr" defTabSz="801688" fontAlgn="ctr">
                      <a:spcBef>
                        <a:spcPts val="0"/>
                      </a:spcBef>
                      <a:spcAft>
                        <a:spcPts val="0"/>
                      </a:spcAft>
                      <a:defRPr/>
                    </a:pPr>
                    <a:r>
                      <a:rPr lang="en-US" sz="1100" dirty="0" err="1" smtClean="0">
                        <a:solidFill>
                          <a:srgbClr val="000000"/>
                        </a:solidFill>
                        <a:latin typeface="微软雅黑" panose="020B0503020204020204" pitchFamily="34" charset="-122"/>
                        <a:ea typeface="微软雅黑" panose="020B0503020204020204" pitchFamily="34" charset="-122"/>
                      </a:rPr>
                      <a:t>DomainU</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75" name="Rectangle 114"/>
                  <p:cNvSpPr>
                    <a:spLocks noChangeArrowheads="1"/>
                  </p:cNvSpPr>
                  <p:nvPr/>
                </p:nvSpPr>
                <p:spPr bwMode="auto">
                  <a:xfrm>
                    <a:off x="5469254" y="2075165"/>
                    <a:ext cx="3184005" cy="1017968"/>
                  </a:xfrm>
                  <a:prstGeom prst="rect">
                    <a:avLst/>
                  </a:prstGeom>
                  <a:solidFill>
                    <a:srgbClr val="808080">
                      <a:lumMod val="60000"/>
                      <a:lumOff val="40000"/>
                    </a:srgbClr>
                  </a:solidFill>
                  <a:ln w="9525" algn="ctr">
                    <a:noFill/>
                    <a:miter lim="800000"/>
                    <a:headEnd/>
                    <a:tailEnd/>
                  </a:ln>
                  <a:effectLst>
                    <a:prstShdw prst="shdw17" dist="17961" dir="2700000">
                      <a:srgbClr val="858585"/>
                    </a:prstShdw>
                  </a:effectLst>
                </p:spPr>
                <p:txBody>
                  <a:bodyPr lIns="79200" tIns="39600" rIns="79200" bIns="39600">
                    <a:noAutofit/>
                  </a:bodyPr>
                  <a:lstStyle/>
                  <a:p>
                    <a:pPr algn="ctr" defTabSz="801688" fontAlgn="ctr">
                      <a:spcBef>
                        <a:spcPts val="0"/>
                      </a:spcBef>
                      <a:spcAft>
                        <a:spcPts val="0"/>
                      </a:spcAft>
                      <a:defRPr/>
                    </a:pPr>
                    <a:r>
                      <a:rPr lang="en-US" sz="1100" b="1" dirty="0" smtClean="0">
                        <a:solidFill>
                          <a:srgbClr val="000000"/>
                        </a:solidFill>
                        <a:latin typeface="微软雅黑" panose="020B0503020204020204" pitchFamily="34" charset="-122"/>
                        <a:ea typeface="微软雅黑" panose="020B0503020204020204" pitchFamily="34" charset="-122"/>
                      </a:rPr>
                      <a:t>Guest </a:t>
                    </a:r>
                    <a:endParaRPr lang="en-US" sz="1100" b="1" dirty="0">
                      <a:solidFill>
                        <a:srgbClr val="000000"/>
                      </a:solidFill>
                      <a:latin typeface="微软雅黑" panose="020B0503020204020204" pitchFamily="34" charset="-122"/>
                      <a:ea typeface="微软雅黑" panose="020B0503020204020204" pitchFamily="34" charset="-122"/>
                    </a:endParaRPr>
                  </a:p>
                </p:txBody>
              </p:sp>
              <p:sp>
                <p:nvSpPr>
                  <p:cNvPr id="76" name="Rectangle 121"/>
                  <p:cNvSpPr>
                    <a:spLocks noChangeArrowheads="1"/>
                  </p:cNvSpPr>
                  <p:nvPr/>
                </p:nvSpPr>
                <p:spPr bwMode="auto">
                  <a:xfrm>
                    <a:off x="6317152" y="2821330"/>
                    <a:ext cx="2290532" cy="215146"/>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err="1" smtClean="0">
                        <a:solidFill>
                          <a:srgbClr val="000000"/>
                        </a:solidFill>
                        <a:latin typeface="微软雅黑" panose="020B0503020204020204" pitchFamily="34" charset="-122"/>
                        <a:ea typeface="微软雅黑" panose="020B0503020204020204" pitchFamily="34" charset="-122"/>
                      </a:rPr>
                      <a:t>SoftBIOS</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77" name="Rectangle 122"/>
                  <p:cNvSpPr>
                    <a:spLocks noChangeArrowheads="1"/>
                  </p:cNvSpPr>
                  <p:nvPr/>
                </p:nvSpPr>
                <p:spPr bwMode="auto">
                  <a:xfrm>
                    <a:off x="5562005" y="2472205"/>
                    <a:ext cx="720000" cy="320703"/>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err="1" smtClean="0">
                        <a:solidFill>
                          <a:srgbClr val="000000"/>
                        </a:solidFill>
                        <a:latin typeface="微软雅黑" panose="020B0503020204020204" pitchFamily="34" charset="-122"/>
                        <a:ea typeface="微软雅黑" panose="020B0503020204020204" pitchFamily="34" charset="-122"/>
                      </a:rPr>
                      <a:t>virtio</a:t>
                    </a:r>
                    <a:r>
                      <a:rPr lang="en-US" sz="1100" dirty="0" smtClean="0">
                        <a:solidFill>
                          <a:srgbClr val="000000"/>
                        </a:solidFill>
                        <a:latin typeface="微软雅黑" panose="020B0503020204020204" pitchFamily="34" charset="-122"/>
                        <a:ea typeface="微软雅黑" panose="020B0503020204020204" pitchFamily="34" charset="-122"/>
                      </a:rPr>
                      <a:t>(FE)</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78" name="Rectangle 123"/>
                  <p:cNvSpPr>
                    <a:spLocks noChangeArrowheads="1"/>
                  </p:cNvSpPr>
                  <p:nvPr/>
                </p:nvSpPr>
                <p:spPr bwMode="auto">
                  <a:xfrm>
                    <a:off x="5547343" y="2268635"/>
                    <a:ext cx="3060000" cy="165107"/>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Application</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sp>
                <p:nvSpPr>
                  <p:cNvPr id="79" name="Rectangle 154"/>
                  <p:cNvSpPr>
                    <a:spLocks noChangeArrowheads="1"/>
                  </p:cNvSpPr>
                  <p:nvPr/>
                </p:nvSpPr>
                <p:spPr bwMode="auto">
                  <a:xfrm>
                    <a:off x="6327010" y="2469643"/>
                    <a:ext cx="900000" cy="320703"/>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Hardware </a:t>
                    </a:r>
                    <a:r>
                      <a:rPr lang="en-US" sz="1100" dirty="0" err="1" smtClean="0">
                        <a:solidFill>
                          <a:srgbClr val="000000"/>
                        </a:solidFill>
                        <a:latin typeface="微软雅黑" panose="020B0503020204020204" pitchFamily="34" charset="-122"/>
                        <a:ea typeface="微软雅黑" panose="020B0503020204020204" pitchFamily="34" charset="-122"/>
                      </a:rPr>
                      <a:t>passthrough</a:t>
                    </a:r>
                    <a:r>
                      <a:rPr lang="en-US" sz="1100" dirty="0" smtClean="0">
                        <a:solidFill>
                          <a:srgbClr val="000000"/>
                        </a:solidFill>
                        <a:latin typeface="微软雅黑" panose="020B0503020204020204" pitchFamily="34" charset="-122"/>
                        <a:ea typeface="微软雅黑" panose="020B0503020204020204" pitchFamily="34" charset="-122"/>
                      </a:rPr>
                      <a:t> driver</a:t>
                    </a:r>
                    <a:endParaRPr lang="en-US" sz="1100" dirty="0">
                      <a:solidFill>
                        <a:srgbClr val="000000"/>
                      </a:solidFill>
                      <a:latin typeface="微软雅黑" panose="020B0503020204020204" pitchFamily="34" charset="-122"/>
                      <a:ea typeface="微软雅黑" panose="020B0503020204020204" pitchFamily="34" charset="-122"/>
                    </a:endParaRPr>
                  </a:p>
                </p:txBody>
              </p:sp>
            </p:grpSp>
            <p:sp>
              <p:nvSpPr>
                <p:cNvPr id="71" name="Rectangle 124"/>
                <p:cNvSpPr>
                  <a:spLocks noChangeArrowheads="1"/>
                </p:cNvSpPr>
                <p:nvPr/>
              </p:nvSpPr>
              <p:spPr bwMode="auto">
                <a:xfrm>
                  <a:off x="4390449" y="3360132"/>
                  <a:ext cx="1331912" cy="156805"/>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err="1" smtClean="0">
                      <a:solidFill>
                        <a:srgbClr val="000000"/>
                      </a:solidFill>
                      <a:latin typeface="微软雅黑" panose="020B0503020204020204" pitchFamily="34" charset="-122"/>
                      <a:ea typeface="微软雅黑" panose="020B0503020204020204" pitchFamily="34" charset="-122"/>
                    </a:rPr>
                    <a:t>virtio</a:t>
                  </a:r>
                  <a:r>
                    <a:rPr lang="en-US" sz="1100" dirty="0" smtClean="0">
                      <a:solidFill>
                        <a:srgbClr val="000000"/>
                      </a:solidFill>
                      <a:latin typeface="微软雅黑" panose="020B0503020204020204" pitchFamily="34" charset="-122"/>
                      <a:ea typeface="微软雅黑" panose="020B0503020204020204" pitchFamily="34" charset="-122"/>
                    </a:rPr>
                    <a:t>(BE)</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72" name="Rectangle 124"/>
                <p:cNvSpPr>
                  <a:spLocks noChangeArrowheads="1"/>
                </p:cNvSpPr>
                <p:nvPr/>
              </p:nvSpPr>
              <p:spPr bwMode="auto">
                <a:xfrm>
                  <a:off x="7626558" y="3360132"/>
                  <a:ext cx="1187450" cy="156805"/>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err="1" smtClean="0">
                      <a:solidFill>
                        <a:srgbClr val="0E0A06"/>
                      </a:solidFill>
                      <a:latin typeface="微软雅黑" panose="020B0503020204020204" pitchFamily="34" charset="-122"/>
                      <a:ea typeface="微软雅黑" panose="020B0503020204020204" pitchFamily="34" charset="-122"/>
                    </a:rPr>
                    <a:t>Vhost-scsi</a:t>
                  </a:r>
                  <a:endParaRPr lang="en-US" altLang="zh-CN" sz="1100" kern="0" dirty="0">
                    <a:solidFill>
                      <a:srgbClr val="0E0A06"/>
                    </a:solidFill>
                    <a:latin typeface="微软雅黑" panose="020B0503020204020204" pitchFamily="34" charset="-122"/>
                    <a:ea typeface="微软雅黑" panose="020B0503020204020204" pitchFamily="34" charset="-122"/>
                  </a:endParaRPr>
                </a:p>
              </p:txBody>
            </p:sp>
          </p:grpSp>
          <p:sp>
            <p:nvSpPr>
              <p:cNvPr id="50" name="Rectangle 154"/>
              <p:cNvSpPr>
                <a:spLocks noChangeArrowheads="1"/>
              </p:cNvSpPr>
              <p:nvPr/>
            </p:nvSpPr>
            <p:spPr bwMode="auto">
              <a:xfrm>
                <a:off x="5111437" y="2247472"/>
                <a:ext cx="756783" cy="228822"/>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Virtual watchdog</a:t>
                </a:r>
                <a:endParaRPr lang="en-US" sz="1100" dirty="0">
                  <a:solidFill>
                    <a:srgbClr val="000000"/>
                  </a:solidFill>
                  <a:latin typeface="微软雅黑" panose="020B0503020204020204" pitchFamily="34" charset="-122"/>
                  <a:ea typeface="微软雅黑" panose="020B0503020204020204" pitchFamily="34" charset="-122"/>
                </a:endParaRPr>
              </a:p>
            </p:txBody>
          </p:sp>
          <p:sp>
            <p:nvSpPr>
              <p:cNvPr id="51" name="Rectangle 124"/>
              <p:cNvSpPr>
                <a:spLocks noChangeArrowheads="1"/>
              </p:cNvSpPr>
              <p:nvPr/>
            </p:nvSpPr>
            <p:spPr bwMode="auto">
              <a:xfrm>
                <a:off x="5471371" y="3233883"/>
                <a:ext cx="1206817" cy="171450"/>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a:latin typeface="微软雅黑" panose="020B0503020204020204" pitchFamily="34" charset="-122"/>
                    <a:ea typeface="微软雅黑" panose="020B0503020204020204" pitchFamily="34" charset="-122"/>
                  </a:rPr>
                  <a:t>I</a:t>
                </a:r>
                <a:r>
                  <a:rPr lang="en-US" sz="1100" dirty="0" smtClean="0">
                    <a:latin typeface="微软雅黑" panose="020B0503020204020204" pitchFamily="34" charset="-122"/>
                    <a:ea typeface="微软雅黑" panose="020B0503020204020204" pitchFamily="34" charset="-122"/>
                  </a:rPr>
                  <a:t>nter-VM communication</a:t>
                </a:r>
                <a:endParaRPr lang="en-US" altLang="zh-CN" sz="1100" kern="0" dirty="0">
                  <a:latin typeface="微软雅黑" panose="020B0503020204020204" pitchFamily="34" charset="-122"/>
                  <a:ea typeface="微软雅黑" panose="020B0503020204020204" pitchFamily="34" charset="-122"/>
                </a:endParaRPr>
              </a:p>
            </p:txBody>
          </p:sp>
          <p:sp>
            <p:nvSpPr>
              <p:cNvPr id="52" name="Rectangle 154"/>
              <p:cNvSpPr>
                <a:spLocks noChangeArrowheads="1"/>
              </p:cNvSpPr>
              <p:nvPr/>
            </p:nvSpPr>
            <p:spPr bwMode="auto">
              <a:xfrm>
                <a:off x="5915010" y="2245340"/>
                <a:ext cx="548807" cy="238262"/>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Virtual serial port</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sp>
            <p:nvSpPr>
              <p:cNvPr id="53" name="Rectangle 154"/>
              <p:cNvSpPr>
                <a:spLocks noChangeArrowheads="1"/>
              </p:cNvSpPr>
              <p:nvPr/>
            </p:nvSpPr>
            <p:spPr bwMode="auto">
              <a:xfrm>
                <a:off x="3950739" y="2502812"/>
                <a:ext cx="731743" cy="160020"/>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err="1" smtClean="0">
                    <a:solidFill>
                      <a:srgbClr val="000000"/>
                    </a:solidFill>
                    <a:latin typeface="微软雅黑" panose="020B0503020204020204" pitchFamily="34" charset="-122"/>
                    <a:ea typeface="微软雅黑" panose="020B0503020204020204" pitchFamily="34" charset="-122"/>
                  </a:rPr>
                  <a:t>VMChannel</a:t>
                </a:r>
                <a:r>
                  <a:rPr lang="en-US" sz="1100" dirty="0" smtClean="0">
                    <a:solidFill>
                      <a:srgbClr val="000000"/>
                    </a:solidFill>
                    <a:latin typeface="微软雅黑" panose="020B0503020204020204" pitchFamily="34" charset="-122"/>
                    <a:ea typeface="微软雅黑" panose="020B0503020204020204" pitchFamily="34" charset="-122"/>
                  </a:rPr>
                  <a:t> </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sp>
            <p:nvSpPr>
              <p:cNvPr id="54" name="Rectangle 124"/>
              <p:cNvSpPr>
                <a:spLocks noChangeArrowheads="1"/>
              </p:cNvSpPr>
              <p:nvPr/>
            </p:nvSpPr>
            <p:spPr bwMode="auto">
              <a:xfrm>
                <a:off x="3903412" y="3233883"/>
                <a:ext cx="1206817" cy="171450"/>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NIC </a:t>
                </a:r>
                <a:r>
                  <a:rPr lang="en-US" sz="1100" dirty="0" err="1" smtClean="0">
                    <a:solidFill>
                      <a:srgbClr val="000000"/>
                    </a:solidFill>
                    <a:latin typeface="微软雅黑" panose="020B0503020204020204" pitchFamily="34" charset="-122"/>
                    <a:ea typeface="微软雅黑" panose="020B0503020204020204" pitchFamily="34" charset="-122"/>
                  </a:rPr>
                  <a:t>passthrough</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grpSp>
        <p:sp>
          <p:nvSpPr>
            <p:cNvPr id="46" name="Rectangle 124"/>
            <p:cNvSpPr>
              <a:spLocks noChangeArrowheads="1"/>
            </p:cNvSpPr>
            <p:nvPr/>
          </p:nvSpPr>
          <p:spPr bwMode="auto">
            <a:xfrm>
              <a:off x="6588224" y="3789040"/>
              <a:ext cx="2272329" cy="319972"/>
            </a:xfrm>
            <a:prstGeom prst="rect">
              <a:avLst/>
            </a:prstGeom>
            <a:solidFill>
              <a:srgbClr val="DDDDDD"/>
            </a:solidFill>
            <a:ln w="9525" algn="ctr">
              <a:noFill/>
              <a:miter lim="800000"/>
              <a:headEnd/>
              <a:tailEnd/>
            </a:ln>
            <a:effectLst>
              <a:prstShdw prst="shdw17" dist="17961" dir="2700000">
                <a:srgbClr val="858585"/>
              </a:prstShdw>
            </a:effectLst>
          </p:spPr>
          <p:txBody>
            <a:bodyPr lIns="79200" tIns="39600" rIns="79200" bIns="39600" anchor="ctr">
              <a:noAutofit/>
            </a:bodyPr>
            <a:lstStyle/>
            <a:p>
              <a:pPr algn="ctr" defTabSz="801688" fontAlgn="ctr">
                <a:spcBef>
                  <a:spcPts val="0"/>
                </a:spcBef>
                <a:spcAft>
                  <a:spcPts val="0"/>
                </a:spcAft>
                <a:defRPr/>
              </a:pPr>
              <a:r>
                <a:rPr lang="en-US" sz="1100" dirty="0" smtClean="0">
                  <a:solidFill>
                    <a:srgbClr val="000000"/>
                  </a:solidFill>
                  <a:latin typeface="微软雅黑" panose="020B0503020204020204" pitchFamily="34" charset="-122"/>
                  <a:ea typeface="微软雅黑" panose="020B0503020204020204" pitchFamily="34" charset="-122"/>
                </a:rPr>
                <a:t>VM image</a:t>
              </a:r>
              <a:endParaRPr lang="en-US" altLang="zh-CN" sz="1100" kern="0" dirty="0">
                <a:solidFill>
                  <a:srgbClr val="0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3323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buClr>
                <a:schemeClr val="bg1">
                  <a:lumMod val="50000"/>
                </a:schemeClr>
              </a:buClr>
            </a:pPr>
            <a:r>
              <a:rPr lang="en-US" dirty="0" smtClean="0">
                <a:solidFill>
                  <a:schemeClr val="bg1">
                    <a:lumMod val="50000"/>
                  </a:schemeClr>
                </a:solidFill>
                <a:latin typeface="微软雅黑" panose="020B0503020204020204" pitchFamily="34" charset="-122"/>
                <a:ea typeface="微软雅黑" panose="020B0503020204020204" pitchFamily="34" charset="-122"/>
              </a:rPr>
              <a:t>Introduction to Virtualization</a:t>
            </a:r>
            <a:endParaRPr lang="en-US" altLang="zh-CN" dirty="0" smtClean="0">
              <a:solidFill>
                <a:schemeClr val="bg1">
                  <a:lumMod val="50000"/>
                </a:schemeClr>
              </a:solidFill>
              <a:latin typeface="微软雅黑" panose="020B0503020204020204" pitchFamily="34" charset="-122"/>
              <a:ea typeface="微软雅黑" panose="020B0503020204020204" pitchFamily="34" charset="-122"/>
            </a:endParaRPr>
          </a:p>
          <a:p>
            <a:pPr fontAlgn="ctr"/>
            <a:r>
              <a:rPr lang="en-US" dirty="0" smtClean="0">
                <a:latin typeface="微软雅黑" panose="020B0503020204020204" pitchFamily="34" charset="-122"/>
                <a:ea typeface="微软雅黑" panose="020B0503020204020204" pitchFamily="34" charset="-122"/>
              </a:rPr>
              <a:t>KVM Background and Architecture</a:t>
            </a:r>
            <a:endParaRPr lang="en-US" altLang="zh-CN" b="1" dirty="0" smtClean="0">
              <a:latin typeface="微软雅黑" panose="020B0503020204020204" pitchFamily="34" charset="-122"/>
              <a:ea typeface="微软雅黑" panose="020B0503020204020204" pitchFamily="34" charset="-122"/>
            </a:endParaRPr>
          </a:p>
          <a:p>
            <a:pPr fontAlgn="ctr">
              <a:buClr>
                <a:schemeClr val="bg1">
                  <a:lumMod val="50000"/>
                </a:schemeClr>
              </a:buClr>
            </a:pPr>
            <a:r>
              <a:rPr lang="en-US" dirty="0" smtClean="0">
                <a:solidFill>
                  <a:schemeClr val="bg1">
                    <a:lumMod val="50000"/>
                  </a:schemeClr>
                </a:solidFill>
                <a:latin typeface="微软雅黑" panose="020B0503020204020204" pitchFamily="34" charset="-122"/>
                <a:ea typeface="微软雅黑" panose="020B0503020204020204" pitchFamily="34" charset="-122"/>
              </a:rPr>
              <a:t>KVM Implementation Principles</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2701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Autofit/>
          </a:bodyPr>
          <a:lstStyle/>
          <a:p>
            <a:pPr fontAlgn="ctr"/>
            <a:r>
              <a:rPr lang="en-US" b="1" dirty="0" smtClean="0">
                <a:latin typeface="微软雅黑" panose="020B0503020204020204" pitchFamily="34" charset="-122"/>
                <a:ea typeface="微软雅黑" panose="020B0503020204020204" pitchFamily="34" charset="-122"/>
              </a:rPr>
              <a:t>KVM Background</a:t>
            </a:r>
            <a:endParaRPr lang="en-US" altLang="zh-CN" dirty="0">
              <a:latin typeface="微软雅黑" panose="020B0503020204020204" pitchFamily="34" charset="-122"/>
              <a:ea typeface="微软雅黑" panose="020B0503020204020204" pitchFamily="34" charset="-122"/>
            </a:endParaRPr>
          </a:p>
        </p:txBody>
      </p:sp>
      <p:sp>
        <p:nvSpPr>
          <p:cNvPr id="6" name="文本占位符 5"/>
          <p:cNvSpPr>
            <a:spLocks noGrp="1"/>
          </p:cNvSpPr>
          <p:nvPr>
            <p:ph type="body" sz="quarter" idx="10"/>
          </p:nvPr>
        </p:nvSpPr>
        <p:spPr>
          <a:xfrm>
            <a:off x="912285" y="1233488"/>
            <a:ext cx="5183714" cy="4680000"/>
          </a:xfrm>
        </p:spPr>
        <p:txBody>
          <a:bodyPr>
            <a:noAutofit/>
          </a:bodyPr>
          <a:lstStyle/>
          <a:p>
            <a:pPr fontAlgn="ctr"/>
            <a:r>
              <a:rPr lang="en-US" sz="1600" dirty="0" err="1" smtClean="0">
                <a:latin typeface="微软雅黑" panose="020B0503020204020204" pitchFamily="34" charset="-122"/>
                <a:ea typeface="微软雅黑" panose="020B0503020204020204" pitchFamily="34" charset="-122"/>
              </a:rPr>
              <a:t>KVM</a:t>
            </a:r>
            <a:endParaRPr lang="en-US" altLang="zh-CN" sz="1600" dirty="0" smtClean="0">
              <a:latin typeface="微软雅黑" panose="020B0503020204020204" pitchFamily="34" charset="-122"/>
              <a:ea typeface="微软雅黑" panose="020B0503020204020204" pitchFamily="34" charset="-122"/>
            </a:endParaRPr>
          </a:p>
          <a:p>
            <a:pPr lvl="1" indent="-333375" fontAlgn="ctr"/>
            <a:r>
              <a:rPr lang="en-US" sz="1600" dirty="0" smtClean="0">
                <a:latin typeface="微软雅黑" panose="020B0503020204020204" pitchFamily="34" charset="-122"/>
                <a:ea typeface="微软雅黑" panose="020B0503020204020204" pitchFamily="34" charset="-122"/>
              </a:rPr>
              <a:t>Open source full virtualization solution</a:t>
            </a:r>
            <a:endParaRPr lang="en-US" altLang="zh-CN" sz="1600" dirty="0" smtClean="0">
              <a:latin typeface="微软雅黑" panose="020B0503020204020204" pitchFamily="34" charset="-122"/>
              <a:ea typeface="微软雅黑" panose="020B0503020204020204" pitchFamily="34" charset="-122"/>
            </a:endParaRPr>
          </a:p>
          <a:p>
            <a:pPr lvl="2" indent="-344488" fontAlgn="ctr"/>
            <a:r>
              <a:rPr lang="en-US" sz="1600" dirty="0" smtClean="0">
                <a:latin typeface="微软雅黑" panose="020B0503020204020204" pitchFamily="34" charset="-122"/>
                <a:ea typeface="微软雅黑" panose="020B0503020204020204" pitchFamily="34" charset="-122"/>
              </a:rPr>
              <a:t>Architecture support</a:t>
            </a:r>
            <a:endParaRPr lang="en-US" altLang="zh-CN" sz="1600" dirty="0" smtClean="0">
              <a:latin typeface="微软雅黑" panose="020B0503020204020204" pitchFamily="34" charset="-122"/>
              <a:ea typeface="微软雅黑" panose="020B0503020204020204" pitchFamily="34" charset="-122"/>
            </a:endParaRPr>
          </a:p>
          <a:p>
            <a:pPr lvl="3" indent="-393700" fontAlgn="ctr"/>
            <a:r>
              <a:rPr lang="en-US" dirty="0" smtClean="0">
                <a:latin typeface="微软雅黑" panose="020B0503020204020204" pitchFamily="34" charset="-122"/>
                <a:ea typeface="微软雅黑" panose="020B0503020204020204" pitchFamily="34" charset="-122"/>
              </a:rPr>
              <a:t>x86 (32-bit or 64-bit), IA-64, PowerPC, and </a:t>
            </a:r>
            <a:r>
              <a:rPr lang="en-US" dirty="0" err="1" smtClean="0">
                <a:latin typeface="微软雅黑" panose="020B0503020204020204" pitchFamily="34" charset="-122"/>
                <a:ea typeface="微软雅黑" panose="020B0503020204020204" pitchFamily="34" charset="-122"/>
              </a:rPr>
              <a:t>S390</a:t>
            </a:r>
            <a:endParaRPr lang="en-US" dirty="0" smtClean="0">
              <a:latin typeface="微软雅黑" panose="020B0503020204020204" pitchFamily="34" charset="-122"/>
              <a:ea typeface="微软雅黑" panose="020B0503020204020204" pitchFamily="34" charset="-122"/>
            </a:endParaRPr>
          </a:p>
          <a:p>
            <a:pPr lvl="2" indent="-344488" fontAlgn="ctr"/>
            <a:r>
              <a:rPr lang="en-US" sz="1600" dirty="0" smtClean="0">
                <a:latin typeface="微软雅黑" panose="020B0503020204020204" pitchFamily="34" charset="-122"/>
                <a:ea typeface="微软雅黑" panose="020B0503020204020204" pitchFamily="34" charset="-122"/>
              </a:rPr>
              <a:t>Relies on x86 hardware support: Intel VT-x/AMD-V</a:t>
            </a:r>
          </a:p>
          <a:p>
            <a:pPr lvl="2" indent="-344488" fontAlgn="ctr"/>
            <a:r>
              <a:rPr lang="en-US" sz="1600" dirty="0" smtClean="0">
                <a:latin typeface="微软雅黑" panose="020B0503020204020204" pitchFamily="34" charset="-122"/>
                <a:ea typeface="微软雅黑" panose="020B0503020204020204" pitchFamily="34" charset="-122"/>
              </a:rPr>
              <a:t>Kernel module, which turns the Linux kernel into a hypervisor</a:t>
            </a:r>
          </a:p>
          <a:p>
            <a:pPr lvl="1" indent="-333375" fontAlgn="ctr"/>
            <a:r>
              <a:rPr lang="en-US" sz="1600" dirty="0" smtClean="0">
                <a:latin typeface="微软雅黑" panose="020B0503020204020204" pitchFamily="34" charset="-122"/>
                <a:ea typeface="微软雅黑" panose="020B0503020204020204" pitchFamily="34" charset="-122"/>
              </a:rPr>
              <a:t>Cloud platform support for KVM</a:t>
            </a:r>
            <a:endParaRPr lang="en-US" altLang="zh-CN" sz="1600" dirty="0" smtClean="0">
              <a:latin typeface="微软雅黑" panose="020B0503020204020204" pitchFamily="34" charset="-122"/>
              <a:ea typeface="微软雅黑" panose="020B0503020204020204" pitchFamily="34" charset="-122"/>
            </a:endParaRPr>
          </a:p>
          <a:p>
            <a:pPr lvl="2" indent="-344488" fontAlgn="ctr"/>
            <a:r>
              <a:rPr lang="en-US" sz="1600" dirty="0" err="1" smtClean="0">
                <a:latin typeface="微软雅黑" panose="020B0503020204020204" pitchFamily="34" charset="-122"/>
                <a:ea typeface="微软雅黑" panose="020B0503020204020204" pitchFamily="34" charset="-122"/>
              </a:rPr>
              <a:t>OpenStack</a:t>
            </a:r>
            <a:r>
              <a:rPr lang="en-US" sz="1600" dirty="0" smtClean="0">
                <a:latin typeface="微软雅黑" panose="020B0503020204020204" pitchFamily="34" charset="-122"/>
                <a:ea typeface="微软雅黑" panose="020B0503020204020204" pitchFamily="34" charset="-122"/>
              </a:rPr>
              <a:t>, Eucalyptus, and </a:t>
            </a:r>
            <a:r>
              <a:rPr lang="en-US" altLang="zh-CN" sz="1600" dirty="0" err="1" smtClean="0">
                <a:latin typeface="微软雅黑" panose="020B0503020204020204" pitchFamily="34" charset="-122"/>
                <a:ea typeface="微软雅黑" panose="020B0503020204020204" pitchFamily="34" charset="-122"/>
              </a:rPr>
              <a:t>AbiCloud</a:t>
            </a:r>
            <a:r>
              <a:rPr lang="en-US" altLang="zh-CN" sz="1600" dirty="0" smtClean="0">
                <a:latin typeface="微软雅黑" panose="020B0503020204020204" pitchFamily="34" charset="-122"/>
                <a:ea typeface="微软雅黑" panose="020B0503020204020204" pitchFamily="34" charset="-122"/>
              </a:rPr>
              <a:t> </a:t>
            </a:r>
            <a:r>
              <a:rPr lang="en-US" sz="1600" dirty="0" smtClean="0">
                <a:latin typeface="微软雅黑" panose="020B0503020204020204" pitchFamily="34" charset="-122"/>
                <a:ea typeface="微软雅黑" panose="020B0503020204020204" pitchFamily="34" charset="-122"/>
              </a:rPr>
              <a:t>support both KVM and </a:t>
            </a:r>
            <a:r>
              <a:rPr lang="en-US" sz="1600" dirty="0" err="1" smtClean="0">
                <a:latin typeface="微软雅黑" panose="020B0503020204020204" pitchFamily="34" charset="-122"/>
                <a:ea typeface="微软雅黑" panose="020B0503020204020204" pitchFamily="34" charset="-122"/>
              </a:rPr>
              <a:t>Xen</a:t>
            </a:r>
            <a:r>
              <a:rPr 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7" name="文本占位符 5"/>
          <p:cNvSpPr txBox="1">
            <a:spLocks/>
          </p:cNvSpPr>
          <p:nvPr/>
        </p:nvSpPr>
        <p:spPr bwMode="auto">
          <a:xfrm>
            <a:off x="6095999" y="1233488"/>
            <a:ext cx="5376333" cy="5111836"/>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400" dirty="0" smtClean="0">
                <a:latin typeface="微软雅黑" panose="020B0503020204020204" pitchFamily="34" charset="-122"/>
                <a:ea typeface="微软雅黑" panose="020B0503020204020204" pitchFamily="34" charset="-122"/>
              </a:rPr>
              <a:t>KVM history</a:t>
            </a:r>
            <a:endParaRPr lang="en-US" altLang="zh-CN" sz="1400" kern="0" dirty="0" smtClean="0">
              <a:latin typeface="微软雅黑" panose="020B0503020204020204" pitchFamily="34" charset="-122"/>
              <a:ea typeface="微软雅黑" panose="020B0503020204020204" pitchFamily="34" charset="-122"/>
            </a:endParaRPr>
          </a:p>
          <a:p>
            <a:pPr lvl="2" fontAlgn="ctr"/>
            <a:r>
              <a:rPr lang="en-US" sz="1400" dirty="0" smtClean="0">
                <a:latin typeface="微软雅黑" panose="020B0503020204020204" pitchFamily="34" charset="-122"/>
                <a:ea typeface="微软雅黑" panose="020B0503020204020204" pitchFamily="34" charset="-122"/>
              </a:rPr>
              <a:t>In October 2006, Israel company </a:t>
            </a:r>
            <a:r>
              <a:rPr lang="en-US" sz="1400" dirty="0" err="1" smtClean="0">
                <a:latin typeface="微软雅黑" panose="020B0503020204020204" pitchFamily="34" charset="-122"/>
                <a:ea typeface="微软雅黑" panose="020B0503020204020204" pitchFamily="34" charset="-122"/>
              </a:rPr>
              <a:t>Qumranet</a:t>
            </a:r>
            <a:r>
              <a:rPr lang="en-US" sz="1400" dirty="0" smtClean="0">
                <a:latin typeface="微软雅黑" panose="020B0503020204020204" pitchFamily="34" charset="-122"/>
                <a:ea typeface="微软雅黑" panose="020B0503020204020204" pitchFamily="34" charset="-122"/>
              </a:rPr>
              <a:t> released KVM.</a:t>
            </a:r>
          </a:p>
          <a:p>
            <a:pPr lvl="2" fontAlgn="ctr"/>
            <a:r>
              <a:rPr lang="en-US" sz="1400" dirty="0" smtClean="0">
                <a:latin typeface="微软雅黑" panose="020B0503020204020204" pitchFamily="34" charset="-122"/>
                <a:ea typeface="微软雅黑" panose="020B0503020204020204" pitchFamily="34" charset="-122"/>
              </a:rPr>
              <a:t>In December 2006, KVM was integrated into the Linux kernel (Linux 2.6.20rc).</a:t>
            </a:r>
          </a:p>
          <a:p>
            <a:pPr lvl="3" indent="-385763" fontAlgn="ctr"/>
            <a:r>
              <a:rPr lang="en-US" sz="1400" dirty="0" smtClean="0">
                <a:latin typeface="微软雅黑" panose="020B0503020204020204" pitchFamily="34" charset="-122"/>
                <a:ea typeface="微软雅黑" panose="020B0503020204020204" pitchFamily="34" charset="-122"/>
              </a:rPr>
              <a:t>In February 2007, Linux 2.6.20 was officially released.</a:t>
            </a:r>
            <a:endParaRPr lang="en-US" altLang="zh-CN" sz="1400" kern="0" dirty="0" smtClean="0">
              <a:latin typeface="微软雅黑" panose="020B0503020204020204" pitchFamily="34" charset="-122"/>
              <a:ea typeface="微软雅黑" panose="020B0503020204020204" pitchFamily="34" charset="-122"/>
            </a:endParaRPr>
          </a:p>
          <a:p>
            <a:pPr lvl="2" fontAlgn="ctr"/>
            <a:r>
              <a:rPr lang="en-US" sz="1400" dirty="0" smtClean="0">
                <a:latin typeface="微软雅黑" panose="020B0503020204020204" pitchFamily="34" charset="-122"/>
                <a:ea typeface="微软雅黑" panose="020B0503020204020204" pitchFamily="34" charset="-122"/>
              </a:rPr>
              <a:t>In September 2008, Red Hat acquired </a:t>
            </a:r>
            <a:r>
              <a:rPr lang="en-US" sz="1400" dirty="0" err="1" smtClean="0">
                <a:latin typeface="微软雅黑" panose="020B0503020204020204" pitchFamily="34" charset="-122"/>
                <a:ea typeface="微软雅黑" panose="020B0503020204020204" pitchFamily="34" charset="-122"/>
              </a:rPr>
              <a:t>Qumranet</a:t>
            </a:r>
            <a:r>
              <a:rPr lang="en-US" sz="1400" dirty="0" smtClean="0">
                <a:latin typeface="微软雅黑" panose="020B0503020204020204" pitchFamily="34" charset="-122"/>
                <a:ea typeface="微软雅黑" panose="020B0503020204020204" pitchFamily="34" charset="-122"/>
              </a:rPr>
              <a:t> for US$107 million.</a:t>
            </a:r>
            <a:endParaRPr lang="en-US" altLang="zh-CN" sz="1400" kern="0" dirty="0" smtClean="0">
              <a:latin typeface="微软雅黑" panose="020B0503020204020204" pitchFamily="34" charset="-122"/>
              <a:ea typeface="微软雅黑" panose="020B0503020204020204" pitchFamily="34" charset="-122"/>
            </a:endParaRPr>
          </a:p>
          <a:p>
            <a:pPr lvl="2" fontAlgn="ctr"/>
            <a:r>
              <a:rPr lang="en-US" sz="1400" dirty="0" smtClean="0">
                <a:latin typeface="微软雅黑" panose="020B0503020204020204" pitchFamily="34" charset="-122"/>
                <a:ea typeface="微软雅黑" panose="020B0503020204020204" pitchFamily="34" charset="-122"/>
              </a:rPr>
              <a:t>In September 2009, RHEL 5.4 started to support KVM, as well as </a:t>
            </a:r>
            <a:r>
              <a:rPr lang="en-US" sz="1400" dirty="0" err="1" smtClean="0">
                <a:latin typeface="微软雅黑" panose="020B0503020204020204" pitchFamily="34" charset="-122"/>
                <a:ea typeface="微软雅黑" panose="020B0503020204020204" pitchFamily="34" charset="-122"/>
              </a:rPr>
              <a:t>Xen</a:t>
            </a:r>
            <a:r>
              <a:rPr lang="en-US" sz="1400" dirty="0" smtClean="0">
                <a:latin typeface="微软雅黑" panose="020B0503020204020204" pitchFamily="34" charset="-122"/>
                <a:ea typeface="微软雅黑" panose="020B0503020204020204" pitchFamily="34" charset="-122"/>
              </a:rPr>
              <a:t>.</a:t>
            </a:r>
            <a:endParaRPr lang="en-US" altLang="zh-CN" sz="1400" kern="0" dirty="0" smtClean="0">
              <a:latin typeface="微软雅黑" panose="020B0503020204020204" pitchFamily="34" charset="-122"/>
              <a:ea typeface="微软雅黑" panose="020B0503020204020204" pitchFamily="34" charset="-122"/>
            </a:endParaRPr>
          </a:p>
          <a:p>
            <a:pPr lvl="2" fontAlgn="ctr"/>
            <a:r>
              <a:rPr lang="en-US" sz="1400" dirty="0" smtClean="0">
                <a:latin typeface="微软雅黑" panose="020B0503020204020204" pitchFamily="34" charset="-122"/>
                <a:ea typeface="微软雅黑" panose="020B0503020204020204" pitchFamily="34" charset="-122"/>
              </a:rPr>
              <a:t>Since November 2010, RHEL 6.0 or later version supported only KVM.</a:t>
            </a:r>
            <a:endParaRPr 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1832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pPr fontAlgn="ctr"/>
            <a:r>
              <a:rPr lang="en-US" dirty="0" smtClean="0">
                <a:latin typeface="微软雅黑" panose="020B0503020204020204" pitchFamily="34" charset="-122"/>
                <a:ea typeface="微软雅黑" panose="020B0503020204020204" pitchFamily="34" charset="-122"/>
              </a:rPr>
              <a:t>What Is KVM?</a:t>
            </a:r>
            <a:endParaRPr lang="en-US" dirty="0">
              <a:latin typeface="微软雅黑" panose="020B0503020204020204" pitchFamily="34" charset="-122"/>
              <a:ea typeface="微软雅黑" panose="020B0503020204020204" pitchFamily="34" charset="-122"/>
            </a:endParaRPr>
          </a:p>
        </p:txBody>
      </p:sp>
      <p:sp>
        <p:nvSpPr>
          <p:cNvPr id="4" name="流程图: 数据 3"/>
          <p:cNvSpPr/>
          <p:nvPr/>
        </p:nvSpPr>
        <p:spPr bwMode="auto">
          <a:xfrm>
            <a:off x="1015735" y="4431434"/>
            <a:ext cx="10441160" cy="418360"/>
          </a:xfrm>
          <a:prstGeom prst="flowChartInputOutpu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5" name="文本框 4"/>
          <p:cNvSpPr txBox="1"/>
          <p:nvPr/>
        </p:nvSpPr>
        <p:spPr bwMode="auto">
          <a:xfrm>
            <a:off x="2335616" y="4523230"/>
            <a:ext cx="1188132"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latin typeface="微软雅黑" panose="020B0503020204020204" pitchFamily="34" charset="-122"/>
                <a:ea typeface="微软雅黑" panose="020B0503020204020204" pitchFamily="34" charset="-122"/>
              </a:rPr>
              <a:t>User space</a:t>
            </a:r>
            <a:endParaRPr lang="en-US" sz="1400" dirty="0" smtClean="0">
              <a:latin typeface="微软雅黑" panose="020B0503020204020204" pitchFamily="34" charset="-122"/>
              <a:ea typeface="微软雅黑" panose="020B0503020204020204" pitchFamily="34" charset="-122"/>
              <a:cs typeface="Arial" pitchFamily="34" charset="0"/>
            </a:endParaRPr>
          </a:p>
        </p:txBody>
      </p:sp>
      <p:sp>
        <p:nvSpPr>
          <p:cNvPr id="6" name="文本框 5"/>
          <p:cNvSpPr txBox="1"/>
          <p:nvPr/>
        </p:nvSpPr>
        <p:spPr bwMode="auto">
          <a:xfrm>
            <a:off x="2135560" y="4854910"/>
            <a:ext cx="1533871"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latin typeface="微软雅黑" panose="020B0503020204020204" pitchFamily="34" charset="-122"/>
                <a:ea typeface="微软雅黑" panose="020B0503020204020204" pitchFamily="34" charset="-122"/>
              </a:rPr>
              <a:t>Kernel space</a:t>
            </a:r>
            <a:endParaRPr lang="en-US" sz="1400" dirty="0" smtClean="0">
              <a:latin typeface="微软雅黑" panose="020B0503020204020204" pitchFamily="34" charset="-122"/>
              <a:ea typeface="微软雅黑" panose="020B0503020204020204" pitchFamily="34" charset="-122"/>
              <a:cs typeface="Arial" pitchFamily="34" charset="0"/>
            </a:endParaRPr>
          </a:p>
        </p:txBody>
      </p:sp>
      <p:sp>
        <p:nvSpPr>
          <p:cNvPr id="7" name="圆角矩形 6"/>
          <p:cNvSpPr/>
          <p:nvPr/>
        </p:nvSpPr>
        <p:spPr bwMode="auto">
          <a:xfrm>
            <a:off x="4153818" y="4919274"/>
            <a:ext cx="3852428" cy="845500"/>
          </a:xfrm>
          <a:prstGeom prst="round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Linux kernel</a:t>
            </a:r>
            <a:endParaRPr kumimoji="0" lang="en-US"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8" name="圆角矩形 7"/>
          <p:cNvSpPr/>
          <p:nvPr/>
        </p:nvSpPr>
        <p:spPr bwMode="auto">
          <a:xfrm>
            <a:off x="4331804" y="5099294"/>
            <a:ext cx="1152128" cy="468052"/>
          </a:xfrm>
          <a:prstGeom prst="roundRect">
            <a:avLst/>
          </a:prstGeom>
          <a:noFill/>
          <a:ln w="31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KVM module</a:t>
            </a:r>
            <a:endParaRPr kumimoji="0" lang="en-US"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9" name="流程图: 数据 8"/>
          <p:cNvSpPr/>
          <p:nvPr/>
        </p:nvSpPr>
        <p:spPr bwMode="auto">
          <a:xfrm>
            <a:off x="3019692" y="5963390"/>
            <a:ext cx="5976664" cy="418360"/>
          </a:xfrm>
          <a:prstGeom prst="flowChartInputOutpu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0" name="dram_31749"/>
          <p:cNvSpPr>
            <a:spLocks noChangeAspect="1"/>
          </p:cNvSpPr>
          <p:nvPr/>
        </p:nvSpPr>
        <p:spPr bwMode="auto">
          <a:xfrm>
            <a:off x="5288776" y="6071402"/>
            <a:ext cx="432048" cy="183067"/>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noFill/>
          <a:ln>
            <a:solidFill>
              <a:srgbClr val="99CCCC"/>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sp>
        <p:nvSpPr>
          <p:cNvPr id="11" name="cpu_122222"/>
          <p:cNvSpPr>
            <a:spLocks noChangeAspect="1"/>
          </p:cNvSpPr>
          <p:nvPr/>
        </p:nvSpPr>
        <p:spPr bwMode="auto">
          <a:xfrm>
            <a:off x="4153818" y="5927386"/>
            <a:ext cx="399836" cy="399278"/>
          </a:xfrm>
          <a:custGeom>
            <a:avLst/>
            <a:gdLst>
              <a:gd name="connsiteX0" fmla="*/ 245285 w 606933"/>
              <a:gd name="connsiteY0" fmla="*/ 244933 h 606087"/>
              <a:gd name="connsiteX1" fmla="*/ 361577 w 606933"/>
              <a:gd name="connsiteY1" fmla="*/ 244933 h 606087"/>
              <a:gd name="connsiteX2" fmla="*/ 361577 w 606933"/>
              <a:gd name="connsiteY2" fmla="*/ 361013 h 606087"/>
              <a:gd name="connsiteX3" fmla="*/ 245285 w 606933"/>
              <a:gd name="connsiteY3" fmla="*/ 361013 h 606087"/>
              <a:gd name="connsiteX4" fmla="*/ 205263 w 606933"/>
              <a:gd name="connsiteY4" fmla="*/ 204992 h 606087"/>
              <a:gd name="connsiteX5" fmla="*/ 205263 w 606933"/>
              <a:gd name="connsiteY5" fmla="*/ 400995 h 606087"/>
              <a:gd name="connsiteX6" fmla="*/ 401570 w 606933"/>
              <a:gd name="connsiteY6" fmla="*/ 400995 h 606087"/>
              <a:gd name="connsiteX7" fmla="*/ 401570 w 606933"/>
              <a:gd name="connsiteY7" fmla="*/ 204992 h 606087"/>
              <a:gd name="connsiteX8" fmla="*/ 169644 w 606933"/>
              <a:gd name="connsiteY8" fmla="*/ 0 h 606087"/>
              <a:gd name="connsiteX9" fmla="*/ 209666 w 606933"/>
              <a:gd name="connsiteY9" fmla="*/ 0 h 606087"/>
              <a:gd name="connsiteX10" fmla="*/ 209666 w 606933"/>
              <a:gd name="connsiteY10" fmla="*/ 123275 h 606087"/>
              <a:gd name="connsiteX11" fmla="*/ 283406 w 606933"/>
              <a:gd name="connsiteY11" fmla="*/ 123275 h 606087"/>
              <a:gd name="connsiteX12" fmla="*/ 283406 w 606933"/>
              <a:gd name="connsiteY12" fmla="*/ 0 h 606087"/>
              <a:gd name="connsiteX13" fmla="*/ 323427 w 606933"/>
              <a:gd name="connsiteY13" fmla="*/ 0 h 606087"/>
              <a:gd name="connsiteX14" fmla="*/ 323427 w 606933"/>
              <a:gd name="connsiteY14" fmla="*/ 123275 h 606087"/>
              <a:gd name="connsiteX15" fmla="*/ 397267 w 606933"/>
              <a:gd name="connsiteY15" fmla="*/ 123275 h 606087"/>
              <a:gd name="connsiteX16" fmla="*/ 397267 w 606933"/>
              <a:gd name="connsiteY16" fmla="*/ 0 h 606087"/>
              <a:gd name="connsiteX17" fmla="*/ 437289 w 606933"/>
              <a:gd name="connsiteY17" fmla="*/ 0 h 606087"/>
              <a:gd name="connsiteX18" fmla="*/ 437289 w 606933"/>
              <a:gd name="connsiteY18" fmla="*/ 123275 h 606087"/>
              <a:gd name="connsiteX19" fmla="*/ 483514 w 606933"/>
              <a:gd name="connsiteY19" fmla="*/ 123275 h 606087"/>
              <a:gd name="connsiteX20" fmla="*/ 483514 w 606933"/>
              <a:gd name="connsiteY20" fmla="*/ 169145 h 606087"/>
              <a:gd name="connsiteX21" fmla="*/ 606933 w 606933"/>
              <a:gd name="connsiteY21" fmla="*/ 169145 h 606087"/>
              <a:gd name="connsiteX22" fmla="*/ 606933 w 606933"/>
              <a:gd name="connsiteY22" fmla="*/ 209085 h 606087"/>
              <a:gd name="connsiteX23" fmla="*/ 483514 w 606933"/>
              <a:gd name="connsiteY23" fmla="*/ 209085 h 606087"/>
              <a:gd name="connsiteX24" fmla="*/ 483514 w 606933"/>
              <a:gd name="connsiteY24" fmla="*/ 282685 h 606087"/>
              <a:gd name="connsiteX25" fmla="*/ 606933 w 606933"/>
              <a:gd name="connsiteY25" fmla="*/ 282685 h 606087"/>
              <a:gd name="connsiteX26" fmla="*/ 606933 w 606933"/>
              <a:gd name="connsiteY26" fmla="*/ 322696 h 606087"/>
              <a:gd name="connsiteX27" fmla="*/ 483514 w 606933"/>
              <a:gd name="connsiteY27" fmla="*/ 322696 h 606087"/>
              <a:gd name="connsiteX28" fmla="*/ 483514 w 606933"/>
              <a:gd name="connsiteY28" fmla="*/ 396296 h 606087"/>
              <a:gd name="connsiteX29" fmla="*/ 606933 w 606933"/>
              <a:gd name="connsiteY29" fmla="*/ 396296 h 606087"/>
              <a:gd name="connsiteX30" fmla="*/ 606933 w 606933"/>
              <a:gd name="connsiteY30" fmla="*/ 436236 h 606087"/>
              <a:gd name="connsiteX31" fmla="*/ 483514 w 606933"/>
              <a:gd name="connsiteY31" fmla="*/ 436236 h 606087"/>
              <a:gd name="connsiteX32" fmla="*/ 483514 w 606933"/>
              <a:gd name="connsiteY32" fmla="*/ 482812 h 606087"/>
              <a:gd name="connsiteX33" fmla="*/ 437289 w 606933"/>
              <a:gd name="connsiteY33" fmla="*/ 482812 h 606087"/>
              <a:gd name="connsiteX34" fmla="*/ 437289 w 606933"/>
              <a:gd name="connsiteY34" fmla="*/ 606087 h 606087"/>
              <a:gd name="connsiteX35" fmla="*/ 397267 w 606933"/>
              <a:gd name="connsiteY35" fmla="*/ 606087 h 606087"/>
              <a:gd name="connsiteX36" fmla="*/ 397267 w 606933"/>
              <a:gd name="connsiteY36" fmla="*/ 482812 h 606087"/>
              <a:gd name="connsiteX37" fmla="*/ 323427 w 606933"/>
              <a:gd name="connsiteY37" fmla="*/ 482812 h 606087"/>
              <a:gd name="connsiteX38" fmla="*/ 323427 w 606933"/>
              <a:gd name="connsiteY38" fmla="*/ 606087 h 606087"/>
              <a:gd name="connsiteX39" fmla="*/ 283406 w 606933"/>
              <a:gd name="connsiteY39" fmla="*/ 606087 h 606087"/>
              <a:gd name="connsiteX40" fmla="*/ 283406 w 606933"/>
              <a:gd name="connsiteY40" fmla="*/ 482812 h 606087"/>
              <a:gd name="connsiteX41" fmla="*/ 209666 w 606933"/>
              <a:gd name="connsiteY41" fmla="*/ 482812 h 606087"/>
              <a:gd name="connsiteX42" fmla="*/ 209666 w 606933"/>
              <a:gd name="connsiteY42" fmla="*/ 606087 h 606087"/>
              <a:gd name="connsiteX43" fmla="*/ 169644 w 606933"/>
              <a:gd name="connsiteY43" fmla="*/ 606087 h 606087"/>
              <a:gd name="connsiteX44" fmla="*/ 169644 w 606933"/>
              <a:gd name="connsiteY44" fmla="*/ 482812 h 606087"/>
              <a:gd name="connsiteX45" fmla="*/ 123419 w 606933"/>
              <a:gd name="connsiteY45" fmla="*/ 482812 h 606087"/>
              <a:gd name="connsiteX46" fmla="*/ 123419 w 606933"/>
              <a:gd name="connsiteY46" fmla="*/ 436236 h 606087"/>
              <a:gd name="connsiteX47" fmla="*/ 0 w 606933"/>
              <a:gd name="connsiteY47" fmla="*/ 436236 h 606087"/>
              <a:gd name="connsiteX48" fmla="*/ 0 w 606933"/>
              <a:gd name="connsiteY48" fmla="*/ 396296 h 606087"/>
              <a:gd name="connsiteX49" fmla="*/ 123419 w 606933"/>
              <a:gd name="connsiteY49" fmla="*/ 396296 h 606087"/>
              <a:gd name="connsiteX50" fmla="*/ 123419 w 606933"/>
              <a:gd name="connsiteY50" fmla="*/ 322696 h 606087"/>
              <a:gd name="connsiteX51" fmla="*/ 0 w 606933"/>
              <a:gd name="connsiteY51" fmla="*/ 322696 h 606087"/>
              <a:gd name="connsiteX52" fmla="*/ 0 w 606933"/>
              <a:gd name="connsiteY52" fmla="*/ 282685 h 606087"/>
              <a:gd name="connsiteX53" fmla="*/ 123419 w 606933"/>
              <a:gd name="connsiteY53" fmla="*/ 282685 h 606087"/>
              <a:gd name="connsiteX54" fmla="*/ 123419 w 606933"/>
              <a:gd name="connsiteY54" fmla="*/ 209085 h 606087"/>
              <a:gd name="connsiteX55" fmla="*/ 0 w 606933"/>
              <a:gd name="connsiteY55" fmla="*/ 209085 h 606087"/>
              <a:gd name="connsiteX56" fmla="*/ 0 w 606933"/>
              <a:gd name="connsiteY56" fmla="*/ 169145 h 606087"/>
              <a:gd name="connsiteX57" fmla="*/ 123419 w 606933"/>
              <a:gd name="connsiteY57" fmla="*/ 169145 h 606087"/>
              <a:gd name="connsiteX58" fmla="*/ 123419 w 606933"/>
              <a:gd name="connsiteY58" fmla="*/ 123275 h 606087"/>
              <a:gd name="connsiteX59" fmla="*/ 169644 w 606933"/>
              <a:gd name="connsiteY59" fmla="*/ 123275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933" h="606087">
                <a:moveTo>
                  <a:pt x="245285" y="244933"/>
                </a:moveTo>
                <a:lnTo>
                  <a:pt x="361577" y="244933"/>
                </a:lnTo>
                <a:lnTo>
                  <a:pt x="361577" y="361013"/>
                </a:lnTo>
                <a:lnTo>
                  <a:pt x="245285" y="361013"/>
                </a:lnTo>
                <a:close/>
                <a:moveTo>
                  <a:pt x="205263" y="204992"/>
                </a:moveTo>
                <a:lnTo>
                  <a:pt x="205263" y="400995"/>
                </a:lnTo>
                <a:lnTo>
                  <a:pt x="401570" y="400995"/>
                </a:lnTo>
                <a:lnTo>
                  <a:pt x="401570" y="204992"/>
                </a:lnTo>
                <a:close/>
                <a:moveTo>
                  <a:pt x="169644" y="0"/>
                </a:moveTo>
                <a:lnTo>
                  <a:pt x="209666" y="0"/>
                </a:lnTo>
                <a:lnTo>
                  <a:pt x="209666" y="123275"/>
                </a:lnTo>
                <a:lnTo>
                  <a:pt x="283406" y="123275"/>
                </a:lnTo>
                <a:lnTo>
                  <a:pt x="283406" y="0"/>
                </a:lnTo>
                <a:lnTo>
                  <a:pt x="323427" y="0"/>
                </a:lnTo>
                <a:lnTo>
                  <a:pt x="323427" y="123275"/>
                </a:lnTo>
                <a:lnTo>
                  <a:pt x="397267" y="123275"/>
                </a:lnTo>
                <a:lnTo>
                  <a:pt x="397267" y="0"/>
                </a:lnTo>
                <a:lnTo>
                  <a:pt x="437289" y="0"/>
                </a:lnTo>
                <a:lnTo>
                  <a:pt x="437289" y="123275"/>
                </a:lnTo>
                <a:lnTo>
                  <a:pt x="483514" y="123275"/>
                </a:lnTo>
                <a:lnTo>
                  <a:pt x="483514" y="169145"/>
                </a:lnTo>
                <a:lnTo>
                  <a:pt x="606933" y="169145"/>
                </a:lnTo>
                <a:lnTo>
                  <a:pt x="606933" y="209085"/>
                </a:lnTo>
                <a:lnTo>
                  <a:pt x="483514" y="209085"/>
                </a:lnTo>
                <a:lnTo>
                  <a:pt x="483514" y="282685"/>
                </a:lnTo>
                <a:lnTo>
                  <a:pt x="606933" y="282685"/>
                </a:lnTo>
                <a:lnTo>
                  <a:pt x="606933" y="322696"/>
                </a:lnTo>
                <a:lnTo>
                  <a:pt x="483514" y="322696"/>
                </a:lnTo>
                <a:lnTo>
                  <a:pt x="483514" y="396296"/>
                </a:lnTo>
                <a:lnTo>
                  <a:pt x="606933" y="396296"/>
                </a:lnTo>
                <a:lnTo>
                  <a:pt x="606933" y="436236"/>
                </a:lnTo>
                <a:lnTo>
                  <a:pt x="483514" y="436236"/>
                </a:lnTo>
                <a:lnTo>
                  <a:pt x="483514" y="482812"/>
                </a:lnTo>
                <a:lnTo>
                  <a:pt x="437289" y="482812"/>
                </a:lnTo>
                <a:lnTo>
                  <a:pt x="437289" y="606087"/>
                </a:lnTo>
                <a:lnTo>
                  <a:pt x="397267" y="606087"/>
                </a:lnTo>
                <a:lnTo>
                  <a:pt x="397267" y="482812"/>
                </a:lnTo>
                <a:lnTo>
                  <a:pt x="323427" y="482812"/>
                </a:lnTo>
                <a:lnTo>
                  <a:pt x="323427" y="606087"/>
                </a:lnTo>
                <a:lnTo>
                  <a:pt x="283406" y="606087"/>
                </a:lnTo>
                <a:lnTo>
                  <a:pt x="283406" y="482812"/>
                </a:lnTo>
                <a:lnTo>
                  <a:pt x="209666" y="482812"/>
                </a:lnTo>
                <a:lnTo>
                  <a:pt x="209666" y="606087"/>
                </a:lnTo>
                <a:lnTo>
                  <a:pt x="169644" y="606087"/>
                </a:lnTo>
                <a:lnTo>
                  <a:pt x="169644" y="482812"/>
                </a:lnTo>
                <a:lnTo>
                  <a:pt x="123419" y="482812"/>
                </a:lnTo>
                <a:lnTo>
                  <a:pt x="123419" y="436236"/>
                </a:lnTo>
                <a:lnTo>
                  <a:pt x="0" y="436236"/>
                </a:lnTo>
                <a:lnTo>
                  <a:pt x="0" y="396296"/>
                </a:lnTo>
                <a:lnTo>
                  <a:pt x="123419" y="396296"/>
                </a:lnTo>
                <a:lnTo>
                  <a:pt x="123419" y="322696"/>
                </a:lnTo>
                <a:lnTo>
                  <a:pt x="0" y="322696"/>
                </a:lnTo>
                <a:lnTo>
                  <a:pt x="0" y="282685"/>
                </a:lnTo>
                <a:lnTo>
                  <a:pt x="123419" y="282685"/>
                </a:lnTo>
                <a:lnTo>
                  <a:pt x="123419" y="209085"/>
                </a:lnTo>
                <a:lnTo>
                  <a:pt x="0" y="209085"/>
                </a:lnTo>
                <a:lnTo>
                  <a:pt x="0" y="169145"/>
                </a:lnTo>
                <a:lnTo>
                  <a:pt x="123419" y="169145"/>
                </a:lnTo>
                <a:lnTo>
                  <a:pt x="123419" y="123275"/>
                </a:lnTo>
                <a:lnTo>
                  <a:pt x="169644" y="123275"/>
                </a:lnTo>
                <a:close/>
              </a:path>
            </a:pathLst>
          </a:custGeom>
          <a:noFill/>
          <a:ln>
            <a:solidFill>
              <a:srgbClr val="99CCCC"/>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481191" y="5963390"/>
            <a:ext cx="525055" cy="389557"/>
            <a:chOff x="6420036" y="3212976"/>
            <a:chExt cx="525055" cy="389557"/>
          </a:xfrm>
        </p:grpSpPr>
        <p:sp>
          <p:nvSpPr>
            <p:cNvPr id="13" name="Freeform 75"/>
            <p:cNvSpPr>
              <a:spLocks/>
            </p:cNvSpPr>
            <p:nvPr/>
          </p:nvSpPr>
          <p:spPr bwMode="auto">
            <a:xfrm>
              <a:off x="6538597" y="3353555"/>
              <a:ext cx="347214" cy="240509"/>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14" name="Freeform 76"/>
            <p:cNvSpPr>
              <a:spLocks noEditPoints="1"/>
            </p:cNvSpPr>
            <p:nvPr/>
          </p:nvSpPr>
          <p:spPr bwMode="auto">
            <a:xfrm>
              <a:off x="6538597" y="3257013"/>
              <a:ext cx="406494" cy="304871"/>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15" name="Freeform 77"/>
            <p:cNvSpPr>
              <a:spLocks/>
            </p:cNvSpPr>
            <p:nvPr/>
          </p:nvSpPr>
          <p:spPr bwMode="auto">
            <a:xfrm>
              <a:off x="6470848" y="3285806"/>
              <a:ext cx="35569" cy="98236"/>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16" name="Freeform 78"/>
            <p:cNvSpPr>
              <a:spLocks/>
            </p:cNvSpPr>
            <p:nvPr/>
          </p:nvSpPr>
          <p:spPr bwMode="auto">
            <a:xfrm>
              <a:off x="6470848" y="3441628"/>
              <a:ext cx="35569" cy="88074"/>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17" name="Freeform 79"/>
            <p:cNvSpPr>
              <a:spLocks/>
            </p:cNvSpPr>
            <p:nvPr/>
          </p:nvSpPr>
          <p:spPr bwMode="auto">
            <a:xfrm>
              <a:off x="6420036" y="3212976"/>
              <a:ext cx="99930" cy="369232"/>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18" name="Freeform 80"/>
            <p:cNvSpPr>
              <a:spLocks/>
            </p:cNvSpPr>
            <p:nvPr/>
          </p:nvSpPr>
          <p:spPr bwMode="auto">
            <a:xfrm>
              <a:off x="6618201" y="3438241"/>
              <a:ext cx="49119" cy="76218"/>
            </a:xfrm>
            <a:custGeom>
              <a:avLst/>
              <a:gdLst>
                <a:gd name="T0" fmla="*/ 1 w 55"/>
                <a:gd name="T1" fmla="*/ 62 h 84"/>
                <a:gd name="T2" fmla="*/ 1 w 55"/>
                <a:gd name="T3" fmla="*/ 62 h 84"/>
                <a:gd name="T4" fmla="*/ 23 w 55"/>
                <a:gd name="T5" fmla="*/ 70 h 84"/>
                <a:gd name="T6" fmla="*/ 33 w 55"/>
                <a:gd name="T7" fmla="*/ 68 h 84"/>
                <a:gd name="T8" fmla="*/ 37 w 55"/>
                <a:gd name="T9" fmla="*/ 61 h 84"/>
                <a:gd name="T10" fmla="*/ 34 w 55"/>
                <a:gd name="T11" fmla="*/ 55 h 84"/>
                <a:gd name="T12" fmla="*/ 19 w 55"/>
                <a:gd name="T13" fmla="*/ 47 h 84"/>
                <a:gd name="T14" fmla="*/ 0 w 55"/>
                <a:gd name="T15" fmla="*/ 24 h 84"/>
                <a:gd name="T16" fmla="*/ 9 w 55"/>
                <a:gd name="T17" fmla="*/ 6 h 84"/>
                <a:gd name="T18" fmla="*/ 32 w 55"/>
                <a:gd name="T19" fmla="*/ 0 h 84"/>
                <a:gd name="T20" fmla="*/ 52 w 55"/>
                <a:gd name="T21" fmla="*/ 3 h 84"/>
                <a:gd name="T22" fmla="*/ 52 w 55"/>
                <a:gd name="T23" fmla="*/ 20 h 84"/>
                <a:gd name="T24" fmla="*/ 33 w 55"/>
                <a:gd name="T25" fmla="*/ 14 h 84"/>
                <a:gd name="T26" fmla="*/ 22 w 55"/>
                <a:gd name="T27" fmla="*/ 16 h 84"/>
                <a:gd name="T28" fmla="*/ 19 w 55"/>
                <a:gd name="T29" fmla="*/ 23 h 84"/>
                <a:gd name="T30" fmla="*/ 21 w 55"/>
                <a:gd name="T31" fmla="*/ 28 h 84"/>
                <a:gd name="T32" fmla="*/ 34 w 55"/>
                <a:gd name="T33" fmla="*/ 35 h 84"/>
                <a:gd name="T34" fmla="*/ 51 w 55"/>
                <a:gd name="T35" fmla="*/ 46 h 84"/>
                <a:gd name="T36" fmla="*/ 55 w 55"/>
                <a:gd name="T37" fmla="*/ 60 h 84"/>
                <a:gd name="T38" fmla="*/ 47 w 55"/>
                <a:gd name="T39" fmla="*/ 78 h 84"/>
                <a:gd name="T40" fmla="*/ 23 w 55"/>
                <a:gd name="T41" fmla="*/ 84 h 84"/>
                <a:gd name="T42" fmla="*/ 1 w 55"/>
                <a:gd name="T43" fmla="*/ 79 h 84"/>
                <a:gd name="T44" fmla="*/ 1 w 55"/>
                <a:gd name="T45"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1" y="62"/>
                  </a:moveTo>
                  <a:lnTo>
                    <a:pt x="1" y="62"/>
                  </a:lnTo>
                  <a:cubicBezTo>
                    <a:pt x="7" y="67"/>
                    <a:pt x="15" y="70"/>
                    <a:pt x="23" y="70"/>
                  </a:cubicBezTo>
                  <a:cubicBezTo>
                    <a:pt x="28" y="70"/>
                    <a:pt x="31" y="69"/>
                    <a:pt x="33" y="68"/>
                  </a:cubicBezTo>
                  <a:cubicBezTo>
                    <a:pt x="36" y="66"/>
                    <a:pt x="37" y="64"/>
                    <a:pt x="37" y="61"/>
                  </a:cubicBezTo>
                  <a:cubicBezTo>
                    <a:pt x="37" y="59"/>
                    <a:pt x="36" y="57"/>
                    <a:pt x="34" y="55"/>
                  </a:cubicBezTo>
                  <a:cubicBezTo>
                    <a:pt x="32" y="53"/>
                    <a:pt x="27" y="51"/>
                    <a:pt x="19" y="47"/>
                  </a:cubicBezTo>
                  <a:cubicBezTo>
                    <a:pt x="7" y="42"/>
                    <a:pt x="0" y="34"/>
                    <a:pt x="0" y="24"/>
                  </a:cubicBezTo>
                  <a:cubicBezTo>
                    <a:pt x="0" y="16"/>
                    <a:pt x="3" y="11"/>
                    <a:pt x="9" y="6"/>
                  </a:cubicBezTo>
                  <a:cubicBezTo>
                    <a:pt x="15" y="2"/>
                    <a:pt x="22" y="0"/>
                    <a:pt x="32" y="0"/>
                  </a:cubicBezTo>
                  <a:cubicBezTo>
                    <a:pt x="40" y="0"/>
                    <a:pt x="46" y="1"/>
                    <a:pt x="52" y="3"/>
                  </a:cubicBezTo>
                  <a:lnTo>
                    <a:pt x="52" y="20"/>
                  </a:lnTo>
                  <a:cubicBezTo>
                    <a:pt x="46" y="16"/>
                    <a:pt x="40" y="14"/>
                    <a:pt x="33" y="14"/>
                  </a:cubicBezTo>
                  <a:cubicBezTo>
                    <a:pt x="28" y="14"/>
                    <a:pt x="25" y="15"/>
                    <a:pt x="22" y="16"/>
                  </a:cubicBezTo>
                  <a:cubicBezTo>
                    <a:pt x="20" y="18"/>
                    <a:pt x="19" y="20"/>
                    <a:pt x="19" y="23"/>
                  </a:cubicBezTo>
                  <a:cubicBezTo>
                    <a:pt x="19" y="25"/>
                    <a:pt x="19" y="27"/>
                    <a:pt x="21" y="28"/>
                  </a:cubicBezTo>
                  <a:cubicBezTo>
                    <a:pt x="23" y="30"/>
                    <a:pt x="27" y="32"/>
                    <a:pt x="34" y="35"/>
                  </a:cubicBezTo>
                  <a:cubicBezTo>
                    <a:pt x="42" y="39"/>
                    <a:pt x="48" y="42"/>
                    <a:pt x="51" y="46"/>
                  </a:cubicBezTo>
                  <a:cubicBezTo>
                    <a:pt x="54" y="50"/>
                    <a:pt x="55" y="55"/>
                    <a:pt x="55" y="60"/>
                  </a:cubicBezTo>
                  <a:cubicBezTo>
                    <a:pt x="55" y="68"/>
                    <a:pt x="52" y="74"/>
                    <a:pt x="47" y="78"/>
                  </a:cubicBezTo>
                  <a:cubicBezTo>
                    <a:pt x="41" y="82"/>
                    <a:pt x="34" y="84"/>
                    <a:pt x="23" y="84"/>
                  </a:cubicBezTo>
                  <a:cubicBezTo>
                    <a:pt x="14" y="84"/>
                    <a:pt x="7" y="82"/>
                    <a:pt x="1" y="79"/>
                  </a:cubicBezTo>
                  <a:lnTo>
                    <a:pt x="1" y="62"/>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19" name="Freeform 81"/>
            <p:cNvSpPr>
              <a:spLocks/>
            </p:cNvSpPr>
            <p:nvPr/>
          </p:nvSpPr>
          <p:spPr bwMode="auto">
            <a:xfrm>
              <a:off x="6677482" y="3438241"/>
              <a:ext cx="49119" cy="76218"/>
            </a:xfrm>
            <a:custGeom>
              <a:avLst/>
              <a:gdLst>
                <a:gd name="T0" fmla="*/ 0 w 54"/>
                <a:gd name="T1" fmla="*/ 62 h 84"/>
                <a:gd name="T2" fmla="*/ 0 w 54"/>
                <a:gd name="T3" fmla="*/ 62 h 84"/>
                <a:gd name="T4" fmla="*/ 22 w 54"/>
                <a:gd name="T5" fmla="*/ 70 h 84"/>
                <a:gd name="T6" fmla="*/ 33 w 54"/>
                <a:gd name="T7" fmla="*/ 68 h 84"/>
                <a:gd name="T8" fmla="*/ 36 w 54"/>
                <a:gd name="T9" fmla="*/ 61 h 84"/>
                <a:gd name="T10" fmla="*/ 33 w 54"/>
                <a:gd name="T11" fmla="*/ 55 h 84"/>
                <a:gd name="T12" fmla="*/ 19 w 54"/>
                <a:gd name="T13" fmla="*/ 47 h 84"/>
                <a:gd name="T14" fmla="*/ 0 w 54"/>
                <a:gd name="T15" fmla="*/ 24 h 84"/>
                <a:gd name="T16" fmla="*/ 8 w 54"/>
                <a:gd name="T17" fmla="*/ 6 h 84"/>
                <a:gd name="T18" fmla="*/ 31 w 54"/>
                <a:gd name="T19" fmla="*/ 0 h 84"/>
                <a:gd name="T20" fmla="*/ 51 w 54"/>
                <a:gd name="T21" fmla="*/ 3 h 84"/>
                <a:gd name="T22" fmla="*/ 51 w 54"/>
                <a:gd name="T23" fmla="*/ 20 h 84"/>
                <a:gd name="T24" fmla="*/ 32 w 54"/>
                <a:gd name="T25" fmla="*/ 14 h 84"/>
                <a:gd name="T26" fmla="*/ 22 w 54"/>
                <a:gd name="T27" fmla="*/ 16 h 84"/>
                <a:gd name="T28" fmla="*/ 18 w 54"/>
                <a:gd name="T29" fmla="*/ 23 h 84"/>
                <a:gd name="T30" fmla="*/ 20 w 54"/>
                <a:gd name="T31" fmla="*/ 28 h 84"/>
                <a:gd name="T32" fmla="*/ 33 w 54"/>
                <a:gd name="T33" fmla="*/ 35 h 84"/>
                <a:gd name="T34" fmla="*/ 50 w 54"/>
                <a:gd name="T35" fmla="*/ 46 h 84"/>
                <a:gd name="T36" fmla="*/ 54 w 54"/>
                <a:gd name="T37" fmla="*/ 60 h 84"/>
                <a:gd name="T38" fmla="*/ 46 w 54"/>
                <a:gd name="T39" fmla="*/ 78 h 84"/>
                <a:gd name="T40" fmla="*/ 23 w 54"/>
                <a:gd name="T41" fmla="*/ 84 h 84"/>
                <a:gd name="T42" fmla="*/ 0 w 54"/>
                <a:gd name="T43" fmla="*/ 79 h 84"/>
                <a:gd name="T44" fmla="*/ 0 w 54"/>
                <a:gd name="T45"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84">
                  <a:moveTo>
                    <a:pt x="0" y="62"/>
                  </a:moveTo>
                  <a:lnTo>
                    <a:pt x="0" y="62"/>
                  </a:lnTo>
                  <a:cubicBezTo>
                    <a:pt x="6" y="67"/>
                    <a:pt x="14" y="70"/>
                    <a:pt x="22" y="70"/>
                  </a:cubicBezTo>
                  <a:cubicBezTo>
                    <a:pt x="27" y="70"/>
                    <a:pt x="30" y="69"/>
                    <a:pt x="33" y="68"/>
                  </a:cubicBezTo>
                  <a:cubicBezTo>
                    <a:pt x="35" y="66"/>
                    <a:pt x="36" y="64"/>
                    <a:pt x="36" y="61"/>
                  </a:cubicBezTo>
                  <a:cubicBezTo>
                    <a:pt x="36" y="59"/>
                    <a:pt x="35" y="57"/>
                    <a:pt x="33" y="55"/>
                  </a:cubicBezTo>
                  <a:cubicBezTo>
                    <a:pt x="32" y="53"/>
                    <a:pt x="27" y="51"/>
                    <a:pt x="19" y="47"/>
                  </a:cubicBezTo>
                  <a:cubicBezTo>
                    <a:pt x="6" y="42"/>
                    <a:pt x="0" y="34"/>
                    <a:pt x="0" y="24"/>
                  </a:cubicBezTo>
                  <a:cubicBezTo>
                    <a:pt x="0" y="16"/>
                    <a:pt x="3" y="11"/>
                    <a:pt x="8" y="6"/>
                  </a:cubicBezTo>
                  <a:cubicBezTo>
                    <a:pt x="14" y="2"/>
                    <a:pt x="22" y="0"/>
                    <a:pt x="31" y="0"/>
                  </a:cubicBezTo>
                  <a:cubicBezTo>
                    <a:pt x="39" y="0"/>
                    <a:pt x="45" y="1"/>
                    <a:pt x="51" y="3"/>
                  </a:cubicBezTo>
                  <a:lnTo>
                    <a:pt x="51" y="20"/>
                  </a:lnTo>
                  <a:cubicBezTo>
                    <a:pt x="45" y="16"/>
                    <a:pt x="39" y="14"/>
                    <a:pt x="32" y="14"/>
                  </a:cubicBezTo>
                  <a:cubicBezTo>
                    <a:pt x="28" y="14"/>
                    <a:pt x="24" y="15"/>
                    <a:pt x="22" y="16"/>
                  </a:cubicBezTo>
                  <a:cubicBezTo>
                    <a:pt x="19" y="18"/>
                    <a:pt x="18" y="20"/>
                    <a:pt x="18" y="23"/>
                  </a:cubicBezTo>
                  <a:cubicBezTo>
                    <a:pt x="18" y="25"/>
                    <a:pt x="19" y="27"/>
                    <a:pt x="20" y="28"/>
                  </a:cubicBezTo>
                  <a:cubicBezTo>
                    <a:pt x="22" y="30"/>
                    <a:pt x="26" y="32"/>
                    <a:pt x="33" y="35"/>
                  </a:cubicBezTo>
                  <a:cubicBezTo>
                    <a:pt x="41" y="39"/>
                    <a:pt x="47" y="42"/>
                    <a:pt x="50" y="46"/>
                  </a:cubicBezTo>
                  <a:cubicBezTo>
                    <a:pt x="53" y="50"/>
                    <a:pt x="54" y="55"/>
                    <a:pt x="54" y="60"/>
                  </a:cubicBezTo>
                  <a:cubicBezTo>
                    <a:pt x="54" y="68"/>
                    <a:pt x="52" y="74"/>
                    <a:pt x="46" y="78"/>
                  </a:cubicBezTo>
                  <a:cubicBezTo>
                    <a:pt x="41" y="82"/>
                    <a:pt x="33" y="84"/>
                    <a:pt x="23" y="84"/>
                  </a:cubicBezTo>
                  <a:cubicBezTo>
                    <a:pt x="13" y="84"/>
                    <a:pt x="6" y="82"/>
                    <a:pt x="0" y="79"/>
                  </a:cubicBezTo>
                  <a:lnTo>
                    <a:pt x="0" y="62"/>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20" name="Freeform 82"/>
            <p:cNvSpPr>
              <a:spLocks noEditPoints="1"/>
            </p:cNvSpPr>
            <p:nvPr/>
          </p:nvSpPr>
          <p:spPr bwMode="auto">
            <a:xfrm>
              <a:off x="6738456" y="3439935"/>
              <a:ext cx="64362" cy="72831"/>
            </a:xfrm>
            <a:custGeom>
              <a:avLst/>
              <a:gdLst>
                <a:gd name="T0" fmla="*/ 17 w 71"/>
                <a:gd name="T1" fmla="*/ 14 h 80"/>
                <a:gd name="T2" fmla="*/ 17 w 71"/>
                <a:gd name="T3" fmla="*/ 14 h 80"/>
                <a:gd name="T4" fmla="*/ 17 w 71"/>
                <a:gd name="T5" fmla="*/ 66 h 80"/>
                <a:gd name="T6" fmla="*/ 26 w 71"/>
                <a:gd name="T7" fmla="*/ 66 h 80"/>
                <a:gd name="T8" fmla="*/ 46 w 71"/>
                <a:gd name="T9" fmla="*/ 59 h 80"/>
                <a:gd name="T10" fmla="*/ 53 w 71"/>
                <a:gd name="T11" fmla="*/ 39 h 80"/>
                <a:gd name="T12" fmla="*/ 45 w 71"/>
                <a:gd name="T13" fmla="*/ 20 h 80"/>
                <a:gd name="T14" fmla="*/ 26 w 71"/>
                <a:gd name="T15" fmla="*/ 14 h 80"/>
                <a:gd name="T16" fmla="*/ 17 w 71"/>
                <a:gd name="T17" fmla="*/ 14 h 80"/>
                <a:gd name="T18" fmla="*/ 0 w 71"/>
                <a:gd name="T19" fmla="*/ 80 h 80"/>
                <a:gd name="T20" fmla="*/ 0 w 71"/>
                <a:gd name="T21" fmla="*/ 80 h 80"/>
                <a:gd name="T22" fmla="*/ 0 w 71"/>
                <a:gd name="T23" fmla="*/ 0 h 80"/>
                <a:gd name="T24" fmla="*/ 28 w 71"/>
                <a:gd name="T25" fmla="*/ 0 h 80"/>
                <a:gd name="T26" fmla="*/ 71 w 71"/>
                <a:gd name="T27" fmla="*/ 39 h 80"/>
                <a:gd name="T28" fmla="*/ 59 w 71"/>
                <a:gd name="T29" fmla="*/ 69 h 80"/>
                <a:gd name="T30" fmla="*/ 28 w 71"/>
                <a:gd name="T31" fmla="*/ 80 h 80"/>
                <a:gd name="T32" fmla="*/ 0 w 71"/>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80">
                  <a:moveTo>
                    <a:pt x="17" y="14"/>
                  </a:moveTo>
                  <a:lnTo>
                    <a:pt x="17" y="14"/>
                  </a:lnTo>
                  <a:lnTo>
                    <a:pt x="17" y="66"/>
                  </a:lnTo>
                  <a:lnTo>
                    <a:pt x="26" y="66"/>
                  </a:lnTo>
                  <a:cubicBezTo>
                    <a:pt x="35" y="66"/>
                    <a:pt x="41" y="64"/>
                    <a:pt x="46" y="59"/>
                  </a:cubicBezTo>
                  <a:cubicBezTo>
                    <a:pt x="50" y="54"/>
                    <a:pt x="53" y="48"/>
                    <a:pt x="53" y="39"/>
                  </a:cubicBezTo>
                  <a:cubicBezTo>
                    <a:pt x="53" y="31"/>
                    <a:pt x="50" y="25"/>
                    <a:pt x="45" y="20"/>
                  </a:cubicBezTo>
                  <a:cubicBezTo>
                    <a:pt x="41" y="16"/>
                    <a:pt x="34" y="14"/>
                    <a:pt x="26" y="14"/>
                  </a:cubicBezTo>
                  <a:lnTo>
                    <a:pt x="17" y="14"/>
                  </a:lnTo>
                  <a:close/>
                  <a:moveTo>
                    <a:pt x="0" y="80"/>
                  </a:moveTo>
                  <a:lnTo>
                    <a:pt x="0" y="80"/>
                  </a:lnTo>
                  <a:lnTo>
                    <a:pt x="0" y="0"/>
                  </a:lnTo>
                  <a:lnTo>
                    <a:pt x="28" y="0"/>
                  </a:lnTo>
                  <a:cubicBezTo>
                    <a:pt x="56" y="0"/>
                    <a:pt x="71" y="13"/>
                    <a:pt x="71" y="39"/>
                  </a:cubicBezTo>
                  <a:cubicBezTo>
                    <a:pt x="71" y="51"/>
                    <a:pt x="67" y="61"/>
                    <a:pt x="59" y="69"/>
                  </a:cubicBezTo>
                  <a:cubicBezTo>
                    <a:pt x="51" y="77"/>
                    <a:pt x="40" y="80"/>
                    <a:pt x="28" y="80"/>
                  </a:cubicBezTo>
                  <a:lnTo>
                    <a:pt x="0" y="80"/>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21" name="Freeform 83"/>
            <p:cNvSpPr>
              <a:spLocks/>
            </p:cNvSpPr>
            <p:nvPr/>
          </p:nvSpPr>
          <p:spPr bwMode="auto">
            <a:xfrm>
              <a:off x="6733375" y="3561884"/>
              <a:ext cx="42344" cy="40649"/>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22" name="Freeform 84"/>
            <p:cNvSpPr>
              <a:spLocks/>
            </p:cNvSpPr>
            <p:nvPr/>
          </p:nvSpPr>
          <p:spPr bwMode="auto">
            <a:xfrm>
              <a:off x="6797736" y="3561884"/>
              <a:ext cx="42344" cy="40649"/>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grpSp>
      <p:sp>
        <p:nvSpPr>
          <p:cNvPr id="23" name="ethernet_3851"/>
          <p:cNvSpPr>
            <a:spLocks noChangeAspect="1"/>
          </p:cNvSpPr>
          <p:nvPr/>
        </p:nvSpPr>
        <p:spPr bwMode="auto">
          <a:xfrm>
            <a:off x="6455946" y="6035398"/>
            <a:ext cx="290122" cy="288032"/>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177">
                <a:moveTo>
                  <a:pt x="161" y="0"/>
                </a:moveTo>
                <a:lnTo>
                  <a:pt x="16" y="0"/>
                </a:lnTo>
                <a:cubicBezTo>
                  <a:pt x="7" y="0"/>
                  <a:pt x="0" y="7"/>
                  <a:pt x="0" y="16"/>
                </a:cubicBezTo>
                <a:lnTo>
                  <a:pt x="0" y="161"/>
                </a:lnTo>
                <a:cubicBezTo>
                  <a:pt x="0" y="170"/>
                  <a:pt x="7" y="177"/>
                  <a:pt x="16" y="177"/>
                </a:cubicBezTo>
                <a:lnTo>
                  <a:pt x="161" y="177"/>
                </a:lnTo>
                <a:cubicBezTo>
                  <a:pt x="170" y="177"/>
                  <a:pt x="177" y="170"/>
                  <a:pt x="177" y="161"/>
                </a:cubicBezTo>
                <a:lnTo>
                  <a:pt x="177" y="16"/>
                </a:lnTo>
                <a:cubicBezTo>
                  <a:pt x="177" y="7"/>
                  <a:pt x="170" y="0"/>
                  <a:pt x="161" y="0"/>
                </a:cubicBezTo>
                <a:close/>
                <a:moveTo>
                  <a:pt x="142" y="139"/>
                </a:moveTo>
                <a:cubicBezTo>
                  <a:pt x="142" y="144"/>
                  <a:pt x="137" y="148"/>
                  <a:pt x="132" y="148"/>
                </a:cubicBezTo>
                <a:lnTo>
                  <a:pt x="114" y="148"/>
                </a:lnTo>
                <a:lnTo>
                  <a:pt x="114" y="98"/>
                </a:lnTo>
                <a:lnTo>
                  <a:pt x="106" y="98"/>
                </a:lnTo>
                <a:lnTo>
                  <a:pt x="106" y="148"/>
                </a:lnTo>
                <a:lnTo>
                  <a:pt x="93" y="148"/>
                </a:lnTo>
                <a:lnTo>
                  <a:pt x="93" y="98"/>
                </a:lnTo>
                <a:lnTo>
                  <a:pt x="84" y="98"/>
                </a:lnTo>
                <a:lnTo>
                  <a:pt x="84" y="148"/>
                </a:lnTo>
                <a:lnTo>
                  <a:pt x="70" y="148"/>
                </a:lnTo>
                <a:lnTo>
                  <a:pt x="70" y="98"/>
                </a:lnTo>
                <a:lnTo>
                  <a:pt x="62" y="98"/>
                </a:lnTo>
                <a:lnTo>
                  <a:pt x="62" y="148"/>
                </a:lnTo>
                <a:lnTo>
                  <a:pt x="45" y="148"/>
                </a:lnTo>
                <a:cubicBezTo>
                  <a:pt x="39" y="148"/>
                  <a:pt x="35" y="144"/>
                  <a:pt x="35" y="139"/>
                </a:cubicBezTo>
                <a:lnTo>
                  <a:pt x="35" y="62"/>
                </a:lnTo>
                <a:cubicBezTo>
                  <a:pt x="35" y="57"/>
                  <a:pt x="39" y="53"/>
                  <a:pt x="45" y="53"/>
                </a:cubicBezTo>
                <a:lnTo>
                  <a:pt x="57" y="53"/>
                </a:lnTo>
                <a:lnTo>
                  <a:pt x="57" y="34"/>
                </a:lnTo>
                <a:cubicBezTo>
                  <a:pt x="57" y="31"/>
                  <a:pt x="60" y="29"/>
                  <a:pt x="63" y="29"/>
                </a:cubicBezTo>
                <a:lnTo>
                  <a:pt x="113" y="29"/>
                </a:lnTo>
                <a:cubicBezTo>
                  <a:pt x="116" y="29"/>
                  <a:pt x="118" y="31"/>
                  <a:pt x="118" y="34"/>
                </a:cubicBezTo>
                <a:lnTo>
                  <a:pt x="118" y="53"/>
                </a:lnTo>
                <a:lnTo>
                  <a:pt x="132" y="53"/>
                </a:lnTo>
                <a:cubicBezTo>
                  <a:pt x="137" y="53"/>
                  <a:pt x="142" y="57"/>
                  <a:pt x="142" y="62"/>
                </a:cubicBezTo>
                <a:lnTo>
                  <a:pt x="142" y="139"/>
                </a:lnTo>
                <a:close/>
              </a:path>
            </a:pathLst>
          </a:custGeom>
          <a:noFill/>
          <a:ln>
            <a:solidFill>
              <a:srgbClr val="ADD6D6"/>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sp>
        <p:nvSpPr>
          <p:cNvPr id="24" name="dram_31749"/>
          <p:cNvSpPr>
            <a:spLocks noChangeAspect="1"/>
          </p:cNvSpPr>
          <p:nvPr/>
        </p:nvSpPr>
        <p:spPr bwMode="auto">
          <a:xfrm>
            <a:off x="5755996" y="4415218"/>
            <a:ext cx="432048" cy="183067"/>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noFill/>
          <a:ln>
            <a:solidFill>
              <a:srgbClr val="99CCCC"/>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sp>
        <p:nvSpPr>
          <p:cNvPr id="25" name="cpu_122222"/>
          <p:cNvSpPr>
            <a:spLocks noChangeAspect="1"/>
          </p:cNvSpPr>
          <p:nvPr/>
        </p:nvSpPr>
        <p:spPr bwMode="auto">
          <a:xfrm>
            <a:off x="5236935" y="4271202"/>
            <a:ext cx="399836" cy="399278"/>
          </a:xfrm>
          <a:custGeom>
            <a:avLst/>
            <a:gdLst>
              <a:gd name="connsiteX0" fmla="*/ 245285 w 606933"/>
              <a:gd name="connsiteY0" fmla="*/ 244933 h 606087"/>
              <a:gd name="connsiteX1" fmla="*/ 361577 w 606933"/>
              <a:gd name="connsiteY1" fmla="*/ 244933 h 606087"/>
              <a:gd name="connsiteX2" fmla="*/ 361577 w 606933"/>
              <a:gd name="connsiteY2" fmla="*/ 361013 h 606087"/>
              <a:gd name="connsiteX3" fmla="*/ 245285 w 606933"/>
              <a:gd name="connsiteY3" fmla="*/ 361013 h 606087"/>
              <a:gd name="connsiteX4" fmla="*/ 205263 w 606933"/>
              <a:gd name="connsiteY4" fmla="*/ 204992 h 606087"/>
              <a:gd name="connsiteX5" fmla="*/ 205263 w 606933"/>
              <a:gd name="connsiteY5" fmla="*/ 400995 h 606087"/>
              <a:gd name="connsiteX6" fmla="*/ 401570 w 606933"/>
              <a:gd name="connsiteY6" fmla="*/ 400995 h 606087"/>
              <a:gd name="connsiteX7" fmla="*/ 401570 w 606933"/>
              <a:gd name="connsiteY7" fmla="*/ 204992 h 606087"/>
              <a:gd name="connsiteX8" fmla="*/ 169644 w 606933"/>
              <a:gd name="connsiteY8" fmla="*/ 0 h 606087"/>
              <a:gd name="connsiteX9" fmla="*/ 209666 w 606933"/>
              <a:gd name="connsiteY9" fmla="*/ 0 h 606087"/>
              <a:gd name="connsiteX10" fmla="*/ 209666 w 606933"/>
              <a:gd name="connsiteY10" fmla="*/ 123275 h 606087"/>
              <a:gd name="connsiteX11" fmla="*/ 283406 w 606933"/>
              <a:gd name="connsiteY11" fmla="*/ 123275 h 606087"/>
              <a:gd name="connsiteX12" fmla="*/ 283406 w 606933"/>
              <a:gd name="connsiteY12" fmla="*/ 0 h 606087"/>
              <a:gd name="connsiteX13" fmla="*/ 323427 w 606933"/>
              <a:gd name="connsiteY13" fmla="*/ 0 h 606087"/>
              <a:gd name="connsiteX14" fmla="*/ 323427 w 606933"/>
              <a:gd name="connsiteY14" fmla="*/ 123275 h 606087"/>
              <a:gd name="connsiteX15" fmla="*/ 397267 w 606933"/>
              <a:gd name="connsiteY15" fmla="*/ 123275 h 606087"/>
              <a:gd name="connsiteX16" fmla="*/ 397267 w 606933"/>
              <a:gd name="connsiteY16" fmla="*/ 0 h 606087"/>
              <a:gd name="connsiteX17" fmla="*/ 437289 w 606933"/>
              <a:gd name="connsiteY17" fmla="*/ 0 h 606087"/>
              <a:gd name="connsiteX18" fmla="*/ 437289 w 606933"/>
              <a:gd name="connsiteY18" fmla="*/ 123275 h 606087"/>
              <a:gd name="connsiteX19" fmla="*/ 483514 w 606933"/>
              <a:gd name="connsiteY19" fmla="*/ 123275 h 606087"/>
              <a:gd name="connsiteX20" fmla="*/ 483514 w 606933"/>
              <a:gd name="connsiteY20" fmla="*/ 169145 h 606087"/>
              <a:gd name="connsiteX21" fmla="*/ 606933 w 606933"/>
              <a:gd name="connsiteY21" fmla="*/ 169145 h 606087"/>
              <a:gd name="connsiteX22" fmla="*/ 606933 w 606933"/>
              <a:gd name="connsiteY22" fmla="*/ 209085 h 606087"/>
              <a:gd name="connsiteX23" fmla="*/ 483514 w 606933"/>
              <a:gd name="connsiteY23" fmla="*/ 209085 h 606087"/>
              <a:gd name="connsiteX24" fmla="*/ 483514 w 606933"/>
              <a:gd name="connsiteY24" fmla="*/ 282685 h 606087"/>
              <a:gd name="connsiteX25" fmla="*/ 606933 w 606933"/>
              <a:gd name="connsiteY25" fmla="*/ 282685 h 606087"/>
              <a:gd name="connsiteX26" fmla="*/ 606933 w 606933"/>
              <a:gd name="connsiteY26" fmla="*/ 322696 h 606087"/>
              <a:gd name="connsiteX27" fmla="*/ 483514 w 606933"/>
              <a:gd name="connsiteY27" fmla="*/ 322696 h 606087"/>
              <a:gd name="connsiteX28" fmla="*/ 483514 w 606933"/>
              <a:gd name="connsiteY28" fmla="*/ 396296 h 606087"/>
              <a:gd name="connsiteX29" fmla="*/ 606933 w 606933"/>
              <a:gd name="connsiteY29" fmla="*/ 396296 h 606087"/>
              <a:gd name="connsiteX30" fmla="*/ 606933 w 606933"/>
              <a:gd name="connsiteY30" fmla="*/ 436236 h 606087"/>
              <a:gd name="connsiteX31" fmla="*/ 483514 w 606933"/>
              <a:gd name="connsiteY31" fmla="*/ 436236 h 606087"/>
              <a:gd name="connsiteX32" fmla="*/ 483514 w 606933"/>
              <a:gd name="connsiteY32" fmla="*/ 482812 h 606087"/>
              <a:gd name="connsiteX33" fmla="*/ 437289 w 606933"/>
              <a:gd name="connsiteY33" fmla="*/ 482812 h 606087"/>
              <a:gd name="connsiteX34" fmla="*/ 437289 w 606933"/>
              <a:gd name="connsiteY34" fmla="*/ 606087 h 606087"/>
              <a:gd name="connsiteX35" fmla="*/ 397267 w 606933"/>
              <a:gd name="connsiteY35" fmla="*/ 606087 h 606087"/>
              <a:gd name="connsiteX36" fmla="*/ 397267 w 606933"/>
              <a:gd name="connsiteY36" fmla="*/ 482812 h 606087"/>
              <a:gd name="connsiteX37" fmla="*/ 323427 w 606933"/>
              <a:gd name="connsiteY37" fmla="*/ 482812 h 606087"/>
              <a:gd name="connsiteX38" fmla="*/ 323427 w 606933"/>
              <a:gd name="connsiteY38" fmla="*/ 606087 h 606087"/>
              <a:gd name="connsiteX39" fmla="*/ 283406 w 606933"/>
              <a:gd name="connsiteY39" fmla="*/ 606087 h 606087"/>
              <a:gd name="connsiteX40" fmla="*/ 283406 w 606933"/>
              <a:gd name="connsiteY40" fmla="*/ 482812 h 606087"/>
              <a:gd name="connsiteX41" fmla="*/ 209666 w 606933"/>
              <a:gd name="connsiteY41" fmla="*/ 482812 h 606087"/>
              <a:gd name="connsiteX42" fmla="*/ 209666 w 606933"/>
              <a:gd name="connsiteY42" fmla="*/ 606087 h 606087"/>
              <a:gd name="connsiteX43" fmla="*/ 169644 w 606933"/>
              <a:gd name="connsiteY43" fmla="*/ 606087 h 606087"/>
              <a:gd name="connsiteX44" fmla="*/ 169644 w 606933"/>
              <a:gd name="connsiteY44" fmla="*/ 482812 h 606087"/>
              <a:gd name="connsiteX45" fmla="*/ 123419 w 606933"/>
              <a:gd name="connsiteY45" fmla="*/ 482812 h 606087"/>
              <a:gd name="connsiteX46" fmla="*/ 123419 w 606933"/>
              <a:gd name="connsiteY46" fmla="*/ 436236 h 606087"/>
              <a:gd name="connsiteX47" fmla="*/ 0 w 606933"/>
              <a:gd name="connsiteY47" fmla="*/ 436236 h 606087"/>
              <a:gd name="connsiteX48" fmla="*/ 0 w 606933"/>
              <a:gd name="connsiteY48" fmla="*/ 396296 h 606087"/>
              <a:gd name="connsiteX49" fmla="*/ 123419 w 606933"/>
              <a:gd name="connsiteY49" fmla="*/ 396296 h 606087"/>
              <a:gd name="connsiteX50" fmla="*/ 123419 w 606933"/>
              <a:gd name="connsiteY50" fmla="*/ 322696 h 606087"/>
              <a:gd name="connsiteX51" fmla="*/ 0 w 606933"/>
              <a:gd name="connsiteY51" fmla="*/ 322696 h 606087"/>
              <a:gd name="connsiteX52" fmla="*/ 0 w 606933"/>
              <a:gd name="connsiteY52" fmla="*/ 282685 h 606087"/>
              <a:gd name="connsiteX53" fmla="*/ 123419 w 606933"/>
              <a:gd name="connsiteY53" fmla="*/ 282685 h 606087"/>
              <a:gd name="connsiteX54" fmla="*/ 123419 w 606933"/>
              <a:gd name="connsiteY54" fmla="*/ 209085 h 606087"/>
              <a:gd name="connsiteX55" fmla="*/ 0 w 606933"/>
              <a:gd name="connsiteY55" fmla="*/ 209085 h 606087"/>
              <a:gd name="connsiteX56" fmla="*/ 0 w 606933"/>
              <a:gd name="connsiteY56" fmla="*/ 169145 h 606087"/>
              <a:gd name="connsiteX57" fmla="*/ 123419 w 606933"/>
              <a:gd name="connsiteY57" fmla="*/ 169145 h 606087"/>
              <a:gd name="connsiteX58" fmla="*/ 123419 w 606933"/>
              <a:gd name="connsiteY58" fmla="*/ 123275 h 606087"/>
              <a:gd name="connsiteX59" fmla="*/ 169644 w 606933"/>
              <a:gd name="connsiteY59" fmla="*/ 123275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933" h="606087">
                <a:moveTo>
                  <a:pt x="245285" y="244933"/>
                </a:moveTo>
                <a:lnTo>
                  <a:pt x="361577" y="244933"/>
                </a:lnTo>
                <a:lnTo>
                  <a:pt x="361577" y="361013"/>
                </a:lnTo>
                <a:lnTo>
                  <a:pt x="245285" y="361013"/>
                </a:lnTo>
                <a:close/>
                <a:moveTo>
                  <a:pt x="205263" y="204992"/>
                </a:moveTo>
                <a:lnTo>
                  <a:pt x="205263" y="400995"/>
                </a:lnTo>
                <a:lnTo>
                  <a:pt x="401570" y="400995"/>
                </a:lnTo>
                <a:lnTo>
                  <a:pt x="401570" y="204992"/>
                </a:lnTo>
                <a:close/>
                <a:moveTo>
                  <a:pt x="169644" y="0"/>
                </a:moveTo>
                <a:lnTo>
                  <a:pt x="209666" y="0"/>
                </a:lnTo>
                <a:lnTo>
                  <a:pt x="209666" y="123275"/>
                </a:lnTo>
                <a:lnTo>
                  <a:pt x="283406" y="123275"/>
                </a:lnTo>
                <a:lnTo>
                  <a:pt x="283406" y="0"/>
                </a:lnTo>
                <a:lnTo>
                  <a:pt x="323427" y="0"/>
                </a:lnTo>
                <a:lnTo>
                  <a:pt x="323427" y="123275"/>
                </a:lnTo>
                <a:lnTo>
                  <a:pt x="397267" y="123275"/>
                </a:lnTo>
                <a:lnTo>
                  <a:pt x="397267" y="0"/>
                </a:lnTo>
                <a:lnTo>
                  <a:pt x="437289" y="0"/>
                </a:lnTo>
                <a:lnTo>
                  <a:pt x="437289" y="123275"/>
                </a:lnTo>
                <a:lnTo>
                  <a:pt x="483514" y="123275"/>
                </a:lnTo>
                <a:lnTo>
                  <a:pt x="483514" y="169145"/>
                </a:lnTo>
                <a:lnTo>
                  <a:pt x="606933" y="169145"/>
                </a:lnTo>
                <a:lnTo>
                  <a:pt x="606933" y="209085"/>
                </a:lnTo>
                <a:lnTo>
                  <a:pt x="483514" y="209085"/>
                </a:lnTo>
                <a:lnTo>
                  <a:pt x="483514" y="282685"/>
                </a:lnTo>
                <a:lnTo>
                  <a:pt x="606933" y="282685"/>
                </a:lnTo>
                <a:lnTo>
                  <a:pt x="606933" y="322696"/>
                </a:lnTo>
                <a:lnTo>
                  <a:pt x="483514" y="322696"/>
                </a:lnTo>
                <a:lnTo>
                  <a:pt x="483514" y="396296"/>
                </a:lnTo>
                <a:lnTo>
                  <a:pt x="606933" y="396296"/>
                </a:lnTo>
                <a:lnTo>
                  <a:pt x="606933" y="436236"/>
                </a:lnTo>
                <a:lnTo>
                  <a:pt x="483514" y="436236"/>
                </a:lnTo>
                <a:lnTo>
                  <a:pt x="483514" y="482812"/>
                </a:lnTo>
                <a:lnTo>
                  <a:pt x="437289" y="482812"/>
                </a:lnTo>
                <a:lnTo>
                  <a:pt x="437289" y="606087"/>
                </a:lnTo>
                <a:lnTo>
                  <a:pt x="397267" y="606087"/>
                </a:lnTo>
                <a:lnTo>
                  <a:pt x="397267" y="482812"/>
                </a:lnTo>
                <a:lnTo>
                  <a:pt x="323427" y="482812"/>
                </a:lnTo>
                <a:lnTo>
                  <a:pt x="323427" y="606087"/>
                </a:lnTo>
                <a:lnTo>
                  <a:pt x="283406" y="606087"/>
                </a:lnTo>
                <a:lnTo>
                  <a:pt x="283406" y="482812"/>
                </a:lnTo>
                <a:lnTo>
                  <a:pt x="209666" y="482812"/>
                </a:lnTo>
                <a:lnTo>
                  <a:pt x="209666" y="606087"/>
                </a:lnTo>
                <a:lnTo>
                  <a:pt x="169644" y="606087"/>
                </a:lnTo>
                <a:lnTo>
                  <a:pt x="169644" y="482812"/>
                </a:lnTo>
                <a:lnTo>
                  <a:pt x="123419" y="482812"/>
                </a:lnTo>
                <a:lnTo>
                  <a:pt x="123419" y="436236"/>
                </a:lnTo>
                <a:lnTo>
                  <a:pt x="0" y="436236"/>
                </a:lnTo>
                <a:lnTo>
                  <a:pt x="0" y="396296"/>
                </a:lnTo>
                <a:lnTo>
                  <a:pt x="123419" y="396296"/>
                </a:lnTo>
                <a:lnTo>
                  <a:pt x="123419" y="322696"/>
                </a:lnTo>
                <a:lnTo>
                  <a:pt x="0" y="322696"/>
                </a:lnTo>
                <a:lnTo>
                  <a:pt x="0" y="282685"/>
                </a:lnTo>
                <a:lnTo>
                  <a:pt x="123419" y="282685"/>
                </a:lnTo>
                <a:lnTo>
                  <a:pt x="123419" y="209085"/>
                </a:lnTo>
                <a:lnTo>
                  <a:pt x="0" y="209085"/>
                </a:lnTo>
                <a:lnTo>
                  <a:pt x="0" y="169145"/>
                </a:lnTo>
                <a:lnTo>
                  <a:pt x="123419" y="169145"/>
                </a:lnTo>
                <a:lnTo>
                  <a:pt x="123419" y="123275"/>
                </a:lnTo>
                <a:lnTo>
                  <a:pt x="169644" y="123275"/>
                </a:lnTo>
                <a:close/>
              </a:path>
            </a:pathLst>
          </a:custGeom>
          <a:noFill/>
          <a:ln>
            <a:solidFill>
              <a:srgbClr val="99CCCC"/>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656096" y="4307206"/>
            <a:ext cx="525055" cy="389557"/>
            <a:chOff x="6420036" y="3212976"/>
            <a:chExt cx="525055" cy="389557"/>
          </a:xfrm>
        </p:grpSpPr>
        <p:sp>
          <p:nvSpPr>
            <p:cNvPr id="27" name="Freeform 75"/>
            <p:cNvSpPr>
              <a:spLocks/>
            </p:cNvSpPr>
            <p:nvPr/>
          </p:nvSpPr>
          <p:spPr bwMode="auto">
            <a:xfrm>
              <a:off x="6538597" y="3353555"/>
              <a:ext cx="347214" cy="240509"/>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28" name="Freeform 76"/>
            <p:cNvSpPr>
              <a:spLocks noEditPoints="1"/>
            </p:cNvSpPr>
            <p:nvPr/>
          </p:nvSpPr>
          <p:spPr bwMode="auto">
            <a:xfrm>
              <a:off x="6538597" y="3257013"/>
              <a:ext cx="406494" cy="304871"/>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29" name="Freeform 77"/>
            <p:cNvSpPr>
              <a:spLocks/>
            </p:cNvSpPr>
            <p:nvPr/>
          </p:nvSpPr>
          <p:spPr bwMode="auto">
            <a:xfrm>
              <a:off x="6470848" y="3285806"/>
              <a:ext cx="35569" cy="98236"/>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30" name="Freeform 78"/>
            <p:cNvSpPr>
              <a:spLocks/>
            </p:cNvSpPr>
            <p:nvPr/>
          </p:nvSpPr>
          <p:spPr bwMode="auto">
            <a:xfrm>
              <a:off x="6470848" y="3441628"/>
              <a:ext cx="35569" cy="88074"/>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31" name="Freeform 79"/>
            <p:cNvSpPr>
              <a:spLocks/>
            </p:cNvSpPr>
            <p:nvPr/>
          </p:nvSpPr>
          <p:spPr bwMode="auto">
            <a:xfrm>
              <a:off x="6420036" y="3212976"/>
              <a:ext cx="99930" cy="369232"/>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32" name="Freeform 80"/>
            <p:cNvSpPr>
              <a:spLocks/>
            </p:cNvSpPr>
            <p:nvPr/>
          </p:nvSpPr>
          <p:spPr bwMode="auto">
            <a:xfrm>
              <a:off x="6618201" y="3438241"/>
              <a:ext cx="49119" cy="76218"/>
            </a:xfrm>
            <a:custGeom>
              <a:avLst/>
              <a:gdLst>
                <a:gd name="T0" fmla="*/ 1 w 55"/>
                <a:gd name="T1" fmla="*/ 62 h 84"/>
                <a:gd name="T2" fmla="*/ 1 w 55"/>
                <a:gd name="T3" fmla="*/ 62 h 84"/>
                <a:gd name="T4" fmla="*/ 23 w 55"/>
                <a:gd name="T5" fmla="*/ 70 h 84"/>
                <a:gd name="T6" fmla="*/ 33 w 55"/>
                <a:gd name="T7" fmla="*/ 68 h 84"/>
                <a:gd name="T8" fmla="*/ 37 w 55"/>
                <a:gd name="T9" fmla="*/ 61 h 84"/>
                <a:gd name="T10" fmla="*/ 34 w 55"/>
                <a:gd name="T11" fmla="*/ 55 h 84"/>
                <a:gd name="T12" fmla="*/ 19 w 55"/>
                <a:gd name="T13" fmla="*/ 47 h 84"/>
                <a:gd name="T14" fmla="*/ 0 w 55"/>
                <a:gd name="T15" fmla="*/ 24 h 84"/>
                <a:gd name="T16" fmla="*/ 9 w 55"/>
                <a:gd name="T17" fmla="*/ 6 h 84"/>
                <a:gd name="T18" fmla="*/ 32 w 55"/>
                <a:gd name="T19" fmla="*/ 0 h 84"/>
                <a:gd name="T20" fmla="*/ 52 w 55"/>
                <a:gd name="T21" fmla="*/ 3 h 84"/>
                <a:gd name="T22" fmla="*/ 52 w 55"/>
                <a:gd name="T23" fmla="*/ 20 h 84"/>
                <a:gd name="T24" fmla="*/ 33 w 55"/>
                <a:gd name="T25" fmla="*/ 14 h 84"/>
                <a:gd name="T26" fmla="*/ 22 w 55"/>
                <a:gd name="T27" fmla="*/ 16 h 84"/>
                <a:gd name="T28" fmla="*/ 19 w 55"/>
                <a:gd name="T29" fmla="*/ 23 h 84"/>
                <a:gd name="T30" fmla="*/ 21 w 55"/>
                <a:gd name="T31" fmla="*/ 28 h 84"/>
                <a:gd name="T32" fmla="*/ 34 w 55"/>
                <a:gd name="T33" fmla="*/ 35 h 84"/>
                <a:gd name="T34" fmla="*/ 51 w 55"/>
                <a:gd name="T35" fmla="*/ 46 h 84"/>
                <a:gd name="T36" fmla="*/ 55 w 55"/>
                <a:gd name="T37" fmla="*/ 60 h 84"/>
                <a:gd name="T38" fmla="*/ 47 w 55"/>
                <a:gd name="T39" fmla="*/ 78 h 84"/>
                <a:gd name="T40" fmla="*/ 23 w 55"/>
                <a:gd name="T41" fmla="*/ 84 h 84"/>
                <a:gd name="T42" fmla="*/ 1 w 55"/>
                <a:gd name="T43" fmla="*/ 79 h 84"/>
                <a:gd name="T44" fmla="*/ 1 w 55"/>
                <a:gd name="T45"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1" y="62"/>
                  </a:moveTo>
                  <a:lnTo>
                    <a:pt x="1" y="62"/>
                  </a:lnTo>
                  <a:cubicBezTo>
                    <a:pt x="7" y="67"/>
                    <a:pt x="15" y="70"/>
                    <a:pt x="23" y="70"/>
                  </a:cubicBezTo>
                  <a:cubicBezTo>
                    <a:pt x="28" y="70"/>
                    <a:pt x="31" y="69"/>
                    <a:pt x="33" y="68"/>
                  </a:cubicBezTo>
                  <a:cubicBezTo>
                    <a:pt x="36" y="66"/>
                    <a:pt x="37" y="64"/>
                    <a:pt x="37" y="61"/>
                  </a:cubicBezTo>
                  <a:cubicBezTo>
                    <a:pt x="37" y="59"/>
                    <a:pt x="36" y="57"/>
                    <a:pt x="34" y="55"/>
                  </a:cubicBezTo>
                  <a:cubicBezTo>
                    <a:pt x="32" y="53"/>
                    <a:pt x="27" y="51"/>
                    <a:pt x="19" y="47"/>
                  </a:cubicBezTo>
                  <a:cubicBezTo>
                    <a:pt x="7" y="42"/>
                    <a:pt x="0" y="34"/>
                    <a:pt x="0" y="24"/>
                  </a:cubicBezTo>
                  <a:cubicBezTo>
                    <a:pt x="0" y="16"/>
                    <a:pt x="3" y="11"/>
                    <a:pt x="9" y="6"/>
                  </a:cubicBezTo>
                  <a:cubicBezTo>
                    <a:pt x="15" y="2"/>
                    <a:pt x="22" y="0"/>
                    <a:pt x="32" y="0"/>
                  </a:cubicBezTo>
                  <a:cubicBezTo>
                    <a:pt x="40" y="0"/>
                    <a:pt x="46" y="1"/>
                    <a:pt x="52" y="3"/>
                  </a:cubicBezTo>
                  <a:lnTo>
                    <a:pt x="52" y="20"/>
                  </a:lnTo>
                  <a:cubicBezTo>
                    <a:pt x="46" y="16"/>
                    <a:pt x="40" y="14"/>
                    <a:pt x="33" y="14"/>
                  </a:cubicBezTo>
                  <a:cubicBezTo>
                    <a:pt x="28" y="14"/>
                    <a:pt x="25" y="15"/>
                    <a:pt x="22" y="16"/>
                  </a:cubicBezTo>
                  <a:cubicBezTo>
                    <a:pt x="20" y="18"/>
                    <a:pt x="19" y="20"/>
                    <a:pt x="19" y="23"/>
                  </a:cubicBezTo>
                  <a:cubicBezTo>
                    <a:pt x="19" y="25"/>
                    <a:pt x="19" y="27"/>
                    <a:pt x="21" y="28"/>
                  </a:cubicBezTo>
                  <a:cubicBezTo>
                    <a:pt x="23" y="30"/>
                    <a:pt x="27" y="32"/>
                    <a:pt x="34" y="35"/>
                  </a:cubicBezTo>
                  <a:cubicBezTo>
                    <a:pt x="42" y="39"/>
                    <a:pt x="48" y="42"/>
                    <a:pt x="51" y="46"/>
                  </a:cubicBezTo>
                  <a:cubicBezTo>
                    <a:pt x="54" y="50"/>
                    <a:pt x="55" y="55"/>
                    <a:pt x="55" y="60"/>
                  </a:cubicBezTo>
                  <a:cubicBezTo>
                    <a:pt x="55" y="68"/>
                    <a:pt x="52" y="74"/>
                    <a:pt x="47" y="78"/>
                  </a:cubicBezTo>
                  <a:cubicBezTo>
                    <a:pt x="41" y="82"/>
                    <a:pt x="34" y="84"/>
                    <a:pt x="23" y="84"/>
                  </a:cubicBezTo>
                  <a:cubicBezTo>
                    <a:pt x="14" y="84"/>
                    <a:pt x="7" y="82"/>
                    <a:pt x="1" y="79"/>
                  </a:cubicBezTo>
                  <a:lnTo>
                    <a:pt x="1" y="62"/>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33" name="Freeform 81"/>
            <p:cNvSpPr>
              <a:spLocks/>
            </p:cNvSpPr>
            <p:nvPr/>
          </p:nvSpPr>
          <p:spPr bwMode="auto">
            <a:xfrm>
              <a:off x="6677482" y="3438241"/>
              <a:ext cx="49119" cy="76218"/>
            </a:xfrm>
            <a:custGeom>
              <a:avLst/>
              <a:gdLst>
                <a:gd name="T0" fmla="*/ 0 w 54"/>
                <a:gd name="T1" fmla="*/ 62 h 84"/>
                <a:gd name="T2" fmla="*/ 0 w 54"/>
                <a:gd name="T3" fmla="*/ 62 h 84"/>
                <a:gd name="T4" fmla="*/ 22 w 54"/>
                <a:gd name="T5" fmla="*/ 70 h 84"/>
                <a:gd name="T6" fmla="*/ 33 w 54"/>
                <a:gd name="T7" fmla="*/ 68 h 84"/>
                <a:gd name="T8" fmla="*/ 36 w 54"/>
                <a:gd name="T9" fmla="*/ 61 h 84"/>
                <a:gd name="T10" fmla="*/ 33 w 54"/>
                <a:gd name="T11" fmla="*/ 55 h 84"/>
                <a:gd name="T12" fmla="*/ 19 w 54"/>
                <a:gd name="T13" fmla="*/ 47 h 84"/>
                <a:gd name="T14" fmla="*/ 0 w 54"/>
                <a:gd name="T15" fmla="*/ 24 h 84"/>
                <a:gd name="T16" fmla="*/ 8 w 54"/>
                <a:gd name="T17" fmla="*/ 6 h 84"/>
                <a:gd name="T18" fmla="*/ 31 w 54"/>
                <a:gd name="T19" fmla="*/ 0 h 84"/>
                <a:gd name="T20" fmla="*/ 51 w 54"/>
                <a:gd name="T21" fmla="*/ 3 h 84"/>
                <a:gd name="T22" fmla="*/ 51 w 54"/>
                <a:gd name="T23" fmla="*/ 20 h 84"/>
                <a:gd name="T24" fmla="*/ 32 w 54"/>
                <a:gd name="T25" fmla="*/ 14 h 84"/>
                <a:gd name="T26" fmla="*/ 22 w 54"/>
                <a:gd name="T27" fmla="*/ 16 h 84"/>
                <a:gd name="T28" fmla="*/ 18 w 54"/>
                <a:gd name="T29" fmla="*/ 23 h 84"/>
                <a:gd name="T30" fmla="*/ 20 w 54"/>
                <a:gd name="T31" fmla="*/ 28 h 84"/>
                <a:gd name="T32" fmla="*/ 33 w 54"/>
                <a:gd name="T33" fmla="*/ 35 h 84"/>
                <a:gd name="T34" fmla="*/ 50 w 54"/>
                <a:gd name="T35" fmla="*/ 46 h 84"/>
                <a:gd name="T36" fmla="*/ 54 w 54"/>
                <a:gd name="T37" fmla="*/ 60 h 84"/>
                <a:gd name="T38" fmla="*/ 46 w 54"/>
                <a:gd name="T39" fmla="*/ 78 h 84"/>
                <a:gd name="T40" fmla="*/ 23 w 54"/>
                <a:gd name="T41" fmla="*/ 84 h 84"/>
                <a:gd name="T42" fmla="*/ 0 w 54"/>
                <a:gd name="T43" fmla="*/ 79 h 84"/>
                <a:gd name="T44" fmla="*/ 0 w 54"/>
                <a:gd name="T45"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84">
                  <a:moveTo>
                    <a:pt x="0" y="62"/>
                  </a:moveTo>
                  <a:lnTo>
                    <a:pt x="0" y="62"/>
                  </a:lnTo>
                  <a:cubicBezTo>
                    <a:pt x="6" y="67"/>
                    <a:pt x="14" y="70"/>
                    <a:pt x="22" y="70"/>
                  </a:cubicBezTo>
                  <a:cubicBezTo>
                    <a:pt x="27" y="70"/>
                    <a:pt x="30" y="69"/>
                    <a:pt x="33" y="68"/>
                  </a:cubicBezTo>
                  <a:cubicBezTo>
                    <a:pt x="35" y="66"/>
                    <a:pt x="36" y="64"/>
                    <a:pt x="36" y="61"/>
                  </a:cubicBezTo>
                  <a:cubicBezTo>
                    <a:pt x="36" y="59"/>
                    <a:pt x="35" y="57"/>
                    <a:pt x="33" y="55"/>
                  </a:cubicBezTo>
                  <a:cubicBezTo>
                    <a:pt x="32" y="53"/>
                    <a:pt x="27" y="51"/>
                    <a:pt x="19" y="47"/>
                  </a:cubicBezTo>
                  <a:cubicBezTo>
                    <a:pt x="6" y="42"/>
                    <a:pt x="0" y="34"/>
                    <a:pt x="0" y="24"/>
                  </a:cubicBezTo>
                  <a:cubicBezTo>
                    <a:pt x="0" y="16"/>
                    <a:pt x="3" y="11"/>
                    <a:pt x="8" y="6"/>
                  </a:cubicBezTo>
                  <a:cubicBezTo>
                    <a:pt x="14" y="2"/>
                    <a:pt x="22" y="0"/>
                    <a:pt x="31" y="0"/>
                  </a:cubicBezTo>
                  <a:cubicBezTo>
                    <a:pt x="39" y="0"/>
                    <a:pt x="45" y="1"/>
                    <a:pt x="51" y="3"/>
                  </a:cubicBezTo>
                  <a:lnTo>
                    <a:pt x="51" y="20"/>
                  </a:lnTo>
                  <a:cubicBezTo>
                    <a:pt x="45" y="16"/>
                    <a:pt x="39" y="14"/>
                    <a:pt x="32" y="14"/>
                  </a:cubicBezTo>
                  <a:cubicBezTo>
                    <a:pt x="28" y="14"/>
                    <a:pt x="24" y="15"/>
                    <a:pt x="22" y="16"/>
                  </a:cubicBezTo>
                  <a:cubicBezTo>
                    <a:pt x="19" y="18"/>
                    <a:pt x="18" y="20"/>
                    <a:pt x="18" y="23"/>
                  </a:cubicBezTo>
                  <a:cubicBezTo>
                    <a:pt x="18" y="25"/>
                    <a:pt x="19" y="27"/>
                    <a:pt x="20" y="28"/>
                  </a:cubicBezTo>
                  <a:cubicBezTo>
                    <a:pt x="22" y="30"/>
                    <a:pt x="26" y="32"/>
                    <a:pt x="33" y="35"/>
                  </a:cubicBezTo>
                  <a:cubicBezTo>
                    <a:pt x="41" y="39"/>
                    <a:pt x="47" y="42"/>
                    <a:pt x="50" y="46"/>
                  </a:cubicBezTo>
                  <a:cubicBezTo>
                    <a:pt x="53" y="50"/>
                    <a:pt x="54" y="55"/>
                    <a:pt x="54" y="60"/>
                  </a:cubicBezTo>
                  <a:cubicBezTo>
                    <a:pt x="54" y="68"/>
                    <a:pt x="52" y="74"/>
                    <a:pt x="46" y="78"/>
                  </a:cubicBezTo>
                  <a:cubicBezTo>
                    <a:pt x="41" y="82"/>
                    <a:pt x="33" y="84"/>
                    <a:pt x="23" y="84"/>
                  </a:cubicBezTo>
                  <a:cubicBezTo>
                    <a:pt x="13" y="84"/>
                    <a:pt x="6" y="82"/>
                    <a:pt x="0" y="79"/>
                  </a:cubicBezTo>
                  <a:lnTo>
                    <a:pt x="0" y="62"/>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34" name="Freeform 82"/>
            <p:cNvSpPr>
              <a:spLocks noEditPoints="1"/>
            </p:cNvSpPr>
            <p:nvPr/>
          </p:nvSpPr>
          <p:spPr bwMode="auto">
            <a:xfrm>
              <a:off x="6738456" y="3439935"/>
              <a:ext cx="64362" cy="72831"/>
            </a:xfrm>
            <a:custGeom>
              <a:avLst/>
              <a:gdLst>
                <a:gd name="T0" fmla="*/ 17 w 71"/>
                <a:gd name="T1" fmla="*/ 14 h 80"/>
                <a:gd name="T2" fmla="*/ 17 w 71"/>
                <a:gd name="T3" fmla="*/ 14 h 80"/>
                <a:gd name="T4" fmla="*/ 17 w 71"/>
                <a:gd name="T5" fmla="*/ 66 h 80"/>
                <a:gd name="T6" fmla="*/ 26 w 71"/>
                <a:gd name="T7" fmla="*/ 66 h 80"/>
                <a:gd name="T8" fmla="*/ 46 w 71"/>
                <a:gd name="T9" fmla="*/ 59 h 80"/>
                <a:gd name="T10" fmla="*/ 53 w 71"/>
                <a:gd name="T11" fmla="*/ 39 h 80"/>
                <a:gd name="T12" fmla="*/ 45 w 71"/>
                <a:gd name="T13" fmla="*/ 20 h 80"/>
                <a:gd name="T14" fmla="*/ 26 w 71"/>
                <a:gd name="T15" fmla="*/ 14 h 80"/>
                <a:gd name="T16" fmla="*/ 17 w 71"/>
                <a:gd name="T17" fmla="*/ 14 h 80"/>
                <a:gd name="T18" fmla="*/ 0 w 71"/>
                <a:gd name="T19" fmla="*/ 80 h 80"/>
                <a:gd name="T20" fmla="*/ 0 w 71"/>
                <a:gd name="T21" fmla="*/ 80 h 80"/>
                <a:gd name="T22" fmla="*/ 0 w 71"/>
                <a:gd name="T23" fmla="*/ 0 h 80"/>
                <a:gd name="T24" fmla="*/ 28 w 71"/>
                <a:gd name="T25" fmla="*/ 0 h 80"/>
                <a:gd name="T26" fmla="*/ 71 w 71"/>
                <a:gd name="T27" fmla="*/ 39 h 80"/>
                <a:gd name="T28" fmla="*/ 59 w 71"/>
                <a:gd name="T29" fmla="*/ 69 h 80"/>
                <a:gd name="T30" fmla="*/ 28 w 71"/>
                <a:gd name="T31" fmla="*/ 80 h 80"/>
                <a:gd name="T32" fmla="*/ 0 w 71"/>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80">
                  <a:moveTo>
                    <a:pt x="17" y="14"/>
                  </a:moveTo>
                  <a:lnTo>
                    <a:pt x="17" y="14"/>
                  </a:lnTo>
                  <a:lnTo>
                    <a:pt x="17" y="66"/>
                  </a:lnTo>
                  <a:lnTo>
                    <a:pt x="26" y="66"/>
                  </a:lnTo>
                  <a:cubicBezTo>
                    <a:pt x="35" y="66"/>
                    <a:pt x="41" y="64"/>
                    <a:pt x="46" y="59"/>
                  </a:cubicBezTo>
                  <a:cubicBezTo>
                    <a:pt x="50" y="54"/>
                    <a:pt x="53" y="48"/>
                    <a:pt x="53" y="39"/>
                  </a:cubicBezTo>
                  <a:cubicBezTo>
                    <a:pt x="53" y="31"/>
                    <a:pt x="50" y="25"/>
                    <a:pt x="45" y="20"/>
                  </a:cubicBezTo>
                  <a:cubicBezTo>
                    <a:pt x="41" y="16"/>
                    <a:pt x="34" y="14"/>
                    <a:pt x="26" y="14"/>
                  </a:cubicBezTo>
                  <a:lnTo>
                    <a:pt x="17" y="14"/>
                  </a:lnTo>
                  <a:close/>
                  <a:moveTo>
                    <a:pt x="0" y="80"/>
                  </a:moveTo>
                  <a:lnTo>
                    <a:pt x="0" y="80"/>
                  </a:lnTo>
                  <a:lnTo>
                    <a:pt x="0" y="0"/>
                  </a:lnTo>
                  <a:lnTo>
                    <a:pt x="28" y="0"/>
                  </a:lnTo>
                  <a:cubicBezTo>
                    <a:pt x="56" y="0"/>
                    <a:pt x="71" y="13"/>
                    <a:pt x="71" y="39"/>
                  </a:cubicBezTo>
                  <a:cubicBezTo>
                    <a:pt x="71" y="51"/>
                    <a:pt x="67" y="61"/>
                    <a:pt x="59" y="69"/>
                  </a:cubicBezTo>
                  <a:cubicBezTo>
                    <a:pt x="51" y="77"/>
                    <a:pt x="40" y="80"/>
                    <a:pt x="28" y="80"/>
                  </a:cubicBezTo>
                  <a:lnTo>
                    <a:pt x="0" y="80"/>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35" name="Freeform 83"/>
            <p:cNvSpPr>
              <a:spLocks/>
            </p:cNvSpPr>
            <p:nvPr/>
          </p:nvSpPr>
          <p:spPr bwMode="auto">
            <a:xfrm>
              <a:off x="6733375" y="3561884"/>
              <a:ext cx="42344" cy="40649"/>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36" name="Freeform 84"/>
            <p:cNvSpPr>
              <a:spLocks/>
            </p:cNvSpPr>
            <p:nvPr/>
          </p:nvSpPr>
          <p:spPr bwMode="auto">
            <a:xfrm>
              <a:off x="6797736" y="3561884"/>
              <a:ext cx="42344" cy="40649"/>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grpSp>
      <p:sp>
        <p:nvSpPr>
          <p:cNvPr id="37" name="ethernet_3851"/>
          <p:cNvSpPr>
            <a:spLocks noChangeAspect="1"/>
          </p:cNvSpPr>
          <p:nvPr/>
        </p:nvSpPr>
        <p:spPr bwMode="auto">
          <a:xfrm>
            <a:off x="6293966" y="4379214"/>
            <a:ext cx="290122" cy="288032"/>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177">
                <a:moveTo>
                  <a:pt x="161" y="0"/>
                </a:moveTo>
                <a:lnTo>
                  <a:pt x="16" y="0"/>
                </a:lnTo>
                <a:cubicBezTo>
                  <a:pt x="7" y="0"/>
                  <a:pt x="0" y="7"/>
                  <a:pt x="0" y="16"/>
                </a:cubicBezTo>
                <a:lnTo>
                  <a:pt x="0" y="161"/>
                </a:lnTo>
                <a:cubicBezTo>
                  <a:pt x="0" y="170"/>
                  <a:pt x="7" y="177"/>
                  <a:pt x="16" y="177"/>
                </a:cubicBezTo>
                <a:lnTo>
                  <a:pt x="161" y="177"/>
                </a:lnTo>
                <a:cubicBezTo>
                  <a:pt x="170" y="177"/>
                  <a:pt x="177" y="170"/>
                  <a:pt x="177" y="161"/>
                </a:cubicBezTo>
                <a:lnTo>
                  <a:pt x="177" y="16"/>
                </a:lnTo>
                <a:cubicBezTo>
                  <a:pt x="177" y="7"/>
                  <a:pt x="170" y="0"/>
                  <a:pt x="161" y="0"/>
                </a:cubicBezTo>
                <a:close/>
                <a:moveTo>
                  <a:pt x="142" y="139"/>
                </a:moveTo>
                <a:cubicBezTo>
                  <a:pt x="142" y="144"/>
                  <a:pt x="137" y="148"/>
                  <a:pt x="132" y="148"/>
                </a:cubicBezTo>
                <a:lnTo>
                  <a:pt x="114" y="148"/>
                </a:lnTo>
                <a:lnTo>
                  <a:pt x="114" y="98"/>
                </a:lnTo>
                <a:lnTo>
                  <a:pt x="106" y="98"/>
                </a:lnTo>
                <a:lnTo>
                  <a:pt x="106" y="148"/>
                </a:lnTo>
                <a:lnTo>
                  <a:pt x="93" y="148"/>
                </a:lnTo>
                <a:lnTo>
                  <a:pt x="93" y="98"/>
                </a:lnTo>
                <a:lnTo>
                  <a:pt x="84" y="98"/>
                </a:lnTo>
                <a:lnTo>
                  <a:pt x="84" y="148"/>
                </a:lnTo>
                <a:lnTo>
                  <a:pt x="70" y="148"/>
                </a:lnTo>
                <a:lnTo>
                  <a:pt x="70" y="98"/>
                </a:lnTo>
                <a:lnTo>
                  <a:pt x="62" y="98"/>
                </a:lnTo>
                <a:lnTo>
                  <a:pt x="62" y="148"/>
                </a:lnTo>
                <a:lnTo>
                  <a:pt x="45" y="148"/>
                </a:lnTo>
                <a:cubicBezTo>
                  <a:pt x="39" y="148"/>
                  <a:pt x="35" y="144"/>
                  <a:pt x="35" y="139"/>
                </a:cubicBezTo>
                <a:lnTo>
                  <a:pt x="35" y="62"/>
                </a:lnTo>
                <a:cubicBezTo>
                  <a:pt x="35" y="57"/>
                  <a:pt x="39" y="53"/>
                  <a:pt x="45" y="53"/>
                </a:cubicBezTo>
                <a:lnTo>
                  <a:pt x="57" y="53"/>
                </a:lnTo>
                <a:lnTo>
                  <a:pt x="57" y="34"/>
                </a:lnTo>
                <a:cubicBezTo>
                  <a:pt x="57" y="31"/>
                  <a:pt x="60" y="29"/>
                  <a:pt x="63" y="29"/>
                </a:cubicBezTo>
                <a:lnTo>
                  <a:pt x="113" y="29"/>
                </a:lnTo>
                <a:cubicBezTo>
                  <a:pt x="116" y="29"/>
                  <a:pt x="118" y="31"/>
                  <a:pt x="118" y="34"/>
                </a:cubicBezTo>
                <a:lnTo>
                  <a:pt x="118" y="53"/>
                </a:lnTo>
                <a:lnTo>
                  <a:pt x="132" y="53"/>
                </a:lnTo>
                <a:cubicBezTo>
                  <a:pt x="137" y="53"/>
                  <a:pt x="142" y="57"/>
                  <a:pt x="142" y="62"/>
                </a:cubicBezTo>
                <a:lnTo>
                  <a:pt x="142" y="139"/>
                </a:lnTo>
                <a:close/>
              </a:path>
            </a:pathLst>
          </a:custGeom>
          <a:noFill/>
          <a:ln>
            <a:solidFill>
              <a:srgbClr val="ADD6D6"/>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sp>
        <p:nvSpPr>
          <p:cNvPr id="38" name="圆角矩形 37"/>
          <p:cNvSpPr/>
          <p:nvPr/>
        </p:nvSpPr>
        <p:spPr bwMode="auto">
          <a:xfrm>
            <a:off x="5107924" y="3911162"/>
            <a:ext cx="2232248" cy="845500"/>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r>
              <a:rPr lang="en-US" dirty="0" smtClean="0">
                <a:latin typeface="微软雅黑" panose="020B0503020204020204" pitchFamily="34" charset="-122"/>
                <a:ea typeface="微软雅黑" panose="020B0503020204020204" pitchFamily="34" charset="-122"/>
              </a:rPr>
              <a:t>QEMU</a:t>
            </a:r>
            <a:endParaRPr kumimoji="0" lang="en-US" sz="10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39" name="圆角矩形 38"/>
          <p:cNvSpPr/>
          <p:nvPr/>
        </p:nvSpPr>
        <p:spPr bwMode="auto">
          <a:xfrm>
            <a:off x="5107924" y="3497710"/>
            <a:ext cx="2232248"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Guest OS</a:t>
            </a:r>
            <a:endParaRPr kumimoji="0" lang="en-US"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40" name="圆角矩形 39"/>
          <p:cNvSpPr/>
          <p:nvPr/>
        </p:nvSpPr>
        <p:spPr bwMode="auto">
          <a:xfrm>
            <a:off x="5107924" y="2669618"/>
            <a:ext cx="2232248"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Application A</a:t>
            </a:r>
            <a:endParaRPr kumimoji="0" lang="en-US"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41" name="文本框 40"/>
          <p:cNvSpPr txBox="1"/>
          <p:nvPr/>
        </p:nvSpPr>
        <p:spPr bwMode="auto">
          <a:xfrm>
            <a:off x="5647984" y="2398994"/>
            <a:ext cx="1224136" cy="324036"/>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latin typeface="微软雅黑" panose="020B0503020204020204" pitchFamily="34" charset="-122"/>
                <a:ea typeface="微软雅黑" panose="020B0503020204020204" pitchFamily="34" charset="-122"/>
              </a:rPr>
              <a:t>VM</a:t>
            </a:r>
            <a:endParaRPr lang="en-US" sz="1400" dirty="0">
              <a:latin typeface="微软雅黑" panose="020B0503020204020204" pitchFamily="34" charset="-122"/>
              <a:ea typeface="微软雅黑" panose="020B0503020204020204" pitchFamily="34" charset="-122"/>
            </a:endParaRPr>
          </a:p>
        </p:txBody>
      </p:sp>
      <p:sp>
        <p:nvSpPr>
          <p:cNvPr id="42" name="dram_31749"/>
          <p:cNvSpPr>
            <a:spLocks noChangeAspect="1"/>
          </p:cNvSpPr>
          <p:nvPr/>
        </p:nvSpPr>
        <p:spPr bwMode="auto">
          <a:xfrm>
            <a:off x="7988244" y="4415218"/>
            <a:ext cx="432048" cy="183067"/>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noFill/>
          <a:ln>
            <a:solidFill>
              <a:srgbClr val="99CCCC"/>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sp>
        <p:nvSpPr>
          <p:cNvPr id="43" name="cpu_122222"/>
          <p:cNvSpPr>
            <a:spLocks noChangeAspect="1"/>
          </p:cNvSpPr>
          <p:nvPr/>
        </p:nvSpPr>
        <p:spPr bwMode="auto">
          <a:xfrm>
            <a:off x="7469183" y="4271202"/>
            <a:ext cx="399836" cy="399278"/>
          </a:xfrm>
          <a:custGeom>
            <a:avLst/>
            <a:gdLst>
              <a:gd name="connsiteX0" fmla="*/ 245285 w 606933"/>
              <a:gd name="connsiteY0" fmla="*/ 244933 h 606087"/>
              <a:gd name="connsiteX1" fmla="*/ 361577 w 606933"/>
              <a:gd name="connsiteY1" fmla="*/ 244933 h 606087"/>
              <a:gd name="connsiteX2" fmla="*/ 361577 w 606933"/>
              <a:gd name="connsiteY2" fmla="*/ 361013 h 606087"/>
              <a:gd name="connsiteX3" fmla="*/ 245285 w 606933"/>
              <a:gd name="connsiteY3" fmla="*/ 361013 h 606087"/>
              <a:gd name="connsiteX4" fmla="*/ 205263 w 606933"/>
              <a:gd name="connsiteY4" fmla="*/ 204992 h 606087"/>
              <a:gd name="connsiteX5" fmla="*/ 205263 w 606933"/>
              <a:gd name="connsiteY5" fmla="*/ 400995 h 606087"/>
              <a:gd name="connsiteX6" fmla="*/ 401570 w 606933"/>
              <a:gd name="connsiteY6" fmla="*/ 400995 h 606087"/>
              <a:gd name="connsiteX7" fmla="*/ 401570 w 606933"/>
              <a:gd name="connsiteY7" fmla="*/ 204992 h 606087"/>
              <a:gd name="connsiteX8" fmla="*/ 169644 w 606933"/>
              <a:gd name="connsiteY8" fmla="*/ 0 h 606087"/>
              <a:gd name="connsiteX9" fmla="*/ 209666 w 606933"/>
              <a:gd name="connsiteY9" fmla="*/ 0 h 606087"/>
              <a:gd name="connsiteX10" fmla="*/ 209666 w 606933"/>
              <a:gd name="connsiteY10" fmla="*/ 123275 h 606087"/>
              <a:gd name="connsiteX11" fmla="*/ 283406 w 606933"/>
              <a:gd name="connsiteY11" fmla="*/ 123275 h 606087"/>
              <a:gd name="connsiteX12" fmla="*/ 283406 w 606933"/>
              <a:gd name="connsiteY12" fmla="*/ 0 h 606087"/>
              <a:gd name="connsiteX13" fmla="*/ 323427 w 606933"/>
              <a:gd name="connsiteY13" fmla="*/ 0 h 606087"/>
              <a:gd name="connsiteX14" fmla="*/ 323427 w 606933"/>
              <a:gd name="connsiteY14" fmla="*/ 123275 h 606087"/>
              <a:gd name="connsiteX15" fmla="*/ 397267 w 606933"/>
              <a:gd name="connsiteY15" fmla="*/ 123275 h 606087"/>
              <a:gd name="connsiteX16" fmla="*/ 397267 w 606933"/>
              <a:gd name="connsiteY16" fmla="*/ 0 h 606087"/>
              <a:gd name="connsiteX17" fmla="*/ 437289 w 606933"/>
              <a:gd name="connsiteY17" fmla="*/ 0 h 606087"/>
              <a:gd name="connsiteX18" fmla="*/ 437289 w 606933"/>
              <a:gd name="connsiteY18" fmla="*/ 123275 h 606087"/>
              <a:gd name="connsiteX19" fmla="*/ 483514 w 606933"/>
              <a:gd name="connsiteY19" fmla="*/ 123275 h 606087"/>
              <a:gd name="connsiteX20" fmla="*/ 483514 w 606933"/>
              <a:gd name="connsiteY20" fmla="*/ 169145 h 606087"/>
              <a:gd name="connsiteX21" fmla="*/ 606933 w 606933"/>
              <a:gd name="connsiteY21" fmla="*/ 169145 h 606087"/>
              <a:gd name="connsiteX22" fmla="*/ 606933 w 606933"/>
              <a:gd name="connsiteY22" fmla="*/ 209085 h 606087"/>
              <a:gd name="connsiteX23" fmla="*/ 483514 w 606933"/>
              <a:gd name="connsiteY23" fmla="*/ 209085 h 606087"/>
              <a:gd name="connsiteX24" fmla="*/ 483514 w 606933"/>
              <a:gd name="connsiteY24" fmla="*/ 282685 h 606087"/>
              <a:gd name="connsiteX25" fmla="*/ 606933 w 606933"/>
              <a:gd name="connsiteY25" fmla="*/ 282685 h 606087"/>
              <a:gd name="connsiteX26" fmla="*/ 606933 w 606933"/>
              <a:gd name="connsiteY26" fmla="*/ 322696 h 606087"/>
              <a:gd name="connsiteX27" fmla="*/ 483514 w 606933"/>
              <a:gd name="connsiteY27" fmla="*/ 322696 h 606087"/>
              <a:gd name="connsiteX28" fmla="*/ 483514 w 606933"/>
              <a:gd name="connsiteY28" fmla="*/ 396296 h 606087"/>
              <a:gd name="connsiteX29" fmla="*/ 606933 w 606933"/>
              <a:gd name="connsiteY29" fmla="*/ 396296 h 606087"/>
              <a:gd name="connsiteX30" fmla="*/ 606933 w 606933"/>
              <a:gd name="connsiteY30" fmla="*/ 436236 h 606087"/>
              <a:gd name="connsiteX31" fmla="*/ 483514 w 606933"/>
              <a:gd name="connsiteY31" fmla="*/ 436236 h 606087"/>
              <a:gd name="connsiteX32" fmla="*/ 483514 w 606933"/>
              <a:gd name="connsiteY32" fmla="*/ 482812 h 606087"/>
              <a:gd name="connsiteX33" fmla="*/ 437289 w 606933"/>
              <a:gd name="connsiteY33" fmla="*/ 482812 h 606087"/>
              <a:gd name="connsiteX34" fmla="*/ 437289 w 606933"/>
              <a:gd name="connsiteY34" fmla="*/ 606087 h 606087"/>
              <a:gd name="connsiteX35" fmla="*/ 397267 w 606933"/>
              <a:gd name="connsiteY35" fmla="*/ 606087 h 606087"/>
              <a:gd name="connsiteX36" fmla="*/ 397267 w 606933"/>
              <a:gd name="connsiteY36" fmla="*/ 482812 h 606087"/>
              <a:gd name="connsiteX37" fmla="*/ 323427 w 606933"/>
              <a:gd name="connsiteY37" fmla="*/ 482812 h 606087"/>
              <a:gd name="connsiteX38" fmla="*/ 323427 w 606933"/>
              <a:gd name="connsiteY38" fmla="*/ 606087 h 606087"/>
              <a:gd name="connsiteX39" fmla="*/ 283406 w 606933"/>
              <a:gd name="connsiteY39" fmla="*/ 606087 h 606087"/>
              <a:gd name="connsiteX40" fmla="*/ 283406 w 606933"/>
              <a:gd name="connsiteY40" fmla="*/ 482812 h 606087"/>
              <a:gd name="connsiteX41" fmla="*/ 209666 w 606933"/>
              <a:gd name="connsiteY41" fmla="*/ 482812 h 606087"/>
              <a:gd name="connsiteX42" fmla="*/ 209666 w 606933"/>
              <a:gd name="connsiteY42" fmla="*/ 606087 h 606087"/>
              <a:gd name="connsiteX43" fmla="*/ 169644 w 606933"/>
              <a:gd name="connsiteY43" fmla="*/ 606087 h 606087"/>
              <a:gd name="connsiteX44" fmla="*/ 169644 w 606933"/>
              <a:gd name="connsiteY44" fmla="*/ 482812 h 606087"/>
              <a:gd name="connsiteX45" fmla="*/ 123419 w 606933"/>
              <a:gd name="connsiteY45" fmla="*/ 482812 h 606087"/>
              <a:gd name="connsiteX46" fmla="*/ 123419 w 606933"/>
              <a:gd name="connsiteY46" fmla="*/ 436236 h 606087"/>
              <a:gd name="connsiteX47" fmla="*/ 0 w 606933"/>
              <a:gd name="connsiteY47" fmla="*/ 436236 h 606087"/>
              <a:gd name="connsiteX48" fmla="*/ 0 w 606933"/>
              <a:gd name="connsiteY48" fmla="*/ 396296 h 606087"/>
              <a:gd name="connsiteX49" fmla="*/ 123419 w 606933"/>
              <a:gd name="connsiteY49" fmla="*/ 396296 h 606087"/>
              <a:gd name="connsiteX50" fmla="*/ 123419 w 606933"/>
              <a:gd name="connsiteY50" fmla="*/ 322696 h 606087"/>
              <a:gd name="connsiteX51" fmla="*/ 0 w 606933"/>
              <a:gd name="connsiteY51" fmla="*/ 322696 h 606087"/>
              <a:gd name="connsiteX52" fmla="*/ 0 w 606933"/>
              <a:gd name="connsiteY52" fmla="*/ 282685 h 606087"/>
              <a:gd name="connsiteX53" fmla="*/ 123419 w 606933"/>
              <a:gd name="connsiteY53" fmla="*/ 282685 h 606087"/>
              <a:gd name="connsiteX54" fmla="*/ 123419 w 606933"/>
              <a:gd name="connsiteY54" fmla="*/ 209085 h 606087"/>
              <a:gd name="connsiteX55" fmla="*/ 0 w 606933"/>
              <a:gd name="connsiteY55" fmla="*/ 209085 h 606087"/>
              <a:gd name="connsiteX56" fmla="*/ 0 w 606933"/>
              <a:gd name="connsiteY56" fmla="*/ 169145 h 606087"/>
              <a:gd name="connsiteX57" fmla="*/ 123419 w 606933"/>
              <a:gd name="connsiteY57" fmla="*/ 169145 h 606087"/>
              <a:gd name="connsiteX58" fmla="*/ 123419 w 606933"/>
              <a:gd name="connsiteY58" fmla="*/ 123275 h 606087"/>
              <a:gd name="connsiteX59" fmla="*/ 169644 w 606933"/>
              <a:gd name="connsiteY59" fmla="*/ 123275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933" h="606087">
                <a:moveTo>
                  <a:pt x="245285" y="244933"/>
                </a:moveTo>
                <a:lnTo>
                  <a:pt x="361577" y="244933"/>
                </a:lnTo>
                <a:lnTo>
                  <a:pt x="361577" y="361013"/>
                </a:lnTo>
                <a:lnTo>
                  <a:pt x="245285" y="361013"/>
                </a:lnTo>
                <a:close/>
                <a:moveTo>
                  <a:pt x="205263" y="204992"/>
                </a:moveTo>
                <a:lnTo>
                  <a:pt x="205263" y="400995"/>
                </a:lnTo>
                <a:lnTo>
                  <a:pt x="401570" y="400995"/>
                </a:lnTo>
                <a:lnTo>
                  <a:pt x="401570" y="204992"/>
                </a:lnTo>
                <a:close/>
                <a:moveTo>
                  <a:pt x="169644" y="0"/>
                </a:moveTo>
                <a:lnTo>
                  <a:pt x="209666" y="0"/>
                </a:lnTo>
                <a:lnTo>
                  <a:pt x="209666" y="123275"/>
                </a:lnTo>
                <a:lnTo>
                  <a:pt x="283406" y="123275"/>
                </a:lnTo>
                <a:lnTo>
                  <a:pt x="283406" y="0"/>
                </a:lnTo>
                <a:lnTo>
                  <a:pt x="323427" y="0"/>
                </a:lnTo>
                <a:lnTo>
                  <a:pt x="323427" y="123275"/>
                </a:lnTo>
                <a:lnTo>
                  <a:pt x="397267" y="123275"/>
                </a:lnTo>
                <a:lnTo>
                  <a:pt x="397267" y="0"/>
                </a:lnTo>
                <a:lnTo>
                  <a:pt x="437289" y="0"/>
                </a:lnTo>
                <a:lnTo>
                  <a:pt x="437289" y="123275"/>
                </a:lnTo>
                <a:lnTo>
                  <a:pt x="483514" y="123275"/>
                </a:lnTo>
                <a:lnTo>
                  <a:pt x="483514" y="169145"/>
                </a:lnTo>
                <a:lnTo>
                  <a:pt x="606933" y="169145"/>
                </a:lnTo>
                <a:lnTo>
                  <a:pt x="606933" y="209085"/>
                </a:lnTo>
                <a:lnTo>
                  <a:pt x="483514" y="209085"/>
                </a:lnTo>
                <a:lnTo>
                  <a:pt x="483514" y="282685"/>
                </a:lnTo>
                <a:lnTo>
                  <a:pt x="606933" y="282685"/>
                </a:lnTo>
                <a:lnTo>
                  <a:pt x="606933" y="322696"/>
                </a:lnTo>
                <a:lnTo>
                  <a:pt x="483514" y="322696"/>
                </a:lnTo>
                <a:lnTo>
                  <a:pt x="483514" y="396296"/>
                </a:lnTo>
                <a:lnTo>
                  <a:pt x="606933" y="396296"/>
                </a:lnTo>
                <a:lnTo>
                  <a:pt x="606933" y="436236"/>
                </a:lnTo>
                <a:lnTo>
                  <a:pt x="483514" y="436236"/>
                </a:lnTo>
                <a:lnTo>
                  <a:pt x="483514" y="482812"/>
                </a:lnTo>
                <a:lnTo>
                  <a:pt x="437289" y="482812"/>
                </a:lnTo>
                <a:lnTo>
                  <a:pt x="437289" y="606087"/>
                </a:lnTo>
                <a:lnTo>
                  <a:pt x="397267" y="606087"/>
                </a:lnTo>
                <a:lnTo>
                  <a:pt x="397267" y="482812"/>
                </a:lnTo>
                <a:lnTo>
                  <a:pt x="323427" y="482812"/>
                </a:lnTo>
                <a:lnTo>
                  <a:pt x="323427" y="606087"/>
                </a:lnTo>
                <a:lnTo>
                  <a:pt x="283406" y="606087"/>
                </a:lnTo>
                <a:lnTo>
                  <a:pt x="283406" y="482812"/>
                </a:lnTo>
                <a:lnTo>
                  <a:pt x="209666" y="482812"/>
                </a:lnTo>
                <a:lnTo>
                  <a:pt x="209666" y="606087"/>
                </a:lnTo>
                <a:lnTo>
                  <a:pt x="169644" y="606087"/>
                </a:lnTo>
                <a:lnTo>
                  <a:pt x="169644" y="482812"/>
                </a:lnTo>
                <a:lnTo>
                  <a:pt x="123419" y="482812"/>
                </a:lnTo>
                <a:lnTo>
                  <a:pt x="123419" y="436236"/>
                </a:lnTo>
                <a:lnTo>
                  <a:pt x="0" y="436236"/>
                </a:lnTo>
                <a:lnTo>
                  <a:pt x="0" y="396296"/>
                </a:lnTo>
                <a:lnTo>
                  <a:pt x="123419" y="396296"/>
                </a:lnTo>
                <a:lnTo>
                  <a:pt x="123419" y="322696"/>
                </a:lnTo>
                <a:lnTo>
                  <a:pt x="0" y="322696"/>
                </a:lnTo>
                <a:lnTo>
                  <a:pt x="0" y="282685"/>
                </a:lnTo>
                <a:lnTo>
                  <a:pt x="123419" y="282685"/>
                </a:lnTo>
                <a:lnTo>
                  <a:pt x="123419" y="209085"/>
                </a:lnTo>
                <a:lnTo>
                  <a:pt x="0" y="209085"/>
                </a:lnTo>
                <a:lnTo>
                  <a:pt x="0" y="169145"/>
                </a:lnTo>
                <a:lnTo>
                  <a:pt x="123419" y="169145"/>
                </a:lnTo>
                <a:lnTo>
                  <a:pt x="123419" y="123275"/>
                </a:lnTo>
                <a:lnTo>
                  <a:pt x="169644" y="123275"/>
                </a:lnTo>
                <a:close/>
              </a:path>
            </a:pathLst>
          </a:custGeom>
          <a:noFill/>
          <a:ln>
            <a:solidFill>
              <a:srgbClr val="99CCCC"/>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888344" y="4307206"/>
            <a:ext cx="525055" cy="389557"/>
            <a:chOff x="6420036" y="3212976"/>
            <a:chExt cx="525055" cy="389557"/>
          </a:xfrm>
        </p:grpSpPr>
        <p:sp>
          <p:nvSpPr>
            <p:cNvPr id="45" name="Freeform 75"/>
            <p:cNvSpPr>
              <a:spLocks/>
            </p:cNvSpPr>
            <p:nvPr/>
          </p:nvSpPr>
          <p:spPr bwMode="auto">
            <a:xfrm>
              <a:off x="6538597" y="3353555"/>
              <a:ext cx="347214" cy="240509"/>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46" name="Freeform 76"/>
            <p:cNvSpPr>
              <a:spLocks noEditPoints="1"/>
            </p:cNvSpPr>
            <p:nvPr/>
          </p:nvSpPr>
          <p:spPr bwMode="auto">
            <a:xfrm>
              <a:off x="6538597" y="3257013"/>
              <a:ext cx="406494" cy="304871"/>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47" name="Freeform 77"/>
            <p:cNvSpPr>
              <a:spLocks/>
            </p:cNvSpPr>
            <p:nvPr/>
          </p:nvSpPr>
          <p:spPr bwMode="auto">
            <a:xfrm>
              <a:off x="6470848" y="3285806"/>
              <a:ext cx="35569" cy="98236"/>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48" name="Freeform 78"/>
            <p:cNvSpPr>
              <a:spLocks/>
            </p:cNvSpPr>
            <p:nvPr/>
          </p:nvSpPr>
          <p:spPr bwMode="auto">
            <a:xfrm>
              <a:off x="6470848" y="3441628"/>
              <a:ext cx="35569" cy="88074"/>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49" name="Freeform 79"/>
            <p:cNvSpPr>
              <a:spLocks/>
            </p:cNvSpPr>
            <p:nvPr/>
          </p:nvSpPr>
          <p:spPr bwMode="auto">
            <a:xfrm>
              <a:off x="6420036" y="3212976"/>
              <a:ext cx="99930" cy="369232"/>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50" name="Freeform 80"/>
            <p:cNvSpPr>
              <a:spLocks/>
            </p:cNvSpPr>
            <p:nvPr/>
          </p:nvSpPr>
          <p:spPr bwMode="auto">
            <a:xfrm>
              <a:off x="6618201" y="3438241"/>
              <a:ext cx="49119" cy="76218"/>
            </a:xfrm>
            <a:custGeom>
              <a:avLst/>
              <a:gdLst>
                <a:gd name="T0" fmla="*/ 1 w 55"/>
                <a:gd name="T1" fmla="*/ 62 h 84"/>
                <a:gd name="T2" fmla="*/ 1 w 55"/>
                <a:gd name="T3" fmla="*/ 62 h 84"/>
                <a:gd name="T4" fmla="*/ 23 w 55"/>
                <a:gd name="T5" fmla="*/ 70 h 84"/>
                <a:gd name="T6" fmla="*/ 33 w 55"/>
                <a:gd name="T7" fmla="*/ 68 h 84"/>
                <a:gd name="T8" fmla="*/ 37 w 55"/>
                <a:gd name="T9" fmla="*/ 61 h 84"/>
                <a:gd name="T10" fmla="*/ 34 w 55"/>
                <a:gd name="T11" fmla="*/ 55 h 84"/>
                <a:gd name="T12" fmla="*/ 19 w 55"/>
                <a:gd name="T13" fmla="*/ 47 h 84"/>
                <a:gd name="T14" fmla="*/ 0 w 55"/>
                <a:gd name="T15" fmla="*/ 24 h 84"/>
                <a:gd name="T16" fmla="*/ 9 w 55"/>
                <a:gd name="T17" fmla="*/ 6 h 84"/>
                <a:gd name="T18" fmla="*/ 32 w 55"/>
                <a:gd name="T19" fmla="*/ 0 h 84"/>
                <a:gd name="T20" fmla="*/ 52 w 55"/>
                <a:gd name="T21" fmla="*/ 3 h 84"/>
                <a:gd name="T22" fmla="*/ 52 w 55"/>
                <a:gd name="T23" fmla="*/ 20 h 84"/>
                <a:gd name="T24" fmla="*/ 33 w 55"/>
                <a:gd name="T25" fmla="*/ 14 h 84"/>
                <a:gd name="T26" fmla="*/ 22 w 55"/>
                <a:gd name="T27" fmla="*/ 16 h 84"/>
                <a:gd name="T28" fmla="*/ 19 w 55"/>
                <a:gd name="T29" fmla="*/ 23 h 84"/>
                <a:gd name="T30" fmla="*/ 21 w 55"/>
                <a:gd name="T31" fmla="*/ 28 h 84"/>
                <a:gd name="T32" fmla="*/ 34 w 55"/>
                <a:gd name="T33" fmla="*/ 35 h 84"/>
                <a:gd name="T34" fmla="*/ 51 w 55"/>
                <a:gd name="T35" fmla="*/ 46 h 84"/>
                <a:gd name="T36" fmla="*/ 55 w 55"/>
                <a:gd name="T37" fmla="*/ 60 h 84"/>
                <a:gd name="T38" fmla="*/ 47 w 55"/>
                <a:gd name="T39" fmla="*/ 78 h 84"/>
                <a:gd name="T40" fmla="*/ 23 w 55"/>
                <a:gd name="T41" fmla="*/ 84 h 84"/>
                <a:gd name="T42" fmla="*/ 1 w 55"/>
                <a:gd name="T43" fmla="*/ 79 h 84"/>
                <a:gd name="T44" fmla="*/ 1 w 55"/>
                <a:gd name="T45"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84">
                  <a:moveTo>
                    <a:pt x="1" y="62"/>
                  </a:moveTo>
                  <a:lnTo>
                    <a:pt x="1" y="62"/>
                  </a:lnTo>
                  <a:cubicBezTo>
                    <a:pt x="7" y="67"/>
                    <a:pt x="15" y="70"/>
                    <a:pt x="23" y="70"/>
                  </a:cubicBezTo>
                  <a:cubicBezTo>
                    <a:pt x="28" y="70"/>
                    <a:pt x="31" y="69"/>
                    <a:pt x="33" y="68"/>
                  </a:cubicBezTo>
                  <a:cubicBezTo>
                    <a:pt x="36" y="66"/>
                    <a:pt x="37" y="64"/>
                    <a:pt x="37" y="61"/>
                  </a:cubicBezTo>
                  <a:cubicBezTo>
                    <a:pt x="37" y="59"/>
                    <a:pt x="36" y="57"/>
                    <a:pt x="34" y="55"/>
                  </a:cubicBezTo>
                  <a:cubicBezTo>
                    <a:pt x="32" y="53"/>
                    <a:pt x="27" y="51"/>
                    <a:pt x="19" y="47"/>
                  </a:cubicBezTo>
                  <a:cubicBezTo>
                    <a:pt x="7" y="42"/>
                    <a:pt x="0" y="34"/>
                    <a:pt x="0" y="24"/>
                  </a:cubicBezTo>
                  <a:cubicBezTo>
                    <a:pt x="0" y="16"/>
                    <a:pt x="3" y="11"/>
                    <a:pt x="9" y="6"/>
                  </a:cubicBezTo>
                  <a:cubicBezTo>
                    <a:pt x="15" y="2"/>
                    <a:pt x="22" y="0"/>
                    <a:pt x="32" y="0"/>
                  </a:cubicBezTo>
                  <a:cubicBezTo>
                    <a:pt x="40" y="0"/>
                    <a:pt x="46" y="1"/>
                    <a:pt x="52" y="3"/>
                  </a:cubicBezTo>
                  <a:lnTo>
                    <a:pt x="52" y="20"/>
                  </a:lnTo>
                  <a:cubicBezTo>
                    <a:pt x="46" y="16"/>
                    <a:pt x="40" y="14"/>
                    <a:pt x="33" y="14"/>
                  </a:cubicBezTo>
                  <a:cubicBezTo>
                    <a:pt x="28" y="14"/>
                    <a:pt x="25" y="15"/>
                    <a:pt x="22" y="16"/>
                  </a:cubicBezTo>
                  <a:cubicBezTo>
                    <a:pt x="20" y="18"/>
                    <a:pt x="19" y="20"/>
                    <a:pt x="19" y="23"/>
                  </a:cubicBezTo>
                  <a:cubicBezTo>
                    <a:pt x="19" y="25"/>
                    <a:pt x="19" y="27"/>
                    <a:pt x="21" y="28"/>
                  </a:cubicBezTo>
                  <a:cubicBezTo>
                    <a:pt x="23" y="30"/>
                    <a:pt x="27" y="32"/>
                    <a:pt x="34" y="35"/>
                  </a:cubicBezTo>
                  <a:cubicBezTo>
                    <a:pt x="42" y="39"/>
                    <a:pt x="48" y="42"/>
                    <a:pt x="51" y="46"/>
                  </a:cubicBezTo>
                  <a:cubicBezTo>
                    <a:pt x="54" y="50"/>
                    <a:pt x="55" y="55"/>
                    <a:pt x="55" y="60"/>
                  </a:cubicBezTo>
                  <a:cubicBezTo>
                    <a:pt x="55" y="68"/>
                    <a:pt x="52" y="74"/>
                    <a:pt x="47" y="78"/>
                  </a:cubicBezTo>
                  <a:cubicBezTo>
                    <a:pt x="41" y="82"/>
                    <a:pt x="34" y="84"/>
                    <a:pt x="23" y="84"/>
                  </a:cubicBezTo>
                  <a:cubicBezTo>
                    <a:pt x="14" y="84"/>
                    <a:pt x="7" y="82"/>
                    <a:pt x="1" y="79"/>
                  </a:cubicBezTo>
                  <a:lnTo>
                    <a:pt x="1" y="62"/>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51" name="Freeform 81"/>
            <p:cNvSpPr>
              <a:spLocks/>
            </p:cNvSpPr>
            <p:nvPr/>
          </p:nvSpPr>
          <p:spPr bwMode="auto">
            <a:xfrm>
              <a:off x="6677482" y="3438241"/>
              <a:ext cx="49119" cy="76218"/>
            </a:xfrm>
            <a:custGeom>
              <a:avLst/>
              <a:gdLst>
                <a:gd name="T0" fmla="*/ 0 w 54"/>
                <a:gd name="T1" fmla="*/ 62 h 84"/>
                <a:gd name="T2" fmla="*/ 0 w 54"/>
                <a:gd name="T3" fmla="*/ 62 h 84"/>
                <a:gd name="T4" fmla="*/ 22 w 54"/>
                <a:gd name="T5" fmla="*/ 70 h 84"/>
                <a:gd name="T6" fmla="*/ 33 w 54"/>
                <a:gd name="T7" fmla="*/ 68 h 84"/>
                <a:gd name="T8" fmla="*/ 36 w 54"/>
                <a:gd name="T9" fmla="*/ 61 h 84"/>
                <a:gd name="T10" fmla="*/ 33 w 54"/>
                <a:gd name="T11" fmla="*/ 55 h 84"/>
                <a:gd name="T12" fmla="*/ 19 w 54"/>
                <a:gd name="T13" fmla="*/ 47 h 84"/>
                <a:gd name="T14" fmla="*/ 0 w 54"/>
                <a:gd name="T15" fmla="*/ 24 h 84"/>
                <a:gd name="T16" fmla="*/ 8 w 54"/>
                <a:gd name="T17" fmla="*/ 6 h 84"/>
                <a:gd name="T18" fmla="*/ 31 w 54"/>
                <a:gd name="T19" fmla="*/ 0 h 84"/>
                <a:gd name="T20" fmla="*/ 51 w 54"/>
                <a:gd name="T21" fmla="*/ 3 h 84"/>
                <a:gd name="T22" fmla="*/ 51 w 54"/>
                <a:gd name="T23" fmla="*/ 20 h 84"/>
                <a:gd name="T24" fmla="*/ 32 w 54"/>
                <a:gd name="T25" fmla="*/ 14 h 84"/>
                <a:gd name="T26" fmla="*/ 22 w 54"/>
                <a:gd name="T27" fmla="*/ 16 h 84"/>
                <a:gd name="T28" fmla="*/ 18 w 54"/>
                <a:gd name="T29" fmla="*/ 23 h 84"/>
                <a:gd name="T30" fmla="*/ 20 w 54"/>
                <a:gd name="T31" fmla="*/ 28 h 84"/>
                <a:gd name="T32" fmla="*/ 33 w 54"/>
                <a:gd name="T33" fmla="*/ 35 h 84"/>
                <a:gd name="T34" fmla="*/ 50 w 54"/>
                <a:gd name="T35" fmla="*/ 46 h 84"/>
                <a:gd name="T36" fmla="*/ 54 w 54"/>
                <a:gd name="T37" fmla="*/ 60 h 84"/>
                <a:gd name="T38" fmla="*/ 46 w 54"/>
                <a:gd name="T39" fmla="*/ 78 h 84"/>
                <a:gd name="T40" fmla="*/ 23 w 54"/>
                <a:gd name="T41" fmla="*/ 84 h 84"/>
                <a:gd name="T42" fmla="*/ 0 w 54"/>
                <a:gd name="T43" fmla="*/ 79 h 84"/>
                <a:gd name="T44" fmla="*/ 0 w 54"/>
                <a:gd name="T45"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84">
                  <a:moveTo>
                    <a:pt x="0" y="62"/>
                  </a:moveTo>
                  <a:lnTo>
                    <a:pt x="0" y="62"/>
                  </a:lnTo>
                  <a:cubicBezTo>
                    <a:pt x="6" y="67"/>
                    <a:pt x="14" y="70"/>
                    <a:pt x="22" y="70"/>
                  </a:cubicBezTo>
                  <a:cubicBezTo>
                    <a:pt x="27" y="70"/>
                    <a:pt x="30" y="69"/>
                    <a:pt x="33" y="68"/>
                  </a:cubicBezTo>
                  <a:cubicBezTo>
                    <a:pt x="35" y="66"/>
                    <a:pt x="36" y="64"/>
                    <a:pt x="36" y="61"/>
                  </a:cubicBezTo>
                  <a:cubicBezTo>
                    <a:pt x="36" y="59"/>
                    <a:pt x="35" y="57"/>
                    <a:pt x="33" y="55"/>
                  </a:cubicBezTo>
                  <a:cubicBezTo>
                    <a:pt x="32" y="53"/>
                    <a:pt x="27" y="51"/>
                    <a:pt x="19" y="47"/>
                  </a:cubicBezTo>
                  <a:cubicBezTo>
                    <a:pt x="6" y="42"/>
                    <a:pt x="0" y="34"/>
                    <a:pt x="0" y="24"/>
                  </a:cubicBezTo>
                  <a:cubicBezTo>
                    <a:pt x="0" y="16"/>
                    <a:pt x="3" y="11"/>
                    <a:pt x="8" y="6"/>
                  </a:cubicBezTo>
                  <a:cubicBezTo>
                    <a:pt x="14" y="2"/>
                    <a:pt x="22" y="0"/>
                    <a:pt x="31" y="0"/>
                  </a:cubicBezTo>
                  <a:cubicBezTo>
                    <a:pt x="39" y="0"/>
                    <a:pt x="45" y="1"/>
                    <a:pt x="51" y="3"/>
                  </a:cubicBezTo>
                  <a:lnTo>
                    <a:pt x="51" y="20"/>
                  </a:lnTo>
                  <a:cubicBezTo>
                    <a:pt x="45" y="16"/>
                    <a:pt x="39" y="14"/>
                    <a:pt x="32" y="14"/>
                  </a:cubicBezTo>
                  <a:cubicBezTo>
                    <a:pt x="28" y="14"/>
                    <a:pt x="24" y="15"/>
                    <a:pt x="22" y="16"/>
                  </a:cubicBezTo>
                  <a:cubicBezTo>
                    <a:pt x="19" y="18"/>
                    <a:pt x="18" y="20"/>
                    <a:pt x="18" y="23"/>
                  </a:cubicBezTo>
                  <a:cubicBezTo>
                    <a:pt x="18" y="25"/>
                    <a:pt x="19" y="27"/>
                    <a:pt x="20" y="28"/>
                  </a:cubicBezTo>
                  <a:cubicBezTo>
                    <a:pt x="22" y="30"/>
                    <a:pt x="26" y="32"/>
                    <a:pt x="33" y="35"/>
                  </a:cubicBezTo>
                  <a:cubicBezTo>
                    <a:pt x="41" y="39"/>
                    <a:pt x="47" y="42"/>
                    <a:pt x="50" y="46"/>
                  </a:cubicBezTo>
                  <a:cubicBezTo>
                    <a:pt x="53" y="50"/>
                    <a:pt x="54" y="55"/>
                    <a:pt x="54" y="60"/>
                  </a:cubicBezTo>
                  <a:cubicBezTo>
                    <a:pt x="54" y="68"/>
                    <a:pt x="52" y="74"/>
                    <a:pt x="46" y="78"/>
                  </a:cubicBezTo>
                  <a:cubicBezTo>
                    <a:pt x="41" y="82"/>
                    <a:pt x="33" y="84"/>
                    <a:pt x="23" y="84"/>
                  </a:cubicBezTo>
                  <a:cubicBezTo>
                    <a:pt x="13" y="84"/>
                    <a:pt x="6" y="82"/>
                    <a:pt x="0" y="79"/>
                  </a:cubicBezTo>
                  <a:lnTo>
                    <a:pt x="0" y="62"/>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52" name="Freeform 82"/>
            <p:cNvSpPr>
              <a:spLocks noEditPoints="1"/>
            </p:cNvSpPr>
            <p:nvPr/>
          </p:nvSpPr>
          <p:spPr bwMode="auto">
            <a:xfrm>
              <a:off x="6738456" y="3439935"/>
              <a:ext cx="64362" cy="72831"/>
            </a:xfrm>
            <a:custGeom>
              <a:avLst/>
              <a:gdLst>
                <a:gd name="T0" fmla="*/ 17 w 71"/>
                <a:gd name="T1" fmla="*/ 14 h 80"/>
                <a:gd name="T2" fmla="*/ 17 w 71"/>
                <a:gd name="T3" fmla="*/ 14 h 80"/>
                <a:gd name="T4" fmla="*/ 17 w 71"/>
                <a:gd name="T5" fmla="*/ 66 h 80"/>
                <a:gd name="T6" fmla="*/ 26 w 71"/>
                <a:gd name="T7" fmla="*/ 66 h 80"/>
                <a:gd name="T8" fmla="*/ 46 w 71"/>
                <a:gd name="T9" fmla="*/ 59 h 80"/>
                <a:gd name="T10" fmla="*/ 53 w 71"/>
                <a:gd name="T11" fmla="*/ 39 h 80"/>
                <a:gd name="T12" fmla="*/ 45 w 71"/>
                <a:gd name="T13" fmla="*/ 20 h 80"/>
                <a:gd name="T14" fmla="*/ 26 w 71"/>
                <a:gd name="T15" fmla="*/ 14 h 80"/>
                <a:gd name="T16" fmla="*/ 17 w 71"/>
                <a:gd name="T17" fmla="*/ 14 h 80"/>
                <a:gd name="T18" fmla="*/ 0 w 71"/>
                <a:gd name="T19" fmla="*/ 80 h 80"/>
                <a:gd name="T20" fmla="*/ 0 w 71"/>
                <a:gd name="T21" fmla="*/ 80 h 80"/>
                <a:gd name="T22" fmla="*/ 0 w 71"/>
                <a:gd name="T23" fmla="*/ 0 h 80"/>
                <a:gd name="T24" fmla="*/ 28 w 71"/>
                <a:gd name="T25" fmla="*/ 0 h 80"/>
                <a:gd name="T26" fmla="*/ 71 w 71"/>
                <a:gd name="T27" fmla="*/ 39 h 80"/>
                <a:gd name="T28" fmla="*/ 59 w 71"/>
                <a:gd name="T29" fmla="*/ 69 h 80"/>
                <a:gd name="T30" fmla="*/ 28 w 71"/>
                <a:gd name="T31" fmla="*/ 80 h 80"/>
                <a:gd name="T32" fmla="*/ 0 w 71"/>
                <a:gd name="T3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80">
                  <a:moveTo>
                    <a:pt x="17" y="14"/>
                  </a:moveTo>
                  <a:lnTo>
                    <a:pt x="17" y="14"/>
                  </a:lnTo>
                  <a:lnTo>
                    <a:pt x="17" y="66"/>
                  </a:lnTo>
                  <a:lnTo>
                    <a:pt x="26" y="66"/>
                  </a:lnTo>
                  <a:cubicBezTo>
                    <a:pt x="35" y="66"/>
                    <a:pt x="41" y="64"/>
                    <a:pt x="46" y="59"/>
                  </a:cubicBezTo>
                  <a:cubicBezTo>
                    <a:pt x="50" y="54"/>
                    <a:pt x="53" y="48"/>
                    <a:pt x="53" y="39"/>
                  </a:cubicBezTo>
                  <a:cubicBezTo>
                    <a:pt x="53" y="31"/>
                    <a:pt x="50" y="25"/>
                    <a:pt x="45" y="20"/>
                  </a:cubicBezTo>
                  <a:cubicBezTo>
                    <a:pt x="41" y="16"/>
                    <a:pt x="34" y="14"/>
                    <a:pt x="26" y="14"/>
                  </a:cubicBezTo>
                  <a:lnTo>
                    <a:pt x="17" y="14"/>
                  </a:lnTo>
                  <a:close/>
                  <a:moveTo>
                    <a:pt x="0" y="80"/>
                  </a:moveTo>
                  <a:lnTo>
                    <a:pt x="0" y="80"/>
                  </a:lnTo>
                  <a:lnTo>
                    <a:pt x="0" y="0"/>
                  </a:lnTo>
                  <a:lnTo>
                    <a:pt x="28" y="0"/>
                  </a:lnTo>
                  <a:cubicBezTo>
                    <a:pt x="56" y="0"/>
                    <a:pt x="71" y="13"/>
                    <a:pt x="71" y="39"/>
                  </a:cubicBezTo>
                  <a:cubicBezTo>
                    <a:pt x="71" y="51"/>
                    <a:pt x="67" y="61"/>
                    <a:pt x="59" y="69"/>
                  </a:cubicBezTo>
                  <a:cubicBezTo>
                    <a:pt x="51" y="77"/>
                    <a:pt x="40" y="80"/>
                    <a:pt x="28" y="80"/>
                  </a:cubicBezTo>
                  <a:lnTo>
                    <a:pt x="0" y="80"/>
                  </a:ln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53" name="Freeform 83"/>
            <p:cNvSpPr>
              <a:spLocks/>
            </p:cNvSpPr>
            <p:nvPr/>
          </p:nvSpPr>
          <p:spPr bwMode="auto">
            <a:xfrm>
              <a:off x="6733375" y="3561884"/>
              <a:ext cx="42344" cy="40649"/>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sp>
          <p:nvSpPr>
            <p:cNvPr id="54" name="Freeform 84"/>
            <p:cNvSpPr>
              <a:spLocks/>
            </p:cNvSpPr>
            <p:nvPr/>
          </p:nvSpPr>
          <p:spPr bwMode="auto">
            <a:xfrm>
              <a:off x="6797736" y="3561884"/>
              <a:ext cx="42344" cy="40649"/>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solidFill>
              <a:srgbClr val="A9D4D4"/>
            </a:solidFill>
            <a:ln w="0">
              <a:noFill/>
              <a:prstDash val="solid"/>
              <a:round/>
              <a:headEnd/>
              <a:tailEnd/>
            </a:ln>
          </p:spPr>
          <p:txBody>
            <a:bodyPr>
              <a:noAutofit/>
            </a:bodyPr>
            <a:lstStyle/>
            <a:p>
              <a:pPr defTabSz="543689" fontAlgn="ctr">
                <a:defRPr/>
              </a:pPr>
              <a:endParaRPr lang="en-US" altLang="zh-CN" sz="3201" dirty="0">
                <a:latin typeface="微软雅黑" panose="020B0503020204020204" pitchFamily="34" charset="-122"/>
                <a:ea typeface="微软雅黑" panose="020B0503020204020204" pitchFamily="34" charset="-122"/>
              </a:endParaRPr>
            </a:p>
          </p:txBody>
        </p:sp>
      </p:grpSp>
      <p:sp>
        <p:nvSpPr>
          <p:cNvPr id="55" name="ethernet_3851"/>
          <p:cNvSpPr>
            <a:spLocks noChangeAspect="1"/>
          </p:cNvSpPr>
          <p:nvPr/>
        </p:nvSpPr>
        <p:spPr bwMode="auto">
          <a:xfrm>
            <a:off x="8526214" y="4379214"/>
            <a:ext cx="290122" cy="288032"/>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177">
                <a:moveTo>
                  <a:pt x="161" y="0"/>
                </a:moveTo>
                <a:lnTo>
                  <a:pt x="16" y="0"/>
                </a:lnTo>
                <a:cubicBezTo>
                  <a:pt x="7" y="0"/>
                  <a:pt x="0" y="7"/>
                  <a:pt x="0" y="16"/>
                </a:cubicBezTo>
                <a:lnTo>
                  <a:pt x="0" y="161"/>
                </a:lnTo>
                <a:cubicBezTo>
                  <a:pt x="0" y="170"/>
                  <a:pt x="7" y="177"/>
                  <a:pt x="16" y="177"/>
                </a:cubicBezTo>
                <a:lnTo>
                  <a:pt x="161" y="177"/>
                </a:lnTo>
                <a:cubicBezTo>
                  <a:pt x="170" y="177"/>
                  <a:pt x="177" y="170"/>
                  <a:pt x="177" y="161"/>
                </a:cubicBezTo>
                <a:lnTo>
                  <a:pt x="177" y="16"/>
                </a:lnTo>
                <a:cubicBezTo>
                  <a:pt x="177" y="7"/>
                  <a:pt x="170" y="0"/>
                  <a:pt x="161" y="0"/>
                </a:cubicBezTo>
                <a:close/>
                <a:moveTo>
                  <a:pt x="142" y="139"/>
                </a:moveTo>
                <a:cubicBezTo>
                  <a:pt x="142" y="144"/>
                  <a:pt x="137" y="148"/>
                  <a:pt x="132" y="148"/>
                </a:cubicBezTo>
                <a:lnTo>
                  <a:pt x="114" y="148"/>
                </a:lnTo>
                <a:lnTo>
                  <a:pt x="114" y="98"/>
                </a:lnTo>
                <a:lnTo>
                  <a:pt x="106" y="98"/>
                </a:lnTo>
                <a:lnTo>
                  <a:pt x="106" y="148"/>
                </a:lnTo>
                <a:lnTo>
                  <a:pt x="93" y="148"/>
                </a:lnTo>
                <a:lnTo>
                  <a:pt x="93" y="98"/>
                </a:lnTo>
                <a:lnTo>
                  <a:pt x="84" y="98"/>
                </a:lnTo>
                <a:lnTo>
                  <a:pt x="84" y="148"/>
                </a:lnTo>
                <a:lnTo>
                  <a:pt x="70" y="148"/>
                </a:lnTo>
                <a:lnTo>
                  <a:pt x="70" y="98"/>
                </a:lnTo>
                <a:lnTo>
                  <a:pt x="62" y="98"/>
                </a:lnTo>
                <a:lnTo>
                  <a:pt x="62" y="148"/>
                </a:lnTo>
                <a:lnTo>
                  <a:pt x="45" y="148"/>
                </a:lnTo>
                <a:cubicBezTo>
                  <a:pt x="39" y="148"/>
                  <a:pt x="35" y="144"/>
                  <a:pt x="35" y="139"/>
                </a:cubicBezTo>
                <a:lnTo>
                  <a:pt x="35" y="62"/>
                </a:lnTo>
                <a:cubicBezTo>
                  <a:pt x="35" y="57"/>
                  <a:pt x="39" y="53"/>
                  <a:pt x="45" y="53"/>
                </a:cubicBezTo>
                <a:lnTo>
                  <a:pt x="57" y="53"/>
                </a:lnTo>
                <a:lnTo>
                  <a:pt x="57" y="34"/>
                </a:lnTo>
                <a:cubicBezTo>
                  <a:pt x="57" y="31"/>
                  <a:pt x="60" y="29"/>
                  <a:pt x="63" y="29"/>
                </a:cubicBezTo>
                <a:lnTo>
                  <a:pt x="113" y="29"/>
                </a:lnTo>
                <a:cubicBezTo>
                  <a:pt x="116" y="29"/>
                  <a:pt x="118" y="31"/>
                  <a:pt x="118" y="34"/>
                </a:cubicBezTo>
                <a:lnTo>
                  <a:pt x="118" y="53"/>
                </a:lnTo>
                <a:lnTo>
                  <a:pt x="132" y="53"/>
                </a:lnTo>
                <a:cubicBezTo>
                  <a:pt x="137" y="53"/>
                  <a:pt x="142" y="57"/>
                  <a:pt x="142" y="62"/>
                </a:cubicBezTo>
                <a:lnTo>
                  <a:pt x="142" y="139"/>
                </a:lnTo>
                <a:close/>
              </a:path>
            </a:pathLst>
          </a:custGeom>
          <a:noFill/>
          <a:ln>
            <a:solidFill>
              <a:srgbClr val="ADD6D6"/>
            </a:solidFill>
          </a:ln>
        </p:spPr>
        <p:txBody>
          <a:bodyPr>
            <a:noAutofit/>
          </a:bodyPr>
          <a:lstStyle/>
          <a:p>
            <a:pPr fontAlgn="ctr"/>
            <a:endParaRPr lang="en-US" altLang="zh-CN" dirty="0">
              <a:latin typeface="微软雅黑" panose="020B0503020204020204" pitchFamily="34" charset="-122"/>
              <a:ea typeface="微软雅黑" panose="020B0503020204020204" pitchFamily="34" charset="-122"/>
            </a:endParaRPr>
          </a:p>
        </p:txBody>
      </p:sp>
      <p:sp>
        <p:nvSpPr>
          <p:cNvPr id="56" name="圆角矩形 55"/>
          <p:cNvSpPr/>
          <p:nvPr/>
        </p:nvSpPr>
        <p:spPr bwMode="auto">
          <a:xfrm>
            <a:off x="7340172" y="3911162"/>
            <a:ext cx="2232248" cy="845500"/>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r>
              <a:rPr lang="en-US" dirty="0" smtClean="0">
                <a:latin typeface="微软雅黑" panose="020B0503020204020204" pitchFamily="34" charset="-122"/>
                <a:ea typeface="微软雅黑" panose="020B0503020204020204" pitchFamily="34" charset="-122"/>
              </a:rPr>
              <a:t>QEMU</a:t>
            </a:r>
            <a:endParaRPr kumimoji="0" lang="en-US" sz="10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57" name="圆角矩形 56"/>
          <p:cNvSpPr/>
          <p:nvPr/>
        </p:nvSpPr>
        <p:spPr bwMode="auto">
          <a:xfrm>
            <a:off x="7340172" y="3497710"/>
            <a:ext cx="2232248"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Guest OS</a:t>
            </a:r>
            <a:endParaRPr kumimoji="0" lang="en-US"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58" name="圆角矩形 57"/>
          <p:cNvSpPr/>
          <p:nvPr/>
        </p:nvSpPr>
        <p:spPr bwMode="auto">
          <a:xfrm>
            <a:off x="7340172" y="2669618"/>
            <a:ext cx="2232248"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Application A</a:t>
            </a:r>
            <a:endParaRPr kumimoji="0" lang="en-US"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59" name="文本框 58"/>
          <p:cNvSpPr txBox="1"/>
          <p:nvPr/>
        </p:nvSpPr>
        <p:spPr bwMode="auto">
          <a:xfrm>
            <a:off x="7880232" y="2398994"/>
            <a:ext cx="1224136" cy="324036"/>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latin typeface="微软雅黑" panose="020B0503020204020204" pitchFamily="34" charset="-122"/>
                <a:ea typeface="微软雅黑" panose="020B0503020204020204" pitchFamily="34" charset="-122"/>
              </a:rPr>
              <a:t>VM</a:t>
            </a:r>
            <a:endParaRPr lang="en-US" sz="1400" dirty="0">
              <a:latin typeface="微软雅黑" panose="020B0503020204020204" pitchFamily="34" charset="-122"/>
              <a:ea typeface="微软雅黑" panose="020B0503020204020204" pitchFamily="34" charset="-122"/>
            </a:endParaRPr>
          </a:p>
        </p:txBody>
      </p:sp>
      <p:sp>
        <p:nvSpPr>
          <p:cNvPr id="60" name="文本框 59"/>
          <p:cNvSpPr txBox="1"/>
          <p:nvPr/>
        </p:nvSpPr>
        <p:spPr bwMode="auto">
          <a:xfrm>
            <a:off x="1127448" y="6143410"/>
            <a:ext cx="2288988"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latin typeface="微软雅黑" panose="020B0503020204020204" pitchFamily="34" charset="-122"/>
                <a:ea typeface="微软雅黑" panose="020B0503020204020204" pitchFamily="34" charset="-122"/>
              </a:rPr>
              <a:t>Physical hardware</a:t>
            </a:r>
            <a:endParaRPr lang="en-US" sz="1400" dirty="0" smtClean="0">
              <a:latin typeface="微软雅黑" panose="020B0503020204020204" pitchFamily="34" charset="-122"/>
              <a:ea typeface="微软雅黑" panose="020B0503020204020204" pitchFamily="34" charset="-122"/>
              <a:cs typeface="Arial" pitchFamily="34" charset="0"/>
            </a:endParaRPr>
          </a:p>
        </p:txBody>
      </p:sp>
      <p:sp>
        <p:nvSpPr>
          <p:cNvPr id="61" name="圆角矩形 60"/>
          <p:cNvSpPr/>
          <p:nvPr/>
        </p:nvSpPr>
        <p:spPr bwMode="auto">
          <a:xfrm>
            <a:off x="3323692" y="3047066"/>
            <a:ext cx="864096" cy="1529576"/>
          </a:xfrm>
          <a:prstGeom prst="roundRect">
            <a:avLst/>
          </a:prstGeom>
          <a:solidFill>
            <a:schemeClr val="bg1"/>
          </a:solidFill>
          <a:ln w="3175" cap="flat" cmpd="sng" algn="ctr">
            <a:solidFill>
              <a:schemeClr val="tx1"/>
            </a:solidFill>
            <a:prstDash val="dash"/>
            <a:round/>
            <a:headEnd type="none" w="med" len="med"/>
            <a:tailEnd type="none" w="med" len="med"/>
          </a:ln>
          <a:effectLst/>
        </p:spPr>
        <p:txBody>
          <a:bodyPr vert="horz" wrap="square" lIns="18000" tIns="45720" rIns="18000" bIns="45720" numCol="1" rtlCol="0" anchor="ctr" anchorCtr="0" compatLnSpc="1">
            <a:prstTxWarp prst="textNoShape">
              <a:avLst/>
            </a:prstTxWarp>
            <a:noAutofit/>
          </a:bodyPr>
          <a:lstStyle/>
          <a:p>
            <a:pPr algn="ctr" fontAlgn="ctr"/>
            <a:r>
              <a:rPr lang="en-US" sz="1400" dirty="0" smtClean="0">
                <a:latin typeface="微软雅黑" panose="020B0503020204020204" pitchFamily="34" charset="-122"/>
                <a:ea typeface="微软雅黑" panose="020B0503020204020204" pitchFamily="34" charset="-122"/>
              </a:rPr>
              <a:t>User</a:t>
            </a:r>
            <a:endParaRPr lang="en-US" altLang="zh-CN" sz="1400" dirty="0" smtClean="0">
              <a:latin typeface="微软雅黑" panose="020B0503020204020204" pitchFamily="34" charset="-122"/>
              <a:ea typeface="微软雅黑" panose="020B0503020204020204" pitchFamily="34" charset="-122"/>
            </a:endParaRPr>
          </a:p>
          <a:p>
            <a:pPr algn="ctr" fontAlgn="ctr"/>
            <a:r>
              <a:rPr lang="en-US" sz="1400" dirty="0" smtClean="0">
                <a:latin typeface="微软雅黑" panose="020B0503020204020204" pitchFamily="34" charset="-122"/>
                <a:ea typeface="微软雅黑" panose="020B0503020204020204" pitchFamily="34" charset="-122"/>
              </a:rPr>
              <a:t>space</a:t>
            </a:r>
            <a:endParaRPr lang="en-US" altLang="zh-CN" sz="1400" dirty="0" smtClean="0">
              <a:latin typeface="微软雅黑" panose="020B0503020204020204" pitchFamily="34" charset="-122"/>
              <a:ea typeface="微软雅黑" panose="020B0503020204020204" pitchFamily="34" charset="-122"/>
            </a:endParaRPr>
          </a:p>
          <a:p>
            <a:pPr algn="ctr" fontAlgn="ctr"/>
            <a:r>
              <a:rPr lang="en-US" sz="1400" dirty="0" smtClean="0">
                <a:latin typeface="微软雅黑" panose="020B0503020204020204" pitchFamily="34" charset="-122"/>
                <a:ea typeface="微软雅黑" panose="020B0503020204020204" pitchFamily="34" charset="-122"/>
              </a:rPr>
              <a:t>process</a:t>
            </a:r>
            <a:endParaRPr lang="en-US" sz="1400" dirty="0">
              <a:latin typeface="微软雅黑" panose="020B0503020204020204" pitchFamily="34" charset="-122"/>
              <a:ea typeface="微软雅黑" panose="020B0503020204020204" pitchFamily="34" charset="-122"/>
            </a:endParaRPr>
          </a:p>
        </p:txBody>
      </p:sp>
      <p:sp>
        <p:nvSpPr>
          <p:cNvPr id="62" name="圆角矩形 61"/>
          <p:cNvSpPr/>
          <p:nvPr/>
        </p:nvSpPr>
        <p:spPr bwMode="auto">
          <a:xfrm>
            <a:off x="4043772" y="3245682"/>
            <a:ext cx="864096" cy="1529576"/>
          </a:xfrm>
          <a:prstGeom prst="roundRect">
            <a:avLst/>
          </a:prstGeom>
          <a:solidFill>
            <a:schemeClr val="bg1"/>
          </a:solidFill>
          <a:ln w="3175" cap="flat" cmpd="sng" algn="ctr">
            <a:solidFill>
              <a:schemeClr val="tx1"/>
            </a:solidFill>
            <a:prstDash val="dash"/>
            <a:round/>
            <a:headEnd type="none" w="med" len="med"/>
            <a:tailEnd type="none" w="med" len="med"/>
          </a:ln>
          <a:effectLst/>
        </p:spPr>
        <p:txBody>
          <a:bodyPr vert="horz" wrap="square" lIns="18000" tIns="45720" rIns="1800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User</a:t>
            </a:r>
            <a:endParaRPr lang="en-US" altLang="zh-CN" sz="1400" dirty="0" smtClean="0">
              <a:latin typeface="微软雅黑" panose="020B0503020204020204" pitchFamily="34" charset="-122"/>
              <a:ea typeface="微软雅黑" panose="020B0503020204020204" pitchFamily="34" charset="-122"/>
            </a:endParaRPr>
          </a:p>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space</a:t>
            </a:r>
            <a:endParaRPr kumimoji="0" lang="en-US" altLang="zh-CN"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process</a:t>
            </a:r>
            <a:endParaRPr kumimoji="0" lang="en-US"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63" name="圆角矩形 62"/>
          <p:cNvSpPr/>
          <p:nvPr/>
        </p:nvSpPr>
        <p:spPr bwMode="auto">
          <a:xfrm>
            <a:off x="5107924" y="3083070"/>
            <a:ext cx="2232248"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ea typeface="微软雅黑" panose="020B0503020204020204" pitchFamily="34" charset="-122"/>
              </a:rPr>
              <a:t>Bins/Libs</a:t>
            </a:r>
            <a:endParaRPr kumimoji="0" lang="en-US" sz="1400" b="0"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7340172" y="3083070"/>
            <a:ext cx="2232248"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r>
              <a:rPr lang="en-US" sz="1400" dirty="0" smtClean="0">
                <a:latin typeface="微软雅黑" panose="020B0503020204020204" pitchFamily="34" charset="-122"/>
                <a:ea typeface="微软雅黑" panose="020B0503020204020204" pitchFamily="34" charset="-122"/>
              </a:rPr>
              <a:t>Bins/Libs</a:t>
            </a:r>
            <a:endParaRPr lang="en-US" sz="1400" dirty="0">
              <a:latin typeface="微软雅黑" panose="020B0503020204020204" pitchFamily="34" charset="-122"/>
              <a:ea typeface="微软雅黑" panose="020B0503020204020204" pitchFamily="34" charset="-122"/>
            </a:endParaRPr>
          </a:p>
        </p:txBody>
      </p:sp>
      <p:sp>
        <p:nvSpPr>
          <p:cNvPr id="66" name="文本占位符 5"/>
          <p:cNvSpPr txBox="1">
            <a:spLocks/>
          </p:cNvSpPr>
          <p:nvPr/>
        </p:nvSpPr>
        <p:spPr>
          <a:xfrm>
            <a:off x="887929" y="1268760"/>
            <a:ext cx="10284635"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600" dirty="0" err="1" smtClean="0">
                <a:latin typeface="微软雅黑" panose="020B0503020204020204" pitchFamily="34" charset="-122"/>
                <a:ea typeface="微软雅黑" panose="020B0503020204020204" pitchFamily="34" charset="-122"/>
              </a:rPr>
              <a:t>KVM</a:t>
            </a:r>
            <a:r>
              <a:rPr lang="en-US" sz="1600" dirty="0" smtClean="0">
                <a:latin typeface="微软雅黑" panose="020B0503020204020204" pitchFamily="34" charset="-122"/>
                <a:ea typeface="微软雅黑" panose="020B0503020204020204" pitchFamily="34" charset="-122"/>
              </a:rPr>
              <a:t> is a virtualization module embedded in the standard Linux kernel. KVM consists of a kernel module, </a:t>
            </a:r>
            <a:r>
              <a:rPr lang="en-US" sz="1600" dirty="0" err="1" smtClean="0">
                <a:latin typeface="微软雅黑" panose="020B0503020204020204" pitchFamily="34" charset="-122"/>
                <a:ea typeface="微软雅黑" panose="020B0503020204020204" pitchFamily="34" charset="-122"/>
              </a:rPr>
              <a:t>kvm.ko</a:t>
            </a:r>
            <a:r>
              <a:rPr lang="en-US" sz="1600" dirty="0" smtClean="0">
                <a:latin typeface="微软雅黑" panose="020B0503020204020204" pitchFamily="34" charset="-122"/>
                <a:ea typeface="微软雅黑" panose="020B0503020204020204" pitchFamily="34" charset="-122"/>
              </a:rPr>
              <a:t>, that manages the virtual CPU and memory.</a:t>
            </a:r>
            <a:endParaRPr lang="en-US" altLang="zh-CN" sz="1200" kern="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0182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noAutofit/>
          </a:bodyPr>
          <a:lstStyle/>
          <a:p>
            <a:pPr fontAlgn="ctr"/>
            <a:r>
              <a:rPr lang="en-US" dirty="0" smtClean="0">
                <a:latin typeface="微软雅黑" panose="020B0503020204020204" pitchFamily="34" charset="-122"/>
                <a:ea typeface="微软雅黑" panose="020B0503020204020204" pitchFamily="34" charset="-122"/>
              </a:rPr>
              <a:t>What Is KVM?</a:t>
            </a:r>
            <a:endParaRPr lang="en-US" altLang="zh-CN" dirty="0">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 xmlns:a16="http://schemas.microsoft.com/office/drawing/2014/main" id="{B4BBD054-CCE9-406D-9193-474D81BC7A97}"/>
              </a:ext>
            </a:extLst>
          </p:cNvPr>
          <p:cNvGrpSpPr/>
          <p:nvPr/>
        </p:nvGrpSpPr>
        <p:grpSpPr>
          <a:xfrm>
            <a:off x="1091565" y="1366255"/>
            <a:ext cx="10381298" cy="5225428"/>
            <a:chOff x="-555993" y="1129079"/>
            <a:chExt cx="10517656" cy="3850549"/>
          </a:xfrm>
        </p:grpSpPr>
        <p:pic>
          <p:nvPicPr>
            <p:cNvPr id="2" name="图片 1"/>
            <p:cNvPicPr>
              <a:picLocks noChangeAspect="1"/>
            </p:cNvPicPr>
            <p:nvPr/>
          </p:nvPicPr>
          <p:blipFill>
            <a:blip r:embed="rId3" cstate="print"/>
            <a:stretch>
              <a:fillRect/>
            </a:stretch>
          </p:blipFill>
          <p:spPr>
            <a:xfrm>
              <a:off x="-555993" y="1438000"/>
              <a:ext cx="5070168" cy="2960550"/>
            </a:xfrm>
            <a:prstGeom prst="rect">
              <a:avLst/>
            </a:prstGeom>
          </p:spPr>
        </p:pic>
        <p:sp>
          <p:nvSpPr>
            <p:cNvPr id="5" name="文本框 4"/>
            <p:cNvSpPr txBox="1"/>
            <p:nvPr/>
          </p:nvSpPr>
          <p:spPr bwMode="auto">
            <a:xfrm>
              <a:off x="4920244" y="1129079"/>
              <a:ext cx="5041419" cy="3850549"/>
            </a:xfrm>
            <a:prstGeom prst="rect">
              <a:avLst/>
            </a:prstGeom>
            <a:noFill/>
            <a:ln w="9525">
              <a:noFill/>
              <a:miter lim="800000"/>
              <a:headEnd/>
              <a:tailEnd/>
            </a:ln>
          </p:spPr>
          <p:txBody>
            <a:bodyPr wrap="square" lIns="99980" tIns="49986" rIns="99980" bIns="49986" rtlCol="0">
              <a:noAutofit/>
            </a:bodyPr>
            <a:lstStyle/>
            <a:p>
              <a:pPr fontAlgn="ctr">
                <a:lnSpc>
                  <a:spcPct val="150000"/>
                </a:lnSpc>
              </a:pPr>
              <a:r>
                <a:rPr lang="en-US" sz="1600" b="1" dirty="0" smtClean="0">
                  <a:latin typeface="微软雅黑" panose="020B0503020204020204" pitchFamily="34" charset="-122"/>
                  <a:ea typeface="微软雅黑" panose="020B0503020204020204" pitchFamily="34" charset="-122"/>
                </a:rPr>
                <a:t>Guest</a:t>
              </a:r>
              <a:r>
                <a:rPr lang="en-US" sz="1600" dirty="0" smtClean="0">
                  <a:latin typeface="微软雅黑" panose="020B0503020204020204" pitchFamily="34" charset="-122"/>
                  <a:ea typeface="微软雅黑" panose="020B0503020204020204" pitchFamily="34" charset="-122"/>
                </a:rPr>
                <a:t>: The </a:t>
              </a:r>
              <a:r>
                <a:rPr lang="en-US" altLang="zh-CN" sz="1600" dirty="0" smtClean="0">
                  <a:latin typeface="微软雅黑" panose="020B0503020204020204" pitchFamily="34" charset="-122"/>
                  <a:ea typeface="微软雅黑" panose="020B0503020204020204" pitchFamily="34" charset="-122"/>
                </a:rPr>
                <a:t>guest OS</a:t>
              </a:r>
              <a:r>
                <a:rPr lang="en-US" sz="1600" dirty="0" smtClean="0">
                  <a:latin typeface="微软雅黑" panose="020B0503020204020204" pitchFamily="34" charset="-122"/>
                  <a:ea typeface="微软雅黑" panose="020B0503020204020204" pitchFamily="34" charset="-122"/>
                </a:rPr>
                <a:t>, including the CPU (vCPU), memory, and drivers (console, NIC, and I/O device drivers), is run by KVM in a restricted CPU mode.</a:t>
              </a:r>
            </a:p>
            <a:p>
              <a:pPr fontAlgn="ctr">
                <a:lnSpc>
                  <a:spcPct val="150000"/>
                </a:lnSpc>
              </a:pPr>
              <a:r>
                <a:rPr lang="en-US" sz="1600" b="1" dirty="0" smtClean="0">
                  <a:latin typeface="微软雅黑" panose="020B0503020204020204" pitchFamily="34" charset="-122"/>
                  <a:ea typeface="微软雅黑" panose="020B0503020204020204" pitchFamily="34" charset="-122"/>
                </a:rPr>
                <a:t>KVM</a:t>
              </a:r>
              <a:r>
                <a:rPr lang="en-US" sz="1600" dirty="0" smtClean="0">
                  <a:latin typeface="微软雅黑" panose="020B0503020204020204" pitchFamily="34" charset="-122"/>
                  <a:ea typeface="微软雅黑" panose="020B0503020204020204" pitchFamily="34" charset="-122"/>
                </a:rPr>
                <a:t>: Runs in the kernel space to virtualize the CPU and memory and to intercept I/Os of the guest OS. I/</a:t>
              </a:r>
              <a:r>
                <a:rPr lang="en-US" sz="1600" dirty="0" err="1" smtClean="0">
                  <a:latin typeface="微软雅黑" panose="020B0503020204020204" pitchFamily="34" charset="-122"/>
                  <a:ea typeface="微软雅黑" panose="020B0503020204020204" pitchFamily="34" charset="-122"/>
                </a:rPr>
                <a:t>Os</a:t>
              </a:r>
              <a:r>
                <a:rPr lang="en-US" sz="1600" dirty="0" smtClean="0">
                  <a:latin typeface="微软雅黑" panose="020B0503020204020204" pitchFamily="34" charset="-122"/>
                  <a:ea typeface="微软雅黑" panose="020B0503020204020204" pitchFamily="34" charset="-122"/>
                </a:rPr>
                <a:t> intercepted by KVM are processed by QEMU.</a:t>
              </a:r>
            </a:p>
            <a:p>
              <a:pPr fontAlgn="ctr">
                <a:lnSpc>
                  <a:spcPct val="150000"/>
                </a:lnSpc>
              </a:pPr>
              <a:r>
                <a:rPr lang="en-US" sz="1600" b="1" dirty="0" smtClean="0">
                  <a:latin typeface="微软雅黑" panose="020B0503020204020204" pitchFamily="34" charset="-122"/>
                  <a:ea typeface="微软雅黑" panose="020B0503020204020204" pitchFamily="34" charset="-122"/>
                </a:rPr>
                <a:t>QEMU</a:t>
              </a:r>
              <a:r>
                <a:rPr lang="en-US" sz="1600" dirty="0" smtClean="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is the modified native </a:t>
              </a:r>
              <a:r>
                <a:rPr lang="en-US" altLang="zh-CN" sz="1600" dirty="0" err="1" smtClean="0">
                  <a:latin typeface="微软雅黑" panose="020B0503020204020204" pitchFamily="34" charset="-122"/>
                  <a:ea typeface="微软雅黑" panose="020B0503020204020204" pitchFamily="34" charset="-122"/>
                </a:rPr>
                <a:t>QEMU</a:t>
              </a:r>
              <a:r>
                <a:rPr lang="en-US" altLang="zh-CN" sz="1600" dirty="0" smtClean="0">
                  <a:latin typeface="微软雅黑" panose="020B0503020204020204" pitchFamily="34" charset="-122"/>
                  <a:ea typeface="微软雅黑" panose="020B0503020204020204" pitchFamily="34" charset="-122"/>
                </a:rPr>
                <a:t> code used by the </a:t>
              </a:r>
              <a:r>
                <a:rPr lang="en-US" altLang="zh-CN" sz="1600" dirty="0" err="1" smtClean="0">
                  <a:latin typeface="微软雅黑" panose="020B0503020204020204" pitchFamily="34" charset="-122"/>
                  <a:ea typeface="微软雅黑" panose="020B0503020204020204" pitchFamily="34" charset="-122"/>
                </a:rPr>
                <a:t>KVM</a:t>
              </a:r>
              <a:r>
                <a:rPr lang="en-US" altLang="zh-CN" sz="1600" dirty="0" smtClean="0">
                  <a:latin typeface="微软雅黑" panose="020B0503020204020204" pitchFamily="34" charset="-122"/>
                  <a:ea typeface="微软雅黑" panose="020B0503020204020204" pitchFamily="34" charset="-122"/>
                </a:rPr>
                <a:t> </a:t>
              </a:r>
              <a:r>
                <a:rPr lang="en-US" altLang="zh-CN" sz="1600" dirty="0" err="1" smtClean="0">
                  <a:latin typeface="微软雅黑" panose="020B0503020204020204" pitchFamily="34" charset="-122"/>
                  <a:ea typeface="微软雅黑" panose="020B0503020204020204" pitchFamily="34" charset="-122"/>
                </a:rPr>
                <a:t>VMs</a:t>
              </a:r>
              <a:r>
                <a:rPr lang="en-US" altLang="zh-CN" sz="1600" dirty="0" smtClean="0">
                  <a:latin typeface="微软雅黑" panose="020B0503020204020204" pitchFamily="34" charset="-122"/>
                  <a:ea typeface="微软雅黑" panose="020B0503020204020204" pitchFamily="34" charset="-122"/>
                </a:rPr>
                <a:t>, r</a:t>
              </a:r>
              <a:r>
                <a:rPr lang="en-US" sz="1600" dirty="0" smtClean="0">
                  <a:latin typeface="微软雅黑" panose="020B0503020204020204" pitchFamily="34" charset="-122"/>
                  <a:ea typeface="微软雅黑" panose="020B0503020204020204" pitchFamily="34" charset="-122"/>
                </a:rPr>
                <a:t>uns in the user space, and provides I/O virtualization. Enables communication between dev/</a:t>
              </a:r>
              <a:r>
                <a:rPr lang="en-US" sz="1600" dirty="0" err="1" smtClean="0">
                  <a:latin typeface="微软雅黑" panose="020B0503020204020204" pitchFamily="34" charset="-122"/>
                  <a:ea typeface="微软雅黑" panose="020B0503020204020204" pitchFamily="34" charset="-122"/>
                </a:rPr>
                <a:t>kvm</a:t>
              </a:r>
              <a:r>
                <a:rPr lang="en-US" sz="1600" dirty="0" smtClean="0">
                  <a:latin typeface="微软雅黑" panose="020B0503020204020204" pitchFamily="34" charset="-122"/>
                  <a:ea typeface="微软雅黑" panose="020B0503020204020204" pitchFamily="34" charset="-122"/>
                </a:rPr>
                <a:t> and KVM through </a:t>
              </a:r>
              <a:r>
                <a:rPr lang="en-US" altLang="zh-CN" sz="1600" dirty="0" smtClean="0">
                  <a:latin typeface="微软雅黑" panose="020B0503020204020204" pitchFamily="34" charset="-122"/>
                  <a:ea typeface="微软雅黑" panose="020B0503020204020204" pitchFamily="34" charset="-122"/>
                </a:rPr>
                <a:t>the </a:t>
              </a:r>
              <a:r>
                <a:rPr lang="en-US" altLang="zh-CN" sz="1600" dirty="0" err="1">
                  <a:latin typeface="微软雅黑" panose="020B0503020204020204" pitchFamily="34" charset="-122"/>
                  <a:ea typeface="微软雅黑" panose="020B0503020204020204" pitchFamily="34" charset="-122"/>
                </a:rPr>
                <a:t>ioctl</a:t>
              </a: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function</a:t>
              </a:r>
              <a:r>
                <a:rPr lang="en-US" sz="1600" dirty="0" smtClean="0">
                  <a:latin typeface="微软雅黑" panose="020B0503020204020204" pitchFamily="34" charset="-122"/>
                  <a:ea typeface="微软雅黑" panose="020B0503020204020204" pitchFamily="34" charset="-122"/>
                </a:rPr>
                <a:t>.</a:t>
              </a:r>
            </a:p>
            <a:p>
              <a:pPr algn="ctr" defTabSz="1001649" eaLnBrk="0" fontAlgn="ctr" hangingPunct="0">
                <a:lnSpc>
                  <a:spcPct val="150000"/>
                </a:lnSpc>
              </a:pPr>
              <a:endParaRPr lang="en-US" altLang="zh-CN" sz="1400"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Tree>
    <p:extLst>
      <p:ext uri="{BB962C8B-B14F-4D97-AF65-F5344CB8AC3E}">
        <p14:creationId xmlns:p14="http://schemas.microsoft.com/office/powerpoint/2010/main" val="2364600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KVM Architecture</a:t>
            </a:r>
            <a:endParaRPr lang="en-US" dirty="0">
              <a:latin typeface="微软雅黑" panose="020B0503020204020204" pitchFamily="34" charset="-122"/>
            </a:endParaRPr>
          </a:p>
        </p:txBody>
      </p:sp>
      <p:sp>
        <p:nvSpPr>
          <p:cNvPr id="3" name="圆角矩形 2"/>
          <p:cNvSpPr/>
          <p:nvPr/>
        </p:nvSpPr>
        <p:spPr bwMode="auto">
          <a:xfrm>
            <a:off x="2963652" y="1628800"/>
            <a:ext cx="6516724" cy="118813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Management Tools</a:t>
            </a:r>
            <a:endParaRPr kumimoji="0" lang="en-US" sz="1400" b="0" i="0" u="none" strike="noStrike" cap="none" normalizeH="0" dirty="0" smtClean="0">
              <a:ln>
                <a:noFill/>
              </a:ln>
              <a:effectLst/>
              <a:latin typeface="微软雅黑" panose="020B0503020204020204" pitchFamily="34" charset="-122"/>
              <a:ea typeface="+mn-ea"/>
            </a:endParaRPr>
          </a:p>
        </p:txBody>
      </p:sp>
      <p:sp>
        <p:nvSpPr>
          <p:cNvPr id="4" name="圆角矩形 3"/>
          <p:cNvSpPr/>
          <p:nvPr/>
        </p:nvSpPr>
        <p:spPr bwMode="auto">
          <a:xfrm>
            <a:off x="3215680" y="2204864"/>
            <a:ext cx="1116124"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err="1" smtClean="0">
                <a:latin typeface="微软雅黑" panose="020B0503020204020204" pitchFamily="34" charset="-122"/>
              </a:rPr>
              <a:t>Virsh</a:t>
            </a:r>
            <a:endParaRPr kumimoji="0" lang="en-US" sz="1200" b="0" i="0" u="none" strike="noStrike" cap="none" normalizeH="0" dirty="0" smtClean="0">
              <a:ln>
                <a:noFill/>
              </a:ln>
              <a:effectLst/>
              <a:latin typeface="微软雅黑" panose="020B0503020204020204" pitchFamily="34" charset="-122"/>
              <a:ea typeface="+mn-ea"/>
            </a:endParaRPr>
          </a:p>
        </p:txBody>
      </p:sp>
      <p:sp>
        <p:nvSpPr>
          <p:cNvPr id="5" name="圆角矩形 4"/>
          <p:cNvSpPr/>
          <p:nvPr/>
        </p:nvSpPr>
        <p:spPr bwMode="auto">
          <a:xfrm>
            <a:off x="4443416" y="2204864"/>
            <a:ext cx="1116124"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err="1" smtClean="0">
                <a:latin typeface="微软雅黑" panose="020B0503020204020204" pitchFamily="34" charset="-122"/>
              </a:rPr>
              <a:t>Virt</a:t>
            </a:r>
            <a:r>
              <a:rPr lang="en-US" sz="1200" dirty="0" smtClean="0">
                <a:latin typeface="微软雅黑" panose="020B0503020204020204" pitchFamily="34" charset="-122"/>
              </a:rPr>
              <a:t>-manager</a:t>
            </a:r>
            <a:endParaRPr kumimoji="0" lang="en-US" sz="1200" b="0" i="0" u="none" strike="noStrike" cap="none" normalizeH="0" dirty="0" smtClean="0">
              <a:ln>
                <a:noFill/>
              </a:ln>
              <a:effectLst/>
              <a:latin typeface="微软雅黑" panose="020B0503020204020204" pitchFamily="34" charset="-122"/>
              <a:ea typeface="+mn-ea"/>
            </a:endParaRPr>
          </a:p>
        </p:txBody>
      </p:sp>
      <p:sp>
        <p:nvSpPr>
          <p:cNvPr id="6" name="圆角矩形 5"/>
          <p:cNvSpPr/>
          <p:nvPr/>
        </p:nvSpPr>
        <p:spPr bwMode="auto">
          <a:xfrm>
            <a:off x="5671153" y="2204864"/>
            <a:ext cx="1116124"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err="1" smtClean="0">
                <a:latin typeface="微软雅黑" panose="020B0503020204020204" pitchFamily="34" charset="-122"/>
              </a:rPr>
              <a:t>Virt</a:t>
            </a:r>
            <a:r>
              <a:rPr lang="en-US" sz="1200" dirty="0" smtClean="0">
                <a:latin typeface="微软雅黑" panose="020B0503020204020204" pitchFamily="34" charset="-122"/>
              </a:rPr>
              <a:t>-viewer</a:t>
            </a:r>
            <a:endParaRPr kumimoji="0" lang="en-US" sz="1200" b="0" i="0" u="none" strike="noStrike" cap="none" normalizeH="0" dirty="0" smtClean="0">
              <a:ln>
                <a:noFill/>
              </a:ln>
              <a:effectLst/>
              <a:latin typeface="微软雅黑" panose="020B0503020204020204" pitchFamily="34" charset="-122"/>
              <a:ea typeface="+mn-ea"/>
            </a:endParaRPr>
          </a:p>
        </p:txBody>
      </p:sp>
      <p:sp>
        <p:nvSpPr>
          <p:cNvPr id="7" name="圆角矩形 6"/>
          <p:cNvSpPr/>
          <p:nvPr/>
        </p:nvSpPr>
        <p:spPr bwMode="auto">
          <a:xfrm>
            <a:off x="6898889" y="2204864"/>
            <a:ext cx="1116124"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err="1" smtClean="0">
                <a:latin typeface="微软雅黑" panose="020B0503020204020204" pitchFamily="34" charset="-122"/>
              </a:rPr>
              <a:t>Virt</a:t>
            </a:r>
            <a:r>
              <a:rPr lang="en-US" sz="1200" dirty="0" smtClean="0">
                <a:latin typeface="微软雅黑" panose="020B0503020204020204" pitchFamily="34" charset="-122"/>
              </a:rPr>
              <a:t>-install</a:t>
            </a:r>
            <a:endParaRPr kumimoji="0" lang="en-US" sz="1200" b="0" i="0" u="none" strike="noStrike" cap="none" normalizeH="0" dirty="0" smtClean="0">
              <a:ln>
                <a:noFill/>
              </a:ln>
              <a:effectLst/>
              <a:latin typeface="微软雅黑" panose="020B0503020204020204" pitchFamily="34" charset="-122"/>
              <a:ea typeface="+mn-ea"/>
            </a:endParaRPr>
          </a:p>
        </p:txBody>
      </p:sp>
      <p:sp>
        <p:nvSpPr>
          <p:cNvPr id="8" name="圆角矩形 7"/>
          <p:cNvSpPr/>
          <p:nvPr/>
        </p:nvSpPr>
        <p:spPr bwMode="auto">
          <a:xfrm>
            <a:off x="8126626" y="2204864"/>
            <a:ext cx="1116124"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Others</a:t>
            </a:r>
            <a:endParaRPr kumimoji="0" lang="en-US" sz="1200" b="0" i="0" u="none" strike="noStrike" cap="none" normalizeH="0" dirty="0" smtClean="0">
              <a:ln>
                <a:noFill/>
              </a:ln>
              <a:effectLst/>
              <a:latin typeface="微软雅黑" panose="020B0503020204020204" pitchFamily="34" charset="-122"/>
              <a:ea typeface="+mn-ea"/>
            </a:endParaRPr>
          </a:p>
        </p:txBody>
      </p:sp>
      <p:sp>
        <p:nvSpPr>
          <p:cNvPr id="9" name="圆角矩形 8"/>
          <p:cNvSpPr/>
          <p:nvPr/>
        </p:nvSpPr>
        <p:spPr bwMode="auto">
          <a:xfrm>
            <a:off x="5627948" y="3329592"/>
            <a:ext cx="1260140" cy="711476"/>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err="1" smtClean="0">
                <a:latin typeface="微软雅黑" panose="020B0503020204020204" pitchFamily="34" charset="-122"/>
              </a:rPr>
              <a:t>libvirt</a:t>
            </a:r>
            <a:endParaRPr kumimoji="0" lang="en-US" sz="1400" b="0" i="0" u="none" strike="noStrike" cap="none" normalizeH="0" dirty="0" smtClean="0">
              <a:ln>
                <a:noFill/>
              </a:ln>
              <a:effectLst/>
              <a:latin typeface="微软雅黑" panose="020B0503020204020204" pitchFamily="34" charset="-122"/>
              <a:ea typeface="+mn-ea"/>
            </a:endParaRPr>
          </a:p>
        </p:txBody>
      </p:sp>
      <p:sp>
        <p:nvSpPr>
          <p:cNvPr id="10" name="圆角矩形 9"/>
          <p:cNvSpPr/>
          <p:nvPr/>
        </p:nvSpPr>
        <p:spPr bwMode="auto">
          <a:xfrm>
            <a:off x="5411924" y="4437112"/>
            <a:ext cx="1656184" cy="1764618"/>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0" lang="en-US" sz="1400" b="0" i="0" u="none" strike="noStrike" cap="none" normalizeH="0" dirty="0" smtClean="0">
              <a:ln>
                <a:noFill/>
              </a:ln>
              <a:effectLst/>
              <a:latin typeface="微软雅黑" panose="020B0503020204020204" pitchFamily="34" charset="-122"/>
              <a:ea typeface="+mn-ea"/>
            </a:endParaRPr>
          </a:p>
        </p:txBody>
      </p:sp>
      <p:sp>
        <p:nvSpPr>
          <p:cNvPr id="11" name="圆角矩形 10"/>
          <p:cNvSpPr/>
          <p:nvPr/>
        </p:nvSpPr>
        <p:spPr bwMode="auto">
          <a:xfrm>
            <a:off x="5447928" y="4581128"/>
            <a:ext cx="1584176" cy="665480"/>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Linux Kernel</a:t>
            </a:r>
          </a:p>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(KVM module)</a:t>
            </a:r>
            <a:endParaRPr kumimoji="0" lang="en-US" sz="1400" b="0" i="0" u="none" strike="noStrike" cap="none" normalizeH="0" dirty="0" smtClean="0">
              <a:ln>
                <a:noFill/>
              </a:ln>
              <a:effectLst/>
              <a:latin typeface="微软雅黑" panose="020B0503020204020204" pitchFamily="34" charset="-122"/>
              <a:ea typeface="+mn-ea"/>
            </a:endParaRPr>
          </a:p>
        </p:txBody>
      </p:sp>
      <p:sp>
        <p:nvSpPr>
          <p:cNvPr id="12" name="圆角矩形 11"/>
          <p:cNvSpPr/>
          <p:nvPr/>
        </p:nvSpPr>
        <p:spPr bwMode="auto">
          <a:xfrm>
            <a:off x="5519936" y="5337212"/>
            <a:ext cx="720080"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QEMU</a:t>
            </a:r>
            <a:endParaRPr kumimoji="0" lang="en-US" sz="1200" b="0" i="0" u="none" strike="noStrike" cap="none" normalizeH="0" dirty="0" smtClean="0">
              <a:ln>
                <a:noFill/>
              </a:ln>
              <a:effectLst/>
              <a:latin typeface="微软雅黑" panose="020B0503020204020204" pitchFamily="34" charset="-122"/>
              <a:ea typeface="+mn-ea"/>
            </a:endParaRPr>
          </a:p>
        </p:txBody>
      </p:sp>
      <p:sp>
        <p:nvSpPr>
          <p:cNvPr id="13" name="圆角矩形 12"/>
          <p:cNvSpPr/>
          <p:nvPr/>
        </p:nvSpPr>
        <p:spPr bwMode="auto">
          <a:xfrm>
            <a:off x="5519936" y="5751852"/>
            <a:ext cx="720080"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Guest OS</a:t>
            </a:r>
            <a:endParaRPr kumimoji="0" lang="en-US" sz="1200" b="0" i="0" u="none" strike="noStrike" cap="none" normalizeH="0" dirty="0" smtClean="0">
              <a:ln>
                <a:noFill/>
              </a:ln>
              <a:effectLst/>
              <a:latin typeface="微软雅黑" panose="020B0503020204020204" pitchFamily="34" charset="-122"/>
              <a:ea typeface="+mn-ea"/>
            </a:endParaRPr>
          </a:p>
        </p:txBody>
      </p:sp>
      <p:sp>
        <p:nvSpPr>
          <p:cNvPr id="14" name="圆角矩形 13"/>
          <p:cNvSpPr/>
          <p:nvPr/>
        </p:nvSpPr>
        <p:spPr bwMode="auto">
          <a:xfrm>
            <a:off x="6276020" y="5337212"/>
            <a:ext cx="720080"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QEMU</a:t>
            </a:r>
            <a:endParaRPr kumimoji="0" lang="en-US" sz="1200" b="0" i="0" u="none" strike="noStrike" cap="none" normalizeH="0" dirty="0" smtClean="0">
              <a:ln>
                <a:noFill/>
              </a:ln>
              <a:effectLst/>
              <a:latin typeface="微软雅黑" panose="020B0503020204020204" pitchFamily="34" charset="-122"/>
              <a:ea typeface="+mn-ea"/>
            </a:endParaRPr>
          </a:p>
        </p:txBody>
      </p:sp>
      <p:sp>
        <p:nvSpPr>
          <p:cNvPr id="15" name="圆角矩形 14"/>
          <p:cNvSpPr/>
          <p:nvPr/>
        </p:nvSpPr>
        <p:spPr bwMode="auto">
          <a:xfrm>
            <a:off x="6276020" y="5751852"/>
            <a:ext cx="720080" cy="4134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Guest OS</a:t>
            </a:r>
            <a:endParaRPr kumimoji="0" lang="en-US" sz="1200" b="0" i="0" u="none" strike="noStrike" cap="none" normalizeH="0" dirty="0" smtClean="0">
              <a:ln>
                <a:noFill/>
              </a:ln>
              <a:effectLst/>
              <a:latin typeface="微软雅黑" panose="020B0503020204020204" pitchFamily="34" charset="-122"/>
              <a:ea typeface="+mn-ea"/>
            </a:endParaRPr>
          </a:p>
        </p:txBody>
      </p:sp>
      <p:cxnSp>
        <p:nvCxnSpPr>
          <p:cNvPr id="16" name="肘形连接符 15"/>
          <p:cNvCxnSpPr>
            <a:stCxn id="4" idx="2"/>
            <a:endCxn id="8" idx="2"/>
          </p:cNvCxnSpPr>
          <p:nvPr/>
        </p:nvCxnSpPr>
        <p:spPr bwMode="auto">
          <a:xfrm rot="16200000" flipH="1">
            <a:off x="6229215" y="162843"/>
            <a:ext cx="12700" cy="4910946"/>
          </a:xfrm>
          <a:prstGeom prst="bentConnector3">
            <a:avLst>
              <a:gd name="adj1" fmla="val 300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直接连接符 16"/>
          <p:cNvCxnSpPr/>
          <p:nvPr/>
        </p:nvCxnSpPr>
        <p:spPr bwMode="auto">
          <a:xfrm>
            <a:off x="4979876" y="2636912"/>
            <a:ext cx="0" cy="3593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直接连接符 17"/>
          <p:cNvCxnSpPr/>
          <p:nvPr/>
        </p:nvCxnSpPr>
        <p:spPr bwMode="auto">
          <a:xfrm>
            <a:off x="6240016" y="2636912"/>
            <a:ext cx="0" cy="3593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直接连接符 18"/>
          <p:cNvCxnSpPr/>
          <p:nvPr/>
        </p:nvCxnSpPr>
        <p:spPr bwMode="auto">
          <a:xfrm>
            <a:off x="7500156" y="2636912"/>
            <a:ext cx="0" cy="35934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直接连接符 19"/>
          <p:cNvCxnSpPr/>
          <p:nvPr/>
        </p:nvCxnSpPr>
        <p:spPr bwMode="auto">
          <a:xfrm>
            <a:off x="6240016" y="2960948"/>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直接连接符 20"/>
          <p:cNvCxnSpPr>
            <a:endCxn id="11" idx="0"/>
          </p:cNvCxnSpPr>
          <p:nvPr/>
        </p:nvCxnSpPr>
        <p:spPr bwMode="auto">
          <a:xfrm>
            <a:off x="6240016" y="4041068"/>
            <a:ext cx="0" cy="5400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直接连接符 21"/>
          <p:cNvCxnSpPr/>
          <p:nvPr/>
        </p:nvCxnSpPr>
        <p:spPr bwMode="auto">
          <a:xfrm>
            <a:off x="5915980" y="5229200"/>
            <a:ext cx="0"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直接连接符 22"/>
          <p:cNvCxnSpPr/>
          <p:nvPr/>
        </p:nvCxnSpPr>
        <p:spPr bwMode="auto">
          <a:xfrm>
            <a:off x="6636060" y="5229200"/>
            <a:ext cx="0"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1227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KVM and </a:t>
            </a:r>
            <a:r>
              <a:rPr lang="en-US" dirty="0" err="1" smtClean="0">
                <a:latin typeface="微软雅黑" panose="020B0503020204020204" pitchFamily="34" charset="-122"/>
              </a:rPr>
              <a:t>libvirt</a:t>
            </a:r>
            <a:endParaRPr lang="en-US" dirty="0">
              <a:latin typeface="微软雅黑" panose="020B0503020204020204" pitchFamily="34" charset="-122"/>
            </a:endParaRPr>
          </a:p>
        </p:txBody>
      </p:sp>
      <p:pic>
        <p:nvPicPr>
          <p:cNvPr id="24" name="Picture 3"/>
          <p:cNvPicPr>
            <a:picLocks noChangeAspect="1"/>
          </p:cNvPicPr>
          <p:nvPr/>
        </p:nvPicPr>
        <p:blipFill>
          <a:blip r:embed="rId3" cstate="print"/>
          <a:stretch>
            <a:fillRect/>
          </a:stretch>
        </p:blipFill>
        <p:spPr>
          <a:xfrm>
            <a:off x="1235460" y="3487832"/>
            <a:ext cx="4449587" cy="2897936"/>
          </a:xfrm>
          <a:prstGeom prst="rect">
            <a:avLst/>
          </a:prstGeom>
        </p:spPr>
      </p:pic>
      <p:pic>
        <p:nvPicPr>
          <p:cNvPr id="26" name="Picture 2" descr="http://res.cloudinary.com/pycured/image/upload/b_rgb:fff,bo_2px_solid_rgb:fff,o_100,q_100/v1363181786/libivrt_archi_xltc0m.png"/>
          <p:cNvPicPr>
            <a:picLocks noChangeAspect="1" noChangeArrowheads="1"/>
          </p:cNvPicPr>
          <p:nvPr/>
        </p:nvPicPr>
        <p:blipFill>
          <a:blip r:embed="rId4" cstate="print"/>
          <a:srcRect/>
          <a:stretch>
            <a:fillRect/>
          </a:stretch>
        </p:blipFill>
        <p:spPr bwMode="auto">
          <a:xfrm>
            <a:off x="5846270" y="3329120"/>
            <a:ext cx="5326294" cy="3088212"/>
          </a:xfrm>
          <a:prstGeom prst="rect">
            <a:avLst/>
          </a:prstGeom>
          <a:noFill/>
        </p:spPr>
      </p:pic>
      <p:sp>
        <p:nvSpPr>
          <p:cNvPr id="27" name="文本占位符 5"/>
          <p:cNvSpPr txBox="1">
            <a:spLocks/>
          </p:cNvSpPr>
          <p:nvPr/>
        </p:nvSpPr>
        <p:spPr>
          <a:xfrm>
            <a:off x="947428" y="1305284"/>
            <a:ext cx="10560048"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30000"/>
              </a:lnSpc>
              <a:spcBef>
                <a:spcPct val="50000"/>
              </a:spcBef>
            </a:pPr>
            <a:r>
              <a:rPr lang="en-US" sz="1600" dirty="0" err="1" smtClean="0">
                <a:latin typeface="微软雅黑" panose="020B0503020204020204" pitchFamily="34" charset="-122"/>
              </a:rPr>
              <a:t>libvirt</a:t>
            </a:r>
            <a:r>
              <a:rPr lang="en-US" sz="1600" dirty="0" smtClean="0">
                <a:latin typeface="微软雅黑" panose="020B0503020204020204" pitchFamily="34" charset="-122"/>
              </a:rPr>
              <a:t> is the most widely used multi-platform VM management tool and API (mult</a:t>
            </a:r>
            <a:r>
              <a:rPr lang="en-US" altLang="zh-CN" sz="1600" dirty="0" smtClean="0">
                <a:latin typeface="微软雅黑" panose="020B0503020204020204" pitchFamily="34" charset="-122"/>
              </a:rPr>
              <a:t>i</a:t>
            </a:r>
            <a:r>
              <a:rPr lang="en-US" sz="1600" dirty="0" smtClean="0">
                <a:latin typeface="微软雅黑" panose="020B0503020204020204" pitchFamily="34" charset="-122"/>
              </a:rPr>
              <a:t>-language).</a:t>
            </a:r>
            <a:endParaRPr lang="en-US" altLang="zh-CN" sz="1600" dirty="0" smtClean="0">
              <a:latin typeface="微软雅黑" panose="020B0503020204020204" pitchFamily="34" charset="-122"/>
            </a:endParaRPr>
          </a:p>
          <a:p>
            <a:pPr fontAlgn="ctr">
              <a:lnSpc>
                <a:spcPct val="130000"/>
              </a:lnSpc>
              <a:spcBef>
                <a:spcPct val="50000"/>
              </a:spcBef>
            </a:pPr>
            <a:r>
              <a:rPr lang="en-US" sz="1600" dirty="0" smtClean="0">
                <a:latin typeface="微软雅黑" panose="020B0503020204020204" pitchFamily="34" charset="-122"/>
              </a:rPr>
              <a:t>In KVM scenarios, </a:t>
            </a:r>
            <a:r>
              <a:rPr lang="en-US" sz="1600" dirty="0" err="1" smtClean="0">
                <a:latin typeface="微软雅黑" panose="020B0503020204020204" pitchFamily="34" charset="-122"/>
              </a:rPr>
              <a:t>libvirtd</a:t>
            </a:r>
            <a:r>
              <a:rPr lang="en-US" sz="1600" dirty="0" smtClean="0">
                <a:latin typeface="微软雅黑" panose="020B0503020204020204" pitchFamily="34" charset="-122"/>
              </a:rPr>
              <a:t> invokes </a:t>
            </a:r>
            <a:r>
              <a:rPr lang="en-US" sz="1600" dirty="0" err="1" smtClean="0">
                <a:latin typeface="微软雅黑" panose="020B0503020204020204" pitchFamily="34" charset="-122"/>
              </a:rPr>
              <a:t>qemu-kvm</a:t>
            </a:r>
            <a:r>
              <a:rPr lang="en-US" sz="1600" dirty="0" smtClean="0">
                <a:latin typeface="微软雅黑" panose="020B0503020204020204" pitchFamily="34" charset="-122"/>
              </a:rPr>
              <a:t> to manage VMs.</a:t>
            </a:r>
            <a:endParaRPr lang="en-US" altLang="zh-CN" sz="1600" dirty="0" smtClean="0">
              <a:latin typeface="微软雅黑" panose="020B0503020204020204" pitchFamily="34" charset="-122"/>
            </a:endParaRPr>
          </a:p>
          <a:p>
            <a:pPr fontAlgn="ctr">
              <a:lnSpc>
                <a:spcPct val="130000"/>
              </a:lnSpc>
              <a:spcBef>
                <a:spcPct val="50000"/>
              </a:spcBef>
            </a:pPr>
            <a:r>
              <a:rPr lang="en-US" sz="1600" dirty="0" smtClean="0">
                <a:latin typeface="微软雅黑" panose="020B0503020204020204" pitchFamily="34" charset="-122"/>
              </a:rPr>
              <a:t>Both QEMU and </a:t>
            </a:r>
            <a:r>
              <a:rPr lang="en-US" sz="1600" dirty="0" err="1" smtClean="0">
                <a:latin typeface="微软雅黑" panose="020B0503020204020204" pitchFamily="34" charset="-122"/>
              </a:rPr>
              <a:t>libvirtd</a:t>
            </a:r>
            <a:r>
              <a:rPr lang="en-US" sz="1600" dirty="0" smtClean="0">
                <a:latin typeface="微软雅黑" panose="020B0503020204020204" pitchFamily="34" charset="-122"/>
              </a:rPr>
              <a:t> trigger the kernel module through the character device /dev/</a:t>
            </a:r>
            <a:r>
              <a:rPr lang="en-US" sz="1600" dirty="0" err="1" smtClean="0">
                <a:latin typeface="微软雅黑" panose="020B0503020204020204" pitchFamily="34" charset="-122"/>
              </a:rPr>
              <a:t>kvm</a:t>
            </a:r>
            <a:r>
              <a:rPr lang="en-US" sz="1600" dirty="0" smtClean="0">
                <a:latin typeface="微软雅黑" panose="020B0503020204020204" pitchFamily="34" charset="-122"/>
              </a:rPr>
              <a:t>.</a:t>
            </a:r>
          </a:p>
          <a:p>
            <a:pPr fontAlgn="ctr">
              <a:lnSpc>
                <a:spcPct val="130000"/>
              </a:lnSpc>
              <a:spcBef>
                <a:spcPct val="50000"/>
              </a:spcBef>
            </a:pPr>
            <a:r>
              <a:rPr lang="en-US" sz="1600" dirty="0" smtClean="0">
                <a:latin typeface="微软雅黑" panose="020B0503020204020204" pitchFamily="34" charset="-122"/>
              </a:rPr>
              <a:t>VM management processes, such as </a:t>
            </a:r>
            <a:r>
              <a:rPr lang="en-US" sz="1600" dirty="0" err="1" smtClean="0">
                <a:latin typeface="微软雅黑" panose="020B0503020204020204" pitchFamily="34" charset="-122"/>
              </a:rPr>
              <a:t>virsh</a:t>
            </a:r>
            <a:r>
              <a:rPr lang="en-US" sz="1600" dirty="0" smtClean="0">
                <a:latin typeface="微软雅黑" panose="020B0503020204020204" pitchFamily="34" charset="-122"/>
              </a:rPr>
              <a:t>, use </a:t>
            </a:r>
            <a:r>
              <a:rPr lang="en-US" sz="1600" dirty="0" err="1" smtClean="0">
                <a:latin typeface="微软雅黑" panose="020B0503020204020204" pitchFamily="34" charset="-122"/>
              </a:rPr>
              <a:t>libvirt</a:t>
            </a:r>
            <a:r>
              <a:rPr lang="en-US" sz="1600" dirty="0" smtClean="0">
                <a:latin typeface="微软雅黑" panose="020B0503020204020204" pitchFamily="34" charset="-122"/>
              </a:rPr>
              <a:t> to query VMs.</a:t>
            </a:r>
            <a:endParaRPr lang="en-US" altLang="zh-CN" sz="1100" kern="0" dirty="0">
              <a:latin typeface="微软雅黑" panose="020B0503020204020204" pitchFamily="34" charset="-122"/>
            </a:endParaRPr>
          </a:p>
        </p:txBody>
      </p:sp>
    </p:spTree>
    <p:extLst>
      <p:ext uri="{BB962C8B-B14F-4D97-AF65-F5344CB8AC3E}">
        <p14:creationId xmlns:p14="http://schemas.microsoft.com/office/powerpoint/2010/main" val="41418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KVM and QEMU</a:t>
            </a:r>
            <a:endParaRPr lang="en-US" altLang="zh-CN" dirty="0">
              <a:latin typeface="微软雅黑" panose="020B0503020204020204" pitchFamily="34" charset="-122"/>
            </a:endParaRPr>
          </a:p>
        </p:txBody>
      </p:sp>
      <p:pic>
        <p:nvPicPr>
          <p:cNvPr id="4" name="Picture 4" descr="http://res.cloudinary.com/pycured/image/upload/b_rgb:fff,bo_1px_solid_rgb:fff,o_100,q_100/v1363029443/kvm_archi_base_oh9pnk.png"/>
          <p:cNvPicPr>
            <a:picLocks noChangeAspect="1" noChangeArrowheads="1"/>
          </p:cNvPicPr>
          <p:nvPr/>
        </p:nvPicPr>
        <p:blipFill>
          <a:blip r:embed="rId3" cstate="print"/>
          <a:srcRect/>
          <a:stretch>
            <a:fillRect/>
          </a:stretch>
        </p:blipFill>
        <p:spPr bwMode="auto">
          <a:xfrm>
            <a:off x="5959119" y="3615568"/>
            <a:ext cx="5516310" cy="2765209"/>
          </a:xfrm>
          <a:prstGeom prst="rect">
            <a:avLst/>
          </a:prstGeom>
          <a:noFill/>
        </p:spPr>
      </p:pic>
      <p:pic>
        <p:nvPicPr>
          <p:cNvPr id="5" name="Picture 3"/>
          <p:cNvPicPr>
            <a:picLocks noChangeAspect="1"/>
          </p:cNvPicPr>
          <p:nvPr/>
        </p:nvPicPr>
        <p:blipFill>
          <a:blip r:embed="rId4" cstate="print"/>
          <a:stretch>
            <a:fillRect/>
          </a:stretch>
        </p:blipFill>
        <p:spPr>
          <a:xfrm>
            <a:off x="1131116" y="3928783"/>
            <a:ext cx="4824462" cy="2218350"/>
          </a:xfrm>
          <a:prstGeom prst="rect">
            <a:avLst/>
          </a:prstGeom>
        </p:spPr>
      </p:pic>
      <p:sp>
        <p:nvSpPr>
          <p:cNvPr id="6" name="文本占位符 5"/>
          <p:cNvSpPr txBox="1">
            <a:spLocks/>
          </p:cNvSpPr>
          <p:nvPr/>
        </p:nvSpPr>
        <p:spPr>
          <a:xfrm>
            <a:off x="912285" y="1233488"/>
            <a:ext cx="10560048"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600" dirty="0" smtClean="0">
                <a:latin typeface="微软雅黑" panose="020B0503020204020204" pitchFamily="34" charset="-122"/>
              </a:rPr>
              <a:t>QEMU is </a:t>
            </a:r>
            <a:r>
              <a:rPr lang="en-US" altLang="zh-CN" sz="1600" dirty="0" smtClean="0">
                <a:latin typeface="微软雅黑" panose="020B0503020204020204" pitchFamily="34" charset="-122"/>
              </a:rPr>
              <a:t>an emulator </a:t>
            </a:r>
            <a:r>
              <a:rPr lang="en-US" sz="1600" dirty="0" smtClean="0">
                <a:latin typeface="微软雅黑" panose="020B0503020204020204" pitchFamily="34" charset="-122"/>
              </a:rPr>
              <a:t>that emulates CPUs of a variety of hardware platforms, but at a low efficiency.</a:t>
            </a:r>
            <a:endParaRPr lang="en-US" altLang="zh-CN" sz="1600" dirty="0" smtClean="0">
              <a:latin typeface="微软雅黑" panose="020B0503020204020204" pitchFamily="34" charset="-122"/>
            </a:endParaRPr>
          </a:p>
          <a:p>
            <a:pPr fontAlgn="ctr"/>
            <a:r>
              <a:rPr lang="en-US" sz="1600" dirty="0" smtClean="0">
                <a:latin typeface="微软雅黑" panose="020B0503020204020204" pitchFamily="34" charset="-122"/>
              </a:rPr>
              <a:t>By integrating KVM, QEMU leaves </a:t>
            </a:r>
            <a:r>
              <a:rPr lang="en-US" altLang="zh-CN" sz="1600" dirty="0" smtClean="0">
                <a:latin typeface="微软雅黑" panose="020B0503020204020204" pitchFamily="34" charset="-122"/>
              </a:rPr>
              <a:t>the handling of CPU instructions to the kernel </a:t>
            </a:r>
            <a:r>
              <a:rPr lang="en-US" sz="1600" dirty="0" smtClean="0">
                <a:latin typeface="微软雅黑" panose="020B0503020204020204" pitchFamily="34" charset="-122"/>
              </a:rPr>
              <a:t>module </a:t>
            </a:r>
            <a:r>
              <a:rPr lang="en-US" altLang="zh-CN" sz="1600" dirty="0" smtClean="0">
                <a:latin typeface="微软雅黑" panose="020B0503020204020204" pitchFamily="34" charset="-122"/>
              </a:rPr>
              <a:t>by calling KVM </a:t>
            </a:r>
            <a:r>
              <a:rPr lang="en-US" altLang="zh-CN" sz="1600" dirty="0">
                <a:latin typeface="微软雅黑" panose="020B0503020204020204" pitchFamily="34" charset="-122"/>
              </a:rPr>
              <a:t>interfaces through </a:t>
            </a:r>
            <a:r>
              <a:rPr lang="en-US" altLang="zh-CN" sz="1600" dirty="0" err="1" smtClean="0">
                <a:latin typeface="微软雅黑" panose="020B0503020204020204" pitchFamily="34" charset="-122"/>
              </a:rPr>
              <a:t>ioctl</a:t>
            </a:r>
            <a:r>
              <a:rPr lang="en-US" sz="1600" dirty="0" smtClean="0">
                <a:latin typeface="微软雅黑" panose="020B0503020204020204" pitchFamily="34" charset="-122"/>
              </a:rPr>
              <a:t>. This is called </a:t>
            </a:r>
            <a:r>
              <a:rPr lang="en-US" altLang="zh-CN" sz="1600" dirty="0" err="1" smtClean="0">
                <a:latin typeface="微软雅黑" panose="020B0503020204020204" pitchFamily="34" charset="-122"/>
              </a:rPr>
              <a:t>qemu-kvm</a:t>
            </a:r>
            <a:r>
              <a:rPr lang="en-US" altLang="zh-CN" sz="1600" dirty="0" smtClean="0">
                <a:latin typeface="微软雅黑" panose="020B0503020204020204" pitchFamily="34" charset="-122"/>
              </a:rPr>
              <a:t> </a:t>
            </a:r>
            <a:r>
              <a:rPr lang="en-US" altLang="zh-CN" sz="1600" dirty="0">
                <a:latin typeface="微软雅黑" panose="020B0503020204020204" pitchFamily="34" charset="-122"/>
              </a:rPr>
              <a:t>(</a:t>
            </a:r>
            <a:r>
              <a:rPr lang="en-US" altLang="zh-CN" sz="1600" dirty="0" err="1">
                <a:latin typeface="微软雅黑" panose="020B0503020204020204" pitchFamily="34" charset="-122"/>
              </a:rPr>
              <a:t>qemu</a:t>
            </a:r>
            <a:r>
              <a:rPr lang="en-US" altLang="zh-CN" sz="1600" dirty="0">
                <a:latin typeface="微软雅黑" panose="020B0503020204020204" pitchFamily="34" charset="-122"/>
              </a:rPr>
              <a:t>-system-XXX</a:t>
            </a:r>
            <a:r>
              <a:rPr lang="en-US" altLang="zh-CN" sz="1600" dirty="0" smtClean="0">
                <a:latin typeface="微软雅黑" panose="020B0503020204020204" pitchFamily="34" charset="-122"/>
              </a:rPr>
              <a:t>). </a:t>
            </a:r>
            <a:endParaRPr lang="en-US" sz="1600" dirty="0" smtClean="0">
              <a:latin typeface="微软雅黑" panose="020B0503020204020204" pitchFamily="34" charset="-122"/>
            </a:endParaRPr>
          </a:p>
          <a:p>
            <a:pPr fontAlgn="ctr"/>
            <a:r>
              <a:rPr lang="en-US" sz="1600" dirty="0" smtClean="0">
                <a:latin typeface="微软雅黑" panose="020B0503020204020204" pitchFamily="34" charset="-122"/>
              </a:rPr>
              <a:t>QEMU also emulates other hardware, such as NICs and disks, which also affects the performance of these devices. To address this, </a:t>
            </a:r>
            <a:r>
              <a:rPr lang="en-US" altLang="zh-CN" sz="1600" dirty="0">
                <a:latin typeface="微软雅黑" panose="020B0503020204020204" pitchFamily="34" charset="-122"/>
              </a:rPr>
              <a:t>pass-through </a:t>
            </a:r>
            <a:r>
              <a:rPr lang="en-US" altLang="zh-CN" sz="1600" dirty="0" smtClean="0">
                <a:latin typeface="微软雅黑" panose="020B0503020204020204" pitchFamily="34" charset="-122"/>
              </a:rPr>
              <a:t>and </a:t>
            </a:r>
            <a:r>
              <a:rPr lang="en-US" sz="1600" dirty="0" err="1" smtClean="0">
                <a:latin typeface="微软雅黑" panose="020B0503020204020204" pitchFamily="34" charset="-122"/>
              </a:rPr>
              <a:t>paravirtualization</a:t>
            </a:r>
            <a:r>
              <a:rPr lang="en-US" sz="1600" dirty="0" smtClean="0">
                <a:latin typeface="微软雅黑" panose="020B0503020204020204" pitchFamily="34" charset="-122"/>
              </a:rPr>
              <a:t> techniques, such as </a:t>
            </a:r>
            <a:r>
              <a:rPr lang="en-US" sz="1600" dirty="0" err="1" smtClean="0">
                <a:latin typeface="微软雅黑" panose="020B0503020204020204" pitchFamily="34" charset="-122"/>
              </a:rPr>
              <a:t>virtio_blk</a:t>
            </a:r>
            <a:r>
              <a:rPr lang="en-US" sz="1600" dirty="0" smtClean="0">
                <a:latin typeface="微软雅黑" panose="020B0503020204020204" pitchFamily="34" charset="-122"/>
              </a:rPr>
              <a:t> and </a:t>
            </a:r>
            <a:r>
              <a:rPr lang="en-US" sz="1600" dirty="0" err="1" smtClean="0">
                <a:latin typeface="微软雅黑" panose="020B0503020204020204" pitchFamily="34" charset="-122"/>
              </a:rPr>
              <a:t>virtio_net</a:t>
            </a:r>
            <a:r>
              <a:rPr lang="en-US" sz="1600" dirty="0" smtClean="0">
                <a:latin typeface="微软雅黑" panose="020B0503020204020204" pitchFamily="34" charset="-122"/>
              </a:rPr>
              <a:t>, are used to improve device performance.</a:t>
            </a:r>
            <a:endParaRPr lang="en-US" altLang="zh-CN" sz="1600" dirty="0" smtClean="0">
              <a:latin typeface="微软雅黑" panose="020B0503020204020204" pitchFamily="34" charset="-122"/>
            </a:endParaRPr>
          </a:p>
          <a:p>
            <a:pPr fontAlgn="ctr"/>
            <a:endParaRPr lang="en-US" altLang="zh-CN" sz="1800" dirty="0" smtClean="0">
              <a:latin typeface="微软雅黑" panose="020B0503020204020204" pitchFamily="34" charset="-122"/>
            </a:endParaRPr>
          </a:p>
          <a:p>
            <a:pPr fontAlgn="ctr"/>
            <a:endParaRPr lang="en-US" altLang="zh-CN" sz="1800" dirty="0" smtClean="0">
              <a:latin typeface="微软雅黑" panose="020B0503020204020204" pitchFamily="34" charset="-122"/>
            </a:endParaRPr>
          </a:p>
          <a:p>
            <a:pPr fontAlgn="ctr"/>
            <a:endParaRPr lang="en-US" altLang="zh-CN" sz="1200" kern="0" dirty="0">
              <a:latin typeface="微软雅黑" panose="020B0503020204020204" pitchFamily="34" charset="-122"/>
            </a:endParaRPr>
          </a:p>
        </p:txBody>
      </p:sp>
    </p:spTree>
    <p:extLst>
      <p:ext uri="{BB962C8B-B14F-4D97-AF65-F5344CB8AC3E}">
        <p14:creationId xmlns:p14="http://schemas.microsoft.com/office/powerpoint/2010/main" val="3919614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buClr>
                <a:schemeClr val="bg1">
                  <a:lumMod val="50000"/>
                </a:schemeClr>
              </a:buClr>
            </a:pPr>
            <a:r>
              <a:rPr lang="en-US" dirty="0" smtClean="0">
                <a:solidFill>
                  <a:schemeClr val="bg1">
                    <a:lumMod val="50000"/>
                  </a:schemeClr>
                </a:solidFill>
                <a:latin typeface="微软雅黑" panose="020B0503020204020204" pitchFamily="34" charset="-122"/>
              </a:rPr>
              <a:t>Introduction to Virtualization</a:t>
            </a:r>
            <a:endParaRPr lang="en-US" altLang="zh-CN" dirty="0" smtClean="0">
              <a:solidFill>
                <a:schemeClr val="bg1">
                  <a:lumMod val="50000"/>
                </a:schemeClr>
              </a:solidFill>
              <a:latin typeface="微软雅黑" panose="020B0503020204020204" pitchFamily="34" charset="-122"/>
            </a:endParaRPr>
          </a:p>
          <a:p>
            <a:pPr fontAlgn="ctr">
              <a:buClr>
                <a:schemeClr val="bg1">
                  <a:lumMod val="50000"/>
                </a:schemeClr>
              </a:buClr>
            </a:pPr>
            <a:r>
              <a:rPr lang="en-US" dirty="0" smtClean="0">
                <a:solidFill>
                  <a:schemeClr val="bg1">
                    <a:lumMod val="50000"/>
                  </a:schemeClr>
                </a:solidFill>
                <a:latin typeface="微软雅黑" panose="020B0503020204020204" pitchFamily="34" charset="-122"/>
              </a:rPr>
              <a:t>KVM Background and Architecture</a:t>
            </a:r>
            <a:endParaRPr lang="en-US" altLang="zh-CN" dirty="0" smtClean="0">
              <a:solidFill>
                <a:schemeClr val="bg1">
                  <a:lumMod val="50000"/>
                </a:schemeClr>
              </a:solidFill>
              <a:latin typeface="微软雅黑" panose="020B0503020204020204" pitchFamily="34" charset="-122"/>
            </a:endParaRPr>
          </a:p>
          <a:p>
            <a:pPr fontAlgn="ctr"/>
            <a:r>
              <a:rPr lang="en-US" dirty="0" smtClean="0">
                <a:latin typeface="微软雅黑" panose="020B0503020204020204" pitchFamily="34" charset="-122"/>
              </a:rPr>
              <a:t>KVM Implementation Principles</a:t>
            </a:r>
            <a:endParaRPr lang="en-US" altLang="zh-CN" b="1" dirty="0" smtClean="0">
              <a:latin typeface="微软雅黑" panose="020B0503020204020204" pitchFamily="34" charset="-122"/>
            </a:endParaRPr>
          </a:p>
          <a:p>
            <a:pPr marL="804863" lvl="1" indent="-320675" fontAlgn="ctr">
              <a:buSzPct val="60000"/>
              <a:buFont typeface="Wingdings" panose="05000000000000000000" pitchFamily="2" charset="2"/>
              <a:buChar char="n"/>
            </a:pPr>
            <a:r>
              <a:rPr lang="en-US" dirty="0" smtClean="0">
                <a:latin typeface="微软雅黑" panose="020B0503020204020204" pitchFamily="34" charset="-122"/>
              </a:rPr>
              <a:t>CPU Virtualization</a:t>
            </a:r>
            <a:endParaRPr lang="en-US" altLang="zh-CN" dirty="0" smtClean="0">
              <a:latin typeface="微软雅黑" panose="020B0503020204020204" pitchFamily="34" charset="-122"/>
            </a:endParaRPr>
          </a:p>
          <a:p>
            <a:pPr marL="804863" lvl="1" indent="-320675" fontAlgn="ctr">
              <a:buClr>
                <a:schemeClr val="bg1">
                  <a:lumMod val="50000"/>
                </a:schemeClr>
              </a:buClr>
            </a:pPr>
            <a:r>
              <a:rPr lang="en-US" dirty="0" smtClean="0">
                <a:solidFill>
                  <a:schemeClr val="bg1">
                    <a:lumMod val="50000"/>
                  </a:schemeClr>
                </a:solidFill>
                <a:latin typeface="微软雅黑" panose="020B0503020204020204" pitchFamily="34" charset="-122"/>
              </a:rPr>
              <a:t>Memory Virtualization</a:t>
            </a:r>
            <a:endParaRPr lang="en-US" altLang="zh-CN" dirty="0" smtClean="0">
              <a:solidFill>
                <a:schemeClr val="bg1">
                  <a:lumMod val="50000"/>
                </a:schemeClr>
              </a:solidFill>
              <a:latin typeface="微软雅黑" panose="020B0503020204020204" pitchFamily="34" charset="-122"/>
            </a:endParaRPr>
          </a:p>
          <a:p>
            <a:pPr marL="804863" lvl="1" indent="-320675" fontAlgn="ctr">
              <a:buClr>
                <a:schemeClr val="bg1">
                  <a:lumMod val="50000"/>
                </a:schemeClr>
              </a:buClr>
            </a:pPr>
            <a:r>
              <a:rPr lang="en-US" dirty="0" smtClean="0">
                <a:solidFill>
                  <a:schemeClr val="bg1">
                    <a:lumMod val="50000"/>
                  </a:schemeClr>
                </a:solidFill>
                <a:latin typeface="微软雅黑" panose="020B0503020204020204" pitchFamily="34" charset="-122"/>
              </a:rPr>
              <a:t>I/O Virtualization</a:t>
            </a:r>
            <a:endParaRPr lang="en-US" altLang="zh-CN" dirty="0" smtClean="0">
              <a:solidFill>
                <a:schemeClr val="bg1">
                  <a:lumMod val="50000"/>
                </a:schemeClr>
              </a:solidFill>
              <a:latin typeface="微软雅黑" panose="020B0503020204020204" pitchFamily="34" charset="-122"/>
            </a:endParaRPr>
          </a:p>
          <a:p>
            <a:pPr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64822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noAutofit/>
          </a:bodyPr>
          <a:lstStyle/>
          <a:p>
            <a:pPr fontAlgn="ctr"/>
            <a:endParaRPr lang="en-US" altLang="zh-CN" dirty="0">
              <a:latin typeface="Arial" panose="020B0604020202020204" pitchFamily="34" charset="0"/>
            </a:endParaRPr>
          </a:p>
        </p:txBody>
      </p:sp>
      <p:sp>
        <p:nvSpPr>
          <p:cNvPr id="14" name="标题 13"/>
          <p:cNvSpPr>
            <a:spLocks noGrp="1"/>
          </p:cNvSpPr>
          <p:nvPr>
            <p:ph type="ctrTitle" sz="quarter"/>
          </p:nvPr>
        </p:nvSpPr>
        <p:spPr>
          <a:xfrm>
            <a:off x="911425" y="5117680"/>
            <a:ext cx="8064896" cy="831600"/>
          </a:xfrm>
        </p:spPr>
        <p:txBody>
          <a:bodyPr>
            <a:noAutofit/>
          </a:bodyPr>
          <a:lstStyle/>
          <a:p>
            <a:pPr fontAlgn="ctr"/>
            <a:r>
              <a:rPr lang="en-US" sz="4000" dirty="0" smtClean="0">
                <a:latin typeface="微软雅黑" panose="020B0503020204020204" pitchFamily="34" charset="-122"/>
                <a:ea typeface="微软雅黑" panose="020B0503020204020204" pitchFamily="34" charset="-122"/>
              </a:rPr>
              <a:t>Introduction to Huawei KVM Virtualization</a:t>
            </a:r>
            <a:endParaRPr lang="en-US" altLang="zh-CN" sz="4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CPU Virtualization Challenges</a:t>
            </a:r>
            <a:endParaRPr lang="en-US" dirty="0">
              <a:latin typeface="微软雅黑" panose="020B0503020204020204" pitchFamily="34" charset="-122"/>
            </a:endParaRPr>
          </a:p>
        </p:txBody>
      </p:sp>
      <p:sp>
        <p:nvSpPr>
          <p:cNvPr id="27" name="文本占位符 5"/>
          <p:cNvSpPr txBox="1">
            <a:spLocks/>
          </p:cNvSpPr>
          <p:nvPr/>
        </p:nvSpPr>
        <p:spPr>
          <a:xfrm>
            <a:off x="912285" y="1233488"/>
            <a:ext cx="10560048"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smtClean="0">
                <a:latin typeface="微软雅黑" panose="020B0503020204020204" pitchFamily="34" charset="-122"/>
              </a:rPr>
              <a:t>For native OSs, the following CPU requirements must be met:</a:t>
            </a:r>
          </a:p>
          <a:p>
            <a:pPr lvl="1" fontAlgn="ctr"/>
            <a:r>
              <a:rPr lang="en-US" sz="1800" dirty="0" smtClean="0">
                <a:latin typeface="微软雅黑" panose="020B0503020204020204" pitchFamily="34" charset="-122"/>
              </a:rPr>
              <a:t>CPU resources are always ready.</a:t>
            </a:r>
          </a:p>
          <a:p>
            <a:pPr lvl="1" fontAlgn="ctr"/>
            <a:r>
              <a:rPr lang="en-US" sz="1800" dirty="0" smtClean="0">
                <a:latin typeface="微软雅黑" panose="020B0503020204020204" pitchFamily="34" charset="-122"/>
              </a:rPr>
              <a:t>The OS has the highest level of privilege on the CPU.</a:t>
            </a:r>
            <a:endParaRPr lang="en-US" altLang="zh-CN" sz="1800" dirty="0" smtClean="0">
              <a:latin typeface="微软雅黑" panose="020B0503020204020204" pitchFamily="34" charset="-122"/>
            </a:endParaRPr>
          </a:p>
          <a:p>
            <a:pPr lvl="1" fontAlgn="ctr"/>
            <a:endParaRPr lang="en-US" altLang="zh-CN" sz="1800" dirty="0" smtClean="0">
              <a:latin typeface="微软雅黑" panose="020B0503020204020204" pitchFamily="34" charset="-122"/>
            </a:endParaRPr>
          </a:p>
          <a:p>
            <a:pPr fontAlgn="ctr"/>
            <a:r>
              <a:rPr lang="en-US" sz="2000" dirty="0" smtClean="0">
                <a:latin typeface="微软雅黑" panose="020B0503020204020204" pitchFamily="34" charset="-122"/>
              </a:rPr>
              <a:t>CPU virtualization leads to the following issues:</a:t>
            </a:r>
          </a:p>
          <a:p>
            <a:pPr lvl="1" fontAlgn="ctr"/>
            <a:r>
              <a:rPr lang="en-US" sz="1800" dirty="0" smtClean="0">
                <a:latin typeface="微软雅黑" panose="020B0503020204020204" pitchFamily="34" charset="-122"/>
              </a:rPr>
              <a:t>Multiple VMs share CPU resources.</a:t>
            </a:r>
          </a:p>
          <a:p>
            <a:pPr lvl="1" fontAlgn="ctr"/>
            <a:r>
              <a:rPr lang="en-US" sz="1800" dirty="0" smtClean="0">
                <a:latin typeface="微软雅黑" panose="020B0503020204020204" pitchFamily="34" charset="-122"/>
              </a:rPr>
              <a:t>Some commands can be used </a:t>
            </a:r>
            <a:r>
              <a:rPr lang="en-US" altLang="zh-CN" sz="1800" dirty="0">
                <a:latin typeface="微软雅黑" panose="020B0503020204020204" pitchFamily="34" charset="-122"/>
              </a:rPr>
              <a:t>only </a:t>
            </a:r>
            <a:r>
              <a:rPr lang="en-US" sz="1800" dirty="0" smtClean="0">
                <a:latin typeface="微软雅黑" panose="020B0503020204020204" pitchFamily="34" charset="-122"/>
              </a:rPr>
              <a:t>by hypervisors.</a:t>
            </a:r>
          </a:p>
          <a:p>
            <a:pPr fontAlgn="ctr"/>
            <a:endParaRPr lang="en-US" altLang="zh-CN" sz="1200" kern="0" dirty="0">
              <a:latin typeface="微软雅黑" panose="020B0503020204020204" pitchFamily="34" charset="-122"/>
            </a:endParaRPr>
          </a:p>
        </p:txBody>
      </p:sp>
    </p:spTree>
    <p:extLst>
      <p:ext uri="{BB962C8B-B14F-4D97-AF65-F5344CB8AC3E}">
        <p14:creationId xmlns:p14="http://schemas.microsoft.com/office/powerpoint/2010/main" val="516393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10597200" cy="640800"/>
          </a:xfrm>
        </p:spPr>
        <p:txBody>
          <a:bodyPr>
            <a:noAutofit/>
          </a:bodyPr>
          <a:lstStyle/>
          <a:p>
            <a:pPr fontAlgn="ctr"/>
            <a:r>
              <a:rPr lang="en-US" b="1" dirty="0" smtClean="0">
                <a:latin typeface="微软雅黑" panose="020B0503020204020204" pitchFamily="34" charset="-122"/>
              </a:rPr>
              <a:t>CPU Virtualization </a:t>
            </a:r>
            <a:r>
              <a:rPr lang="en-US" b="1" dirty="0" smtClean="0">
                <a:latin typeface="微软雅黑" panose="020B0503020204020204" pitchFamily="34" charset="-122"/>
              </a:rPr>
              <a:t>- </a:t>
            </a:r>
            <a:r>
              <a:rPr lang="en-US" b="1" dirty="0" smtClean="0">
                <a:latin typeface="微软雅黑" panose="020B0503020204020204" pitchFamily="34" charset="-122"/>
              </a:rPr>
              <a:t>CPU Sharing</a:t>
            </a:r>
            <a:endParaRPr lang="en-US" dirty="0">
              <a:latin typeface="微软雅黑" panose="020B0503020204020204" pitchFamily="34" charset="-122"/>
            </a:endParaRPr>
          </a:p>
        </p:txBody>
      </p:sp>
      <p:sp>
        <p:nvSpPr>
          <p:cNvPr id="27" name="文本占位符 5"/>
          <p:cNvSpPr txBox="1">
            <a:spLocks/>
          </p:cNvSpPr>
          <p:nvPr/>
        </p:nvSpPr>
        <p:spPr>
          <a:xfrm>
            <a:off x="912285" y="1233488"/>
            <a:ext cx="10560048"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smtClean="0">
                <a:latin typeface="微软雅黑" panose="020B0503020204020204" pitchFamily="34" charset="-122"/>
              </a:rPr>
              <a:t>How to enable CPU sharing between multiple VMs:</a:t>
            </a:r>
          </a:p>
          <a:p>
            <a:pPr lvl="1" fontAlgn="ctr"/>
            <a:r>
              <a:rPr lang="en-US" sz="1600" dirty="0" smtClean="0">
                <a:latin typeface="微软雅黑" panose="020B0503020204020204" pitchFamily="34" charset="-122"/>
              </a:rPr>
              <a:t>VMs use vCPUs, and the hypervisor schedules vCPUs to physical CPUs, thus implementing time-based sharing of physical CPU resources.</a:t>
            </a:r>
          </a:p>
          <a:p>
            <a:pPr fontAlgn="ctr"/>
            <a:endParaRPr lang="en-US" altLang="zh-CN" sz="1400" kern="0" dirty="0">
              <a:latin typeface="微软雅黑" panose="020B0503020204020204" pitchFamily="34" charset="-122"/>
            </a:endParaRPr>
          </a:p>
        </p:txBody>
      </p:sp>
      <p:grpSp>
        <p:nvGrpSpPr>
          <p:cNvPr id="4" name="组合 3"/>
          <p:cNvGrpSpPr/>
          <p:nvPr/>
        </p:nvGrpSpPr>
        <p:grpSpPr>
          <a:xfrm>
            <a:off x="3197678" y="3111503"/>
            <a:ext cx="5796644" cy="2660979"/>
            <a:chOff x="1835696" y="3357315"/>
            <a:chExt cx="4608512" cy="2187545"/>
          </a:xfrm>
        </p:grpSpPr>
        <p:sp>
          <p:nvSpPr>
            <p:cNvPr id="5" name="Rectangle 5"/>
            <p:cNvSpPr>
              <a:spLocks noChangeArrowheads="1"/>
            </p:cNvSpPr>
            <p:nvPr/>
          </p:nvSpPr>
          <p:spPr bwMode="auto">
            <a:xfrm>
              <a:off x="1835696" y="3728706"/>
              <a:ext cx="2160587" cy="192254"/>
            </a:xfrm>
            <a:prstGeom prst="rect">
              <a:avLst/>
            </a:prstGeom>
            <a:noFill/>
            <a:ln w="9525" algn="ctr">
              <a:solidFill>
                <a:schemeClr val="tx1"/>
              </a:solidFill>
              <a:miter lim="800000"/>
              <a:headEnd/>
              <a:tailEnd/>
            </a:ln>
          </p:spPr>
          <p:txBody>
            <a:bodyPr lIns="79200" tIns="39600" rIns="79200" bIns="39600" anchor="ctr">
              <a:noAutofit/>
            </a:bodyPr>
            <a:lstStyle/>
            <a:p>
              <a:pPr fontAlgn="ctr"/>
              <a:endParaRPr lang="en-US" altLang="zh-CN" dirty="0">
                <a:latin typeface="微软雅黑" panose="020B0503020204020204" pitchFamily="34" charset="-122"/>
                <a:ea typeface="+mn-ea"/>
              </a:endParaRPr>
            </a:p>
          </p:txBody>
        </p:sp>
        <p:sp>
          <p:nvSpPr>
            <p:cNvPr id="6" name="Rectangle 6"/>
            <p:cNvSpPr>
              <a:spLocks noChangeArrowheads="1"/>
            </p:cNvSpPr>
            <p:nvPr/>
          </p:nvSpPr>
          <p:spPr bwMode="auto">
            <a:xfrm>
              <a:off x="1980158" y="4089069"/>
              <a:ext cx="863600" cy="192254"/>
            </a:xfrm>
            <a:prstGeom prst="rect">
              <a:avLst/>
            </a:prstGeom>
            <a:noFill/>
            <a:ln w="9525" algn="ctr">
              <a:solidFill>
                <a:schemeClr val="tx1"/>
              </a:solidFill>
              <a:miter lim="800000"/>
              <a:headEnd/>
              <a:tailEnd/>
            </a:ln>
          </p:spPr>
          <p:txBody>
            <a:bodyPr lIns="79200" tIns="39600" rIns="79200" bIns="39600" anchor="ctr">
              <a:noAutofit/>
            </a:bodyPr>
            <a:lstStyle/>
            <a:p>
              <a:pPr fontAlgn="ctr"/>
              <a:endParaRPr lang="en-US" altLang="zh-CN" dirty="0">
                <a:latin typeface="微软雅黑" panose="020B0503020204020204" pitchFamily="34" charset="-122"/>
                <a:ea typeface="+mn-ea"/>
              </a:endParaRPr>
            </a:p>
          </p:txBody>
        </p:sp>
        <p:sp>
          <p:nvSpPr>
            <p:cNvPr id="7" name="Text Box 7"/>
            <p:cNvSpPr txBox="1">
              <a:spLocks noChangeArrowheads="1"/>
            </p:cNvSpPr>
            <p:nvPr/>
          </p:nvSpPr>
          <p:spPr bwMode="auto">
            <a:xfrm>
              <a:off x="2051596" y="4076451"/>
              <a:ext cx="720725" cy="242857"/>
            </a:xfrm>
            <a:prstGeom prst="rect">
              <a:avLst/>
            </a:prstGeom>
            <a:noFill/>
            <a:ln w="9525" algn="ctr">
              <a:noFill/>
              <a:miter lim="800000"/>
              <a:headEnd/>
              <a:tailEnd/>
            </a:ln>
          </p:spPr>
          <p:txBody>
            <a:bodyPr lIns="79200" tIns="39600" rIns="79200" bIns="39600">
              <a:noAutofit/>
            </a:bodyPr>
            <a:lstStyle/>
            <a:p>
              <a:pPr algn="ctr" defTabSz="801688" fontAlgn="ctr">
                <a:spcBef>
                  <a:spcPct val="50000"/>
                </a:spcBef>
              </a:pPr>
              <a:r>
                <a:rPr lang="en-US" sz="1400" dirty="0" err="1" smtClean="0">
                  <a:latin typeface="微软雅黑" panose="020B0503020204020204" pitchFamily="34" charset="-122"/>
                </a:rPr>
                <a:t>vCPU</a:t>
              </a:r>
              <a:endParaRPr lang="en-US" sz="1400" dirty="0">
                <a:latin typeface="微软雅黑" panose="020B0503020204020204" pitchFamily="34" charset="-122"/>
              </a:endParaRPr>
            </a:p>
          </p:txBody>
        </p:sp>
        <p:sp>
          <p:nvSpPr>
            <p:cNvPr id="8" name="Rectangle 8"/>
            <p:cNvSpPr>
              <a:spLocks noChangeArrowheads="1"/>
            </p:cNvSpPr>
            <p:nvPr/>
          </p:nvSpPr>
          <p:spPr bwMode="auto">
            <a:xfrm>
              <a:off x="2988221" y="4089069"/>
              <a:ext cx="863600" cy="192254"/>
            </a:xfrm>
            <a:prstGeom prst="rect">
              <a:avLst/>
            </a:prstGeom>
            <a:noFill/>
            <a:ln w="9525" algn="ctr">
              <a:solidFill>
                <a:schemeClr val="tx1"/>
              </a:solidFill>
              <a:miter lim="800000"/>
              <a:headEnd/>
              <a:tailEnd/>
            </a:ln>
          </p:spPr>
          <p:txBody>
            <a:bodyPr lIns="79200" tIns="39600" rIns="79200" bIns="39600" anchor="ctr">
              <a:noAutofit/>
            </a:bodyPr>
            <a:lstStyle/>
            <a:p>
              <a:pPr fontAlgn="ctr"/>
              <a:endParaRPr lang="en-US" altLang="zh-CN" dirty="0">
                <a:latin typeface="微软雅黑" panose="020B0503020204020204" pitchFamily="34" charset="-122"/>
                <a:ea typeface="+mn-ea"/>
              </a:endParaRPr>
            </a:p>
          </p:txBody>
        </p:sp>
        <p:sp>
          <p:nvSpPr>
            <p:cNvPr id="9" name="Text Box 9"/>
            <p:cNvSpPr txBox="1">
              <a:spLocks noChangeArrowheads="1"/>
            </p:cNvSpPr>
            <p:nvPr/>
          </p:nvSpPr>
          <p:spPr bwMode="auto">
            <a:xfrm>
              <a:off x="3059658" y="4076451"/>
              <a:ext cx="720725" cy="242857"/>
            </a:xfrm>
            <a:prstGeom prst="rect">
              <a:avLst/>
            </a:prstGeom>
            <a:noFill/>
            <a:ln w="9525" algn="ctr">
              <a:noFill/>
              <a:miter lim="800000"/>
              <a:headEnd/>
              <a:tailEnd/>
            </a:ln>
          </p:spPr>
          <p:txBody>
            <a:bodyPr lIns="79200" tIns="39600" rIns="79200" bIns="39600">
              <a:noAutofit/>
            </a:bodyPr>
            <a:lstStyle/>
            <a:p>
              <a:pPr algn="ctr" defTabSz="801688" fontAlgn="ctr">
                <a:spcBef>
                  <a:spcPct val="50000"/>
                </a:spcBef>
              </a:pPr>
              <a:r>
                <a:rPr lang="en-US" sz="1400" dirty="0" err="1" smtClean="0">
                  <a:latin typeface="微软雅黑" panose="020B0503020204020204" pitchFamily="34" charset="-122"/>
                </a:rPr>
                <a:t>vCPU</a:t>
              </a:r>
              <a:endParaRPr lang="en-US" sz="1400" dirty="0">
                <a:latin typeface="微软雅黑" panose="020B0503020204020204" pitchFamily="34" charset="-122"/>
              </a:endParaRPr>
            </a:p>
          </p:txBody>
        </p:sp>
        <p:sp>
          <p:nvSpPr>
            <p:cNvPr id="10" name="Rectangle 10"/>
            <p:cNvSpPr>
              <a:spLocks noChangeArrowheads="1"/>
            </p:cNvSpPr>
            <p:nvPr/>
          </p:nvSpPr>
          <p:spPr bwMode="auto">
            <a:xfrm>
              <a:off x="4283621" y="3728707"/>
              <a:ext cx="2160587" cy="192254"/>
            </a:xfrm>
            <a:prstGeom prst="rect">
              <a:avLst/>
            </a:prstGeom>
            <a:noFill/>
            <a:ln w="9525" algn="ctr">
              <a:solidFill>
                <a:schemeClr val="tx1"/>
              </a:solidFill>
              <a:miter lim="800000"/>
              <a:headEnd/>
              <a:tailEnd/>
            </a:ln>
          </p:spPr>
          <p:txBody>
            <a:bodyPr lIns="79200" tIns="39600" rIns="79200" bIns="39600" anchor="ctr">
              <a:noAutofit/>
            </a:bodyPr>
            <a:lstStyle/>
            <a:p>
              <a:pPr fontAlgn="ctr"/>
              <a:endParaRPr lang="en-US" altLang="zh-CN" dirty="0">
                <a:latin typeface="微软雅黑" panose="020B0503020204020204" pitchFamily="34" charset="-122"/>
                <a:ea typeface="+mn-ea"/>
              </a:endParaRPr>
            </a:p>
          </p:txBody>
        </p:sp>
        <p:sp>
          <p:nvSpPr>
            <p:cNvPr id="11" name="Rectangle 11"/>
            <p:cNvSpPr>
              <a:spLocks noChangeArrowheads="1"/>
            </p:cNvSpPr>
            <p:nvPr/>
          </p:nvSpPr>
          <p:spPr bwMode="auto">
            <a:xfrm>
              <a:off x="4428083" y="4089068"/>
              <a:ext cx="863600" cy="192254"/>
            </a:xfrm>
            <a:prstGeom prst="rect">
              <a:avLst/>
            </a:prstGeom>
            <a:noFill/>
            <a:ln w="9525" algn="ctr">
              <a:solidFill>
                <a:schemeClr val="tx1"/>
              </a:solidFill>
              <a:miter lim="800000"/>
              <a:headEnd/>
              <a:tailEnd/>
            </a:ln>
          </p:spPr>
          <p:txBody>
            <a:bodyPr lIns="79200" tIns="39600" rIns="79200" bIns="39600" anchor="ctr">
              <a:noAutofit/>
            </a:bodyPr>
            <a:lstStyle/>
            <a:p>
              <a:pPr fontAlgn="ctr"/>
              <a:endParaRPr lang="en-US" altLang="zh-CN" dirty="0">
                <a:latin typeface="微软雅黑" panose="020B0503020204020204" pitchFamily="34" charset="-122"/>
                <a:ea typeface="+mn-ea"/>
              </a:endParaRPr>
            </a:p>
          </p:txBody>
        </p:sp>
        <p:sp>
          <p:nvSpPr>
            <p:cNvPr id="12" name="Text Box 12"/>
            <p:cNvSpPr txBox="1">
              <a:spLocks noChangeArrowheads="1"/>
            </p:cNvSpPr>
            <p:nvPr/>
          </p:nvSpPr>
          <p:spPr bwMode="auto">
            <a:xfrm>
              <a:off x="4499521" y="4076453"/>
              <a:ext cx="720725" cy="242857"/>
            </a:xfrm>
            <a:prstGeom prst="rect">
              <a:avLst/>
            </a:prstGeom>
            <a:noFill/>
            <a:ln w="9525" algn="ctr">
              <a:noFill/>
              <a:miter lim="800000"/>
              <a:headEnd/>
              <a:tailEnd/>
            </a:ln>
          </p:spPr>
          <p:txBody>
            <a:bodyPr lIns="79200" tIns="39600" rIns="79200" bIns="39600">
              <a:noAutofit/>
            </a:bodyPr>
            <a:lstStyle/>
            <a:p>
              <a:pPr algn="ctr" defTabSz="801688" fontAlgn="ctr">
                <a:spcBef>
                  <a:spcPct val="50000"/>
                </a:spcBef>
              </a:pPr>
              <a:r>
                <a:rPr lang="en-US" sz="1400" dirty="0" err="1" smtClean="0">
                  <a:latin typeface="微软雅黑" panose="020B0503020204020204" pitchFamily="34" charset="-122"/>
                </a:rPr>
                <a:t>vCPU</a:t>
              </a:r>
              <a:endParaRPr lang="en-US" sz="1400" dirty="0">
                <a:latin typeface="微软雅黑" panose="020B0503020204020204" pitchFamily="34" charset="-122"/>
              </a:endParaRPr>
            </a:p>
          </p:txBody>
        </p:sp>
        <p:sp>
          <p:nvSpPr>
            <p:cNvPr id="13" name="Rectangle 13"/>
            <p:cNvSpPr>
              <a:spLocks noChangeArrowheads="1"/>
            </p:cNvSpPr>
            <p:nvPr/>
          </p:nvSpPr>
          <p:spPr bwMode="auto">
            <a:xfrm>
              <a:off x="5436146" y="4089068"/>
              <a:ext cx="863600" cy="192254"/>
            </a:xfrm>
            <a:prstGeom prst="rect">
              <a:avLst/>
            </a:prstGeom>
            <a:noFill/>
            <a:ln w="9525" algn="ctr">
              <a:solidFill>
                <a:schemeClr val="tx1"/>
              </a:solidFill>
              <a:miter lim="800000"/>
              <a:headEnd/>
              <a:tailEnd/>
            </a:ln>
          </p:spPr>
          <p:txBody>
            <a:bodyPr lIns="79200" tIns="39600" rIns="79200" bIns="39600" anchor="ctr">
              <a:noAutofit/>
            </a:bodyPr>
            <a:lstStyle/>
            <a:p>
              <a:pPr fontAlgn="ctr"/>
              <a:endParaRPr lang="en-US" altLang="zh-CN" dirty="0">
                <a:latin typeface="微软雅黑" panose="020B0503020204020204" pitchFamily="34" charset="-122"/>
                <a:ea typeface="+mn-ea"/>
              </a:endParaRPr>
            </a:p>
          </p:txBody>
        </p:sp>
        <p:sp>
          <p:nvSpPr>
            <p:cNvPr id="14" name="Text Box 14"/>
            <p:cNvSpPr txBox="1">
              <a:spLocks noChangeArrowheads="1"/>
            </p:cNvSpPr>
            <p:nvPr/>
          </p:nvSpPr>
          <p:spPr bwMode="auto">
            <a:xfrm>
              <a:off x="5507583" y="4076453"/>
              <a:ext cx="720725" cy="242857"/>
            </a:xfrm>
            <a:prstGeom prst="rect">
              <a:avLst/>
            </a:prstGeom>
            <a:noFill/>
            <a:ln w="9525" algn="ctr">
              <a:noFill/>
              <a:miter lim="800000"/>
              <a:headEnd/>
              <a:tailEnd/>
            </a:ln>
          </p:spPr>
          <p:txBody>
            <a:bodyPr lIns="79200" tIns="39600" rIns="79200" bIns="39600">
              <a:noAutofit/>
            </a:bodyPr>
            <a:lstStyle/>
            <a:p>
              <a:pPr algn="ctr" defTabSz="801688" fontAlgn="ctr">
                <a:spcBef>
                  <a:spcPct val="50000"/>
                </a:spcBef>
              </a:pPr>
              <a:r>
                <a:rPr lang="en-US" sz="1400" dirty="0" err="1" smtClean="0">
                  <a:latin typeface="微软雅黑" panose="020B0503020204020204" pitchFamily="34" charset="-122"/>
                </a:rPr>
                <a:t>vCPU</a:t>
              </a:r>
              <a:endParaRPr lang="en-US" sz="1400" dirty="0">
                <a:latin typeface="微软雅黑" panose="020B0503020204020204" pitchFamily="34" charset="-122"/>
              </a:endParaRPr>
            </a:p>
          </p:txBody>
        </p:sp>
        <p:sp>
          <p:nvSpPr>
            <p:cNvPr id="15" name="Text Box 15"/>
            <p:cNvSpPr txBox="1">
              <a:spLocks noChangeArrowheads="1"/>
            </p:cNvSpPr>
            <p:nvPr/>
          </p:nvSpPr>
          <p:spPr bwMode="auto">
            <a:xfrm>
              <a:off x="2267496" y="3357315"/>
              <a:ext cx="1152525" cy="293461"/>
            </a:xfrm>
            <a:prstGeom prst="rect">
              <a:avLst/>
            </a:prstGeom>
            <a:noFill/>
            <a:ln w="9525" algn="ctr">
              <a:noFill/>
              <a:miter lim="800000"/>
              <a:headEnd/>
              <a:tailEnd/>
            </a:ln>
          </p:spPr>
          <p:txBody>
            <a:bodyPr lIns="79200" tIns="39600" rIns="79200" bIns="39600">
              <a:noAutofit/>
            </a:bodyPr>
            <a:lstStyle/>
            <a:p>
              <a:pPr algn="ctr" defTabSz="801688" fontAlgn="ctr">
                <a:spcBef>
                  <a:spcPct val="50000"/>
                </a:spcBef>
              </a:pPr>
              <a:r>
                <a:rPr lang="en-US" sz="1800" dirty="0" smtClean="0">
                  <a:latin typeface="微软雅黑" panose="020B0503020204020204" pitchFamily="34" charset="-122"/>
                </a:rPr>
                <a:t>Guest OS 1</a:t>
              </a:r>
              <a:endParaRPr lang="en-US" sz="1800" dirty="0">
                <a:latin typeface="微软雅黑" panose="020B0503020204020204" pitchFamily="34" charset="-122"/>
              </a:endParaRPr>
            </a:p>
          </p:txBody>
        </p:sp>
        <p:sp>
          <p:nvSpPr>
            <p:cNvPr id="16" name="Text Box 16"/>
            <p:cNvSpPr txBox="1">
              <a:spLocks noChangeArrowheads="1"/>
            </p:cNvSpPr>
            <p:nvPr/>
          </p:nvSpPr>
          <p:spPr bwMode="auto">
            <a:xfrm>
              <a:off x="4788446" y="3357315"/>
              <a:ext cx="1368425" cy="293461"/>
            </a:xfrm>
            <a:prstGeom prst="rect">
              <a:avLst/>
            </a:prstGeom>
            <a:noFill/>
            <a:ln w="9525" algn="ctr">
              <a:noFill/>
              <a:miter lim="800000"/>
              <a:headEnd/>
              <a:tailEnd/>
            </a:ln>
          </p:spPr>
          <p:txBody>
            <a:bodyPr lIns="79200" tIns="39600" rIns="79200" bIns="39600">
              <a:noAutofit/>
            </a:bodyPr>
            <a:lstStyle/>
            <a:p>
              <a:pPr algn="ctr" defTabSz="801688" fontAlgn="ctr">
                <a:spcBef>
                  <a:spcPct val="50000"/>
                </a:spcBef>
              </a:pPr>
              <a:r>
                <a:rPr lang="en-US" sz="1800" dirty="0" smtClean="0">
                  <a:latin typeface="微软雅黑" panose="020B0503020204020204" pitchFamily="34" charset="-122"/>
                </a:rPr>
                <a:t>Guest OS 2</a:t>
              </a:r>
              <a:endParaRPr lang="en-US" sz="1800" dirty="0">
                <a:latin typeface="微软雅黑" panose="020B0503020204020204" pitchFamily="34" charset="-122"/>
              </a:endParaRPr>
            </a:p>
          </p:txBody>
        </p:sp>
        <p:sp>
          <p:nvSpPr>
            <p:cNvPr id="17" name="Rectangle 17"/>
            <p:cNvSpPr>
              <a:spLocks noChangeArrowheads="1"/>
            </p:cNvSpPr>
            <p:nvPr/>
          </p:nvSpPr>
          <p:spPr bwMode="auto">
            <a:xfrm>
              <a:off x="3707358" y="5313032"/>
              <a:ext cx="863600" cy="192254"/>
            </a:xfrm>
            <a:prstGeom prst="rect">
              <a:avLst/>
            </a:prstGeom>
            <a:noFill/>
            <a:ln w="9525" algn="ctr">
              <a:solidFill>
                <a:schemeClr val="tx1"/>
              </a:solidFill>
              <a:miter lim="800000"/>
              <a:headEnd/>
              <a:tailEnd/>
            </a:ln>
          </p:spPr>
          <p:txBody>
            <a:bodyPr lIns="79200" tIns="39600" rIns="79200" bIns="39600" anchor="ctr">
              <a:noAutofit/>
            </a:bodyPr>
            <a:lstStyle/>
            <a:p>
              <a:pPr fontAlgn="ctr"/>
              <a:endParaRPr lang="en-US" altLang="zh-CN" dirty="0">
                <a:latin typeface="微软雅黑" panose="020B0503020204020204" pitchFamily="34" charset="-122"/>
                <a:ea typeface="+mn-ea"/>
              </a:endParaRPr>
            </a:p>
          </p:txBody>
        </p:sp>
        <p:sp>
          <p:nvSpPr>
            <p:cNvPr id="18" name="Text Box 18"/>
            <p:cNvSpPr txBox="1">
              <a:spLocks noChangeArrowheads="1"/>
            </p:cNvSpPr>
            <p:nvPr/>
          </p:nvSpPr>
          <p:spPr bwMode="auto">
            <a:xfrm>
              <a:off x="3596091" y="5302003"/>
              <a:ext cx="1144972" cy="242857"/>
            </a:xfrm>
            <a:prstGeom prst="rect">
              <a:avLst/>
            </a:prstGeom>
            <a:noFill/>
            <a:ln w="9525" algn="ctr">
              <a:noFill/>
              <a:miter lim="800000"/>
              <a:headEnd/>
              <a:tailEnd/>
            </a:ln>
          </p:spPr>
          <p:txBody>
            <a:bodyPr lIns="79200" tIns="39600" rIns="79200" bIns="39600">
              <a:noAutofit/>
            </a:bodyPr>
            <a:lstStyle/>
            <a:p>
              <a:pPr algn="ctr" defTabSz="801688" fontAlgn="ctr">
                <a:spcBef>
                  <a:spcPct val="50000"/>
                </a:spcBef>
              </a:pPr>
              <a:r>
                <a:rPr lang="en-US" sz="1400" dirty="0" smtClean="0">
                  <a:latin typeface="微软雅黑" panose="020B0503020204020204" pitchFamily="34" charset="-122"/>
                </a:rPr>
                <a:t>Physical CPU</a:t>
              </a:r>
              <a:endParaRPr lang="en-US" sz="1400" dirty="0">
                <a:latin typeface="微软雅黑" panose="020B0503020204020204" pitchFamily="34" charset="-122"/>
              </a:endParaRPr>
            </a:p>
          </p:txBody>
        </p:sp>
        <p:sp>
          <p:nvSpPr>
            <p:cNvPr id="19" name="Line 23"/>
            <p:cNvSpPr>
              <a:spLocks noChangeShapeType="1"/>
            </p:cNvSpPr>
            <p:nvPr/>
          </p:nvSpPr>
          <p:spPr bwMode="auto">
            <a:xfrm>
              <a:off x="2411958" y="4509839"/>
              <a:ext cx="1152525" cy="574675"/>
            </a:xfrm>
            <a:prstGeom prst="line">
              <a:avLst/>
            </a:prstGeom>
            <a:noFill/>
            <a:ln w="9525">
              <a:solidFill>
                <a:schemeClr val="tx1"/>
              </a:solidFill>
              <a:round/>
              <a:headEnd/>
              <a:tailEnd type="triangle" w="med" len="med"/>
            </a:ln>
          </p:spPr>
          <p:txBody>
            <a:bodyPr lIns="79200" tIns="39600" rIns="79200" bIns="39600">
              <a:noAutofit/>
            </a:bodyPr>
            <a:lstStyle/>
            <a:p>
              <a:pPr fontAlgn="ctr"/>
              <a:endParaRPr lang="en-US" altLang="zh-CN" dirty="0">
                <a:latin typeface="微软雅黑" panose="020B0503020204020204" pitchFamily="34" charset="-122"/>
                <a:ea typeface="+mn-ea"/>
              </a:endParaRPr>
            </a:p>
          </p:txBody>
        </p:sp>
        <p:sp>
          <p:nvSpPr>
            <p:cNvPr id="20" name="Line 24"/>
            <p:cNvSpPr>
              <a:spLocks noChangeShapeType="1"/>
            </p:cNvSpPr>
            <p:nvPr/>
          </p:nvSpPr>
          <p:spPr bwMode="auto">
            <a:xfrm>
              <a:off x="3564483" y="4509839"/>
              <a:ext cx="431800" cy="503238"/>
            </a:xfrm>
            <a:prstGeom prst="line">
              <a:avLst/>
            </a:prstGeom>
            <a:noFill/>
            <a:ln w="9525">
              <a:solidFill>
                <a:schemeClr val="tx1"/>
              </a:solidFill>
              <a:round/>
              <a:headEnd/>
              <a:tailEnd type="triangle" w="med" len="med"/>
            </a:ln>
          </p:spPr>
          <p:txBody>
            <a:bodyPr lIns="79200" tIns="39600" rIns="79200" bIns="39600">
              <a:noAutofit/>
            </a:bodyPr>
            <a:lstStyle/>
            <a:p>
              <a:pPr fontAlgn="ctr"/>
              <a:endParaRPr lang="en-US" altLang="zh-CN" dirty="0">
                <a:latin typeface="微软雅黑" panose="020B0503020204020204" pitchFamily="34" charset="-122"/>
                <a:ea typeface="+mn-ea"/>
              </a:endParaRPr>
            </a:p>
          </p:txBody>
        </p:sp>
        <p:sp>
          <p:nvSpPr>
            <p:cNvPr id="21" name="Line 25"/>
            <p:cNvSpPr>
              <a:spLocks noChangeShapeType="1"/>
            </p:cNvSpPr>
            <p:nvPr/>
          </p:nvSpPr>
          <p:spPr bwMode="auto">
            <a:xfrm flipH="1">
              <a:off x="4499521" y="4509839"/>
              <a:ext cx="288925" cy="503238"/>
            </a:xfrm>
            <a:prstGeom prst="line">
              <a:avLst/>
            </a:prstGeom>
            <a:noFill/>
            <a:ln w="9525">
              <a:solidFill>
                <a:schemeClr val="tx1"/>
              </a:solidFill>
              <a:round/>
              <a:headEnd/>
              <a:tailEnd type="triangle" w="med" len="med"/>
            </a:ln>
          </p:spPr>
          <p:txBody>
            <a:bodyPr lIns="79200" tIns="39600" rIns="79200" bIns="39600">
              <a:noAutofit/>
            </a:bodyPr>
            <a:lstStyle/>
            <a:p>
              <a:pPr fontAlgn="ctr"/>
              <a:endParaRPr lang="en-US" altLang="zh-CN" dirty="0">
                <a:latin typeface="微软雅黑" panose="020B0503020204020204" pitchFamily="34" charset="-122"/>
                <a:ea typeface="+mn-ea"/>
              </a:endParaRPr>
            </a:p>
          </p:txBody>
        </p:sp>
        <p:sp>
          <p:nvSpPr>
            <p:cNvPr id="22" name="Line 26"/>
            <p:cNvSpPr>
              <a:spLocks noChangeShapeType="1"/>
            </p:cNvSpPr>
            <p:nvPr/>
          </p:nvSpPr>
          <p:spPr bwMode="auto">
            <a:xfrm flipH="1">
              <a:off x="4859883" y="4436814"/>
              <a:ext cx="936625" cy="720725"/>
            </a:xfrm>
            <a:prstGeom prst="line">
              <a:avLst/>
            </a:prstGeom>
            <a:noFill/>
            <a:ln w="9525">
              <a:solidFill>
                <a:schemeClr val="tx1"/>
              </a:solidFill>
              <a:round/>
              <a:headEnd/>
              <a:tailEnd type="triangle" w="med" len="med"/>
            </a:ln>
          </p:spPr>
          <p:txBody>
            <a:bodyPr lIns="79200" tIns="39600" rIns="79200" bIns="39600">
              <a:noAutofit/>
            </a:bodyPr>
            <a:lstStyle/>
            <a:p>
              <a:pPr fontAlgn="ctr"/>
              <a:endParaRPr lang="en-US" altLang="zh-CN" dirty="0">
                <a:latin typeface="微软雅黑" panose="020B0503020204020204" pitchFamily="34" charset="-122"/>
                <a:ea typeface="+mn-ea"/>
              </a:endParaRPr>
            </a:p>
          </p:txBody>
        </p:sp>
      </p:grpSp>
    </p:spTree>
    <p:extLst>
      <p:ext uri="{BB962C8B-B14F-4D97-AF65-F5344CB8AC3E}">
        <p14:creationId xmlns:p14="http://schemas.microsoft.com/office/powerpoint/2010/main" val="798957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11341960" cy="640800"/>
          </a:xfrm>
        </p:spPr>
        <p:txBody>
          <a:bodyPr>
            <a:noAutofit/>
          </a:bodyPr>
          <a:lstStyle/>
          <a:p>
            <a:pPr fontAlgn="ctr"/>
            <a:r>
              <a:rPr lang="en-US" b="1" spc="-100" dirty="0" smtClean="0">
                <a:latin typeface="微软雅黑" panose="020B0503020204020204" pitchFamily="34" charset="-122"/>
              </a:rPr>
              <a:t>CPU Virtualization </a:t>
            </a:r>
            <a:r>
              <a:rPr lang="en-US" b="1" spc="-100" dirty="0" smtClean="0">
                <a:latin typeface="微软雅黑" panose="020B0503020204020204" pitchFamily="34" charset="-122"/>
              </a:rPr>
              <a:t>- </a:t>
            </a:r>
            <a:r>
              <a:rPr lang="en-US" b="1" spc="-100" dirty="0" smtClean="0">
                <a:latin typeface="微软雅黑" panose="020B0503020204020204" pitchFamily="34" charset="-122"/>
              </a:rPr>
              <a:t>Rights Management</a:t>
            </a:r>
            <a:endParaRPr lang="en-US" spc="-100" dirty="0">
              <a:latin typeface="微软雅黑" panose="020B0503020204020204" pitchFamily="34" charset="-122"/>
            </a:endParaRPr>
          </a:p>
        </p:txBody>
      </p:sp>
      <p:sp>
        <p:nvSpPr>
          <p:cNvPr id="27" name="文本占位符 5"/>
          <p:cNvSpPr txBox="1">
            <a:spLocks/>
          </p:cNvSpPr>
          <p:nvPr/>
        </p:nvSpPr>
        <p:spPr>
          <a:xfrm>
            <a:off x="912285" y="1233488"/>
            <a:ext cx="10188271"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800" dirty="0" smtClean="0">
                <a:latin typeface="微软雅黑" panose="020B0503020204020204" pitchFamily="34" charset="-122"/>
              </a:rPr>
              <a:t>Sensitive instruction processing</a:t>
            </a:r>
          </a:p>
          <a:p>
            <a:pPr lvl="1" fontAlgn="ctr"/>
            <a:r>
              <a:rPr lang="en-US" dirty="0" smtClean="0">
                <a:latin typeface="微软雅黑" panose="020B0503020204020204" pitchFamily="34" charset="-122"/>
              </a:rPr>
              <a:t>Typically, Privilege </a:t>
            </a:r>
            <a:r>
              <a:rPr lang="en-US" dirty="0" err="1" smtClean="0">
                <a:latin typeface="微软雅黑" panose="020B0503020204020204" pitchFamily="34" charset="-122"/>
              </a:rPr>
              <a:t>Deprivileging</a:t>
            </a:r>
            <a:r>
              <a:rPr lang="en-US" dirty="0" smtClean="0">
                <a:latin typeface="微软雅黑" panose="020B0503020204020204" pitchFamily="34" charset="-122"/>
              </a:rPr>
              <a:t> and Trap-and-Emulation are used. Specifically, the guest OS runs on the non-privilege level (</a:t>
            </a:r>
            <a:r>
              <a:rPr lang="en-US" dirty="0" err="1" smtClean="0">
                <a:latin typeface="微软雅黑" panose="020B0503020204020204" pitchFamily="34" charset="-122"/>
              </a:rPr>
              <a:t>Deprivileging</a:t>
            </a:r>
            <a:r>
              <a:rPr lang="en-US" dirty="0" smtClean="0">
                <a:latin typeface="微软雅黑" panose="020B0503020204020204" pitchFamily="34" charset="-122"/>
              </a:rPr>
              <a:t>) and VMM on the highest privilege level, that is, the VMM fully controls system resources. While de-privileged, the guest OS can still execute most of the instructions on hardware. Only the privileged instructions are trapped and emulated by the VMM.</a:t>
            </a:r>
          </a:p>
          <a:p>
            <a:pPr fontAlgn="ctr"/>
            <a:endParaRPr lang="en-US" altLang="zh-CN" sz="1200" kern="0" dirty="0">
              <a:latin typeface="微软雅黑" panose="020B0503020204020204" pitchFamily="34" charset="-122"/>
            </a:endParaRPr>
          </a:p>
        </p:txBody>
      </p:sp>
    </p:spTree>
    <p:extLst>
      <p:ext uri="{BB962C8B-B14F-4D97-AF65-F5344CB8AC3E}">
        <p14:creationId xmlns:p14="http://schemas.microsoft.com/office/powerpoint/2010/main" val="2576924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b="1" dirty="0" smtClean="0">
                <a:latin typeface="微软雅黑" panose="020B0503020204020204" pitchFamily="34" charset="-122"/>
              </a:rPr>
              <a:t>CPU Virtualization </a:t>
            </a:r>
            <a:r>
              <a:rPr lang="en-US" b="1" dirty="0" smtClean="0">
                <a:latin typeface="微软雅黑" panose="020B0503020204020204" pitchFamily="34" charset="-122"/>
              </a:rPr>
              <a:t>- </a:t>
            </a:r>
            <a:r>
              <a:rPr lang="en-US" b="1" dirty="0" smtClean="0">
                <a:latin typeface="微软雅黑" panose="020B0503020204020204" pitchFamily="34" charset="-122"/>
              </a:rPr>
              <a:t>VT-x</a:t>
            </a:r>
            <a:endParaRPr lang="en-US" dirty="0">
              <a:latin typeface="微软雅黑" panose="020B0503020204020204" pitchFamily="34" charset="-122"/>
            </a:endParaRPr>
          </a:p>
        </p:txBody>
      </p:sp>
      <p:sp>
        <p:nvSpPr>
          <p:cNvPr id="27" name="文本占位符 5"/>
          <p:cNvSpPr txBox="1">
            <a:spLocks/>
          </p:cNvSpPr>
          <p:nvPr/>
        </p:nvSpPr>
        <p:spPr>
          <a:xfrm>
            <a:off x="912285" y="1233488"/>
            <a:ext cx="10560578"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800" dirty="0" smtClean="0">
                <a:latin typeface="微软雅黑" panose="020B0503020204020204" pitchFamily="34" charset="-122"/>
              </a:rPr>
              <a:t>VT-x: Intel hardware-assisted virtualization technology, which quickly implements vCPU context switching using mechanisms such as VMCS and </a:t>
            </a:r>
            <a:r>
              <a:rPr lang="en-US" sz="1800" dirty="0" err="1" smtClean="0">
                <a:latin typeface="微软雅黑" panose="020B0503020204020204" pitchFamily="34" charset="-122"/>
              </a:rPr>
              <a:t>VMEntry</a:t>
            </a:r>
            <a:r>
              <a:rPr lang="en-US" sz="1800" dirty="0" smtClean="0">
                <a:latin typeface="微软雅黑" panose="020B0503020204020204" pitchFamily="34" charset="-122"/>
              </a:rPr>
              <a:t>/</a:t>
            </a:r>
            <a:r>
              <a:rPr lang="en-US" sz="1800" dirty="0" err="1" smtClean="0">
                <a:latin typeface="微软雅黑" panose="020B0503020204020204" pitchFamily="34" charset="-122"/>
              </a:rPr>
              <a:t>VMExit</a:t>
            </a:r>
            <a:endParaRPr lang="en-US" altLang="zh-CN" sz="1800" dirty="0" smtClean="0">
              <a:latin typeface="微软雅黑" panose="020B0503020204020204" pitchFamily="34" charset="-122"/>
            </a:endParaRPr>
          </a:p>
          <a:p>
            <a:pPr fontAlgn="ctr"/>
            <a:r>
              <a:rPr lang="en-US" sz="1800" dirty="0" smtClean="0">
                <a:latin typeface="微软雅黑" panose="020B0503020204020204" pitchFamily="34" charset="-122"/>
              </a:rPr>
              <a:t>With Intel VT-x, there are two distinct modes of CPU operation: root mode and non-root mode</a:t>
            </a:r>
            <a:endParaRPr lang="en-US" altLang="zh-CN" sz="1800" dirty="0" smtClean="0">
              <a:latin typeface="微软雅黑" panose="020B0503020204020204" pitchFamily="34" charset="-122"/>
            </a:endParaRPr>
          </a:p>
          <a:p>
            <a:pPr lvl="1" fontAlgn="ctr"/>
            <a:r>
              <a:rPr lang="en-US" sz="1800" dirty="0" smtClean="0">
                <a:latin typeface="微软雅黑" panose="020B0503020204020204" pitchFamily="34" charset="-122"/>
              </a:rPr>
              <a:t>Root mode: used to run hosts.</a:t>
            </a:r>
            <a:endParaRPr lang="en-US" altLang="zh-CN" sz="1800" dirty="0" smtClean="0">
              <a:latin typeface="微软雅黑" panose="020B0503020204020204" pitchFamily="34" charset="-122"/>
            </a:endParaRPr>
          </a:p>
          <a:p>
            <a:pPr lvl="1" fontAlgn="ctr"/>
            <a:r>
              <a:rPr lang="en-US" sz="1800" dirty="0" smtClean="0">
                <a:latin typeface="微软雅黑" panose="020B0503020204020204" pitchFamily="34" charset="-122"/>
              </a:rPr>
              <a:t>Non-root mode: used to run VMs. VM entry is a VT-x instruction that can switch from the root mode to the non-root mode.</a:t>
            </a:r>
            <a:endParaRPr lang="en-US" altLang="zh-CN" sz="1800" dirty="0" smtClean="0">
              <a:latin typeface="微软雅黑" panose="020B0503020204020204" pitchFamily="34" charset="-122"/>
            </a:endParaRPr>
          </a:p>
          <a:p>
            <a:pPr fontAlgn="ctr"/>
            <a:r>
              <a:rPr lang="en-US" sz="1800" dirty="0" smtClean="0">
                <a:latin typeface="微软雅黑" panose="020B0503020204020204" pitchFamily="34" charset="-122"/>
              </a:rPr>
              <a:t>All x86 instructions can run in both root mode and non-root mode. The difference is that when a privileged instruction runs in non-root mode, it is switched to the root mode through VM exit, and the KVM module processes the privileged instruction through simulation. That is, privilege instructions cannot be handled in non-root mode.</a:t>
            </a:r>
            <a:endParaRPr lang="en-US" altLang="zh-CN" sz="1800" dirty="0" smtClean="0">
              <a:latin typeface="微软雅黑" panose="020B0503020204020204" pitchFamily="34" charset="-122"/>
            </a:endParaRPr>
          </a:p>
          <a:p>
            <a:pPr fontAlgn="ctr"/>
            <a:endParaRPr lang="en-US" altLang="zh-CN" sz="1800" kern="0" dirty="0">
              <a:latin typeface="微软雅黑" panose="020B0503020204020204" pitchFamily="34" charset="-122"/>
            </a:endParaRPr>
          </a:p>
        </p:txBody>
      </p:sp>
    </p:spTree>
    <p:extLst>
      <p:ext uri="{BB962C8B-B14F-4D97-AF65-F5344CB8AC3E}">
        <p14:creationId xmlns:p14="http://schemas.microsoft.com/office/powerpoint/2010/main" val="162797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b="1" dirty="0" smtClean="0">
                <a:latin typeface="微软雅黑" panose="020B0503020204020204" pitchFamily="34" charset="-122"/>
              </a:rPr>
              <a:t>CPU Virtualization Modes with </a:t>
            </a:r>
            <a:r>
              <a:rPr lang="en-US" altLang="zh-CN" dirty="0" smtClean="0">
                <a:latin typeface="微软雅黑" panose="020B0503020204020204" pitchFamily="34" charset="-122"/>
              </a:rPr>
              <a:t>KVM</a:t>
            </a:r>
            <a:endParaRPr lang="en-US" dirty="0">
              <a:latin typeface="微软雅黑" panose="020B0503020204020204" pitchFamily="34" charset="-122"/>
            </a:endParaRPr>
          </a:p>
        </p:txBody>
      </p:sp>
      <p:sp>
        <p:nvSpPr>
          <p:cNvPr id="27" name="文本占位符 5"/>
          <p:cNvSpPr txBox="1">
            <a:spLocks/>
          </p:cNvSpPr>
          <p:nvPr/>
        </p:nvSpPr>
        <p:spPr>
          <a:xfrm>
            <a:off x="912285" y="1233488"/>
            <a:ext cx="10560048"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lvl="1" fontAlgn="ctr"/>
            <a:r>
              <a:rPr lang="en-US" dirty="0" smtClean="0">
                <a:latin typeface="微软雅黑" panose="020B0503020204020204" pitchFamily="34" charset="-122"/>
              </a:rPr>
              <a:t>User mode</a:t>
            </a:r>
            <a:endParaRPr lang="en-US" altLang="zh-CN" dirty="0" smtClean="0">
              <a:latin typeface="微软雅黑" panose="020B0503020204020204" pitchFamily="34" charset="-122"/>
            </a:endParaRPr>
          </a:p>
          <a:p>
            <a:pPr lvl="1" fontAlgn="ctr"/>
            <a:r>
              <a:rPr lang="en-US" dirty="0" smtClean="0">
                <a:latin typeface="微软雅黑" panose="020B0503020204020204" pitchFamily="34" charset="-122"/>
              </a:rPr>
              <a:t>Kernel mode</a:t>
            </a:r>
            <a:endParaRPr lang="en-US" altLang="zh-CN" dirty="0" smtClean="0">
              <a:latin typeface="微软雅黑" panose="020B0503020204020204" pitchFamily="34" charset="-122"/>
            </a:endParaRPr>
          </a:p>
          <a:p>
            <a:pPr lvl="1" fontAlgn="ctr"/>
            <a:r>
              <a:rPr lang="en-US" dirty="0" smtClean="0">
                <a:latin typeface="微软雅黑" panose="020B0503020204020204" pitchFamily="34" charset="-122"/>
              </a:rPr>
              <a:t>Guest mode</a:t>
            </a:r>
            <a:endParaRPr lang="en-US" altLang="zh-CN" dirty="0" smtClean="0">
              <a:latin typeface="微软雅黑" panose="020B0503020204020204" pitchFamily="34" charset="-122"/>
            </a:endParaRPr>
          </a:p>
          <a:p>
            <a:pPr fontAlgn="ctr"/>
            <a:endParaRPr lang="en-US" altLang="zh-CN" sz="1200" kern="0" dirty="0">
              <a:latin typeface="微软雅黑" panose="020B0503020204020204" pitchFamily="34" charset="-122"/>
            </a:endParaRPr>
          </a:p>
        </p:txBody>
      </p:sp>
      <p:grpSp>
        <p:nvGrpSpPr>
          <p:cNvPr id="6" name="Group 3"/>
          <p:cNvGrpSpPr>
            <a:grpSpLocks noChangeAspect="1"/>
          </p:cNvGrpSpPr>
          <p:nvPr/>
        </p:nvGrpSpPr>
        <p:grpSpPr bwMode="auto">
          <a:xfrm>
            <a:off x="2863550" y="2313432"/>
            <a:ext cx="8649930" cy="3782344"/>
            <a:chOff x="8067" y="8878"/>
            <a:chExt cx="8708" cy="3902"/>
          </a:xfrm>
        </p:grpSpPr>
        <p:sp>
          <p:nvSpPr>
            <p:cNvPr id="7" name="Text Box 34"/>
            <p:cNvSpPr txBox="1">
              <a:spLocks noChangeArrowheads="1"/>
            </p:cNvSpPr>
            <p:nvPr/>
          </p:nvSpPr>
          <p:spPr bwMode="auto">
            <a:xfrm>
              <a:off x="9005" y="11353"/>
              <a:ext cx="1337" cy="34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Returned value for </a:t>
              </a:r>
              <a:r>
                <a:rPr lang="en-US" sz="1200" dirty="0" err="1" smtClean="0">
                  <a:latin typeface="微软雅黑" panose="020B0503020204020204" pitchFamily="34" charset="-122"/>
                </a:rPr>
                <a:t>ioctl</a:t>
              </a:r>
              <a:endParaRPr lang="en-US" sz="1200" dirty="0">
                <a:latin typeface="微软雅黑" panose="020B0503020204020204" pitchFamily="34" charset="-122"/>
              </a:endParaRPr>
            </a:p>
          </p:txBody>
        </p:sp>
        <p:sp>
          <p:nvSpPr>
            <p:cNvPr id="8" name="Text Box 33"/>
            <p:cNvSpPr txBox="1">
              <a:spLocks noChangeArrowheads="1"/>
            </p:cNvSpPr>
            <p:nvPr/>
          </p:nvSpPr>
          <p:spPr bwMode="auto">
            <a:xfrm>
              <a:off x="9545" y="10045"/>
              <a:ext cx="90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VM entry</a:t>
              </a:r>
              <a:endParaRPr lang="en-US" sz="1200" dirty="0">
                <a:latin typeface="微软雅黑" panose="020B0503020204020204" pitchFamily="34" charset="-122"/>
              </a:endParaRPr>
            </a:p>
          </p:txBody>
        </p:sp>
        <p:sp>
          <p:nvSpPr>
            <p:cNvPr id="9" name="Text Box 32"/>
            <p:cNvSpPr txBox="1">
              <a:spLocks noChangeArrowheads="1"/>
            </p:cNvSpPr>
            <p:nvPr/>
          </p:nvSpPr>
          <p:spPr bwMode="auto">
            <a:xfrm>
              <a:off x="14795" y="10078"/>
              <a:ext cx="1980" cy="93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r" defTabSz="914400" rtl="0" eaLnBrk="1" fontAlgn="ctr" latinLnBrk="0" hangingPunct="1">
                <a:lnSpc>
                  <a:spcPct val="100000"/>
                </a:lnSpc>
                <a:spcBef>
                  <a:spcPct val="0"/>
                </a:spcBef>
                <a:spcAft>
                  <a:spcPct val="0"/>
                </a:spcAft>
                <a:buClrTx/>
                <a:buSzTx/>
                <a:buFontTx/>
                <a:buNone/>
                <a:tabLst/>
              </a:pPr>
              <a:r>
                <a:rPr lang="en-US" sz="1100" dirty="0" smtClean="0">
                  <a:latin typeface="微软雅黑" panose="020B0503020204020204" pitchFamily="34" charset="-122"/>
                </a:rPr>
                <a:t>KVM module</a:t>
              </a:r>
              <a:endParaRPr kumimoji="0" lang="en-US" altLang="zh-CN" sz="1100" b="1" i="0" u="none" strike="noStrike" cap="none" normalizeH="0" baseline="0" dirty="0" smtClean="0">
                <a:ln>
                  <a:noFill/>
                </a:ln>
                <a:effectLst/>
                <a:latin typeface="微软雅黑" panose="020B0503020204020204" pitchFamily="34" charset="-122"/>
                <a:ea typeface="+mn-ea"/>
                <a:cs typeface="Times New Roman" pitchFamily="18" charset="0"/>
              </a:endParaRPr>
            </a:p>
            <a:p>
              <a:pPr marL="0" marR="0" lvl="0" indent="0" algn="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Kernel mode</a:t>
              </a:r>
            </a:p>
            <a:p>
              <a:pPr marL="0" marR="0" lvl="0" indent="0" algn="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Root mode; privilege level: 0</a:t>
              </a:r>
              <a:endParaRPr lang="en-US" sz="1100" dirty="0">
                <a:latin typeface="微软雅黑" panose="020B0503020204020204" pitchFamily="34" charset="-122"/>
              </a:endParaRPr>
            </a:p>
          </p:txBody>
        </p:sp>
        <p:sp>
          <p:nvSpPr>
            <p:cNvPr id="10" name="Text Box 31"/>
            <p:cNvSpPr txBox="1">
              <a:spLocks noChangeArrowheads="1"/>
            </p:cNvSpPr>
            <p:nvPr/>
          </p:nvSpPr>
          <p:spPr bwMode="auto">
            <a:xfrm>
              <a:off x="10085" y="8887"/>
              <a:ext cx="1260" cy="534"/>
            </a:xfrm>
            <a:prstGeom prst="rect">
              <a:avLst/>
            </a:prstGeom>
            <a:solidFill>
              <a:srgbClr val="FFFFCC"/>
            </a:solidFill>
            <a:ln w="9525">
              <a:solidFill>
                <a:srgbClr val="000000"/>
              </a:solidFill>
              <a:miter lim="800000"/>
              <a:headEnd/>
              <a:tailEnd/>
            </a:ln>
          </p:spPr>
          <p:txBody>
            <a:bodyPr vert="horz" wrap="square" lIns="0" tIns="72000" rIns="0" bIns="72000" numCol="1" anchor="t"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Guest VM</a:t>
              </a:r>
              <a:endParaRPr kumimoji="0" lang="en-US" altLang="zh-CN" sz="1200" b="0" i="0" u="none" strike="noStrike" cap="none" normalizeH="0" baseline="0" dirty="0" smtClean="0">
                <a:ln>
                  <a:noFill/>
                </a:ln>
                <a:effectLst/>
                <a:latin typeface="微软雅黑" panose="020B0503020204020204" pitchFamily="34" charset="-122"/>
                <a:ea typeface="+mn-ea"/>
                <a:cs typeface="Times New Roman" pitchFamily="18" charset="0"/>
              </a:endParaRPr>
            </a:p>
          </p:txBody>
        </p:sp>
        <p:sp>
          <p:nvSpPr>
            <p:cNvPr id="11" name="Text Box 30"/>
            <p:cNvSpPr txBox="1">
              <a:spLocks noChangeArrowheads="1"/>
            </p:cNvSpPr>
            <p:nvPr/>
          </p:nvSpPr>
          <p:spPr bwMode="auto">
            <a:xfrm>
              <a:off x="10786" y="9624"/>
              <a:ext cx="90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VM exit</a:t>
              </a:r>
              <a:endParaRPr lang="en-US" sz="1200" dirty="0">
                <a:latin typeface="微软雅黑" panose="020B0503020204020204" pitchFamily="34" charset="-122"/>
              </a:endParaRPr>
            </a:p>
          </p:txBody>
        </p:sp>
        <p:sp>
          <p:nvSpPr>
            <p:cNvPr id="12" name="Line 29"/>
            <p:cNvSpPr>
              <a:spLocks noChangeShapeType="1"/>
            </p:cNvSpPr>
            <p:nvPr/>
          </p:nvSpPr>
          <p:spPr bwMode="auto">
            <a:xfrm>
              <a:off x="8645" y="11293"/>
              <a:ext cx="1" cy="78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13" name="Line 28"/>
            <p:cNvSpPr>
              <a:spLocks noChangeShapeType="1"/>
            </p:cNvSpPr>
            <p:nvPr/>
          </p:nvSpPr>
          <p:spPr bwMode="auto">
            <a:xfrm>
              <a:off x="10445" y="11293"/>
              <a:ext cx="1" cy="78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14" name="Line 27"/>
            <p:cNvSpPr>
              <a:spLocks noChangeShapeType="1"/>
            </p:cNvSpPr>
            <p:nvPr/>
          </p:nvSpPr>
          <p:spPr bwMode="auto">
            <a:xfrm>
              <a:off x="10445" y="9421"/>
              <a:ext cx="1" cy="1404"/>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15" name="Line 26"/>
            <p:cNvSpPr>
              <a:spLocks noChangeShapeType="1"/>
            </p:cNvSpPr>
            <p:nvPr/>
          </p:nvSpPr>
          <p:spPr bwMode="auto">
            <a:xfrm>
              <a:off x="11525" y="10981"/>
              <a:ext cx="360" cy="1"/>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16" name="Line 25"/>
            <p:cNvSpPr>
              <a:spLocks noChangeShapeType="1"/>
            </p:cNvSpPr>
            <p:nvPr/>
          </p:nvSpPr>
          <p:spPr bwMode="auto">
            <a:xfrm>
              <a:off x="9005" y="11293"/>
              <a:ext cx="1" cy="7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17" name="Text Box 24"/>
            <p:cNvSpPr txBox="1">
              <a:spLocks noChangeArrowheads="1"/>
            </p:cNvSpPr>
            <p:nvPr/>
          </p:nvSpPr>
          <p:spPr bwMode="auto">
            <a:xfrm>
              <a:off x="8105" y="10669"/>
              <a:ext cx="1440" cy="624"/>
            </a:xfrm>
            <a:prstGeom prst="rect">
              <a:avLst/>
            </a:prstGeom>
            <a:solidFill>
              <a:srgbClr val="CCECFF"/>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100" dirty="0" err="1" smtClean="0">
                  <a:latin typeface="微软雅黑" panose="020B0503020204020204" pitchFamily="34" charset="-122"/>
                </a:rPr>
                <a:t>vCPU</a:t>
              </a:r>
              <a:endParaRPr lang="en-US" sz="1100" dirty="0" smtClean="0">
                <a:latin typeface="微软雅黑" panose="020B0503020204020204" pitchFamily="34" charset="-122"/>
              </a:endParaRPr>
            </a:p>
            <a:p>
              <a:pPr marL="0" marR="0" lvl="0" indent="0" algn="ct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creation/initialization</a:t>
              </a:r>
              <a:endParaRPr lang="en-US" sz="1100" dirty="0">
                <a:latin typeface="微软雅黑" panose="020B0503020204020204" pitchFamily="34" charset="-122"/>
              </a:endParaRPr>
            </a:p>
          </p:txBody>
        </p:sp>
        <p:sp>
          <p:nvSpPr>
            <p:cNvPr id="18" name="Text Box 23"/>
            <p:cNvSpPr txBox="1">
              <a:spLocks noChangeArrowheads="1"/>
            </p:cNvSpPr>
            <p:nvPr/>
          </p:nvSpPr>
          <p:spPr bwMode="auto">
            <a:xfrm>
              <a:off x="10085" y="10669"/>
              <a:ext cx="1440" cy="624"/>
            </a:xfrm>
            <a:prstGeom prst="rect">
              <a:avLst/>
            </a:prstGeom>
            <a:solidFill>
              <a:srgbClr val="CCECFF"/>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100" dirty="0" err="1" smtClean="0">
                  <a:latin typeface="微软雅黑" panose="020B0503020204020204" pitchFamily="34" charset="-122"/>
                </a:rPr>
                <a:t>vCPU</a:t>
              </a:r>
              <a:endParaRPr lang="en-US" sz="1100" dirty="0" smtClean="0">
                <a:latin typeface="微软雅黑" panose="020B0503020204020204" pitchFamily="34" charset="-122"/>
              </a:endParaRPr>
            </a:p>
            <a:p>
              <a:pPr marL="0" marR="0" lvl="0" indent="0" algn="ct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running/exit</a:t>
              </a:r>
              <a:endParaRPr lang="en-US" sz="1100" dirty="0">
                <a:latin typeface="微软雅黑" panose="020B0503020204020204" pitchFamily="34" charset="-122"/>
              </a:endParaRPr>
            </a:p>
          </p:txBody>
        </p:sp>
        <p:sp>
          <p:nvSpPr>
            <p:cNvPr id="19" name="Line 22"/>
            <p:cNvSpPr>
              <a:spLocks noChangeShapeType="1"/>
            </p:cNvSpPr>
            <p:nvPr/>
          </p:nvSpPr>
          <p:spPr bwMode="auto">
            <a:xfrm>
              <a:off x="10805" y="9421"/>
              <a:ext cx="1" cy="124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20" name="Line 21"/>
            <p:cNvSpPr>
              <a:spLocks noChangeShapeType="1"/>
            </p:cNvSpPr>
            <p:nvPr/>
          </p:nvSpPr>
          <p:spPr bwMode="auto">
            <a:xfrm>
              <a:off x="8067" y="9954"/>
              <a:ext cx="8668" cy="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21" name="AutoShape 20"/>
            <p:cNvSpPr>
              <a:spLocks noChangeArrowheads="1"/>
            </p:cNvSpPr>
            <p:nvPr/>
          </p:nvSpPr>
          <p:spPr bwMode="auto">
            <a:xfrm>
              <a:off x="11885" y="10513"/>
              <a:ext cx="1800" cy="936"/>
            </a:xfrm>
            <a:prstGeom prst="flowChartDecision">
              <a:avLst/>
            </a:prstGeom>
            <a:solidFill>
              <a:srgbClr val="CCECFF"/>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100" dirty="0" smtClean="0">
                  <a:latin typeface="微软雅黑" panose="020B0503020204020204" pitchFamily="34" charset="-122"/>
                </a:rPr>
                <a:t>I/O operations</a:t>
              </a:r>
              <a:endParaRPr lang="en-US" sz="1100" dirty="0">
                <a:latin typeface="微软雅黑" panose="020B0503020204020204" pitchFamily="34" charset="-122"/>
              </a:endParaRPr>
            </a:p>
          </p:txBody>
        </p:sp>
        <p:sp>
          <p:nvSpPr>
            <p:cNvPr id="22" name="Line 19"/>
            <p:cNvSpPr>
              <a:spLocks noChangeShapeType="1"/>
            </p:cNvSpPr>
            <p:nvPr/>
          </p:nvSpPr>
          <p:spPr bwMode="auto">
            <a:xfrm>
              <a:off x="13685" y="10981"/>
              <a:ext cx="360" cy="1"/>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23" name="Line 18"/>
            <p:cNvSpPr>
              <a:spLocks noChangeShapeType="1"/>
            </p:cNvSpPr>
            <p:nvPr/>
          </p:nvSpPr>
          <p:spPr bwMode="auto">
            <a:xfrm flipH="1">
              <a:off x="11525" y="12384"/>
              <a:ext cx="540"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25" name="Text Box 17"/>
            <p:cNvSpPr txBox="1">
              <a:spLocks noChangeArrowheads="1"/>
            </p:cNvSpPr>
            <p:nvPr/>
          </p:nvSpPr>
          <p:spPr bwMode="auto">
            <a:xfrm>
              <a:off x="12065" y="12073"/>
              <a:ext cx="1259" cy="624"/>
            </a:xfrm>
            <a:prstGeom prst="rect">
              <a:avLst/>
            </a:prstGeom>
            <a:solidFill>
              <a:srgbClr val="B4DE86"/>
            </a:solidFill>
            <a:ln w="9525">
              <a:solidFill>
                <a:srgbClr val="000000"/>
              </a:solidFill>
              <a:miter lim="800000"/>
              <a:headEnd/>
              <a:tailEnd/>
            </a:ln>
          </p:spPr>
          <p:txBody>
            <a:bodyPr vert="horz" wrap="square" lIns="0" tIns="72000" rIns="0" bIns="7200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100" dirty="0" smtClean="0">
                  <a:latin typeface="微软雅黑" panose="020B0503020204020204" pitchFamily="34" charset="-122"/>
                </a:rPr>
                <a:t>I/O emulation</a:t>
              </a:r>
              <a:endParaRPr lang="en-US" sz="1100" dirty="0">
                <a:latin typeface="微软雅黑" panose="020B0503020204020204" pitchFamily="34" charset="-122"/>
              </a:endParaRPr>
            </a:p>
          </p:txBody>
        </p:sp>
        <p:sp>
          <p:nvSpPr>
            <p:cNvPr id="28" name="Text Box 16"/>
            <p:cNvSpPr txBox="1">
              <a:spLocks noChangeArrowheads="1"/>
            </p:cNvSpPr>
            <p:nvPr/>
          </p:nvSpPr>
          <p:spPr bwMode="auto">
            <a:xfrm>
              <a:off x="14045" y="10669"/>
              <a:ext cx="1079" cy="624"/>
            </a:xfrm>
            <a:prstGeom prst="rect">
              <a:avLst/>
            </a:prstGeom>
            <a:solidFill>
              <a:srgbClr val="CCECFF"/>
            </a:solidFill>
            <a:ln w="9525">
              <a:solidFill>
                <a:srgbClr val="000000"/>
              </a:solidFill>
              <a:miter lim="800000"/>
              <a:headEnd/>
              <a:tailEnd/>
            </a:ln>
            <a:effectLst/>
          </p:spPr>
          <p:txBody>
            <a:bodyPr vert="horz" wrap="square" lIns="0" tIns="0" rIns="0" bIns="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100" dirty="0" smtClean="0">
                  <a:latin typeface="微软雅黑" panose="020B0503020204020204" pitchFamily="34" charset="-122"/>
                </a:rPr>
                <a:t>Non-I/O operations</a:t>
              </a:r>
            </a:p>
            <a:p>
              <a:pPr marL="0" marR="0" lvl="0" indent="0" algn="ct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Exit</a:t>
              </a:r>
              <a:endParaRPr lang="en-US" sz="1100" dirty="0">
                <a:latin typeface="微软雅黑" panose="020B0503020204020204" pitchFamily="34" charset="-122"/>
              </a:endParaRPr>
            </a:p>
          </p:txBody>
        </p:sp>
        <p:sp>
          <p:nvSpPr>
            <p:cNvPr id="29" name="Line 15"/>
            <p:cNvSpPr>
              <a:spLocks noChangeShapeType="1"/>
            </p:cNvSpPr>
            <p:nvPr/>
          </p:nvSpPr>
          <p:spPr bwMode="auto">
            <a:xfrm flipH="1" flipV="1">
              <a:off x="14743" y="10210"/>
              <a:ext cx="22" cy="45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30" name="Line 14"/>
            <p:cNvSpPr>
              <a:spLocks noChangeShapeType="1"/>
            </p:cNvSpPr>
            <p:nvPr/>
          </p:nvSpPr>
          <p:spPr bwMode="auto">
            <a:xfrm flipH="1" flipV="1">
              <a:off x="11165" y="10202"/>
              <a:ext cx="3561" cy="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31" name="Line 13"/>
            <p:cNvSpPr>
              <a:spLocks noChangeShapeType="1"/>
            </p:cNvSpPr>
            <p:nvPr/>
          </p:nvSpPr>
          <p:spPr bwMode="auto">
            <a:xfrm>
              <a:off x="11165" y="10201"/>
              <a:ext cx="1" cy="46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32" name="Text Box 12"/>
            <p:cNvSpPr txBox="1">
              <a:spLocks noChangeArrowheads="1"/>
            </p:cNvSpPr>
            <p:nvPr/>
          </p:nvSpPr>
          <p:spPr bwMode="auto">
            <a:xfrm>
              <a:off x="14744" y="11844"/>
              <a:ext cx="1980" cy="93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r" defTabSz="914400" rtl="0" eaLnBrk="1" fontAlgn="ctr" latinLnBrk="0" hangingPunct="1">
                <a:lnSpc>
                  <a:spcPct val="100000"/>
                </a:lnSpc>
                <a:spcBef>
                  <a:spcPct val="0"/>
                </a:spcBef>
                <a:spcAft>
                  <a:spcPct val="0"/>
                </a:spcAft>
                <a:buClrTx/>
                <a:buSzTx/>
                <a:buFontTx/>
                <a:buNone/>
                <a:tabLst/>
              </a:pPr>
              <a:r>
                <a:rPr lang="en-US" sz="1100" dirty="0" err="1" smtClean="0">
                  <a:latin typeface="微软雅黑" panose="020B0503020204020204" pitchFamily="34" charset="-122"/>
                </a:rPr>
                <a:t>QEMU</a:t>
              </a:r>
              <a:r>
                <a:rPr lang="en-US" sz="1100" dirty="0" smtClean="0">
                  <a:latin typeface="微软雅黑" panose="020B0503020204020204" pitchFamily="34" charset="-122"/>
                </a:rPr>
                <a:t> module</a:t>
              </a:r>
              <a:endParaRPr kumimoji="0" lang="en-US" altLang="zh-CN" sz="1100" b="1" i="0" u="none" strike="noStrike" cap="none" normalizeH="0" baseline="0" dirty="0" smtClean="0">
                <a:ln>
                  <a:noFill/>
                </a:ln>
                <a:effectLst/>
                <a:latin typeface="微软雅黑" panose="020B0503020204020204" pitchFamily="34" charset="-122"/>
                <a:ea typeface="+mn-ea"/>
                <a:cs typeface="Times New Roman" pitchFamily="18" charset="0"/>
              </a:endParaRPr>
            </a:p>
            <a:p>
              <a:pPr marL="0" marR="0" lvl="0" indent="0" algn="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User mode</a:t>
              </a:r>
            </a:p>
            <a:p>
              <a:pPr marL="0" marR="0" lvl="0" indent="0" algn="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Root mode; privilege level: 3</a:t>
              </a:r>
              <a:endParaRPr lang="en-US" sz="1100" dirty="0">
                <a:latin typeface="微软雅黑" panose="020B0503020204020204" pitchFamily="34" charset="-122"/>
              </a:endParaRPr>
            </a:p>
          </p:txBody>
        </p:sp>
        <p:sp>
          <p:nvSpPr>
            <p:cNvPr id="33" name="Text Box 11"/>
            <p:cNvSpPr txBox="1">
              <a:spLocks noChangeArrowheads="1"/>
            </p:cNvSpPr>
            <p:nvPr/>
          </p:nvSpPr>
          <p:spPr bwMode="auto">
            <a:xfrm>
              <a:off x="14744" y="8878"/>
              <a:ext cx="1980" cy="93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r" defTabSz="914400" rtl="0" eaLnBrk="1" fontAlgn="ctr" latinLnBrk="0" hangingPunct="1">
                <a:lnSpc>
                  <a:spcPct val="100000"/>
                </a:lnSpc>
                <a:spcBef>
                  <a:spcPct val="0"/>
                </a:spcBef>
                <a:spcAft>
                  <a:spcPct val="0"/>
                </a:spcAft>
                <a:buClrTx/>
                <a:buSzTx/>
                <a:buFontTx/>
                <a:buNone/>
                <a:tabLst/>
              </a:pPr>
              <a:r>
                <a:rPr lang="en-US" sz="1100" dirty="0" smtClean="0">
                  <a:latin typeface="微软雅黑" panose="020B0503020204020204" pitchFamily="34" charset="-122"/>
                </a:rPr>
                <a:t>Guest VM</a:t>
              </a:r>
              <a:endParaRPr kumimoji="0" lang="en-US" altLang="zh-CN" sz="1100" b="1" i="0" u="none" strike="noStrike" cap="none" normalizeH="0" baseline="0" dirty="0" smtClean="0">
                <a:ln>
                  <a:noFill/>
                </a:ln>
                <a:effectLst/>
                <a:latin typeface="微软雅黑" panose="020B0503020204020204" pitchFamily="34" charset="-122"/>
                <a:ea typeface="+mn-ea"/>
                <a:cs typeface="Times New Roman" pitchFamily="18" charset="0"/>
              </a:endParaRPr>
            </a:p>
            <a:p>
              <a:pPr marL="0" marR="0" lvl="0" indent="0" algn="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Guest mode</a:t>
              </a:r>
            </a:p>
            <a:p>
              <a:pPr marL="0" marR="0" lvl="0" indent="0" algn="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Non-root mode</a:t>
              </a:r>
              <a:endParaRPr lang="en-US" sz="1100" dirty="0">
                <a:latin typeface="微软雅黑" panose="020B0503020204020204" pitchFamily="34" charset="-122"/>
              </a:endParaRPr>
            </a:p>
          </p:txBody>
        </p:sp>
        <p:sp>
          <p:nvSpPr>
            <p:cNvPr id="34" name="Text Box 10"/>
            <p:cNvSpPr txBox="1">
              <a:spLocks noChangeArrowheads="1"/>
            </p:cNvSpPr>
            <p:nvPr/>
          </p:nvSpPr>
          <p:spPr bwMode="auto">
            <a:xfrm>
              <a:off x="8105" y="11761"/>
              <a:ext cx="54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200" dirty="0" err="1" smtClean="0">
                  <a:latin typeface="微软雅黑" panose="020B0503020204020204" pitchFamily="34" charset="-122"/>
                </a:rPr>
                <a:t>ioctl</a:t>
              </a:r>
              <a:endParaRPr lang="en-US" sz="1200" dirty="0">
                <a:latin typeface="微软雅黑" panose="020B0503020204020204" pitchFamily="34" charset="-122"/>
              </a:endParaRPr>
            </a:p>
          </p:txBody>
        </p:sp>
        <p:sp>
          <p:nvSpPr>
            <p:cNvPr id="35" name="Text Box 9"/>
            <p:cNvSpPr txBox="1">
              <a:spLocks noChangeArrowheads="1"/>
            </p:cNvSpPr>
            <p:nvPr/>
          </p:nvSpPr>
          <p:spPr bwMode="auto">
            <a:xfrm>
              <a:off x="9905" y="11761"/>
              <a:ext cx="540" cy="31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200" dirty="0" err="1" smtClean="0">
                  <a:latin typeface="微软雅黑" panose="020B0503020204020204" pitchFamily="34" charset="-122"/>
                </a:rPr>
                <a:t>ioctl</a:t>
              </a:r>
              <a:endParaRPr lang="en-US" sz="1200" dirty="0">
                <a:latin typeface="微软雅黑" panose="020B0503020204020204" pitchFamily="34" charset="-122"/>
              </a:endParaRPr>
            </a:p>
          </p:txBody>
        </p:sp>
        <p:sp>
          <p:nvSpPr>
            <p:cNvPr id="36" name="Text Box 8"/>
            <p:cNvSpPr txBox="1">
              <a:spLocks noChangeArrowheads="1"/>
            </p:cNvSpPr>
            <p:nvPr/>
          </p:nvSpPr>
          <p:spPr bwMode="auto">
            <a:xfrm>
              <a:off x="12945" y="11483"/>
              <a:ext cx="2598" cy="32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rPr>
                <a:t>Returned value for </a:t>
              </a:r>
              <a:r>
                <a:rPr lang="en-US" sz="1200" dirty="0" err="1" smtClean="0">
                  <a:latin typeface="微软雅黑" panose="020B0503020204020204" pitchFamily="34" charset="-122"/>
                </a:rPr>
                <a:t>ioctl</a:t>
              </a:r>
              <a:endParaRPr lang="en-US" sz="1200" dirty="0">
                <a:latin typeface="微软雅黑" panose="020B0503020204020204" pitchFamily="34" charset="-122"/>
              </a:endParaRPr>
            </a:p>
          </p:txBody>
        </p:sp>
        <p:sp>
          <p:nvSpPr>
            <p:cNvPr id="37" name="Line 7"/>
            <p:cNvSpPr>
              <a:spLocks noChangeShapeType="1"/>
            </p:cNvSpPr>
            <p:nvPr/>
          </p:nvSpPr>
          <p:spPr bwMode="auto">
            <a:xfrm>
              <a:off x="12785" y="11449"/>
              <a:ext cx="1" cy="62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38" name="Line 6"/>
            <p:cNvSpPr>
              <a:spLocks noChangeShapeType="1"/>
            </p:cNvSpPr>
            <p:nvPr/>
          </p:nvSpPr>
          <p:spPr bwMode="auto">
            <a:xfrm>
              <a:off x="8105" y="11759"/>
              <a:ext cx="8630" cy="1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sz="1200" dirty="0">
                <a:latin typeface="微软雅黑" panose="020B0503020204020204" pitchFamily="34" charset="-122"/>
                <a:ea typeface="+mn-ea"/>
                <a:cs typeface="Times New Roman" pitchFamily="18" charset="0"/>
              </a:endParaRPr>
            </a:p>
          </p:txBody>
        </p:sp>
        <p:sp>
          <p:nvSpPr>
            <p:cNvPr id="39" name="Text Box 5"/>
            <p:cNvSpPr txBox="1">
              <a:spLocks noChangeArrowheads="1"/>
            </p:cNvSpPr>
            <p:nvPr/>
          </p:nvSpPr>
          <p:spPr bwMode="auto">
            <a:xfrm>
              <a:off x="8105" y="12073"/>
              <a:ext cx="1428" cy="624"/>
            </a:xfrm>
            <a:prstGeom prst="rect">
              <a:avLst/>
            </a:prstGeom>
            <a:solidFill>
              <a:srgbClr val="B4DE86"/>
            </a:solidFill>
            <a:ln w="9525">
              <a:solidFill>
                <a:srgbClr val="000000"/>
              </a:solidFill>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100" dirty="0" err="1" smtClean="0">
                  <a:latin typeface="微软雅黑" panose="020B0503020204020204" pitchFamily="34" charset="-122"/>
                </a:rPr>
                <a:t>vCPU</a:t>
              </a:r>
              <a:endParaRPr lang="en-US" sz="1100" dirty="0" smtClean="0">
                <a:latin typeface="微软雅黑" panose="020B0503020204020204" pitchFamily="34" charset="-122"/>
              </a:endParaRPr>
            </a:p>
            <a:p>
              <a:pPr marL="0" marR="0" lvl="0" indent="0" algn="ct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creation/initialization</a:t>
              </a:r>
              <a:endParaRPr lang="en-US" sz="1100" dirty="0">
                <a:latin typeface="微软雅黑" panose="020B0503020204020204" pitchFamily="34" charset="-122"/>
              </a:endParaRPr>
            </a:p>
          </p:txBody>
        </p:sp>
        <p:sp>
          <p:nvSpPr>
            <p:cNvPr id="40" name="Text Box 4"/>
            <p:cNvSpPr txBox="1">
              <a:spLocks noChangeArrowheads="1"/>
            </p:cNvSpPr>
            <p:nvPr/>
          </p:nvSpPr>
          <p:spPr bwMode="auto">
            <a:xfrm>
              <a:off x="10085" y="12073"/>
              <a:ext cx="1440" cy="624"/>
            </a:xfrm>
            <a:prstGeom prst="rect">
              <a:avLst/>
            </a:prstGeom>
            <a:solidFill>
              <a:srgbClr val="B4DE86"/>
            </a:solidFill>
            <a:ln w="9525">
              <a:solidFill>
                <a:srgbClr val="000000"/>
              </a:solidFill>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100" dirty="0" err="1" smtClean="0">
                  <a:latin typeface="微软雅黑" panose="020B0503020204020204" pitchFamily="34" charset="-122"/>
                </a:rPr>
                <a:t>vCPU</a:t>
              </a:r>
              <a:endParaRPr lang="en-US" sz="1100" dirty="0" smtClean="0">
                <a:latin typeface="微软雅黑" panose="020B0503020204020204" pitchFamily="34" charset="-122"/>
              </a:endParaRPr>
            </a:p>
            <a:p>
              <a:pPr marL="0" marR="0" lvl="0" indent="0" algn="ctr" defTabSz="914400" rtl="0" eaLnBrk="0" fontAlgn="ctr" latinLnBrk="0" hangingPunct="0">
                <a:lnSpc>
                  <a:spcPct val="100000"/>
                </a:lnSpc>
                <a:spcBef>
                  <a:spcPct val="0"/>
                </a:spcBef>
                <a:spcAft>
                  <a:spcPct val="0"/>
                </a:spcAft>
                <a:buClrTx/>
                <a:buSzTx/>
                <a:buFontTx/>
                <a:buNone/>
                <a:tabLst/>
              </a:pPr>
              <a:r>
                <a:rPr lang="en-US" sz="1100" dirty="0" smtClean="0">
                  <a:latin typeface="微软雅黑" panose="020B0503020204020204" pitchFamily="34" charset="-122"/>
                </a:rPr>
                <a:t>running/exit</a:t>
              </a:r>
              <a:endParaRPr lang="en-US" sz="1100" dirty="0">
                <a:latin typeface="微软雅黑" panose="020B0503020204020204" pitchFamily="34" charset="-122"/>
              </a:endParaRPr>
            </a:p>
          </p:txBody>
        </p:sp>
      </p:grpSp>
      <p:sp>
        <p:nvSpPr>
          <p:cNvPr id="41" name="TextBox 40"/>
          <p:cNvSpPr txBox="1"/>
          <p:nvPr/>
        </p:nvSpPr>
        <p:spPr>
          <a:xfrm>
            <a:off x="5992033" y="3576710"/>
            <a:ext cx="1656184" cy="307777"/>
          </a:xfrm>
          <a:prstGeom prst="rect">
            <a:avLst/>
          </a:prstGeom>
          <a:noFill/>
        </p:spPr>
        <p:txBody>
          <a:bodyPr wrap="square" rtlCol="0">
            <a:noAutofit/>
          </a:bodyPr>
          <a:lstStyle/>
          <a:p>
            <a:pPr fontAlgn="ctr"/>
            <a:r>
              <a:rPr lang="en-US" sz="1400" dirty="0" smtClean="0">
                <a:latin typeface="微软雅黑" panose="020B0503020204020204" pitchFamily="34" charset="-122"/>
              </a:rPr>
              <a:t>Lightweight exit</a:t>
            </a:r>
            <a:endParaRPr lang="en-US" altLang="zh-CN" sz="1400" dirty="0" smtClean="0">
              <a:latin typeface="微软雅黑" panose="020B0503020204020204" pitchFamily="34" charset="-122"/>
              <a:ea typeface="+mn-ea"/>
            </a:endParaRPr>
          </a:p>
        </p:txBody>
      </p:sp>
      <p:sp>
        <p:nvSpPr>
          <p:cNvPr id="42" name="TextBox 41"/>
          <p:cNvSpPr txBox="1"/>
          <p:nvPr/>
        </p:nvSpPr>
        <p:spPr>
          <a:xfrm>
            <a:off x="7727894" y="5108494"/>
            <a:ext cx="1656184" cy="307777"/>
          </a:xfrm>
          <a:prstGeom prst="rect">
            <a:avLst/>
          </a:prstGeom>
          <a:noFill/>
        </p:spPr>
        <p:txBody>
          <a:bodyPr wrap="square" rtlCol="0">
            <a:noAutofit/>
          </a:bodyPr>
          <a:lstStyle/>
          <a:p>
            <a:pPr fontAlgn="ctr"/>
            <a:r>
              <a:rPr lang="en-US" sz="1400" dirty="0" smtClean="0">
                <a:latin typeface="微软雅黑" panose="020B0503020204020204" pitchFamily="34" charset="-122"/>
              </a:rPr>
              <a:t>Heavyweight exit</a:t>
            </a:r>
            <a:endParaRPr lang="en-US" altLang="zh-CN" sz="1400" dirty="0" smtClean="0">
              <a:latin typeface="微软雅黑" panose="020B0503020204020204" pitchFamily="34" charset="-122"/>
              <a:ea typeface="+mn-ea"/>
            </a:endParaRPr>
          </a:p>
        </p:txBody>
      </p:sp>
    </p:spTree>
    <p:extLst>
      <p:ext uri="{BB962C8B-B14F-4D97-AF65-F5344CB8AC3E}">
        <p14:creationId xmlns:p14="http://schemas.microsoft.com/office/powerpoint/2010/main" val="1084474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buClr>
                <a:schemeClr val="bg1">
                  <a:lumMod val="50000"/>
                </a:schemeClr>
              </a:buClr>
            </a:pPr>
            <a:r>
              <a:rPr lang="en-US" dirty="0" smtClean="0">
                <a:solidFill>
                  <a:schemeClr val="bg1">
                    <a:lumMod val="50000"/>
                  </a:schemeClr>
                </a:solidFill>
                <a:latin typeface="微软雅黑" panose="020B0503020204020204" pitchFamily="34" charset="-122"/>
              </a:rPr>
              <a:t>Introduction to Virtualization</a:t>
            </a:r>
            <a:endParaRPr lang="en-US" altLang="zh-CN" dirty="0" smtClean="0">
              <a:solidFill>
                <a:schemeClr val="bg1">
                  <a:lumMod val="50000"/>
                </a:schemeClr>
              </a:solidFill>
              <a:latin typeface="微软雅黑" panose="020B0503020204020204" pitchFamily="34" charset="-122"/>
            </a:endParaRPr>
          </a:p>
          <a:p>
            <a:pPr fontAlgn="ctr">
              <a:buClr>
                <a:schemeClr val="bg1">
                  <a:lumMod val="50000"/>
                </a:schemeClr>
              </a:buClr>
            </a:pPr>
            <a:r>
              <a:rPr lang="en-US" dirty="0" smtClean="0">
                <a:solidFill>
                  <a:schemeClr val="bg1">
                    <a:lumMod val="50000"/>
                  </a:schemeClr>
                </a:solidFill>
                <a:latin typeface="微软雅黑" panose="020B0503020204020204" pitchFamily="34" charset="-122"/>
              </a:rPr>
              <a:t>KVM Background and Architecture</a:t>
            </a:r>
            <a:endParaRPr lang="en-US" altLang="zh-CN" dirty="0" smtClean="0">
              <a:solidFill>
                <a:schemeClr val="bg1">
                  <a:lumMod val="50000"/>
                </a:schemeClr>
              </a:solidFill>
              <a:latin typeface="微软雅黑" panose="020B0503020204020204" pitchFamily="34" charset="-122"/>
            </a:endParaRPr>
          </a:p>
          <a:p>
            <a:pPr fontAlgn="ctr"/>
            <a:r>
              <a:rPr lang="en-US" dirty="0" smtClean="0">
                <a:latin typeface="微软雅黑" panose="020B0503020204020204" pitchFamily="34" charset="-122"/>
              </a:rPr>
              <a:t>KVM Implementation Principles</a:t>
            </a:r>
            <a:endParaRPr lang="en-US" altLang="zh-CN" b="1" dirty="0" smtClean="0">
              <a:latin typeface="微软雅黑" panose="020B0503020204020204" pitchFamily="34" charset="-122"/>
            </a:endParaRPr>
          </a:p>
          <a:p>
            <a:pPr marL="758825" lvl="1" indent="-274638" fontAlgn="ctr">
              <a:buClr>
                <a:schemeClr val="bg1">
                  <a:lumMod val="50000"/>
                </a:schemeClr>
              </a:buClr>
            </a:pPr>
            <a:r>
              <a:rPr lang="en-US" dirty="0" smtClean="0">
                <a:solidFill>
                  <a:schemeClr val="bg1">
                    <a:lumMod val="50000"/>
                  </a:schemeClr>
                </a:solidFill>
                <a:latin typeface="微软雅黑" panose="020B0503020204020204" pitchFamily="34" charset="-122"/>
              </a:rPr>
              <a:t>CPU Virtualization</a:t>
            </a:r>
            <a:endParaRPr lang="en-US" altLang="zh-CN" dirty="0" smtClean="0">
              <a:solidFill>
                <a:schemeClr val="bg1">
                  <a:lumMod val="50000"/>
                </a:schemeClr>
              </a:solidFill>
              <a:latin typeface="微软雅黑" panose="020B0503020204020204" pitchFamily="34" charset="-122"/>
            </a:endParaRPr>
          </a:p>
          <a:p>
            <a:pPr marL="758825" lvl="1" indent="-274638" fontAlgn="ctr">
              <a:buClrTx/>
              <a:buSzPct val="60000"/>
              <a:buFont typeface="Wingdings" panose="05000000000000000000" pitchFamily="2" charset="2"/>
              <a:buChar char="n"/>
            </a:pPr>
            <a:r>
              <a:rPr lang="en-US" dirty="0" smtClean="0">
                <a:latin typeface="微软雅黑" panose="020B0503020204020204" pitchFamily="34" charset="-122"/>
              </a:rPr>
              <a:t>Memory Virtualization</a:t>
            </a:r>
            <a:endParaRPr lang="en-US" altLang="zh-CN" dirty="0" smtClean="0">
              <a:latin typeface="微软雅黑" panose="020B0503020204020204" pitchFamily="34" charset="-122"/>
            </a:endParaRPr>
          </a:p>
          <a:p>
            <a:pPr marL="758825" lvl="1" indent="-274638" fontAlgn="ctr">
              <a:buClr>
                <a:schemeClr val="bg1">
                  <a:lumMod val="50000"/>
                </a:schemeClr>
              </a:buClr>
            </a:pPr>
            <a:r>
              <a:rPr lang="en-US" dirty="0" smtClean="0">
                <a:solidFill>
                  <a:schemeClr val="bg1">
                    <a:lumMod val="50000"/>
                  </a:schemeClr>
                </a:solidFill>
                <a:latin typeface="微软雅黑" panose="020B0503020204020204" pitchFamily="34" charset="-122"/>
              </a:rPr>
              <a:t>I/O Virtualization</a:t>
            </a:r>
            <a:endParaRPr lang="en-US" altLang="zh-CN" dirty="0" smtClean="0">
              <a:solidFill>
                <a:schemeClr val="bg1">
                  <a:lumMod val="50000"/>
                </a:schemeClr>
              </a:solidFill>
              <a:latin typeface="微软雅黑" panose="020B0503020204020204" pitchFamily="34" charset="-122"/>
            </a:endParaRPr>
          </a:p>
          <a:p>
            <a:pPr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2602185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Memory Virtualization Challenges</a:t>
            </a:r>
            <a:endParaRPr lang="en-US" dirty="0">
              <a:latin typeface="微软雅黑" panose="020B0503020204020204" pitchFamily="34" charset="-122"/>
            </a:endParaRPr>
          </a:p>
        </p:txBody>
      </p:sp>
      <p:sp>
        <p:nvSpPr>
          <p:cNvPr id="27" name="文本占位符 5"/>
          <p:cNvSpPr txBox="1">
            <a:spLocks/>
          </p:cNvSpPr>
          <p:nvPr/>
        </p:nvSpPr>
        <p:spPr>
          <a:xfrm>
            <a:off x="912285" y="1233488"/>
            <a:ext cx="10080259"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800" dirty="0" smtClean="0">
                <a:latin typeface="微软雅黑" panose="020B0503020204020204" pitchFamily="34" charset="-122"/>
              </a:rPr>
              <a:t>For native OSs, the following memory requirements must be met:</a:t>
            </a:r>
          </a:p>
          <a:p>
            <a:pPr lvl="1" fontAlgn="ctr"/>
            <a:r>
              <a:rPr lang="en-US" sz="1400" dirty="0" smtClean="0">
                <a:latin typeface="微软雅黑" panose="020B0503020204020204" pitchFamily="34" charset="-122"/>
              </a:rPr>
              <a:t>The memory starts from physical address 0.</a:t>
            </a:r>
          </a:p>
          <a:p>
            <a:pPr lvl="1" fontAlgn="ctr">
              <a:spcAft>
                <a:spcPts val="600"/>
              </a:spcAft>
            </a:pPr>
            <a:r>
              <a:rPr lang="en-US" sz="1400" dirty="0" smtClean="0">
                <a:latin typeface="微软雅黑" panose="020B0503020204020204" pitchFamily="34" charset="-122"/>
              </a:rPr>
              <a:t>Consecutive memory blocks are allocated.</a:t>
            </a:r>
          </a:p>
          <a:p>
            <a:pPr fontAlgn="ctr"/>
            <a:r>
              <a:rPr lang="en-US" sz="1800" dirty="0" smtClean="0">
                <a:latin typeface="微软雅黑" panose="020B0503020204020204" pitchFamily="34" charset="-122"/>
              </a:rPr>
              <a:t>Virtualization leads to the following issues:</a:t>
            </a:r>
          </a:p>
          <a:p>
            <a:pPr lvl="1" fontAlgn="ctr"/>
            <a:r>
              <a:rPr lang="en-US" sz="1400" b="1" dirty="0" smtClean="0">
                <a:latin typeface="微软雅黑" panose="020B0503020204020204" pitchFamily="34" charset="-122"/>
              </a:rPr>
              <a:t>Starting from physical address 0:</a:t>
            </a:r>
            <a:r>
              <a:rPr lang="en-US" sz="1400" dirty="0" smtClean="0">
                <a:latin typeface="微软雅黑" panose="020B0503020204020204" pitchFamily="34" charset="-122"/>
              </a:rPr>
              <a:t> There is only one physical address 0. The memory space of every VM cannot all start from 0.</a:t>
            </a:r>
          </a:p>
          <a:p>
            <a:pPr lvl="1" fontAlgn="ctr"/>
            <a:r>
              <a:rPr lang="en-US" sz="1400" b="1" dirty="0" smtClean="0">
                <a:latin typeface="微软雅黑" panose="020B0503020204020204" pitchFamily="34" charset="-122"/>
              </a:rPr>
              <a:t>Consecutive addresses:</a:t>
            </a:r>
            <a:r>
              <a:rPr lang="en-US" sz="1400" dirty="0" smtClean="0">
                <a:latin typeface="微软雅黑" panose="020B0503020204020204" pitchFamily="34" charset="-122"/>
              </a:rPr>
              <a:t> Although consecutive physical addresses can be allocated, this way of memory allocation leads to poor efficiency and flexibility.</a:t>
            </a:r>
          </a:p>
          <a:p>
            <a:pPr fontAlgn="ctr"/>
            <a:r>
              <a:rPr lang="en-US" sz="1800" dirty="0" smtClean="0">
                <a:latin typeface="微软雅黑" panose="020B0503020204020204" pitchFamily="34" charset="-122"/>
              </a:rPr>
              <a:t>Glossary</a:t>
            </a:r>
            <a:endParaRPr lang="en-US" altLang="zh-CN" sz="1800" dirty="0" smtClean="0">
              <a:latin typeface="微软雅黑" panose="020B0503020204020204" pitchFamily="34" charset="-122"/>
            </a:endParaRPr>
          </a:p>
          <a:p>
            <a:pPr lvl="1" fontAlgn="ctr"/>
            <a:r>
              <a:rPr lang="en-US" sz="1400" dirty="0" smtClean="0">
                <a:latin typeface="微软雅黑" panose="020B0503020204020204" pitchFamily="34" charset="-122"/>
              </a:rPr>
              <a:t>GVA: Guest Virtual Address</a:t>
            </a:r>
          </a:p>
          <a:p>
            <a:pPr lvl="1" fontAlgn="ctr"/>
            <a:r>
              <a:rPr lang="en-US" sz="1400" dirty="0" smtClean="0">
                <a:latin typeface="微软雅黑" panose="020B0503020204020204" pitchFamily="34" charset="-122"/>
              </a:rPr>
              <a:t>GPA: Guest Physical Address</a:t>
            </a:r>
          </a:p>
          <a:p>
            <a:pPr lvl="1" fontAlgn="ctr"/>
            <a:r>
              <a:rPr lang="en-US" sz="1400" dirty="0" smtClean="0">
                <a:latin typeface="微软雅黑" panose="020B0503020204020204" pitchFamily="34" charset="-122"/>
              </a:rPr>
              <a:t>HPA: Host Physical Address</a:t>
            </a:r>
          </a:p>
          <a:p>
            <a:pPr fontAlgn="ctr"/>
            <a:endParaRPr lang="en-US" altLang="zh-CN" sz="1200" kern="0" dirty="0">
              <a:latin typeface="微软雅黑" panose="020B0503020204020204" pitchFamily="34" charset="-122"/>
            </a:endParaRPr>
          </a:p>
        </p:txBody>
      </p:sp>
    </p:spTree>
    <p:extLst>
      <p:ext uri="{BB962C8B-B14F-4D97-AF65-F5344CB8AC3E}">
        <p14:creationId xmlns:p14="http://schemas.microsoft.com/office/powerpoint/2010/main" val="3628669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Memory Virtualization Challenges</a:t>
            </a:r>
            <a:endParaRPr lang="en-US" dirty="0">
              <a:latin typeface="微软雅黑" panose="020B0503020204020204" pitchFamily="34" charset="-122"/>
            </a:endParaRPr>
          </a:p>
        </p:txBody>
      </p:sp>
      <p:sp>
        <p:nvSpPr>
          <p:cNvPr id="74" name="Text Box 4"/>
          <p:cNvSpPr txBox="1">
            <a:spLocks noChangeArrowheads="1"/>
          </p:cNvSpPr>
          <p:nvPr/>
        </p:nvSpPr>
        <p:spPr bwMode="auto">
          <a:xfrm>
            <a:off x="1998284" y="5120357"/>
            <a:ext cx="3089693" cy="369332"/>
          </a:xfrm>
          <a:prstGeom prst="rect">
            <a:avLst/>
          </a:prstGeom>
          <a:noFill/>
          <a:ln w="31750" algn="ctr">
            <a:noFill/>
            <a:miter lim="800000"/>
            <a:headEnd type="none" w="sm" len="sm"/>
            <a:tailEnd type="none" w="med" len="lg"/>
          </a:ln>
        </p:spPr>
        <p:txBody>
          <a:bodyPr wrap="none">
            <a:noAutofit/>
          </a:bodyPr>
          <a:lstStyle/>
          <a:p>
            <a:pPr algn="ctr" eaLnBrk="0" fontAlgn="ctr" hangingPunct="0"/>
            <a:r>
              <a:rPr lang="en-US" sz="1800" dirty="0" smtClean="0">
                <a:solidFill>
                  <a:schemeClr val="tx1"/>
                </a:solidFill>
                <a:latin typeface="微软雅黑" panose="020B0503020204020204" pitchFamily="34" charset="-122"/>
              </a:rPr>
              <a:t>Machine Physical Memory</a:t>
            </a:r>
            <a:endParaRPr lang="en-US" sz="1800" dirty="0">
              <a:solidFill>
                <a:schemeClr val="tx1"/>
              </a:solidFill>
              <a:latin typeface="微软雅黑" panose="020B0503020204020204" pitchFamily="34" charset="-122"/>
            </a:endParaRPr>
          </a:p>
        </p:txBody>
      </p:sp>
      <p:sp>
        <p:nvSpPr>
          <p:cNvPr id="75" name="Rectangle 5"/>
          <p:cNvSpPr>
            <a:spLocks noChangeArrowheads="1"/>
          </p:cNvSpPr>
          <p:nvPr/>
        </p:nvSpPr>
        <p:spPr bwMode="auto">
          <a:xfrm>
            <a:off x="4166792" y="3625426"/>
            <a:ext cx="5063666" cy="370312"/>
          </a:xfrm>
          <a:prstGeom prst="rect">
            <a:avLst/>
          </a:prstGeom>
          <a:solidFill>
            <a:schemeClr val="accent2"/>
          </a:solidFill>
          <a:ln w="31750" algn="ctr">
            <a:solidFill>
              <a:srgbClr val="000000"/>
            </a:solidFill>
            <a:miter lim="800000"/>
            <a:headEnd type="none" w="sm" len="sm"/>
            <a:tailEnd type="none" w="med" len="lg"/>
          </a:ln>
        </p:spPr>
        <p:txBody>
          <a:bodyPr wrap="none" anchor="ctr">
            <a:noAutofit/>
          </a:bodyPr>
          <a:lstStyle/>
          <a:p>
            <a:pPr algn="ctr" eaLnBrk="0" fontAlgn="ctr" hangingPunct="0"/>
            <a:r>
              <a:rPr lang="en-US" sz="2000" dirty="0" smtClean="0">
                <a:solidFill>
                  <a:schemeClr val="tx1"/>
                </a:solidFill>
                <a:latin typeface="微软雅黑" panose="020B0503020204020204" pitchFamily="34" charset="-122"/>
              </a:rPr>
              <a:t>Virtual Machine Monitor (VMM)</a:t>
            </a:r>
            <a:endParaRPr lang="en-US" sz="2000" dirty="0">
              <a:solidFill>
                <a:schemeClr val="tx1"/>
              </a:solidFill>
              <a:latin typeface="微软雅黑" panose="020B0503020204020204" pitchFamily="34" charset="-122"/>
            </a:endParaRPr>
          </a:p>
        </p:txBody>
      </p:sp>
      <p:sp>
        <p:nvSpPr>
          <p:cNvPr id="76" name="Text Box 6"/>
          <p:cNvSpPr txBox="1">
            <a:spLocks noChangeArrowheads="1"/>
          </p:cNvSpPr>
          <p:nvPr/>
        </p:nvSpPr>
        <p:spPr bwMode="auto">
          <a:xfrm>
            <a:off x="1991836" y="2348880"/>
            <a:ext cx="2781915" cy="369332"/>
          </a:xfrm>
          <a:prstGeom prst="rect">
            <a:avLst/>
          </a:prstGeom>
          <a:noFill/>
          <a:ln w="31750" algn="ctr">
            <a:noFill/>
            <a:miter lim="800000"/>
            <a:headEnd type="none" w="sm" len="sm"/>
            <a:tailEnd type="none" w="med" len="lg"/>
          </a:ln>
        </p:spPr>
        <p:txBody>
          <a:bodyPr wrap="none">
            <a:noAutofit/>
          </a:bodyPr>
          <a:lstStyle/>
          <a:p>
            <a:pPr algn="ctr" eaLnBrk="0" fontAlgn="ctr" hangingPunct="0"/>
            <a:r>
              <a:rPr lang="en-US" sz="1800" dirty="0" smtClean="0">
                <a:solidFill>
                  <a:schemeClr val="tx1"/>
                </a:solidFill>
                <a:latin typeface="微软雅黑" panose="020B0503020204020204" pitchFamily="34" charset="-122"/>
              </a:rPr>
              <a:t>Guest Physical Memory</a:t>
            </a:r>
            <a:endParaRPr lang="en-US" sz="1800" dirty="0">
              <a:solidFill>
                <a:schemeClr val="tx1"/>
              </a:solidFill>
              <a:latin typeface="微软雅黑" panose="020B0503020204020204" pitchFamily="34" charset="-122"/>
            </a:endParaRPr>
          </a:p>
        </p:txBody>
      </p:sp>
      <p:sp>
        <p:nvSpPr>
          <p:cNvPr id="77" name="AutoShape 7"/>
          <p:cNvSpPr>
            <a:spLocks noChangeArrowheads="1"/>
          </p:cNvSpPr>
          <p:nvPr/>
        </p:nvSpPr>
        <p:spPr bwMode="auto">
          <a:xfrm>
            <a:off x="5766992" y="4097470"/>
            <a:ext cx="129838" cy="438018"/>
          </a:xfrm>
          <a:prstGeom prst="downArrow">
            <a:avLst>
              <a:gd name="adj1" fmla="val 50000"/>
              <a:gd name="adj2" fmla="val 82552"/>
            </a:avLst>
          </a:prstGeom>
          <a:solidFill>
            <a:srgbClr val="996633"/>
          </a:solidFill>
          <a:ln w="31750" algn="ctr">
            <a:no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78" name="Rectangle 8"/>
          <p:cNvSpPr>
            <a:spLocks noChangeArrowheads="1"/>
          </p:cNvSpPr>
          <p:nvPr/>
        </p:nvSpPr>
        <p:spPr bwMode="auto">
          <a:xfrm>
            <a:off x="5233592" y="4588836"/>
            <a:ext cx="746566" cy="294314"/>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79" name="Rectangle 9"/>
          <p:cNvSpPr>
            <a:spLocks noChangeArrowheads="1"/>
          </p:cNvSpPr>
          <p:nvPr/>
        </p:nvSpPr>
        <p:spPr bwMode="auto">
          <a:xfrm>
            <a:off x="6109892" y="4588836"/>
            <a:ext cx="746566" cy="294314"/>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0" name="Rectangle 10"/>
          <p:cNvSpPr>
            <a:spLocks noChangeArrowheads="1"/>
          </p:cNvSpPr>
          <p:nvPr/>
        </p:nvSpPr>
        <p:spPr bwMode="auto">
          <a:xfrm>
            <a:off x="6986192" y="4588836"/>
            <a:ext cx="746566" cy="294314"/>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1" name="Rectangle 11"/>
          <p:cNvSpPr>
            <a:spLocks noChangeArrowheads="1"/>
          </p:cNvSpPr>
          <p:nvPr/>
        </p:nvSpPr>
        <p:spPr bwMode="auto">
          <a:xfrm>
            <a:off x="7862492" y="4588836"/>
            <a:ext cx="746566" cy="294314"/>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2" name="Rectangle 12"/>
          <p:cNvSpPr>
            <a:spLocks noChangeArrowheads="1"/>
          </p:cNvSpPr>
          <p:nvPr/>
        </p:nvSpPr>
        <p:spPr bwMode="auto">
          <a:xfrm>
            <a:off x="6986192" y="5947736"/>
            <a:ext cx="746566" cy="294314"/>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3" name="Rectangle 13"/>
          <p:cNvSpPr>
            <a:spLocks noChangeArrowheads="1"/>
          </p:cNvSpPr>
          <p:nvPr/>
        </p:nvSpPr>
        <p:spPr bwMode="auto">
          <a:xfrm>
            <a:off x="7862492" y="5268286"/>
            <a:ext cx="746566" cy="294314"/>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4" name="Rectangle 14"/>
          <p:cNvSpPr>
            <a:spLocks noChangeArrowheads="1"/>
          </p:cNvSpPr>
          <p:nvPr/>
        </p:nvSpPr>
        <p:spPr bwMode="auto">
          <a:xfrm>
            <a:off x="6109892" y="5268286"/>
            <a:ext cx="746566" cy="294314"/>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5" name="Rectangle 15"/>
          <p:cNvSpPr>
            <a:spLocks noChangeArrowheads="1"/>
          </p:cNvSpPr>
          <p:nvPr/>
        </p:nvSpPr>
        <p:spPr bwMode="auto">
          <a:xfrm>
            <a:off x="6986192" y="4927384"/>
            <a:ext cx="746566" cy="297079"/>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6" name="Rectangle 16"/>
          <p:cNvSpPr>
            <a:spLocks noChangeArrowheads="1"/>
          </p:cNvSpPr>
          <p:nvPr/>
        </p:nvSpPr>
        <p:spPr bwMode="auto">
          <a:xfrm>
            <a:off x="5233592" y="5268286"/>
            <a:ext cx="746566" cy="294314"/>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7" name="Rectangle 17"/>
          <p:cNvSpPr>
            <a:spLocks noChangeArrowheads="1"/>
          </p:cNvSpPr>
          <p:nvPr/>
        </p:nvSpPr>
        <p:spPr bwMode="auto">
          <a:xfrm>
            <a:off x="5233592" y="4927384"/>
            <a:ext cx="746566" cy="297079"/>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8" name="Rectangle 18"/>
          <p:cNvSpPr>
            <a:spLocks noChangeArrowheads="1"/>
          </p:cNvSpPr>
          <p:nvPr/>
        </p:nvSpPr>
        <p:spPr bwMode="auto">
          <a:xfrm>
            <a:off x="7862492" y="4927384"/>
            <a:ext cx="746566" cy="297079"/>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89" name="Rectangle 19"/>
          <p:cNvSpPr>
            <a:spLocks noChangeArrowheads="1"/>
          </p:cNvSpPr>
          <p:nvPr/>
        </p:nvSpPr>
        <p:spPr bwMode="auto">
          <a:xfrm>
            <a:off x="6109892" y="5947736"/>
            <a:ext cx="746566" cy="294314"/>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0" name="Rectangle 20"/>
          <p:cNvSpPr>
            <a:spLocks noChangeArrowheads="1"/>
          </p:cNvSpPr>
          <p:nvPr/>
        </p:nvSpPr>
        <p:spPr bwMode="auto">
          <a:xfrm>
            <a:off x="5233592" y="5606834"/>
            <a:ext cx="746566" cy="297079"/>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1" name="Rectangle 21"/>
          <p:cNvSpPr>
            <a:spLocks noChangeArrowheads="1"/>
          </p:cNvSpPr>
          <p:nvPr/>
        </p:nvSpPr>
        <p:spPr bwMode="auto">
          <a:xfrm>
            <a:off x="6109892" y="5606834"/>
            <a:ext cx="746566" cy="297079"/>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2" name="Rectangle 22"/>
          <p:cNvSpPr>
            <a:spLocks noChangeArrowheads="1"/>
          </p:cNvSpPr>
          <p:nvPr/>
        </p:nvSpPr>
        <p:spPr bwMode="auto">
          <a:xfrm>
            <a:off x="6986192" y="5606834"/>
            <a:ext cx="746566" cy="297079"/>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3" name="Rectangle 23"/>
          <p:cNvSpPr>
            <a:spLocks noChangeArrowheads="1"/>
          </p:cNvSpPr>
          <p:nvPr/>
        </p:nvSpPr>
        <p:spPr bwMode="auto">
          <a:xfrm>
            <a:off x="7862492" y="5606834"/>
            <a:ext cx="746566" cy="297079"/>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4" name="Rectangle 24"/>
          <p:cNvSpPr>
            <a:spLocks noChangeArrowheads="1"/>
          </p:cNvSpPr>
          <p:nvPr/>
        </p:nvSpPr>
        <p:spPr bwMode="auto">
          <a:xfrm>
            <a:off x="6986192" y="5268286"/>
            <a:ext cx="746566" cy="294314"/>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5" name="Rectangle 25"/>
          <p:cNvSpPr>
            <a:spLocks noChangeArrowheads="1"/>
          </p:cNvSpPr>
          <p:nvPr/>
        </p:nvSpPr>
        <p:spPr bwMode="auto">
          <a:xfrm>
            <a:off x="5233592" y="5947736"/>
            <a:ext cx="746566" cy="294314"/>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6" name="Rectangle 26"/>
          <p:cNvSpPr>
            <a:spLocks noChangeArrowheads="1"/>
          </p:cNvSpPr>
          <p:nvPr/>
        </p:nvSpPr>
        <p:spPr bwMode="auto">
          <a:xfrm>
            <a:off x="6109892" y="4927384"/>
            <a:ext cx="746566" cy="297079"/>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7" name="Rectangle 27"/>
          <p:cNvSpPr>
            <a:spLocks noChangeArrowheads="1"/>
          </p:cNvSpPr>
          <p:nvPr/>
        </p:nvSpPr>
        <p:spPr bwMode="auto">
          <a:xfrm>
            <a:off x="7862492" y="5947736"/>
            <a:ext cx="746566" cy="294314"/>
          </a:xfrm>
          <a:prstGeom prst="rect">
            <a:avLst/>
          </a:prstGeom>
          <a:solidFill>
            <a:srgbClr val="96969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8" name="Rectangle 28"/>
          <p:cNvSpPr>
            <a:spLocks noChangeArrowheads="1"/>
          </p:cNvSpPr>
          <p:nvPr/>
        </p:nvSpPr>
        <p:spPr bwMode="auto">
          <a:xfrm>
            <a:off x="5233592" y="4585661"/>
            <a:ext cx="746566" cy="294314"/>
          </a:xfrm>
          <a:prstGeom prst="rect">
            <a:avLst/>
          </a:prstGeom>
          <a:solidFill>
            <a:srgbClr val="0080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99" name="Rectangle 29"/>
          <p:cNvSpPr>
            <a:spLocks noChangeArrowheads="1"/>
          </p:cNvSpPr>
          <p:nvPr/>
        </p:nvSpPr>
        <p:spPr bwMode="auto">
          <a:xfrm>
            <a:off x="6109892" y="4585661"/>
            <a:ext cx="746566" cy="294314"/>
          </a:xfrm>
          <a:prstGeom prst="rect">
            <a:avLst/>
          </a:prstGeom>
          <a:solidFill>
            <a:srgbClr val="0C2E8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00" name="Rectangle 30"/>
          <p:cNvSpPr>
            <a:spLocks noChangeArrowheads="1"/>
          </p:cNvSpPr>
          <p:nvPr/>
        </p:nvSpPr>
        <p:spPr bwMode="auto">
          <a:xfrm>
            <a:off x="6986192" y="4585661"/>
            <a:ext cx="746566" cy="294314"/>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01" name="Rectangle 31"/>
          <p:cNvSpPr>
            <a:spLocks noChangeArrowheads="1"/>
          </p:cNvSpPr>
          <p:nvPr/>
        </p:nvSpPr>
        <p:spPr bwMode="auto">
          <a:xfrm>
            <a:off x="7862492" y="4585661"/>
            <a:ext cx="746566" cy="294314"/>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5</a:t>
            </a:r>
            <a:endParaRPr lang="en-US" sz="1800" b="1" dirty="0">
              <a:solidFill>
                <a:schemeClr val="tx1"/>
              </a:solidFill>
              <a:latin typeface="微软雅黑" panose="020B0503020204020204" pitchFamily="34" charset="-122"/>
            </a:endParaRPr>
          </a:p>
        </p:txBody>
      </p:sp>
      <p:sp>
        <p:nvSpPr>
          <p:cNvPr id="102" name="Rectangle 32"/>
          <p:cNvSpPr>
            <a:spLocks noChangeArrowheads="1"/>
          </p:cNvSpPr>
          <p:nvPr/>
        </p:nvSpPr>
        <p:spPr bwMode="auto">
          <a:xfrm>
            <a:off x="6986192" y="5943178"/>
            <a:ext cx="746566" cy="295697"/>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03" name="Rectangle 33"/>
          <p:cNvSpPr>
            <a:spLocks noChangeArrowheads="1"/>
          </p:cNvSpPr>
          <p:nvPr/>
        </p:nvSpPr>
        <p:spPr bwMode="auto">
          <a:xfrm>
            <a:off x="7862492" y="5263728"/>
            <a:ext cx="746566" cy="295697"/>
          </a:xfrm>
          <a:prstGeom prst="rect">
            <a:avLst/>
          </a:prstGeom>
          <a:solidFill>
            <a:srgbClr val="0C2E8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04" name="Rectangle 34"/>
          <p:cNvSpPr>
            <a:spLocks noChangeArrowheads="1"/>
          </p:cNvSpPr>
          <p:nvPr/>
        </p:nvSpPr>
        <p:spPr bwMode="auto">
          <a:xfrm>
            <a:off x="6109892" y="5263728"/>
            <a:ext cx="746566" cy="295697"/>
          </a:xfrm>
          <a:prstGeom prst="rect">
            <a:avLst/>
          </a:prstGeom>
          <a:solidFill>
            <a:srgbClr val="0080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05" name="Rectangle 35"/>
          <p:cNvSpPr>
            <a:spLocks noChangeArrowheads="1"/>
          </p:cNvSpPr>
          <p:nvPr/>
        </p:nvSpPr>
        <p:spPr bwMode="auto">
          <a:xfrm>
            <a:off x="6986192" y="4924003"/>
            <a:ext cx="746566" cy="295697"/>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1</a:t>
            </a:r>
            <a:endParaRPr lang="en-US" sz="1800" b="1" dirty="0">
              <a:solidFill>
                <a:schemeClr val="tx1"/>
              </a:solidFill>
              <a:latin typeface="微软雅黑" panose="020B0503020204020204" pitchFamily="34" charset="-122"/>
            </a:endParaRPr>
          </a:p>
        </p:txBody>
      </p:sp>
      <p:sp>
        <p:nvSpPr>
          <p:cNvPr id="106" name="Rectangle 36"/>
          <p:cNvSpPr>
            <a:spLocks noChangeArrowheads="1"/>
          </p:cNvSpPr>
          <p:nvPr/>
        </p:nvSpPr>
        <p:spPr bwMode="auto">
          <a:xfrm>
            <a:off x="5233592" y="5263728"/>
            <a:ext cx="746566" cy="295697"/>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07" name="Rectangle 37"/>
          <p:cNvSpPr>
            <a:spLocks noChangeArrowheads="1"/>
          </p:cNvSpPr>
          <p:nvPr/>
        </p:nvSpPr>
        <p:spPr bwMode="auto">
          <a:xfrm>
            <a:off x="5233592" y="4924003"/>
            <a:ext cx="746566" cy="295697"/>
          </a:xfrm>
          <a:prstGeom prst="rect">
            <a:avLst/>
          </a:prstGeom>
          <a:solidFill>
            <a:srgbClr val="0C2E8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08" name="Rectangle 38"/>
          <p:cNvSpPr>
            <a:spLocks noChangeArrowheads="1"/>
          </p:cNvSpPr>
          <p:nvPr/>
        </p:nvSpPr>
        <p:spPr bwMode="auto">
          <a:xfrm>
            <a:off x="7862492" y="4924003"/>
            <a:ext cx="746566" cy="295697"/>
          </a:xfrm>
          <a:prstGeom prst="rect">
            <a:avLst/>
          </a:prstGeom>
          <a:solidFill>
            <a:srgbClr val="0080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09" name="Rectangle 39"/>
          <p:cNvSpPr>
            <a:spLocks noChangeArrowheads="1"/>
          </p:cNvSpPr>
          <p:nvPr/>
        </p:nvSpPr>
        <p:spPr bwMode="auto">
          <a:xfrm>
            <a:off x="6109892" y="5943178"/>
            <a:ext cx="746566" cy="295697"/>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3</a:t>
            </a:r>
            <a:endParaRPr lang="en-US" sz="1800" b="1" dirty="0">
              <a:solidFill>
                <a:schemeClr val="tx1"/>
              </a:solidFill>
              <a:latin typeface="微软雅黑" panose="020B0503020204020204" pitchFamily="34" charset="-122"/>
            </a:endParaRPr>
          </a:p>
        </p:txBody>
      </p:sp>
      <p:sp>
        <p:nvSpPr>
          <p:cNvPr id="110" name="Rectangle 40"/>
          <p:cNvSpPr>
            <a:spLocks noChangeArrowheads="1"/>
          </p:cNvSpPr>
          <p:nvPr/>
        </p:nvSpPr>
        <p:spPr bwMode="auto">
          <a:xfrm>
            <a:off x="5233592" y="5603453"/>
            <a:ext cx="746566" cy="295697"/>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11" name="Rectangle 41"/>
          <p:cNvSpPr>
            <a:spLocks noChangeArrowheads="1"/>
          </p:cNvSpPr>
          <p:nvPr/>
        </p:nvSpPr>
        <p:spPr bwMode="auto">
          <a:xfrm>
            <a:off x="6109892" y="5603453"/>
            <a:ext cx="746566" cy="295697"/>
          </a:xfrm>
          <a:prstGeom prst="rect">
            <a:avLst/>
          </a:prstGeom>
          <a:solidFill>
            <a:srgbClr val="0C2E8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12" name="Rectangle 42"/>
          <p:cNvSpPr>
            <a:spLocks noChangeArrowheads="1"/>
          </p:cNvSpPr>
          <p:nvPr/>
        </p:nvSpPr>
        <p:spPr bwMode="auto">
          <a:xfrm>
            <a:off x="6986192" y="5603453"/>
            <a:ext cx="746566" cy="295697"/>
          </a:xfrm>
          <a:prstGeom prst="rect">
            <a:avLst/>
          </a:prstGeom>
          <a:solidFill>
            <a:srgbClr val="0080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13" name="Rectangle 43"/>
          <p:cNvSpPr>
            <a:spLocks noChangeArrowheads="1"/>
          </p:cNvSpPr>
          <p:nvPr/>
        </p:nvSpPr>
        <p:spPr bwMode="auto">
          <a:xfrm>
            <a:off x="7862492" y="5603453"/>
            <a:ext cx="746566" cy="295697"/>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2</a:t>
            </a:r>
            <a:endParaRPr lang="en-US" sz="1800" b="1" dirty="0">
              <a:solidFill>
                <a:schemeClr val="tx1"/>
              </a:solidFill>
              <a:latin typeface="微软雅黑" panose="020B0503020204020204" pitchFamily="34" charset="-122"/>
            </a:endParaRPr>
          </a:p>
        </p:txBody>
      </p:sp>
      <p:sp>
        <p:nvSpPr>
          <p:cNvPr id="114" name="Rectangle 44"/>
          <p:cNvSpPr>
            <a:spLocks noChangeArrowheads="1"/>
          </p:cNvSpPr>
          <p:nvPr/>
        </p:nvSpPr>
        <p:spPr bwMode="auto">
          <a:xfrm>
            <a:off x="6986192" y="5278016"/>
            <a:ext cx="746566" cy="295697"/>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15" name="Rectangle 45"/>
          <p:cNvSpPr>
            <a:spLocks noChangeArrowheads="1"/>
          </p:cNvSpPr>
          <p:nvPr/>
        </p:nvSpPr>
        <p:spPr bwMode="auto">
          <a:xfrm>
            <a:off x="5233592" y="5943178"/>
            <a:ext cx="746566" cy="295697"/>
          </a:xfrm>
          <a:prstGeom prst="rect">
            <a:avLst/>
          </a:prstGeom>
          <a:solidFill>
            <a:srgbClr val="0C2E86"/>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16" name="Rectangle 46"/>
          <p:cNvSpPr>
            <a:spLocks noChangeArrowheads="1"/>
          </p:cNvSpPr>
          <p:nvPr/>
        </p:nvSpPr>
        <p:spPr bwMode="auto">
          <a:xfrm>
            <a:off x="6109892" y="4924003"/>
            <a:ext cx="746566" cy="295697"/>
          </a:xfrm>
          <a:prstGeom prst="rect">
            <a:avLst/>
          </a:prstGeom>
          <a:solidFill>
            <a:srgbClr val="0080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17" name="Rectangle 47"/>
          <p:cNvSpPr>
            <a:spLocks noChangeArrowheads="1"/>
          </p:cNvSpPr>
          <p:nvPr/>
        </p:nvSpPr>
        <p:spPr bwMode="auto">
          <a:xfrm>
            <a:off x="7862492" y="5943178"/>
            <a:ext cx="746566" cy="295697"/>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4</a:t>
            </a:r>
            <a:endParaRPr lang="en-US" sz="1800" b="1" dirty="0">
              <a:solidFill>
                <a:schemeClr val="tx1"/>
              </a:solidFill>
              <a:latin typeface="微软雅黑" panose="020B0503020204020204" pitchFamily="34" charset="-122"/>
            </a:endParaRPr>
          </a:p>
        </p:txBody>
      </p:sp>
      <p:sp>
        <p:nvSpPr>
          <p:cNvPr id="118" name="AutoShape 48"/>
          <p:cNvSpPr>
            <a:spLocks noChangeArrowheads="1"/>
          </p:cNvSpPr>
          <p:nvPr/>
        </p:nvSpPr>
        <p:spPr bwMode="auto">
          <a:xfrm>
            <a:off x="8008542" y="4098292"/>
            <a:ext cx="167707" cy="443545"/>
          </a:xfrm>
          <a:prstGeom prst="downArrow">
            <a:avLst>
              <a:gd name="adj1" fmla="val 50000"/>
              <a:gd name="adj2" fmla="val 64718"/>
            </a:avLst>
          </a:prstGeom>
          <a:solidFill>
            <a:srgbClr val="996633"/>
          </a:solidFill>
          <a:ln w="31750" algn="ctr">
            <a:no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19" name="Rectangle 49"/>
          <p:cNvSpPr>
            <a:spLocks noChangeArrowheads="1"/>
          </p:cNvSpPr>
          <p:nvPr/>
        </p:nvSpPr>
        <p:spPr bwMode="auto">
          <a:xfrm>
            <a:off x="4776392" y="2444122"/>
            <a:ext cx="746566" cy="294315"/>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3</a:t>
            </a:r>
            <a:endParaRPr lang="en-US" sz="1800" b="1" dirty="0">
              <a:solidFill>
                <a:schemeClr val="tx1"/>
              </a:solidFill>
              <a:latin typeface="微软雅黑" panose="020B0503020204020204" pitchFamily="34" charset="-122"/>
            </a:endParaRPr>
          </a:p>
        </p:txBody>
      </p:sp>
      <p:sp>
        <p:nvSpPr>
          <p:cNvPr id="120" name="Rectangle 50"/>
          <p:cNvSpPr>
            <a:spLocks noChangeArrowheads="1"/>
          </p:cNvSpPr>
          <p:nvPr/>
        </p:nvSpPr>
        <p:spPr bwMode="auto">
          <a:xfrm>
            <a:off x="4776392" y="2104603"/>
            <a:ext cx="746566" cy="295697"/>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2</a:t>
            </a:r>
            <a:endParaRPr lang="en-US" sz="1800" b="1" dirty="0">
              <a:solidFill>
                <a:schemeClr val="tx1"/>
              </a:solidFill>
              <a:latin typeface="微软雅黑" panose="020B0503020204020204" pitchFamily="34" charset="-122"/>
            </a:endParaRPr>
          </a:p>
        </p:txBody>
      </p:sp>
      <p:sp>
        <p:nvSpPr>
          <p:cNvPr id="121" name="Rectangle 51"/>
          <p:cNvSpPr>
            <a:spLocks noChangeArrowheads="1"/>
          </p:cNvSpPr>
          <p:nvPr/>
        </p:nvSpPr>
        <p:spPr bwMode="auto">
          <a:xfrm>
            <a:off x="4776392" y="1790072"/>
            <a:ext cx="746566" cy="294315"/>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1</a:t>
            </a:r>
            <a:endParaRPr lang="en-US" sz="1800" b="1" dirty="0">
              <a:solidFill>
                <a:schemeClr val="tx1"/>
              </a:solidFill>
              <a:latin typeface="微软雅黑" panose="020B0503020204020204" pitchFamily="34" charset="-122"/>
            </a:endParaRPr>
          </a:p>
        </p:txBody>
      </p:sp>
      <p:sp>
        <p:nvSpPr>
          <p:cNvPr id="122" name="Rectangle 52"/>
          <p:cNvSpPr>
            <a:spLocks noChangeArrowheads="1"/>
          </p:cNvSpPr>
          <p:nvPr/>
        </p:nvSpPr>
        <p:spPr bwMode="auto">
          <a:xfrm>
            <a:off x="4776392" y="2758447"/>
            <a:ext cx="746566" cy="294315"/>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4</a:t>
            </a:r>
            <a:endParaRPr lang="en-US" sz="1800" b="1" dirty="0">
              <a:solidFill>
                <a:schemeClr val="tx1"/>
              </a:solidFill>
              <a:latin typeface="微软雅黑" panose="020B0503020204020204" pitchFamily="34" charset="-122"/>
            </a:endParaRPr>
          </a:p>
        </p:txBody>
      </p:sp>
      <p:sp>
        <p:nvSpPr>
          <p:cNvPr id="123" name="Rectangle 53"/>
          <p:cNvSpPr>
            <a:spLocks noChangeArrowheads="1"/>
          </p:cNvSpPr>
          <p:nvPr/>
        </p:nvSpPr>
        <p:spPr bwMode="auto">
          <a:xfrm>
            <a:off x="4776392" y="3072978"/>
            <a:ext cx="746566" cy="295697"/>
          </a:xfrm>
          <a:prstGeom prst="rect">
            <a:avLst/>
          </a:prstGeom>
          <a:solidFill>
            <a:srgbClr val="FF6600"/>
          </a:solidFill>
          <a:ln w="31750" algn="ctr">
            <a:solidFill>
              <a:srgbClr val="000000"/>
            </a:solidFill>
            <a:miter lim="800000"/>
            <a:headEnd type="none" w="sm" len="sm"/>
            <a:tailEnd type="none" w="med" len="lg"/>
          </a:ln>
        </p:spPr>
        <p:txBody>
          <a:bodyPr wrap="none" anchor="ctr">
            <a:noAutofit/>
          </a:bodyPr>
          <a:lstStyle/>
          <a:p>
            <a:pPr algn="ctr" fontAlgn="ctr"/>
            <a:r>
              <a:rPr lang="en-US" sz="1800" b="1" dirty="0" smtClean="0">
                <a:solidFill>
                  <a:schemeClr val="tx1"/>
                </a:solidFill>
                <a:latin typeface="微软雅黑" panose="020B0503020204020204" pitchFamily="34" charset="-122"/>
              </a:rPr>
              <a:t>5</a:t>
            </a:r>
            <a:endParaRPr lang="en-US" sz="1800" b="1" dirty="0">
              <a:solidFill>
                <a:schemeClr val="tx1"/>
              </a:solidFill>
              <a:latin typeface="微软雅黑" panose="020B0503020204020204" pitchFamily="34" charset="-122"/>
            </a:endParaRPr>
          </a:p>
        </p:txBody>
      </p:sp>
      <p:sp>
        <p:nvSpPr>
          <p:cNvPr id="124" name="Rectangle 54"/>
          <p:cNvSpPr>
            <a:spLocks noChangeArrowheads="1"/>
          </p:cNvSpPr>
          <p:nvPr/>
        </p:nvSpPr>
        <p:spPr bwMode="auto">
          <a:xfrm>
            <a:off x="5995592" y="2444122"/>
            <a:ext cx="746566" cy="294315"/>
          </a:xfrm>
          <a:prstGeom prst="rect">
            <a:avLst/>
          </a:prstGeom>
          <a:solidFill>
            <a:schemeClr val="accent1"/>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25" name="Rectangle 55"/>
          <p:cNvSpPr>
            <a:spLocks noChangeArrowheads="1"/>
          </p:cNvSpPr>
          <p:nvPr/>
        </p:nvSpPr>
        <p:spPr bwMode="auto">
          <a:xfrm>
            <a:off x="5995592" y="2104603"/>
            <a:ext cx="746566" cy="295697"/>
          </a:xfrm>
          <a:prstGeom prst="rect">
            <a:avLst/>
          </a:prstGeom>
          <a:solidFill>
            <a:schemeClr val="accent1"/>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26" name="Rectangle 56"/>
          <p:cNvSpPr>
            <a:spLocks noChangeArrowheads="1"/>
          </p:cNvSpPr>
          <p:nvPr/>
        </p:nvSpPr>
        <p:spPr bwMode="auto">
          <a:xfrm>
            <a:off x="5995592" y="1790072"/>
            <a:ext cx="746566" cy="294315"/>
          </a:xfrm>
          <a:prstGeom prst="rect">
            <a:avLst/>
          </a:prstGeom>
          <a:solidFill>
            <a:schemeClr val="accent1"/>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27" name="Rectangle 57"/>
          <p:cNvSpPr>
            <a:spLocks noChangeArrowheads="1"/>
          </p:cNvSpPr>
          <p:nvPr/>
        </p:nvSpPr>
        <p:spPr bwMode="auto">
          <a:xfrm>
            <a:off x="5995592" y="2758447"/>
            <a:ext cx="746566" cy="294315"/>
          </a:xfrm>
          <a:prstGeom prst="rect">
            <a:avLst/>
          </a:prstGeom>
          <a:solidFill>
            <a:schemeClr val="accent1"/>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28" name="Rectangle 58"/>
          <p:cNvSpPr>
            <a:spLocks noChangeArrowheads="1"/>
          </p:cNvSpPr>
          <p:nvPr/>
        </p:nvSpPr>
        <p:spPr bwMode="auto">
          <a:xfrm>
            <a:off x="5995592" y="3072978"/>
            <a:ext cx="746566" cy="295697"/>
          </a:xfrm>
          <a:prstGeom prst="rect">
            <a:avLst/>
          </a:prstGeom>
          <a:solidFill>
            <a:schemeClr val="accent1"/>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29" name="Rectangle 59"/>
          <p:cNvSpPr>
            <a:spLocks noChangeArrowheads="1"/>
          </p:cNvSpPr>
          <p:nvPr/>
        </p:nvSpPr>
        <p:spPr bwMode="auto">
          <a:xfrm>
            <a:off x="7214792" y="2444122"/>
            <a:ext cx="746566" cy="294315"/>
          </a:xfrm>
          <a:prstGeom prst="rect">
            <a:avLst/>
          </a:prstGeom>
          <a:solidFill>
            <a:srgbClr val="0C2E86"/>
          </a:solidFill>
          <a:ln w="31750" algn="ctr">
            <a:solidFill>
              <a:schemeClr val="bg2"/>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0" name="Rectangle 60"/>
          <p:cNvSpPr>
            <a:spLocks noChangeArrowheads="1"/>
          </p:cNvSpPr>
          <p:nvPr/>
        </p:nvSpPr>
        <p:spPr bwMode="auto">
          <a:xfrm>
            <a:off x="7214792" y="2104603"/>
            <a:ext cx="746566" cy="295697"/>
          </a:xfrm>
          <a:prstGeom prst="rect">
            <a:avLst/>
          </a:prstGeom>
          <a:solidFill>
            <a:srgbClr val="0C2E86"/>
          </a:solidFill>
          <a:ln w="31750" algn="ctr">
            <a:solidFill>
              <a:schemeClr val="bg2"/>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1" name="Rectangle 61"/>
          <p:cNvSpPr>
            <a:spLocks noChangeArrowheads="1"/>
          </p:cNvSpPr>
          <p:nvPr/>
        </p:nvSpPr>
        <p:spPr bwMode="auto">
          <a:xfrm>
            <a:off x="7214792" y="1790072"/>
            <a:ext cx="746566" cy="294315"/>
          </a:xfrm>
          <a:prstGeom prst="rect">
            <a:avLst/>
          </a:prstGeom>
          <a:solidFill>
            <a:srgbClr val="0C2E86"/>
          </a:solidFill>
          <a:ln w="31750" algn="ctr">
            <a:solidFill>
              <a:schemeClr val="bg2"/>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2" name="Rectangle 62"/>
          <p:cNvSpPr>
            <a:spLocks noChangeArrowheads="1"/>
          </p:cNvSpPr>
          <p:nvPr/>
        </p:nvSpPr>
        <p:spPr bwMode="auto">
          <a:xfrm>
            <a:off x="7214792" y="2758447"/>
            <a:ext cx="746566" cy="294315"/>
          </a:xfrm>
          <a:prstGeom prst="rect">
            <a:avLst/>
          </a:prstGeom>
          <a:solidFill>
            <a:srgbClr val="0C2E86"/>
          </a:solidFill>
          <a:ln w="31750" algn="ctr">
            <a:solidFill>
              <a:schemeClr val="bg2"/>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3" name="Rectangle 63"/>
          <p:cNvSpPr>
            <a:spLocks noChangeArrowheads="1"/>
          </p:cNvSpPr>
          <p:nvPr/>
        </p:nvSpPr>
        <p:spPr bwMode="auto">
          <a:xfrm>
            <a:off x="7214792" y="3072978"/>
            <a:ext cx="746566" cy="295697"/>
          </a:xfrm>
          <a:prstGeom prst="rect">
            <a:avLst/>
          </a:prstGeom>
          <a:solidFill>
            <a:srgbClr val="0C2E86"/>
          </a:solidFill>
          <a:ln w="31750" algn="ctr">
            <a:solidFill>
              <a:schemeClr val="bg2"/>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4" name="Rectangle 64"/>
          <p:cNvSpPr>
            <a:spLocks noChangeArrowheads="1"/>
          </p:cNvSpPr>
          <p:nvPr/>
        </p:nvSpPr>
        <p:spPr bwMode="auto">
          <a:xfrm>
            <a:off x="8433992" y="2444122"/>
            <a:ext cx="746566" cy="294315"/>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5" name="Rectangle 65"/>
          <p:cNvSpPr>
            <a:spLocks noChangeArrowheads="1"/>
          </p:cNvSpPr>
          <p:nvPr/>
        </p:nvSpPr>
        <p:spPr bwMode="auto">
          <a:xfrm>
            <a:off x="8433992" y="2104603"/>
            <a:ext cx="746566" cy="295697"/>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6" name="Rectangle 66"/>
          <p:cNvSpPr>
            <a:spLocks noChangeArrowheads="1"/>
          </p:cNvSpPr>
          <p:nvPr/>
        </p:nvSpPr>
        <p:spPr bwMode="auto">
          <a:xfrm>
            <a:off x="8433992" y="1790072"/>
            <a:ext cx="746566" cy="294315"/>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7" name="Rectangle 67"/>
          <p:cNvSpPr>
            <a:spLocks noChangeArrowheads="1"/>
          </p:cNvSpPr>
          <p:nvPr/>
        </p:nvSpPr>
        <p:spPr bwMode="auto">
          <a:xfrm>
            <a:off x="8433992" y="2758447"/>
            <a:ext cx="746566" cy="294315"/>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8" name="Rectangle 68"/>
          <p:cNvSpPr>
            <a:spLocks noChangeArrowheads="1"/>
          </p:cNvSpPr>
          <p:nvPr/>
        </p:nvSpPr>
        <p:spPr bwMode="auto">
          <a:xfrm>
            <a:off x="8433992" y="3072978"/>
            <a:ext cx="746566" cy="295697"/>
          </a:xfrm>
          <a:prstGeom prst="rect">
            <a:avLst/>
          </a:prstGeom>
          <a:solidFill>
            <a:srgbClr val="FFFF00"/>
          </a:solidFill>
          <a:ln w="31750" algn="ctr">
            <a:solidFill>
              <a:srgbClr val="000000"/>
            </a:solidFill>
            <a:miter lim="800000"/>
            <a:headEnd type="none" w="sm" len="sm"/>
            <a:tailEnd type="none" w="med" len="lg"/>
          </a:ln>
        </p:spPr>
        <p:txBody>
          <a:bodyPr wrap="none" anchor="ctr">
            <a:noAutofit/>
          </a:bodyPr>
          <a:lstStyle/>
          <a:p>
            <a:pPr algn="ctr" eaLnBrk="0" fontAlgn="ctr" hangingPunct="0"/>
            <a:endParaRPr lang="en-US" altLang="zh-CN" sz="2400" dirty="0">
              <a:solidFill>
                <a:schemeClr val="tx1"/>
              </a:solidFill>
              <a:latin typeface="微软雅黑" panose="020B0503020204020204" pitchFamily="34" charset="-122"/>
              <a:ea typeface="+mn-ea"/>
            </a:endParaRPr>
          </a:p>
        </p:txBody>
      </p:sp>
      <p:sp>
        <p:nvSpPr>
          <p:cNvPr id="139" name="Text Box 69"/>
          <p:cNvSpPr txBox="1">
            <a:spLocks noChangeArrowheads="1"/>
          </p:cNvSpPr>
          <p:nvPr/>
        </p:nvSpPr>
        <p:spPr bwMode="auto">
          <a:xfrm>
            <a:off x="4776392" y="1427064"/>
            <a:ext cx="822766" cy="338554"/>
          </a:xfrm>
          <a:prstGeom prst="rect">
            <a:avLst/>
          </a:prstGeom>
          <a:noFill/>
          <a:ln w="9525" algn="ctr">
            <a:noFill/>
            <a:miter lim="800000"/>
            <a:headEnd/>
            <a:tailEnd/>
          </a:ln>
        </p:spPr>
        <p:txBody>
          <a:bodyPr wrap="square">
            <a:noAutofit/>
          </a:bodyPr>
          <a:lstStyle/>
          <a:p>
            <a:pPr fontAlgn="ctr">
              <a:spcBef>
                <a:spcPct val="50000"/>
              </a:spcBef>
            </a:pPr>
            <a:r>
              <a:rPr lang="en-US" sz="1600" b="1" dirty="0" err="1" smtClean="0">
                <a:solidFill>
                  <a:schemeClr val="tx1"/>
                </a:solidFill>
                <a:latin typeface="微软雅黑" panose="020B0503020204020204" pitchFamily="34" charset="-122"/>
              </a:rPr>
              <a:t>VM</a:t>
            </a:r>
            <a:r>
              <a:rPr lang="en-US" sz="1600" b="1" dirty="0" smtClean="0">
                <a:solidFill>
                  <a:schemeClr val="tx1"/>
                </a:solidFill>
                <a:latin typeface="微软雅黑" panose="020B0503020204020204" pitchFamily="34" charset="-122"/>
              </a:rPr>
              <a:t> 1</a:t>
            </a:r>
            <a:endParaRPr lang="en-US" sz="1600" b="1" dirty="0">
              <a:solidFill>
                <a:schemeClr val="tx1"/>
              </a:solidFill>
              <a:latin typeface="微软雅黑" panose="020B0503020204020204" pitchFamily="34" charset="-122"/>
            </a:endParaRPr>
          </a:p>
        </p:txBody>
      </p:sp>
      <p:sp>
        <p:nvSpPr>
          <p:cNvPr id="140" name="Text Box 70"/>
          <p:cNvSpPr txBox="1">
            <a:spLocks noChangeArrowheads="1"/>
          </p:cNvSpPr>
          <p:nvPr/>
        </p:nvSpPr>
        <p:spPr bwMode="auto">
          <a:xfrm>
            <a:off x="8510192" y="1412776"/>
            <a:ext cx="1006188" cy="338554"/>
          </a:xfrm>
          <a:prstGeom prst="rect">
            <a:avLst/>
          </a:prstGeom>
          <a:noFill/>
          <a:ln w="9525" algn="ctr">
            <a:noFill/>
            <a:miter lim="800000"/>
            <a:headEnd/>
            <a:tailEnd/>
          </a:ln>
        </p:spPr>
        <p:txBody>
          <a:bodyPr wrap="square">
            <a:noAutofit/>
          </a:bodyPr>
          <a:lstStyle/>
          <a:p>
            <a:pPr fontAlgn="ctr">
              <a:spcBef>
                <a:spcPct val="50000"/>
              </a:spcBef>
            </a:pPr>
            <a:r>
              <a:rPr lang="en-US" sz="1600" b="1" dirty="0" err="1" smtClean="0">
                <a:solidFill>
                  <a:schemeClr val="tx1"/>
                </a:solidFill>
                <a:latin typeface="微软雅黑" panose="020B0503020204020204" pitchFamily="34" charset="-122"/>
              </a:rPr>
              <a:t>VM</a:t>
            </a:r>
            <a:r>
              <a:rPr lang="en-US" sz="1600" b="1" dirty="0" smtClean="0">
                <a:solidFill>
                  <a:schemeClr val="tx1"/>
                </a:solidFill>
                <a:latin typeface="微软雅黑" panose="020B0503020204020204" pitchFamily="34" charset="-122"/>
              </a:rPr>
              <a:t> 4</a:t>
            </a:r>
            <a:endParaRPr lang="en-US" sz="1600" b="1" dirty="0">
              <a:solidFill>
                <a:schemeClr val="tx1"/>
              </a:solidFill>
              <a:latin typeface="微软雅黑" panose="020B0503020204020204" pitchFamily="34" charset="-122"/>
            </a:endParaRPr>
          </a:p>
        </p:txBody>
      </p:sp>
      <p:sp>
        <p:nvSpPr>
          <p:cNvPr id="141" name="Text Box 71"/>
          <p:cNvSpPr txBox="1">
            <a:spLocks noChangeArrowheads="1"/>
          </p:cNvSpPr>
          <p:nvPr/>
        </p:nvSpPr>
        <p:spPr bwMode="auto">
          <a:xfrm>
            <a:off x="7290992" y="1412776"/>
            <a:ext cx="857246" cy="338554"/>
          </a:xfrm>
          <a:prstGeom prst="rect">
            <a:avLst/>
          </a:prstGeom>
          <a:noFill/>
          <a:ln w="9525" algn="ctr">
            <a:noFill/>
            <a:miter lim="800000"/>
            <a:headEnd/>
            <a:tailEnd/>
          </a:ln>
        </p:spPr>
        <p:txBody>
          <a:bodyPr wrap="square">
            <a:noAutofit/>
          </a:bodyPr>
          <a:lstStyle/>
          <a:p>
            <a:pPr fontAlgn="ctr">
              <a:spcBef>
                <a:spcPct val="50000"/>
              </a:spcBef>
            </a:pPr>
            <a:r>
              <a:rPr lang="en-US" sz="1600" b="1" dirty="0" err="1" smtClean="0">
                <a:solidFill>
                  <a:schemeClr val="tx1"/>
                </a:solidFill>
                <a:latin typeface="微软雅黑" panose="020B0503020204020204" pitchFamily="34" charset="-122"/>
              </a:rPr>
              <a:t>VM</a:t>
            </a:r>
            <a:r>
              <a:rPr lang="en-US" sz="1600" b="1" dirty="0" smtClean="0">
                <a:solidFill>
                  <a:schemeClr val="tx1"/>
                </a:solidFill>
                <a:latin typeface="微软雅黑" panose="020B0503020204020204" pitchFamily="34" charset="-122"/>
              </a:rPr>
              <a:t> 3</a:t>
            </a:r>
            <a:endParaRPr lang="en-US" sz="1600" b="1" dirty="0">
              <a:solidFill>
                <a:schemeClr val="tx1"/>
              </a:solidFill>
              <a:latin typeface="微软雅黑" panose="020B0503020204020204" pitchFamily="34" charset="-122"/>
            </a:endParaRPr>
          </a:p>
        </p:txBody>
      </p:sp>
      <p:sp>
        <p:nvSpPr>
          <p:cNvPr id="142" name="Text Box 72"/>
          <p:cNvSpPr txBox="1">
            <a:spLocks noChangeArrowheads="1"/>
          </p:cNvSpPr>
          <p:nvPr/>
        </p:nvSpPr>
        <p:spPr bwMode="auto">
          <a:xfrm>
            <a:off x="6071792" y="1412776"/>
            <a:ext cx="1032320" cy="338554"/>
          </a:xfrm>
          <a:prstGeom prst="rect">
            <a:avLst/>
          </a:prstGeom>
          <a:noFill/>
          <a:ln w="9525" algn="ctr">
            <a:noFill/>
            <a:miter lim="800000"/>
            <a:headEnd/>
            <a:tailEnd/>
          </a:ln>
        </p:spPr>
        <p:txBody>
          <a:bodyPr wrap="square">
            <a:noAutofit/>
          </a:bodyPr>
          <a:lstStyle/>
          <a:p>
            <a:pPr fontAlgn="ctr">
              <a:spcBef>
                <a:spcPct val="50000"/>
              </a:spcBef>
            </a:pPr>
            <a:r>
              <a:rPr lang="en-US" sz="1600" b="1" dirty="0" err="1" smtClean="0">
                <a:solidFill>
                  <a:schemeClr val="tx1"/>
                </a:solidFill>
                <a:latin typeface="微软雅黑" panose="020B0503020204020204" pitchFamily="34" charset="-122"/>
              </a:rPr>
              <a:t>VM</a:t>
            </a:r>
            <a:r>
              <a:rPr lang="en-US" sz="1600" b="1" dirty="0" smtClean="0">
                <a:solidFill>
                  <a:schemeClr val="tx1"/>
                </a:solidFill>
                <a:latin typeface="微软雅黑" panose="020B0503020204020204" pitchFamily="34" charset="-122"/>
              </a:rPr>
              <a:t> 2</a:t>
            </a:r>
            <a:endParaRPr lang="en-US" sz="1600" b="1" dirty="0">
              <a:solidFill>
                <a:schemeClr val="tx1"/>
              </a:solidFill>
              <a:latin typeface="微软雅黑" panose="020B0503020204020204" pitchFamily="34" charset="-122"/>
            </a:endParaRPr>
          </a:p>
        </p:txBody>
      </p:sp>
    </p:spTree>
    <p:extLst>
      <p:ext uri="{BB962C8B-B14F-4D97-AF65-F5344CB8AC3E}">
        <p14:creationId xmlns:p14="http://schemas.microsoft.com/office/powerpoint/2010/main" val="3625181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6761336" y="1473225"/>
            <a:ext cx="3714750" cy="4200525"/>
          </a:xfrm>
          <a:prstGeom prst="rect">
            <a:avLst/>
          </a:prstGeom>
        </p:spPr>
      </p:pic>
      <p:sp>
        <p:nvSpPr>
          <p:cNvPr id="2" name="标题 1"/>
          <p:cNvSpPr>
            <a:spLocks noGrp="1"/>
          </p:cNvSpPr>
          <p:nvPr>
            <p:ph type="title"/>
          </p:nvPr>
        </p:nvSpPr>
        <p:spPr/>
        <p:txBody>
          <a:bodyPr>
            <a:noAutofit/>
          </a:bodyPr>
          <a:lstStyle/>
          <a:p>
            <a:pPr fontAlgn="ctr"/>
            <a:r>
              <a:rPr lang="en-US" b="1" dirty="0" smtClean="0">
                <a:latin typeface="微软雅黑" panose="020B0503020204020204" pitchFamily="34" charset="-122"/>
              </a:rPr>
              <a:t>Memory Virtualization with KVM</a:t>
            </a:r>
            <a:endParaRPr lang="en-US" dirty="0">
              <a:latin typeface="微软雅黑" panose="020B0503020204020204" pitchFamily="34" charset="-122"/>
            </a:endParaRPr>
          </a:p>
        </p:txBody>
      </p:sp>
      <p:sp>
        <p:nvSpPr>
          <p:cNvPr id="27" name="文本占位符 5"/>
          <p:cNvSpPr txBox="1">
            <a:spLocks/>
          </p:cNvSpPr>
          <p:nvPr/>
        </p:nvSpPr>
        <p:spPr>
          <a:xfrm>
            <a:off x="912285" y="1233488"/>
            <a:ext cx="5183715"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800" dirty="0" smtClean="0">
                <a:latin typeface="微软雅黑" panose="020B0503020204020204" pitchFamily="34" charset="-122"/>
              </a:rPr>
              <a:t>KVM provisions the </a:t>
            </a:r>
            <a:r>
              <a:rPr lang="en-US" sz="1800" dirty="0" err="1" smtClean="0">
                <a:latin typeface="微软雅黑" panose="020B0503020204020204" pitchFamily="34" charset="-122"/>
              </a:rPr>
              <a:t>VM</a:t>
            </a:r>
            <a:r>
              <a:rPr lang="en-US" sz="1800" dirty="0" smtClean="0">
                <a:latin typeface="微软雅黑" panose="020B0503020204020204" pitchFamily="34" charset="-122"/>
              </a:rPr>
              <a:t> memory by calling the </a:t>
            </a:r>
            <a:r>
              <a:rPr lang="en-US" sz="1800" dirty="0" err="1" smtClean="0">
                <a:latin typeface="微软雅黑" panose="020B0503020204020204" pitchFamily="34" charset="-122"/>
              </a:rPr>
              <a:t>mmap</a:t>
            </a:r>
            <a:r>
              <a:rPr lang="en-US" sz="1800" dirty="0" smtClean="0">
                <a:latin typeface="微软雅黑" panose="020B0503020204020204" pitchFamily="34" charset="-122"/>
              </a:rPr>
              <a:t> interface. In the virtual address space of the QEMU main thread, a space of </a:t>
            </a:r>
            <a:r>
              <a:rPr lang="en-US" altLang="zh-CN" sz="1800" dirty="0" smtClean="0">
                <a:latin typeface="微软雅黑" panose="020B0503020204020204" pitchFamily="34" charset="-122"/>
              </a:rPr>
              <a:t>consecutive </a:t>
            </a:r>
            <a:r>
              <a:rPr lang="en-US" sz="1800" dirty="0" smtClean="0">
                <a:latin typeface="微软雅黑" panose="020B0503020204020204" pitchFamily="34" charset="-122"/>
              </a:rPr>
              <a:t>addresses is declared for the physical memory mapping of each guest machine.</a:t>
            </a:r>
            <a:endParaRPr lang="en-US" altLang="zh-CN" sz="1800" dirty="0" smtClean="0">
              <a:latin typeface="微软雅黑" panose="020B0503020204020204" pitchFamily="34" charset="-122"/>
            </a:endParaRPr>
          </a:p>
          <a:p>
            <a:pPr fontAlgn="ctr"/>
            <a:r>
              <a:rPr lang="en-US" sz="1800" dirty="0" smtClean="0">
                <a:latin typeface="微软雅黑" panose="020B0503020204020204" pitchFamily="34" charset="-122"/>
              </a:rPr>
              <a:t>The physical addresses exposed to the VM are </a:t>
            </a:r>
            <a:r>
              <a:rPr lang="en-US" altLang="zh-CN" sz="1800" dirty="0" smtClean="0">
                <a:latin typeface="微软雅黑" panose="020B0503020204020204" pitchFamily="34" charset="-122"/>
              </a:rPr>
              <a:t>consecutive </a:t>
            </a:r>
            <a:r>
              <a:rPr lang="en-US" sz="1800" dirty="0" smtClean="0">
                <a:latin typeface="微软雅黑" panose="020B0503020204020204" pitchFamily="34" charset="-122"/>
              </a:rPr>
              <a:t>VM addresses in the space.</a:t>
            </a:r>
          </a:p>
          <a:p>
            <a:pPr fontAlgn="ctr"/>
            <a:endParaRPr lang="en-US" altLang="zh-CN" sz="1200" kern="0" dirty="0">
              <a:latin typeface="微软雅黑" panose="020B0503020204020204" pitchFamily="34" charset="-122"/>
            </a:endParaRPr>
          </a:p>
        </p:txBody>
      </p:sp>
      <p:sp>
        <p:nvSpPr>
          <p:cNvPr id="5" name="文本框 4"/>
          <p:cNvSpPr txBox="1"/>
          <p:nvPr/>
        </p:nvSpPr>
        <p:spPr bwMode="auto">
          <a:xfrm>
            <a:off x="6888088" y="1609239"/>
            <a:ext cx="4068452"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lang="en-US" altLang="zh-CN" sz="2400" dirty="0">
                <a:latin typeface="微软雅黑" panose="020B0503020204020204" pitchFamily="34" charset="-122"/>
              </a:rPr>
              <a:t>KVM memory mapping</a:t>
            </a:r>
            <a:endParaRPr lang="zh-CN" altLang="en-US" sz="2400" dirty="0" smtClean="0">
              <a:latin typeface="微软雅黑" panose="020B0503020204020204" pitchFamily="34" charset="-122"/>
            </a:endParaRPr>
          </a:p>
        </p:txBody>
      </p:sp>
      <p:sp>
        <p:nvSpPr>
          <p:cNvPr id="7" name="文本框 6"/>
          <p:cNvSpPr txBox="1"/>
          <p:nvPr/>
        </p:nvSpPr>
        <p:spPr bwMode="auto">
          <a:xfrm>
            <a:off x="6788107" y="2636149"/>
            <a:ext cx="1491735" cy="51954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en-US" altLang="zh-CN" sz="1400" dirty="0">
                <a:latin typeface="微软雅黑" panose="020B0503020204020204" pitchFamily="34" charset="-122"/>
              </a:rPr>
              <a:t>DMA simulation</a:t>
            </a:r>
            <a:endParaRPr lang="zh-CN" altLang="en-US" sz="1400" dirty="0" smtClean="0">
              <a:latin typeface="微软雅黑" panose="020B0503020204020204" pitchFamily="34" charset="-122"/>
            </a:endParaRPr>
          </a:p>
        </p:txBody>
      </p:sp>
      <p:sp>
        <p:nvSpPr>
          <p:cNvPr id="8" name="文本框 7"/>
          <p:cNvSpPr txBox="1"/>
          <p:nvPr/>
        </p:nvSpPr>
        <p:spPr bwMode="auto">
          <a:xfrm>
            <a:off x="8760296" y="2960948"/>
            <a:ext cx="1491735" cy="73499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en-US" altLang="zh-CN" sz="1400" dirty="0">
                <a:latin typeface="微软雅黑" panose="020B0503020204020204" pitchFamily="34" charset="-122"/>
              </a:rPr>
              <a:t>Space with consecutive VM addresses </a:t>
            </a:r>
            <a:endParaRPr lang="zh-CN" altLang="en-US" sz="1400" dirty="0" smtClean="0">
              <a:latin typeface="微软雅黑" panose="020B0503020204020204" pitchFamily="34" charset="-122"/>
            </a:endParaRPr>
          </a:p>
        </p:txBody>
      </p:sp>
      <p:sp>
        <p:nvSpPr>
          <p:cNvPr id="9" name="文本框 8"/>
          <p:cNvSpPr txBox="1"/>
          <p:nvPr/>
        </p:nvSpPr>
        <p:spPr bwMode="auto">
          <a:xfrm>
            <a:off x="6761337" y="4818246"/>
            <a:ext cx="1350888" cy="73499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lang="en-US" altLang="zh-CN" sz="1400" dirty="0">
                <a:latin typeface="微软雅黑" panose="020B0503020204020204" pitchFamily="34" charset="-122"/>
              </a:rPr>
              <a:t>Memory allocated to the guest</a:t>
            </a:r>
            <a:endParaRPr lang="zh-CN" altLang="en-US" sz="1400" dirty="0" smtClean="0">
              <a:latin typeface="微软雅黑" panose="020B0503020204020204" pitchFamily="34" charset="-122"/>
            </a:endParaRPr>
          </a:p>
        </p:txBody>
      </p:sp>
    </p:spTree>
    <p:extLst>
      <p:ext uri="{BB962C8B-B14F-4D97-AF65-F5344CB8AC3E}">
        <p14:creationId xmlns:p14="http://schemas.microsoft.com/office/powerpoint/2010/main" val="2461310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116632"/>
            <a:ext cx="8821680" cy="640800"/>
          </a:xfrm>
        </p:spPr>
        <p:txBody>
          <a:bodyPr>
            <a:noAutofit/>
          </a:bodyPr>
          <a:lstStyle/>
          <a:p>
            <a:pPr fontAlgn="ctr"/>
            <a:r>
              <a:rPr lang="en-US" b="1" dirty="0" smtClean="0">
                <a:latin typeface="微软雅黑" panose="020B0503020204020204" pitchFamily="34" charset="-122"/>
              </a:rPr>
              <a:t>Memory Virtualization with </a:t>
            </a:r>
            <a:r>
              <a:rPr lang="en-US" dirty="0">
                <a:latin typeface="微软雅黑" panose="020B0503020204020204" pitchFamily="34" charset="-122"/>
              </a:rPr>
              <a:t>KVM </a:t>
            </a:r>
            <a:r>
              <a:rPr lang="en-US" altLang="zh-CN" dirty="0" smtClean="0">
                <a:latin typeface="微软雅黑" panose="020B0503020204020204" pitchFamily="34" charset="-122"/>
              </a:rPr>
              <a:t>-</a:t>
            </a:r>
            <a:r>
              <a:rPr lang="en-US" dirty="0" smtClean="0">
                <a:latin typeface="微软雅黑" panose="020B0503020204020204" pitchFamily="34" charset="-122"/>
              </a:rPr>
              <a:t> </a:t>
            </a:r>
            <a:r>
              <a:rPr lang="en-US" b="1" dirty="0" smtClean="0">
                <a:latin typeface="微软雅黑" panose="020B0503020204020204" pitchFamily="34" charset="-122"/>
              </a:rPr>
              <a:t>MMU Virtualization</a:t>
            </a:r>
            <a:endParaRPr lang="en-US" dirty="0">
              <a:latin typeface="微软雅黑" panose="020B0503020204020204" pitchFamily="34" charset="-122"/>
            </a:endParaRPr>
          </a:p>
        </p:txBody>
      </p:sp>
      <p:sp>
        <p:nvSpPr>
          <p:cNvPr id="27" name="文本占位符 5"/>
          <p:cNvSpPr txBox="1">
            <a:spLocks/>
          </p:cNvSpPr>
          <p:nvPr/>
        </p:nvSpPr>
        <p:spPr>
          <a:xfrm>
            <a:off x="912285" y="1233488"/>
            <a:ext cx="10404295"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800" dirty="0" smtClean="0">
                <a:latin typeface="微软雅黑" panose="020B0503020204020204" pitchFamily="34" charset="-122"/>
              </a:rPr>
              <a:t>VM memory allocation</a:t>
            </a:r>
            <a:endParaRPr lang="en-US" altLang="zh-CN" sz="1800" dirty="0" smtClean="0">
              <a:latin typeface="微软雅黑" panose="020B0503020204020204" pitchFamily="34" charset="-122"/>
            </a:endParaRPr>
          </a:p>
          <a:p>
            <a:pPr lvl="1" fontAlgn="ctr"/>
            <a:r>
              <a:rPr lang="en-US" sz="1600" dirty="0" smtClean="0">
                <a:latin typeface="微软雅黑" panose="020B0503020204020204" pitchFamily="34" charset="-122"/>
              </a:rPr>
              <a:t>Guest physical addresses are located in the virtual address space of the </a:t>
            </a:r>
            <a:r>
              <a:rPr lang="en-US" sz="1600" dirty="0" err="1" smtClean="0">
                <a:latin typeface="微软雅黑" panose="020B0503020204020204" pitchFamily="34" charset="-122"/>
              </a:rPr>
              <a:t>kvm-qemu</a:t>
            </a:r>
            <a:r>
              <a:rPr lang="en-US" sz="1600" dirty="0" smtClean="0">
                <a:latin typeface="微软雅黑" panose="020B0503020204020204" pitchFamily="34" charset="-122"/>
              </a:rPr>
              <a:t> process.</a:t>
            </a:r>
            <a:endParaRPr lang="en-US" altLang="zh-CN" sz="1600" dirty="0" smtClean="0">
              <a:latin typeface="微软雅黑" panose="020B0503020204020204" pitchFamily="34" charset="-122"/>
            </a:endParaRPr>
          </a:p>
          <a:p>
            <a:pPr lvl="1" fontAlgn="ctr"/>
            <a:r>
              <a:rPr lang="en-US" sz="1600" dirty="0" smtClean="0">
                <a:latin typeface="微软雅黑" panose="020B0503020204020204" pitchFamily="34" charset="-122"/>
              </a:rPr>
              <a:t>The guest physical memory page is allocated by the host on demand.</a:t>
            </a:r>
            <a:endParaRPr lang="en-US" altLang="zh-CN" sz="1600" dirty="0" smtClean="0">
              <a:latin typeface="微软雅黑" panose="020B0503020204020204" pitchFamily="34" charset="-122"/>
            </a:endParaRPr>
          </a:p>
          <a:p>
            <a:pPr fontAlgn="ctr"/>
            <a:r>
              <a:rPr lang="en-US" sz="1800" dirty="0" smtClean="0">
                <a:latin typeface="微软雅黑" panose="020B0503020204020204" pitchFamily="34" charset="-122"/>
              </a:rPr>
              <a:t>Two types of MMU virtualization</a:t>
            </a:r>
          </a:p>
          <a:p>
            <a:pPr lvl="1" fontAlgn="ctr"/>
            <a:r>
              <a:rPr lang="en-US" sz="1600" dirty="0" smtClean="0">
                <a:latin typeface="微软雅黑" panose="020B0503020204020204" pitchFamily="34" charset="-122"/>
              </a:rPr>
              <a:t>Software: Shadow page table</a:t>
            </a:r>
            <a:endParaRPr lang="en-US" altLang="zh-CN" sz="1600" dirty="0" smtClean="0">
              <a:latin typeface="微软雅黑" panose="020B0503020204020204" pitchFamily="34" charset="-122"/>
            </a:endParaRPr>
          </a:p>
          <a:p>
            <a:pPr lvl="1" fontAlgn="ctr"/>
            <a:r>
              <a:rPr lang="en-US" sz="1600" dirty="0" smtClean="0">
                <a:latin typeface="微软雅黑" panose="020B0503020204020204" pitchFamily="34" charset="-122"/>
              </a:rPr>
              <a:t>Hardware: EPT (Intel)</a:t>
            </a:r>
            <a:endParaRPr lang="en-US" altLang="zh-CN" sz="1600" dirty="0" smtClean="0">
              <a:latin typeface="微软雅黑" panose="020B0503020204020204" pitchFamily="34" charset="-122"/>
            </a:endParaRPr>
          </a:p>
          <a:p>
            <a:pPr fontAlgn="ctr"/>
            <a:endParaRPr lang="en-US" altLang="zh-CN" sz="1200" kern="0" dirty="0">
              <a:latin typeface="微软雅黑" panose="020B0503020204020204" pitchFamily="34" charset="-122"/>
            </a:endParaRPr>
          </a:p>
        </p:txBody>
      </p:sp>
      <p:pic>
        <p:nvPicPr>
          <p:cNvPr id="5" name="Picture 1"/>
          <p:cNvPicPr>
            <a:picLocks noChangeAspect="1" noChangeArrowheads="1"/>
          </p:cNvPicPr>
          <p:nvPr/>
        </p:nvPicPr>
        <p:blipFill>
          <a:blip r:embed="rId3" cstate="print"/>
          <a:srcRect/>
          <a:stretch>
            <a:fillRect/>
          </a:stretch>
        </p:blipFill>
        <p:spPr bwMode="auto">
          <a:xfrm>
            <a:off x="6708068" y="3140968"/>
            <a:ext cx="4417352" cy="2592288"/>
          </a:xfrm>
          <a:prstGeom prst="rect">
            <a:avLst/>
          </a:prstGeom>
          <a:noFill/>
          <a:ln w="9525">
            <a:noFill/>
            <a:miter lim="800000"/>
            <a:headEnd/>
            <a:tailEnd/>
          </a:ln>
        </p:spPr>
      </p:pic>
      <p:sp>
        <p:nvSpPr>
          <p:cNvPr id="6" name="Rectangle 3"/>
          <p:cNvSpPr txBox="1">
            <a:spLocks noChangeArrowheads="1"/>
          </p:cNvSpPr>
          <p:nvPr/>
        </p:nvSpPr>
        <p:spPr bwMode="auto">
          <a:xfrm>
            <a:off x="1847528" y="4509120"/>
            <a:ext cx="3852428" cy="936103"/>
          </a:xfrm>
          <a:prstGeom prst="rect">
            <a:avLst/>
          </a:prstGeom>
          <a:noFill/>
          <a:ln w="9525">
            <a:noFill/>
            <a:miter lim="800000"/>
            <a:headEnd/>
            <a:tailEnd/>
          </a:ln>
          <a:effectLst/>
        </p:spPr>
        <p:txBody>
          <a:bodyPr vert="horz" wrap="square" lIns="80152" tIns="40076" rIns="80152" bIns="40076" numCol="1" anchor="t" anchorCtr="0" compatLnSpc="1">
            <a:prstTxWarp prst="textNoShape">
              <a:avLst/>
            </a:prstTxWarp>
            <a:noAutofit/>
          </a:bodyPr>
          <a:lstStyle>
            <a:lvl1pPr marL="300038" indent="-300038" algn="l" defTabSz="801688" rtl="0" eaLnBrk="1" fontAlgn="base" hangingPunct="1">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1" fontAlgn="base" hangingPunct="1">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3300" indent="-201613" algn="l" defTabSz="801688" rtl="0" eaLnBrk="1" fontAlgn="base" hangingPunct="1">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1" fontAlgn="base" hangingPunct="1">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606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9pPr>
          </a:lstStyle>
          <a:p>
            <a:pPr marL="0" indent="0" fontAlgn="ctr">
              <a:buNone/>
            </a:pPr>
            <a:r>
              <a:rPr lang="en-US" sz="1400" b="0" dirty="0" smtClean="0">
                <a:latin typeface="微软雅黑" panose="020B0503020204020204" pitchFamily="34" charset="-122"/>
              </a:rPr>
              <a:t>GPA: Guest Physical Address</a:t>
            </a:r>
          </a:p>
          <a:p>
            <a:pPr marL="0" indent="0" fontAlgn="ctr">
              <a:buNone/>
            </a:pPr>
            <a:r>
              <a:rPr lang="en-US" sz="1400" b="0" dirty="0" smtClean="0">
                <a:latin typeface="微软雅黑" panose="020B0503020204020204" pitchFamily="34" charset="-122"/>
              </a:rPr>
              <a:t>EPT: Extended Page Table</a:t>
            </a:r>
          </a:p>
          <a:p>
            <a:pPr marL="0" indent="0" fontAlgn="ctr">
              <a:buNone/>
            </a:pPr>
            <a:r>
              <a:rPr lang="en-US" sz="1400" b="0" dirty="0" smtClean="0">
                <a:latin typeface="微软雅黑" panose="020B0503020204020204" pitchFamily="34" charset="-122"/>
              </a:rPr>
              <a:t>MMU: Memory Management Unit</a:t>
            </a:r>
            <a:endParaRPr lang="en-US" altLang="zh-CN" sz="1400" b="0" dirty="0">
              <a:latin typeface="微软雅黑" panose="020B0503020204020204" pitchFamily="34" charset="-122"/>
            </a:endParaRPr>
          </a:p>
        </p:txBody>
      </p:sp>
    </p:spTree>
    <p:extLst>
      <p:ext uri="{BB962C8B-B14F-4D97-AF65-F5344CB8AC3E}">
        <p14:creationId xmlns:p14="http://schemas.microsoft.com/office/powerpoint/2010/main" val="1729282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pPr fontAlgn="ctr"/>
            <a:r>
              <a:rPr lang="en-US" dirty="0" smtClean="0">
                <a:latin typeface="微软雅黑" panose="020B0503020204020204" pitchFamily="34" charset="-122"/>
                <a:ea typeface="微软雅黑" panose="020B0503020204020204" pitchFamily="34" charset="-122"/>
              </a:rPr>
              <a:t>Kernel-based Virtual Machine (KVM) is a </a:t>
            </a:r>
            <a:r>
              <a:rPr lang="en-US" dirty="0">
                <a:latin typeface="微软雅黑" panose="020B0503020204020204" pitchFamily="34" charset="-122"/>
                <a:ea typeface="微软雅黑" panose="020B0503020204020204" pitchFamily="34" charset="-122"/>
              </a:rPr>
              <a:t>virtualization module in the Linux kernel that allows the kernel to function as a </a:t>
            </a:r>
            <a:r>
              <a:rPr lang="en-US" dirty="0" smtClean="0">
                <a:latin typeface="微软雅黑" panose="020B0503020204020204" pitchFamily="34" charset="-122"/>
                <a:ea typeface="微软雅黑" panose="020B0503020204020204" pitchFamily="34" charset="-122"/>
              </a:rPr>
              <a:t>hypervisor.</a:t>
            </a:r>
          </a:p>
          <a:p>
            <a:pPr fontAlgn="ctr"/>
            <a:r>
              <a:rPr lang="en-US" dirty="0" smtClean="0">
                <a:latin typeface="微软雅黑" panose="020B0503020204020204" pitchFamily="34" charset="-122"/>
                <a:ea typeface="微软雅黑" panose="020B0503020204020204" pitchFamily="34" charset="-122"/>
              </a:rPr>
              <a:t>This slide describes the virtualization technology, as well as the architecture and typical features of </a:t>
            </a:r>
            <a:r>
              <a:rPr lang="en-US" dirty="0" err="1" smtClean="0">
                <a:latin typeface="微软雅黑" panose="020B0503020204020204" pitchFamily="34" charset="-122"/>
                <a:ea typeface="微软雅黑" panose="020B0503020204020204" pitchFamily="34" charset="-122"/>
              </a:rPr>
              <a:t>Huawei's</a:t>
            </a:r>
            <a:r>
              <a:rPr lang="en-US" dirty="0" smtClean="0">
                <a:latin typeface="微软雅黑" panose="020B0503020204020204" pitchFamily="34" charset="-122"/>
                <a:ea typeface="微软雅黑" panose="020B0503020204020204" pitchFamily="34" charset="-122"/>
              </a:rPr>
              <a:t> KVM virtualization.</a:t>
            </a:r>
          </a:p>
          <a:p>
            <a:pPr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147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5500" y="188640"/>
            <a:ext cx="8856984" cy="640800"/>
          </a:xfrm>
        </p:spPr>
        <p:txBody>
          <a:bodyPr>
            <a:noAutofit/>
          </a:bodyPr>
          <a:lstStyle/>
          <a:p>
            <a:pPr fontAlgn="ctr"/>
            <a:r>
              <a:rPr lang="en-US" b="1" dirty="0" smtClean="0">
                <a:latin typeface="微软雅黑" panose="020B0503020204020204" pitchFamily="34" charset="-122"/>
              </a:rPr>
              <a:t>KVM Memory Virtualization </a:t>
            </a:r>
            <a:r>
              <a:rPr lang="en-US" altLang="zh-CN" dirty="0" smtClean="0">
                <a:latin typeface="微软雅黑" panose="020B0503020204020204" pitchFamily="34" charset="-122"/>
              </a:rPr>
              <a:t>-</a:t>
            </a:r>
            <a:r>
              <a:rPr lang="en-US" b="1" dirty="0" smtClean="0">
                <a:latin typeface="微软雅黑" panose="020B0503020204020204" pitchFamily="34" charset="-122"/>
              </a:rPr>
              <a:t> </a:t>
            </a:r>
            <a:r>
              <a:rPr lang="en-US" b="1" dirty="0" smtClean="0">
                <a:latin typeface="微软雅黑" panose="020B0503020204020204" pitchFamily="34" charset="-122"/>
              </a:rPr>
              <a:t>Shadow Page Table</a:t>
            </a:r>
            <a:endParaRPr lang="en-US" dirty="0">
              <a:latin typeface="微软雅黑" panose="020B0503020204020204" pitchFamily="34" charset="-122"/>
            </a:endParaRPr>
          </a:p>
        </p:txBody>
      </p:sp>
      <p:sp>
        <p:nvSpPr>
          <p:cNvPr id="27" name="文本占位符 5"/>
          <p:cNvSpPr txBox="1">
            <a:spLocks/>
          </p:cNvSpPr>
          <p:nvPr/>
        </p:nvSpPr>
        <p:spPr>
          <a:xfrm>
            <a:off x="912285" y="1341288"/>
            <a:ext cx="10404295"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180975" lvl="0" indent="-180975" defTabSz="914400" fontAlgn="ctr">
              <a:lnSpc>
                <a:spcPct val="125000"/>
              </a:lnSpc>
              <a:spcBef>
                <a:spcPct val="0"/>
              </a:spcBef>
              <a:spcAft>
                <a:spcPts val="600"/>
              </a:spcAft>
              <a:buClrTx/>
              <a:defRPr/>
            </a:pPr>
            <a:r>
              <a:rPr lang="en-US" sz="1800" dirty="0" smtClean="0">
                <a:latin typeface="微软雅黑" panose="020B0503020204020204" pitchFamily="34" charset="-122"/>
              </a:rPr>
              <a:t>Guest Page Table is set to write-protected to ensure consistency between the guest pages table and the shadow page table.</a:t>
            </a:r>
            <a:endParaRPr lang="en-US" altLang="zh-CN" sz="1800" dirty="0" smtClean="0">
              <a:latin typeface="微软雅黑" panose="020B0503020204020204" pitchFamily="34" charset="-122"/>
            </a:endParaRPr>
          </a:p>
          <a:p>
            <a:pPr marL="180975" lvl="0" indent="-180975" defTabSz="914400" fontAlgn="ctr">
              <a:lnSpc>
                <a:spcPct val="125000"/>
              </a:lnSpc>
              <a:spcBef>
                <a:spcPct val="0"/>
              </a:spcBef>
              <a:spcAft>
                <a:spcPts val="600"/>
              </a:spcAft>
              <a:buClrTx/>
              <a:defRPr/>
            </a:pPr>
            <a:r>
              <a:rPr lang="en-US" sz="1800" dirty="0" smtClean="0">
                <a:latin typeface="微软雅黑" panose="020B0503020204020204" pitchFamily="34" charset="-122"/>
              </a:rPr>
              <a:t>If the dirty bit of guest PTE is not set, the writable bit of shadow PTE is deleted.</a:t>
            </a:r>
            <a:endParaRPr lang="en-US" sz="1800" dirty="0">
              <a:latin typeface="微软雅黑" panose="020B0503020204020204" pitchFamily="34" charset="-122"/>
            </a:endParaRPr>
          </a:p>
        </p:txBody>
      </p:sp>
      <p:pic>
        <p:nvPicPr>
          <p:cNvPr id="7" name="Picture 2"/>
          <p:cNvPicPr>
            <a:picLocks noChangeAspect="1" noChangeArrowheads="1"/>
          </p:cNvPicPr>
          <p:nvPr/>
        </p:nvPicPr>
        <p:blipFill>
          <a:blip r:embed="rId3" cstate="print"/>
          <a:srcRect/>
          <a:stretch>
            <a:fillRect/>
          </a:stretch>
        </p:blipFill>
        <p:spPr bwMode="auto">
          <a:xfrm>
            <a:off x="2495600" y="2550949"/>
            <a:ext cx="6732748" cy="3830379"/>
          </a:xfrm>
          <a:prstGeom prst="rect">
            <a:avLst/>
          </a:prstGeom>
          <a:noFill/>
          <a:ln w="9525">
            <a:noFill/>
            <a:miter lim="800000"/>
            <a:headEnd/>
            <a:tailEnd/>
          </a:ln>
        </p:spPr>
      </p:pic>
    </p:spTree>
    <p:extLst>
      <p:ext uri="{BB962C8B-B14F-4D97-AF65-F5344CB8AC3E}">
        <p14:creationId xmlns:p14="http://schemas.microsoft.com/office/powerpoint/2010/main" val="1585879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b="1" dirty="0" smtClean="0">
                <a:latin typeface="微软雅黑" panose="020B0503020204020204" pitchFamily="34" charset="-122"/>
              </a:rPr>
              <a:t>KVM Memory Virtualization </a:t>
            </a:r>
            <a:r>
              <a:rPr lang="en-US" altLang="zh-CN" dirty="0" smtClean="0">
                <a:latin typeface="微软雅黑" panose="020B0503020204020204" pitchFamily="34" charset="-122"/>
              </a:rPr>
              <a:t>-</a:t>
            </a:r>
            <a:r>
              <a:rPr lang="en-US" b="1" dirty="0" smtClean="0">
                <a:latin typeface="微软雅黑" panose="020B0503020204020204" pitchFamily="34" charset="-122"/>
              </a:rPr>
              <a:t> </a:t>
            </a:r>
            <a:r>
              <a:rPr lang="en-US" b="1" dirty="0" smtClean="0">
                <a:latin typeface="微软雅黑" panose="020B0503020204020204" pitchFamily="34" charset="-122"/>
              </a:rPr>
              <a:t>EPT/NPT</a:t>
            </a:r>
            <a:endParaRPr lang="en-US" dirty="0">
              <a:latin typeface="微软雅黑" panose="020B0503020204020204" pitchFamily="34" charset="-122"/>
            </a:endParaRPr>
          </a:p>
        </p:txBody>
      </p:sp>
      <p:pic>
        <p:nvPicPr>
          <p:cNvPr id="7" name="Picture 2"/>
          <p:cNvPicPr>
            <a:picLocks noChangeAspect="1" noChangeArrowheads="1"/>
          </p:cNvPicPr>
          <p:nvPr/>
        </p:nvPicPr>
        <p:blipFill>
          <a:blip r:embed="rId3" cstate="print"/>
          <a:srcRect/>
          <a:stretch>
            <a:fillRect/>
          </a:stretch>
        </p:blipFill>
        <p:spPr bwMode="auto">
          <a:xfrm>
            <a:off x="2243572" y="1340768"/>
            <a:ext cx="4751018" cy="2495260"/>
          </a:xfrm>
          <a:prstGeom prst="rect">
            <a:avLst/>
          </a:prstGeom>
          <a:noFill/>
          <a:ln w="9525">
            <a:noFill/>
            <a:miter lim="800000"/>
            <a:headEnd/>
            <a:tailEnd/>
          </a:ln>
        </p:spPr>
      </p:pic>
      <p:sp>
        <p:nvSpPr>
          <p:cNvPr id="8" name="TextBox 6"/>
          <p:cNvSpPr txBox="1"/>
          <p:nvPr/>
        </p:nvSpPr>
        <p:spPr>
          <a:xfrm>
            <a:off x="7309552" y="2352444"/>
            <a:ext cx="3971024" cy="1077218"/>
          </a:xfrm>
          <a:prstGeom prst="rect">
            <a:avLst/>
          </a:prstGeom>
          <a:noFill/>
        </p:spPr>
        <p:txBody>
          <a:bodyPr wrap="square" rtlCol="0">
            <a:noAutofit/>
          </a:bodyPr>
          <a:lstStyle/>
          <a:p>
            <a:pPr fontAlgn="ctr"/>
            <a:r>
              <a:rPr lang="en-US" sz="1600" dirty="0" smtClean="0">
                <a:latin typeface="微软雅黑" panose="020B0503020204020204" pitchFamily="34" charset="-122"/>
              </a:rPr>
              <a:t>Advantage: VM exits </a:t>
            </a:r>
            <a:r>
              <a:rPr lang="en-US" altLang="zh-CN" sz="1600" dirty="0" smtClean="0">
                <a:latin typeface="微软雅黑" panose="020B0503020204020204" pitchFamily="34" charset="-122"/>
              </a:rPr>
              <a:t>are </a:t>
            </a:r>
            <a:r>
              <a:rPr lang="en-US" sz="1600" dirty="0" smtClean="0">
                <a:latin typeface="微软雅黑" panose="020B0503020204020204" pitchFamily="34" charset="-122"/>
              </a:rPr>
              <a:t>reduced, outperforming shadow page tables.</a:t>
            </a:r>
            <a:endParaRPr lang="en-US" sz="1600" dirty="0">
              <a:latin typeface="微软雅黑" panose="020B0503020204020204"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243571" y="3890354"/>
            <a:ext cx="4986691" cy="2382938"/>
          </a:xfrm>
          <a:prstGeom prst="rect">
            <a:avLst/>
          </a:prstGeom>
          <a:noFill/>
          <a:ln w="9525">
            <a:noFill/>
            <a:miter lim="800000"/>
            <a:headEnd/>
            <a:tailEnd/>
          </a:ln>
        </p:spPr>
      </p:pic>
      <p:sp>
        <p:nvSpPr>
          <p:cNvPr id="10" name="矩形 9"/>
          <p:cNvSpPr/>
          <p:nvPr/>
        </p:nvSpPr>
        <p:spPr>
          <a:xfrm>
            <a:off x="7345556" y="4833905"/>
            <a:ext cx="1872629" cy="338554"/>
          </a:xfrm>
          <a:prstGeom prst="rect">
            <a:avLst/>
          </a:prstGeom>
        </p:spPr>
        <p:txBody>
          <a:bodyPr wrap="none">
            <a:noAutofit/>
          </a:bodyPr>
          <a:lstStyle/>
          <a:p>
            <a:pPr fontAlgn="ctr"/>
            <a:r>
              <a:rPr lang="en-US" sz="1600" dirty="0" smtClean="0">
                <a:latin typeface="微软雅黑" panose="020B0503020204020204" pitchFamily="34" charset="-122"/>
              </a:rPr>
              <a:t>Converting GPA into HPA</a:t>
            </a:r>
            <a:endParaRPr lang="en-US" altLang="zh-CN" sz="1600" dirty="0">
              <a:latin typeface="微软雅黑" panose="020B0503020204020204" pitchFamily="34" charset="-122"/>
              <a:ea typeface="+mn-ea"/>
            </a:endParaRPr>
          </a:p>
        </p:txBody>
      </p:sp>
    </p:spTree>
    <p:extLst>
      <p:ext uri="{BB962C8B-B14F-4D97-AF65-F5344CB8AC3E}">
        <p14:creationId xmlns:p14="http://schemas.microsoft.com/office/powerpoint/2010/main" val="3905313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buClr>
                <a:schemeClr val="bg1">
                  <a:lumMod val="50000"/>
                </a:schemeClr>
              </a:buClr>
            </a:pPr>
            <a:r>
              <a:rPr lang="en-US" dirty="0" smtClean="0">
                <a:solidFill>
                  <a:schemeClr val="bg1">
                    <a:lumMod val="50000"/>
                  </a:schemeClr>
                </a:solidFill>
                <a:latin typeface="微软雅黑" panose="020B0503020204020204" pitchFamily="34" charset="-122"/>
              </a:rPr>
              <a:t>Introduction to Virtualization</a:t>
            </a:r>
            <a:endParaRPr lang="en-US" altLang="zh-CN" dirty="0" smtClean="0">
              <a:solidFill>
                <a:schemeClr val="bg1">
                  <a:lumMod val="50000"/>
                </a:schemeClr>
              </a:solidFill>
              <a:latin typeface="微软雅黑" panose="020B0503020204020204" pitchFamily="34" charset="-122"/>
            </a:endParaRPr>
          </a:p>
          <a:p>
            <a:pPr fontAlgn="ctr">
              <a:buClr>
                <a:schemeClr val="bg1">
                  <a:lumMod val="50000"/>
                </a:schemeClr>
              </a:buClr>
            </a:pPr>
            <a:r>
              <a:rPr lang="en-US" dirty="0" smtClean="0">
                <a:solidFill>
                  <a:schemeClr val="bg1">
                    <a:lumMod val="50000"/>
                  </a:schemeClr>
                </a:solidFill>
                <a:latin typeface="微软雅黑" panose="020B0503020204020204" pitchFamily="34" charset="-122"/>
              </a:rPr>
              <a:t>KVM Background and Architecture</a:t>
            </a:r>
            <a:endParaRPr lang="en-US" altLang="zh-CN" dirty="0" smtClean="0">
              <a:solidFill>
                <a:schemeClr val="bg1">
                  <a:lumMod val="50000"/>
                </a:schemeClr>
              </a:solidFill>
              <a:latin typeface="微软雅黑" panose="020B0503020204020204" pitchFamily="34" charset="-122"/>
            </a:endParaRPr>
          </a:p>
          <a:p>
            <a:pPr fontAlgn="ctr"/>
            <a:r>
              <a:rPr lang="en-US" dirty="0" smtClean="0">
                <a:latin typeface="微软雅黑" panose="020B0503020204020204" pitchFamily="34" charset="-122"/>
              </a:rPr>
              <a:t>KVM Implementation Principles</a:t>
            </a:r>
            <a:endParaRPr lang="en-US" altLang="zh-CN" b="1" dirty="0" smtClean="0">
              <a:latin typeface="微软雅黑" panose="020B0503020204020204" pitchFamily="34" charset="-122"/>
            </a:endParaRPr>
          </a:p>
          <a:p>
            <a:pPr marL="758825" lvl="1" indent="-282575" fontAlgn="ctr">
              <a:buClr>
                <a:schemeClr val="bg1">
                  <a:lumMod val="50000"/>
                </a:schemeClr>
              </a:buClr>
            </a:pPr>
            <a:r>
              <a:rPr lang="en-US" dirty="0" smtClean="0">
                <a:solidFill>
                  <a:schemeClr val="bg1">
                    <a:lumMod val="50000"/>
                  </a:schemeClr>
                </a:solidFill>
                <a:latin typeface="微软雅黑" panose="020B0503020204020204" pitchFamily="34" charset="-122"/>
              </a:rPr>
              <a:t>CPU Virtualization</a:t>
            </a:r>
            <a:endParaRPr lang="en-US" altLang="zh-CN" dirty="0" smtClean="0">
              <a:solidFill>
                <a:schemeClr val="bg1">
                  <a:lumMod val="50000"/>
                </a:schemeClr>
              </a:solidFill>
              <a:latin typeface="微软雅黑" panose="020B0503020204020204" pitchFamily="34" charset="-122"/>
            </a:endParaRPr>
          </a:p>
          <a:p>
            <a:pPr marL="758825" lvl="1" indent="-282575" fontAlgn="ctr">
              <a:buClr>
                <a:schemeClr val="bg1">
                  <a:lumMod val="50000"/>
                </a:schemeClr>
              </a:buClr>
            </a:pPr>
            <a:r>
              <a:rPr lang="en-US" dirty="0" smtClean="0">
                <a:solidFill>
                  <a:schemeClr val="bg1">
                    <a:lumMod val="50000"/>
                  </a:schemeClr>
                </a:solidFill>
                <a:latin typeface="微软雅黑" panose="020B0503020204020204" pitchFamily="34" charset="-122"/>
              </a:rPr>
              <a:t>Memory Virtualization</a:t>
            </a:r>
            <a:endParaRPr lang="en-US" altLang="zh-CN" dirty="0" smtClean="0">
              <a:solidFill>
                <a:schemeClr val="bg1">
                  <a:lumMod val="50000"/>
                </a:schemeClr>
              </a:solidFill>
              <a:latin typeface="微软雅黑" panose="020B0503020204020204" pitchFamily="34" charset="-122"/>
            </a:endParaRPr>
          </a:p>
          <a:p>
            <a:pPr marL="758825" lvl="1" indent="-282575" fontAlgn="ctr">
              <a:buSzPct val="60000"/>
              <a:buFont typeface="Wingdings" panose="05000000000000000000" pitchFamily="2" charset="2"/>
              <a:buChar char="n"/>
            </a:pPr>
            <a:r>
              <a:rPr lang="en-US" dirty="0" smtClean="0">
                <a:latin typeface="微软雅黑" panose="020B0503020204020204" pitchFamily="34" charset="-122"/>
              </a:rPr>
              <a:t>I/O Virtualization</a:t>
            </a:r>
            <a:endParaRPr lang="en-US" altLang="zh-CN" dirty="0" smtClean="0">
              <a:latin typeface="微软雅黑" panose="020B0503020204020204" pitchFamily="34" charset="-122"/>
            </a:endParaRPr>
          </a:p>
          <a:p>
            <a:pPr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2053712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I/O Virtualization Challenges</a:t>
            </a:r>
            <a:endParaRPr lang="en-US" dirty="0">
              <a:latin typeface="微软雅黑" panose="020B0503020204020204" pitchFamily="34" charset="-122"/>
            </a:endParaRPr>
          </a:p>
        </p:txBody>
      </p:sp>
      <p:sp>
        <p:nvSpPr>
          <p:cNvPr id="27" name="文本占位符 5"/>
          <p:cNvSpPr txBox="1">
            <a:spLocks/>
          </p:cNvSpPr>
          <p:nvPr/>
        </p:nvSpPr>
        <p:spPr>
          <a:xfrm>
            <a:off x="912285" y="1233488"/>
            <a:ext cx="10560048"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549275" indent="-549275" fontAlgn="ctr">
              <a:spcAft>
                <a:spcPts val="600"/>
              </a:spcAft>
            </a:pPr>
            <a:r>
              <a:rPr lang="en-US" sz="2400" dirty="0" smtClean="0">
                <a:latin typeface="微软雅黑" panose="020B0503020204020204" pitchFamily="34" charset="-122"/>
              </a:rPr>
              <a:t>I/O virtualization handles the following: </a:t>
            </a:r>
          </a:p>
          <a:p>
            <a:pPr marL="996950" lvl="1" indent="-447675" fontAlgn="ctr">
              <a:spcAft>
                <a:spcPts val="600"/>
              </a:spcAft>
            </a:pPr>
            <a:r>
              <a:rPr lang="en-US" dirty="0" smtClean="0">
                <a:latin typeface="微软雅黑" panose="020B0503020204020204" pitchFamily="34" charset="-122"/>
              </a:rPr>
              <a:t>Device discovery</a:t>
            </a:r>
            <a:endParaRPr lang="en-US" altLang="zh-CN" dirty="0" smtClean="0">
              <a:latin typeface="微软雅黑" panose="020B0503020204020204" pitchFamily="34" charset="-122"/>
            </a:endParaRPr>
          </a:p>
          <a:p>
            <a:pPr marL="1427163" lvl="2" indent="-412750" fontAlgn="ctr">
              <a:spcAft>
                <a:spcPts val="600"/>
              </a:spcAft>
            </a:pPr>
            <a:r>
              <a:rPr lang="en-US" sz="1600" dirty="0" smtClean="0">
                <a:latin typeface="微软雅黑" panose="020B0503020204020204" pitchFamily="34" charset="-122"/>
              </a:rPr>
              <a:t>Controls devices accessible to VMs.</a:t>
            </a:r>
          </a:p>
          <a:p>
            <a:pPr marL="996950" lvl="1" indent="-447675" fontAlgn="ctr">
              <a:spcAft>
                <a:spcPts val="600"/>
              </a:spcAft>
            </a:pPr>
            <a:r>
              <a:rPr lang="en-US" dirty="0" smtClean="0">
                <a:latin typeface="微软雅黑" panose="020B0503020204020204" pitchFamily="34" charset="-122"/>
              </a:rPr>
              <a:t>Access interception</a:t>
            </a:r>
            <a:endParaRPr lang="en-US" altLang="zh-CN" dirty="0" smtClean="0">
              <a:latin typeface="微软雅黑" panose="020B0503020204020204" pitchFamily="34" charset="-122"/>
            </a:endParaRPr>
          </a:p>
          <a:p>
            <a:pPr marL="1427163" lvl="2" indent="-412750" fontAlgn="ctr">
              <a:spcAft>
                <a:spcPts val="600"/>
              </a:spcAft>
            </a:pPr>
            <a:r>
              <a:rPr lang="en-US" sz="1600" dirty="0" smtClean="0">
                <a:latin typeface="微软雅黑" panose="020B0503020204020204" pitchFamily="34" charset="-122"/>
              </a:rPr>
              <a:t>Accesses devices through I/O ports or MMIO.</a:t>
            </a:r>
          </a:p>
          <a:p>
            <a:pPr marL="1427163" lvl="2" indent="-412750" fontAlgn="ctr">
              <a:spcAft>
                <a:spcPts val="600"/>
              </a:spcAft>
            </a:pPr>
            <a:r>
              <a:rPr lang="en-US" sz="1600" dirty="0" smtClean="0">
                <a:latin typeface="微软雅黑" panose="020B0503020204020204" pitchFamily="34" charset="-122"/>
              </a:rPr>
              <a:t>Devices exchange data with the memory through DMA.</a:t>
            </a:r>
          </a:p>
          <a:p>
            <a:pPr fontAlgn="ctr"/>
            <a:endParaRPr lang="en-US" altLang="zh-CN" sz="1200" kern="0" dirty="0">
              <a:latin typeface="微软雅黑" panose="020B0503020204020204" pitchFamily="34" charset="-122"/>
            </a:endParaRPr>
          </a:p>
        </p:txBody>
      </p:sp>
    </p:spTree>
    <p:extLst>
      <p:ext uri="{BB962C8B-B14F-4D97-AF65-F5344CB8AC3E}">
        <p14:creationId xmlns:p14="http://schemas.microsoft.com/office/powerpoint/2010/main" val="1367779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5500" y="411936"/>
            <a:ext cx="10405856" cy="640800"/>
          </a:xfrm>
        </p:spPr>
        <p:txBody>
          <a:bodyPr>
            <a:noAutofit/>
          </a:bodyPr>
          <a:lstStyle/>
          <a:p>
            <a:pPr fontAlgn="ctr"/>
            <a:r>
              <a:rPr lang="en-US" b="1" dirty="0" smtClean="0">
                <a:latin typeface="微软雅黑" panose="020B0503020204020204" pitchFamily="34" charset="-122"/>
              </a:rPr>
              <a:t>KVM I/O Virtualization </a:t>
            </a:r>
            <a:r>
              <a:rPr lang="en-US" b="1" dirty="0" smtClean="0">
                <a:latin typeface="微软雅黑" panose="020B0503020204020204" pitchFamily="34" charset="-122"/>
              </a:rPr>
              <a:t>- </a:t>
            </a:r>
            <a:r>
              <a:rPr lang="en-US" b="1" dirty="0" smtClean="0">
                <a:latin typeface="微软雅黑" panose="020B0503020204020204" pitchFamily="34" charset="-122"/>
              </a:rPr>
              <a:t>Full Simulation</a:t>
            </a:r>
            <a:endParaRPr lang="en-US" dirty="0">
              <a:latin typeface="微软雅黑" panose="020B0503020204020204" pitchFamily="34" charset="-122"/>
            </a:endParaRPr>
          </a:p>
        </p:txBody>
      </p:sp>
      <p:sp>
        <p:nvSpPr>
          <p:cNvPr id="27" name="文本占位符 5"/>
          <p:cNvSpPr txBox="1">
            <a:spLocks/>
          </p:cNvSpPr>
          <p:nvPr/>
        </p:nvSpPr>
        <p:spPr>
          <a:xfrm>
            <a:off x="912285" y="1233488"/>
            <a:ext cx="5183715" cy="3383644"/>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20000"/>
              </a:lnSpc>
            </a:pPr>
            <a:r>
              <a:rPr lang="en-US" sz="1200" dirty="0" smtClean="0">
                <a:latin typeface="微软雅黑" panose="020B0503020204020204" pitchFamily="34" charset="-122"/>
              </a:rPr>
              <a:t>Use software to fully simulate a specific device.</a:t>
            </a:r>
          </a:p>
          <a:p>
            <a:pPr lvl="1" fontAlgn="ctr">
              <a:lnSpc>
                <a:spcPct val="120000"/>
              </a:lnSpc>
            </a:pPr>
            <a:r>
              <a:rPr lang="en-US" sz="1200" dirty="0" smtClean="0">
                <a:latin typeface="微软雅黑" panose="020B0503020204020204" pitchFamily="34" charset="-122"/>
              </a:rPr>
              <a:t>Keep the same software ports, for example, PIO, MMIO, DMA, and interrupt.</a:t>
            </a:r>
            <a:endParaRPr lang="en-US" altLang="zh-CN" sz="1200" dirty="0" smtClean="0">
              <a:latin typeface="微软雅黑" panose="020B0503020204020204" pitchFamily="34" charset="-122"/>
            </a:endParaRPr>
          </a:p>
          <a:p>
            <a:pPr lvl="1" fontAlgn="ctr">
              <a:lnSpc>
                <a:spcPct val="120000"/>
              </a:lnSpc>
            </a:pPr>
            <a:r>
              <a:rPr lang="en-US" sz="1200" dirty="0" smtClean="0">
                <a:latin typeface="微软雅黑" panose="020B0503020204020204" pitchFamily="34" charset="-122"/>
              </a:rPr>
              <a:t>Simulate virtual devices that are different from physical devices in the system.</a:t>
            </a:r>
            <a:endParaRPr lang="en-US" altLang="zh-CN" sz="1200" dirty="0" smtClean="0">
              <a:latin typeface="微软雅黑" panose="020B0503020204020204" pitchFamily="34" charset="-122"/>
            </a:endParaRPr>
          </a:p>
          <a:p>
            <a:pPr fontAlgn="ctr">
              <a:lnSpc>
                <a:spcPct val="120000"/>
              </a:lnSpc>
            </a:pPr>
            <a:r>
              <a:rPr lang="en-US" sz="1200" dirty="0" smtClean="0">
                <a:latin typeface="微软雅黑" panose="020B0503020204020204" pitchFamily="34" charset="-122"/>
              </a:rPr>
              <a:t>Multiple context switches are required for each I/O operation.</a:t>
            </a:r>
          </a:p>
          <a:p>
            <a:pPr lvl="1" fontAlgn="ctr">
              <a:lnSpc>
                <a:spcPct val="120000"/>
              </a:lnSpc>
            </a:pPr>
            <a:r>
              <a:rPr lang="en-US" sz="1200" dirty="0" smtClean="0">
                <a:latin typeface="微软雅黑" panose="020B0503020204020204" pitchFamily="34" charset="-122"/>
              </a:rPr>
              <a:t>VM and hypervisor</a:t>
            </a:r>
          </a:p>
          <a:p>
            <a:pPr lvl="1" fontAlgn="ctr">
              <a:lnSpc>
                <a:spcPct val="120000"/>
              </a:lnSpc>
            </a:pPr>
            <a:r>
              <a:rPr lang="en-US" sz="1200" dirty="0" smtClean="0">
                <a:latin typeface="微软雅黑" panose="020B0503020204020204" pitchFamily="34" charset="-122"/>
              </a:rPr>
              <a:t>QEMU and hypervisor</a:t>
            </a:r>
            <a:endParaRPr lang="en-US" altLang="zh-CN" sz="1200" kern="0" dirty="0" smtClean="0">
              <a:latin typeface="微软雅黑" panose="020B0503020204020204" pitchFamily="34" charset="-122"/>
            </a:endParaRPr>
          </a:p>
          <a:p>
            <a:pPr fontAlgn="ctr">
              <a:lnSpc>
                <a:spcPct val="120000"/>
              </a:lnSpc>
            </a:pPr>
            <a:r>
              <a:rPr lang="en-US" sz="1200" dirty="0" smtClean="0">
                <a:latin typeface="微软雅黑" panose="020B0503020204020204" pitchFamily="34" charset="-122"/>
              </a:rPr>
              <a:t>Device simulated by software does not affect the software stack of VMs.</a:t>
            </a:r>
            <a:endParaRPr lang="en-US" altLang="zh-CN" sz="1200" dirty="0" smtClean="0">
              <a:latin typeface="微软雅黑" panose="020B0503020204020204" pitchFamily="34" charset="-122"/>
            </a:endParaRPr>
          </a:p>
          <a:p>
            <a:pPr lvl="1" fontAlgn="ctr">
              <a:lnSpc>
                <a:spcPct val="120000"/>
              </a:lnSpc>
            </a:pPr>
            <a:r>
              <a:rPr lang="en-US" sz="1200" dirty="0" smtClean="0">
                <a:latin typeface="微软雅黑" panose="020B0503020204020204" pitchFamily="34" charset="-122"/>
              </a:rPr>
              <a:t>Native drivers</a:t>
            </a:r>
            <a:endParaRPr lang="en-US" altLang="zh-CN" sz="1200" kern="0" dirty="0">
              <a:latin typeface="微软雅黑" panose="020B0503020204020204" pitchFamily="34" charset="-122"/>
            </a:endParaRPr>
          </a:p>
        </p:txBody>
      </p:sp>
      <p:pic>
        <p:nvPicPr>
          <p:cNvPr id="7" name="Picture 2"/>
          <p:cNvPicPr>
            <a:picLocks noChangeAspect="1" noChangeArrowheads="1"/>
          </p:cNvPicPr>
          <p:nvPr/>
        </p:nvPicPr>
        <p:blipFill>
          <a:blip r:embed="rId3" cstate="print"/>
          <a:srcRect/>
          <a:stretch>
            <a:fillRect/>
          </a:stretch>
        </p:blipFill>
        <p:spPr bwMode="auto">
          <a:xfrm>
            <a:off x="1703512" y="4545124"/>
            <a:ext cx="3450606" cy="178539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239112" y="1052513"/>
            <a:ext cx="5258392" cy="4326627"/>
          </a:xfrm>
          <a:prstGeom prst="rect">
            <a:avLst/>
          </a:prstGeom>
          <a:noFill/>
          <a:ln w="9525">
            <a:noFill/>
            <a:miter lim="800000"/>
            <a:headEnd/>
            <a:tailEnd/>
          </a:ln>
        </p:spPr>
      </p:pic>
      <p:sp>
        <p:nvSpPr>
          <p:cNvPr id="9" name="TextBox 10"/>
          <p:cNvSpPr txBox="1"/>
          <p:nvPr/>
        </p:nvSpPr>
        <p:spPr>
          <a:xfrm>
            <a:off x="6132004" y="5625244"/>
            <a:ext cx="5472608" cy="646331"/>
          </a:xfrm>
          <a:prstGeom prst="rect">
            <a:avLst/>
          </a:prstGeom>
          <a:noFill/>
        </p:spPr>
        <p:txBody>
          <a:bodyPr wrap="square" rtlCol="0">
            <a:noAutofit/>
          </a:bodyPr>
          <a:lstStyle/>
          <a:p>
            <a:pPr fontAlgn="ctr"/>
            <a:r>
              <a:rPr lang="en-US" sz="1400" dirty="0" smtClean="0">
                <a:latin typeface="微软雅黑" panose="020B0503020204020204" pitchFamily="34" charset="-122"/>
              </a:rPr>
              <a:t>Full simulation involves a lot of data copying. For devices that require frequent I/O operations, such as disks and NICs, full simulation delivers poor performance.</a:t>
            </a:r>
            <a:endParaRPr lang="en-US" sz="1400" dirty="0">
              <a:latin typeface="微软雅黑" panose="020B0503020204020204" pitchFamily="34" charset="-122"/>
            </a:endParaRPr>
          </a:p>
        </p:txBody>
      </p:sp>
    </p:spTree>
    <p:extLst>
      <p:ext uri="{BB962C8B-B14F-4D97-AF65-F5344CB8AC3E}">
        <p14:creationId xmlns:p14="http://schemas.microsoft.com/office/powerpoint/2010/main" val="2670437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5500" y="411364"/>
            <a:ext cx="10369152" cy="640800"/>
          </a:xfrm>
        </p:spPr>
        <p:txBody>
          <a:bodyPr>
            <a:noAutofit/>
          </a:bodyPr>
          <a:lstStyle/>
          <a:p>
            <a:pPr fontAlgn="ctr"/>
            <a:r>
              <a:rPr lang="en-US" dirty="0" smtClean="0">
                <a:latin typeface="微软雅黑" panose="020B0503020204020204" pitchFamily="34" charset="-122"/>
              </a:rPr>
              <a:t>KVM I/O Virtualization Optimization </a:t>
            </a:r>
            <a:r>
              <a:rPr lang="en-US" altLang="zh-CN" dirty="0" smtClean="0">
                <a:latin typeface="微软雅黑" panose="020B0503020204020204" pitchFamily="34" charset="-122"/>
              </a:rPr>
              <a:t>-</a:t>
            </a:r>
            <a:r>
              <a:rPr lang="en-US" dirty="0" smtClean="0">
                <a:latin typeface="微软雅黑" panose="020B0503020204020204" pitchFamily="34" charset="-122"/>
              </a:rPr>
              <a:t> </a:t>
            </a:r>
            <a:r>
              <a:rPr lang="en-US" dirty="0" err="1" smtClean="0">
                <a:latin typeface="微软雅黑" panose="020B0503020204020204" pitchFamily="34" charset="-122"/>
              </a:rPr>
              <a:t>virtio</a:t>
            </a:r>
            <a:endParaRPr lang="en-US" dirty="0">
              <a:latin typeface="微软雅黑" panose="020B0503020204020204" pitchFamily="34" charset="-122"/>
            </a:endParaRPr>
          </a:p>
        </p:txBody>
      </p:sp>
      <p:sp>
        <p:nvSpPr>
          <p:cNvPr id="27" name="文本占位符 5"/>
          <p:cNvSpPr txBox="1">
            <a:spLocks/>
          </p:cNvSpPr>
          <p:nvPr/>
        </p:nvSpPr>
        <p:spPr>
          <a:xfrm>
            <a:off x="1019436" y="1268760"/>
            <a:ext cx="6444716" cy="5939928"/>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10000"/>
              </a:lnSpc>
            </a:pPr>
            <a:r>
              <a:rPr lang="en-US" sz="1400" dirty="0" smtClean="0">
                <a:latin typeface="微软雅黑" panose="020B0503020204020204" pitchFamily="34" charset="-122"/>
              </a:rPr>
              <a:t>Virtuali</a:t>
            </a:r>
            <a:r>
              <a:rPr lang="en-US" altLang="zh-CN" sz="1400" dirty="0" smtClean="0">
                <a:latin typeface="微软雅黑" panose="020B0503020204020204" pitchFamily="34" charset="-122"/>
              </a:rPr>
              <a:t>zation</a:t>
            </a:r>
            <a:r>
              <a:rPr lang="en-US" sz="1400" dirty="0" smtClean="0">
                <a:latin typeface="微软雅黑" panose="020B0503020204020204" pitchFamily="34" charset="-122"/>
              </a:rPr>
              <a:t> </a:t>
            </a:r>
            <a:r>
              <a:rPr lang="en-US" altLang="zh-CN" sz="1400" dirty="0" smtClean="0">
                <a:latin typeface="微软雅黑" panose="020B0503020204020204" pitchFamily="34" charset="-122"/>
              </a:rPr>
              <a:t>of </a:t>
            </a:r>
            <a:r>
              <a:rPr lang="en-US" sz="1400" dirty="0" smtClean="0">
                <a:latin typeface="微软雅黑" panose="020B0503020204020204" pitchFamily="34" charset="-122"/>
              </a:rPr>
              <a:t>special devices</a:t>
            </a:r>
          </a:p>
          <a:p>
            <a:pPr lvl="1" fontAlgn="ctr">
              <a:lnSpc>
                <a:spcPct val="110000"/>
              </a:lnSpc>
            </a:pPr>
            <a:r>
              <a:rPr lang="en-US" sz="1400" dirty="0" smtClean="0">
                <a:latin typeface="微软雅黑" panose="020B0503020204020204" pitchFamily="34" charset="-122"/>
              </a:rPr>
              <a:t>Special device drivers, including the frontend driver</a:t>
            </a:r>
            <a:r>
              <a:rPr lang="en-US" altLang="zh-CN" sz="1400" dirty="0" smtClean="0">
                <a:latin typeface="微软雅黑" panose="020B0503020204020204" pitchFamily="34" charset="-122"/>
              </a:rPr>
              <a:t>s</a:t>
            </a:r>
            <a:r>
              <a:rPr lang="en-US" sz="1400" dirty="0" smtClean="0">
                <a:latin typeface="微软雅黑" panose="020B0503020204020204" pitchFamily="34" charset="-122"/>
              </a:rPr>
              <a:t> on VMs and the backend drivers on the hosts</a:t>
            </a:r>
            <a:endParaRPr lang="en-US" altLang="zh-CN" sz="1400" dirty="0" smtClean="0">
              <a:latin typeface="微软雅黑" panose="020B0503020204020204" pitchFamily="34" charset="-122"/>
            </a:endParaRPr>
          </a:p>
          <a:p>
            <a:pPr lvl="1" fontAlgn="ctr">
              <a:lnSpc>
                <a:spcPct val="110000"/>
              </a:lnSpc>
            </a:pPr>
            <a:r>
              <a:rPr lang="en-US" sz="1400" dirty="0" smtClean="0">
                <a:latin typeface="微软雅黑" panose="020B0503020204020204" pitchFamily="34" charset="-122"/>
              </a:rPr>
              <a:t>Efficient communication between the frontend and backend drivers</a:t>
            </a:r>
            <a:endParaRPr lang="en-US" altLang="zh-CN" sz="1400" dirty="0" smtClean="0">
              <a:latin typeface="微软雅黑" panose="020B0503020204020204" pitchFamily="34" charset="-122"/>
            </a:endParaRPr>
          </a:p>
          <a:p>
            <a:pPr fontAlgn="ctr">
              <a:lnSpc>
                <a:spcPct val="110000"/>
              </a:lnSpc>
            </a:pPr>
            <a:r>
              <a:rPr lang="en-US" sz="1400" dirty="0" smtClean="0">
                <a:latin typeface="微软雅黑" panose="020B0503020204020204" pitchFamily="34" charset="-122"/>
              </a:rPr>
              <a:t>Reduced data transmission overhead between VMs and hosts</a:t>
            </a:r>
          </a:p>
          <a:p>
            <a:pPr lvl="1" fontAlgn="ctr">
              <a:lnSpc>
                <a:spcPct val="110000"/>
              </a:lnSpc>
            </a:pPr>
            <a:r>
              <a:rPr lang="en-US" sz="1400" dirty="0" smtClean="0">
                <a:latin typeface="微软雅黑" panose="020B0503020204020204" pitchFamily="34" charset="-122"/>
              </a:rPr>
              <a:t>Shared memory (</a:t>
            </a:r>
            <a:r>
              <a:rPr lang="en-US" sz="1400" dirty="0" err="1" smtClean="0">
                <a:latin typeface="微软雅黑" panose="020B0503020204020204" pitchFamily="34" charset="-122"/>
              </a:rPr>
              <a:t>Virt</a:t>
            </a:r>
            <a:r>
              <a:rPr lang="en-US" sz="1400" dirty="0" smtClean="0">
                <a:latin typeface="微软雅黑" panose="020B0503020204020204" pitchFamily="34" charset="-122"/>
              </a:rPr>
              <a:t> RING)</a:t>
            </a:r>
            <a:endParaRPr lang="en-US" altLang="zh-CN" sz="1400" dirty="0" smtClean="0">
              <a:latin typeface="微软雅黑" panose="020B0503020204020204" pitchFamily="34" charset="-122"/>
            </a:endParaRPr>
          </a:p>
          <a:p>
            <a:pPr lvl="1" fontAlgn="ctr">
              <a:lnSpc>
                <a:spcPct val="110000"/>
              </a:lnSpc>
            </a:pPr>
            <a:r>
              <a:rPr lang="en-US" sz="1400" dirty="0" smtClean="0">
                <a:latin typeface="微软雅黑" panose="020B0503020204020204" pitchFamily="34" charset="-122"/>
              </a:rPr>
              <a:t>Batched I/O</a:t>
            </a:r>
          </a:p>
          <a:p>
            <a:pPr lvl="1" fontAlgn="ctr">
              <a:lnSpc>
                <a:spcPct val="110000"/>
              </a:lnSpc>
            </a:pPr>
            <a:r>
              <a:rPr lang="en-US" sz="1400" dirty="0" smtClean="0">
                <a:latin typeface="微软雅黑" panose="020B0503020204020204" pitchFamily="34" charset="-122"/>
              </a:rPr>
              <a:t>Asynchronous event notification mechanism (wait and notify) between </a:t>
            </a:r>
            <a:r>
              <a:rPr lang="en-US" sz="1400" dirty="0" err="1" smtClean="0">
                <a:latin typeface="微软雅黑" panose="020B0503020204020204" pitchFamily="34" charset="-122"/>
              </a:rPr>
              <a:t>Eventfd</a:t>
            </a:r>
            <a:r>
              <a:rPr lang="en-US" sz="1400" dirty="0" smtClean="0">
                <a:latin typeface="微软雅黑" panose="020B0503020204020204" pitchFamily="34" charset="-122"/>
              </a:rPr>
              <a:t> lightweight processes</a:t>
            </a:r>
          </a:p>
          <a:p>
            <a:pPr fontAlgn="ctr">
              <a:lnSpc>
                <a:spcPct val="110000"/>
              </a:lnSpc>
            </a:pPr>
            <a:r>
              <a:rPr lang="en-US" sz="1400" dirty="0" smtClean="0">
                <a:latin typeface="微软雅黑" panose="020B0503020204020204" pitchFamily="34" charset="-122"/>
              </a:rPr>
              <a:t>Efficient and standard PV drivers</a:t>
            </a:r>
            <a:endParaRPr lang="en-US" altLang="zh-CN" sz="1400" dirty="0" smtClean="0">
              <a:latin typeface="微软雅黑" panose="020B0503020204020204" pitchFamily="34" charset="-122"/>
            </a:endParaRPr>
          </a:p>
          <a:p>
            <a:pPr lvl="1" fontAlgn="ctr">
              <a:lnSpc>
                <a:spcPct val="110000"/>
              </a:lnSpc>
            </a:pPr>
            <a:r>
              <a:rPr lang="en-US" sz="1400" dirty="0" smtClean="0">
                <a:latin typeface="微软雅黑" panose="020B0503020204020204" pitchFamily="34" charset="-122"/>
              </a:rPr>
              <a:t>PCI</a:t>
            </a:r>
            <a:r>
              <a:rPr lang="en-US" altLang="zh-CN" sz="1400" dirty="0" smtClean="0">
                <a:latin typeface="微软雅黑" panose="020B0503020204020204" pitchFamily="34" charset="-122"/>
              </a:rPr>
              <a:t>-compatible</a:t>
            </a:r>
            <a:r>
              <a:rPr lang="en-US" sz="1400" dirty="0" smtClean="0">
                <a:latin typeface="微软雅黑" panose="020B0503020204020204" pitchFamily="34" charset="-122"/>
              </a:rPr>
              <a:t>: device discovery, configuration, and IRQ</a:t>
            </a:r>
          </a:p>
          <a:p>
            <a:pPr lvl="1" fontAlgn="ctr">
              <a:lnSpc>
                <a:spcPct val="110000"/>
              </a:lnSpc>
            </a:pPr>
            <a:r>
              <a:rPr lang="en-US" sz="1400" dirty="0" smtClean="0">
                <a:latin typeface="微软雅黑" panose="020B0503020204020204" pitchFamily="34" charset="-122"/>
              </a:rPr>
              <a:t>Support multiple virtualization platforms, such as KVM and </a:t>
            </a:r>
            <a:r>
              <a:rPr lang="en-US" sz="1400" dirty="0" err="1" smtClean="0">
                <a:latin typeface="微软雅黑" panose="020B0503020204020204" pitchFamily="34" charset="-122"/>
              </a:rPr>
              <a:t>Lguest</a:t>
            </a:r>
            <a:r>
              <a:rPr lang="en-US" sz="1400" dirty="0" smtClean="0">
                <a:latin typeface="微软雅黑" panose="020B0503020204020204" pitchFamily="34" charset="-122"/>
              </a:rPr>
              <a:t>.</a:t>
            </a:r>
          </a:p>
          <a:p>
            <a:pPr lvl="1" fontAlgn="ctr">
              <a:lnSpc>
                <a:spcPct val="110000"/>
              </a:lnSpc>
            </a:pPr>
            <a:r>
              <a:rPr lang="en-US" sz="1400" dirty="0" smtClean="0">
                <a:latin typeface="微软雅黑" panose="020B0503020204020204" pitchFamily="34" charset="-122"/>
              </a:rPr>
              <a:t>Device types:</a:t>
            </a:r>
            <a:endParaRPr lang="en-US" altLang="zh-CN" sz="1400" dirty="0" smtClean="0">
              <a:latin typeface="微软雅黑" panose="020B0503020204020204" pitchFamily="34" charset="-122"/>
            </a:endParaRPr>
          </a:p>
          <a:p>
            <a:pPr marL="987425" lvl="3" indent="-311150" defTabSz="914143" fontAlgn="ctr">
              <a:lnSpc>
                <a:spcPct val="110000"/>
              </a:lnSpc>
              <a:spcBef>
                <a:spcPct val="20000"/>
              </a:spcBef>
              <a:buFont typeface="Arial" pitchFamily="34" charset="0"/>
            </a:pPr>
            <a:r>
              <a:rPr lang="en-US" sz="1400" dirty="0" err="1" smtClean="0">
                <a:latin typeface="微软雅黑" panose="020B0503020204020204" pitchFamily="34" charset="-122"/>
              </a:rPr>
              <a:t>virtio-blk</a:t>
            </a:r>
            <a:r>
              <a:rPr lang="en-US" sz="1400" dirty="0" smtClean="0">
                <a:latin typeface="微软雅黑" panose="020B0503020204020204" pitchFamily="34" charset="-122"/>
              </a:rPr>
              <a:t>, </a:t>
            </a:r>
            <a:r>
              <a:rPr lang="en-US" sz="1400" dirty="0" err="1" smtClean="0">
                <a:latin typeface="微软雅黑" panose="020B0503020204020204" pitchFamily="34" charset="-122"/>
              </a:rPr>
              <a:t>virtio</a:t>
            </a:r>
            <a:r>
              <a:rPr lang="en-US" sz="1400" dirty="0" smtClean="0">
                <a:latin typeface="微软雅黑" panose="020B0503020204020204" pitchFamily="34" charset="-122"/>
              </a:rPr>
              <a:t>-net, </a:t>
            </a:r>
            <a:r>
              <a:rPr lang="en-US" sz="1400" dirty="0" err="1" smtClean="0">
                <a:latin typeface="微软雅黑" panose="020B0503020204020204" pitchFamily="34" charset="-122"/>
              </a:rPr>
              <a:t>virtio</a:t>
            </a:r>
            <a:r>
              <a:rPr lang="en-US" sz="1400" dirty="0" smtClean="0">
                <a:latin typeface="微软雅黑" panose="020B0503020204020204" pitchFamily="34" charset="-122"/>
              </a:rPr>
              <a:t>-balloon, </a:t>
            </a:r>
            <a:r>
              <a:rPr lang="en-US" sz="1400" dirty="0" err="1" smtClean="0">
                <a:latin typeface="微软雅黑" panose="020B0503020204020204" pitchFamily="34" charset="-122"/>
              </a:rPr>
              <a:t>virtio</a:t>
            </a:r>
            <a:r>
              <a:rPr lang="en-US" sz="1400" dirty="0" smtClean="0">
                <a:latin typeface="微软雅黑" panose="020B0503020204020204" pitchFamily="34" charset="-122"/>
              </a:rPr>
              <a:t>-console, </a:t>
            </a:r>
            <a:r>
              <a:rPr lang="en-US" sz="1400" dirty="0" err="1" smtClean="0">
                <a:latin typeface="微软雅黑" panose="020B0503020204020204" pitchFamily="34" charset="-122"/>
              </a:rPr>
              <a:t>virtio-scsi</a:t>
            </a:r>
            <a:r>
              <a:rPr lang="en-US" sz="1400" dirty="0" smtClean="0">
                <a:latin typeface="微软雅黑" panose="020B0503020204020204" pitchFamily="34" charset="-122"/>
              </a:rPr>
              <a:t>, and virtio-9p</a:t>
            </a:r>
            <a:endParaRPr lang="en-US" altLang="zh-CN" sz="1400" dirty="0">
              <a:latin typeface="微软雅黑" panose="020B0503020204020204"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7824192" y="2042152"/>
            <a:ext cx="3283565" cy="3348372"/>
          </a:xfrm>
          <a:prstGeom prst="rect">
            <a:avLst/>
          </a:prstGeom>
          <a:noFill/>
          <a:ln w="9525">
            <a:noFill/>
            <a:miter lim="800000"/>
            <a:headEnd/>
            <a:tailEnd/>
          </a:ln>
        </p:spPr>
      </p:pic>
    </p:spTree>
    <p:extLst>
      <p:ext uri="{BB962C8B-B14F-4D97-AF65-F5344CB8AC3E}">
        <p14:creationId xmlns:p14="http://schemas.microsoft.com/office/powerpoint/2010/main" val="185422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5500" y="402336"/>
            <a:ext cx="10261140" cy="640800"/>
          </a:xfrm>
        </p:spPr>
        <p:txBody>
          <a:bodyPr>
            <a:noAutofit/>
          </a:bodyPr>
          <a:lstStyle/>
          <a:p>
            <a:pPr fontAlgn="ctr"/>
            <a:r>
              <a:rPr lang="en-US" b="1" dirty="0" smtClean="0">
                <a:latin typeface="微软雅黑" panose="020B0503020204020204" pitchFamily="34" charset="-122"/>
              </a:rPr>
              <a:t>KVM I/O Virtualization Optimization </a:t>
            </a:r>
            <a:r>
              <a:rPr lang="en-US" altLang="zh-CN" dirty="0" smtClean="0">
                <a:latin typeface="微软雅黑" panose="020B0503020204020204" pitchFamily="34" charset="-122"/>
              </a:rPr>
              <a:t>- </a:t>
            </a:r>
            <a:r>
              <a:rPr lang="en-US" b="1" dirty="0" err="1" smtClean="0">
                <a:latin typeface="微软雅黑" panose="020B0503020204020204" pitchFamily="34" charset="-122"/>
              </a:rPr>
              <a:t>vhost</a:t>
            </a:r>
            <a:endParaRPr lang="en-US" dirty="0">
              <a:latin typeface="微软雅黑" panose="020B0503020204020204" pitchFamily="34" charset="-122"/>
            </a:endParaRPr>
          </a:p>
        </p:txBody>
      </p:sp>
      <p:sp>
        <p:nvSpPr>
          <p:cNvPr id="27" name="文本占位符 5"/>
          <p:cNvSpPr txBox="1">
            <a:spLocks/>
          </p:cNvSpPr>
          <p:nvPr/>
        </p:nvSpPr>
        <p:spPr>
          <a:xfrm>
            <a:off x="912285" y="1233488"/>
            <a:ext cx="10560578" cy="248285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1600" dirty="0" err="1" smtClean="0">
                <a:latin typeface="微软雅黑" panose="020B0503020204020204" pitchFamily="34" charset="-122"/>
              </a:rPr>
              <a:t>vhost</a:t>
            </a:r>
            <a:r>
              <a:rPr lang="en-US" sz="1600" dirty="0" smtClean="0">
                <a:latin typeface="微软雅黑" panose="020B0503020204020204" pitchFamily="34" charset="-122"/>
              </a:rPr>
              <a:t> optimization covers </a:t>
            </a:r>
            <a:r>
              <a:rPr lang="en-US" sz="1600" dirty="0" err="1" smtClean="0">
                <a:latin typeface="微软雅黑" panose="020B0503020204020204" pitchFamily="34" charset="-122"/>
              </a:rPr>
              <a:t>vhost</a:t>
            </a:r>
            <a:r>
              <a:rPr lang="en-US" sz="1600" dirty="0" smtClean="0">
                <a:latin typeface="微软雅黑" panose="020B0503020204020204" pitchFamily="34" charset="-122"/>
              </a:rPr>
              <a:t>-block, </a:t>
            </a:r>
            <a:r>
              <a:rPr lang="en-US" sz="1600" dirty="0" err="1" smtClean="0">
                <a:latin typeface="微软雅黑" panose="020B0503020204020204" pitchFamily="34" charset="-122"/>
              </a:rPr>
              <a:t>vhost</a:t>
            </a:r>
            <a:r>
              <a:rPr lang="en-US" sz="1600" dirty="0" smtClean="0">
                <a:latin typeface="微软雅黑" panose="020B0503020204020204" pitchFamily="34" charset="-122"/>
              </a:rPr>
              <a:t>-net, and </a:t>
            </a:r>
            <a:r>
              <a:rPr lang="en-US" sz="1600" dirty="0" err="1" smtClean="0">
                <a:latin typeface="微软雅黑" panose="020B0503020204020204" pitchFamily="34" charset="-122"/>
              </a:rPr>
              <a:t>vhost-scsi</a:t>
            </a:r>
            <a:r>
              <a:rPr lang="en-US" sz="1600" dirty="0" smtClean="0">
                <a:latin typeface="微软雅黑" panose="020B0503020204020204" pitchFamily="34" charset="-122"/>
              </a:rPr>
              <a:t>.</a:t>
            </a:r>
            <a:endParaRPr lang="en-US" altLang="zh-CN" sz="1600" dirty="0" smtClean="0">
              <a:latin typeface="微软雅黑" panose="020B0503020204020204" pitchFamily="34" charset="-122"/>
            </a:endParaRPr>
          </a:p>
          <a:p>
            <a:pPr fontAlgn="ctr"/>
            <a:r>
              <a:rPr lang="en-US" sz="1600" dirty="0" smtClean="0">
                <a:latin typeface="微软雅黑" panose="020B0503020204020204" pitchFamily="34" charset="-122"/>
              </a:rPr>
              <a:t>The I/O requests from the VM are directly mapped to </a:t>
            </a:r>
            <a:r>
              <a:rPr lang="en-US" altLang="zh-CN" sz="1600" dirty="0" smtClean="0">
                <a:latin typeface="微软雅黑" panose="020B0503020204020204" pitchFamily="34" charset="-122"/>
              </a:rPr>
              <a:t>bio </a:t>
            </a:r>
            <a:r>
              <a:rPr lang="en-US" sz="1600" dirty="0" smtClean="0">
                <a:latin typeface="微软雅黑" panose="020B0503020204020204" pitchFamily="34" charset="-122"/>
              </a:rPr>
              <a:t>on the host, reducing I/O execution on the VM and delivering better performance. The frontend is fully compatible with </a:t>
            </a:r>
            <a:r>
              <a:rPr lang="en-US" sz="1600" dirty="0" err="1" smtClean="0">
                <a:latin typeface="微软雅黑" panose="020B0503020204020204" pitchFamily="34" charset="-122"/>
              </a:rPr>
              <a:t>vhost</a:t>
            </a:r>
            <a:r>
              <a:rPr lang="en-US" sz="1600" dirty="0" smtClean="0">
                <a:latin typeface="微软雅黑" panose="020B0503020204020204" pitchFamily="34" charset="-122"/>
              </a:rPr>
              <a:t>.</a:t>
            </a:r>
            <a:endParaRPr lang="en-US" altLang="zh-CN" sz="1600" dirty="0">
              <a:latin typeface="微软雅黑" panose="020B0503020204020204" pitchFamily="34" charset="-122"/>
            </a:endParaRPr>
          </a:p>
        </p:txBody>
      </p:sp>
      <p:pic>
        <p:nvPicPr>
          <p:cNvPr id="5" name="Picture 1"/>
          <p:cNvPicPr>
            <a:picLocks noChangeAspect="1" noChangeArrowheads="1"/>
          </p:cNvPicPr>
          <p:nvPr/>
        </p:nvPicPr>
        <p:blipFill>
          <a:blip r:embed="rId3" cstate="print"/>
          <a:srcRect/>
          <a:stretch>
            <a:fillRect/>
          </a:stretch>
        </p:blipFill>
        <p:spPr bwMode="auto">
          <a:xfrm>
            <a:off x="3143672" y="2600908"/>
            <a:ext cx="5671170" cy="3796501"/>
          </a:xfrm>
          <a:prstGeom prst="rect">
            <a:avLst/>
          </a:prstGeom>
          <a:noFill/>
          <a:ln w="9525">
            <a:noFill/>
            <a:miter lim="800000"/>
            <a:headEnd/>
            <a:tailEnd/>
          </a:ln>
        </p:spPr>
      </p:pic>
    </p:spTree>
    <p:extLst>
      <p:ext uri="{BB962C8B-B14F-4D97-AF65-F5344CB8AC3E}">
        <p14:creationId xmlns:p14="http://schemas.microsoft.com/office/powerpoint/2010/main" val="596810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Autofit/>
          </a:bodyPr>
          <a:lstStyle/>
          <a:p>
            <a:pPr fontAlgn="ctr"/>
            <a:r>
              <a:rPr lang="en-US" dirty="0" smtClean="0">
                <a:latin typeface="微软雅黑" panose="020B0503020204020204" pitchFamily="34" charset="-122"/>
              </a:rPr>
              <a:t>Which CPUs are supported by KVM? ()</a:t>
            </a:r>
            <a:endParaRPr lang="en-US" altLang="zh-CN" dirty="0" smtClean="0">
              <a:latin typeface="微软雅黑" panose="020B0503020204020204" pitchFamily="34" charset="-122"/>
            </a:endParaRPr>
          </a:p>
          <a:p>
            <a:pPr marL="400050" lvl="1" indent="76200" fontAlgn="ctr"/>
            <a:r>
              <a:rPr lang="en-US" dirty="0" smtClean="0">
                <a:latin typeface="微软雅黑" panose="020B0503020204020204" pitchFamily="34" charset="-122"/>
              </a:rPr>
              <a:t>A. Inter VT-x</a:t>
            </a:r>
          </a:p>
          <a:p>
            <a:pPr marL="400050" lvl="1" indent="76200" fontAlgn="ctr"/>
            <a:r>
              <a:rPr lang="en-US" dirty="0" smtClean="0">
                <a:latin typeface="微软雅黑" panose="020B0503020204020204" pitchFamily="34" charset="-122"/>
              </a:rPr>
              <a:t>B. AMD-V</a:t>
            </a:r>
          </a:p>
          <a:p>
            <a:pPr marL="400050" lvl="1" indent="76200" fontAlgn="ctr"/>
            <a:r>
              <a:rPr lang="en-US" dirty="0" smtClean="0">
                <a:latin typeface="微软雅黑" panose="020B0503020204020204" pitchFamily="34" charset="-122"/>
              </a:rPr>
              <a:t>C. Power PC</a:t>
            </a:r>
          </a:p>
          <a:p>
            <a:pPr marL="400050" lvl="1" indent="76200" fontAlgn="ctr"/>
            <a:r>
              <a:rPr lang="en-US" dirty="0" smtClean="0">
                <a:latin typeface="微软雅黑" panose="020B0503020204020204" pitchFamily="34" charset="-122"/>
              </a:rPr>
              <a:t>D. s390</a:t>
            </a:r>
          </a:p>
          <a:p>
            <a:pPr fontAlgn="ctr"/>
            <a:r>
              <a:rPr lang="en-US" dirty="0" smtClean="0">
                <a:latin typeface="微软雅黑" panose="020B0503020204020204" pitchFamily="34" charset="-122"/>
              </a:rPr>
              <a:t>Which of the following statements are true? ()</a:t>
            </a:r>
            <a:endParaRPr lang="en-US" altLang="zh-CN" dirty="0" smtClean="0">
              <a:latin typeface="微软雅黑" panose="020B0503020204020204" pitchFamily="34" charset="-122"/>
            </a:endParaRPr>
          </a:p>
          <a:p>
            <a:pPr marL="400050" lvl="1" indent="76200" fontAlgn="ctr"/>
            <a:r>
              <a:rPr lang="en-US" dirty="0" smtClean="0">
                <a:latin typeface="微软雅黑" panose="020B0503020204020204" pitchFamily="34" charset="-122"/>
              </a:rPr>
              <a:t>A. KVM does not perform any hardware </a:t>
            </a:r>
            <a:r>
              <a:rPr lang="en-US" altLang="zh-CN" dirty="0" smtClean="0">
                <a:latin typeface="微软雅黑" panose="020B0503020204020204" pitchFamily="34" charset="-122"/>
              </a:rPr>
              <a:t>e</a:t>
            </a:r>
            <a:r>
              <a:rPr lang="en-US" dirty="0" smtClean="0">
                <a:latin typeface="微软雅黑" panose="020B0503020204020204" pitchFamily="34" charset="-122"/>
              </a:rPr>
              <a:t>mulation, which is implemented by QEMU.</a:t>
            </a:r>
            <a:endParaRPr lang="en-US" altLang="zh-CN" dirty="0" smtClean="0">
              <a:latin typeface="微软雅黑" panose="020B0503020204020204" pitchFamily="34" charset="-122"/>
            </a:endParaRPr>
          </a:p>
          <a:p>
            <a:pPr marL="400050" lvl="1" indent="76200" fontAlgn="ctr"/>
            <a:r>
              <a:rPr lang="en-US" dirty="0" smtClean="0">
                <a:latin typeface="微软雅黑" panose="020B0503020204020204" pitchFamily="34" charset="-122"/>
              </a:rPr>
              <a:t>B. Since </a:t>
            </a:r>
            <a:r>
              <a:rPr lang="en-US" altLang="zh-CN" dirty="0">
                <a:latin typeface="微软雅黑" panose="020B0503020204020204" pitchFamily="34" charset="-122"/>
              </a:rPr>
              <a:t>Linux </a:t>
            </a:r>
            <a:r>
              <a:rPr lang="en-US" altLang="zh-CN" dirty="0" smtClean="0">
                <a:latin typeface="微软雅黑" panose="020B0503020204020204" pitchFamily="34" charset="-122"/>
              </a:rPr>
              <a:t>2.6.20, </a:t>
            </a:r>
            <a:r>
              <a:rPr lang="en-US" dirty="0" smtClean="0">
                <a:latin typeface="微软雅黑" panose="020B0503020204020204" pitchFamily="34" charset="-122"/>
              </a:rPr>
              <a:t>KVM has become a module included in the Linux kernel.</a:t>
            </a:r>
            <a:endParaRPr lang="en-US" altLang="zh-CN" dirty="0" smtClean="0">
              <a:latin typeface="微软雅黑" panose="020B0503020204020204" pitchFamily="34" charset="-122"/>
            </a:endParaRPr>
          </a:p>
          <a:p>
            <a:pPr marL="400050" lvl="1" indent="76200" fontAlgn="ctr"/>
            <a:r>
              <a:rPr lang="en-US" dirty="0" smtClean="0">
                <a:latin typeface="微软雅黑" panose="020B0503020204020204" pitchFamily="34" charset="-122"/>
              </a:rPr>
              <a:t>C. To use </a:t>
            </a:r>
            <a:r>
              <a:rPr lang="en-US" dirty="0" err="1" smtClean="0">
                <a:latin typeface="微软雅黑" panose="020B0503020204020204" pitchFamily="34" charset="-122"/>
              </a:rPr>
              <a:t>KVM</a:t>
            </a:r>
            <a:r>
              <a:rPr lang="en-US" dirty="0" smtClean="0">
                <a:latin typeface="微软雅黑" panose="020B0503020204020204" pitchFamily="34" charset="-122"/>
              </a:rPr>
              <a:t>, CPUs need to support the virtualization function.</a:t>
            </a:r>
            <a:endParaRPr lang="en-US" altLang="zh-CN" dirty="0" smtClean="0">
              <a:latin typeface="微软雅黑" panose="020B0503020204020204" pitchFamily="34" charset="-122"/>
            </a:endParaRPr>
          </a:p>
          <a:p>
            <a:pPr marL="400050" lvl="1" indent="76200" fontAlgn="ctr"/>
            <a:r>
              <a:rPr lang="en-US" dirty="0" smtClean="0">
                <a:latin typeface="微软雅黑" panose="020B0503020204020204" pitchFamily="34" charset="-122"/>
              </a:rPr>
              <a:t>D. KVM is completely open-source.</a:t>
            </a:r>
            <a:endParaRPr lang="en-US" altLang="zh-CN" dirty="0" smtClean="0">
              <a:latin typeface="微软雅黑" panose="020B0503020204020204" pitchFamily="34" charset="-122"/>
            </a:endParaRPr>
          </a:p>
          <a:p>
            <a:pPr lvl="1" fontAlgn="ctr"/>
            <a:r>
              <a:rPr lang="en-US" altLang="zh-CN" dirty="0" smtClean="0">
                <a:latin typeface="微软雅黑" panose="020B0503020204020204" pitchFamily="34" charset="-122"/>
              </a:rPr>
              <a:t/>
            </a:r>
            <a:br>
              <a:rPr lang="en-US" altLang="zh-CN" dirty="0" smtClean="0">
                <a:latin typeface="微软雅黑" panose="020B0503020204020204" pitchFamily="34" charset="-122"/>
              </a:rPr>
            </a:br>
            <a:endParaRPr lang="en-US" altLang="zh-CN" dirty="0" smtClean="0">
              <a:latin typeface="微软雅黑" panose="020B0503020204020204" pitchFamily="34" charset="-122"/>
            </a:endParaRPr>
          </a:p>
          <a:p>
            <a:pPr lvl="1" fontAlgn="ctr"/>
            <a:endParaRPr lang="en-US" altLang="zh-CN" dirty="0" smtClean="0">
              <a:latin typeface="微软雅黑" panose="020B0503020204020204" pitchFamily="34" charset="-122"/>
            </a:endParaRPr>
          </a:p>
          <a:p>
            <a:pPr lvl="1"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2993309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1"/>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rPr>
              <a:t>Virtualization Technology </a:t>
            </a:r>
          </a:p>
          <a:p>
            <a:pPr fontAlgn="ctr"/>
            <a:r>
              <a:rPr lang="en-US" dirty="0" smtClean="0">
                <a:latin typeface="微软雅黑" panose="020B0503020204020204" pitchFamily="34" charset="-122"/>
                <a:ea typeface="微软雅黑" panose="020B0503020204020204" pitchFamily="34" charset="-122"/>
              </a:rPr>
              <a:t>KVM Background and Architecture</a:t>
            </a:r>
            <a:endParaRPr lang="en-US" altLang="zh-CN" dirty="0" smtClean="0">
              <a:latin typeface="微软雅黑" panose="020B0503020204020204" pitchFamily="34" charset="-122"/>
              <a:ea typeface="微软雅黑" panose="020B0503020204020204" pitchFamily="34" charset="-122"/>
            </a:endParaRPr>
          </a:p>
          <a:p>
            <a:pPr fontAlgn="ctr"/>
            <a:r>
              <a:rPr lang="en-US" altLang="zh-CN" dirty="0" smtClean="0">
                <a:latin typeface="微软雅黑" panose="020B0503020204020204" pitchFamily="34" charset="-122"/>
                <a:ea typeface="微软雅黑" panose="020B0503020204020204" pitchFamily="34" charset="-122"/>
              </a:rPr>
              <a:t>Implementation Principles</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8977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pPr lvl="0" algn="l" fontAlgn="ctr">
              <a:buClr>
                <a:srgbClr val="808080"/>
              </a:buClr>
            </a:pPr>
            <a:r>
              <a:rPr lang="en-US" altLang="zh-CN" dirty="0" smtClean="0">
                <a:latin typeface="微软雅黑" panose="020B0503020204020204" pitchFamily="34" charset="-122"/>
                <a:ea typeface="微软雅黑" panose="020B0503020204020204" pitchFamily="34" charset="-122"/>
                <a:cs typeface="+mn-cs"/>
              </a:rPr>
              <a:t>Huawei official websites:</a:t>
            </a:r>
          </a:p>
          <a:p>
            <a:pPr lvl="1" indent="-325438" fontAlgn="ctr"/>
            <a:r>
              <a:rPr lang="en-US" altLang="zh-CN" dirty="0" smtClean="0">
                <a:latin typeface="微软雅黑" panose="020B0503020204020204" pitchFamily="34" charset="-122"/>
                <a:ea typeface="微软雅黑" panose="020B0503020204020204" pitchFamily="34" charset="-122"/>
              </a:rPr>
              <a:t>Enterprise business: http://e.huawei.com/en/</a:t>
            </a:r>
          </a:p>
          <a:p>
            <a:pPr lvl="1" indent="-325438" fontAlgn="ctr"/>
            <a:r>
              <a:rPr lang="en-US" altLang="zh-CN" dirty="0" smtClean="0">
                <a:latin typeface="微软雅黑" panose="020B0503020204020204" pitchFamily="34" charset="-122"/>
                <a:ea typeface="微软雅黑" panose="020B0503020204020204" pitchFamily="34" charset="-122"/>
              </a:rPr>
              <a:t>Technical support: http://support.huawei.com/enterprise/en/</a:t>
            </a:r>
          </a:p>
          <a:p>
            <a:pPr lvl="1" indent="-325438" fontAlgn="ctr"/>
            <a:r>
              <a:rPr lang="en-US" altLang="zh-CN" dirty="0" smtClean="0">
                <a:latin typeface="微软雅黑" panose="020B0503020204020204" pitchFamily="34" charset="-122"/>
                <a:ea typeface="微软雅黑" panose="020B0503020204020204" pitchFamily="34" charset="-122"/>
              </a:rPr>
              <a:t>Online learning: http://learning.huawei.com/en/</a:t>
            </a:r>
          </a:p>
          <a:p>
            <a:pPr fontAlgn="ctr"/>
            <a:r>
              <a:rPr lang="en-US" altLang="zh-CN" dirty="0" smtClean="0">
                <a:latin typeface="微软雅黑" panose="020B0503020204020204" pitchFamily="34" charset="-122"/>
                <a:ea typeface="微软雅黑" panose="020B0503020204020204" pitchFamily="34" charset="-122"/>
              </a:rPr>
              <a:t>Document tool:</a:t>
            </a:r>
          </a:p>
          <a:p>
            <a:pPr lvl="1" indent="-325438" fontAlgn="ctr"/>
            <a:r>
              <a:rPr lang="en-US" dirty="0" err="1" smtClean="0">
                <a:latin typeface="微软雅黑" panose="020B0503020204020204" pitchFamily="34" charset="-122"/>
                <a:ea typeface="微软雅黑" panose="020B0503020204020204" pitchFamily="34" charset="-122"/>
              </a:rPr>
              <a:t>HedEx</a:t>
            </a:r>
            <a:r>
              <a:rPr lang="en-US" dirty="0" smtClean="0">
                <a:latin typeface="微软雅黑" panose="020B0503020204020204" pitchFamily="34" charset="-122"/>
                <a:ea typeface="微软雅黑" panose="020B0503020204020204" pitchFamily="34" charset="-122"/>
              </a:rPr>
              <a:t> Lite</a:t>
            </a:r>
          </a:p>
          <a:p>
            <a:pPr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algn="l" fontAlgn="ctr"/>
            <a:r>
              <a:rPr lang="en-US" dirty="0" smtClean="0">
                <a:latin typeface="微软雅黑" panose="020B0503020204020204" pitchFamily="34" charset="-122"/>
                <a:ea typeface="微软雅黑" panose="020B0503020204020204" pitchFamily="34" charset="-122"/>
              </a:rPr>
              <a:t>Upon completion of this course, you will be able to:</a:t>
            </a:r>
          </a:p>
          <a:p>
            <a:pPr lvl="1" indent="-315913" algn="l" fontAlgn="ctr"/>
            <a:r>
              <a:rPr lang="en-US" dirty="0" smtClean="0">
                <a:latin typeface="微软雅黑" panose="020B0503020204020204" pitchFamily="34" charset="-122"/>
                <a:ea typeface="微软雅黑" panose="020B0503020204020204" pitchFamily="34" charset="-122"/>
              </a:rPr>
              <a:t>Understand the definition, characteristics, and categorization of virtualization technologies.</a:t>
            </a:r>
            <a:endParaRPr lang="en-US" altLang="zh-CN" dirty="0" smtClean="0">
              <a:latin typeface="微软雅黑" panose="020B0503020204020204" pitchFamily="34" charset="-122"/>
              <a:ea typeface="微软雅黑" panose="020B0503020204020204" pitchFamily="34" charset="-122"/>
            </a:endParaRPr>
          </a:p>
          <a:p>
            <a:pPr lvl="1" indent="-315913" algn="l" fontAlgn="ctr"/>
            <a:r>
              <a:rPr lang="en-US" dirty="0" smtClean="0">
                <a:latin typeface="微软雅黑" panose="020B0503020204020204" pitchFamily="34" charset="-122"/>
                <a:ea typeface="微软雅黑" panose="020B0503020204020204" pitchFamily="34" charset="-122"/>
              </a:rPr>
              <a:t>Understand the KVM architecture. </a:t>
            </a:r>
            <a:endParaRPr lang="en-US" altLang="zh-CN" dirty="0" smtClean="0">
              <a:latin typeface="微软雅黑" panose="020B0503020204020204" pitchFamily="34" charset="-122"/>
              <a:ea typeface="微软雅黑" panose="020B0503020204020204" pitchFamily="34" charset="-122"/>
            </a:endParaRPr>
          </a:p>
          <a:p>
            <a:pPr lvl="1" indent="-315913" algn="l" fontAlgn="ctr"/>
            <a:r>
              <a:rPr lang="en-US" dirty="0" smtClean="0">
                <a:latin typeface="微软雅黑" panose="020B0503020204020204" pitchFamily="34" charset="-122"/>
                <a:ea typeface="微软雅黑" panose="020B0503020204020204" pitchFamily="34" charset="-122"/>
              </a:rPr>
              <a:t>Understand the relationship between KVM and QEMU and </a:t>
            </a:r>
            <a:r>
              <a:rPr lang="en-US" dirty="0" err="1" smtClean="0">
                <a:latin typeface="微软雅黑" panose="020B0503020204020204" pitchFamily="34" charset="-122"/>
                <a:ea typeface="微软雅黑" panose="020B0503020204020204" pitchFamily="34" charset="-122"/>
              </a:rPr>
              <a:t>libvirt</a:t>
            </a:r>
            <a:r>
              <a:rPr 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lvl="1" indent="-315913" algn="l" fontAlgn="ctr"/>
            <a:r>
              <a:rPr lang="en-US" dirty="0" smtClean="0">
                <a:latin typeface="微软雅黑" panose="020B0503020204020204" pitchFamily="34" charset="-122"/>
                <a:ea typeface="微软雅黑" panose="020B0503020204020204" pitchFamily="34" charset="-122"/>
              </a:rPr>
              <a:t>Understand how KVM virtualizes the CPU, memory, and I/O.</a:t>
            </a:r>
            <a:endParaRPr lang="en-US" altLang="zh-CN" dirty="0" smtClean="0">
              <a:latin typeface="微软雅黑" panose="020B0503020204020204" pitchFamily="34" charset="-122"/>
              <a:ea typeface="微软雅黑" panose="020B0503020204020204" pitchFamily="34" charset="-122"/>
            </a:endParaRPr>
          </a:p>
          <a:p>
            <a:pPr marL="654050" indent="-315913" algn="l"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pPr fontAlgn="ctr"/>
            <a:r>
              <a:rPr lang="en-US" altLang="zh-CN" dirty="0" smtClean="0">
                <a:latin typeface="微软雅黑" panose="020B0503020204020204" pitchFamily="34" charset="-122"/>
                <a:ea typeface="微软雅黑" panose="020B0503020204020204" pitchFamily="34" charset="-122"/>
                <a:sym typeface="FrutigerNext LT Regular"/>
              </a:rPr>
              <a:t>Huawei E-Learning website:</a:t>
            </a:r>
          </a:p>
          <a:p>
            <a:pPr lvl="1" indent="-306388" fontAlgn="ctr"/>
            <a:r>
              <a:rPr lang="en-US" altLang="zh-CN" dirty="0" smtClean="0">
                <a:latin typeface="微软雅黑" panose="020B0503020204020204" pitchFamily="34" charset="-122"/>
                <a:ea typeface="微软雅黑" panose="020B0503020204020204" pitchFamily="34" charset="-122"/>
                <a:sym typeface="FrutigerNext LT Regular"/>
              </a:rPr>
              <a:t>http://support.huawei.com/learning/Index!toTrainIndex</a:t>
            </a:r>
          </a:p>
          <a:p>
            <a:pPr fontAlgn="ctr"/>
            <a:r>
              <a:rPr lang="en-US" altLang="zh-CN" dirty="0" smtClean="0">
                <a:latin typeface="微软雅黑" panose="020B0503020204020204" pitchFamily="34" charset="-122"/>
                <a:ea typeface="微软雅黑" panose="020B0503020204020204" pitchFamily="34" charset="-122"/>
                <a:sym typeface="FrutigerNext LT Regular"/>
              </a:rPr>
              <a:t>Huawei support case library:</a:t>
            </a:r>
          </a:p>
          <a:p>
            <a:pPr lvl="1" indent="-306388" fontAlgn="ctr"/>
            <a:r>
              <a:rPr lang="en-US" altLang="zh-CN" dirty="0" smtClean="0">
                <a:latin typeface="微软雅黑" panose="020B0503020204020204" pitchFamily="34" charset="-122"/>
                <a:ea typeface="微软雅黑" panose="020B0503020204020204" pitchFamily="34" charset="-122"/>
                <a:sym typeface="FrutigerNext LT Regular"/>
              </a:rPr>
              <a:t>http://support.huawei.com/enterprise/servicecenter?lang=en</a:t>
            </a:r>
            <a:endParaRPr lang="en-US" altLang="zh-CN" dirty="0" smtClean="0">
              <a:latin typeface="微软雅黑" panose="020B0503020204020204" pitchFamily="34" charset="-122"/>
              <a:ea typeface="微软雅黑" panose="020B0503020204020204" pitchFamily="34" charset="-122"/>
            </a:endParaRPr>
          </a:p>
          <a:p>
            <a:pPr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r>
              <a:rPr lang="en-US" dirty="0" smtClean="0">
                <a:latin typeface="微软雅黑" panose="020B0503020204020204" pitchFamily="34" charset="-122"/>
                <a:ea typeface="微软雅黑" panose="020B0503020204020204" pitchFamily="34" charset="-122"/>
              </a:rPr>
              <a:t>Introduction to Virtualization</a:t>
            </a:r>
            <a:endParaRPr lang="en-US" altLang="zh-CN" b="1" dirty="0" smtClean="0">
              <a:latin typeface="微软雅黑" panose="020B0503020204020204" pitchFamily="34" charset="-122"/>
              <a:ea typeface="微软雅黑" panose="020B0503020204020204" pitchFamily="34" charset="-122"/>
            </a:endParaRPr>
          </a:p>
          <a:p>
            <a:pPr fontAlgn="ctr">
              <a:buClr>
                <a:schemeClr val="bg1">
                  <a:lumMod val="50000"/>
                </a:schemeClr>
              </a:buClr>
            </a:pPr>
            <a:r>
              <a:rPr lang="en-US" dirty="0" smtClean="0">
                <a:solidFill>
                  <a:schemeClr val="bg1">
                    <a:lumMod val="50000"/>
                  </a:schemeClr>
                </a:solidFill>
                <a:latin typeface="微软雅黑" panose="020B0503020204020204" pitchFamily="34" charset="-122"/>
                <a:ea typeface="微软雅黑" panose="020B0503020204020204" pitchFamily="34" charset="-122"/>
              </a:rPr>
              <a:t>KVM Background and Architecture</a:t>
            </a:r>
            <a:endParaRPr lang="en-US" altLang="zh-CN" dirty="0" smtClean="0">
              <a:solidFill>
                <a:schemeClr val="bg1">
                  <a:lumMod val="50000"/>
                </a:schemeClr>
              </a:solidFill>
              <a:latin typeface="微软雅黑" panose="020B0503020204020204" pitchFamily="34" charset="-122"/>
              <a:ea typeface="微软雅黑" panose="020B0503020204020204" pitchFamily="34" charset="-122"/>
            </a:endParaRPr>
          </a:p>
          <a:p>
            <a:pPr fontAlgn="ctr">
              <a:buClr>
                <a:schemeClr val="bg1">
                  <a:lumMod val="50000"/>
                </a:schemeClr>
              </a:buClr>
            </a:pPr>
            <a:r>
              <a:rPr lang="en-US" dirty="0" smtClean="0">
                <a:solidFill>
                  <a:schemeClr val="bg1">
                    <a:lumMod val="50000"/>
                  </a:schemeClr>
                </a:solidFill>
                <a:latin typeface="微软雅黑" panose="020B0503020204020204" pitchFamily="34" charset="-122"/>
                <a:ea typeface="微软雅黑" panose="020B0503020204020204" pitchFamily="34" charset="-122"/>
              </a:rPr>
              <a:t>KVM Implementation Principles</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772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ea typeface="微软雅黑" panose="020B0503020204020204" pitchFamily="34" charset="-122"/>
              </a:rPr>
              <a:t>What Is Virtualization?</a:t>
            </a:r>
            <a:endParaRPr lang="en-US" dirty="0">
              <a:latin typeface="微软雅黑" panose="020B0503020204020204" pitchFamily="34" charset="-122"/>
              <a:ea typeface="微软雅黑" panose="020B0503020204020204" pitchFamily="34" charset="-122"/>
            </a:endParaRPr>
          </a:p>
        </p:txBody>
      </p:sp>
      <p:sp>
        <p:nvSpPr>
          <p:cNvPr id="28" name="文本占位符 5"/>
          <p:cNvSpPr txBox="1">
            <a:spLocks/>
          </p:cNvSpPr>
          <p:nvPr/>
        </p:nvSpPr>
        <p:spPr>
          <a:xfrm>
            <a:off x="912285" y="1233488"/>
            <a:ext cx="10560048"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20000"/>
              </a:lnSpc>
            </a:pPr>
            <a:r>
              <a:rPr lang="en-US" sz="1800" dirty="0" smtClean="0">
                <a:latin typeface="微软雅黑" panose="020B0503020204020204" pitchFamily="34" charset="-122"/>
                <a:ea typeface="微软雅黑" panose="020B0503020204020204" pitchFamily="34" charset="-122"/>
              </a:rPr>
              <a:t>Virtualization is a broad concept. Any technology that virtualizes resources from one form into another can be called virtualization. Virtualization refers to logical abstraction of resources that are free from physical constraints.</a:t>
            </a:r>
            <a:endParaRPr lang="en-US" altLang="zh-CN" sz="1800" dirty="0" smtClean="0">
              <a:latin typeface="微软雅黑" panose="020B0503020204020204" pitchFamily="34" charset="-122"/>
              <a:ea typeface="微软雅黑" panose="020B0503020204020204" pitchFamily="34" charset="-122"/>
            </a:endParaRPr>
          </a:p>
          <a:p>
            <a:pPr fontAlgn="ctr"/>
            <a:endParaRPr lang="en-US" altLang="zh-CN" sz="1200" kern="0" dirty="0">
              <a:latin typeface="微软雅黑" panose="020B0503020204020204" pitchFamily="34" charset="-122"/>
              <a:ea typeface="微软雅黑" panose="020B0503020204020204" pitchFamily="34" charset="-122"/>
            </a:endParaRPr>
          </a:p>
        </p:txBody>
      </p:sp>
      <p:grpSp>
        <p:nvGrpSpPr>
          <p:cNvPr id="29" name="组合 28">
            <a:extLst>
              <a:ext uri="{FF2B5EF4-FFF2-40B4-BE49-F238E27FC236}">
                <a16:creationId xmlns="" xmlns:a16="http://schemas.microsoft.com/office/drawing/2014/main" id="{83AF3C0A-2F8D-47D8-AD1B-8802770E2709}"/>
              </a:ext>
            </a:extLst>
          </p:cNvPr>
          <p:cNvGrpSpPr/>
          <p:nvPr/>
        </p:nvGrpSpPr>
        <p:grpSpPr>
          <a:xfrm>
            <a:off x="2171564" y="2348880"/>
            <a:ext cx="9000999" cy="4308310"/>
            <a:chOff x="730626" y="1811465"/>
            <a:chExt cx="9182635" cy="3915708"/>
          </a:xfrm>
        </p:grpSpPr>
        <p:sp>
          <p:nvSpPr>
            <p:cNvPr id="30" name="Rectangle 135"/>
            <p:cNvSpPr>
              <a:spLocks noChangeAspect="1" noChangeArrowheads="1"/>
            </p:cNvSpPr>
            <p:nvPr/>
          </p:nvSpPr>
          <p:spPr bwMode="auto">
            <a:xfrm>
              <a:off x="1015729" y="4396588"/>
              <a:ext cx="564007" cy="233082"/>
            </a:xfrm>
            <a:prstGeom prst="rect">
              <a:avLst/>
            </a:prstGeom>
            <a:noFill/>
            <a:ln w="9525" algn="ctr">
              <a:noFill/>
              <a:miter lim="800000"/>
              <a:headEnd/>
              <a:tailEnd/>
            </a:ln>
            <a:effectLst/>
          </p:spPr>
          <p:txBody>
            <a:bodyPr wrap="none" lIns="80077" tIns="40040" rIns="80077" bIns="40040">
              <a:noAutofit/>
            </a:bodyPr>
            <a:lstStyle/>
            <a:p>
              <a:pPr algn="ctr" defTabSz="801161" fontAlgn="ctr">
                <a:lnSpc>
                  <a:spcPct val="110000"/>
                </a:lnSpc>
                <a:buClr>
                  <a:schemeClr val="bg1"/>
                </a:buClr>
              </a:pPr>
              <a:r>
                <a:rPr lang="en-US" sz="900" dirty="0" smtClean="0">
                  <a:latin typeface="微软雅黑" panose="020B0503020204020204" pitchFamily="34" charset="-122"/>
                  <a:ea typeface="微软雅黑" panose="020B0503020204020204" pitchFamily="34" charset="-122"/>
                </a:rPr>
                <a:t>Server 1</a:t>
              </a:r>
              <a:endParaRPr lang="en-US" sz="900" dirty="0">
                <a:latin typeface="微软雅黑" panose="020B0503020204020204" pitchFamily="34" charset="-122"/>
                <a:ea typeface="微软雅黑" panose="020B0503020204020204" pitchFamily="34" charset="-122"/>
              </a:endParaRPr>
            </a:p>
          </p:txBody>
        </p:sp>
        <p:sp>
          <p:nvSpPr>
            <p:cNvPr id="31" name="Rectangle 136"/>
            <p:cNvSpPr>
              <a:spLocks noChangeAspect="1" noChangeArrowheads="1"/>
            </p:cNvSpPr>
            <p:nvPr/>
          </p:nvSpPr>
          <p:spPr bwMode="auto">
            <a:xfrm>
              <a:off x="1924649" y="4396588"/>
              <a:ext cx="564007" cy="233082"/>
            </a:xfrm>
            <a:prstGeom prst="rect">
              <a:avLst/>
            </a:prstGeom>
            <a:noFill/>
            <a:ln w="9525" algn="ctr">
              <a:noFill/>
              <a:miter lim="800000"/>
              <a:headEnd/>
              <a:tailEnd/>
            </a:ln>
            <a:effectLst/>
          </p:spPr>
          <p:txBody>
            <a:bodyPr wrap="none" lIns="80077" tIns="40040" rIns="80077" bIns="40040">
              <a:noAutofit/>
            </a:bodyPr>
            <a:lstStyle/>
            <a:p>
              <a:pPr algn="ctr" defTabSz="801161" fontAlgn="ctr">
                <a:lnSpc>
                  <a:spcPct val="110000"/>
                </a:lnSpc>
                <a:buClr>
                  <a:schemeClr val="bg1"/>
                </a:buClr>
              </a:pPr>
              <a:r>
                <a:rPr lang="en-US" sz="900" dirty="0" smtClean="0">
                  <a:latin typeface="微软雅黑" panose="020B0503020204020204" pitchFamily="34" charset="-122"/>
                  <a:ea typeface="微软雅黑" panose="020B0503020204020204" pitchFamily="34" charset="-122"/>
                </a:rPr>
                <a:t>Server 2</a:t>
              </a:r>
              <a:endParaRPr lang="en-US" sz="900" dirty="0">
                <a:latin typeface="微软雅黑" panose="020B0503020204020204" pitchFamily="34" charset="-122"/>
                <a:ea typeface="微软雅黑" panose="020B0503020204020204" pitchFamily="34" charset="-122"/>
              </a:endParaRPr>
            </a:p>
          </p:txBody>
        </p:sp>
        <p:sp>
          <p:nvSpPr>
            <p:cNvPr id="32" name="Rectangle 137"/>
            <p:cNvSpPr>
              <a:spLocks noChangeAspect="1" noChangeArrowheads="1"/>
            </p:cNvSpPr>
            <p:nvPr/>
          </p:nvSpPr>
          <p:spPr bwMode="auto">
            <a:xfrm>
              <a:off x="2971245" y="4396588"/>
              <a:ext cx="564007" cy="233082"/>
            </a:xfrm>
            <a:prstGeom prst="rect">
              <a:avLst/>
            </a:prstGeom>
            <a:noFill/>
            <a:ln w="9525" algn="ctr">
              <a:noFill/>
              <a:miter lim="800000"/>
              <a:headEnd/>
              <a:tailEnd/>
            </a:ln>
            <a:effectLst/>
          </p:spPr>
          <p:txBody>
            <a:bodyPr wrap="none" lIns="80077" tIns="40040" rIns="80077" bIns="40040">
              <a:noAutofit/>
            </a:bodyPr>
            <a:lstStyle/>
            <a:p>
              <a:pPr algn="ctr" defTabSz="801161" fontAlgn="ctr">
                <a:lnSpc>
                  <a:spcPct val="110000"/>
                </a:lnSpc>
                <a:buClr>
                  <a:schemeClr val="bg1"/>
                </a:buClr>
              </a:pPr>
              <a:r>
                <a:rPr lang="en-US" sz="900" dirty="0" smtClean="0">
                  <a:latin typeface="微软雅黑" panose="020B0503020204020204" pitchFamily="34" charset="-122"/>
                  <a:ea typeface="微软雅黑" panose="020B0503020204020204" pitchFamily="34" charset="-122"/>
                </a:rPr>
                <a:t>Server 3</a:t>
              </a:r>
              <a:endParaRPr lang="en-US" sz="900" dirty="0">
                <a:latin typeface="微软雅黑" panose="020B0503020204020204" pitchFamily="34" charset="-122"/>
                <a:ea typeface="微软雅黑" panose="020B0503020204020204" pitchFamily="34" charset="-122"/>
              </a:endParaRPr>
            </a:p>
          </p:txBody>
        </p:sp>
        <p:sp>
          <p:nvSpPr>
            <p:cNvPr id="33" name="Rectangle 12"/>
            <p:cNvSpPr>
              <a:spLocks noChangeArrowheads="1"/>
            </p:cNvSpPr>
            <p:nvPr/>
          </p:nvSpPr>
          <p:spPr bwMode="auto">
            <a:xfrm>
              <a:off x="730626" y="4583753"/>
              <a:ext cx="3123428" cy="742329"/>
            </a:xfrm>
            <a:prstGeom prst="rect">
              <a:avLst/>
            </a:prstGeom>
            <a:noFill/>
            <a:ln w="9525">
              <a:noFill/>
              <a:miter lim="800000"/>
              <a:headEnd/>
              <a:tailEnd/>
            </a:ln>
          </p:spPr>
          <p:txBody>
            <a:bodyPr wrap="square" lIns="83432" tIns="41717" rIns="83432" bIns="41717">
              <a:noAutofit/>
            </a:bodyPr>
            <a:lstStyle/>
            <a:p>
              <a:pPr marL="214415" indent="-214415" fontAlgn="ctr">
                <a:lnSpc>
                  <a:spcPct val="110000"/>
                </a:lnSpc>
                <a:spcBef>
                  <a:spcPct val="10000"/>
                </a:spcBef>
                <a:buClr>
                  <a:schemeClr val="bg1">
                    <a:lumMod val="50000"/>
                  </a:schemeClr>
                </a:buClr>
                <a:buSzPct val="60000"/>
                <a:buFont typeface="Wingdings" pitchFamily="2" charset="2"/>
                <a:buChar char="l"/>
              </a:pPr>
              <a:r>
                <a:rPr lang="en-US" sz="1400" dirty="0" smtClean="0">
                  <a:latin typeface="微软雅黑" panose="020B0503020204020204" pitchFamily="34" charset="-122"/>
                  <a:ea typeface="微软雅黑" panose="020B0503020204020204" pitchFamily="34" charset="-122"/>
                </a:rPr>
                <a:t>IT resources are independent.</a:t>
              </a:r>
            </a:p>
            <a:p>
              <a:pPr marL="214415" indent="-214415" fontAlgn="ctr">
                <a:lnSpc>
                  <a:spcPct val="110000"/>
                </a:lnSpc>
                <a:spcBef>
                  <a:spcPct val="10000"/>
                </a:spcBef>
                <a:buClr>
                  <a:schemeClr val="bg1">
                    <a:lumMod val="50000"/>
                  </a:schemeClr>
                </a:buClr>
                <a:buSzPct val="60000"/>
                <a:buFont typeface="Wingdings" pitchFamily="2" charset="2"/>
                <a:buChar char="l"/>
              </a:pPr>
              <a:r>
                <a:rPr lang="en-US" sz="1400" dirty="0" smtClean="0">
                  <a:latin typeface="微软雅黑" panose="020B0503020204020204" pitchFamily="34" charset="-122"/>
                  <a:ea typeface="微软雅黑" panose="020B0503020204020204" pitchFamily="34" charset="-122"/>
                </a:rPr>
                <a:t>The OS and hardware are tightly coupled.</a:t>
              </a:r>
              <a:endParaRPr lang="en-US" sz="1400" dirty="0">
                <a:latin typeface="微软雅黑" panose="020B0503020204020204" pitchFamily="34" charset="-122"/>
                <a:ea typeface="微软雅黑" panose="020B0503020204020204" pitchFamily="34" charset="-122"/>
              </a:endParaRPr>
            </a:p>
          </p:txBody>
        </p:sp>
        <p:sp>
          <p:nvSpPr>
            <p:cNvPr id="34" name="Rectangle 12"/>
            <p:cNvSpPr>
              <a:spLocks noChangeArrowheads="1"/>
            </p:cNvSpPr>
            <p:nvPr/>
          </p:nvSpPr>
          <p:spPr bwMode="auto">
            <a:xfrm>
              <a:off x="4881178" y="4554060"/>
              <a:ext cx="5032083" cy="1173113"/>
            </a:xfrm>
            <a:prstGeom prst="rect">
              <a:avLst/>
            </a:prstGeom>
            <a:noFill/>
            <a:ln w="9525" algn="ctr">
              <a:noFill/>
              <a:miter lim="800000"/>
              <a:headEnd/>
              <a:tailEnd/>
            </a:ln>
            <a:effectLst/>
          </p:spPr>
          <p:txBody>
            <a:bodyPr wrap="square" lIns="83432" tIns="41717" rIns="83432" bIns="41717">
              <a:noAutofit/>
            </a:bodyPr>
            <a:lstStyle/>
            <a:p>
              <a:pPr marL="214415" indent="-214415" fontAlgn="ctr">
                <a:lnSpc>
                  <a:spcPct val="110000"/>
                </a:lnSpc>
                <a:spcBef>
                  <a:spcPct val="10000"/>
                </a:spcBef>
                <a:buClr>
                  <a:schemeClr val="bg1">
                    <a:lumMod val="50000"/>
                  </a:schemeClr>
                </a:buClr>
                <a:buSzPct val="60000"/>
                <a:buFont typeface="Wingdings" pitchFamily="2" charset="2"/>
                <a:buChar char="l"/>
              </a:pPr>
              <a:r>
                <a:rPr lang="en-US" sz="1400" dirty="0" smtClean="0">
                  <a:latin typeface="微软雅黑" panose="020B0503020204020204" pitchFamily="34" charset="-122"/>
                  <a:ea typeface="微软雅黑" panose="020B0503020204020204" pitchFamily="34" charset="-122"/>
                </a:rPr>
                <a:t>Resources are </a:t>
              </a:r>
              <a:r>
                <a:rPr lang="en-US" sz="1400" dirty="0" err="1" smtClean="0">
                  <a:latin typeface="微软雅黑" panose="020B0503020204020204" pitchFamily="34" charset="-122"/>
                  <a:ea typeface="微软雅黑" panose="020B0503020204020204" pitchFamily="34" charset="-122"/>
                </a:rPr>
                <a:t>virtulized</a:t>
              </a:r>
              <a:r>
                <a:rPr lang="en-US" sz="1400" dirty="0" smtClean="0">
                  <a:latin typeface="微软雅黑" panose="020B0503020204020204" pitchFamily="34" charset="-122"/>
                  <a:ea typeface="微软雅黑" panose="020B0503020204020204" pitchFamily="34" charset="-122"/>
                </a:rPr>
                <a:t> into a shared resource pool.</a:t>
              </a:r>
            </a:p>
            <a:p>
              <a:pPr marL="214415" indent="-214415" fontAlgn="ctr">
                <a:lnSpc>
                  <a:spcPct val="110000"/>
                </a:lnSpc>
                <a:spcBef>
                  <a:spcPct val="10000"/>
                </a:spcBef>
                <a:buClr>
                  <a:schemeClr val="bg1">
                    <a:lumMod val="50000"/>
                  </a:schemeClr>
                </a:buClr>
                <a:buSzPct val="60000"/>
                <a:buFont typeface="Wingdings" pitchFamily="2" charset="2"/>
                <a:buChar char="l"/>
              </a:pPr>
              <a:r>
                <a:rPr lang="en-US" sz="1400" dirty="0" smtClean="0">
                  <a:latin typeface="微软雅黑" panose="020B0503020204020204" pitchFamily="34" charset="-122"/>
                  <a:ea typeface="微软雅黑" panose="020B0503020204020204" pitchFamily="34" charset="-122"/>
                </a:rPr>
                <a:t>The upper-layer OS is decoupled from hardware, and the OS allocates resources from the resource pool.</a:t>
              </a:r>
              <a:endParaRPr lang="en-US" sz="1400" dirty="0">
                <a:latin typeface="微软雅黑" panose="020B0503020204020204" pitchFamily="34" charset="-122"/>
                <a:ea typeface="微软雅黑" panose="020B0503020204020204" pitchFamily="34" charset="-122"/>
              </a:endParaRPr>
            </a:p>
          </p:txBody>
        </p:sp>
        <p:sp>
          <p:nvSpPr>
            <p:cNvPr id="35" name="AutoShape 9"/>
            <p:cNvSpPr>
              <a:spLocks noChangeArrowheads="1"/>
            </p:cNvSpPr>
            <p:nvPr/>
          </p:nvSpPr>
          <p:spPr bwMode="auto">
            <a:xfrm>
              <a:off x="3933507" y="2948417"/>
              <a:ext cx="1147742" cy="961571"/>
            </a:xfrm>
            <a:prstGeom prst="rightArrow">
              <a:avLst>
                <a:gd name="adj1" fmla="val 32389"/>
                <a:gd name="adj2" fmla="val 86793"/>
              </a:avLst>
            </a:prstGeom>
            <a:solidFill>
              <a:srgbClr val="1C8EE4">
                <a:alpha val="80000"/>
              </a:srgbClr>
            </a:solidFill>
            <a:ln w="9525" algn="ctr">
              <a:noFill/>
              <a:miter lim="800000"/>
              <a:headEnd/>
              <a:tailEnd/>
            </a:ln>
            <a:effectLst/>
          </p:spPr>
          <p:txBody>
            <a:bodyPr wrap="none" lIns="83443" tIns="41721" rIns="83443" bIns="41721" anchor="ctr">
              <a:noAutofit/>
            </a:bodyPr>
            <a:lstStyle/>
            <a:p>
              <a:pPr defTabSz="801161" fontAlgn="ctr">
                <a:lnSpc>
                  <a:spcPct val="110000"/>
                </a:lnSpc>
                <a:buClr>
                  <a:schemeClr val="bg1"/>
                </a:buClr>
              </a:pPr>
              <a:r>
                <a:rPr lang="en-US" sz="1100" b="1" dirty="0" smtClean="0">
                  <a:latin typeface="微软雅黑" panose="020B0503020204020204" pitchFamily="34" charset="-122"/>
                  <a:ea typeface="微软雅黑" panose="020B0503020204020204" pitchFamily="34" charset="-122"/>
                </a:rPr>
                <a:t>Virtualization</a:t>
              </a:r>
              <a:endParaRPr lang="en-US" sz="1100" b="1" dirty="0">
                <a:latin typeface="微软雅黑" panose="020B0503020204020204" pitchFamily="34" charset="-122"/>
                <a:ea typeface="微软雅黑" panose="020B0503020204020204" pitchFamily="34" charset="-122"/>
              </a:endParaRPr>
            </a:p>
          </p:txBody>
        </p:sp>
        <p:sp>
          <p:nvSpPr>
            <p:cNvPr id="36" name="Rectangle 10"/>
            <p:cNvSpPr>
              <a:spLocks noChangeArrowheads="1"/>
            </p:cNvSpPr>
            <p:nvPr/>
          </p:nvSpPr>
          <p:spPr bwMode="gray">
            <a:xfrm>
              <a:off x="1512996" y="1811465"/>
              <a:ext cx="1529853" cy="325060"/>
            </a:xfrm>
            <a:prstGeom prst="rect">
              <a:avLst/>
            </a:prstGeom>
            <a:solidFill>
              <a:srgbClr val="79A400"/>
            </a:solidFill>
            <a:ln w="9525" algn="ctr">
              <a:noFill/>
              <a:miter lim="800000"/>
              <a:headEnd/>
              <a:tailEnd/>
            </a:ln>
            <a:effectLst/>
          </p:spPr>
          <p:txBody>
            <a:bodyPr wrap="none" lIns="83432" tIns="41717" rIns="83432" bIns="41717" anchor="ctr">
              <a:noAutofit/>
            </a:bodyPr>
            <a:lstStyle/>
            <a:p>
              <a:pPr algn="ctr" defTabSz="731620" fontAlgn="ctr">
                <a:spcBef>
                  <a:spcPct val="50000"/>
                </a:spcBef>
              </a:pPr>
              <a:r>
                <a:rPr lang="en-US" dirty="0" smtClean="0">
                  <a:latin typeface="微软雅黑" panose="020B0503020204020204" pitchFamily="34" charset="-122"/>
                  <a:ea typeface="微软雅黑" panose="020B0503020204020204" pitchFamily="34" charset="-122"/>
                </a:rPr>
                <a:t>Before Virtualization</a:t>
              </a:r>
              <a:endParaRPr lang="en-US" dirty="0">
                <a:latin typeface="微软雅黑" panose="020B0503020204020204" pitchFamily="34" charset="-122"/>
                <a:ea typeface="微软雅黑" panose="020B0503020204020204" pitchFamily="34" charset="-122"/>
              </a:endParaRPr>
            </a:p>
          </p:txBody>
        </p:sp>
        <p:grpSp>
          <p:nvGrpSpPr>
            <p:cNvPr id="37" name="Group 12"/>
            <p:cNvGrpSpPr>
              <a:grpSpLocks/>
            </p:cNvGrpSpPr>
            <p:nvPr/>
          </p:nvGrpSpPr>
          <p:grpSpPr bwMode="auto">
            <a:xfrm>
              <a:off x="813392" y="2154669"/>
              <a:ext cx="2993678" cy="2263323"/>
              <a:chOff x="442" y="862"/>
              <a:chExt cx="1944" cy="1633"/>
            </a:xfrm>
          </p:grpSpPr>
          <p:sp>
            <p:nvSpPr>
              <p:cNvPr id="218" name="AutoShape 28"/>
              <p:cNvSpPr>
                <a:spLocks noChangeArrowheads="1"/>
              </p:cNvSpPr>
              <p:nvPr/>
            </p:nvSpPr>
            <p:spPr bwMode="auto">
              <a:xfrm>
                <a:off x="1093" y="2177"/>
                <a:ext cx="591" cy="315"/>
              </a:xfrm>
              <a:prstGeom prst="roundRect">
                <a:avLst>
                  <a:gd name="adj" fmla="val 8495"/>
                </a:avLst>
              </a:prstGeom>
              <a:solidFill>
                <a:srgbClr val="BABABA"/>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sp>
            <p:nvSpPr>
              <p:cNvPr id="219" name="AutoShape 28"/>
              <p:cNvSpPr>
                <a:spLocks noChangeArrowheads="1"/>
              </p:cNvSpPr>
              <p:nvPr/>
            </p:nvSpPr>
            <p:spPr bwMode="auto">
              <a:xfrm>
                <a:off x="1760" y="2177"/>
                <a:ext cx="591" cy="315"/>
              </a:xfrm>
              <a:prstGeom prst="roundRect">
                <a:avLst>
                  <a:gd name="adj" fmla="val 8495"/>
                </a:avLst>
              </a:prstGeom>
              <a:solidFill>
                <a:srgbClr val="BABABA"/>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sp>
            <p:nvSpPr>
              <p:cNvPr id="220" name="AutoShape 28"/>
              <p:cNvSpPr>
                <a:spLocks noChangeArrowheads="1"/>
              </p:cNvSpPr>
              <p:nvPr/>
            </p:nvSpPr>
            <p:spPr bwMode="auto">
              <a:xfrm>
                <a:off x="459" y="2177"/>
                <a:ext cx="591" cy="315"/>
              </a:xfrm>
              <a:prstGeom prst="roundRect">
                <a:avLst>
                  <a:gd name="adj" fmla="val 8495"/>
                </a:avLst>
              </a:prstGeom>
              <a:solidFill>
                <a:srgbClr val="BABABA">
                  <a:alpha val="50000"/>
                </a:srgbClr>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sp>
            <p:nvSpPr>
              <p:cNvPr id="221" name="AutoShape 25"/>
              <p:cNvSpPr>
                <a:spLocks noChangeArrowheads="1"/>
              </p:cNvSpPr>
              <p:nvPr/>
            </p:nvSpPr>
            <p:spPr bwMode="auto">
              <a:xfrm>
                <a:off x="442" y="865"/>
                <a:ext cx="627" cy="1179"/>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9525" algn="ctr">
                <a:solidFill>
                  <a:srgbClr val="33CCCC"/>
                </a:solidFill>
                <a:round/>
                <a:headEnd/>
                <a:tailEnd/>
              </a:ln>
              <a:effectLst/>
            </p:spPr>
            <p:txBody>
              <a:bodyPr wrap="none" lIns="91241" tIns="45624" rIns="91241" bIns="45624" anchor="ctr">
                <a:noAutofit/>
              </a:bodyPr>
              <a:lstStyle/>
              <a:p>
                <a:pPr algn="ctr" fontAlgn="ctr"/>
                <a:endParaRPr lang="en-US" altLang="ja-JP" sz="900" b="1" dirty="0">
                  <a:latin typeface="微软雅黑" panose="020B0503020204020204" pitchFamily="34" charset="-122"/>
                  <a:ea typeface="微软雅黑" panose="020B0503020204020204" pitchFamily="34" charset="-122"/>
                  <a:cs typeface="Arial" charset="0"/>
                </a:endParaRPr>
              </a:p>
            </p:txBody>
          </p:sp>
          <p:sp>
            <p:nvSpPr>
              <p:cNvPr id="222" name="AutoShape 26"/>
              <p:cNvSpPr>
                <a:spLocks noChangeArrowheads="1"/>
              </p:cNvSpPr>
              <p:nvPr/>
            </p:nvSpPr>
            <p:spPr bwMode="gray">
              <a:xfrm>
                <a:off x="456" y="1330"/>
                <a:ext cx="589" cy="351"/>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round/>
                <a:headEnd/>
                <a:tailEnd/>
              </a:ln>
              <a:effectLst/>
            </p:spPr>
            <p:txBody>
              <a:bodyPr wrap="none" lIns="91422" tIns="45712" rIns="91422" bIns="45712" anchor="ctr">
                <a:noAutofit/>
              </a:bodyPr>
              <a:lstStyle/>
              <a:p>
                <a:pPr algn="ctr" defTabSz="731620" fontAlgn="ctr">
                  <a:spcBef>
                    <a:spcPct val="50000"/>
                  </a:spcBef>
                </a:pPr>
                <a:r>
                  <a:rPr lang="en-US" dirty="0" smtClean="0">
                    <a:latin typeface="微软雅黑" panose="020B0503020204020204" pitchFamily="34" charset="-122"/>
                    <a:ea typeface="微软雅黑" panose="020B0503020204020204" pitchFamily="34" charset="-122"/>
                  </a:rPr>
                  <a:t>Windows</a:t>
                </a:r>
                <a:endParaRPr lang="en-US" altLang="ja-JP" dirty="0">
                  <a:latin typeface="微软雅黑" panose="020B0503020204020204" pitchFamily="34" charset="-122"/>
                  <a:ea typeface="微软雅黑" panose="020B0503020204020204" pitchFamily="34" charset="-122"/>
                  <a:cs typeface="Arial" charset="0"/>
                </a:endParaRPr>
              </a:p>
            </p:txBody>
          </p:sp>
          <p:sp>
            <p:nvSpPr>
              <p:cNvPr id="223" name="AutoShape 29"/>
              <p:cNvSpPr>
                <a:spLocks noChangeArrowheads="1"/>
              </p:cNvSpPr>
              <p:nvPr/>
            </p:nvSpPr>
            <p:spPr bwMode="gray">
              <a:xfrm>
                <a:off x="465" y="955"/>
                <a:ext cx="578" cy="351"/>
              </a:xfrm>
              <a:prstGeom prst="roundRect">
                <a:avLst>
                  <a:gd name="adj" fmla="val 8495"/>
                </a:avLst>
              </a:prstGeom>
              <a:solidFill>
                <a:srgbClr val="79A400">
                  <a:alpha val="70000"/>
                </a:srgbClr>
              </a:solidFill>
              <a:ln w="12700" algn="ctr">
                <a:solidFill>
                  <a:schemeClr val="tx1"/>
                </a:solidFill>
                <a:round/>
                <a:headEnd/>
                <a:tailEnd/>
              </a:ln>
              <a:effectLst/>
            </p:spPr>
            <p:txBody>
              <a:bodyPr wrap="none" lIns="91422" tIns="45712" rIns="91422" bIns="45712" anchor="ctr">
                <a:noAutofit/>
              </a:bodyPr>
              <a:lstStyle/>
              <a:p>
                <a:pPr algn="ctr" defTabSz="731620" fontAlgn="ctr">
                  <a:spcBef>
                    <a:spcPct val="50000"/>
                  </a:spcBef>
                </a:pPr>
                <a:r>
                  <a:rPr lang="en-US" dirty="0" smtClean="0">
                    <a:latin typeface="微软雅黑" panose="020B0503020204020204" pitchFamily="34" charset="-122"/>
                    <a:ea typeface="微软雅黑" panose="020B0503020204020204" pitchFamily="34" charset="-122"/>
                  </a:rPr>
                  <a:t>APP</a:t>
                </a:r>
                <a:endParaRPr lang="en-US" altLang="ja-JP" dirty="0">
                  <a:latin typeface="微软雅黑" panose="020B0503020204020204" pitchFamily="34" charset="-122"/>
                  <a:ea typeface="微软雅黑" panose="020B0503020204020204" pitchFamily="34" charset="-122"/>
                  <a:cs typeface="Arial" charset="0"/>
                </a:endParaRPr>
              </a:p>
            </p:txBody>
          </p:sp>
          <p:sp>
            <p:nvSpPr>
              <p:cNvPr id="224" name="AutoShape 28"/>
              <p:cNvSpPr>
                <a:spLocks noChangeArrowheads="1"/>
              </p:cNvSpPr>
              <p:nvPr/>
            </p:nvSpPr>
            <p:spPr bwMode="auto">
              <a:xfrm>
                <a:off x="460" y="1698"/>
                <a:ext cx="590" cy="315"/>
              </a:xfrm>
              <a:prstGeom prst="roundRect">
                <a:avLst>
                  <a:gd name="adj" fmla="val 8495"/>
                </a:avLst>
              </a:prstGeom>
              <a:solidFill>
                <a:srgbClr val="BABABA"/>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pic>
            <p:nvPicPr>
              <p:cNvPr id="225" name="Picture 78" descr="Storage_icon_01"/>
              <p:cNvPicPr>
                <a:picLocks noChangeAspect="1" noChangeArrowheads="1"/>
              </p:cNvPicPr>
              <p:nvPr/>
            </p:nvPicPr>
            <p:blipFill>
              <a:blip r:embed="rId3" cstate="print"/>
              <a:srcRect/>
              <a:stretch>
                <a:fillRect/>
              </a:stretch>
            </p:blipFill>
            <p:spPr bwMode="auto">
              <a:xfrm>
                <a:off x="889" y="1738"/>
                <a:ext cx="160" cy="268"/>
              </a:xfrm>
              <a:prstGeom prst="rect">
                <a:avLst/>
              </a:prstGeom>
              <a:noFill/>
              <a:ln w="9525">
                <a:noFill/>
                <a:miter lim="800000"/>
                <a:headEnd/>
                <a:tailEnd/>
              </a:ln>
            </p:spPr>
          </p:pic>
          <p:pic>
            <p:nvPicPr>
              <p:cNvPr id="226" name="Picture 82" descr="Memory_icon_03"/>
              <p:cNvPicPr>
                <a:picLocks noChangeAspect="1" noChangeArrowheads="1"/>
              </p:cNvPicPr>
              <p:nvPr/>
            </p:nvPicPr>
            <p:blipFill>
              <a:blip r:embed="rId4" cstate="print"/>
              <a:srcRect/>
              <a:stretch>
                <a:fillRect/>
              </a:stretch>
            </p:blipFill>
            <p:spPr bwMode="auto">
              <a:xfrm>
                <a:off x="598" y="1738"/>
                <a:ext cx="125" cy="216"/>
              </a:xfrm>
              <a:prstGeom prst="rect">
                <a:avLst/>
              </a:prstGeom>
              <a:noFill/>
              <a:ln w="9525">
                <a:noFill/>
                <a:miter lim="800000"/>
                <a:headEnd/>
                <a:tailEnd/>
              </a:ln>
            </p:spPr>
          </p:pic>
          <p:pic>
            <p:nvPicPr>
              <p:cNvPr id="227" name="Picture 86" descr="CPU_icon"/>
              <p:cNvPicPr>
                <a:picLocks noChangeAspect="1" noChangeArrowheads="1"/>
              </p:cNvPicPr>
              <p:nvPr/>
            </p:nvPicPr>
            <p:blipFill>
              <a:blip r:embed="rId5" cstate="print"/>
              <a:srcRect/>
              <a:stretch>
                <a:fillRect/>
              </a:stretch>
            </p:blipFill>
            <p:spPr bwMode="auto">
              <a:xfrm>
                <a:off x="471" y="1738"/>
                <a:ext cx="119" cy="214"/>
              </a:xfrm>
              <a:prstGeom prst="rect">
                <a:avLst/>
              </a:prstGeom>
              <a:noFill/>
              <a:ln w="9525">
                <a:noFill/>
                <a:miter lim="800000"/>
                <a:headEnd/>
                <a:tailEnd/>
              </a:ln>
            </p:spPr>
          </p:pic>
          <p:pic>
            <p:nvPicPr>
              <p:cNvPr id="228" name="Picture 7" descr="NIC_icon"/>
              <p:cNvPicPr>
                <a:picLocks noChangeAspect="1" noChangeArrowheads="1"/>
              </p:cNvPicPr>
              <p:nvPr/>
            </p:nvPicPr>
            <p:blipFill>
              <a:blip r:embed="rId6" cstate="print"/>
              <a:srcRect/>
              <a:stretch>
                <a:fillRect/>
              </a:stretch>
            </p:blipFill>
            <p:spPr bwMode="auto">
              <a:xfrm>
                <a:off x="740" y="1769"/>
                <a:ext cx="178" cy="188"/>
              </a:xfrm>
              <a:prstGeom prst="rect">
                <a:avLst/>
              </a:prstGeom>
              <a:noFill/>
              <a:ln w="9525">
                <a:noFill/>
                <a:miter lim="800000"/>
                <a:headEnd/>
                <a:tailEnd/>
              </a:ln>
            </p:spPr>
          </p:pic>
          <p:sp>
            <p:nvSpPr>
              <p:cNvPr id="229" name="AutoShape 25"/>
              <p:cNvSpPr>
                <a:spLocks noChangeArrowheads="1"/>
              </p:cNvSpPr>
              <p:nvPr/>
            </p:nvSpPr>
            <p:spPr bwMode="auto">
              <a:xfrm>
                <a:off x="1091" y="865"/>
                <a:ext cx="628" cy="1179"/>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9525" algn="ctr">
                <a:solidFill>
                  <a:srgbClr val="33CCCC"/>
                </a:solidFill>
                <a:round/>
                <a:headEnd/>
                <a:tailEnd/>
              </a:ln>
              <a:effectLst/>
            </p:spPr>
            <p:txBody>
              <a:bodyPr wrap="none" lIns="91241" tIns="45624" rIns="91241" bIns="45624" anchor="ctr">
                <a:noAutofit/>
              </a:bodyPr>
              <a:lstStyle/>
              <a:p>
                <a:pPr algn="ctr" fontAlgn="ctr"/>
                <a:endParaRPr lang="en-US" altLang="ja-JP" sz="900" b="1" dirty="0">
                  <a:latin typeface="微软雅黑" panose="020B0503020204020204" pitchFamily="34" charset="-122"/>
                  <a:ea typeface="微软雅黑" panose="020B0503020204020204" pitchFamily="34" charset="-122"/>
                  <a:cs typeface="Arial" charset="0"/>
                </a:endParaRPr>
              </a:p>
            </p:txBody>
          </p:sp>
          <p:sp>
            <p:nvSpPr>
              <p:cNvPr id="230" name="AutoShape 26"/>
              <p:cNvSpPr>
                <a:spLocks noChangeArrowheads="1"/>
              </p:cNvSpPr>
              <p:nvPr/>
            </p:nvSpPr>
            <p:spPr bwMode="gray">
              <a:xfrm>
                <a:off x="1106" y="1330"/>
                <a:ext cx="590" cy="351"/>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round/>
                <a:headEnd/>
                <a:tailEnd/>
              </a:ln>
              <a:effectLst/>
            </p:spPr>
            <p:txBody>
              <a:bodyPr wrap="none" lIns="91422" tIns="45712" rIns="91422" bIns="45712" anchor="ctr">
                <a:noAutofit/>
              </a:bodyPr>
              <a:lstStyle/>
              <a:p>
                <a:pPr algn="ctr" defTabSz="731620" fontAlgn="ctr">
                  <a:spcBef>
                    <a:spcPct val="50000"/>
                  </a:spcBef>
                </a:pPr>
                <a:r>
                  <a:rPr lang="en-US" dirty="0" smtClean="0">
                    <a:latin typeface="微软雅黑" panose="020B0503020204020204" pitchFamily="34" charset="-122"/>
                    <a:ea typeface="微软雅黑" panose="020B0503020204020204" pitchFamily="34" charset="-122"/>
                  </a:rPr>
                  <a:t>Linux</a:t>
                </a:r>
                <a:endParaRPr lang="en-US" altLang="ja-JP" dirty="0">
                  <a:latin typeface="微软雅黑" panose="020B0503020204020204" pitchFamily="34" charset="-122"/>
                  <a:ea typeface="微软雅黑" panose="020B0503020204020204" pitchFamily="34" charset="-122"/>
                  <a:cs typeface="Arial" charset="0"/>
                </a:endParaRPr>
              </a:p>
            </p:txBody>
          </p:sp>
          <p:sp>
            <p:nvSpPr>
              <p:cNvPr id="231" name="AutoShape 29"/>
              <p:cNvSpPr>
                <a:spLocks noChangeArrowheads="1"/>
              </p:cNvSpPr>
              <p:nvPr/>
            </p:nvSpPr>
            <p:spPr bwMode="gray">
              <a:xfrm>
                <a:off x="1117" y="955"/>
                <a:ext cx="579" cy="351"/>
              </a:xfrm>
              <a:prstGeom prst="roundRect">
                <a:avLst>
                  <a:gd name="adj" fmla="val 8495"/>
                </a:avLst>
              </a:prstGeom>
              <a:solidFill>
                <a:srgbClr val="79A400">
                  <a:alpha val="70000"/>
                </a:srgbClr>
              </a:solidFill>
              <a:ln w="12700" algn="ctr">
                <a:solidFill>
                  <a:schemeClr val="tx1"/>
                </a:solidFill>
                <a:round/>
                <a:headEnd/>
                <a:tailEnd/>
              </a:ln>
              <a:effectLst/>
            </p:spPr>
            <p:txBody>
              <a:bodyPr wrap="none" lIns="91422" tIns="45712" rIns="91422" bIns="45712" anchor="ctr">
                <a:noAutofit/>
              </a:bodyPr>
              <a:lstStyle/>
              <a:p>
                <a:pPr algn="ctr" defTabSz="731620" fontAlgn="ctr">
                  <a:spcBef>
                    <a:spcPct val="50000"/>
                  </a:spcBef>
                </a:pPr>
                <a:r>
                  <a:rPr lang="en-US" dirty="0" smtClean="0">
                    <a:latin typeface="微软雅黑" panose="020B0503020204020204" pitchFamily="34" charset="-122"/>
                    <a:ea typeface="微软雅黑" panose="020B0503020204020204" pitchFamily="34" charset="-122"/>
                  </a:rPr>
                  <a:t>APP</a:t>
                </a:r>
                <a:endParaRPr lang="en-US" altLang="ja-JP" dirty="0">
                  <a:latin typeface="微软雅黑" panose="020B0503020204020204" pitchFamily="34" charset="-122"/>
                  <a:ea typeface="微软雅黑" panose="020B0503020204020204" pitchFamily="34" charset="-122"/>
                  <a:cs typeface="Arial" charset="0"/>
                </a:endParaRPr>
              </a:p>
            </p:txBody>
          </p:sp>
          <p:sp>
            <p:nvSpPr>
              <p:cNvPr id="232" name="AutoShape 28"/>
              <p:cNvSpPr>
                <a:spLocks noChangeArrowheads="1"/>
              </p:cNvSpPr>
              <p:nvPr/>
            </p:nvSpPr>
            <p:spPr bwMode="auto">
              <a:xfrm>
                <a:off x="1093" y="1698"/>
                <a:ext cx="591" cy="315"/>
              </a:xfrm>
              <a:prstGeom prst="roundRect">
                <a:avLst>
                  <a:gd name="adj" fmla="val 8495"/>
                </a:avLst>
              </a:prstGeom>
              <a:solidFill>
                <a:srgbClr val="BABABA"/>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pic>
            <p:nvPicPr>
              <p:cNvPr id="233" name="Picture 78" descr="Storage_icon_01"/>
              <p:cNvPicPr>
                <a:picLocks noChangeAspect="1" noChangeArrowheads="1"/>
              </p:cNvPicPr>
              <p:nvPr/>
            </p:nvPicPr>
            <p:blipFill>
              <a:blip r:embed="rId3" cstate="print"/>
              <a:srcRect/>
              <a:stretch>
                <a:fillRect/>
              </a:stretch>
            </p:blipFill>
            <p:spPr bwMode="auto">
              <a:xfrm>
                <a:off x="1522" y="1738"/>
                <a:ext cx="160" cy="268"/>
              </a:xfrm>
              <a:prstGeom prst="rect">
                <a:avLst/>
              </a:prstGeom>
              <a:noFill/>
              <a:ln w="9525">
                <a:noFill/>
                <a:miter lim="800000"/>
                <a:headEnd/>
                <a:tailEnd/>
              </a:ln>
            </p:spPr>
          </p:pic>
          <p:pic>
            <p:nvPicPr>
              <p:cNvPr id="234" name="Picture 82" descr="Memory_icon_03"/>
              <p:cNvPicPr>
                <a:picLocks noChangeAspect="1" noChangeArrowheads="1"/>
              </p:cNvPicPr>
              <p:nvPr/>
            </p:nvPicPr>
            <p:blipFill>
              <a:blip r:embed="rId4" cstate="print"/>
              <a:srcRect/>
              <a:stretch>
                <a:fillRect/>
              </a:stretch>
            </p:blipFill>
            <p:spPr bwMode="auto">
              <a:xfrm>
                <a:off x="1231" y="1738"/>
                <a:ext cx="125" cy="216"/>
              </a:xfrm>
              <a:prstGeom prst="rect">
                <a:avLst/>
              </a:prstGeom>
              <a:noFill/>
              <a:ln w="9525">
                <a:noFill/>
                <a:miter lim="800000"/>
                <a:headEnd/>
                <a:tailEnd/>
              </a:ln>
            </p:spPr>
          </p:pic>
          <p:pic>
            <p:nvPicPr>
              <p:cNvPr id="235" name="Picture 86" descr="CPU_icon"/>
              <p:cNvPicPr>
                <a:picLocks noChangeAspect="1" noChangeArrowheads="1"/>
              </p:cNvPicPr>
              <p:nvPr/>
            </p:nvPicPr>
            <p:blipFill>
              <a:blip r:embed="rId5" cstate="print"/>
              <a:srcRect/>
              <a:stretch>
                <a:fillRect/>
              </a:stretch>
            </p:blipFill>
            <p:spPr bwMode="auto">
              <a:xfrm>
                <a:off x="1104" y="1738"/>
                <a:ext cx="119" cy="214"/>
              </a:xfrm>
              <a:prstGeom prst="rect">
                <a:avLst/>
              </a:prstGeom>
              <a:noFill/>
              <a:ln w="9525">
                <a:noFill/>
                <a:miter lim="800000"/>
                <a:headEnd/>
                <a:tailEnd/>
              </a:ln>
            </p:spPr>
          </p:pic>
          <p:pic>
            <p:nvPicPr>
              <p:cNvPr id="236" name="Picture 7" descr="NIC_icon"/>
              <p:cNvPicPr>
                <a:picLocks noChangeAspect="1" noChangeArrowheads="1"/>
              </p:cNvPicPr>
              <p:nvPr/>
            </p:nvPicPr>
            <p:blipFill>
              <a:blip r:embed="rId7" cstate="print"/>
              <a:srcRect/>
              <a:stretch>
                <a:fillRect/>
              </a:stretch>
            </p:blipFill>
            <p:spPr bwMode="auto">
              <a:xfrm>
                <a:off x="1361" y="1769"/>
                <a:ext cx="180" cy="188"/>
              </a:xfrm>
              <a:prstGeom prst="rect">
                <a:avLst/>
              </a:prstGeom>
              <a:noFill/>
              <a:ln w="9525">
                <a:noFill/>
                <a:miter lim="800000"/>
                <a:headEnd/>
                <a:tailEnd/>
              </a:ln>
            </p:spPr>
          </p:pic>
          <p:grpSp>
            <p:nvGrpSpPr>
              <p:cNvPr id="237" name="Group 32"/>
              <p:cNvGrpSpPr>
                <a:grpSpLocks noChangeAspect="1"/>
              </p:cNvGrpSpPr>
              <p:nvPr/>
            </p:nvGrpSpPr>
            <p:grpSpPr bwMode="auto">
              <a:xfrm>
                <a:off x="624" y="2177"/>
                <a:ext cx="262" cy="318"/>
                <a:chOff x="5506" y="5440"/>
                <a:chExt cx="312" cy="502"/>
              </a:xfrm>
            </p:grpSpPr>
            <p:sp>
              <p:nvSpPr>
                <p:cNvPr id="318" name="Freeform 33"/>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9" name="Freeform 34"/>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0" name="Freeform 35"/>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1" name="Freeform 36"/>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2" name="Freeform 37"/>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3" name="Freeform 38"/>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4" name="Freeform 39"/>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5" name="Freeform 40"/>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6" name="Freeform 41"/>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7" name="Freeform 42"/>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8" name="Freeform 43"/>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29" name="Freeform 44"/>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0" name="Freeform 45"/>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1" name="Freeform 46"/>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2" name="Freeform 47"/>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3" name="Freeform 48"/>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4" name="Freeform 49"/>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5" name="Freeform 50"/>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6" name="Freeform 51"/>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7" name="Freeform 52"/>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8" name="Freeform 53"/>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39" name="Freeform 54"/>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6350" cap="rnd">
                  <a:no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grpSp>
          <p:sp>
            <p:nvSpPr>
              <p:cNvPr id="238" name="AutoShape 25"/>
              <p:cNvSpPr>
                <a:spLocks noChangeArrowheads="1"/>
              </p:cNvSpPr>
              <p:nvPr/>
            </p:nvSpPr>
            <p:spPr bwMode="auto">
              <a:xfrm>
                <a:off x="1758" y="862"/>
                <a:ext cx="628" cy="1179"/>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9525" algn="ctr">
                <a:solidFill>
                  <a:srgbClr val="33CCCC"/>
                </a:solidFill>
                <a:round/>
                <a:headEnd/>
                <a:tailEnd/>
              </a:ln>
              <a:effectLst/>
            </p:spPr>
            <p:txBody>
              <a:bodyPr wrap="none" lIns="91241" tIns="45624" rIns="91241" bIns="45624" anchor="ctr">
                <a:noAutofit/>
              </a:bodyPr>
              <a:lstStyle/>
              <a:p>
                <a:pPr algn="ctr" fontAlgn="ctr"/>
                <a:endParaRPr lang="en-US" altLang="ja-JP" sz="900" b="1" dirty="0">
                  <a:latin typeface="微软雅黑" panose="020B0503020204020204" pitchFamily="34" charset="-122"/>
                  <a:ea typeface="微软雅黑" panose="020B0503020204020204" pitchFamily="34" charset="-122"/>
                  <a:cs typeface="Arial" charset="0"/>
                </a:endParaRPr>
              </a:p>
            </p:txBody>
          </p:sp>
          <p:sp>
            <p:nvSpPr>
              <p:cNvPr id="239" name="AutoShape 26"/>
              <p:cNvSpPr>
                <a:spLocks noChangeArrowheads="1"/>
              </p:cNvSpPr>
              <p:nvPr/>
            </p:nvSpPr>
            <p:spPr bwMode="gray">
              <a:xfrm>
                <a:off x="1773" y="1327"/>
                <a:ext cx="590" cy="351"/>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round/>
                <a:headEnd/>
                <a:tailEnd/>
              </a:ln>
              <a:effectLst/>
            </p:spPr>
            <p:txBody>
              <a:bodyPr wrap="none" lIns="91422" tIns="45712" rIns="91422" bIns="45712" anchor="ctr">
                <a:noAutofit/>
              </a:bodyPr>
              <a:lstStyle/>
              <a:p>
                <a:pPr algn="ctr" defTabSz="731620" fontAlgn="ctr">
                  <a:spcBef>
                    <a:spcPct val="50000"/>
                  </a:spcBef>
                </a:pPr>
                <a:r>
                  <a:rPr lang="en-US" dirty="0" smtClean="0">
                    <a:latin typeface="微软雅黑" panose="020B0503020204020204" pitchFamily="34" charset="-122"/>
                    <a:ea typeface="微软雅黑" panose="020B0503020204020204" pitchFamily="34" charset="-122"/>
                  </a:rPr>
                  <a:t>Linux</a:t>
                </a:r>
                <a:endParaRPr lang="en-US" altLang="ja-JP" dirty="0">
                  <a:latin typeface="微软雅黑" panose="020B0503020204020204" pitchFamily="34" charset="-122"/>
                  <a:ea typeface="微软雅黑" panose="020B0503020204020204" pitchFamily="34" charset="-122"/>
                  <a:cs typeface="Arial" charset="0"/>
                </a:endParaRPr>
              </a:p>
            </p:txBody>
          </p:sp>
          <p:sp>
            <p:nvSpPr>
              <p:cNvPr id="240" name="AutoShape 29"/>
              <p:cNvSpPr>
                <a:spLocks noChangeArrowheads="1"/>
              </p:cNvSpPr>
              <p:nvPr/>
            </p:nvSpPr>
            <p:spPr bwMode="gray">
              <a:xfrm>
                <a:off x="1784" y="952"/>
                <a:ext cx="579" cy="351"/>
              </a:xfrm>
              <a:prstGeom prst="roundRect">
                <a:avLst>
                  <a:gd name="adj" fmla="val 8495"/>
                </a:avLst>
              </a:prstGeom>
              <a:solidFill>
                <a:srgbClr val="79A400">
                  <a:alpha val="70000"/>
                </a:srgbClr>
              </a:solidFill>
              <a:ln w="12700" algn="ctr">
                <a:solidFill>
                  <a:schemeClr val="tx1"/>
                </a:solidFill>
                <a:round/>
                <a:headEnd/>
                <a:tailEnd/>
              </a:ln>
              <a:effectLst/>
            </p:spPr>
            <p:txBody>
              <a:bodyPr wrap="none" lIns="91422" tIns="45712" rIns="91422" bIns="45712" anchor="ctr">
                <a:noAutofit/>
              </a:bodyPr>
              <a:lstStyle/>
              <a:p>
                <a:pPr algn="ctr" defTabSz="731620" fontAlgn="ctr">
                  <a:spcBef>
                    <a:spcPct val="50000"/>
                  </a:spcBef>
                </a:pPr>
                <a:r>
                  <a:rPr lang="en-US" dirty="0" smtClean="0">
                    <a:latin typeface="微软雅黑" panose="020B0503020204020204" pitchFamily="34" charset="-122"/>
                    <a:ea typeface="微软雅黑" panose="020B0503020204020204" pitchFamily="34" charset="-122"/>
                  </a:rPr>
                  <a:t>APP</a:t>
                </a:r>
                <a:endParaRPr lang="en-US" altLang="ja-JP" dirty="0">
                  <a:latin typeface="微软雅黑" panose="020B0503020204020204" pitchFamily="34" charset="-122"/>
                  <a:ea typeface="微软雅黑" panose="020B0503020204020204" pitchFamily="34" charset="-122"/>
                  <a:cs typeface="Arial" charset="0"/>
                </a:endParaRPr>
              </a:p>
            </p:txBody>
          </p:sp>
          <p:sp>
            <p:nvSpPr>
              <p:cNvPr id="241" name="AutoShape 28"/>
              <p:cNvSpPr>
                <a:spLocks noChangeArrowheads="1"/>
              </p:cNvSpPr>
              <p:nvPr/>
            </p:nvSpPr>
            <p:spPr bwMode="auto">
              <a:xfrm>
                <a:off x="1760" y="1695"/>
                <a:ext cx="591" cy="315"/>
              </a:xfrm>
              <a:prstGeom prst="roundRect">
                <a:avLst>
                  <a:gd name="adj" fmla="val 8495"/>
                </a:avLst>
              </a:prstGeom>
              <a:solidFill>
                <a:srgbClr val="BABABA"/>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pic>
            <p:nvPicPr>
              <p:cNvPr id="242" name="Picture 78" descr="Storage_icon_01"/>
              <p:cNvPicPr>
                <a:picLocks noChangeAspect="1" noChangeArrowheads="1"/>
              </p:cNvPicPr>
              <p:nvPr/>
            </p:nvPicPr>
            <p:blipFill>
              <a:blip r:embed="rId3" cstate="print"/>
              <a:srcRect/>
              <a:stretch>
                <a:fillRect/>
              </a:stretch>
            </p:blipFill>
            <p:spPr bwMode="auto">
              <a:xfrm>
                <a:off x="2189" y="1735"/>
                <a:ext cx="160" cy="268"/>
              </a:xfrm>
              <a:prstGeom prst="rect">
                <a:avLst/>
              </a:prstGeom>
              <a:noFill/>
              <a:ln w="9525">
                <a:noFill/>
                <a:miter lim="800000"/>
                <a:headEnd/>
                <a:tailEnd/>
              </a:ln>
            </p:spPr>
          </p:pic>
          <p:pic>
            <p:nvPicPr>
              <p:cNvPr id="243" name="Picture 82" descr="Memory_icon_03"/>
              <p:cNvPicPr>
                <a:picLocks noChangeAspect="1" noChangeArrowheads="1"/>
              </p:cNvPicPr>
              <p:nvPr/>
            </p:nvPicPr>
            <p:blipFill>
              <a:blip r:embed="rId4" cstate="print"/>
              <a:srcRect/>
              <a:stretch>
                <a:fillRect/>
              </a:stretch>
            </p:blipFill>
            <p:spPr bwMode="auto">
              <a:xfrm>
                <a:off x="1898" y="1735"/>
                <a:ext cx="125" cy="216"/>
              </a:xfrm>
              <a:prstGeom prst="rect">
                <a:avLst/>
              </a:prstGeom>
              <a:noFill/>
              <a:ln w="9525">
                <a:noFill/>
                <a:miter lim="800000"/>
                <a:headEnd/>
                <a:tailEnd/>
              </a:ln>
            </p:spPr>
          </p:pic>
          <p:pic>
            <p:nvPicPr>
              <p:cNvPr id="244" name="Picture 86" descr="CPU_icon"/>
              <p:cNvPicPr>
                <a:picLocks noChangeAspect="1" noChangeArrowheads="1"/>
              </p:cNvPicPr>
              <p:nvPr/>
            </p:nvPicPr>
            <p:blipFill>
              <a:blip r:embed="rId5" cstate="print"/>
              <a:srcRect/>
              <a:stretch>
                <a:fillRect/>
              </a:stretch>
            </p:blipFill>
            <p:spPr bwMode="auto">
              <a:xfrm>
                <a:off x="1771" y="1735"/>
                <a:ext cx="119" cy="214"/>
              </a:xfrm>
              <a:prstGeom prst="rect">
                <a:avLst/>
              </a:prstGeom>
              <a:noFill/>
              <a:ln w="9525">
                <a:noFill/>
                <a:miter lim="800000"/>
                <a:headEnd/>
                <a:tailEnd/>
              </a:ln>
            </p:spPr>
          </p:pic>
          <p:pic>
            <p:nvPicPr>
              <p:cNvPr id="245" name="Picture 7" descr="NIC_icon"/>
              <p:cNvPicPr>
                <a:picLocks noChangeAspect="1" noChangeArrowheads="1"/>
              </p:cNvPicPr>
              <p:nvPr/>
            </p:nvPicPr>
            <p:blipFill>
              <a:blip r:embed="rId7" cstate="print"/>
              <a:srcRect/>
              <a:stretch>
                <a:fillRect/>
              </a:stretch>
            </p:blipFill>
            <p:spPr bwMode="auto">
              <a:xfrm>
                <a:off x="2028" y="1766"/>
                <a:ext cx="180" cy="188"/>
              </a:xfrm>
              <a:prstGeom prst="rect">
                <a:avLst/>
              </a:prstGeom>
              <a:noFill/>
              <a:ln w="9525">
                <a:noFill/>
                <a:miter lim="800000"/>
                <a:headEnd/>
                <a:tailEnd/>
              </a:ln>
            </p:spPr>
          </p:pic>
          <p:pic>
            <p:nvPicPr>
              <p:cNvPr id="246" name="Picture 63" descr="상승_4"/>
              <p:cNvPicPr>
                <a:picLocks noChangeAspect="1" noChangeArrowheads="1"/>
              </p:cNvPicPr>
              <p:nvPr/>
            </p:nvPicPr>
            <p:blipFill>
              <a:blip r:embed="rId8" cstate="print">
                <a:lum bright="-6000" contrast="36000"/>
              </a:blip>
              <a:srcRect r="3534"/>
              <a:stretch>
                <a:fillRect/>
              </a:stretch>
            </p:blipFill>
            <p:spPr bwMode="auto">
              <a:xfrm>
                <a:off x="533" y="1996"/>
                <a:ext cx="454" cy="296"/>
              </a:xfrm>
              <a:prstGeom prst="rect">
                <a:avLst/>
              </a:prstGeom>
              <a:noFill/>
            </p:spPr>
          </p:pic>
          <p:grpSp>
            <p:nvGrpSpPr>
              <p:cNvPr id="247" name="Group 64"/>
              <p:cNvGrpSpPr>
                <a:grpSpLocks noChangeAspect="1"/>
              </p:cNvGrpSpPr>
              <p:nvPr/>
            </p:nvGrpSpPr>
            <p:grpSpPr bwMode="auto">
              <a:xfrm>
                <a:off x="1269" y="2177"/>
                <a:ext cx="262" cy="318"/>
                <a:chOff x="5506" y="5440"/>
                <a:chExt cx="312" cy="502"/>
              </a:xfrm>
            </p:grpSpPr>
            <p:sp>
              <p:nvSpPr>
                <p:cNvPr id="296" name="Freeform 65"/>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7" name="Freeform 66"/>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8" name="Freeform 67"/>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9" name="Freeform 68"/>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0" name="Freeform 69"/>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1" name="Freeform 70"/>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2" name="Freeform 71"/>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3" name="Freeform 72"/>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4" name="Freeform 73"/>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5" name="Freeform 74"/>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6" name="Freeform 75"/>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7" name="Freeform 76"/>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8" name="Freeform 77"/>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09" name="Freeform 78"/>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0" name="Freeform 79"/>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1" name="Freeform 80"/>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2" name="Freeform 81"/>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3" name="Freeform 82"/>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4" name="Freeform 83"/>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5" name="Freeform 84"/>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6" name="Freeform 85"/>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317" name="Freeform 86"/>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6350" cap="rnd">
                  <a:no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grpSp>
          <p:pic>
            <p:nvPicPr>
              <p:cNvPr id="248" name="Picture 87" descr="상승_4"/>
              <p:cNvPicPr>
                <a:picLocks noChangeAspect="1" noChangeArrowheads="1"/>
              </p:cNvPicPr>
              <p:nvPr/>
            </p:nvPicPr>
            <p:blipFill>
              <a:blip r:embed="rId8" cstate="print">
                <a:lum bright="-6000" contrast="36000"/>
              </a:blip>
              <a:srcRect r="3534"/>
              <a:stretch>
                <a:fillRect/>
              </a:stretch>
            </p:blipFill>
            <p:spPr bwMode="auto">
              <a:xfrm>
                <a:off x="1168" y="1996"/>
                <a:ext cx="454" cy="296"/>
              </a:xfrm>
              <a:prstGeom prst="rect">
                <a:avLst/>
              </a:prstGeom>
              <a:noFill/>
            </p:spPr>
          </p:pic>
          <p:grpSp>
            <p:nvGrpSpPr>
              <p:cNvPr id="249" name="Group 88"/>
              <p:cNvGrpSpPr>
                <a:grpSpLocks noChangeAspect="1"/>
              </p:cNvGrpSpPr>
              <p:nvPr/>
            </p:nvGrpSpPr>
            <p:grpSpPr bwMode="auto">
              <a:xfrm>
                <a:off x="1904" y="2177"/>
                <a:ext cx="262" cy="318"/>
                <a:chOff x="5506" y="5440"/>
                <a:chExt cx="312" cy="502"/>
              </a:xfrm>
            </p:grpSpPr>
            <p:sp>
              <p:nvSpPr>
                <p:cNvPr id="274" name="Freeform 89"/>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5" name="Freeform 90"/>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6" name="Freeform 91"/>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7" name="Freeform 92"/>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8" name="Freeform 93"/>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9" name="Freeform 94"/>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0" name="Freeform 95"/>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1" name="Freeform 96"/>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2" name="Freeform 97"/>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3" name="Freeform 98"/>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4" name="Freeform 99"/>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5" name="Freeform 100"/>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6" name="Freeform 101"/>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7" name="Freeform 102"/>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8" name="Freeform 103"/>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89" name="Freeform 104"/>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0" name="Freeform 105"/>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1" name="Freeform 106"/>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2" name="Freeform 107"/>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3" name="Freeform 108"/>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4" name="Freeform 109"/>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95" name="Freeform 110"/>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6350" cap="rnd">
                  <a:no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grpSp>
          <p:pic>
            <p:nvPicPr>
              <p:cNvPr id="250" name="Picture 111" descr="상승_4"/>
              <p:cNvPicPr>
                <a:picLocks noChangeAspect="1" noChangeArrowheads="1"/>
              </p:cNvPicPr>
              <p:nvPr/>
            </p:nvPicPr>
            <p:blipFill>
              <a:blip r:embed="rId8" cstate="print">
                <a:lum bright="-6000" contrast="36000"/>
              </a:blip>
              <a:srcRect r="3534"/>
              <a:stretch>
                <a:fillRect/>
              </a:stretch>
            </p:blipFill>
            <p:spPr bwMode="auto">
              <a:xfrm>
                <a:off x="1839" y="1996"/>
                <a:ext cx="454" cy="296"/>
              </a:xfrm>
              <a:prstGeom prst="rect">
                <a:avLst/>
              </a:prstGeom>
              <a:noFill/>
            </p:spPr>
          </p:pic>
          <p:grpSp>
            <p:nvGrpSpPr>
              <p:cNvPr id="251" name="Group 112"/>
              <p:cNvGrpSpPr>
                <a:grpSpLocks noChangeAspect="1"/>
              </p:cNvGrpSpPr>
              <p:nvPr/>
            </p:nvGrpSpPr>
            <p:grpSpPr bwMode="auto">
              <a:xfrm>
                <a:off x="1904" y="2177"/>
                <a:ext cx="262" cy="318"/>
                <a:chOff x="5506" y="5440"/>
                <a:chExt cx="312" cy="502"/>
              </a:xfrm>
            </p:grpSpPr>
            <p:sp>
              <p:nvSpPr>
                <p:cNvPr id="252" name="Freeform 113"/>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53" name="Freeform 114"/>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54" name="Freeform 115"/>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55" name="Freeform 116"/>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56" name="Freeform 117"/>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57" name="Freeform 118"/>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58" name="Freeform 119"/>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59" name="Freeform 120"/>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0" name="Freeform 121"/>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1" name="Freeform 122"/>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2" name="Freeform 123"/>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3" name="Freeform 124"/>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4" name="Freeform 125"/>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5" name="Freeform 126"/>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6" name="Freeform 127"/>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7" name="Freeform 128"/>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8" name="Freeform 129"/>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69" name="Freeform 130"/>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0" name="Freeform 131"/>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1" name="Freeform 132"/>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2" name="Freeform 133"/>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73" name="Freeform 134"/>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6350" cap="rnd">
                  <a:no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grpSp>
        </p:grpSp>
        <p:grpSp>
          <p:nvGrpSpPr>
            <p:cNvPr id="38" name="组合 37"/>
            <p:cNvGrpSpPr/>
            <p:nvPr/>
          </p:nvGrpSpPr>
          <p:grpSpPr>
            <a:xfrm>
              <a:off x="5081249" y="1811465"/>
              <a:ext cx="3573873" cy="2606523"/>
              <a:chOff x="5081249" y="1811465"/>
              <a:chExt cx="3573873" cy="2606523"/>
            </a:xfrm>
          </p:grpSpPr>
          <p:sp>
            <p:nvSpPr>
              <p:cNvPr id="39" name="AutoShape 25"/>
              <p:cNvSpPr>
                <a:spLocks noChangeArrowheads="1"/>
              </p:cNvSpPr>
              <p:nvPr/>
            </p:nvSpPr>
            <p:spPr bwMode="auto">
              <a:xfrm>
                <a:off x="5081249" y="2154667"/>
                <a:ext cx="567549" cy="1165678"/>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15875" algn="ctr">
                <a:solidFill>
                  <a:srgbClr val="33CCCC"/>
                </a:solidFill>
                <a:prstDash val="sysDot"/>
                <a:round/>
                <a:headEnd/>
                <a:tailEnd/>
              </a:ln>
              <a:effectLst/>
            </p:spPr>
            <p:txBody>
              <a:bodyPr wrap="none" lIns="83267" tIns="41636" rIns="83267" bIns="41636" anchor="ctr">
                <a:noAutofit/>
              </a:bodyPr>
              <a:lstStyle/>
              <a:p>
                <a:pPr algn="ctr" fontAlgn="ctr"/>
                <a:endParaRPr lang="en-US" altLang="ja-JP" sz="800" b="1" dirty="0">
                  <a:latin typeface="微软雅黑" panose="020B0503020204020204" pitchFamily="34" charset="-122"/>
                  <a:ea typeface="微软雅黑" panose="020B0503020204020204" pitchFamily="34" charset="-122"/>
                  <a:cs typeface="Arial" charset="0"/>
                </a:endParaRPr>
              </a:p>
            </p:txBody>
          </p:sp>
          <p:sp>
            <p:nvSpPr>
              <p:cNvPr id="40" name="AutoShape 25"/>
              <p:cNvSpPr>
                <a:spLocks noChangeArrowheads="1"/>
              </p:cNvSpPr>
              <p:nvPr/>
            </p:nvSpPr>
            <p:spPr bwMode="auto">
              <a:xfrm>
                <a:off x="5681108" y="2154667"/>
                <a:ext cx="567549" cy="1165678"/>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15875" algn="ctr">
                <a:solidFill>
                  <a:srgbClr val="33CCCC"/>
                </a:solidFill>
                <a:prstDash val="sysDot"/>
                <a:round/>
                <a:headEnd/>
                <a:tailEnd/>
              </a:ln>
              <a:effectLst/>
            </p:spPr>
            <p:txBody>
              <a:bodyPr wrap="none" lIns="83267" tIns="41636" rIns="83267" bIns="41636" anchor="ctr">
                <a:noAutofit/>
              </a:bodyPr>
              <a:lstStyle/>
              <a:p>
                <a:pPr algn="ctr" fontAlgn="ctr"/>
                <a:endParaRPr lang="en-US" altLang="ja-JP" sz="800" b="1" dirty="0">
                  <a:latin typeface="微软雅黑" panose="020B0503020204020204" pitchFamily="34" charset="-122"/>
                  <a:ea typeface="微软雅黑" panose="020B0503020204020204" pitchFamily="34" charset="-122"/>
                  <a:cs typeface="Arial" charset="0"/>
                </a:endParaRPr>
              </a:p>
            </p:txBody>
          </p:sp>
          <p:sp>
            <p:nvSpPr>
              <p:cNvPr id="41" name="AutoShape 25"/>
              <p:cNvSpPr>
                <a:spLocks noChangeArrowheads="1"/>
              </p:cNvSpPr>
              <p:nvPr/>
            </p:nvSpPr>
            <p:spPr bwMode="auto">
              <a:xfrm>
                <a:off x="8088977" y="2154667"/>
                <a:ext cx="566145" cy="1165678"/>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15875" algn="ctr">
                <a:solidFill>
                  <a:srgbClr val="33CCCC"/>
                </a:solidFill>
                <a:prstDash val="sysDot"/>
                <a:round/>
                <a:headEnd/>
                <a:tailEnd/>
              </a:ln>
              <a:effectLst/>
            </p:spPr>
            <p:txBody>
              <a:bodyPr wrap="none" lIns="83267" tIns="41636" rIns="83267" bIns="41636" anchor="ctr">
                <a:noAutofit/>
              </a:bodyPr>
              <a:lstStyle/>
              <a:p>
                <a:pPr algn="ctr" fontAlgn="ctr"/>
                <a:endParaRPr lang="en-US" altLang="ja-JP" sz="800" b="1" dirty="0">
                  <a:latin typeface="微软雅黑" panose="020B0503020204020204" pitchFamily="34" charset="-122"/>
                  <a:ea typeface="微软雅黑" panose="020B0503020204020204" pitchFamily="34" charset="-122"/>
                  <a:cs typeface="Arial" charset="0"/>
                </a:endParaRPr>
              </a:p>
            </p:txBody>
          </p:sp>
          <p:sp>
            <p:nvSpPr>
              <p:cNvPr id="42" name="AutoShape 25"/>
              <p:cNvSpPr>
                <a:spLocks noChangeArrowheads="1"/>
              </p:cNvSpPr>
              <p:nvPr/>
            </p:nvSpPr>
            <p:spPr bwMode="auto">
              <a:xfrm>
                <a:off x="6292207" y="2154667"/>
                <a:ext cx="567549" cy="1165678"/>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15875" algn="ctr">
                <a:solidFill>
                  <a:srgbClr val="33CCCC"/>
                </a:solidFill>
                <a:prstDash val="sysDot"/>
                <a:round/>
                <a:headEnd/>
                <a:tailEnd/>
              </a:ln>
              <a:effectLst/>
            </p:spPr>
            <p:txBody>
              <a:bodyPr wrap="none" lIns="83267" tIns="41636" rIns="83267" bIns="41636" anchor="ctr">
                <a:noAutofit/>
              </a:bodyPr>
              <a:lstStyle/>
              <a:p>
                <a:pPr algn="ctr" fontAlgn="ctr"/>
                <a:endParaRPr lang="en-US" altLang="ja-JP" sz="800" b="1" dirty="0">
                  <a:latin typeface="微软雅黑" panose="020B0503020204020204" pitchFamily="34" charset="-122"/>
                  <a:ea typeface="微软雅黑" panose="020B0503020204020204" pitchFamily="34" charset="-122"/>
                  <a:cs typeface="Arial" charset="0"/>
                </a:endParaRPr>
              </a:p>
            </p:txBody>
          </p:sp>
          <p:sp>
            <p:nvSpPr>
              <p:cNvPr id="43" name="AutoShape 25"/>
              <p:cNvSpPr>
                <a:spLocks noChangeArrowheads="1"/>
              </p:cNvSpPr>
              <p:nvPr/>
            </p:nvSpPr>
            <p:spPr bwMode="auto">
              <a:xfrm>
                <a:off x="6893472" y="2154667"/>
                <a:ext cx="567549" cy="1165678"/>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15875" algn="ctr">
                <a:solidFill>
                  <a:srgbClr val="33CCCC"/>
                </a:solidFill>
                <a:prstDash val="sysDot"/>
                <a:round/>
                <a:headEnd/>
                <a:tailEnd/>
              </a:ln>
              <a:effectLst/>
            </p:spPr>
            <p:txBody>
              <a:bodyPr wrap="none" lIns="83267" tIns="41636" rIns="83267" bIns="41636" anchor="ctr">
                <a:noAutofit/>
              </a:bodyPr>
              <a:lstStyle/>
              <a:p>
                <a:pPr algn="ctr" fontAlgn="ctr"/>
                <a:endParaRPr lang="en-US" altLang="ja-JP" sz="800" b="1" dirty="0">
                  <a:latin typeface="微软雅黑" panose="020B0503020204020204" pitchFamily="34" charset="-122"/>
                  <a:ea typeface="微软雅黑" panose="020B0503020204020204" pitchFamily="34" charset="-122"/>
                  <a:cs typeface="Arial" charset="0"/>
                </a:endParaRPr>
              </a:p>
            </p:txBody>
          </p:sp>
          <p:sp>
            <p:nvSpPr>
              <p:cNvPr id="44" name="AutoShape 25"/>
              <p:cNvSpPr>
                <a:spLocks noChangeArrowheads="1"/>
              </p:cNvSpPr>
              <p:nvPr/>
            </p:nvSpPr>
            <p:spPr bwMode="auto">
              <a:xfrm>
                <a:off x="7493331" y="2154667"/>
                <a:ext cx="567549" cy="1165678"/>
              </a:xfrm>
              <a:prstGeom prst="roundRect">
                <a:avLst>
                  <a:gd name="adj" fmla="val 4917"/>
                </a:avLst>
              </a:prstGeom>
              <a:gradFill rotWithShape="1">
                <a:gsLst>
                  <a:gs pos="0">
                    <a:srgbClr val="FFFF99"/>
                  </a:gs>
                  <a:gs pos="100000">
                    <a:srgbClr val="FFFF99">
                      <a:gamma/>
                      <a:shade val="46275"/>
                      <a:invGamma/>
                      <a:alpha val="14000"/>
                    </a:srgbClr>
                  </a:gs>
                </a:gsLst>
                <a:path path="shape">
                  <a:fillToRect l="50000" t="50000" r="50000" b="50000"/>
                </a:path>
              </a:gradFill>
              <a:ln w="15875" algn="ctr">
                <a:solidFill>
                  <a:srgbClr val="33CCCC"/>
                </a:solidFill>
                <a:prstDash val="sysDot"/>
                <a:round/>
                <a:headEnd/>
                <a:tailEnd/>
              </a:ln>
              <a:effectLst/>
            </p:spPr>
            <p:txBody>
              <a:bodyPr wrap="none" lIns="83267" tIns="41636" rIns="83267" bIns="41636" anchor="ctr">
                <a:noAutofit/>
              </a:bodyPr>
              <a:lstStyle/>
              <a:p>
                <a:pPr algn="ctr" fontAlgn="ctr"/>
                <a:endParaRPr lang="en-US" altLang="ja-JP" sz="800" b="1" dirty="0">
                  <a:latin typeface="微软雅黑" panose="020B0503020204020204" pitchFamily="34" charset="-122"/>
                  <a:ea typeface="微软雅黑" panose="020B0503020204020204" pitchFamily="34" charset="-122"/>
                  <a:cs typeface="Arial" charset="0"/>
                </a:endParaRPr>
              </a:p>
            </p:txBody>
          </p:sp>
          <p:sp>
            <p:nvSpPr>
              <p:cNvPr id="45" name="Rectangle 11"/>
              <p:cNvSpPr>
                <a:spLocks noChangeArrowheads="1"/>
              </p:cNvSpPr>
              <p:nvPr/>
            </p:nvSpPr>
            <p:spPr bwMode="gray">
              <a:xfrm>
                <a:off x="5974717" y="1811465"/>
                <a:ext cx="1529853" cy="325060"/>
              </a:xfrm>
              <a:prstGeom prst="rect">
                <a:avLst/>
              </a:prstGeom>
              <a:solidFill>
                <a:srgbClr val="6AB7EC"/>
              </a:solidFill>
              <a:ln w="9525" algn="ctr">
                <a:noFill/>
                <a:miter lim="800000"/>
                <a:headEnd/>
                <a:tailEnd/>
              </a:ln>
              <a:effectLst/>
            </p:spPr>
            <p:txBody>
              <a:bodyPr wrap="none" lIns="83432" tIns="41717" rIns="83432" bIns="41717" anchor="ctr">
                <a:noAutofit/>
              </a:bodyPr>
              <a:lstStyle/>
              <a:p>
                <a:pPr algn="ctr" defTabSz="731620" fontAlgn="ctr">
                  <a:spcBef>
                    <a:spcPct val="50000"/>
                  </a:spcBef>
                </a:pPr>
                <a:r>
                  <a:rPr lang="en-US" b="1" dirty="0" smtClean="0">
                    <a:latin typeface="微软雅黑" panose="020B0503020204020204" pitchFamily="34" charset="-122"/>
                    <a:ea typeface="微软雅黑" panose="020B0503020204020204" pitchFamily="34" charset="-122"/>
                  </a:rPr>
                  <a:t>After Virtualization</a:t>
                </a:r>
                <a:endParaRPr lang="en-US" b="1" dirty="0">
                  <a:latin typeface="微软雅黑" panose="020B0503020204020204" pitchFamily="34" charset="-122"/>
                  <a:ea typeface="微软雅黑" panose="020B0503020204020204" pitchFamily="34" charset="-122"/>
                </a:endParaRPr>
              </a:p>
            </p:txBody>
          </p:sp>
          <p:grpSp>
            <p:nvGrpSpPr>
              <p:cNvPr id="46" name="Group 140"/>
              <p:cNvGrpSpPr>
                <a:grpSpLocks/>
              </p:cNvGrpSpPr>
              <p:nvPr/>
            </p:nvGrpSpPr>
            <p:grpSpPr bwMode="auto">
              <a:xfrm>
                <a:off x="5099511" y="3891845"/>
                <a:ext cx="3551395" cy="526143"/>
                <a:chOff x="3314" y="2041"/>
                <a:chExt cx="1892" cy="454"/>
              </a:xfrm>
            </p:grpSpPr>
            <p:sp>
              <p:nvSpPr>
                <p:cNvPr id="122" name="AutoShape 28"/>
                <p:cNvSpPr>
                  <a:spLocks noChangeArrowheads="1"/>
                </p:cNvSpPr>
                <p:nvPr/>
              </p:nvSpPr>
              <p:spPr bwMode="auto">
                <a:xfrm>
                  <a:off x="3948" y="2177"/>
                  <a:ext cx="591" cy="315"/>
                </a:xfrm>
                <a:prstGeom prst="roundRect">
                  <a:avLst>
                    <a:gd name="adj" fmla="val 8495"/>
                  </a:avLst>
                </a:prstGeom>
                <a:solidFill>
                  <a:srgbClr val="BABABA"/>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sp>
              <p:nvSpPr>
                <p:cNvPr id="123" name="AutoShape 28"/>
                <p:cNvSpPr>
                  <a:spLocks noChangeArrowheads="1"/>
                </p:cNvSpPr>
                <p:nvPr/>
              </p:nvSpPr>
              <p:spPr bwMode="auto">
                <a:xfrm>
                  <a:off x="4615" y="2177"/>
                  <a:ext cx="591" cy="315"/>
                </a:xfrm>
                <a:prstGeom prst="roundRect">
                  <a:avLst>
                    <a:gd name="adj" fmla="val 8495"/>
                  </a:avLst>
                </a:prstGeom>
                <a:solidFill>
                  <a:srgbClr val="BABABA"/>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sp>
              <p:nvSpPr>
                <p:cNvPr id="124" name="AutoShape 28"/>
                <p:cNvSpPr>
                  <a:spLocks noChangeArrowheads="1"/>
                </p:cNvSpPr>
                <p:nvPr/>
              </p:nvSpPr>
              <p:spPr bwMode="auto">
                <a:xfrm>
                  <a:off x="3314" y="2177"/>
                  <a:ext cx="591" cy="315"/>
                </a:xfrm>
                <a:prstGeom prst="roundRect">
                  <a:avLst>
                    <a:gd name="adj" fmla="val 8495"/>
                  </a:avLst>
                </a:prstGeom>
                <a:solidFill>
                  <a:srgbClr val="BABABA">
                    <a:alpha val="50000"/>
                  </a:srgbClr>
                </a:solidFill>
                <a:ln w="9525">
                  <a:solidFill>
                    <a:srgbClr val="000000"/>
                  </a:solidFill>
                  <a:round/>
                  <a:headEnd/>
                  <a:tailEnd/>
                </a:ln>
              </p:spPr>
              <p:txBody>
                <a:bodyPr wrap="none" lIns="91422" tIns="45712" rIns="91422" bIns="45712"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grpSp>
              <p:nvGrpSpPr>
                <p:cNvPr id="125" name="Group 144"/>
                <p:cNvGrpSpPr>
                  <a:grpSpLocks noChangeAspect="1"/>
                </p:cNvGrpSpPr>
                <p:nvPr/>
              </p:nvGrpSpPr>
              <p:grpSpPr bwMode="auto">
                <a:xfrm>
                  <a:off x="3479" y="2177"/>
                  <a:ext cx="262" cy="318"/>
                  <a:chOff x="5506" y="5440"/>
                  <a:chExt cx="312" cy="502"/>
                </a:xfrm>
              </p:grpSpPr>
              <p:sp>
                <p:nvSpPr>
                  <p:cNvPr id="196" name="Freeform 145"/>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7" name="Freeform 146"/>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8" name="Freeform 147"/>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9" name="Freeform 148"/>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0" name="Freeform 149"/>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1" name="Freeform 150"/>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2" name="Freeform 151"/>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3" name="Freeform 152"/>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4" name="Freeform 153"/>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5" name="Freeform 154"/>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6" name="Freeform 155"/>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7" name="Freeform 156"/>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8" name="Freeform 157"/>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09" name="Freeform 158"/>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10" name="Freeform 159"/>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11" name="Freeform 160"/>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12" name="Freeform 161"/>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13" name="Freeform 162"/>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14" name="Freeform 163"/>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15" name="Freeform 164"/>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16" name="Freeform 165"/>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217" name="Freeform 166"/>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6350" cap="rnd">
                    <a:no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grpSp>
            <p:grpSp>
              <p:nvGrpSpPr>
                <p:cNvPr id="126" name="Group 167"/>
                <p:cNvGrpSpPr>
                  <a:grpSpLocks noChangeAspect="1"/>
                </p:cNvGrpSpPr>
                <p:nvPr/>
              </p:nvGrpSpPr>
              <p:grpSpPr bwMode="auto">
                <a:xfrm>
                  <a:off x="4081" y="2177"/>
                  <a:ext cx="262" cy="318"/>
                  <a:chOff x="5506" y="5440"/>
                  <a:chExt cx="312" cy="502"/>
                </a:xfrm>
              </p:grpSpPr>
              <p:sp>
                <p:nvSpPr>
                  <p:cNvPr id="174" name="Freeform 168"/>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5" name="Freeform 169"/>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6" name="Freeform 170"/>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7" name="Freeform 171"/>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8" name="Freeform 172"/>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9" name="Freeform 173"/>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0" name="Freeform 174"/>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1" name="Freeform 175"/>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2" name="Freeform 176"/>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3" name="Freeform 177"/>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4" name="Freeform 178"/>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5" name="Freeform 179"/>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6" name="Freeform 180"/>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7" name="Freeform 181"/>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8" name="Freeform 182"/>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89" name="Freeform 183"/>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0" name="Freeform 184"/>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1" name="Freeform 185"/>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2" name="Freeform 186"/>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3" name="Freeform 187"/>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4" name="Freeform 188"/>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95" name="Freeform 189"/>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6350" cap="rnd">
                    <a:no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grpSp>
            <p:grpSp>
              <p:nvGrpSpPr>
                <p:cNvPr id="127" name="Group 190"/>
                <p:cNvGrpSpPr>
                  <a:grpSpLocks noChangeAspect="1"/>
                </p:cNvGrpSpPr>
                <p:nvPr/>
              </p:nvGrpSpPr>
              <p:grpSpPr bwMode="auto">
                <a:xfrm>
                  <a:off x="4759" y="2177"/>
                  <a:ext cx="262" cy="318"/>
                  <a:chOff x="5506" y="5440"/>
                  <a:chExt cx="312" cy="502"/>
                </a:xfrm>
              </p:grpSpPr>
              <p:sp>
                <p:nvSpPr>
                  <p:cNvPr id="152" name="Freeform 191"/>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3" name="Freeform 192"/>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4" name="Freeform 193"/>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5" name="Freeform 194"/>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6" name="Freeform 195"/>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7" name="Freeform 196"/>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8" name="Freeform 197"/>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9" name="Freeform 198"/>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0" name="Freeform 199"/>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1" name="Freeform 200"/>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2" name="Freeform 201"/>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3" name="Freeform 202"/>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4" name="Freeform 203"/>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5" name="Freeform 204"/>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6" name="Freeform 205"/>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7" name="Freeform 206"/>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8" name="Freeform 207"/>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69" name="Freeform 208"/>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0" name="Freeform 209"/>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1" name="Freeform 210"/>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2" name="Freeform 211"/>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73" name="Freeform 212"/>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6350" cap="rnd">
                    <a:no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grpSp>
            <p:grpSp>
              <p:nvGrpSpPr>
                <p:cNvPr id="128" name="Group 213"/>
                <p:cNvGrpSpPr>
                  <a:grpSpLocks noChangeAspect="1"/>
                </p:cNvGrpSpPr>
                <p:nvPr/>
              </p:nvGrpSpPr>
              <p:grpSpPr bwMode="auto">
                <a:xfrm>
                  <a:off x="4759" y="2177"/>
                  <a:ext cx="262" cy="318"/>
                  <a:chOff x="5506" y="5440"/>
                  <a:chExt cx="312" cy="502"/>
                </a:xfrm>
              </p:grpSpPr>
              <p:sp>
                <p:nvSpPr>
                  <p:cNvPr id="130" name="Freeform 214"/>
                  <p:cNvSpPr>
                    <a:spLocks noChangeAspect="1"/>
                  </p:cNvSpPr>
                  <p:nvPr/>
                </p:nvSpPr>
                <p:spPr bwMode="auto">
                  <a:xfrm>
                    <a:off x="5654" y="5464"/>
                    <a:ext cx="164" cy="478"/>
                  </a:xfrm>
                  <a:custGeom>
                    <a:avLst/>
                    <a:gdLst/>
                    <a:ahLst/>
                    <a:cxnLst>
                      <a:cxn ang="0">
                        <a:pos x="82" y="76"/>
                      </a:cxn>
                      <a:cxn ang="0">
                        <a:pos x="82" y="3"/>
                      </a:cxn>
                      <a:cxn ang="0">
                        <a:pos x="4" y="63"/>
                      </a:cxn>
                      <a:cxn ang="0">
                        <a:pos x="4" y="227"/>
                      </a:cxn>
                      <a:cxn ang="0">
                        <a:pos x="0" y="236"/>
                      </a:cxn>
                      <a:cxn ang="0">
                        <a:pos x="5" y="235"/>
                      </a:cxn>
                      <a:cxn ang="0">
                        <a:pos x="12" y="229"/>
                      </a:cxn>
                      <a:cxn ang="0">
                        <a:pos x="12" y="226"/>
                      </a:cxn>
                      <a:cxn ang="0">
                        <a:pos x="15" y="227"/>
                      </a:cxn>
                      <a:cxn ang="0">
                        <a:pos x="79" y="176"/>
                      </a:cxn>
                      <a:cxn ang="0">
                        <a:pos x="82" y="172"/>
                      </a:cxn>
                      <a:cxn ang="0">
                        <a:pos x="82" y="76"/>
                      </a:cxn>
                    </a:cxnLst>
                    <a:rect l="0" t="0" r="r" b="b"/>
                    <a:pathLst>
                      <a:path w="82" h="239">
                        <a:moveTo>
                          <a:pt x="82" y="76"/>
                        </a:moveTo>
                        <a:cubicBezTo>
                          <a:pt x="82" y="37"/>
                          <a:pt x="82" y="4"/>
                          <a:pt x="82" y="3"/>
                        </a:cubicBezTo>
                        <a:cubicBezTo>
                          <a:pt x="80" y="0"/>
                          <a:pt x="4" y="63"/>
                          <a:pt x="4" y="63"/>
                        </a:cubicBezTo>
                        <a:cubicBezTo>
                          <a:pt x="4" y="227"/>
                          <a:pt x="4" y="227"/>
                          <a:pt x="4" y="227"/>
                        </a:cubicBezTo>
                        <a:cubicBezTo>
                          <a:pt x="0" y="236"/>
                          <a:pt x="0" y="236"/>
                          <a:pt x="0" y="236"/>
                        </a:cubicBezTo>
                        <a:cubicBezTo>
                          <a:pt x="0" y="236"/>
                          <a:pt x="0" y="239"/>
                          <a:pt x="5" y="235"/>
                        </a:cubicBezTo>
                        <a:cubicBezTo>
                          <a:pt x="7" y="234"/>
                          <a:pt x="9" y="232"/>
                          <a:pt x="12" y="229"/>
                        </a:cubicBezTo>
                        <a:cubicBezTo>
                          <a:pt x="12" y="227"/>
                          <a:pt x="12" y="227"/>
                          <a:pt x="12" y="226"/>
                        </a:cubicBezTo>
                        <a:cubicBezTo>
                          <a:pt x="12" y="226"/>
                          <a:pt x="13" y="226"/>
                          <a:pt x="15" y="227"/>
                        </a:cubicBezTo>
                        <a:cubicBezTo>
                          <a:pt x="36" y="209"/>
                          <a:pt x="78" y="178"/>
                          <a:pt x="79" y="176"/>
                        </a:cubicBezTo>
                        <a:cubicBezTo>
                          <a:pt x="82" y="174"/>
                          <a:pt x="82" y="173"/>
                          <a:pt x="82" y="172"/>
                        </a:cubicBezTo>
                        <a:cubicBezTo>
                          <a:pt x="82" y="172"/>
                          <a:pt x="82" y="124"/>
                          <a:pt x="82" y="76"/>
                        </a:cubicBez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1" name="Freeform 215"/>
                  <p:cNvSpPr>
                    <a:spLocks noChangeAspect="1"/>
                  </p:cNvSpPr>
                  <p:nvPr/>
                </p:nvSpPr>
                <p:spPr bwMode="auto">
                  <a:xfrm>
                    <a:off x="5506" y="5440"/>
                    <a:ext cx="310" cy="148"/>
                  </a:xfrm>
                  <a:custGeom>
                    <a:avLst/>
                    <a:gdLst/>
                    <a:ahLst/>
                    <a:cxnLst>
                      <a:cxn ang="0">
                        <a:pos x="155" y="14"/>
                      </a:cxn>
                      <a:cxn ang="0">
                        <a:pos x="77" y="74"/>
                      </a:cxn>
                      <a:cxn ang="0">
                        <a:pos x="4" y="59"/>
                      </a:cxn>
                      <a:cxn ang="0">
                        <a:pos x="0" y="61"/>
                      </a:cxn>
                      <a:cxn ang="0">
                        <a:pos x="2" y="57"/>
                      </a:cxn>
                      <a:cxn ang="0">
                        <a:pos x="8" y="52"/>
                      </a:cxn>
                      <a:cxn ang="0">
                        <a:pos x="11" y="53"/>
                      </a:cxn>
                      <a:cxn ang="0">
                        <a:pos x="11" y="50"/>
                      </a:cxn>
                      <a:cxn ang="0">
                        <a:pos x="76" y="1"/>
                      </a:cxn>
                      <a:cxn ang="0">
                        <a:pos x="79" y="0"/>
                      </a:cxn>
                      <a:cxn ang="0">
                        <a:pos x="151" y="11"/>
                      </a:cxn>
                      <a:cxn ang="0">
                        <a:pos x="155" y="14"/>
                      </a:cxn>
                    </a:cxnLst>
                    <a:rect l="0" t="0" r="r" b="b"/>
                    <a:pathLst>
                      <a:path w="155" h="74">
                        <a:moveTo>
                          <a:pt x="155" y="14"/>
                        </a:moveTo>
                        <a:cubicBezTo>
                          <a:pt x="77" y="74"/>
                          <a:pt x="77" y="74"/>
                          <a:pt x="77" y="74"/>
                        </a:cubicBezTo>
                        <a:cubicBezTo>
                          <a:pt x="13" y="65"/>
                          <a:pt x="9" y="59"/>
                          <a:pt x="4" y="59"/>
                        </a:cubicBezTo>
                        <a:cubicBezTo>
                          <a:pt x="1" y="58"/>
                          <a:pt x="0" y="61"/>
                          <a:pt x="0" y="61"/>
                        </a:cubicBezTo>
                        <a:cubicBezTo>
                          <a:pt x="0" y="61"/>
                          <a:pt x="0" y="58"/>
                          <a:pt x="2" y="57"/>
                        </a:cubicBezTo>
                        <a:cubicBezTo>
                          <a:pt x="2" y="57"/>
                          <a:pt x="5" y="55"/>
                          <a:pt x="8" y="52"/>
                        </a:cubicBezTo>
                        <a:cubicBezTo>
                          <a:pt x="10" y="53"/>
                          <a:pt x="10" y="53"/>
                          <a:pt x="11" y="53"/>
                        </a:cubicBezTo>
                        <a:cubicBezTo>
                          <a:pt x="11" y="52"/>
                          <a:pt x="11" y="51"/>
                          <a:pt x="11" y="50"/>
                        </a:cubicBezTo>
                        <a:cubicBezTo>
                          <a:pt x="40" y="27"/>
                          <a:pt x="73" y="2"/>
                          <a:pt x="76" y="1"/>
                        </a:cubicBezTo>
                        <a:cubicBezTo>
                          <a:pt x="77" y="0"/>
                          <a:pt x="79" y="0"/>
                          <a:pt x="79" y="0"/>
                        </a:cubicBezTo>
                        <a:cubicBezTo>
                          <a:pt x="79" y="0"/>
                          <a:pt x="150" y="11"/>
                          <a:pt x="151" y="11"/>
                        </a:cubicBezTo>
                        <a:cubicBezTo>
                          <a:pt x="154" y="12"/>
                          <a:pt x="155" y="14"/>
                          <a:pt x="155" y="14"/>
                        </a:cubicBez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2" name="Freeform 216"/>
                  <p:cNvSpPr>
                    <a:spLocks noChangeAspect="1"/>
                  </p:cNvSpPr>
                  <p:nvPr/>
                </p:nvSpPr>
                <p:spPr bwMode="auto">
                  <a:xfrm>
                    <a:off x="5658" y="5466"/>
                    <a:ext cx="160" cy="124"/>
                  </a:xfrm>
                  <a:custGeom>
                    <a:avLst/>
                    <a:gdLst/>
                    <a:ahLst/>
                    <a:cxnLst>
                      <a:cxn ang="0">
                        <a:pos x="80" y="2"/>
                      </a:cxn>
                      <a:cxn ang="0">
                        <a:pos x="79" y="0"/>
                      </a:cxn>
                      <a:cxn ang="0">
                        <a:pos x="0" y="61"/>
                      </a:cxn>
                      <a:cxn ang="0">
                        <a:pos x="1" y="62"/>
                      </a:cxn>
                      <a:cxn ang="0">
                        <a:pos x="80" y="2"/>
                      </a:cxn>
                    </a:cxnLst>
                    <a:rect l="0" t="0" r="r" b="b"/>
                    <a:pathLst>
                      <a:path w="80" h="62">
                        <a:moveTo>
                          <a:pt x="80" y="2"/>
                        </a:moveTo>
                        <a:cubicBezTo>
                          <a:pt x="80" y="2"/>
                          <a:pt x="80" y="1"/>
                          <a:pt x="79" y="0"/>
                        </a:cubicBezTo>
                        <a:cubicBezTo>
                          <a:pt x="76" y="2"/>
                          <a:pt x="0" y="61"/>
                          <a:pt x="0" y="61"/>
                        </a:cubicBezTo>
                        <a:cubicBezTo>
                          <a:pt x="1" y="62"/>
                          <a:pt x="1" y="62"/>
                          <a:pt x="1" y="62"/>
                        </a:cubicBezTo>
                        <a:lnTo>
                          <a:pt x="80" y="2"/>
                        </a:lnTo>
                        <a:close/>
                      </a:path>
                    </a:pathLst>
                  </a:custGeom>
                  <a:solidFill>
                    <a:srgbClr val="8BA6BD"/>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3" name="Freeform 217"/>
                  <p:cNvSpPr>
                    <a:spLocks noChangeAspect="1"/>
                  </p:cNvSpPr>
                  <p:nvPr/>
                </p:nvSpPr>
                <p:spPr bwMode="auto">
                  <a:xfrm>
                    <a:off x="5506" y="5556"/>
                    <a:ext cx="158" cy="384"/>
                  </a:xfrm>
                  <a:custGeom>
                    <a:avLst/>
                    <a:gdLst/>
                    <a:ahLst/>
                    <a:cxnLst>
                      <a:cxn ang="0">
                        <a:pos x="79" y="19"/>
                      </a:cxn>
                      <a:cxn ang="0">
                        <a:pos x="76" y="14"/>
                      </a:cxn>
                      <a:cxn ang="0">
                        <a:pos x="4" y="1"/>
                      </a:cxn>
                      <a:cxn ang="0">
                        <a:pos x="0" y="3"/>
                      </a:cxn>
                      <a:cxn ang="0">
                        <a:pos x="0" y="17"/>
                      </a:cxn>
                      <a:cxn ang="0">
                        <a:pos x="3" y="17"/>
                      </a:cxn>
                      <a:cxn ang="0">
                        <a:pos x="0" y="19"/>
                      </a:cxn>
                      <a:cxn ang="0">
                        <a:pos x="0" y="26"/>
                      </a:cxn>
                      <a:cxn ang="0">
                        <a:pos x="0" y="171"/>
                      </a:cxn>
                      <a:cxn ang="0">
                        <a:pos x="4" y="177"/>
                      </a:cxn>
                      <a:cxn ang="0">
                        <a:pos x="73" y="191"/>
                      </a:cxn>
                      <a:cxn ang="0">
                        <a:pos x="78" y="187"/>
                      </a:cxn>
                      <a:cxn ang="0">
                        <a:pos x="79" y="19"/>
                      </a:cxn>
                    </a:cxnLst>
                    <a:rect l="0" t="0" r="r" b="b"/>
                    <a:pathLst>
                      <a:path w="79" h="192">
                        <a:moveTo>
                          <a:pt x="79" y="19"/>
                        </a:moveTo>
                        <a:cubicBezTo>
                          <a:pt x="79" y="16"/>
                          <a:pt x="77" y="14"/>
                          <a:pt x="76" y="14"/>
                        </a:cubicBezTo>
                        <a:cubicBezTo>
                          <a:pt x="35" y="7"/>
                          <a:pt x="9" y="1"/>
                          <a:pt x="4" y="1"/>
                        </a:cubicBezTo>
                        <a:cubicBezTo>
                          <a:pt x="0" y="0"/>
                          <a:pt x="0" y="3"/>
                          <a:pt x="0" y="3"/>
                        </a:cubicBezTo>
                        <a:cubicBezTo>
                          <a:pt x="0" y="3"/>
                          <a:pt x="0" y="9"/>
                          <a:pt x="0" y="17"/>
                        </a:cubicBezTo>
                        <a:cubicBezTo>
                          <a:pt x="1" y="17"/>
                          <a:pt x="2" y="17"/>
                          <a:pt x="3" y="17"/>
                        </a:cubicBezTo>
                        <a:cubicBezTo>
                          <a:pt x="3" y="18"/>
                          <a:pt x="0" y="19"/>
                          <a:pt x="0" y="19"/>
                        </a:cubicBezTo>
                        <a:cubicBezTo>
                          <a:pt x="0" y="22"/>
                          <a:pt x="0" y="24"/>
                          <a:pt x="0" y="26"/>
                        </a:cubicBezTo>
                        <a:cubicBezTo>
                          <a:pt x="0" y="26"/>
                          <a:pt x="0" y="170"/>
                          <a:pt x="0" y="171"/>
                        </a:cubicBezTo>
                        <a:cubicBezTo>
                          <a:pt x="0" y="176"/>
                          <a:pt x="1" y="177"/>
                          <a:pt x="4" y="177"/>
                        </a:cubicBezTo>
                        <a:cubicBezTo>
                          <a:pt x="6" y="178"/>
                          <a:pt x="54" y="188"/>
                          <a:pt x="73" y="191"/>
                        </a:cubicBezTo>
                        <a:cubicBezTo>
                          <a:pt x="77" y="192"/>
                          <a:pt x="78" y="187"/>
                          <a:pt x="78" y="187"/>
                        </a:cubicBezTo>
                        <a:cubicBezTo>
                          <a:pt x="78" y="187"/>
                          <a:pt x="79" y="19"/>
                          <a:pt x="79" y="19"/>
                        </a:cubicBezTo>
                        <a:close/>
                      </a:path>
                    </a:pathLst>
                  </a:custGeom>
                  <a:solidFill>
                    <a:srgbClr val="D3DBE4"/>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4" name="Freeform 218"/>
                  <p:cNvSpPr>
                    <a:spLocks noChangeAspect="1"/>
                  </p:cNvSpPr>
                  <p:nvPr/>
                </p:nvSpPr>
                <p:spPr bwMode="auto">
                  <a:xfrm>
                    <a:off x="5558" y="5796"/>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5" name="Freeform 219"/>
                  <p:cNvSpPr>
                    <a:spLocks noChangeAspect="1"/>
                  </p:cNvSpPr>
                  <p:nvPr/>
                </p:nvSpPr>
                <p:spPr bwMode="auto">
                  <a:xfrm>
                    <a:off x="5558" y="5796"/>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6" name="Freeform 220"/>
                  <p:cNvSpPr>
                    <a:spLocks noChangeAspect="1"/>
                  </p:cNvSpPr>
                  <p:nvPr/>
                </p:nvSpPr>
                <p:spPr bwMode="auto">
                  <a:xfrm>
                    <a:off x="5558" y="5810"/>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7" name="Freeform 221"/>
                  <p:cNvSpPr>
                    <a:spLocks noChangeAspect="1"/>
                  </p:cNvSpPr>
                  <p:nvPr/>
                </p:nvSpPr>
                <p:spPr bwMode="auto">
                  <a:xfrm>
                    <a:off x="5558" y="5810"/>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8" name="Freeform 222"/>
                  <p:cNvSpPr>
                    <a:spLocks noChangeAspect="1"/>
                  </p:cNvSpPr>
                  <p:nvPr/>
                </p:nvSpPr>
                <p:spPr bwMode="auto">
                  <a:xfrm>
                    <a:off x="5558" y="5822"/>
                    <a:ext cx="122" cy="28"/>
                  </a:xfrm>
                  <a:custGeom>
                    <a:avLst/>
                    <a:gdLst/>
                    <a:ahLst/>
                    <a:cxnLst>
                      <a:cxn ang="0">
                        <a:pos x="0" y="0"/>
                      </a:cxn>
                      <a:cxn ang="0">
                        <a:pos x="104" y="24"/>
                      </a:cxn>
                      <a:cxn ang="0">
                        <a:pos x="122" y="12"/>
                      </a:cxn>
                      <a:cxn ang="0">
                        <a:pos x="122" y="18"/>
                      </a:cxn>
                      <a:cxn ang="0">
                        <a:pos x="104" y="28"/>
                      </a:cxn>
                      <a:cxn ang="0">
                        <a:pos x="0" y="6"/>
                      </a:cxn>
                      <a:cxn ang="0">
                        <a:pos x="0" y="0"/>
                      </a:cxn>
                    </a:cxnLst>
                    <a:rect l="0" t="0" r="r" b="b"/>
                    <a:pathLst>
                      <a:path w="122" h="28">
                        <a:moveTo>
                          <a:pt x="0" y="0"/>
                        </a:moveTo>
                        <a:lnTo>
                          <a:pt x="104" y="24"/>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39" name="Freeform 223"/>
                  <p:cNvSpPr>
                    <a:spLocks noChangeAspect="1"/>
                  </p:cNvSpPr>
                  <p:nvPr/>
                </p:nvSpPr>
                <p:spPr bwMode="auto">
                  <a:xfrm>
                    <a:off x="5558" y="582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0" name="Freeform 224"/>
                  <p:cNvSpPr>
                    <a:spLocks noChangeAspect="1"/>
                  </p:cNvSpPr>
                  <p:nvPr/>
                </p:nvSpPr>
                <p:spPr bwMode="auto">
                  <a:xfrm>
                    <a:off x="5558" y="5836"/>
                    <a:ext cx="122" cy="28"/>
                  </a:xfrm>
                  <a:custGeom>
                    <a:avLst/>
                    <a:gdLst/>
                    <a:ahLst/>
                    <a:cxnLst>
                      <a:cxn ang="0">
                        <a:pos x="0" y="0"/>
                      </a:cxn>
                      <a:cxn ang="0">
                        <a:pos x="104" y="22"/>
                      </a:cxn>
                      <a:cxn ang="0">
                        <a:pos x="122" y="12"/>
                      </a:cxn>
                      <a:cxn ang="0">
                        <a:pos x="122" y="16"/>
                      </a:cxn>
                      <a:cxn ang="0">
                        <a:pos x="104" y="28"/>
                      </a:cxn>
                      <a:cxn ang="0">
                        <a:pos x="0" y="6"/>
                      </a:cxn>
                      <a:cxn ang="0">
                        <a:pos x="0" y="0"/>
                      </a:cxn>
                    </a:cxnLst>
                    <a:rect l="0" t="0" r="r" b="b"/>
                    <a:pathLst>
                      <a:path w="122" h="28">
                        <a:moveTo>
                          <a:pt x="0" y="0"/>
                        </a:moveTo>
                        <a:lnTo>
                          <a:pt x="104" y="22"/>
                        </a:lnTo>
                        <a:lnTo>
                          <a:pt x="122" y="12"/>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1" name="Freeform 225"/>
                  <p:cNvSpPr>
                    <a:spLocks noChangeAspect="1"/>
                  </p:cNvSpPr>
                  <p:nvPr/>
                </p:nvSpPr>
                <p:spPr bwMode="auto">
                  <a:xfrm>
                    <a:off x="5558" y="583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2" name="Freeform 226"/>
                  <p:cNvSpPr>
                    <a:spLocks noChangeAspect="1"/>
                  </p:cNvSpPr>
                  <p:nvPr/>
                </p:nvSpPr>
                <p:spPr bwMode="auto">
                  <a:xfrm>
                    <a:off x="5558" y="5850"/>
                    <a:ext cx="122" cy="28"/>
                  </a:xfrm>
                  <a:custGeom>
                    <a:avLst/>
                    <a:gdLst/>
                    <a:ahLst/>
                    <a:cxnLst>
                      <a:cxn ang="0">
                        <a:pos x="0" y="0"/>
                      </a:cxn>
                      <a:cxn ang="0">
                        <a:pos x="104" y="22"/>
                      </a:cxn>
                      <a:cxn ang="0">
                        <a:pos x="122" y="10"/>
                      </a:cxn>
                      <a:cxn ang="0">
                        <a:pos x="122" y="16"/>
                      </a:cxn>
                      <a:cxn ang="0">
                        <a:pos x="104" y="28"/>
                      </a:cxn>
                      <a:cxn ang="0">
                        <a:pos x="0" y="4"/>
                      </a:cxn>
                      <a:cxn ang="0">
                        <a:pos x="0" y="0"/>
                      </a:cxn>
                    </a:cxnLst>
                    <a:rect l="0" t="0" r="r" b="b"/>
                    <a:pathLst>
                      <a:path w="122" h="28">
                        <a:moveTo>
                          <a:pt x="0" y="0"/>
                        </a:moveTo>
                        <a:lnTo>
                          <a:pt x="104" y="22"/>
                        </a:lnTo>
                        <a:lnTo>
                          <a:pt x="122" y="10"/>
                        </a:lnTo>
                        <a:lnTo>
                          <a:pt x="122" y="16"/>
                        </a:lnTo>
                        <a:lnTo>
                          <a:pt x="104" y="28"/>
                        </a:lnTo>
                        <a:lnTo>
                          <a:pt x="0" y="4"/>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3" name="Freeform 227"/>
                  <p:cNvSpPr>
                    <a:spLocks noChangeAspect="1"/>
                  </p:cNvSpPr>
                  <p:nvPr/>
                </p:nvSpPr>
                <p:spPr bwMode="auto">
                  <a:xfrm>
                    <a:off x="5558" y="5848"/>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4" name="Freeform 228"/>
                  <p:cNvSpPr>
                    <a:spLocks noChangeAspect="1"/>
                  </p:cNvSpPr>
                  <p:nvPr/>
                </p:nvSpPr>
                <p:spPr bwMode="auto">
                  <a:xfrm>
                    <a:off x="5558" y="5862"/>
                    <a:ext cx="122" cy="28"/>
                  </a:xfrm>
                  <a:custGeom>
                    <a:avLst/>
                    <a:gdLst/>
                    <a:ahLst/>
                    <a:cxnLst>
                      <a:cxn ang="0">
                        <a:pos x="0" y="0"/>
                      </a:cxn>
                      <a:cxn ang="0">
                        <a:pos x="104" y="22"/>
                      </a:cxn>
                      <a:cxn ang="0">
                        <a:pos x="122" y="12"/>
                      </a:cxn>
                      <a:cxn ang="0">
                        <a:pos x="122" y="18"/>
                      </a:cxn>
                      <a:cxn ang="0">
                        <a:pos x="104" y="28"/>
                      </a:cxn>
                      <a:cxn ang="0">
                        <a:pos x="0" y="6"/>
                      </a:cxn>
                      <a:cxn ang="0">
                        <a:pos x="0" y="0"/>
                      </a:cxn>
                    </a:cxnLst>
                    <a:rect l="0" t="0" r="r" b="b"/>
                    <a:pathLst>
                      <a:path w="122" h="28">
                        <a:moveTo>
                          <a:pt x="0" y="0"/>
                        </a:moveTo>
                        <a:lnTo>
                          <a:pt x="104" y="22"/>
                        </a:lnTo>
                        <a:lnTo>
                          <a:pt x="122" y="12"/>
                        </a:lnTo>
                        <a:lnTo>
                          <a:pt x="122" y="18"/>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5" name="Freeform 229"/>
                  <p:cNvSpPr>
                    <a:spLocks noChangeAspect="1"/>
                  </p:cNvSpPr>
                  <p:nvPr/>
                </p:nvSpPr>
                <p:spPr bwMode="auto">
                  <a:xfrm>
                    <a:off x="5558" y="5862"/>
                    <a:ext cx="6" cy="6"/>
                  </a:xfrm>
                  <a:custGeom>
                    <a:avLst/>
                    <a:gdLst/>
                    <a:ahLst/>
                    <a:cxnLst>
                      <a:cxn ang="0">
                        <a:pos x="0" y="6"/>
                      </a:cxn>
                      <a:cxn ang="0">
                        <a:pos x="6" y="2"/>
                      </a:cxn>
                      <a:cxn ang="0">
                        <a:pos x="0" y="0"/>
                      </a:cxn>
                      <a:cxn ang="0">
                        <a:pos x="0" y="6"/>
                      </a:cxn>
                    </a:cxnLst>
                    <a:rect l="0" t="0" r="r" b="b"/>
                    <a:pathLst>
                      <a:path w="6" h="6">
                        <a:moveTo>
                          <a:pt x="0" y="6"/>
                        </a:moveTo>
                        <a:lnTo>
                          <a:pt x="6" y="2"/>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6" name="Freeform 230"/>
                  <p:cNvSpPr>
                    <a:spLocks noChangeAspect="1"/>
                  </p:cNvSpPr>
                  <p:nvPr/>
                </p:nvSpPr>
                <p:spPr bwMode="auto">
                  <a:xfrm>
                    <a:off x="5558" y="5876"/>
                    <a:ext cx="122" cy="28"/>
                  </a:xfrm>
                  <a:custGeom>
                    <a:avLst/>
                    <a:gdLst/>
                    <a:ahLst/>
                    <a:cxnLst>
                      <a:cxn ang="0">
                        <a:pos x="0" y="0"/>
                      </a:cxn>
                      <a:cxn ang="0">
                        <a:pos x="104" y="22"/>
                      </a:cxn>
                      <a:cxn ang="0">
                        <a:pos x="122" y="10"/>
                      </a:cxn>
                      <a:cxn ang="0">
                        <a:pos x="122" y="16"/>
                      </a:cxn>
                      <a:cxn ang="0">
                        <a:pos x="104" y="28"/>
                      </a:cxn>
                      <a:cxn ang="0">
                        <a:pos x="0" y="6"/>
                      </a:cxn>
                      <a:cxn ang="0">
                        <a:pos x="0" y="0"/>
                      </a:cxn>
                    </a:cxnLst>
                    <a:rect l="0" t="0" r="r" b="b"/>
                    <a:pathLst>
                      <a:path w="122" h="28">
                        <a:moveTo>
                          <a:pt x="0" y="0"/>
                        </a:moveTo>
                        <a:lnTo>
                          <a:pt x="104" y="22"/>
                        </a:lnTo>
                        <a:lnTo>
                          <a:pt x="122" y="10"/>
                        </a:lnTo>
                        <a:lnTo>
                          <a:pt x="122" y="16"/>
                        </a:lnTo>
                        <a:lnTo>
                          <a:pt x="104" y="28"/>
                        </a:lnTo>
                        <a:lnTo>
                          <a:pt x="0" y="6"/>
                        </a:lnTo>
                        <a:lnTo>
                          <a:pt x="0" y="0"/>
                        </a:lnTo>
                        <a:close/>
                      </a:path>
                    </a:pathLst>
                  </a:custGeom>
                  <a:solidFill>
                    <a:srgbClr val="0B3C6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7" name="Freeform 231"/>
                  <p:cNvSpPr>
                    <a:spLocks noChangeAspect="1"/>
                  </p:cNvSpPr>
                  <p:nvPr/>
                </p:nvSpPr>
                <p:spPr bwMode="auto">
                  <a:xfrm>
                    <a:off x="5558" y="5876"/>
                    <a:ext cx="6" cy="6"/>
                  </a:xfrm>
                  <a:custGeom>
                    <a:avLst/>
                    <a:gdLst/>
                    <a:ahLst/>
                    <a:cxnLst>
                      <a:cxn ang="0">
                        <a:pos x="0" y="6"/>
                      </a:cxn>
                      <a:cxn ang="0">
                        <a:pos x="6" y="0"/>
                      </a:cxn>
                      <a:cxn ang="0">
                        <a:pos x="0" y="0"/>
                      </a:cxn>
                      <a:cxn ang="0">
                        <a:pos x="0" y="6"/>
                      </a:cxn>
                    </a:cxnLst>
                    <a:rect l="0" t="0" r="r" b="b"/>
                    <a:pathLst>
                      <a:path w="6" h="6">
                        <a:moveTo>
                          <a:pt x="0" y="6"/>
                        </a:moveTo>
                        <a:lnTo>
                          <a:pt x="6" y="0"/>
                        </a:lnTo>
                        <a:lnTo>
                          <a:pt x="0" y="0"/>
                        </a:lnTo>
                        <a:lnTo>
                          <a:pt x="0" y="6"/>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8" name="Freeform 232"/>
                  <p:cNvSpPr>
                    <a:spLocks noChangeAspect="1"/>
                  </p:cNvSpPr>
                  <p:nvPr/>
                </p:nvSpPr>
                <p:spPr bwMode="auto">
                  <a:xfrm>
                    <a:off x="5506" y="5590"/>
                    <a:ext cx="172" cy="34"/>
                  </a:xfrm>
                  <a:custGeom>
                    <a:avLst/>
                    <a:gdLst/>
                    <a:ahLst/>
                    <a:cxnLst>
                      <a:cxn ang="0">
                        <a:pos x="156" y="30"/>
                      </a:cxn>
                      <a:cxn ang="0">
                        <a:pos x="6" y="0"/>
                      </a:cxn>
                      <a:cxn ang="0">
                        <a:pos x="0" y="4"/>
                      </a:cxn>
                      <a:cxn ang="0">
                        <a:pos x="158" y="34"/>
                      </a:cxn>
                      <a:cxn ang="0">
                        <a:pos x="172" y="24"/>
                      </a:cxn>
                      <a:cxn ang="0">
                        <a:pos x="172" y="20"/>
                      </a:cxn>
                      <a:cxn ang="0">
                        <a:pos x="156" y="30"/>
                      </a:cxn>
                    </a:cxnLst>
                    <a:rect l="0" t="0" r="r" b="b"/>
                    <a:pathLst>
                      <a:path w="172" h="34">
                        <a:moveTo>
                          <a:pt x="156" y="30"/>
                        </a:moveTo>
                        <a:lnTo>
                          <a:pt x="6" y="0"/>
                        </a:lnTo>
                        <a:lnTo>
                          <a:pt x="0" y="4"/>
                        </a:lnTo>
                        <a:lnTo>
                          <a:pt x="158" y="34"/>
                        </a:lnTo>
                        <a:lnTo>
                          <a:pt x="172" y="24"/>
                        </a:lnTo>
                        <a:lnTo>
                          <a:pt x="172" y="20"/>
                        </a:lnTo>
                        <a:lnTo>
                          <a:pt x="156" y="30"/>
                        </a:lnTo>
                        <a:close/>
                      </a:path>
                    </a:pathLst>
                  </a:custGeom>
                  <a:solidFill>
                    <a:srgbClr val="7588A2"/>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49" name="Freeform 233"/>
                  <p:cNvSpPr>
                    <a:spLocks noChangeAspect="1"/>
                  </p:cNvSpPr>
                  <p:nvPr/>
                </p:nvSpPr>
                <p:spPr bwMode="auto">
                  <a:xfrm>
                    <a:off x="5532" y="5610"/>
                    <a:ext cx="100" cy="30"/>
                  </a:xfrm>
                  <a:custGeom>
                    <a:avLst/>
                    <a:gdLst/>
                    <a:ahLst/>
                    <a:cxnLst>
                      <a:cxn ang="0">
                        <a:pos x="100" y="18"/>
                      </a:cxn>
                      <a:cxn ang="0">
                        <a:pos x="0" y="0"/>
                      </a:cxn>
                      <a:cxn ang="0">
                        <a:pos x="0" y="10"/>
                      </a:cxn>
                      <a:cxn ang="0">
                        <a:pos x="100" y="30"/>
                      </a:cxn>
                      <a:cxn ang="0">
                        <a:pos x="100" y="18"/>
                      </a:cxn>
                    </a:cxnLst>
                    <a:rect l="0" t="0" r="r" b="b"/>
                    <a:pathLst>
                      <a:path w="100" h="30">
                        <a:moveTo>
                          <a:pt x="100" y="18"/>
                        </a:moveTo>
                        <a:lnTo>
                          <a:pt x="0" y="0"/>
                        </a:lnTo>
                        <a:lnTo>
                          <a:pt x="0" y="10"/>
                        </a:lnTo>
                        <a:lnTo>
                          <a:pt x="100" y="30"/>
                        </a:lnTo>
                        <a:lnTo>
                          <a:pt x="100" y="18"/>
                        </a:lnTo>
                        <a:close/>
                      </a:path>
                    </a:pathLst>
                  </a:custGeom>
                  <a:solidFill>
                    <a:srgbClr val="456488"/>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0" name="Freeform 234"/>
                  <p:cNvSpPr>
                    <a:spLocks noChangeAspect="1"/>
                  </p:cNvSpPr>
                  <p:nvPr/>
                </p:nvSpPr>
                <p:spPr bwMode="auto">
                  <a:xfrm>
                    <a:off x="5532" y="5610"/>
                    <a:ext cx="10" cy="10"/>
                  </a:xfrm>
                  <a:custGeom>
                    <a:avLst/>
                    <a:gdLst/>
                    <a:ahLst/>
                    <a:cxnLst>
                      <a:cxn ang="0">
                        <a:pos x="0" y="10"/>
                      </a:cxn>
                      <a:cxn ang="0">
                        <a:pos x="10" y="2"/>
                      </a:cxn>
                      <a:cxn ang="0">
                        <a:pos x="0" y="0"/>
                      </a:cxn>
                      <a:cxn ang="0">
                        <a:pos x="0" y="10"/>
                      </a:cxn>
                    </a:cxnLst>
                    <a:rect l="0" t="0" r="r" b="b"/>
                    <a:pathLst>
                      <a:path w="10" h="10">
                        <a:moveTo>
                          <a:pt x="0" y="10"/>
                        </a:moveTo>
                        <a:lnTo>
                          <a:pt x="10" y="2"/>
                        </a:lnTo>
                        <a:lnTo>
                          <a:pt x="0" y="0"/>
                        </a:lnTo>
                        <a:lnTo>
                          <a:pt x="0" y="10"/>
                        </a:lnTo>
                        <a:close/>
                      </a:path>
                    </a:pathLst>
                  </a:custGeom>
                  <a:solidFill>
                    <a:srgbClr val="5D7695"/>
                  </a:solidFill>
                  <a:ln w="6350" cap="rnd">
                    <a:solidFill>
                      <a:schemeClr val="tx1"/>
                    </a:solid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sp>
                <p:nvSpPr>
                  <p:cNvPr id="151" name="Freeform 235"/>
                  <p:cNvSpPr>
                    <a:spLocks noChangeAspect="1"/>
                  </p:cNvSpPr>
                  <p:nvPr/>
                </p:nvSpPr>
                <p:spPr bwMode="auto">
                  <a:xfrm>
                    <a:off x="5528" y="5540"/>
                    <a:ext cx="156" cy="378"/>
                  </a:xfrm>
                  <a:custGeom>
                    <a:avLst/>
                    <a:gdLst/>
                    <a:ahLst/>
                    <a:cxnLst>
                      <a:cxn ang="0">
                        <a:pos x="0" y="0"/>
                      </a:cxn>
                      <a:cxn ang="0">
                        <a:pos x="75" y="15"/>
                      </a:cxn>
                      <a:cxn ang="0">
                        <a:pos x="77" y="18"/>
                      </a:cxn>
                      <a:cxn ang="0">
                        <a:pos x="78" y="189"/>
                      </a:cxn>
                      <a:cxn ang="0">
                        <a:pos x="75" y="189"/>
                      </a:cxn>
                      <a:cxn ang="0">
                        <a:pos x="75" y="19"/>
                      </a:cxn>
                      <a:cxn ang="0">
                        <a:pos x="73" y="17"/>
                      </a:cxn>
                      <a:cxn ang="0">
                        <a:pos x="0" y="3"/>
                      </a:cxn>
                      <a:cxn ang="0">
                        <a:pos x="0" y="0"/>
                      </a:cxn>
                    </a:cxnLst>
                    <a:rect l="0" t="0" r="r" b="b"/>
                    <a:pathLst>
                      <a:path w="78" h="189">
                        <a:moveTo>
                          <a:pt x="0" y="0"/>
                        </a:moveTo>
                        <a:cubicBezTo>
                          <a:pt x="75" y="15"/>
                          <a:pt x="75" y="15"/>
                          <a:pt x="75" y="15"/>
                        </a:cubicBezTo>
                        <a:cubicBezTo>
                          <a:pt x="75" y="15"/>
                          <a:pt x="77" y="16"/>
                          <a:pt x="77" y="18"/>
                        </a:cubicBezTo>
                        <a:cubicBezTo>
                          <a:pt x="77" y="36"/>
                          <a:pt x="78" y="189"/>
                          <a:pt x="78" y="189"/>
                        </a:cubicBezTo>
                        <a:cubicBezTo>
                          <a:pt x="75" y="189"/>
                          <a:pt x="75" y="189"/>
                          <a:pt x="75" y="189"/>
                        </a:cubicBezTo>
                        <a:cubicBezTo>
                          <a:pt x="75" y="19"/>
                          <a:pt x="75" y="19"/>
                          <a:pt x="75" y="19"/>
                        </a:cubicBezTo>
                        <a:cubicBezTo>
                          <a:pt x="75" y="19"/>
                          <a:pt x="75" y="17"/>
                          <a:pt x="73" y="17"/>
                        </a:cubicBezTo>
                        <a:cubicBezTo>
                          <a:pt x="72" y="17"/>
                          <a:pt x="0" y="3"/>
                          <a:pt x="0" y="3"/>
                        </a:cubicBezTo>
                        <a:lnTo>
                          <a:pt x="0" y="0"/>
                        </a:lnTo>
                        <a:close/>
                      </a:path>
                    </a:pathLst>
                  </a:custGeom>
                  <a:solidFill>
                    <a:srgbClr val="7588A2"/>
                  </a:solidFill>
                  <a:ln w="6350" cap="rnd">
                    <a:noFill/>
                    <a:prstDash val="sysDot"/>
                    <a:round/>
                    <a:headEnd/>
                    <a:tailEnd/>
                  </a:ln>
                </p:spPr>
                <p:txBody>
                  <a:bodyPr>
                    <a:noAutofit/>
                  </a:bodyPr>
                  <a:lstStyle/>
                  <a:p>
                    <a:pPr algn="ctr" fontAlgn="ctr"/>
                    <a:endParaRPr lang="en-US" altLang="zh-CN" dirty="0">
                      <a:latin typeface="微软雅黑" panose="020B0503020204020204" pitchFamily="34" charset="-122"/>
                      <a:ea typeface="微软雅黑" panose="020B0503020204020204" pitchFamily="34" charset="-122"/>
                    </a:endParaRPr>
                  </a:p>
                </p:txBody>
              </p:sp>
            </p:grpSp>
            <p:pic>
              <p:nvPicPr>
                <p:cNvPr id="129" name="Picture 236" descr="상승_4"/>
                <p:cNvPicPr>
                  <a:picLocks noChangeAspect="1" noChangeArrowheads="1"/>
                </p:cNvPicPr>
                <p:nvPr/>
              </p:nvPicPr>
              <p:blipFill>
                <a:blip r:embed="rId9" cstate="print">
                  <a:lum bright="-6000" contrast="36000"/>
                </a:blip>
                <a:srcRect r="3534"/>
                <a:stretch>
                  <a:fillRect/>
                </a:stretch>
              </p:blipFill>
              <p:spPr bwMode="auto">
                <a:xfrm>
                  <a:off x="3391" y="2041"/>
                  <a:ext cx="1678" cy="206"/>
                </a:xfrm>
                <a:prstGeom prst="rect">
                  <a:avLst/>
                </a:prstGeom>
                <a:noFill/>
              </p:spPr>
            </p:pic>
          </p:grpSp>
          <p:sp>
            <p:nvSpPr>
              <p:cNvPr id="47" name="AutoShape 28"/>
              <p:cNvSpPr>
                <a:spLocks noChangeArrowheads="1"/>
              </p:cNvSpPr>
              <p:nvPr/>
            </p:nvSpPr>
            <p:spPr bwMode="auto">
              <a:xfrm>
                <a:off x="5099512" y="3367215"/>
                <a:ext cx="3544371" cy="364369"/>
              </a:xfrm>
              <a:prstGeom prst="roundRect">
                <a:avLst>
                  <a:gd name="adj" fmla="val 8495"/>
                </a:avLst>
              </a:prstGeom>
              <a:solidFill>
                <a:schemeClr val="folHlink"/>
              </a:solidFill>
              <a:ln w="9525">
                <a:solidFill>
                  <a:srgbClr val="000000"/>
                </a:solidFill>
                <a:round/>
                <a:headEnd/>
                <a:tailEnd/>
              </a:ln>
            </p:spPr>
            <p:txBody>
              <a:bodyPr wrap="none" lIns="83432" tIns="41717" rIns="83432" bIns="41717" anchor="ctr">
                <a:noAutofit/>
              </a:bodyPr>
              <a:lstStyle/>
              <a:p>
                <a:pPr algn="ctr" fontAlgn="ctr"/>
                <a:endParaRPr lang="en-US" altLang="ja-JP" sz="1500" dirty="0">
                  <a:latin typeface="微软雅黑" panose="020B0503020204020204" pitchFamily="34" charset="-122"/>
                  <a:ea typeface="微软雅黑" panose="020B0503020204020204" pitchFamily="34" charset="-122"/>
                  <a:cs typeface="Arial" charset="0"/>
                </a:endParaRPr>
              </a:p>
            </p:txBody>
          </p:sp>
          <p:sp>
            <p:nvSpPr>
              <p:cNvPr id="48" name="AutoShape 29"/>
              <p:cNvSpPr>
                <a:spLocks noChangeArrowheads="1"/>
              </p:cNvSpPr>
              <p:nvPr/>
            </p:nvSpPr>
            <p:spPr bwMode="gray">
              <a:xfrm>
                <a:off x="5223136" y="3382335"/>
                <a:ext cx="782487" cy="317500"/>
              </a:xfrm>
              <a:prstGeom prst="roundRect">
                <a:avLst>
                  <a:gd name="adj" fmla="val 8495"/>
                </a:avLst>
              </a:prstGeom>
              <a:solidFill>
                <a:srgbClr val="79A400">
                  <a:alpha val="39999"/>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endParaRPr lang="en-US" altLang="ja-JP" sz="1200" dirty="0">
                  <a:latin typeface="微软雅黑" panose="020B0503020204020204" pitchFamily="34" charset="-122"/>
                  <a:ea typeface="微软雅黑" panose="020B0503020204020204" pitchFamily="34" charset="-122"/>
                  <a:cs typeface="Arial" charset="0"/>
                </a:endParaRPr>
              </a:p>
            </p:txBody>
          </p:sp>
          <p:sp>
            <p:nvSpPr>
              <p:cNvPr id="49" name="AutoShape 29"/>
              <p:cNvSpPr>
                <a:spLocks noChangeArrowheads="1"/>
              </p:cNvSpPr>
              <p:nvPr/>
            </p:nvSpPr>
            <p:spPr bwMode="gray">
              <a:xfrm>
                <a:off x="7779916" y="3382335"/>
                <a:ext cx="785297" cy="317500"/>
              </a:xfrm>
              <a:prstGeom prst="roundRect">
                <a:avLst>
                  <a:gd name="adj" fmla="val 8495"/>
                </a:avLst>
              </a:prstGeom>
              <a:solidFill>
                <a:srgbClr val="79A400">
                  <a:alpha val="39999"/>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endParaRPr lang="en-US" altLang="ja-JP" sz="1200" dirty="0">
                  <a:latin typeface="微软雅黑" panose="020B0503020204020204" pitchFamily="34" charset="-122"/>
                  <a:ea typeface="微软雅黑" panose="020B0503020204020204" pitchFamily="34" charset="-122"/>
                  <a:cs typeface="Arial" charset="0"/>
                </a:endParaRPr>
              </a:p>
            </p:txBody>
          </p:sp>
          <p:sp>
            <p:nvSpPr>
              <p:cNvPr id="50" name="AutoShape 29"/>
              <p:cNvSpPr>
                <a:spLocks noChangeArrowheads="1"/>
              </p:cNvSpPr>
              <p:nvPr/>
            </p:nvSpPr>
            <p:spPr bwMode="gray">
              <a:xfrm>
                <a:off x="6925783" y="3382335"/>
                <a:ext cx="782487" cy="317500"/>
              </a:xfrm>
              <a:prstGeom prst="roundRect">
                <a:avLst>
                  <a:gd name="adj" fmla="val 8495"/>
                </a:avLst>
              </a:prstGeom>
              <a:solidFill>
                <a:srgbClr val="79A400">
                  <a:alpha val="39999"/>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endParaRPr lang="en-US" altLang="ja-JP" sz="1200" dirty="0">
                  <a:latin typeface="微软雅黑" panose="020B0503020204020204" pitchFamily="34" charset="-122"/>
                  <a:ea typeface="微软雅黑" panose="020B0503020204020204" pitchFamily="34" charset="-122"/>
                  <a:cs typeface="Arial" charset="0"/>
                </a:endParaRPr>
              </a:p>
            </p:txBody>
          </p:sp>
          <p:sp>
            <p:nvSpPr>
              <p:cNvPr id="51" name="AutoShape 29"/>
              <p:cNvSpPr>
                <a:spLocks noChangeArrowheads="1"/>
              </p:cNvSpPr>
              <p:nvPr/>
            </p:nvSpPr>
            <p:spPr bwMode="gray">
              <a:xfrm>
                <a:off x="6074459" y="3382335"/>
                <a:ext cx="783892" cy="317500"/>
              </a:xfrm>
              <a:prstGeom prst="roundRect">
                <a:avLst>
                  <a:gd name="adj" fmla="val 8495"/>
                </a:avLst>
              </a:prstGeom>
              <a:solidFill>
                <a:srgbClr val="79A400">
                  <a:alpha val="39999"/>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endParaRPr lang="en-US" altLang="ja-JP" sz="1200" dirty="0">
                  <a:latin typeface="微软雅黑" panose="020B0503020204020204" pitchFamily="34" charset="-122"/>
                  <a:ea typeface="微软雅黑" panose="020B0503020204020204" pitchFamily="34" charset="-122"/>
                  <a:cs typeface="Arial" charset="0"/>
                </a:endParaRPr>
              </a:p>
            </p:txBody>
          </p:sp>
          <p:pic>
            <p:nvPicPr>
              <p:cNvPr id="52" name="Picture 86" descr="CPU_icon"/>
              <p:cNvPicPr>
                <a:picLocks noChangeAspect="1" noChangeArrowheads="1"/>
              </p:cNvPicPr>
              <p:nvPr/>
            </p:nvPicPr>
            <p:blipFill>
              <a:blip r:embed="rId10" cstate="print"/>
              <a:srcRect/>
              <a:stretch>
                <a:fillRect/>
              </a:stretch>
            </p:blipFill>
            <p:spPr bwMode="auto">
              <a:xfrm>
                <a:off x="5294783" y="3420131"/>
                <a:ext cx="216343" cy="247952"/>
              </a:xfrm>
              <a:prstGeom prst="rect">
                <a:avLst/>
              </a:prstGeom>
              <a:noFill/>
              <a:ln w="9525">
                <a:noFill/>
                <a:miter lim="800000"/>
                <a:headEnd/>
                <a:tailEnd/>
              </a:ln>
            </p:spPr>
          </p:pic>
          <p:pic>
            <p:nvPicPr>
              <p:cNvPr id="53" name="Picture 86" descr="CPU_icon"/>
              <p:cNvPicPr>
                <a:picLocks noChangeAspect="1" noChangeArrowheads="1"/>
              </p:cNvPicPr>
              <p:nvPr/>
            </p:nvPicPr>
            <p:blipFill>
              <a:blip r:embed="rId11" cstate="print"/>
              <a:srcRect/>
              <a:stretch>
                <a:fillRect/>
              </a:stretch>
            </p:blipFill>
            <p:spPr bwMode="auto">
              <a:xfrm>
                <a:off x="5511125" y="3420131"/>
                <a:ext cx="219153" cy="247952"/>
              </a:xfrm>
              <a:prstGeom prst="rect">
                <a:avLst/>
              </a:prstGeom>
              <a:noFill/>
              <a:ln w="9525">
                <a:noFill/>
                <a:miter lim="800000"/>
                <a:headEnd/>
                <a:tailEnd/>
              </a:ln>
            </p:spPr>
          </p:pic>
          <p:pic>
            <p:nvPicPr>
              <p:cNvPr id="54" name="Picture 86" descr="CPU_icon"/>
              <p:cNvPicPr>
                <a:picLocks noChangeAspect="1" noChangeArrowheads="1"/>
              </p:cNvPicPr>
              <p:nvPr/>
            </p:nvPicPr>
            <p:blipFill>
              <a:blip r:embed="rId10" cstate="print"/>
              <a:srcRect/>
              <a:stretch>
                <a:fillRect/>
              </a:stretch>
            </p:blipFill>
            <p:spPr bwMode="auto">
              <a:xfrm>
                <a:off x="5730278" y="3420131"/>
                <a:ext cx="217747" cy="247952"/>
              </a:xfrm>
              <a:prstGeom prst="rect">
                <a:avLst/>
              </a:prstGeom>
              <a:noFill/>
              <a:ln w="9525">
                <a:noFill/>
                <a:miter lim="800000"/>
                <a:headEnd/>
                <a:tailEnd/>
              </a:ln>
            </p:spPr>
          </p:pic>
          <p:pic>
            <p:nvPicPr>
              <p:cNvPr id="55" name="Picture 82" descr="Memory_icon_03"/>
              <p:cNvPicPr>
                <a:picLocks noChangeAspect="1" noChangeArrowheads="1"/>
              </p:cNvPicPr>
              <p:nvPr/>
            </p:nvPicPr>
            <p:blipFill>
              <a:blip r:embed="rId12" cstate="print"/>
              <a:srcRect/>
              <a:stretch>
                <a:fillRect/>
              </a:stretch>
            </p:blipFill>
            <p:spPr bwMode="auto">
              <a:xfrm>
                <a:off x="6160154" y="3420131"/>
                <a:ext cx="224772" cy="249465"/>
              </a:xfrm>
              <a:prstGeom prst="rect">
                <a:avLst/>
              </a:prstGeom>
              <a:noFill/>
              <a:ln w="9525">
                <a:noFill/>
                <a:miter lim="800000"/>
                <a:headEnd/>
                <a:tailEnd/>
              </a:ln>
            </p:spPr>
          </p:pic>
          <p:pic>
            <p:nvPicPr>
              <p:cNvPr id="56" name="Picture 82" descr="Memory_icon_03"/>
              <p:cNvPicPr>
                <a:picLocks noChangeAspect="1" noChangeArrowheads="1"/>
              </p:cNvPicPr>
              <p:nvPr/>
            </p:nvPicPr>
            <p:blipFill>
              <a:blip r:embed="rId12" cstate="print"/>
              <a:srcRect/>
              <a:stretch>
                <a:fillRect/>
              </a:stretch>
            </p:blipFill>
            <p:spPr bwMode="auto">
              <a:xfrm>
                <a:off x="6375091" y="3420131"/>
                <a:ext cx="226177" cy="249465"/>
              </a:xfrm>
              <a:prstGeom prst="rect">
                <a:avLst/>
              </a:prstGeom>
              <a:noFill/>
              <a:ln w="9525">
                <a:noFill/>
                <a:miter lim="800000"/>
                <a:headEnd/>
                <a:tailEnd/>
              </a:ln>
            </p:spPr>
          </p:pic>
          <p:pic>
            <p:nvPicPr>
              <p:cNvPr id="57" name="Picture 82" descr="Memory_icon_03"/>
              <p:cNvPicPr>
                <a:picLocks noChangeAspect="1" noChangeArrowheads="1"/>
              </p:cNvPicPr>
              <p:nvPr/>
            </p:nvPicPr>
            <p:blipFill>
              <a:blip r:embed="rId12" cstate="print"/>
              <a:srcRect/>
              <a:stretch>
                <a:fillRect/>
              </a:stretch>
            </p:blipFill>
            <p:spPr bwMode="auto">
              <a:xfrm>
                <a:off x="6601268" y="3420131"/>
                <a:ext cx="224772" cy="249465"/>
              </a:xfrm>
              <a:prstGeom prst="rect">
                <a:avLst/>
              </a:prstGeom>
              <a:noFill/>
              <a:ln w="9525">
                <a:noFill/>
                <a:miter lim="800000"/>
                <a:headEnd/>
                <a:tailEnd/>
              </a:ln>
            </p:spPr>
          </p:pic>
          <p:pic>
            <p:nvPicPr>
              <p:cNvPr id="58" name="Picture 7" descr="NIC_icon"/>
              <p:cNvPicPr>
                <a:picLocks noChangeAspect="1" noChangeArrowheads="1"/>
              </p:cNvPicPr>
              <p:nvPr/>
            </p:nvPicPr>
            <p:blipFill>
              <a:blip r:embed="rId13" cstate="print"/>
              <a:srcRect/>
              <a:stretch>
                <a:fillRect/>
              </a:stretch>
            </p:blipFill>
            <p:spPr bwMode="auto">
              <a:xfrm>
                <a:off x="6932807" y="3420132"/>
                <a:ext cx="323110" cy="216203"/>
              </a:xfrm>
              <a:prstGeom prst="rect">
                <a:avLst/>
              </a:prstGeom>
              <a:noFill/>
              <a:ln w="9525">
                <a:noFill/>
                <a:miter lim="800000"/>
                <a:headEnd/>
                <a:tailEnd/>
              </a:ln>
            </p:spPr>
          </p:pic>
          <p:pic>
            <p:nvPicPr>
              <p:cNvPr id="59" name="Picture 7" descr="NIC_icon"/>
              <p:cNvPicPr>
                <a:picLocks noChangeAspect="1" noChangeArrowheads="1"/>
              </p:cNvPicPr>
              <p:nvPr/>
            </p:nvPicPr>
            <p:blipFill>
              <a:blip r:embed="rId13" cstate="print"/>
              <a:srcRect/>
              <a:stretch>
                <a:fillRect/>
              </a:stretch>
            </p:blipFill>
            <p:spPr bwMode="auto">
              <a:xfrm>
                <a:off x="7150554" y="3420132"/>
                <a:ext cx="323110" cy="216203"/>
              </a:xfrm>
              <a:prstGeom prst="rect">
                <a:avLst/>
              </a:prstGeom>
              <a:noFill/>
              <a:ln w="9525">
                <a:noFill/>
                <a:miter lim="800000"/>
                <a:headEnd/>
                <a:tailEnd/>
              </a:ln>
            </p:spPr>
          </p:pic>
          <p:pic>
            <p:nvPicPr>
              <p:cNvPr id="60" name="Picture 7" descr="NIC_icon"/>
              <p:cNvPicPr>
                <a:picLocks noChangeAspect="1" noChangeArrowheads="1"/>
              </p:cNvPicPr>
              <p:nvPr/>
            </p:nvPicPr>
            <p:blipFill>
              <a:blip r:embed="rId13" cstate="print"/>
              <a:srcRect/>
              <a:stretch>
                <a:fillRect/>
              </a:stretch>
            </p:blipFill>
            <p:spPr bwMode="auto">
              <a:xfrm>
                <a:off x="7400613" y="3420132"/>
                <a:ext cx="324515" cy="216203"/>
              </a:xfrm>
              <a:prstGeom prst="rect">
                <a:avLst/>
              </a:prstGeom>
              <a:noFill/>
              <a:ln w="9525">
                <a:noFill/>
                <a:miter lim="800000"/>
                <a:headEnd/>
                <a:tailEnd/>
              </a:ln>
            </p:spPr>
          </p:pic>
          <p:pic>
            <p:nvPicPr>
              <p:cNvPr id="61" name="Picture 78" descr="Storage_icon_01"/>
              <p:cNvPicPr>
                <a:picLocks noChangeAspect="1" noChangeArrowheads="1"/>
              </p:cNvPicPr>
              <p:nvPr/>
            </p:nvPicPr>
            <p:blipFill>
              <a:blip r:embed="rId14" cstate="print"/>
              <a:srcRect/>
              <a:stretch>
                <a:fillRect/>
              </a:stretch>
            </p:blipFill>
            <p:spPr bwMode="auto">
              <a:xfrm>
                <a:off x="7836109" y="3420132"/>
                <a:ext cx="290799" cy="257024"/>
              </a:xfrm>
              <a:prstGeom prst="rect">
                <a:avLst/>
              </a:prstGeom>
              <a:noFill/>
              <a:ln w="9525">
                <a:noFill/>
                <a:miter lim="800000"/>
                <a:headEnd/>
                <a:tailEnd/>
              </a:ln>
            </p:spPr>
          </p:pic>
          <p:pic>
            <p:nvPicPr>
              <p:cNvPr id="62" name="Picture 78" descr="Storage_icon_01"/>
              <p:cNvPicPr>
                <a:picLocks noChangeAspect="1" noChangeArrowheads="1"/>
              </p:cNvPicPr>
              <p:nvPr/>
            </p:nvPicPr>
            <p:blipFill>
              <a:blip r:embed="rId14" cstate="print"/>
              <a:srcRect/>
              <a:stretch>
                <a:fillRect/>
              </a:stretch>
            </p:blipFill>
            <p:spPr bwMode="auto">
              <a:xfrm>
                <a:off x="8053857" y="3420132"/>
                <a:ext cx="289394" cy="257024"/>
              </a:xfrm>
              <a:prstGeom prst="rect">
                <a:avLst/>
              </a:prstGeom>
              <a:noFill/>
              <a:ln w="9525">
                <a:noFill/>
                <a:miter lim="800000"/>
                <a:headEnd/>
                <a:tailEnd/>
              </a:ln>
            </p:spPr>
          </p:pic>
          <p:pic>
            <p:nvPicPr>
              <p:cNvPr id="63" name="Picture 78" descr="Storage_icon_01"/>
              <p:cNvPicPr>
                <a:picLocks noChangeAspect="1" noChangeArrowheads="1"/>
              </p:cNvPicPr>
              <p:nvPr/>
            </p:nvPicPr>
            <p:blipFill>
              <a:blip r:embed="rId14" cstate="print"/>
              <a:srcRect/>
              <a:stretch>
                <a:fillRect/>
              </a:stretch>
            </p:blipFill>
            <p:spPr bwMode="auto">
              <a:xfrm>
                <a:off x="8273009" y="3420132"/>
                <a:ext cx="292203" cy="257024"/>
              </a:xfrm>
              <a:prstGeom prst="rect">
                <a:avLst/>
              </a:prstGeom>
              <a:noFill/>
              <a:ln w="9525">
                <a:noFill/>
                <a:miter lim="800000"/>
                <a:headEnd/>
                <a:tailEnd/>
              </a:ln>
            </p:spPr>
          </p:pic>
          <p:sp>
            <p:nvSpPr>
              <p:cNvPr id="64" name="AutoShape 29"/>
              <p:cNvSpPr>
                <a:spLocks noChangeArrowheads="1"/>
              </p:cNvSpPr>
              <p:nvPr/>
            </p:nvSpPr>
            <p:spPr bwMode="gray">
              <a:xfrm>
                <a:off x="8101621" y="2221192"/>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65" name="AutoShape 26"/>
              <p:cNvSpPr>
                <a:spLocks noChangeArrowheads="1"/>
              </p:cNvSpPr>
              <p:nvPr/>
            </p:nvSpPr>
            <p:spPr bwMode="gray">
              <a:xfrm>
                <a:off x="8101621" y="2552298"/>
                <a:ext cx="250059"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700" dirty="0" smtClean="0">
                    <a:latin typeface="微软雅黑" panose="020B0503020204020204" pitchFamily="34" charset="-122"/>
                    <a:ea typeface="微软雅黑" panose="020B0503020204020204" pitchFamily="34" charset="-122"/>
                  </a:rPr>
                  <a:t>Win</a:t>
                </a:r>
                <a:endParaRPr lang="en-US" altLang="ja-JP" sz="700" dirty="0">
                  <a:latin typeface="微软雅黑" panose="020B0503020204020204" pitchFamily="34" charset="-122"/>
                  <a:ea typeface="微软雅黑" panose="020B0503020204020204" pitchFamily="34" charset="-122"/>
                  <a:cs typeface="Arial" charset="0"/>
                </a:endParaRPr>
              </a:p>
            </p:txBody>
          </p:sp>
          <p:sp>
            <p:nvSpPr>
              <p:cNvPr id="66" name="AutoShape 26"/>
              <p:cNvSpPr>
                <a:spLocks noChangeArrowheads="1"/>
              </p:cNvSpPr>
              <p:nvPr/>
            </p:nvSpPr>
            <p:spPr bwMode="gray">
              <a:xfrm>
                <a:off x="8371347" y="2552298"/>
                <a:ext cx="251463"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900" dirty="0" smtClean="0">
                    <a:latin typeface="微软雅黑" panose="020B0503020204020204" pitchFamily="34" charset="-122"/>
                    <a:ea typeface="微软雅黑" panose="020B0503020204020204" pitchFamily="34" charset="-122"/>
                  </a:rPr>
                  <a:t>Linux</a:t>
                </a:r>
                <a:endParaRPr lang="en-US" altLang="ja-JP" sz="900" dirty="0">
                  <a:latin typeface="微软雅黑" panose="020B0503020204020204" pitchFamily="34" charset="-122"/>
                  <a:ea typeface="微软雅黑" panose="020B0503020204020204" pitchFamily="34" charset="-122"/>
                  <a:cs typeface="Arial" charset="0"/>
                </a:endParaRPr>
              </a:p>
            </p:txBody>
          </p:sp>
          <p:sp>
            <p:nvSpPr>
              <p:cNvPr id="67" name="AutoShape 29"/>
              <p:cNvSpPr>
                <a:spLocks noChangeArrowheads="1"/>
              </p:cNvSpPr>
              <p:nvPr/>
            </p:nvSpPr>
            <p:spPr bwMode="gray">
              <a:xfrm>
                <a:off x="8371347" y="2219679"/>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68" name="AutoShape 28"/>
              <p:cNvSpPr>
                <a:spLocks noChangeArrowheads="1"/>
              </p:cNvSpPr>
              <p:nvPr/>
            </p:nvSpPr>
            <p:spPr bwMode="auto">
              <a:xfrm>
                <a:off x="8119883" y="2977144"/>
                <a:ext cx="488879" cy="319011"/>
              </a:xfrm>
              <a:prstGeom prst="roundRect">
                <a:avLst>
                  <a:gd name="adj" fmla="val 8495"/>
                </a:avLst>
              </a:prstGeom>
              <a:solidFill>
                <a:srgbClr val="BABABA"/>
              </a:solidFill>
              <a:ln w="9525">
                <a:solidFill>
                  <a:srgbClr val="000000"/>
                </a:solidFill>
                <a:round/>
                <a:headEnd/>
                <a:tailEnd/>
              </a:ln>
            </p:spPr>
            <p:txBody>
              <a:bodyPr wrap="none" lIns="83432" tIns="41717" rIns="83432" bIns="41717" anchor="ctr">
                <a:noAutofit/>
              </a:bodyPr>
              <a:lstStyle/>
              <a:p>
                <a:pPr algn="ctr" fontAlgn="ctr"/>
                <a:endParaRPr lang="en-US" altLang="ja-JP" sz="1300" dirty="0">
                  <a:latin typeface="微软雅黑" panose="020B0503020204020204" pitchFamily="34" charset="-122"/>
                  <a:ea typeface="微软雅黑" panose="020B0503020204020204" pitchFamily="34" charset="-122"/>
                  <a:cs typeface="Arial" charset="0"/>
                </a:endParaRPr>
              </a:p>
            </p:txBody>
          </p:sp>
          <p:pic>
            <p:nvPicPr>
              <p:cNvPr id="69" name="Picture 78" descr="Storage_icon_01"/>
              <p:cNvPicPr>
                <a:picLocks noChangeAspect="1" noChangeArrowheads="1"/>
              </p:cNvPicPr>
              <p:nvPr/>
            </p:nvPicPr>
            <p:blipFill>
              <a:blip r:embed="rId15" cstate="print"/>
              <a:srcRect/>
              <a:stretch>
                <a:fillRect/>
              </a:stretch>
            </p:blipFill>
            <p:spPr bwMode="auto">
              <a:xfrm>
                <a:off x="8475304" y="3017965"/>
                <a:ext cx="133458" cy="270631"/>
              </a:xfrm>
              <a:prstGeom prst="rect">
                <a:avLst/>
              </a:prstGeom>
              <a:noFill/>
              <a:ln w="9525">
                <a:noFill/>
                <a:miter lim="800000"/>
                <a:headEnd/>
                <a:tailEnd/>
              </a:ln>
            </p:spPr>
          </p:pic>
          <p:pic>
            <p:nvPicPr>
              <p:cNvPr id="70" name="Picture 82" descr="Memory_icon_03"/>
              <p:cNvPicPr>
                <a:picLocks noChangeAspect="1" noChangeArrowheads="1"/>
              </p:cNvPicPr>
              <p:nvPr/>
            </p:nvPicPr>
            <p:blipFill>
              <a:blip r:embed="rId16" cstate="print"/>
              <a:srcRect/>
              <a:stretch>
                <a:fillRect/>
              </a:stretch>
            </p:blipFill>
            <p:spPr bwMode="auto">
              <a:xfrm>
                <a:off x="8233674" y="3017965"/>
                <a:ext cx="103957" cy="217714"/>
              </a:xfrm>
              <a:prstGeom prst="rect">
                <a:avLst/>
              </a:prstGeom>
              <a:noFill/>
              <a:ln w="9525">
                <a:noFill/>
                <a:miter lim="800000"/>
                <a:headEnd/>
                <a:tailEnd/>
              </a:ln>
            </p:spPr>
          </p:pic>
          <p:pic>
            <p:nvPicPr>
              <p:cNvPr id="71" name="Picture 86" descr="CPU_icon"/>
              <p:cNvPicPr>
                <a:picLocks noChangeAspect="1" noChangeArrowheads="1"/>
              </p:cNvPicPr>
              <p:nvPr/>
            </p:nvPicPr>
            <p:blipFill>
              <a:blip r:embed="rId17" cstate="print"/>
              <a:srcRect/>
              <a:stretch>
                <a:fillRect/>
              </a:stretch>
            </p:blipFill>
            <p:spPr bwMode="auto">
              <a:xfrm>
                <a:off x="8128312" y="3017965"/>
                <a:ext cx="99743" cy="216203"/>
              </a:xfrm>
              <a:prstGeom prst="rect">
                <a:avLst/>
              </a:prstGeom>
              <a:noFill/>
              <a:ln w="9525">
                <a:noFill/>
                <a:miter lim="800000"/>
                <a:headEnd/>
                <a:tailEnd/>
              </a:ln>
            </p:spPr>
          </p:pic>
          <p:pic>
            <p:nvPicPr>
              <p:cNvPr id="72" name="Picture 7" descr="NIC_icon"/>
              <p:cNvPicPr>
                <a:picLocks noChangeAspect="1" noChangeArrowheads="1"/>
              </p:cNvPicPr>
              <p:nvPr/>
            </p:nvPicPr>
            <p:blipFill>
              <a:blip r:embed="rId18" cstate="print"/>
              <a:srcRect/>
              <a:stretch>
                <a:fillRect/>
              </a:stretch>
            </p:blipFill>
            <p:spPr bwMode="auto">
              <a:xfrm>
                <a:off x="8341845" y="3046691"/>
                <a:ext cx="150317" cy="188988"/>
              </a:xfrm>
              <a:prstGeom prst="rect">
                <a:avLst/>
              </a:prstGeom>
              <a:noFill/>
              <a:ln w="9525">
                <a:noFill/>
                <a:miter lim="800000"/>
                <a:headEnd/>
                <a:tailEnd/>
              </a:ln>
            </p:spPr>
          </p:pic>
          <p:sp>
            <p:nvSpPr>
              <p:cNvPr id="73" name="AutoShape 29"/>
              <p:cNvSpPr>
                <a:spLocks noChangeArrowheads="1"/>
              </p:cNvSpPr>
              <p:nvPr/>
            </p:nvSpPr>
            <p:spPr bwMode="gray">
              <a:xfrm>
                <a:off x="5106536" y="2221192"/>
                <a:ext cx="245844"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74" name="AutoShape 26"/>
              <p:cNvSpPr>
                <a:spLocks noChangeArrowheads="1"/>
              </p:cNvSpPr>
              <p:nvPr/>
            </p:nvSpPr>
            <p:spPr bwMode="gray">
              <a:xfrm>
                <a:off x="5106536" y="2552298"/>
                <a:ext cx="250059"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700" dirty="0" smtClean="0">
                    <a:latin typeface="微软雅黑" panose="020B0503020204020204" pitchFamily="34" charset="-122"/>
                    <a:ea typeface="微软雅黑" panose="020B0503020204020204" pitchFamily="34" charset="-122"/>
                  </a:rPr>
                  <a:t>Win</a:t>
                </a:r>
                <a:endParaRPr lang="en-US" altLang="ja-JP" sz="700" dirty="0">
                  <a:latin typeface="微软雅黑" panose="020B0503020204020204" pitchFamily="34" charset="-122"/>
                  <a:ea typeface="微软雅黑" panose="020B0503020204020204" pitchFamily="34" charset="-122"/>
                  <a:cs typeface="Arial" charset="0"/>
                </a:endParaRPr>
              </a:p>
            </p:txBody>
          </p:sp>
          <p:sp>
            <p:nvSpPr>
              <p:cNvPr id="75" name="AutoShape 26"/>
              <p:cNvSpPr>
                <a:spLocks noChangeArrowheads="1"/>
              </p:cNvSpPr>
              <p:nvPr/>
            </p:nvSpPr>
            <p:spPr bwMode="gray">
              <a:xfrm>
                <a:off x="5376262" y="2552298"/>
                <a:ext cx="251463"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900" dirty="0" smtClean="0">
                    <a:latin typeface="微软雅黑" panose="020B0503020204020204" pitchFamily="34" charset="-122"/>
                    <a:ea typeface="微软雅黑" panose="020B0503020204020204" pitchFamily="34" charset="-122"/>
                  </a:rPr>
                  <a:t>Linux</a:t>
                </a:r>
                <a:endParaRPr lang="en-US" altLang="ja-JP" sz="900" dirty="0">
                  <a:latin typeface="微软雅黑" panose="020B0503020204020204" pitchFamily="34" charset="-122"/>
                  <a:ea typeface="微软雅黑" panose="020B0503020204020204" pitchFamily="34" charset="-122"/>
                  <a:cs typeface="Arial" charset="0"/>
                </a:endParaRPr>
              </a:p>
            </p:txBody>
          </p:sp>
          <p:sp>
            <p:nvSpPr>
              <p:cNvPr id="76" name="AutoShape 29"/>
              <p:cNvSpPr>
                <a:spLocks noChangeArrowheads="1"/>
              </p:cNvSpPr>
              <p:nvPr/>
            </p:nvSpPr>
            <p:spPr bwMode="gray">
              <a:xfrm>
                <a:off x="5376262" y="2219679"/>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77" name="AutoShape 28"/>
              <p:cNvSpPr>
                <a:spLocks noChangeArrowheads="1"/>
              </p:cNvSpPr>
              <p:nvPr/>
            </p:nvSpPr>
            <p:spPr bwMode="auto">
              <a:xfrm>
                <a:off x="5117774" y="2977144"/>
                <a:ext cx="488879" cy="319011"/>
              </a:xfrm>
              <a:prstGeom prst="roundRect">
                <a:avLst>
                  <a:gd name="adj" fmla="val 8495"/>
                </a:avLst>
              </a:prstGeom>
              <a:solidFill>
                <a:srgbClr val="BABABA"/>
              </a:solidFill>
              <a:ln w="9525">
                <a:solidFill>
                  <a:srgbClr val="000000"/>
                </a:solidFill>
                <a:round/>
                <a:headEnd/>
                <a:tailEnd/>
              </a:ln>
            </p:spPr>
            <p:txBody>
              <a:bodyPr wrap="none" lIns="83432" tIns="41717" rIns="83432" bIns="41717" anchor="ctr">
                <a:noAutofit/>
              </a:bodyPr>
              <a:lstStyle/>
              <a:p>
                <a:pPr algn="ctr" fontAlgn="ctr"/>
                <a:endParaRPr lang="en-US" altLang="ja-JP" sz="1300" dirty="0">
                  <a:latin typeface="微软雅黑" panose="020B0503020204020204" pitchFamily="34" charset="-122"/>
                  <a:ea typeface="微软雅黑" panose="020B0503020204020204" pitchFamily="34" charset="-122"/>
                  <a:cs typeface="Arial" charset="0"/>
                </a:endParaRPr>
              </a:p>
            </p:txBody>
          </p:sp>
          <p:pic>
            <p:nvPicPr>
              <p:cNvPr id="78" name="Picture 78" descr="Storage_icon_01"/>
              <p:cNvPicPr>
                <a:picLocks noChangeAspect="1" noChangeArrowheads="1"/>
              </p:cNvPicPr>
              <p:nvPr/>
            </p:nvPicPr>
            <p:blipFill>
              <a:blip r:embed="rId15" cstate="print"/>
              <a:srcRect/>
              <a:stretch>
                <a:fillRect/>
              </a:stretch>
            </p:blipFill>
            <p:spPr bwMode="auto">
              <a:xfrm>
                <a:off x="5473195" y="3017965"/>
                <a:ext cx="133459" cy="270631"/>
              </a:xfrm>
              <a:prstGeom prst="rect">
                <a:avLst/>
              </a:prstGeom>
              <a:noFill/>
              <a:ln w="9525">
                <a:noFill/>
                <a:miter lim="800000"/>
                <a:headEnd/>
                <a:tailEnd/>
              </a:ln>
            </p:spPr>
          </p:pic>
          <p:pic>
            <p:nvPicPr>
              <p:cNvPr id="79" name="Picture 82" descr="Memory_icon_03"/>
              <p:cNvPicPr>
                <a:picLocks noChangeAspect="1" noChangeArrowheads="1"/>
              </p:cNvPicPr>
              <p:nvPr/>
            </p:nvPicPr>
            <p:blipFill>
              <a:blip r:embed="rId16" cstate="print"/>
              <a:srcRect/>
              <a:stretch>
                <a:fillRect/>
              </a:stretch>
            </p:blipFill>
            <p:spPr bwMode="auto">
              <a:xfrm>
                <a:off x="5232970" y="3017965"/>
                <a:ext cx="102552" cy="217714"/>
              </a:xfrm>
              <a:prstGeom prst="rect">
                <a:avLst/>
              </a:prstGeom>
              <a:noFill/>
              <a:ln w="9525">
                <a:noFill/>
                <a:miter lim="800000"/>
                <a:headEnd/>
                <a:tailEnd/>
              </a:ln>
            </p:spPr>
          </p:pic>
          <p:pic>
            <p:nvPicPr>
              <p:cNvPr id="80" name="Picture 86" descr="CPU_icon"/>
              <p:cNvPicPr>
                <a:picLocks noChangeAspect="1" noChangeArrowheads="1"/>
              </p:cNvPicPr>
              <p:nvPr/>
            </p:nvPicPr>
            <p:blipFill>
              <a:blip r:embed="rId17" cstate="print"/>
              <a:srcRect/>
              <a:stretch>
                <a:fillRect/>
              </a:stretch>
            </p:blipFill>
            <p:spPr bwMode="auto">
              <a:xfrm>
                <a:off x="5126203" y="3017965"/>
                <a:ext cx="99742" cy="216203"/>
              </a:xfrm>
              <a:prstGeom prst="rect">
                <a:avLst/>
              </a:prstGeom>
              <a:noFill/>
              <a:ln w="9525">
                <a:noFill/>
                <a:miter lim="800000"/>
                <a:headEnd/>
                <a:tailEnd/>
              </a:ln>
            </p:spPr>
          </p:pic>
          <p:pic>
            <p:nvPicPr>
              <p:cNvPr id="81" name="Picture 7" descr="NIC_icon"/>
              <p:cNvPicPr>
                <a:picLocks noChangeAspect="1" noChangeArrowheads="1"/>
              </p:cNvPicPr>
              <p:nvPr/>
            </p:nvPicPr>
            <p:blipFill>
              <a:blip r:embed="rId18" cstate="print"/>
              <a:srcRect/>
              <a:stretch>
                <a:fillRect/>
              </a:stretch>
            </p:blipFill>
            <p:spPr bwMode="auto">
              <a:xfrm>
                <a:off x="5339737" y="3046691"/>
                <a:ext cx="148911" cy="188988"/>
              </a:xfrm>
              <a:prstGeom prst="rect">
                <a:avLst/>
              </a:prstGeom>
              <a:noFill/>
              <a:ln w="9525">
                <a:noFill/>
                <a:miter lim="800000"/>
                <a:headEnd/>
                <a:tailEnd/>
              </a:ln>
            </p:spPr>
          </p:pic>
          <p:sp>
            <p:nvSpPr>
              <p:cNvPr id="82" name="AutoShape 29"/>
              <p:cNvSpPr>
                <a:spLocks noChangeArrowheads="1"/>
              </p:cNvSpPr>
              <p:nvPr/>
            </p:nvSpPr>
            <p:spPr bwMode="gray">
              <a:xfrm>
                <a:off x="5706395" y="2221192"/>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83" name="AutoShape 26"/>
              <p:cNvSpPr>
                <a:spLocks noChangeArrowheads="1"/>
              </p:cNvSpPr>
              <p:nvPr/>
            </p:nvSpPr>
            <p:spPr bwMode="gray">
              <a:xfrm>
                <a:off x="5706395" y="2552298"/>
                <a:ext cx="250059"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700" dirty="0" smtClean="0">
                    <a:latin typeface="微软雅黑" panose="020B0503020204020204" pitchFamily="34" charset="-122"/>
                    <a:ea typeface="微软雅黑" panose="020B0503020204020204" pitchFamily="34" charset="-122"/>
                  </a:rPr>
                  <a:t>Win</a:t>
                </a:r>
                <a:endParaRPr lang="en-US" altLang="ja-JP" sz="700" dirty="0">
                  <a:latin typeface="微软雅黑" panose="020B0503020204020204" pitchFamily="34" charset="-122"/>
                  <a:ea typeface="微软雅黑" panose="020B0503020204020204" pitchFamily="34" charset="-122"/>
                  <a:cs typeface="Arial" charset="0"/>
                </a:endParaRPr>
              </a:p>
            </p:txBody>
          </p:sp>
          <p:sp>
            <p:nvSpPr>
              <p:cNvPr id="84" name="AutoShape 26"/>
              <p:cNvSpPr>
                <a:spLocks noChangeArrowheads="1"/>
              </p:cNvSpPr>
              <p:nvPr/>
            </p:nvSpPr>
            <p:spPr bwMode="gray">
              <a:xfrm>
                <a:off x="5974717" y="2552298"/>
                <a:ext cx="252868"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900" dirty="0" smtClean="0">
                    <a:latin typeface="微软雅黑" panose="020B0503020204020204" pitchFamily="34" charset="-122"/>
                    <a:ea typeface="微软雅黑" panose="020B0503020204020204" pitchFamily="34" charset="-122"/>
                  </a:rPr>
                  <a:t>Linux</a:t>
                </a:r>
                <a:endParaRPr lang="en-US" altLang="ja-JP" sz="900" dirty="0">
                  <a:latin typeface="微软雅黑" panose="020B0503020204020204" pitchFamily="34" charset="-122"/>
                  <a:ea typeface="微软雅黑" panose="020B0503020204020204" pitchFamily="34" charset="-122"/>
                  <a:cs typeface="Arial" charset="0"/>
                </a:endParaRPr>
              </a:p>
            </p:txBody>
          </p:sp>
          <p:sp>
            <p:nvSpPr>
              <p:cNvPr id="85" name="AutoShape 29"/>
              <p:cNvSpPr>
                <a:spLocks noChangeArrowheads="1"/>
              </p:cNvSpPr>
              <p:nvPr/>
            </p:nvSpPr>
            <p:spPr bwMode="gray">
              <a:xfrm>
                <a:off x="5974718" y="2219679"/>
                <a:ext cx="248653"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86" name="AutoShape 28"/>
              <p:cNvSpPr>
                <a:spLocks noChangeArrowheads="1"/>
              </p:cNvSpPr>
              <p:nvPr/>
            </p:nvSpPr>
            <p:spPr bwMode="auto">
              <a:xfrm>
                <a:off x="5717634" y="2977144"/>
                <a:ext cx="488879" cy="319011"/>
              </a:xfrm>
              <a:prstGeom prst="roundRect">
                <a:avLst>
                  <a:gd name="adj" fmla="val 8495"/>
                </a:avLst>
              </a:prstGeom>
              <a:solidFill>
                <a:srgbClr val="BABABA"/>
              </a:solidFill>
              <a:ln w="9525">
                <a:solidFill>
                  <a:srgbClr val="000000"/>
                </a:solidFill>
                <a:round/>
                <a:headEnd/>
                <a:tailEnd/>
              </a:ln>
            </p:spPr>
            <p:txBody>
              <a:bodyPr wrap="none" lIns="83432" tIns="41717" rIns="83432" bIns="41717" anchor="ctr">
                <a:noAutofit/>
              </a:bodyPr>
              <a:lstStyle/>
              <a:p>
                <a:pPr algn="ctr" fontAlgn="ctr"/>
                <a:endParaRPr lang="en-US" altLang="ja-JP" sz="1300" dirty="0">
                  <a:latin typeface="微软雅黑" panose="020B0503020204020204" pitchFamily="34" charset="-122"/>
                  <a:ea typeface="微软雅黑" panose="020B0503020204020204" pitchFamily="34" charset="-122"/>
                  <a:cs typeface="Arial" charset="0"/>
                </a:endParaRPr>
              </a:p>
            </p:txBody>
          </p:sp>
          <p:pic>
            <p:nvPicPr>
              <p:cNvPr id="87" name="Picture 78" descr="Storage_icon_01"/>
              <p:cNvPicPr>
                <a:picLocks noChangeAspect="1" noChangeArrowheads="1"/>
              </p:cNvPicPr>
              <p:nvPr/>
            </p:nvPicPr>
            <p:blipFill>
              <a:blip r:embed="rId15" cstate="print"/>
              <a:srcRect/>
              <a:stretch>
                <a:fillRect/>
              </a:stretch>
            </p:blipFill>
            <p:spPr bwMode="auto">
              <a:xfrm>
                <a:off x="6074460" y="3017965"/>
                <a:ext cx="132053" cy="270631"/>
              </a:xfrm>
              <a:prstGeom prst="rect">
                <a:avLst/>
              </a:prstGeom>
              <a:noFill/>
              <a:ln w="9525">
                <a:noFill/>
                <a:miter lim="800000"/>
                <a:headEnd/>
                <a:tailEnd/>
              </a:ln>
            </p:spPr>
          </p:pic>
          <p:pic>
            <p:nvPicPr>
              <p:cNvPr id="88" name="Picture 82" descr="Memory_icon_03"/>
              <p:cNvPicPr>
                <a:picLocks noChangeAspect="1" noChangeArrowheads="1"/>
              </p:cNvPicPr>
              <p:nvPr/>
            </p:nvPicPr>
            <p:blipFill>
              <a:blip r:embed="rId16" cstate="print"/>
              <a:srcRect/>
              <a:stretch>
                <a:fillRect/>
              </a:stretch>
            </p:blipFill>
            <p:spPr bwMode="auto">
              <a:xfrm>
                <a:off x="5832829" y="3017965"/>
                <a:ext cx="102553" cy="217714"/>
              </a:xfrm>
              <a:prstGeom prst="rect">
                <a:avLst/>
              </a:prstGeom>
              <a:noFill/>
              <a:ln w="9525">
                <a:noFill/>
                <a:miter lim="800000"/>
                <a:headEnd/>
                <a:tailEnd/>
              </a:ln>
            </p:spPr>
          </p:pic>
          <p:pic>
            <p:nvPicPr>
              <p:cNvPr id="89" name="Picture 86" descr="CPU_icon"/>
              <p:cNvPicPr>
                <a:picLocks noChangeAspect="1" noChangeArrowheads="1"/>
              </p:cNvPicPr>
              <p:nvPr/>
            </p:nvPicPr>
            <p:blipFill>
              <a:blip r:embed="rId17" cstate="print"/>
              <a:srcRect/>
              <a:stretch>
                <a:fillRect/>
              </a:stretch>
            </p:blipFill>
            <p:spPr bwMode="auto">
              <a:xfrm>
                <a:off x="5726063" y="3017965"/>
                <a:ext cx="99743" cy="216203"/>
              </a:xfrm>
              <a:prstGeom prst="rect">
                <a:avLst/>
              </a:prstGeom>
              <a:noFill/>
              <a:ln w="9525">
                <a:noFill/>
                <a:miter lim="800000"/>
                <a:headEnd/>
                <a:tailEnd/>
              </a:ln>
            </p:spPr>
          </p:pic>
          <p:pic>
            <p:nvPicPr>
              <p:cNvPr id="90" name="Picture 7" descr="NIC_icon"/>
              <p:cNvPicPr>
                <a:picLocks noChangeAspect="1" noChangeArrowheads="1"/>
              </p:cNvPicPr>
              <p:nvPr/>
            </p:nvPicPr>
            <p:blipFill>
              <a:blip r:embed="rId18" cstate="print"/>
              <a:srcRect/>
              <a:stretch>
                <a:fillRect/>
              </a:stretch>
            </p:blipFill>
            <p:spPr bwMode="auto">
              <a:xfrm>
                <a:off x="5938191" y="3046691"/>
                <a:ext cx="150316" cy="188988"/>
              </a:xfrm>
              <a:prstGeom prst="rect">
                <a:avLst/>
              </a:prstGeom>
              <a:noFill/>
              <a:ln w="9525">
                <a:noFill/>
                <a:miter lim="800000"/>
                <a:headEnd/>
                <a:tailEnd/>
              </a:ln>
            </p:spPr>
          </p:pic>
          <p:sp>
            <p:nvSpPr>
              <p:cNvPr id="91" name="AutoShape 29"/>
              <p:cNvSpPr>
                <a:spLocks noChangeArrowheads="1"/>
              </p:cNvSpPr>
              <p:nvPr/>
            </p:nvSpPr>
            <p:spPr bwMode="gray">
              <a:xfrm>
                <a:off x="6304850" y="2221192"/>
                <a:ext cx="248654"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92" name="AutoShape 26"/>
              <p:cNvSpPr>
                <a:spLocks noChangeArrowheads="1"/>
              </p:cNvSpPr>
              <p:nvPr/>
            </p:nvSpPr>
            <p:spPr bwMode="gray">
              <a:xfrm>
                <a:off x="6304851" y="2552298"/>
                <a:ext cx="251464"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700" dirty="0" smtClean="0">
                    <a:latin typeface="微软雅黑" panose="020B0503020204020204" pitchFamily="34" charset="-122"/>
                    <a:ea typeface="微软雅黑" panose="020B0503020204020204" pitchFamily="34" charset="-122"/>
                  </a:rPr>
                  <a:t>Win</a:t>
                </a:r>
                <a:endParaRPr lang="en-US" altLang="ja-JP" sz="700" dirty="0">
                  <a:latin typeface="微软雅黑" panose="020B0503020204020204" pitchFamily="34" charset="-122"/>
                  <a:ea typeface="微软雅黑" panose="020B0503020204020204" pitchFamily="34" charset="-122"/>
                  <a:cs typeface="Arial" charset="0"/>
                </a:endParaRPr>
              </a:p>
            </p:txBody>
          </p:sp>
          <p:sp>
            <p:nvSpPr>
              <p:cNvPr id="93" name="AutoShape 26"/>
              <p:cNvSpPr>
                <a:spLocks noChangeArrowheads="1"/>
              </p:cNvSpPr>
              <p:nvPr/>
            </p:nvSpPr>
            <p:spPr bwMode="gray">
              <a:xfrm>
                <a:off x="6575982" y="2552298"/>
                <a:ext cx="251463"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900" dirty="0" smtClean="0">
                    <a:latin typeface="微软雅黑" panose="020B0503020204020204" pitchFamily="34" charset="-122"/>
                    <a:ea typeface="微软雅黑" panose="020B0503020204020204" pitchFamily="34" charset="-122"/>
                  </a:rPr>
                  <a:t>Linux</a:t>
                </a:r>
                <a:endParaRPr lang="en-US" altLang="ja-JP" sz="900" dirty="0">
                  <a:latin typeface="微软雅黑" panose="020B0503020204020204" pitchFamily="34" charset="-122"/>
                  <a:ea typeface="微软雅黑" panose="020B0503020204020204" pitchFamily="34" charset="-122"/>
                  <a:cs typeface="Arial" charset="0"/>
                </a:endParaRPr>
              </a:p>
            </p:txBody>
          </p:sp>
          <p:sp>
            <p:nvSpPr>
              <p:cNvPr id="94" name="AutoShape 29"/>
              <p:cNvSpPr>
                <a:spLocks noChangeArrowheads="1"/>
              </p:cNvSpPr>
              <p:nvPr/>
            </p:nvSpPr>
            <p:spPr bwMode="gray">
              <a:xfrm>
                <a:off x="6575982" y="2219679"/>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95" name="AutoShape 28"/>
              <p:cNvSpPr>
                <a:spLocks noChangeArrowheads="1"/>
              </p:cNvSpPr>
              <p:nvPr/>
            </p:nvSpPr>
            <p:spPr bwMode="auto">
              <a:xfrm>
                <a:off x="6318899" y="2977144"/>
                <a:ext cx="486069" cy="319011"/>
              </a:xfrm>
              <a:prstGeom prst="roundRect">
                <a:avLst>
                  <a:gd name="adj" fmla="val 8495"/>
                </a:avLst>
              </a:prstGeom>
              <a:solidFill>
                <a:srgbClr val="BABABA"/>
              </a:solidFill>
              <a:ln w="9525">
                <a:solidFill>
                  <a:srgbClr val="000000"/>
                </a:solidFill>
                <a:round/>
                <a:headEnd/>
                <a:tailEnd/>
              </a:ln>
            </p:spPr>
            <p:txBody>
              <a:bodyPr wrap="none" lIns="83432" tIns="41717" rIns="83432" bIns="41717" anchor="ctr">
                <a:noAutofit/>
              </a:bodyPr>
              <a:lstStyle/>
              <a:p>
                <a:pPr algn="ctr" fontAlgn="ctr"/>
                <a:endParaRPr lang="en-US" altLang="ja-JP" sz="1300" dirty="0">
                  <a:latin typeface="微软雅黑" panose="020B0503020204020204" pitchFamily="34" charset="-122"/>
                  <a:ea typeface="微软雅黑" panose="020B0503020204020204" pitchFamily="34" charset="-122"/>
                  <a:cs typeface="Arial" charset="0"/>
                </a:endParaRPr>
              </a:p>
            </p:txBody>
          </p:sp>
          <p:pic>
            <p:nvPicPr>
              <p:cNvPr id="96" name="Picture 78" descr="Storage_icon_01"/>
              <p:cNvPicPr>
                <a:picLocks noChangeAspect="1" noChangeArrowheads="1"/>
              </p:cNvPicPr>
              <p:nvPr/>
            </p:nvPicPr>
            <p:blipFill>
              <a:blip r:embed="rId15" cstate="print"/>
              <a:srcRect/>
              <a:stretch>
                <a:fillRect/>
              </a:stretch>
            </p:blipFill>
            <p:spPr bwMode="auto">
              <a:xfrm>
                <a:off x="6672915" y="3017965"/>
                <a:ext cx="132053" cy="270631"/>
              </a:xfrm>
              <a:prstGeom prst="rect">
                <a:avLst/>
              </a:prstGeom>
              <a:noFill/>
              <a:ln w="9525">
                <a:noFill/>
                <a:miter lim="800000"/>
                <a:headEnd/>
                <a:tailEnd/>
              </a:ln>
            </p:spPr>
          </p:pic>
          <p:pic>
            <p:nvPicPr>
              <p:cNvPr id="97" name="Picture 82" descr="Memory_icon_03"/>
              <p:cNvPicPr>
                <a:picLocks noChangeAspect="1" noChangeArrowheads="1"/>
              </p:cNvPicPr>
              <p:nvPr/>
            </p:nvPicPr>
            <p:blipFill>
              <a:blip r:embed="rId16" cstate="print"/>
              <a:srcRect/>
              <a:stretch>
                <a:fillRect/>
              </a:stretch>
            </p:blipFill>
            <p:spPr bwMode="auto">
              <a:xfrm>
                <a:off x="6432690" y="3017965"/>
                <a:ext cx="102552" cy="217714"/>
              </a:xfrm>
              <a:prstGeom prst="rect">
                <a:avLst/>
              </a:prstGeom>
              <a:noFill/>
              <a:ln w="9525">
                <a:noFill/>
                <a:miter lim="800000"/>
                <a:headEnd/>
                <a:tailEnd/>
              </a:ln>
            </p:spPr>
          </p:pic>
          <p:pic>
            <p:nvPicPr>
              <p:cNvPr id="98" name="Picture 86" descr="CPU_icon"/>
              <p:cNvPicPr>
                <a:picLocks noChangeAspect="1" noChangeArrowheads="1"/>
              </p:cNvPicPr>
              <p:nvPr/>
            </p:nvPicPr>
            <p:blipFill>
              <a:blip r:embed="rId17" cstate="print"/>
              <a:srcRect/>
              <a:stretch>
                <a:fillRect/>
              </a:stretch>
            </p:blipFill>
            <p:spPr bwMode="auto">
              <a:xfrm>
                <a:off x="6325923" y="3017965"/>
                <a:ext cx="99742" cy="216203"/>
              </a:xfrm>
              <a:prstGeom prst="rect">
                <a:avLst/>
              </a:prstGeom>
              <a:noFill/>
              <a:ln w="9525">
                <a:noFill/>
                <a:miter lim="800000"/>
                <a:headEnd/>
                <a:tailEnd/>
              </a:ln>
            </p:spPr>
          </p:pic>
          <p:pic>
            <p:nvPicPr>
              <p:cNvPr id="99" name="Picture 7" descr="NIC_icon"/>
              <p:cNvPicPr>
                <a:picLocks noChangeAspect="1" noChangeArrowheads="1"/>
              </p:cNvPicPr>
              <p:nvPr/>
            </p:nvPicPr>
            <p:blipFill>
              <a:blip r:embed="rId18" cstate="print"/>
              <a:srcRect/>
              <a:stretch>
                <a:fillRect/>
              </a:stretch>
            </p:blipFill>
            <p:spPr bwMode="auto">
              <a:xfrm>
                <a:off x="6539457" y="3046691"/>
                <a:ext cx="148911" cy="188988"/>
              </a:xfrm>
              <a:prstGeom prst="rect">
                <a:avLst/>
              </a:prstGeom>
              <a:noFill/>
              <a:ln w="9525">
                <a:noFill/>
                <a:miter lim="800000"/>
                <a:headEnd/>
                <a:tailEnd/>
              </a:ln>
            </p:spPr>
          </p:pic>
          <p:sp>
            <p:nvSpPr>
              <p:cNvPr id="100" name="AutoShape 29"/>
              <p:cNvSpPr>
                <a:spLocks noChangeArrowheads="1"/>
              </p:cNvSpPr>
              <p:nvPr/>
            </p:nvSpPr>
            <p:spPr bwMode="gray">
              <a:xfrm>
                <a:off x="6907520" y="2221192"/>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101" name="AutoShape 26"/>
              <p:cNvSpPr>
                <a:spLocks noChangeArrowheads="1"/>
              </p:cNvSpPr>
              <p:nvPr/>
            </p:nvSpPr>
            <p:spPr bwMode="gray">
              <a:xfrm>
                <a:off x="6907520" y="2552298"/>
                <a:ext cx="250059"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700" dirty="0" smtClean="0">
                    <a:latin typeface="微软雅黑" panose="020B0503020204020204" pitchFamily="34" charset="-122"/>
                    <a:ea typeface="微软雅黑" panose="020B0503020204020204" pitchFamily="34" charset="-122"/>
                  </a:rPr>
                  <a:t>Win</a:t>
                </a:r>
                <a:endParaRPr lang="en-US" altLang="ja-JP" sz="700" dirty="0">
                  <a:latin typeface="微软雅黑" panose="020B0503020204020204" pitchFamily="34" charset="-122"/>
                  <a:ea typeface="微软雅黑" panose="020B0503020204020204" pitchFamily="34" charset="-122"/>
                  <a:cs typeface="Arial" charset="0"/>
                </a:endParaRPr>
              </a:p>
            </p:txBody>
          </p:sp>
          <p:sp>
            <p:nvSpPr>
              <p:cNvPr id="102" name="AutoShape 26"/>
              <p:cNvSpPr>
                <a:spLocks noChangeArrowheads="1"/>
              </p:cNvSpPr>
              <p:nvPr/>
            </p:nvSpPr>
            <p:spPr bwMode="gray">
              <a:xfrm>
                <a:off x="7177247" y="2552298"/>
                <a:ext cx="252868"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900" dirty="0" smtClean="0">
                    <a:latin typeface="微软雅黑" panose="020B0503020204020204" pitchFamily="34" charset="-122"/>
                    <a:ea typeface="微软雅黑" panose="020B0503020204020204" pitchFamily="34" charset="-122"/>
                  </a:rPr>
                  <a:t>Linux</a:t>
                </a:r>
                <a:endParaRPr lang="en-US" altLang="ja-JP" sz="900" dirty="0">
                  <a:latin typeface="微软雅黑" panose="020B0503020204020204" pitchFamily="34" charset="-122"/>
                  <a:ea typeface="微软雅黑" panose="020B0503020204020204" pitchFamily="34" charset="-122"/>
                  <a:cs typeface="Arial" charset="0"/>
                </a:endParaRPr>
              </a:p>
            </p:txBody>
          </p:sp>
          <p:sp>
            <p:nvSpPr>
              <p:cNvPr id="103" name="AutoShape 29"/>
              <p:cNvSpPr>
                <a:spLocks noChangeArrowheads="1"/>
              </p:cNvSpPr>
              <p:nvPr/>
            </p:nvSpPr>
            <p:spPr bwMode="gray">
              <a:xfrm>
                <a:off x="7177246" y="2219679"/>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104" name="AutoShape 28"/>
              <p:cNvSpPr>
                <a:spLocks noChangeArrowheads="1"/>
              </p:cNvSpPr>
              <p:nvPr/>
            </p:nvSpPr>
            <p:spPr bwMode="auto">
              <a:xfrm>
                <a:off x="6918759" y="2977144"/>
                <a:ext cx="488879" cy="319011"/>
              </a:xfrm>
              <a:prstGeom prst="roundRect">
                <a:avLst>
                  <a:gd name="adj" fmla="val 8495"/>
                </a:avLst>
              </a:prstGeom>
              <a:solidFill>
                <a:srgbClr val="BABABA"/>
              </a:solidFill>
              <a:ln w="9525">
                <a:solidFill>
                  <a:srgbClr val="000000"/>
                </a:solidFill>
                <a:round/>
                <a:headEnd/>
                <a:tailEnd/>
              </a:ln>
            </p:spPr>
            <p:txBody>
              <a:bodyPr wrap="none" lIns="83432" tIns="41717" rIns="83432" bIns="41717" anchor="ctr">
                <a:noAutofit/>
              </a:bodyPr>
              <a:lstStyle/>
              <a:p>
                <a:pPr algn="ctr" fontAlgn="ctr"/>
                <a:endParaRPr lang="en-US" altLang="ja-JP" sz="1300" dirty="0">
                  <a:latin typeface="微软雅黑" panose="020B0503020204020204" pitchFamily="34" charset="-122"/>
                  <a:ea typeface="微软雅黑" panose="020B0503020204020204" pitchFamily="34" charset="-122"/>
                  <a:cs typeface="Arial" charset="0"/>
                </a:endParaRPr>
              </a:p>
            </p:txBody>
          </p:sp>
          <p:pic>
            <p:nvPicPr>
              <p:cNvPr id="105" name="Picture 78" descr="Storage_icon_01"/>
              <p:cNvPicPr>
                <a:picLocks noChangeAspect="1" noChangeArrowheads="1"/>
              </p:cNvPicPr>
              <p:nvPr/>
            </p:nvPicPr>
            <p:blipFill>
              <a:blip r:embed="rId15" cstate="print"/>
              <a:srcRect/>
              <a:stretch>
                <a:fillRect/>
              </a:stretch>
            </p:blipFill>
            <p:spPr bwMode="auto">
              <a:xfrm>
                <a:off x="7274179" y="3017965"/>
                <a:ext cx="133459" cy="270631"/>
              </a:xfrm>
              <a:prstGeom prst="rect">
                <a:avLst/>
              </a:prstGeom>
              <a:noFill/>
              <a:ln w="9525">
                <a:noFill/>
                <a:miter lim="800000"/>
                <a:headEnd/>
                <a:tailEnd/>
              </a:ln>
            </p:spPr>
          </p:pic>
          <p:pic>
            <p:nvPicPr>
              <p:cNvPr id="106" name="Picture 82" descr="Memory_icon_03"/>
              <p:cNvPicPr>
                <a:picLocks noChangeAspect="1" noChangeArrowheads="1"/>
              </p:cNvPicPr>
              <p:nvPr/>
            </p:nvPicPr>
            <p:blipFill>
              <a:blip r:embed="rId16" cstate="print"/>
              <a:srcRect/>
              <a:stretch>
                <a:fillRect/>
              </a:stretch>
            </p:blipFill>
            <p:spPr bwMode="auto">
              <a:xfrm>
                <a:off x="7033955" y="3017965"/>
                <a:ext cx="102552" cy="217714"/>
              </a:xfrm>
              <a:prstGeom prst="rect">
                <a:avLst/>
              </a:prstGeom>
              <a:noFill/>
              <a:ln w="9525">
                <a:noFill/>
                <a:miter lim="800000"/>
                <a:headEnd/>
                <a:tailEnd/>
              </a:ln>
            </p:spPr>
          </p:pic>
          <p:pic>
            <p:nvPicPr>
              <p:cNvPr id="107" name="Picture 86" descr="CPU_icon"/>
              <p:cNvPicPr>
                <a:picLocks noChangeAspect="1" noChangeArrowheads="1"/>
              </p:cNvPicPr>
              <p:nvPr/>
            </p:nvPicPr>
            <p:blipFill>
              <a:blip r:embed="rId17" cstate="print"/>
              <a:srcRect/>
              <a:stretch>
                <a:fillRect/>
              </a:stretch>
            </p:blipFill>
            <p:spPr bwMode="auto">
              <a:xfrm>
                <a:off x="6927188" y="3017965"/>
                <a:ext cx="99742" cy="216203"/>
              </a:xfrm>
              <a:prstGeom prst="rect">
                <a:avLst/>
              </a:prstGeom>
              <a:noFill/>
              <a:ln w="9525">
                <a:noFill/>
                <a:miter lim="800000"/>
                <a:headEnd/>
                <a:tailEnd/>
              </a:ln>
            </p:spPr>
          </p:pic>
          <p:pic>
            <p:nvPicPr>
              <p:cNvPr id="108" name="Picture 7" descr="NIC_icon"/>
              <p:cNvPicPr>
                <a:picLocks noChangeAspect="1" noChangeArrowheads="1"/>
              </p:cNvPicPr>
              <p:nvPr/>
            </p:nvPicPr>
            <p:blipFill>
              <a:blip r:embed="rId18" cstate="print"/>
              <a:srcRect/>
              <a:stretch>
                <a:fillRect/>
              </a:stretch>
            </p:blipFill>
            <p:spPr bwMode="auto">
              <a:xfrm>
                <a:off x="7140722" y="3046691"/>
                <a:ext cx="148911" cy="188988"/>
              </a:xfrm>
              <a:prstGeom prst="rect">
                <a:avLst/>
              </a:prstGeom>
              <a:noFill/>
              <a:ln w="9525">
                <a:noFill/>
                <a:miter lim="800000"/>
                <a:headEnd/>
                <a:tailEnd/>
              </a:ln>
            </p:spPr>
          </p:pic>
          <p:sp>
            <p:nvSpPr>
              <p:cNvPr id="109" name="AutoShape 29"/>
              <p:cNvSpPr>
                <a:spLocks noChangeArrowheads="1"/>
              </p:cNvSpPr>
              <p:nvPr/>
            </p:nvSpPr>
            <p:spPr bwMode="gray">
              <a:xfrm>
                <a:off x="7507380" y="2221192"/>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110" name="AutoShape 26"/>
              <p:cNvSpPr>
                <a:spLocks noChangeArrowheads="1"/>
              </p:cNvSpPr>
              <p:nvPr/>
            </p:nvSpPr>
            <p:spPr bwMode="gray">
              <a:xfrm>
                <a:off x="7507380" y="2552298"/>
                <a:ext cx="250059"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700" dirty="0" smtClean="0">
                    <a:latin typeface="微软雅黑" panose="020B0503020204020204" pitchFamily="34" charset="-122"/>
                    <a:ea typeface="微软雅黑" panose="020B0503020204020204" pitchFamily="34" charset="-122"/>
                  </a:rPr>
                  <a:t>Win</a:t>
                </a:r>
                <a:endParaRPr lang="en-US" altLang="ja-JP" sz="700" dirty="0">
                  <a:latin typeface="微软雅黑" panose="020B0503020204020204" pitchFamily="34" charset="-122"/>
                  <a:ea typeface="微软雅黑" panose="020B0503020204020204" pitchFamily="34" charset="-122"/>
                  <a:cs typeface="Arial" charset="0"/>
                </a:endParaRPr>
              </a:p>
            </p:txBody>
          </p:sp>
          <p:sp>
            <p:nvSpPr>
              <p:cNvPr id="111" name="AutoShape 26"/>
              <p:cNvSpPr>
                <a:spLocks noChangeArrowheads="1"/>
              </p:cNvSpPr>
              <p:nvPr/>
            </p:nvSpPr>
            <p:spPr bwMode="gray">
              <a:xfrm>
                <a:off x="7777106" y="2552298"/>
                <a:ext cx="251464" cy="358322"/>
              </a:xfrm>
              <a:prstGeom prst="roundRect">
                <a:avLst>
                  <a:gd name="adj" fmla="val 8495"/>
                </a:avLst>
              </a:prstGeom>
              <a:gradFill rotWithShape="1">
                <a:gsLst>
                  <a:gs pos="0">
                    <a:srgbClr val="6AB7EC"/>
                  </a:gs>
                  <a:gs pos="100000">
                    <a:srgbClr val="6AB7EC">
                      <a:gamma/>
                      <a:shade val="46275"/>
                      <a:invGamma/>
                    </a:srgbClr>
                  </a:gs>
                </a:gsLst>
                <a:lin ang="2700000" scaled="1"/>
              </a:gradFill>
              <a:ln w="9525" algn="ctr">
                <a:solidFill>
                  <a:schemeClr val="tx1"/>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900" dirty="0" smtClean="0">
                    <a:latin typeface="微软雅黑" panose="020B0503020204020204" pitchFamily="34" charset="-122"/>
                    <a:ea typeface="微软雅黑" panose="020B0503020204020204" pitchFamily="34" charset="-122"/>
                  </a:rPr>
                  <a:t>Linux</a:t>
                </a:r>
                <a:endParaRPr lang="en-US" altLang="ja-JP" sz="900" dirty="0">
                  <a:latin typeface="微软雅黑" panose="020B0503020204020204" pitchFamily="34" charset="-122"/>
                  <a:ea typeface="微软雅黑" panose="020B0503020204020204" pitchFamily="34" charset="-122"/>
                  <a:cs typeface="Arial" charset="0"/>
                </a:endParaRPr>
              </a:p>
            </p:txBody>
          </p:sp>
          <p:sp>
            <p:nvSpPr>
              <p:cNvPr id="112" name="AutoShape 29"/>
              <p:cNvSpPr>
                <a:spLocks noChangeArrowheads="1"/>
              </p:cNvSpPr>
              <p:nvPr/>
            </p:nvSpPr>
            <p:spPr bwMode="gray">
              <a:xfrm>
                <a:off x="7777106" y="2219679"/>
                <a:ext cx="247249" cy="299357"/>
              </a:xfrm>
              <a:prstGeom prst="roundRect">
                <a:avLst>
                  <a:gd name="adj" fmla="val 8495"/>
                </a:avLst>
              </a:prstGeom>
              <a:solidFill>
                <a:srgbClr val="79A400">
                  <a:alpha val="70000"/>
                </a:srgbClr>
              </a:solidFill>
              <a:ln w="12700" algn="ctr">
                <a:solidFill>
                  <a:schemeClr val="tx1"/>
                </a:solidFill>
                <a:prstDash val="sysDot"/>
                <a:round/>
                <a:headEnd/>
                <a:tailEnd/>
              </a:ln>
              <a:effectLst/>
            </p:spPr>
            <p:txBody>
              <a:bodyPr wrap="none" lIns="83432" tIns="41717" rIns="83432" bIns="41717" anchor="ctr">
                <a:noAutofit/>
              </a:bodyPr>
              <a:lstStyle/>
              <a:p>
                <a:pPr algn="ctr" defTabSz="731620" fontAlgn="ctr">
                  <a:spcBef>
                    <a:spcPct val="50000"/>
                  </a:spcBef>
                </a:pPr>
                <a:r>
                  <a:rPr lang="en-US" sz="1000" dirty="0" smtClean="0">
                    <a:latin typeface="微软雅黑" panose="020B0503020204020204" pitchFamily="34" charset="-122"/>
                    <a:ea typeface="微软雅黑" panose="020B0503020204020204" pitchFamily="34" charset="-122"/>
                  </a:rPr>
                  <a:t>APP</a:t>
                </a:r>
                <a:endParaRPr lang="en-US" altLang="ja-JP" sz="1000" dirty="0">
                  <a:latin typeface="微软雅黑" panose="020B0503020204020204" pitchFamily="34" charset="-122"/>
                  <a:ea typeface="微软雅黑" panose="020B0503020204020204" pitchFamily="34" charset="-122"/>
                  <a:cs typeface="Arial" charset="0"/>
                </a:endParaRPr>
              </a:p>
            </p:txBody>
          </p:sp>
          <p:sp>
            <p:nvSpPr>
              <p:cNvPr id="113" name="AutoShape 28"/>
              <p:cNvSpPr>
                <a:spLocks noChangeArrowheads="1"/>
              </p:cNvSpPr>
              <p:nvPr/>
            </p:nvSpPr>
            <p:spPr bwMode="auto">
              <a:xfrm>
                <a:off x="7518618" y="2977144"/>
                <a:ext cx="488879" cy="319011"/>
              </a:xfrm>
              <a:prstGeom prst="roundRect">
                <a:avLst>
                  <a:gd name="adj" fmla="val 8495"/>
                </a:avLst>
              </a:prstGeom>
              <a:solidFill>
                <a:srgbClr val="BABABA"/>
              </a:solidFill>
              <a:ln w="9525">
                <a:solidFill>
                  <a:srgbClr val="000000"/>
                </a:solidFill>
                <a:round/>
                <a:headEnd/>
                <a:tailEnd/>
              </a:ln>
            </p:spPr>
            <p:txBody>
              <a:bodyPr wrap="none" lIns="83432" tIns="41717" rIns="83432" bIns="41717" anchor="ctr">
                <a:noAutofit/>
              </a:bodyPr>
              <a:lstStyle/>
              <a:p>
                <a:pPr algn="ctr" fontAlgn="ctr"/>
                <a:endParaRPr lang="en-US" altLang="ja-JP" sz="1300" dirty="0">
                  <a:latin typeface="微软雅黑" panose="020B0503020204020204" pitchFamily="34" charset="-122"/>
                  <a:ea typeface="微软雅黑" panose="020B0503020204020204" pitchFamily="34" charset="-122"/>
                  <a:cs typeface="Arial" charset="0"/>
                </a:endParaRPr>
              </a:p>
            </p:txBody>
          </p:sp>
          <p:pic>
            <p:nvPicPr>
              <p:cNvPr id="114" name="Picture 78" descr="Storage_icon_01"/>
              <p:cNvPicPr>
                <a:picLocks noChangeAspect="1" noChangeArrowheads="1"/>
              </p:cNvPicPr>
              <p:nvPr/>
            </p:nvPicPr>
            <p:blipFill>
              <a:blip r:embed="rId15" cstate="print"/>
              <a:srcRect/>
              <a:stretch>
                <a:fillRect/>
              </a:stretch>
            </p:blipFill>
            <p:spPr bwMode="auto">
              <a:xfrm>
                <a:off x="7874039" y="3017965"/>
                <a:ext cx="133458" cy="270631"/>
              </a:xfrm>
              <a:prstGeom prst="rect">
                <a:avLst/>
              </a:prstGeom>
              <a:noFill/>
              <a:ln w="9525">
                <a:noFill/>
                <a:miter lim="800000"/>
                <a:headEnd/>
                <a:tailEnd/>
              </a:ln>
            </p:spPr>
          </p:pic>
          <p:pic>
            <p:nvPicPr>
              <p:cNvPr id="115" name="Picture 82" descr="Memory_icon_03"/>
              <p:cNvPicPr>
                <a:picLocks noChangeAspect="1" noChangeArrowheads="1"/>
              </p:cNvPicPr>
              <p:nvPr/>
            </p:nvPicPr>
            <p:blipFill>
              <a:blip r:embed="rId16" cstate="print"/>
              <a:srcRect/>
              <a:stretch>
                <a:fillRect/>
              </a:stretch>
            </p:blipFill>
            <p:spPr bwMode="auto">
              <a:xfrm>
                <a:off x="7633814" y="3017965"/>
                <a:ext cx="102553" cy="217714"/>
              </a:xfrm>
              <a:prstGeom prst="rect">
                <a:avLst/>
              </a:prstGeom>
              <a:noFill/>
              <a:ln w="9525">
                <a:noFill/>
                <a:miter lim="800000"/>
                <a:headEnd/>
                <a:tailEnd/>
              </a:ln>
            </p:spPr>
          </p:pic>
          <p:pic>
            <p:nvPicPr>
              <p:cNvPr id="116" name="Picture 86" descr="CPU_icon"/>
              <p:cNvPicPr>
                <a:picLocks noChangeAspect="1" noChangeArrowheads="1"/>
              </p:cNvPicPr>
              <p:nvPr/>
            </p:nvPicPr>
            <p:blipFill>
              <a:blip r:embed="rId17" cstate="print"/>
              <a:srcRect/>
              <a:stretch>
                <a:fillRect/>
              </a:stretch>
            </p:blipFill>
            <p:spPr bwMode="auto">
              <a:xfrm>
                <a:off x="7525643" y="3017965"/>
                <a:ext cx="101147" cy="216203"/>
              </a:xfrm>
              <a:prstGeom prst="rect">
                <a:avLst/>
              </a:prstGeom>
              <a:noFill/>
              <a:ln w="9525">
                <a:noFill/>
                <a:miter lim="800000"/>
                <a:headEnd/>
                <a:tailEnd/>
              </a:ln>
            </p:spPr>
          </p:pic>
          <p:pic>
            <p:nvPicPr>
              <p:cNvPr id="117" name="Picture 7" descr="NIC_icon"/>
              <p:cNvPicPr>
                <a:picLocks noChangeAspect="1" noChangeArrowheads="1"/>
              </p:cNvPicPr>
              <p:nvPr/>
            </p:nvPicPr>
            <p:blipFill>
              <a:blip r:embed="rId18" cstate="print"/>
              <a:srcRect/>
              <a:stretch>
                <a:fillRect/>
              </a:stretch>
            </p:blipFill>
            <p:spPr bwMode="auto">
              <a:xfrm>
                <a:off x="7740581" y="3046691"/>
                <a:ext cx="148911" cy="188988"/>
              </a:xfrm>
              <a:prstGeom prst="rect">
                <a:avLst/>
              </a:prstGeom>
              <a:noFill/>
              <a:ln w="9525">
                <a:noFill/>
                <a:miter lim="800000"/>
                <a:headEnd/>
                <a:tailEnd/>
              </a:ln>
            </p:spPr>
          </p:pic>
          <p:sp>
            <p:nvSpPr>
              <p:cNvPr id="118" name="Text Box 308"/>
              <p:cNvSpPr txBox="1">
                <a:spLocks noChangeArrowheads="1"/>
              </p:cNvSpPr>
              <p:nvPr/>
            </p:nvSpPr>
            <p:spPr bwMode="auto">
              <a:xfrm>
                <a:off x="5619255" y="3676680"/>
                <a:ext cx="2126905" cy="284051"/>
              </a:xfrm>
              <a:prstGeom prst="rect">
                <a:avLst/>
              </a:prstGeom>
              <a:noFill/>
              <a:ln w="9525" algn="ctr">
                <a:noFill/>
                <a:miter lim="800000"/>
                <a:headEnd/>
                <a:tailEnd/>
              </a:ln>
              <a:effectLst/>
            </p:spPr>
            <p:txBody>
              <a:bodyPr lIns="80137" tIns="40068" rIns="80137" bIns="40068">
                <a:noAutofit/>
              </a:bodyPr>
              <a:lstStyle/>
              <a:p>
                <a:pPr algn="ctr" defTabSz="801161" fontAlgn="ctr">
                  <a:lnSpc>
                    <a:spcPct val="110000"/>
                  </a:lnSpc>
                  <a:spcBef>
                    <a:spcPct val="50000"/>
                  </a:spcBef>
                  <a:buClr>
                    <a:schemeClr val="bg1"/>
                  </a:buClr>
                </a:pPr>
                <a:r>
                  <a:rPr lang="en-US" sz="1200" b="1" dirty="0" smtClean="0">
                    <a:latin typeface="微软雅黑" panose="020B0503020204020204" pitchFamily="34" charset="-122"/>
                    <a:ea typeface="微软雅黑" panose="020B0503020204020204" pitchFamily="34" charset="-122"/>
                  </a:rPr>
                  <a:t>Resource Pooling</a:t>
                </a:r>
                <a:endParaRPr lang="en-US" sz="1200" b="1" dirty="0">
                  <a:latin typeface="微软雅黑" panose="020B0503020204020204" pitchFamily="34" charset="-122"/>
                  <a:ea typeface="微软雅黑" panose="020B0503020204020204" pitchFamily="34" charset="-122"/>
                </a:endParaRPr>
              </a:p>
            </p:txBody>
          </p:sp>
          <p:sp>
            <p:nvSpPr>
              <p:cNvPr id="119" name="AutoShape 26"/>
              <p:cNvSpPr>
                <a:spLocks noChangeArrowheads="1"/>
              </p:cNvSpPr>
              <p:nvPr/>
            </p:nvSpPr>
            <p:spPr bwMode="gray">
              <a:xfrm>
                <a:off x="5098107" y="3937202"/>
                <a:ext cx="1083119" cy="170846"/>
              </a:xfrm>
              <a:prstGeom prst="roundRect">
                <a:avLst>
                  <a:gd name="adj" fmla="val 8495"/>
                </a:avLst>
              </a:prstGeom>
              <a:solidFill>
                <a:srgbClr val="1C8EE4"/>
              </a:solidFill>
              <a:ln w="15875" algn="ctr">
                <a:solidFill>
                  <a:schemeClr val="tx1">
                    <a:alpha val="70000"/>
                  </a:schemeClr>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800" b="1" dirty="0" smtClean="0">
                    <a:latin typeface="微软雅黑" panose="020B0503020204020204" pitchFamily="34" charset="-122"/>
                    <a:ea typeface="微软雅黑" panose="020B0503020204020204" pitchFamily="34" charset="-122"/>
                  </a:rPr>
                  <a:t>Virtualization layer</a:t>
                </a:r>
                <a:endParaRPr lang="en-US" altLang="ja-JP" sz="800" b="1" dirty="0">
                  <a:latin typeface="微软雅黑" panose="020B0503020204020204" pitchFamily="34" charset="-122"/>
                  <a:ea typeface="微软雅黑" panose="020B0503020204020204" pitchFamily="34" charset="-122"/>
                  <a:cs typeface="Arial" charset="0"/>
                </a:endParaRPr>
              </a:p>
            </p:txBody>
          </p:sp>
          <p:sp>
            <p:nvSpPr>
              <p:cNvPr id="120" name="AutoShape 26"/>
              <p:cNvSpPr>
                <a:spLocks noChangeArrowheads="1"/>
              </p:cNvSpPr>
              <p:nvPr/>
            </p:nvSpPr>
            <p:spPr bwMode="gray">
              <a:xfrm>
                <a:off x="6292207" y="3937202"/>
                <a:ext cx="1083119" cy="170846"/>
              </a:xfrm>
              <a:prstGeom prst="roundRect">
                <a:avLst>
                  <a:gd name="adj" fmla="val 8495"/>
                </a:avLst>
              </a:prstGeom>
              <a:solidFill>
                <a:srgbClr val="1C8EE4"/>
              </a:solidFill>
              <a:ln w="15875" algn="ctr">
                <a:solidFill>
                  <a:schemeClr val="tx1">
                    <a:alpha val="70000"/>
                  </a:schemeClr>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800" b="1" dirty="0" smtClean="0">
                    <a:latin typeface="微软雅黑" panose="020B0503020204020204" pitchFamily="34" charset="-122"/>
                    <a:ea typeface="微软雅黑" panose="020B0503020204020204" pitchFamily="34" charset="-122"/>
                  </a:rPr>
                  <a:t>Virtualization layer</a:t>
                </a:r>
                <a:endParaRPr lang="en-US" altLang="ja-JP" sz="800" b="1" dirty="0">
                  <a:latin typeface="微软雅黑" panose="020B0503020204020204" pitchFamily="34" charset="-122"/>
                  <a:ea typeface="微软雅黑" panose="020B0503020204020204" pitchFamily="34" charset="-122"/>
                  <a:cs typeface="Arial" charset="0"/>
                </a:endParaRPr>
              </a:p>
            </p:txBody>
          </p:sp>
          <p:sp>
            <p:nvSpPr>
              <p:cNvPr id="121" name="AutoShape 26"/>
              <p:cNvSpPr>
                <a:spLocks noChangeArrowheads="1"/>
              </p:cNvSpPr>
              <p:nvPr/>
            </p:nvSpPr>
            <p:spPr bwMode="gray">
              <a:xfrm>
                <a:off x="7566382" y="3937202"/>
                <a:ext cx="1084524" cy="170846"/>
              </a:xfrm>
              <a:prstGeom prst="roundRect">
                <a:avLst>
                  <a:gd name="adj" fmla="val 8495"/>
                </a:avLst>
              </a:prstGeom>
              <a:solidFill>
                <a:srgbClr val="1C8EE4"/>
              </a:solidFill>
              <a:ln w="15875" algn="ctr">
                <a:solidFill>
                  <a:schemeClr val="tx1">
                    <a:alpha val="70000"/>
                  </a:schemeClr>
                </a:solidFill>
                <a:prstDash val="dash"/>
                <a:round/>
                <a:headEnd/>
                <a:tailEnd/>
              </a:ln>
              <a:effectLst/>
            </p:spPr>
            <p:txBody>
              <a:bodyPr wrap="none" lIns="83432" tIns="41717" rIns="83432" bIns="41717" anchor="ctr">
                <a:noAutofit/>
              </a:bodyPr>
              <a:lstStyle/>
              <a:p>
                <a:pPr algn="ctr" defTabSz="731620" fontAlgn="ctr">
                  <a:spcBef>
                    <a:spcPct val="50000"/>
                  </a:spcBef>
                </a:pPr>
                <a:r>
                  <a:rPr lang="en-US" sz="800" b="1" dirty="0" smtClean="0">
                    <a:latin typeface="微软雅黑" panose="020B0503020204020204" pitchFamily="34" charset="-122"/>
                    <a:ea typeface="微软雅黑" panose="020B0503020204020204" pitchFamily="34" charset="-122"/>
                  </a:rPr>
                  <a:t>Virtualization layer</a:t>
                </a:r>
                <a:endParaRPr lang="en-US" altLang="ja-JP" sz="800" b="1" dirty="0">
                  <a:latin typeface="微软雅黑" panose="020B0503020204020204" pitchFamily="34" charset="-122"/>
                  <a:ea typeface="微软雅黑" panose="020B0503020204020204" pitchFamily="34" charset="-122"/>
                  <a:cs typeface="Arial" charset="0"/>
                </a:endParaRPr>
              </a:p>
            </p:txBody>
          </p:sp>
        </p:grpSp>
      </p:grpSp>
    </p:spTree>
    <p:extLst>
      <p:ext uri="{BB962C8B-B14F-4D97-AF65-F5344CB8AC3E}">
        <p14:creationId xmlns:p14="http://schemas.microsoft.com/office/powerpoint/2010/main" val="329845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10729892" cy="640800"/>
          </a:xfrm>
        </p:spPr>
        <p:txBody>
          <a:bodyPr/>
          <a:lstStyle/>
          <a:p>
            <a:r>
              <a:rPr lang="en-US" spc="-100" dirty="0">
                <a:latin typeface="微软雅黑" panose="020B0503020204020204" pitchFamily="34" charset="-122"/>
              </a:rPr>
              <a:t>Important Concepts in Compute Virtualization</a:t>
            </a:r>
          </a:p>
        </p:txBody>
      </p:sp>
      <p:sp>
        <p:nvSpPr>
          <p:cNvPr id="3" name="圆角矩形 2"/>
          <p:cNvSpPr/>
          <p:nvPr/>
        </p:nvSpPr>
        <p:spPr bwMode="auto">
          <a:xfrm>
            <a:off x="1271464" y="1880828"/>
            <a:ext cx="2304256" cy="417646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dirty="0">
                <a:ln>
                  <a:noFill/>
                </a:ln>
                <a:solidFill>
                  <a:schemeClr val="tx1"/>
                </a:solidFill>
                <a:latin typeface="微软雅黑" panose="020B0503020204020204" pitchFamily="34" charset="-122"/>
                <a:ea typeface="+mn-ea"/>
              </a:rPr>
              <a:t>Physical Server</a:t>
            </a:r>
          </a:p>
        </p:txBody>
      </p:sp>
      <p:sp>
        <p:nvSpPr>
          <p:cNvPr id="4" name="圆角矩形 3"/>
          <p:cNvSpPr/>
          <p:nvPr/>
        </p:nvSpPr>
        <p:spPr bwMode="auto">
          <a:xfrm>
            <a:off x="3575720" y="1880828"/>
            <a:ext cx="2304256" cy="417646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dirty="0">
                <a:ln>
                  <a:noFill/>
                </a:ln>
                <a:solidFill>
                  <a:schemeClr val="tx1"/>
                </a:solidFill>
                <a:latin typeface="微软雅黑" panose="020B0503020204020204" pitchFamily="34" charset="-122"/>
                <a:ea typeface="+mn-ea"/>
              </a:rPr>
              <a:t>Virtual Machine</a:t>
            </a:r>
          </a:p>
        </p:txBody>
      </p:sp>
      <p:sp>
        <p:nvSpPr>
          <p:cNvPr id="5" name="圆角矩形 4"/>
          <p:cNvSpPr/>
          <p:nvPr/>
        </p:nvSpPr>
        <p:spPr bwMode="auto">
          <a:xfrm>
            <a:off x="1559496" y="5265204"/>
            <a:ext cx="1692188"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ea typeface="+mn-ea"/>
              </a:rPr>
              <a:t>Host </a:t>
            </a:r>
            <a:r>
              <a:rPr lang="en-US" sz="1200" dirty="0">
                <a:latin typeface="微软雅黑" panose="020B0503020204020204" pitchFamily="34" charset="-122"/>
                <a:ea typeface="+mn-ea"/>
              </a:rPr>
              <a:t>Machine</a:t>
            </a:r>
          </a:p>
        </p:txBody>
      </p:sp>
      <p:sp>
        <p:nvSpPr>
          <p:cNvPr id="6" name="圆角矩形 5"/>
          <p:cNvSpPr/>
          <p:nvPr/>
        </p:nvSpPr>
        <p:spPr bwMode="auto">
          <a:xfrm>
            <a:off x="3791744" y="5265204"/>
            <a:ext cx="1872208"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ea typeface="+mn-ea"/>
              </a:rPr>
              <a:t>Host </a:t>
            </a:r>
            <a:r>
              <a:rPr lang="en-US" sz="1200" dirty="0">
                <a:latin typeface="微软雅黑" panose="020B0503020204020204" pitchFamily="34" charset="-122"/>
                <a:ea typeface="+mn-ea"/>
              </a:rPr>
              <a:t>Machine</a:t>
            </a:r>
          </a:p>
        </p:txBody>
      </p:sp>
      <p:sp>
        <p:nvSpPr>
          <p:cNvPr id="7" name="圆角矩形 6"/>
          <p:cNvSpPr/>
          <p:nvPr/>
        </p:nvSpPr>
        <p:spPr bwMode="auto">
          <a:xfrm>
            <a:off x="3791744" y="4509120"/>
            <a:ext cx="1872208"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dirty="0">
                <a:ln>
                  <a:noFill/>
                </a:ln>
                <a:solidFill>
                  <a:schemeClr val="tx1"/>
                </a:solidFill>
                <a:latin typeface="微软雅黑" panose="020B0503020204020204" pitchFamily="34" charset="-122"/>
                <a:ea typeface="+mn-ea"/>
              </a:rPr>
              <a:t>Virtual Machine </a:t>
            </a:r>
            <a:r>
              <a:rPr kumimoji="0" lang="en-US" sz="1200" b="0" i="0" u="none" strike="noStrike" cap="none" normalizeH="0" dirty="0" smtClean="0">
                <a:ln>
                  <a:noFill/>
                </a:ln>
                <a:solidFill>
                  <a:schemeClr val="tx1"/>
                </a:solidFill>
                <a:latin typeface="微软雅黑" panose="020B0503020204020204" pitchFamily="34" charset="-122"/>
                <a:ea typeface="+mn-ea"/>
              </a:rPr>
              <a:t>Monitor (Hypervisor)</a:t>
            </a:r>
            <a:endParaRPr kumimoji="0" lang="en-US" sz="1200" b="0" i="0" u="none" strike="noStrike" cap="none" normalizeH="0" dirty="0">
              <a:ln>
                <a:noFill/>
              </a:ln>
              <a:solidFill>
                <a:schemeClr val="tx1"/>
              </a:solidFill>
              <a:latin typeface="微软雅黑" panose="020B0503020204020204" pitchFamily="34" charset="-122"/>
              <a:ea typeface="+mn-ea"/>
            </a:endParaRPr>
          </a:p>
        </p:txBody>
      </p:sp>
      <p:sp>
        <p:nvSpPr>
          <p:cNvPr id="8" name="圆角矩形 7"/>
          <p:cNvSpPr/>
          <p:nvPr/>
        </p:nvSpPr>
        <p:spPr bwMode="auto">
          <a:xfrm>
            <a:off x="3791744" y="3753036"/>
            <a:ext cx="1872208"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ea typeface="+mn-ea"/>
              </a:rPr>
              <a:t>Guest </a:t>
            </a:r>
            <a:r>
              <a:rPr lang="en-US" sz="1200" dirty="0">
                <a:latin typeface="微软雅黑" panose="020B0503020204020204" pitchFamily="34" charset="-122"/>
                <a:ea typeface="+mn-ea"/>
              </a:rPr>
              <a:t>Machine</a:t>
            </a:r>
          </a:p>
        </p:txBody>
      </p:sp>
      <p:sp>
        <p:nvSpPr>
          <p:cNvPr id="9" name="圆角矩形 8"/>
          <p:cNvSpPr/>
          <p:nvPr/>
        </p:nvSpPr>
        <p:spPr bwMode="auto">
          <a:xfrm>
            <a:off x="3791744" y="2996952"/>
            <a:ext cx="1872208"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ea typeface="+mn-ea"/>
              </a:rPr>
              <a:t>Guest </a:t>
            </a:r>
            <a:r>
              <a:rPr lang="en-US" sz="1200" dirty="0">
                <a:latin typeface="微软雅黑" panose="020B0503020204020204" pitchFamily="34" charset="-122"/>
                <a:ea typeface="+mn-ea"/>
              </a:rPr>
              <a:t>OS</a:t>
            </a:r>
          </a:p>
        </p:txBody>
      </p:sp>
      <p:sp>
        <p:nvSpPr>
          <p:cNvPr id="10" name="圆角矩形 9"/>
          <p:cNvSpPr/>
          <p:nvPr/>
        </p:nvSpPr>
        <p:spPr bwMode="auto">
          <a:xfrm>
            <a:off x="3791744" y="2240868"/>
            <a:ext cx="1872208"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dirty="0">
                <a:ln>
                  <a:noFill/>
                </a:ln>
                <a:solidFill>
                  <a:schemeClr val="tx1"/>
                </a:solidFill>
                <a:latin typeface="微软雅黑" panose="020B0503020204020204" pitchFamily="34" charset="-122"/>
                <a:ea typeface="+mn-ea"/>
              </a:rPr>
              <a:t>Application</a:t>
            </a:r>
          </a:p>
        </p:txBody>
      </p:sp>
      <p:sp>
        <p:nvSpPr>
          <p:cNvPr id="11" name="圆角矩形 10"/>
          <p:cNvSpPr/>
          <p:nvPr/>
        </p:nvSpPr>
        <p:spPr bwMode="auto">
          <a:xfrm>
            <a:off x="1559496" y="2996952"/>
            <a:ext cx="1692188"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en-US" sz="1200" dirty="0" smtClean="0">
                <a:latin typeface="微软雅黑" panose="020B0503020204020204" pitchFamily="34" charset="-122"/>
                <a:ea typeface="+mn-ea"/>
              </a:rPr>
              <a:t>Host </a:t>
            </a:r>
            <a:r>
              <a:rPr lang="en-US" sz="1200" dirty="0">
                <a:latin typeface="微软雅黑" panose="020B0503020204020204" pitchFamily="34" charset="-122"/>
                <a:ea typeface="+mn-ea"/>
              </a:rPr>
              <a:t>OS</a:t>
            </a:r>
          </a:p>
        </p:txBody>
      </p:sp>
      <p:sp>
        <p:nvSpPr>
          <p:cNvPr id="12" name="圆角矩形 11"/>
          <p:cNvSpPr/>
          <p:nvPr/>
        </p:nvSpPr>
        <p:spPr bwMode="auto">
          <a:xfrm>
            <a:off x="1559496" y="2240868"/>
            <a:ext cx="1692188"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dirty="0">
                <a:ln>
                  <a:noFill/>
                </a:ln>
                <a:solidFill>
                  <a:schemeClr val="tx1"/>
                </a:solidFill>
                <a:latin typeface="微软雅黑" panose="020B0503020204020204" pitchFamily="34" charset="-122"/>
                <a:ea typeface="+mn-ea"/>
              </a:rPr>
              <a:t>Application</a:t>
            </a:r>
          </a:p>
        </p:txBody>
      </p:sp>
      <p:sp>
        <p:nvSpPr>
          <p:cNvPr id="13" name="文本框 12"/>
          <p:cNvSpPr txBox="1"/>
          <p:nvPr/>
        </p:nvSpPr>
        <p:spPr bwMode="auto">
          <a:xfrm>
            <a:off x="6456040" y="1376772"/>
            <a:ext cx="4970360" cy="4938811"/>
          </a:xfrm>
          <a:prstGeom prst="rect">
            <a:avLst/>
          </a:prstGeom>
          <a:noFill/>
          <a:ln w="9525">
            <a:noFill/>
            <a:miter lim="800000"/>
            <a:headEnd/>
            <a:tailEnd/>
          </a:ln>
        </p:spPr>
        <p:txBody>
          <a:bodyPr wrap="square" lIns="99980" tIns="49986" rIns="99980" bIns="49986" rtlCol="0">
            <a:spAutoFit/>
          </a:bodyPr>
          <a:lstStyle/>
          <a:p>
            <a:pPr marL="301625" lvl="0" indent="-301625" defTabSz="801688" fontAlgn="base">
              <a:lnSpc>
                <a:spcPct val="140000"/>
              </a:lnSpc>
              <a:spcBef>
                <a:spcPct val="30000"/>
              </a:spcBef>
              <a:buClr>
                <a:srgbClr val="FFFFFF">
                  <a:lumMod val="50000"/>
                </a:srgbClr>
              </a:buClr>
              <a:buSzPct val="60000"/>
            </a:pPr>
            <a:r>
              <a:rPr lang="en-US" sz="1600" b="1" dirty="0">
                <a:solidFill>
                  <a:srgbClr val="000000"/>
                </a:solidFill>
                <a:latin typeface="微软雅黑" panose="020B0503020204020204" pitchFamily="34" charset="-122"/>
                <a:ea typeface="+mn-ea"/>
              </a:rPr>
              <a:t>Guest </a:t>
            </a:r>
            <a:r>
              <a:rPr lang="en-US" sz="1600" b="1" dirty="0" smtClean="0">
                <a:solidFill>
                  <a:srgbClr val="000000"/>
                </a:solidFill>
                <a:latin typeface="微软雅黑" panose="020B0503020204020204" pitchFamily="34" charset="-122"/>
                <a:ea typeface="+mn-ea"/>
              </a:rPr>
              <a:t>OS:</a:t>
            </a:r>
            <a:endParaRPr lang="en-US" sz="1600" b="1" dirty="0">
              <a:solidFill>
                <a:srgbClr val="000000"/>
              </a:solidFill>
              <a:latin typeface="微软雅黑" panose="020B0503020204020204" pitchFamily="34" charset="-122"/>
              <a:ea typeface="+mn-ea"/>
            </a:endParaRPr>
          </a:p>
          <a:p>
            <a:pPr lvl="0" defTabSz="801688" fontAlgn="base">
              <a:lnSpc>
                <a:spcPct val="140000"/>
              </a:lnSpc>
              <a:spcBef>
                <a:spcPct val="30000"/>
              </a:spcBef>
              <a:buClr>
                <a:srgbClr val="FFFFFF">
                  <a:lumMod val="50000"/>
                </a:srgbClr>
              </a:buClr>
              <a:buSzPct val="60000"/>
            </a:pPr>
            <a:r>
              <a:rPr lang="en-US" sz="1600" dirty="0">
                <a:solidFill>
                  <a:srgbClr val="000000"/>
                </a:solidFill>
                <a:latin typeface="微软雅黑" panose="020B0503020204020204" pitchFamily="34" charset="-122"/>
                <a:ea typeface="+mn-ea"/>
              </a:rPr>
              <a:t>Operating system running in a virtual machine (VM)</a:t>
            </a:r>
          </a:p>
          <a:p>
            <a:pPr marL="301625" lvl="0" indent="-301625" defTabSz="801688" fontAlgn="base">
              <a:lnSpc>
                <a:spcPct val="140000"/>
              </a:lnSpc>
              <a:spcBef>
                <a:spcPct val="30000"/>
              </a:spcBef>
              <a:buClr>
                <a:srgbClr val="FFFFFF">
                  <a:lumMod val="50000"/>
                </a:srgbClr>
              </a:buClr>
              <a:buSzPct val="60000"/>
            </a:pPr>
            <a:r>
              <a:rPr lang="en-US" sz="1600" b="1" dirty="0">
                <a:solidFill>
                  <a:srgbClr val="000000"/>
                </a:solidFill>
                <a:latin typeface="微软雅黑" panose="020B0503020204020204" pitchFamily="34" charset="-122"/>
                <a:ea typeface="+mn-ea"/>
              </a:rPr>
              <a:t>Guest </a:t>
            </a:r>
            <a:r>
              <a:rPr lang="en-US" sz="1600" b="1" dirty="0" smtClean="0">
                <a:solidFill>
                  <a:srgbClr val="000000"/>
                </a:solidFill>
                <a:latin typeface="微软雅黑" panose="020B0503020204020204" pitchFamily="34" charset="-122"/>
                <a:ea typeface="+mn-ea"/>
              </a:rPr>
              <a:t>Machine:</a:t>
            </a:r>
            <a:endParaRPr lang="en-US" sz="1600" b="1" dirty="0">
              <a:solidFill>
                <a:srgbClr val="000000"/>
              </a:solidFill>
              <a:latin typeface="微软雅黑" panose="020B0503020204020204" pitchFamily="34" charset="-122"/>
              <a:ea typeface="+mn-ea"/>
            </a:endParaRPr>
          </a:p>
          <a:p>
            <a:pPr marL="301625" lvl="0" indent="-301625" defTabSz="801688" fontAlgn="base">
              <a:lnSpc>
                <a:spcPct val="140000"/>
              </a:lnSpc>
              <a:spcBef>
                <a:spcPct val="30000"/>
              </a:spcBef>
              <a:buClr>
                <a:srgbClr val="FFFFFF">
                  <a:lumMod val="50000"/>
                </a:srgbClr>
              </a:buClr>
              <a:buSzPct val="60000"/>
            </a:pPr>
            <a:r>
              <a:rPr lang="en-US" sz="1600" dirty="0">
                <a:solidFill>
                  <a:srgbClr val="000000"/>
                </a:solidFill>
                <a:latin typeface="微软雅黑" panose="020B0503020204020204" pitchFamily="34" charset="-122"/>
                <a:ea typeface="+mn-ea"/>
              </a:rPr>
              <a:t>Virtual machine created through virtualization</a:t>
            </a:r>
          </a:p>
          <a:p>
            <a:pPr marL="301625" lvl="0" indent="-301625" defTabSz="801688" fontAlgn="base">
              <a:lnSpc>
                <a:spcPct val="140000"/>
              </a:lnSpc>
              <a:spcBef>
                <a:spcPct val="30000"/>
              </a:spcBef>
              <a:buClr>
                <a:srgbClr val="FFFFFF">
                  <a:lumMod val="50000"/>
                </a:srgbClr>
              </a:buClr>
              <a:buSzPct val="60000"/>
            </a:pPr>
            <a:r>
              <a:rPr lang="en-US" sz="1600" b="1" dirty="0" smtClean="0">
                <a:solidFill>
                  <a:srgbClr val="000000"/>
                </a:solidFill>
                <a:latin typeface="微软雅黑" panose="020B0503020204020204" pitchFamily="34" charset="-122"/>
                <a:ea typeface="+mn-ea"/>
              </a:rPr>
              <a:t>Hypervisor:</a:t>
            </a:r>
            <a:endParaRPr lang="en-US" sz="1600" b="1" dirty="0">
              <a:solidFill>
                <a:srgbClr val="000000"/>
              </a:solidFill>
              <a:latin typeface="微软雅黑" panose="020B0503020204020204" pitchFamily="34" charset="-122"/>
              <a:ea typeface="+mn-ea"/>
            </a:endParaRPr>
          </a:p>
          <a:p>
            <a:pPr marL="301625" lvl="0" indent="-301625" defTabSz="801688" fontAlgn="base">
              <a:lnSpc>
                <a:spcPct val="140000"/>
              </a:lnSpc>
              <a:spcBef>
                <a:spcPct val="30000"/>
              </a:spcBef>
              <a:buClr>
                <a:srgbClr val="FFFFFF">
                  <a:lumMod val="50000"/>
                </a:srgbClr>
              </a:buClr>
              <a:buSzPct val="60000"/>
            </a:pPr>
            <a:r>
              <a:rPr lang="en-US" sz="1600" dirty="0">
                <a:solidFill>
                  <a:srgbClr val="000000"/>
                </a:solidFill>
                <a:latin typeface="微软雅黑" panose="020B0503020204020204" pitchFamily="34" charset="-122"/>
                <a:ea typeface="+mn-ea"/>
              </a:rPr>
              <a:t>Virtualization software layer, or</a:t>
            </a:r>
          </a:p>
          <a:p>
            <a:pPr marL="301625" lvl="0" indent="-301625" defTabSz="801688" fontAlgn="base">
              <a:lnSpc>
                <a:spcPct val="140000"/>
              </a:lnSpc>
              <a:spcBef>
                <a:spcPct val="30000"/>
              </a:spcBef>
              <a:buClr>
                <a:srgbClr val="FFFFFF">
                  <a:lumMod val="50000"/>
                </a:srgbClr>
              </a:buClr>
              <a:buSzPct val="60000"/>
            </a:pPr>
            <a:r>
              <a:rPr lang="en-US" sz="1600" dirty="0">
                <a:solidFill>
                  <a:srgbClr val="000000"/>
                </a:solidFill>
                <a:latin typeface="微软雅黑" panose="020B0503020204020204" pitchFamily="34" charset="-122"/>
                <a:ea typeface="+mn-ea"/>
              </a:rPr>
              <a:t>Virtual Machine Monitor (VMM)</a:t>
            </a:r>
          </a:p>
          <a:p>
            <a:pPr marL="301625" lvl="0" indent="-301625" defTabSz="801688" fontAlgn="base">
              <a:lnSpc>
                <a:spcPct val="140000"/>
              </a:lnSpc>
              <a:spcBef>
                <a:spcPct val="30000"/>
              </a:spcBef>
              <a:buClr>
                <a:srgbClr val="FFFFFF">
                  <a:lumMod val="50000"/>
                </a:srgbClr>
              </a:buClr>
              <a:buSzPct val="60000"/>
            </a:pPr>
            <a:r>
              <a:rPr lang="en-US" sz="1600" b="1" dirty="0">
                <a:solidFill>
                  <a:srgbClr val="000000"/>
                </a:solidFill>
                <a:latin typeface="微软雅黑" panose="020B0503020204020204" pitchFamily="34" charset="-122"/>
                <a:ea typeface="+mn-ea"/>
              </a:rPr>
              <a:t>Host OS:</a:t>
            </a:r>
          </a:p>
          <a:p>
            <a:pPr marL="301625" lvl="0" indent="-301625" defTabSz="801688" fontAlgn="base">
              <a:lnSpc>
                <a:spcPct val="140000"/>
              </a:lnSpc>
              <a:spcBef>
                <a:spcPct val="30000"/>
              </a:spcBef>
              <a:buClr>
                <a:srgbClr val="FFFFFF">
                  <a:lumMod val="50000"/>
                </a:srgbClr>
              </a:buClr>
              <a:buSzPct val="60000"/>
            </a:pPr>
            <a:r>
              <a:rPr lang="en-US" sz="1600" dirty="0">
                <a:solidFill>
                  <a:srgbClr val="000000"/>
                </a:solidFill>
                <a:latin typeface="微软雅黑" panose="020B0503020204020204" pitchFamily="34" charset="-122"/>
                <a:ea typeface="+mn-ea"/>
              </a:rPr>
              <a:t>Operating system running in a physical machine</a:t>
            </a:r>
          </a:p>
          <a:p>
            <a:pPr marL="301625" lvl="0" indent="-301625" defTabSz="801688" fontAlgn="base">
              <a:lnSpc>
                <a:spcPct val="140000"/>
              </a:lnSpc>
              <a:spcBef>
                <a:spcPct val="30000"/>
              </a:spcBef>
              <a:buClr>
                <a:srgbClr val="FFFFFF">
                  <a:lumMod val="50000"/>
                </a:srgbClr>
              </a:buClr>
              <a:buSzPct val="60000"/>
            </a:pPr>
            <a:r>
              <a:rPr lang="en-US" sz="1600" b="1" dirty="0">
                <a:solidFill>
                  <a:srgbClr val="000000"/>
                </a:solidFill>
                <a:latin typeface="微软雅黑" panose="020B0503020204020204" pitchFamily="34" charset="-122"/>
                <a:ea typeface="+mn-ea"/>
              </a:rPr>
              <a:t>Host </a:t>
            </a:r>
            <a:r>
              <a:rPr lang="en-US" sz="1600" b="1" dirty="0" smtClean="0">
                <a:solidFill>
                  <a:srgbClr val="000000"/>
                </a:solidFill>
                <a:latin typeface="微软雅黑" panose="020B0503020204020204" pitchFamily="34" charset="-122"/>
                <a:ea typeface="+mn-ea"/>
              </a:rPr>
              <a:t>Machine:</a:t>
            </a:r>
            <a:endParaRPr lang="en-US" sz="1600" b="1" dirty="0">
              <a:solidFill>
                <a:srgbClr val="000000"/>
              </a:solidFill>
              <a:latin typeface="微软雅黑" panose="020B0503020204020204" pitchFamily="34" charset="-122"/>
              <a:ea typeface="+mn-ea"/>
            </a:endParaRPr>
          </a:p>
          <a:p>
            <a:pPr marL="301625" lvl="0" indent="-301625" defTabSz="801688" fontAlgn="base">
              <a:lnSpc>
                <a:spcPct val="140000"/>
              </a:lnSpc>
              <a:spcBef>
                <a:spcPct val="30000"/>
              </a:spcBef>
              <a:buClr>
                <a:srgbClr val="FFFFFF">
                  <a:lumMod val="50000"/>
                </a:srgbClr>
              </a:buClr>
              <a:buSzPct val="60000"/>
            </a:pPr>
            <a:r>
              <a:rPr lang="en-US" sz="1600" dirty="0" smtClean="0">
                <a:solidFill>
                  <a:srgbClr val="000000"/>
                </a:solidFill>
                <a:latin typeface="微软雅黑" panose="020B0503020204020204" pitchFamily="34" charset="-122"/>
                <a:ea typeface="+mn-ea"/>
              </a:rPr>
              <a:t>Physical </a:t>
            </a:r>
            <a:r>
              <a:rPr lang="en-US" sz="1600" dirty="0">
                <a:solidFill>
                  <a:srgbClr val="000000"/>
                </a:solidFill>
                <a:latin typeface="微软雅黑" panose="020B0503020204020204" pitchFamily="34" charset="-122"/>
                <a:ea typeface="+mn-ea"/>
              </a:rPr>
              <a:t>machine</a:t>
            </a:r>
          </a:p>
        </p:txBody>
      </p:sp>
    </p:spTree>
    <p:extLst>
      <p:ext uri="{BB962C8B-B14F-4D97-AF65-F5344CB8AC3E}">
        <p14:creationId xmlns:p14="http://schemas.microsoft.com/office/powerpoint/2010/main" val="126983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latin typeface="微软雅黑" panose="020B0503020204020204" pitchFamily="34" charset="-122"/>
              </a:rPr>
              <a:t>Characteristics of Virtualization</a:t>
            </a:r>
            <a:endParaRPr lang="en-US" dirty="0">
              <a:latin typeface="微软雅黑" panose="020B0503020204020204" pitchFamily="34" charset="-122"/>
            </a:endParaRPr>
          </a:p>
        </p:txBody>
      </p:sp>
      <p:pic>
        <p:nvPicPr>
          <p:cNvPr id="3" name="图片 2"/>
          <p:cNvPicPr>
            <a:picLocks noChangeAspect="1"/>
          </p:cNvPicPr>
          <p:nvPr/>
        </p:nvPicPr>
        <p:blipFill>
          <a:blip r:embed="rId3" cstate="print"/>
          <a:stretch>
            <a:fillRect/>
          </a:stretch>
        </p:blipFill>
        <p:spPr>
          <a:xfrm>
            <a:off x="1811524" y="1834236"/>
            <a:ext cx="3567766" cy="1880240"/>
          </a:xfrm>
          <a:prstGeom prst="rect">
            <a:avLst/>
          </a:prstGeom>
        </p:spPr>
      </p:pic>
      <p:sp>
        <p:nvSpPr>
          <p:cNvPr id="4" name="圆角矩形 3"/>
          <p:cNvSpPr/>
          <p:nvPr/>
        </p:nvSpPr>
        <p:spPr bwMode="auto">
          <a:xfrm>
            <a:off x="7140116" y="2528900"/>
            <a:ext cx="1188132"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r>
              <a:rPr lang="en-US" sz="1200" dirty="0" smtClean="0">
                <a:latin typeface="微软雅黑" panose="020B0503020204020204" pitchFamily="34" charset="-122"/>
              </a:rPr>
              <a:t>Guest OS</a:t>
            </a:r>
            <a:endParaRPr lang="en-US" sz="1200" dirty="0" smtClean="0">
              <a:latin typeface="微软雅黑" panose="020B0503020204020204" pitchFamily="34" charset="-122"/>
              <a:ea typeface="+mn-ea"/>
            </a:endParaRPr>
          </a:p>
        </p:txBody>
      </p:sp>
      <p:sp>
        <p:nvSpPr>
          <p:cNvPr id="5" name="virus-bug_59365"/>
          <p:cNvSpPr>
            <a:spLocks noChangeAspect="1"/>
          </p:cNvSpPr>
          <p:nvPr/>
        </p:nvSpPr>
        <p:spPr bwMode="auto">
          <a:xfrm>
            <a:off x="6312024" y="2564904"/>
            <a:ext cx="433918" cy="356400"/>
          </a:xfrm>
          <a:custGeom>
            <a:avLst/>
            <a:gdLst>
              <a:gd name="connsiteX0" fmla="*/ 55325 w 602578"/>
              <a:gd name="connsiteY0" fmla="*/ 50647 h 494930"/>
              <a:gd name="connsiteX1" fmla="*/ 88059 w 602578"/>
              <a:gd name="connsiteY1" fmla="*/ 74127 h 494930"/>
              <a:gd name="connsiteX2" fmla="*/ 129091 w 602578"/>
              <a:gd name="connsiteY2" fmla="*/ 133979 h 494930"/>
              <a:gd name="connsiteX3" fmla="*/ 473487 w 602578"/>
              <a:gd name="connsiteY3" fmla="*/ 133979 h 494930"/>
              <a:gd name="connsiteX4" fmla="*/ 514520 w 602578"/>
              <a:gd name="connsiteY4" fmla="*/ 74127 h 494930"/>
              <a:gd name="connsiteX5" fmla="*/ 547254 w 602578"/>
              <a:gd name="connsiteY5" fmla="*/ 50647 h 494930"/>
              <a:gd name="connsiteX6" fmla="*/ 570767 w 602578"/>
              <a:gd name="connsiteY6" fmla="*/ 83796 h 494930"/>
              <a:gd name="connsiteX7" fmla="*/ 497000 w 602578"/>
              <a:gd name="connsiteY7" fmla="*/ 186464 h 494930"/>
              <a:gd name="connsiteX8" fmla="*/ 488702 w 602578"/>
              <a:gd name="connsiteY8" fmla="*/ 247237 h 494930"/>
              <a:gd name="connsiteX9" fmla="*/ 573994 w 602578"/>
              <a:gd name="connsiteY9" fmla="*/ 247237 h 494930"/>
              <a:gd name="connsiteX10" fmla="*/ 602578 w 602578"/>
              <a:gd name="connsiteY10" fmla="*/ 275781 h 494930"/>
              <a:gd name="connsiteX11" fmla="*/ 573994 w 602578"/>
              <a:gd name="connsiteY11" fmla="*/ 304326 h 494930"/>
              <a:gd name="connsiteX12" fmla="*/ 467494 w 602578"/>
              <a:gd name="connsiteY12" fmla="*/ 304326 h 494930"/>
              <a:gd name="connsiteX13" fmla="*/ 439370 w 602578"/>
              <a:gd name="connsiteY13" fmla="*/ 347603 h 494930"/>
              <a:gd name="connsiteX14" fmla="*/ 528812 w 602578"/>
              <a:gd name="connsiteY14" fmla="*/ 450732 h 494930"/>
              <a:gd name="connsiteX15" fmla="*/ 520513 w 602578"/>
              <a:gd name="connsiteY15" fmla="*/ 490326 h 494930"/>
              <a:gd name="connsiteX16" fmla="*/ 504838 w 602578"/>
              <a:gd name="connsiteY16" fmla="*/ 494930 h 494930"/>
              <a:gd name="connsiteX17" fmla="*/ 480864 w 602578"/>
              <a:gd name="connsiteY17" fmla="*/ 482039 h 494930"/>
              <a:gd name="connsiteX18" fmla="*/ 396494 w 602578"/>
              <a:gd name="connsiteY18" fmla="*/ 387197 h 494930"/>
              <a:gd name="connsiteX19" fmla="*/ 319039 w 602578"/>
              <a:gd name="connsiteY19" fmla="*/ 416202 h 494930"/>
              <a:gd name="connsiteX20" fmla="*/ 319039 w 602578"/>
              <a:gd name="connsiteY20" fmla="*/ 200276 h 494930"/>
              <a:gd name="connsiteX21" fmla="*/ 283539 w 602578"/>
              <a:gd name="connsiteY21" fmla="*/ 200276 h 494930"/>
              <a:gd name="connsiteX22" fmla="*/ 283539 w 602578"/>
              <a:gd name="connsiteY22" fmla="*/ 416202 h 494930"/>
              <a:gd name="connsiteX23" fmla="*/ 206085 w 602578"/>
              <a:gd name="connsiteY23" fmla="*/ 387197 h 494930"/>
              <a:gd name="connsiteX24" fmla="*/ 121715 w 602578"/>
              <a:gd name="connsiteY24" fmla="*/ 482039 h 494930"/>
              <a:gd name="connsiteX25" fmla="*/ 97741 w 602578"/>
              <a:gd name="connsiteY25" fmla="*/ 494930 h 494930"/>
              <a:gd name="connsiteX26" fmla="*/ 82065 w 602578"/>
              <a:gd name="connsiteY26" fmla="*/ 490326 h 494930"/>
              <a:gd name="connsiteX27" fmla="*/ 73766 w 602578"/>
              <a:gd name="connsiteY27" fmla="*/ 450732 h 494930"/>
              <a:gd name="connsiteX28" fmla="*/ 163669 w 602578"/>
              <a:gd name="connsiteY28" fmla="*/ 347603 h 494930"/>
              <a:gd name="connsiteX29" fmla="*/ 135085 w 602578"/>
              <a:gd name="connsiteY29" fmla="*/ 304326 h 494930"/>
              <a:gd name="connsiteX30" fmla="*/ 28585 w 602578"/>
              <a:gd name="connsiteY30" fmla="*/ 304326 h 494930"/>
              <a:gd name="connsiteX31" fmla="*/ 0 w 602578"/>
              <a:gd name="connsiteY31" fmla="*/ 275781 h 494930"/>
              <a:gd name="connsiteX32" fmla="*/ 28585 w 602578"/>
              <a:gd name="connsiteY32" fmla="*/ 247237 h 494930"/>
              <a:gd name="connsiteX33" fmla="*/ 113877 w 602578"/>
              <a:gd name="connsiteY33" fmla="*/ 247237 h 494930"/>
              <a:gd name="connsiteX34" fmla="*/ 105578 w 602578"/>
              <a:gd name="connsiteY34" fmla="*/ 186464 h 494930"/>
              <a:gd name="connsiteX35" fmla="*/ 31812 w 602578"/>
              <a:gd name="connsiteY35" fmla="*/ 83796 h 494930"/>
              <a:gd name="connsiteX36" fmla="*/ 55325 w 602578"/>
              <a:gd name="connsiteY36" fmla="*/ 50647 h 494930"/>
              <a:gd name="connsiteX37" fmla="*/ 301059 w 602578"/>
              <a:gd name="connsiteY37" fmla="*/ 0 h 494930"/>
              <a:gd name="connsiteX38" fmla="*/ 437552 w 602578"/>
              <a:gd name="connsiteY38" fmla="*/ 98098 h 494930"/>
              <a:gd name="connsiteX39" fmla="*/ 165026 w 602578"/>
              <a:gd name="connsiteY39" fmla="*/ 98098 h 494930"/>
              <a:gd name="connsiteX40" fmla="*/ 301059 w 602578"/>
              <a:gd name="connsiteY40" fmla="*/ 0 h 49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2578" h="494930">
                <a:moveTo>
                  <a:pt x="55325" y="50647"/>
                </a:moveTo>
                <a:cubicBezTo>
                  <a:pt x="71000" y="48345"/>
                  <a:pt x="85754" y="58934"/>
                  <a:pt x="88059" y="74127"/>
                </a:cubicBezTo>
                <a:cubicBezTo>
                  <a:pt x="93130" y="102672"/>
                  <a:pt x="111111" y="121548"/>
                  <a:pt x="129091" y="133979"/>
                </a:cubicBezTo>
                <a:lnTo>
                  <a:pt x="473487" y="133979"/>
                </a:lnTo>
                <a:cubicBezTo>
                  <a:pt x="491468" y="121548"/>
                  <a:pt x="509448" y="102672"/>
                  <a:pt x="514520" y="74127"/>
                </a:cubicBezTo>
                <a:cubicBezTo>
                  <a:pt x="516825" y="58934"/>
                  <a:pt x="531578" y="48345"/>
                  <a:pt x="547254" y="50647"/>
                </a:cubicBezTo>
                <a:cubicBezTo>
                  <a:pt x="562929" y="53409"/>
                  <a:pt x="573533" y="68142"/>
                  <a:pt x="570767" y="83796"/>
                </a:cubicBezTo>
                <a:cubicBezTo>
                  <a:pt x="562007" y="136741"/>
                  <a:pt x="527429" y="168509"/>
                  <a:pt x="497000" y="186464"/>
                </a:cubicBezTo>
                <a:cubicBezTo>
                  <a:pt x="496078" y="207642"/>
                  <a:pt x="493312" y="227900"/>
                  <a:pt x="488702" y="247237"/>
                </a:cubicBezTo>
                <a:lnTo>
                  <a:pt x="573994" y="247237"/>
                </a:lnTo>
                <a:cubicBezTo>
                  <a:pt x="589669" y="247237"/>
                  <a:pt x="602578" y="259667"/>
                  <a:pt x="602578" y="275781"/>
                </a:cubicBezTo>
                <a:cubicBezTo>
                  <a:pt x="602578" y="291435"/>
                  <a:pt x="589669" y="304326"/>
                  <a:pt x="573994" y="304326"/>
                </a:cubicBezTo>
                <a:lnTo>
                  <a:pt x="467494" y="304326"/>
                </a:lnTo>
                <a:cubicBezTo>
                  <a:pt x="459195" y="319979"/>
                  <a:pt x="449974" y="334712"/>
                  <a:pt x="439370" y="347603"/>
                </a:cubicBezTo>
                <a:cubicBezTo>
                  <a:pt x="476715" y="375687"/>
                  <a:pt x="511754" y="424950"/>
                  <a:pt x="528812" y="450732"/>
                </a:cubicBezTo>
                <a:cubicBezTo>
                  <a:pt x="537572" y="463623"/>
                  <a:pt x="533883" y="481579"/>
                  <a:pt x="520513" y="490326"/>
                </a:cubicBezTo>
                <a:cubicBezTo>
                  <a:pt x="515903" y="493549"/>
                  <a:pt x="510370" y="494930"/>
                  <a:pt x="504838" y="494930"/>
                </a:cubicBezTo>
                <a:cubicBezTo>
                  <a:pt x="495617" y="494930"/>
                  <a:pt x="486396" y="490326"/>
                  <a:pt x="480864" y="482039"/>
                </a:cubicBezTo>
                <a:cubicBezTo>
                  <a:pt x="452741" y="439222"/>
                  <a:pt x="415857" y="398707"/>
                  <a:pt x="396494" y="387197"/>
                </a:cubicBezTo>
                <a:cubicBezTo>
                  <a:pt x="372981" y="403311"/>
                  <a:pt x="346702" y="413440"/>
                  <a:pt x="319039" y="416202"/>
                </a:cubicBezTo>
                <a:lnTo>
                  <a:pt x="319039" y="200276"/>
                </a:lnTo>
                <a:lnTo>
                  <a:pt x="283539" y="200276"/>
                </a:lnTo>
                <a:lnTo>
                  <a:pt x="283539" y="416202"/>
                </a:lnTo>
                <a:cubicBezTo>
                  <a:pt x="255877" y="413440"/>
                  <a:pt x="229598" y="403311"/>
                  <a:pt x="206085" y="387197"/>
                </a:cubicBezTo>
                <a:cubicBezTo>
                  <a:pt x="186721" y="398707"/>
                  <a:pt x="150299" y="439222"/>
                  <a:pt x="121715" y="482039"/>
                </a:cubicBezTo>
                <a:cubicBezTo>
                  <a:pt x="116182" y="490326"/>
                  <a:pt x="106961" y="494930"/>
                  <a:pt x="97741" y="494930"/>
                </a:cubicBezTo>
                <a:cubicBezTo>
                  <a:pt x="92208" y="494930"/>
                  <a:pt x="86676" y="493549"/>
                  <a:pt x="82065" y="490326"/>
                </a:cubicBezTo>
                <a:cubicBezTo>
                  <a:pt x="68695" y="481579"/>
                  <a:pt x="65007" y="463623"/>
                  <a:pt x="73766" y="450732"/>
                </a:cubicBezTo>
                <a:cubicBezTo>
                  <a:pt x="90825" y="424950"/>
                  <a:pt x="125864" y="375687"/>
                  <a:pt x="163669" y="347603"/>
                </a:cubicBezTo>
                <a:cubicBezTo>
                  <a:pt x="152604" y="334712"/>
                  <a:pt x="143383" y="319979"/>
                  <a:pt x="135085" y="304326"/>
                </a:cubicBezTo>
                <a:lnTo>
                  <a:pt x="28585" y="304326"/>
                </a:lnTo>
                <a:cubicBezTo>
                  <a:pt x="12909" y="304326"/>
                  <a:pt x="0" y="291435"/>
                  <a:pt x="0" y="275781"/>
                </a:cubicBezTo>
                <a:cubicBezTo>
                  <a:pt x="0" y="259667"/>
                  <a:pt x="12909" y="247237"/>
                  <a:pt x="28585" y="247237"/>
                </a:cubicBezTo>
                <a:lnTo>
                  <a:pt x="113877" y="247237"/>
                </a:lnTo>
                <a:cubicBezTo>
                  <a:pt x="109266" y="227900"/>
                  <a:pt x="106500" y="207642"/>
                  <a:pt x="105578" y="186464"/>
                </a:cubicBezTo>
                <a:cubicBezTo>
                  <a:pt x="75150" y="168509"/>
                  <a:pt x="40111" y="136741"/>
                  <a:pt x="31812" y="83796"/>
                </a:cubicBezTo>
                <a:cubicBezTo>
                  <a:pt x="29046" y="68142"/>
                  <a:pt x="39650" y="53409"/>
                  <a:pt x="55325" y="50647"/>
                </a:cubicBezTo>
                <a:close/>
                <a:moveTo>
                  <a:pt x="301059" y="0"/>
                </a:moveTo>
                <a:cubicBezTo>
                  <a:pt x="362850" y="0"/>
                  <a:pt x="415418" y="40529"/>
                  <a:pt x="437552" y="98098"/>
                </a:cubicBezTo>
                <a:lnTo>
                  <a:pt x="165026" y="98098"/>
                </a:lnTo>
                <a:cubicBezTo>
                  <a:pt x="187160" y="40529"/>
                  <a:pt x="239729" y="0"/>
                  <a:pt x="301059" y="0"/>
                </a:cubicBezTo>
                <a:close/>
              </a:path>
            </a:pathLst>
          </a:custGeom>
          <a:solidFill>
            <a:srgbClr val="C00000"/>
          </a:solidFill>
          <a:ln>
            <a:noFill/>
          </a:ln>
        </p:spPr>
        <p:txBody>
          <a:bodyPr>
            <a:noAutofit/>
          </a:bodyPr>
          <a:lstStyle/>
          <a:p>
            <a:pPr fontAlgn="ctr"/>
            <a:endParaRPr lang="en-US" altLang="zh-CN" dirty="0">
              <a:latin typeface="微软雅黑" panose="020B0503020204020204" pitchFamily="34" charset="-122"/>
            </a:endParaRPr>
          </a:p>
        </p:txBody>
      </p:sp>
      <p:sp>
        <p:nvSpPr>
          <p:cNvPr id="6" name="criminal-with-stolen-computers_40168"/>
          <p:cNvSpPr>
            <a:spLocks noChangeAspect="1"/>
          </p:cNvSpPr>
          <p:nvPr/>
        </p:nvSpPr>
        <p:spPr bwMode="auto">
          <a:xfrm>
            <a:off x="7320136" y="1628800"/>
            <a:ext cx="609685" cy="536960"/>
          </a:xfrm>
          <a:custGeom>
            <a:avLst/>
            <a:gdLst>
              <a:gd name="T0" fmla="*/ 496 w 1644"/>
              <a:gd name="T1" fmla="*/ 183 h 1450"/>
              <a:gd name="T2" fmla="*/ 188 w 1644"/>
              <a:gd name="T3" fmla="*/ 183 h 1450"/>
              <a:gd name="T4" fmla="*/ 1644 w 1644"/>
              <a:gd name="T5" fmla="*/ 723 h 1450"/>
              <a:gd name="T6" fmla="*/ 1495 w 1644"/>
              <a:gd name="T7" fmla="*/ 796 h 1450"/>
              <a:gd name="T8" fmla="*/ 1495 w 1644"/>
              <a:gd name="T9" fmla="*/ 1405 h 1450"/>
              <a:gd name="T10" fmla="*/ 642 w 1644"/>
              <a:gd name="T11" fmla="*/ 796 h 1450"/>
              <a:gd name="T12" fmla="*/ 615 w 1644"/>
              <a:gd name="T13" fmla="*/ 923 h 1450"/>
              <a:gd name="T14" fmla="*/ 538 w 1644"/>
              <a:gd name="T15" fmla="*/ 796 h 1450"/>
              <a:gd name="T16" fmla="*/ 560 w 1644"/>
              <a:gd name="T17" fmla="*/ 1205 h 1450"/>
              <a:gd name="T18" fmla="*/ 474 w 1644"/>
              <a:gd name="T19" fmla="*/ 1398 h 1450"/>
              <a:gd name="T20" fmla="*/ 374 w 1644"/>
              <a:gd name="T21" fmla="*/ 1402 h 1450"/>
              <a:gd name="T22" fmla="*/ 348 w 1644"/>
              <a:gd name="T23" fmla="*/ 1205 h 1450"/>
              <a:gd name="T24" fmla="*/ 325 w 1644"/>
              <a:gd name="T25" fmla="*/ 1205 h 1450"/>
              <a:gd name="T26" fmla="*/ 291 w 1644"/>
              <a:gd name="T27" fmla="*/ 1402 h 1450"/>
              <a:gd name="T28" fmla="*/ 191 w 1644"/>
              <a:gd name="T29" fmla="*/ 1398 h 1450"/>
              <a:gd name="T30" fmla="*/ 87 w 1644"/>
              <a:gd name="T31" fmla="*/ 1205 h 1450"/>
              <a:gd name="T32" fmla="*/ 93 w 1644"/>
              <a:gd name="T33" fmla="*/ 881 h 1450"/>
              <a:gd name="T34" fmla="*/ 4 w 1644"/>
              <a:gd name="T35" fmla="*/ 862 h 1450"/>
              <a:gd name="T36" fmla="*/ 40 w 1644"/>
              <a:gd name="T37" fmla="*/ 624 h 1450"/>
              <a:gd name="T38" fmla="*/ 46 w 1644"/>
              <a:gd name="T39" fmla="*/ 609 h 1450"/>
              <a:gd name="T40" fmla="*/ 59 w 1644"/>
              <a:gd name="T41" fmla="*/ 578 h 1450"/>
              <a:gd name="T42" fmla="*/ 122 w 1644"/>
              <a:gd name="T43" fmla="*/ 457 h 1450"/>
              <a:gd name="T44" fmla="*/ 194 w 1644"/>
              <a:gd name="T45" fmla="*/ 372 h 1450"/>
              <a:gd name="T46" fmla="*/ 183 w 1644"/>
              <a:gd name="T47" fmla="*/ 276 h 1450"/>
              <a:gd name="T48" fmla="*/ 331 w 1644"/>
              <a:gd name="T49" fmla="*/ 328 h 1450"/>
              <a:gd name="T50" fmla="*/ 364 w 1644"/>
              <a:gd name="T51" fmla="*/ 521 h 1450"/>
              <a:gd name="T52" fmla="*/ 501 w 1644"/>
              <a:gd name="T53" fmla="*/ 276 h 1450"/>
              <a:gd name="T54" fmla="*/ 470 w 1644"/>
              <a:gd name="T55" fmla="*/ 387 h 1450"/>
              <a:gd name="T56" fmla="*/ 530 w 1644"/>
              <a:gd name="T57" fmla="*/ 401 h 1450"/>
              <a:gd name="T58" fmla="*/ 654 w 1644"/>
              <a:gd name="T59" fmla="*/ 433 h 1450"/>
              <a:gd name="T60" fmla="*/ 625 w 1644"/>
              <a:gd name="T61" fmla="*/ 681 h 1450"/>
              <a:gd name="T62" fmla="*/ 633 w 1644"/>
              <a:gd name="T63" fmla="*/ 626 h 1450"/>
              <a:gd name="T64" fmla="*/ 623 w 1644"/>
              <a:gd name="T65" fmla="*/ 422 h 1450"/>
              <a:gd name="T66" fmla="*/ 520 w 1644"/>
              <a:gd name="T67" fmla="*/ 433 h 1450"/>
              <a:gd name="T68" fmla="*/ 535 w 1644"/>
              <a:gd name="T69" fmla="*/ 466 h 1450"/>
              <a:gd name="T70" fmla="*/ 599 w 1644"/>
              <a:gd name="T71" fmla="*/ 587 h 1450"/>
              <a:gd name="T72" fmla="*/ 611 w 1644"/>
              <a:gd name="T73" fmla="*/ 618 h 1450"/>
              <a:gd name="T74" fmla="*/ 633 w 1644"/>
              <a:gd name="T75" fmla="*/ 626 h 1450"/>
              <a:gd name="T76" fmla="*/ 94 w 1644"/>
              <a:gd name="T77" fmla="*/ 172 h 1450"/>
              <a:gd name="T78" fmla="*/ 579 w 1644"/>
              <a:gd name="T79" fmla="*/ 385 h 1450"/>
              <a:gd name="T80" fmla="*/ 612 w 1644"/>
              <a:gd name="T81" fmla="*/ 129 h 1450"/>
              <a:gd name="T82" fmla="*/ 1226 w 1644"/>
              <a:gd name="T83" fmla="*/ 307 h 1450"/>
              <a:gd name="T84" fmla="*/ 1260 w 1644"/>
              <a:gd name="T85" fmla="*/ 95 h 1450"/>
              <a:gd name="T86" fmla="*/ 579 w 1644"/>
              <a:gd name="T87" fmla="*/ 146 h 1450"/>
              <a:gd name="T88" fmla="*/ 507 w 1644"/>
              <a:gd name="T89" fmla="*/ 84 h 1450"/>
              <a:gd name="T90" fmla="*/ 260 w 1644"/>
              <a:gd name="T91" fmla="*/ 0 h 1450"/>
              <a:gd name="T92" fmla="*/ 187 w 1644"/>
              <a:gd name="T93" fmla="*/ 146 h 1450"/>
              <a:gd name="T94" fmla="*/ 82 w 1644"/>
              <a:gd name="T95" fmla="*/ 159 h 1450"/>
              <a:gd name="T96" fmla="*/ 1136 w 1644"/>
              <a:gd name="T97" fmla="*/ 475 h 1450"/>
              <a:gd name="T98" fmla="*/ 669 w 1644"/>
              <a:gd name="T99" fmla="*/ 509 h 1450"/>
              <a:gd name="T100" fmla="*/ 1136 w 1644"/>
              <a:gd name="T101" fmla="*/ 475 h 1450"/>
              <a:gd name="T102" fmla="*/ 855 w 1644"/>
              <a:gd name="T103" fmla="*/ 617 h 1450"/>
              <a:gd name="T104" fmla="*/ 763 w 1644"/>
              <a:gd name="T105" fmla="*/ 651 h 1450"/>
              <a:gd name="T106" fmla="*/ 1076 w 1644"/>
              <a:gd name="T107" fmla="*/ 617 h 1450"/>
              <a:gd name="T108" fmla="*/ 984 w 1644"/>
              <a:gd name="T109" fmla="*/ 521 h 1450"/>
              <a:gd name="T110" fmla="*/ 1159 w 1644"/>
              <a:gd name="T111" fmla="*/ 328 h 1450"/>
              <a:gd name="T112" fmla="*/ 1623 w 1644"/>
              <a:gd name="T113" fmla="*/ 641 h 1450"/>
              <a:gd name="T114" fmla="*/ 1159 w 1644"/>
              <a:gd name="T115" fmla="*/ 328 h 1450"/>
              <a:gd name="T116" fmla="*/ 1606 w 1644"/>
              <a:gd name="T117" fmla="*/ 625 h 1450"/>
              <a:gd name="T118" fmla="*/ 1176 w 1644"/>
              <a:gd name="T119" fmla="*/ 345 h 1450"/>
              <a:gd name="T120" fmla="*/ 1139 w 1644"/>
              <a:gd name="T121" fmla="*/ 656 h 1450"/>
              <a:gd name="T122" fmla="*/ 1390 w 1644"/>
              <a:gd name="T123" fmla="*/ 689 h 1450"/>
              <a:gd name="T124" fmla="*/ 1644 w 1644"/>
              <a:gd name="T125" fmla="*/ 656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4" h="1450">
                <a:moveTo>
                  <a:pt x="188" y="183"/>
                </a:moveTo>
                <a:lnTo>
                  <a:pt x="496" y="183"/>
                </a:lnTo>
                <a:cubicBezTo>
                  <a:pt x="485" y="247"/>
                  <a:pt x="435" y="301"/>
                  <a:pt x="368" y="312"/>
                </a:cubicBezTo>
                <a:cubicBezTo>
                  <a:pt x="283" y="326"/>
                  <a:pt x="203" y="268"/>
                  <a:pt x="188" y="183"/>
                </a:cubicBezTo>
                <a:close/>
                <a:moveTo>
                  <a:pt x="631" y="723"/>
                </a:moveTo>
                <a:lnTo>
                  <a:pt x="1644" y="723"/>
                </a:lnTo>
                <a:lnTo>
                  <a:pt x="1644" y="796"/>
                </a:lnTo>
                <a:lnTo>
                  <a:pt x="1495" y="796"/>
                </a:lnTo>
                <a:lnTo>
                  <a:pt x="1560" y="1405"/>
                </a:lnTo>
                <a:lnTo>
                  <a:pt x="1495" y="1405"/>
                </a:lnTo>
                <a:lnTo>
                  <a:pt x="1430" y="796"/>
                </a:lnTo>
                <a:lnTo>
                  <a:pt x="642" y="796"/>
                </a:lnTo>
                <a:lnTo>
                  <a:pt x="654" y="871"/>
                </a:lnTo>
                <a:cubicBezTo>
                  <a:pt x="658" y="896"/>
                  <a:pt x="640" y="920"/>
                  <a:pt x="615" y="923"/>
                </a:cubicBezTo>
                <a:cubicBezTo>
                  <a:pt x="592" y="927"/>
                  <a:pt x="570" y="912"/>
                  <a:pt x="564" y="890"/>
                </a:cubicBezTo>
                <a:lnTo>
                  <a:pt x="538" y="796"/>
                </a:lnTo>
                <a:lnTo>
                  <a:pt x="538" y="796"/>
                </a:lnTo>
                <a:cubicBezTo>
                  <a:pt x="560" y="999"/>
                  <a:pt x="560" y="1205"/>
                  <a:pt x="560" y="1205"/>
                </a:cubicBezTo>
                <a:lnTo>
                  <a:pt x="475" y="1205"/>
                </a:lnTo>
                <a:cubicBezTo>
                  <a:pt x="474" y="1309"/>
                  <a:pt x="474" y="1398"/>
                  <a:pt x="474" y="1398"/>
                </a:cubicBezTo>
                <a:cubicBezTo>
                  <a:pt x="474" y="1425"/>
                  <a:pt x="451" y="1447"/>
                  <a:pt x="424" y="1447"/>
                </a:cubicBezTo>
                <a:cubicBezTo>
                  <a:pt x="398" y="1447"/>
                  <a:pt x="377" y="1427"/>
                  <a:pt x="374" y="1402"/>
                </a:cubicBezTo>
                <a:cubicBezTo>
                  <a:pt x="374" y="1402"/>
                  <a:pt x="366" y="1311"/>
                  <a:pt x="356" y="1205"/>
                </a:cubicBezTo>
                <a:lnTo>
                  <a:pt x="348" y="1205"/>
                </a:lnTo>
                <a:lnTo>
                  <a:pt x="330" y="995"/>
                </a:lnTo>
                <a:lnTo>
                  <a:pt x="325" y="1205"/>
                </a:lnTo>
                <a:lnTo>
                  <a:pt x="309" y="1205"/>
                </a:lnTo>
                <a:cubicBezTo>
                  <a:pt x="299" y="1311"/>
                  <a:pt x="291" y="1402"/>
                  <a:pt x="291" y="1402"/>
                </a:cubicBezTo>
                <a:cubicBezTo>
                  <a:pt x="288" y="1429"/>
                  <a:pt x="264" y="1450"/>
                  <a:pt x="236" y="1447"/>
                </a:cubicBezTo>
                <a:cubicBezTo>
                  <a:pt x="211" y="1445"/>
                  <a:pt x="191" y="1423"/>
                  <a:pt x="191" y="1398"/>
                </a:cubicBezTo>
                <a:cubicBezTo>
                  <a:pt x="191" y="1398"/>
                  <a:pt x="191" y="1309"/>
                  <a:pt x="190" y="1205"/>
                </a:cubicBezTo>
                <a:lnTo>
                  <a:pt x="87" y="1205"/>
                </a:lnTo>
                <a:cubicBezTo>
                  <a:pt x="83" y="1142"/>
                  <a:pt x="101" y="951"/>
                  <a:pt x="119" y="787"/>
                </a:cubicBezTo>
                <a:lnTo>
                  <a:pt x="93" y="881"/>
                </a:lnTo>
                <a:cubicBezTo>
                  <a:pt x="87" y="903"/>
                  <a:pt x="65" y="918"/>
                  <a:pt x="42" y="914"/>
                </a:cubicBezTo>
                <a:cubicBezTo>
                  <a:pt x="17" y="911"/>
                  <a:pt x="0" y="887"/>
                  <a:pt x="4" y="862"/>
                </a:cubicBezTo>
                <a:lnTo>
                  <a:pt x="39" y="630"/>
                </a:lnTo>
                <a:cubicBezTo>
                  <a:pt x="39" y="628"/>
                  <a:pt x="40" y="626"/>
                  <a:pt x="40" y="624"/>
                </a:cubicBezTo>
                <a:lnTo>
                  <a:pt x="41" y="623"/>
                </a:lnTo>
                <a:lnTo>
                  <a:pt x="46" y="609"/>
                </a:lnTo>
                <a:lnTo>
                  <a:pt x="50" y="599"/>
                </a:lnTo>
                <a:lnTo>
                  <a:pt x="59" y="578"/>
                </a:lnTo>
                <a:cubicBezTo>
                  <a:pt x="65" y="564"/>
                  <a:pt x="71" y="550"/>
                  <a:pt x="77" y="537"/>
                </a:cubicBezTo>
                <a:cubicBezTo>
                  <a:pt x="91" y="510"/>
                  <a:pt x="105" y="483"/>
                  <a:pt x="122" y="457"/>
                </a:cubicBezTo>
                <a:cubicBezTo>
                  <a:pt x="140" y="430"/>
                  <a:pt x="159" y="404"/>
                  <a:pt x="187" y="378"/>
                </a:cubicBezTo>
                <a:cubicBezTo>
                  <a:pt x="189" y="376"/>
                  <a:pt x="192" y="374"/>
                  <a:pt x="194" y="372"/>
                </a:cubicBezTo>
                <a:lnTo>
                  <a:pt x="156" y="266"/>
                </a:lnTo>
                <a:lnTo>
                  <a:pt x="183" y="276"/>
                </a:lnTo>
                <a:lnTo>
                  <a:pt x="183" y="276"/>
                </a:lnTo>
                <a:lnTo>
                  <a:pt x="331" y="328"/>
                </a:lnTo>
                <a:lnTo>
                  <a:pt x="332" y="522"/>
                </a:lnTo>
                <a:lnTo>
                  <a:pt x="364" y="521"/>
                </a:lnTo>
                <a:lnTo>
                  <a:pt x="364" y="323"/>
                </a:lnTo>
                <a:lnTo>
                  <a:pt x="501" y="276"/>
                </a:lnTo>
                <a:lnTo>
                  <a:pt x="463" y="381"/>
                </a:lnTo>
                <a:cubicBezTo>
                  <a:pt x="466" y="383"/>
                  <a:pt x="468" y="385"/>
                  <a:pt x="470" y="387"/>
                </a:cubicBezTo>
                <a:cubicBezTo>
                  <a:pt x="482" y="398"/>
                  <a:pt x="492" y="409"/>
                  <a:pt x="501" y="420"/>
                </a:cubicBezTo>
                <a:cubicBezTo>
                  <a:pt x="506" y="409"/>
                  <a:pt x="517" y="401"/>
                  <a:pt x="530" y="401"/>
                </a:cubicBezTo>
                <a:lnTo>
                  <a:pt x="623" y="401"/>
                </a:lnTo>
                <a:cubicBezTo>
                  <a:pt x="640" y="401"/>
                  <a:pt x="654" y="415"/>
                  <a:pt x="654" y="433"/>
                </a:cubicBezTo>
                <a:lnTo>
                  <a:pt x="654" y="649"/>
                </a:lnTo>
                <a:cubicBezTo>
                  <a:pt x="654" y="666"/>
                  <a:pt x="641" y="680"/>
                  <a:pt x="625" y="681"/>
                </a:cubicBezTo>
                <a:lnTo>
                  <a:pt x="631" y="723"/>
                </a:lnTo>
                <a:close/>
                <a:moveTo>
                  <a:pt x="633" y="626"/>
                </a:moveTo>
                <a:lnTo>
                  <a:pt x="633" y="433"/>
                </a:lnTo>
                <a:cubicBezTo>
                  <a:pt x="633" y="427"/>
                  <a:pt x="628" y="422"/>
                  <a:pt x="623" y="422"/>
                </a:cubicBezTo>
                <a:lnTo>
                  <a:pt x="530" y="422"/>
                </a:lnTo>
                <a:cubicBezTo>
                  <a:pt x="524" y="422"/>
                  <a:pt x="520" y="427"/>
                  <a:pt x="520" y="433"/>
                </a:cubicBezTo>
                <a:lnTo>
                  <a:pt x="520" y="443"/>
                </a:lnTo>
                <a:cubicBezTo>
                  <a:pt x="525" y="451"/>
                  <a:pt x="530" y="458"/>
                  <a:pt x="535" y="466"/>
                </a:cubicBezTo>
                <a:cubicBezTo>
                  <a:pt x="552" y="492"/>
                  <a:pt x="567" y="519"/>
                  <a:pt x="580" y="546"/>
                </a:cubicBezTo>
                <a:cubicBezTo>
                  <a:pt x="586" y="560"/>
                  <a:pt x="593" y="573"/>
                  <a:pt x="599" y="587"/>
                </a:cubicBezTo>
                <a:lnTo>
                  <a:pt x="607" y="608"/>
                </a:lnTo>
                <a:lnTo>
                  <a:pt x="611" y="618"/>
                </a:lnTo>
                <a:lnTo>
                  <a:pt x="614" y="626"/>
                </a:lnTo>
                <a:lnTo>
                  <a:pt x="633" y="626"/>
                </a:lnTo>
                <a:lnTo>
                  <a:pt x="633" y="626"/>
                </a:lnTo>
                <a:close/>
                <a:moveTo>
                  <a:pt x="94" y="172"/>
                </a:moveTo>
                <a:lnTo>
                  <a:pt x="579" y="172"/>
                </a:lnTo>
                <a:lnTo>
                  <a:pt x="579" y="385"/>
                </a:lnTo>
                <a:lnTo>
                  <a:pt x="612" y="385"/>
                </a:lnTo>
                <a:lnTo>
                  <a:pt x="612" y="129"/>
                </a:lnTo>
                <a:lnTo>
                  <a:pt x="1226" y="129"/>
                </a:lnTo>
                <a:lnTo>
                  <a:pt x="1226" y="307"/>
                </a:lnTo>
                <a:lnTo>
                  <a:pt x="1260" y="307"/>
                </a:lnTo>
                <a:lnTo>
                  <a:pt x="1260" y="95"/>
                </a:lnTo>
                <a:lnTo>
                  <a:pt x="579" y="95"/>
                </a:lnTo>
                <a:lnTo>
                  <a:pt x="579" y="146"/>
                </a:lnTo>
                <a:lnTo>
                  <a:pt x="507" y="146"/>
                </a:lnTo>
                <a:lnTo>
                  <a:pt x="507" y="84"/>
                </a:lnTo>
                <a:cubicBezTo>
                  <a:pt x="507" y="28"/>
                  <a:pt x="484" y="0"/>
                  <a:pt x="428" y="0"/>
                </a:cubicBezTo>
                <a:lnTo>
                  <a:pt x="260" y="0"/>
                </a:lnTo>
                <a:cubicBezTo>
                  <a:pt x="204" y="0"/>
                  <a:pt x="187" y="28"/>
                  <a:pt x="187" y="84"/>
                </a:cubicBezTo>
                <a:lnTo>
                  <a:pt x="187" y="146"/>
                </a:lnTo>
                <a:lnTo>
                  <a:pt x="94" y="146"/>
                </a:lnTo>
                <a:cubicBezTo>
                  <a:pt x="87" y="146"/>
                  <a:pt x="82" y="152"/>
                  <a:pt x="82" y="159"/>
                </a:cubicBezTo>
                <a:cubicBezTo>
                  <a:pt x="82" y="166"/>
                  <a:pt x="87" y="172"/>
                  <a:pt x="94" y="172"/>
                </a:cubicBezTo>
                <a:close/>
                <a:moveTo>
                  <a:pt x="1136" y="475"/>
                </a:moveTo>
                <a:lnTo>
                  <a:pt x="669" y="475"/>
                </a:lnTo>
                <a:lnTo>
                  <a:pt x="669" y="509"/>
                </a:lnTo>
                <a:lnTo>
                  <a:pt x="1136" y="509"/>
                </a:lnTo>
                <a:lnTo>
                  <a:pt x="1136" y="475"/>
                </a:lnTo>
                <a:close/>
                <a:moveTo>
                  <a:pt x="855" y="521"/>
                </a:moveTo>
                <a:lnTo>
                  <a:pt x="855" y="617"/>
                </a:lnTo>
                <a:lnTo>
                  <a:pt x="763" y="617"/>
                </a:lnTo>
                <a:lnTo>
                  <a:pt x="763" y="651"/>
                </a:lnTo>
                <a:lnTo>
                  <a:pt x="1076" y="651"/>
                </a:lnTo>
                <a:lnTo>
                  <a:pt x="1076" y="617"/>
                </a:lnTo>
                <a:lnTo>
                  <a:pt x="984" y="617"/>
                </a:lnTo>
                <a:lnTo>
                  <a:pt x="984" y="521"/>
                </a:lnTo>
                <a:lnTo>
                  <a:pt x="855" y="521"/>
                </a:lnTo>
                <a:close/>
                <a:moveTo>
                  <a:pt x="1159" y="328"/>
                </a:moveTo>
                <a:lnTo>
                  <a:pt x="1623" y="328"/>
                </a:lnTo>
                <a:lnTo>
                  <a:pt x="1623" y="641"/>
                </a:lnTo>
                <a:lnTo>
                  <a:pt x="1159" y="641"/>
                </a:lnTo>
                <a:lnTo>
                  <a:pt x="1159" y="328"/>
                </a:lnTo>
                <a:close/>
                <a:moveTo>
                  <a:pt x="1176" y="625"/>
                </a:moveTo>
                <a:lnTo>
                  <a:pt x="1606" y="625"/>
                </a:lnTo>
                <a:lnTo>
                  <a:pt x="1606" y="345"/>
                </a:lnTo>
                <a:lnTo>
                  <a:pt x="1176" y="345"/>
                </a:lnTo>
                <a:lnTo>
                  <a:pt x="1176" y="625"/>
                </a:lnTo>
                <a:close/>
                <a:moveTo>
                  <a:pt x="1139" y="656"/>
                </a:moveTo>
                <a:lnTo>
                  <a:pt x="1139" y="681"/>
                </a:lnTo>
                <a:cubicBezTo>
                  <a:pt x="1139" y="681"/>
                  <a:pt x="1271" y="689"/>
                  <a:pt x="1390" y="689"/>
                </a:cubicBezTo>
                <a:cubicBezTo>
                  <a:pt x="1510" y="689"/>
                  <a:pt x="1644" y="681"/>
                  <a:pt x="1644" y="681"/>
                </a:cubicBezTo>
                <a:lnTo>
                  <a:pt x="1644" y="656"/>
                </a:lnTo>
                <a:lnTo>
                  <a:pt x="1139" y="656"/>
                </a:lnTo>
                <a:close/>
              </a:path>
            </a:pathLst>
          </a:custGeom>
          <a:noFill/>
          <a:ln>
            <a:solidFill>
              <a:srgbClr val="000000">
                <a:lumMod val="50000"/>
                <a:lumOff val="50000"/>
              </a:srgbClr>
            </a:solidFill>
          </a:ln>
        </p:spPr>
        <p:txBody>
          <a:bodyPr>
            <a:noAutofit/>
          </a:bodyPr>
          <a:lstStyle/>
          <a:p>
            <a:pPr fontAlgn="ctr"/>
            <a:endParaRPr lang="en-US" altLang="zh-CN" dirty="0">
              <a:latin typeface="微软雅黑" panose="020B0503020204020204" pitchFamily="34" charset="-122"/>
            </a:endParaRPr>
          </a:p>
        </p:txBody>
      </p:sp>
      <p:sp>
        <p:nvSpPr>
          <p:cNvPr id="7" name="crying-emoticon-rounded-square-face_42712"/>
          <p:cNvSpPr>
            <a:spLocks noChangeAspect="1"/>
          </p:cNvSpPr>
          <p:nvPr/>
        </p:nvSpPr>
        <p:spPr bwMode="auto">
          <a:xfrm>
            <a:off x="7392144" y="2459175"/>
            <a:ext cx="609685" cy="608693"/>
          </a:xfrm>
          <a:custGeom>
            <a:avLst/>
            <a:gdLst>
              <a:gd name="T0" fmla="*/ 1586 w 2460"/>
              <a:gd name="T1" fmla="*/ 1228 h 2456"/>
              <a:gd name="T2" fmla="*/ 2460 w 2460"/>
              <a:gd name="T3" fmla="*/ 2107 h 2456"/>
              <a:gd name="T4" fmla="*/ 2110 w 2460"/>
              <a:gd name="T5" fmla="*/ 2456 h 2456"/>
              <a:gd name="T6" fmla="*/ 1230 w 2460"/>
              <a:gd name="T7" fmla="*/ 1584 h 2456"/>
              <a:gd name="T8" fmla="*/ 356 w 2460"/>
              <a:gd name="T9" fmla="*/ 2456 h 2456"/>
              <a:gd name="T10" fmla="*/ 0 w 2460"/>
              <a:gd name="T11" fmla="*/ 2107 h 2456"/>
              <a:gd name="T12" fmla="*/ 880 w 2460"/>
              <a:gd name="T13" fmla="*/ 1228 h 2456"/>
              <a:gd name="T14" fmla="*/ 0 w 2460"/>
              <a:gd name="T15" fmla="*/ 355 h 2456"/>
              <a:gd name="T16" fmla="*/ 356 w 2460"/>
              <a:gd name="T17" fmla="*/ 0 h 2456"/>
              <a:gd name="T18" fmla="*/ 1230 w 2460"/>
              <a:gd name="T19" fmla="*/ 879 h 2456"/>
              <a:gd name="T20" fmla="*/ 2110 w 2460"/>
              <a:gd name="T21" fmla="*/ 0 h 2456"/>
              <a:gd name="T22" fmla="*/ 2460 w 2460"/>
              <a:gd name="T23" fmla="*/ 355 h 2456"/>
              <a:gd name="T24" fmla="*/ 1586 w 2460"/>
              <a:gd name="T25" fmla="*/ 1228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0" h="2456">
                <a:moveTo>
                  <a:pt x="1586" y="1228"/>
                </a:moveTo>
                <a:lnTo>
                  <a:pt x="2460" y="2107"/>
                </a:lnTo>
                <a:lnTo>
                  <a:pt x="2110" y="2456"/>
                </a:lnTo>
                <a:lnTo>
                  <a:pt x="1230" y="1584"/>
                </a:lnTo>
                <a:lnTo>
                  <a:pt x="356" y="2456"/>
                </a:lnTo>
                <a:lnTo>
                  <a:pt x="0" y="2107"/>
                </a:lnTo>
                <a:lnTo>
                  <a:pt x="880" y="1228"/>
                </a:lnTo>
                <a:lnTo>
                  <a:pt x="0" y="355"/>
                </a:lnTo>
                <a:lnTo>
                  <a:pt x="356" y="0"/>
                </a:lnTo>
                <a:lnTo>
                  <a:pt x="1230" y="879"/>
                </a:lnTo>
                <a:lnTo>
                  <a:pt x="2110" y="0"/>
                </a:lnTo>
                <a:lnTo>
                  <a:pt x="2460" y="355"/>
                </a:lnTo>
                <a:lnTo>
                  <a:pt x="1586" y="1228"/>
                </a:lnTo>
                <a:close/>
              </a:path>
            </a:pathLst>
          </a:custGeom>
          <a:noFill/>
          <a:ln>
            <a:solidFill>
              <a:srgbClr val="3ABABA"/>
            </a:solidFill>
          </a:ln>
        </p:spPr>
        <p:txBody>
          <a:bodyPr>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effectLst/>
              <a:uLnTx/>
              <a:uFillTx/>
              <a:latin typeface="微软雅黑" panose="020B0503020204020204" pitchFamily="34" charset="-122"/>
              <a:ea typeface="+mn-ea"/>
            </a:endParaRPr>
          </a:p>
        </p:txBody>
      </p:sp>
      <p:sp>
        <p:nvSpPr>
          <p:cNvPr id="8" name="圆角矩形 7"/>
          <p:cNvSpPr/>
          <p:nvPr/>
        </p:nvSpPr>
        <p:spPr bwMode="auto">
          <a:xfrm>
            <a:off x="8565875" y="2528900"/>
            <a:ext cx="1188132"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r>
              <a:rPr lang="en-US" sz="1200" dirty="0" smtClean="0">
                <a:latin typeface="微软雅黑" panose="020B0503020204020204" pitchFamily="34" charset="-122"/>
              </a:rPr>
              <a:t>Guest OS</a:t>
            </a:r>
            <a:endParaRPr lang="en-US" sz="1200" dirty="0" smtClean="0">
              <a:latin typeface="微软雅黑" panose="020B0503020204020204" pitchFamily="34" charset="-122"/>
              <a:ea typeface="+mn-ea"/>
            </a:endParaRPr>
          </a:p>
        </p:txBody>
      </p:sp>
      <p:sp>
        <p:nvSpPr>
          <p:cNvPr id="9" name="圆角矩形 8"/>
          <p:cNvSpPr/>
          <p:nvPr/>
        </p:nvSpPr>
        <p:spPr bwMode="auto">
          <a:xfrm>
            <a:off x="9991633" y="2528900"/>
            <a:ext cx="1188132" cy="468052"/>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r>
              <a:rPr lang="en-US" sz="1200" dirty="0" smtClean="0">
                <a:latin typeface="微软雅黑" panose="020B0503020204020204" pitchFamily="34" charset="-122"/>
              </a:rPr>
              <a:t>Guest OS</a:t>
            </a:r>
            <a:endParaRPr lang="en-US" sz="1200" dirty="0" smtClean="0">
              <a:latin typeface="微软雅黑" panose="020B0503020204020204" pitchFamily="34" charset="-122"/>
              <a:ea typeface="+mn-ea"/>
            </a:endParaRPr>
          </a:p>
        </p:txBody>
      </p:sp>
      <p:sp>
        <p:nvSpPr>
          <p:cNvPr id="10" name="verified-user_50044"/>
          <p:cNvSpPr>
            <a:spLocks noChangeAspect="1"/>
          </p:cNvSpPr>
          <p:nvPr/>
        </p:nvSpPr>
        <p:spPr bwMode="auto">
          <a:xfrm>
            <a:off x="8904312" y="2456892"/>
            <a:ext cx="609685" cy="584646"/>
          </a:xfrm>
          <a:custGeom>
            <a:avLst/>
            <a:gdLst>
              <a:gd name="T0" fmla="*/ 3430 w 8177"/>
              <a:gd name="T1" fmla="*/ 4060 h 7853"/>
              <a:gd name="T2" fmla="*/ 5460 w 8177"/>
              <a:gd name="T3" fmla="*/ 2030 h 7853"/>
              <a:gd name="T4" fmla="*/ 3430 w 8177"/>
              <a:gd name="T5" fmla="*/ 0 h 7853"/>
              <a:gd name="T6" fmla="*/ 1400 w 8177"/>
              <a:gd name="T7" fmla="*/ 2030 h 7853"/>
              <a:gd name="T8" fmla="*/ 3430 w 8177"/>
              <a:gd name="T9" fmla="*/ 4060 h 7853"/>
              <a:gd name="T10" fmla="*/ 4413 w 8177"/>
              <a:gd name="T11" fmla="*/ 2831 h 7853"/>
              <a:gd name="T12" fmla="*/ 3451 w 8177"/>
              <a:gd name="T13" fmla="*/ 3366 h 7853"/>
              <a:gd name="T14" fmla="*/ 2489 w 8177"/>
              <a:gd name="T15" fmla="*/ 2831 h 7853"/>
              <a:gd name="T16" fmla="*/ 4413 w 8177"/>
              <a:gd name="T17" fmla="*/ 2831 h 7853"/>
              <a:gd name="T18" fmla="*/ 8110 w 8177"/>
              <a:gd name="T19" fmla="*/ 6260 h 7853"/>
              <a:gd name="T20" fmla="*/ 6252 w 8177"/>
              <a:gd name="T21" fmla="*/ 7808 h 7853"/>
              <a:gd name="T22" fmla="*/ 6064 w 8177"/>
              <a:gd name="T23" fmla="*/ 7800 h 7853"/>
              <a:gd name="T24" fmla="*/ 5139 w 8177"/>
              <a:gd name="T25" fmla="*/ 6875 h 7853"/>
              <a:gd name="T26" fmla="*/ 5139 w 8177"/>
              <a:gd name="T27" fmla="*/ 6677 h 7853"/>
              <a:gd name="T28" fmla="*/ 5337 w 8177"/>
              <a:gd name="T29" fmla="*/ 6479 h 7853"/>
              <a:gd name="T30" fmla="*/ 5535 w 8177"/>
              <a:gd name="T31" fmla="*/ 6479 h 7853"/>
              <a:gd name="T32" fmla="*/ 6189 w 8177"/>
              <a:gd name="T33" fmla="*/ 7132 h 7853"/>
              <a:gd name="T34" fmla="*/ 7751 w 8177"/>
              <a:gd name="T35" fmla="*/ 5830 h 7853"/>
              <a:gd name="T36" fmla="*/ 7949 w 8177"/>
              <a:gd name="T37" fmla="*/ 5848 h 7853"/>
              <a:gd name="T38" fmla="*/ 8128 w 8177"/>
              <a:gd name="T39" fmla="*/ 6063 h 7853"/>
              <a:gd name="T40" fmla="*/ 8110 w 8177"/>
              <a:gd name="T41" fmla="*/ 6260 h 7853"/>
              <a:gd name="T42" fmla="*/ 4921 w 8177"/>
              <a:gd name="T43" fmla="*/ 7093 h 7853"/>
              <a:gd name="T44" fmla="*/ 5273 w 8177"/>
              <a:gd name="T45" fmla="*/ 7445 h 7853"/>
              <a:gd name="T46" fmla="*/ 3430 w 8177"/>
              <a:gd name="T47" fmla="*/ 7561 h 7853"/>
              <a:gd name="T48" fmla="*/ 164 w 8177"/>
              <a:gd name="T49" fmla="*/ 7084 h 7853"/>
              <a:gd name="T50" fmla="*/ 0 w 8177"/>
              <a:gd name="T51" fmla="*/ 6830 h 7853"/>
              <a:gd name="T52" fmla="*/ 0 w 8177"/>
              <a:gd name="T53" fmla="*/ 6161 h 7853"/>
              <a:gd name="T54" fmla="*/ 1738 w 8177"/>
              <a:gd name="T55" fmla="*/ 4214 h 7853"/>
              <a:gd name="T56" fmla="*/ 1835 w 8177"/>
              <a:gd name="T57" fmla="*/ 4241 h 7853"/>
              <a:gd name="T58" fmla="*/ 3430 w 8177"/>
              <a:gd name="T59" fmla="*/ 4760 h 7853"/>
              <a:gd name="T60" fmla="*/ 5025 w 8177"/>
              <a:gd name="T61" fmla="*/ 4241 h 7853"/>
              <a:gd name="T62" fmla="*/ 5122 w 8177"/>
              <a:gd name="T63" fmla="*/ 4214 h 7853"/>
              <a:gd name="T64" fmla="*/ 6860 w 8177"/>
              <a:gd name="T65" fmla="*/ 6161 h 7853"/>
              <a:gd name="T66" fmla="*/ 6860 w 8177"/>
              <a:gd name="T67" fmla="*/ 6172 h 7853"/>
              <a:gd name="T68" fmla="*/ 6208 w 8177"/>
              <a:gd name="T69" fmla="*/ 6716 h 7853"/>
              <a:gd name="T70" fmla="*/ 5753 w 8177"/>
              <a:gd name="T71" fmla="*/ 6261 h 7853"/>
              <a:gd name="T72" fmla="*/ 5436 w 8177"/>
              <a:gd name="T73" fmla="*/ 6130 h 7853"/>
              <a:gd name="T74" fmla="*/ 5119 w 8177"/>
              <a:gd name="T75" fmla="*/ 6261 h 7853"/>
              <a:gd name="T76" fmla="*/ 4921 w 8177"/>
              <a:gd name="T77" fmla="*/ 6459 h 7853"/>
              <a:gd name="T78" fmla="*/ 4921 w 8177"/>
              <a:gd name="T79" fmla="*/ 7093 h 7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77" h="7853">
                <a:moveTo>
                  <a:pt x="3430" y="4060"/>
                </a:moveTo>
                <a:cubicBezTo>
                  <a:pt x="4551" y="4060"/>
                  <a:pt x="5460" y="3152"/>
                  <a:pt x="5460" y="2030"/>
                </a:cubicBezTo>
                <a:cubicBezTo>
                  <a:pt x="5460" y="909"/>
                  <a:pt x="4551" y="0"/>
                  <a:pt x="3430" y="0"/>
                </a:cubicBezTo>
                <a:cubicBezTo>
                  <a:pt x="2309" y="0"/>
                  <a:pt x="1400" y="909"/>
                  <a:pt x="1400" y="2030"/>
                </a:cubicBezTo>
                <a:cubicBezTo>
                  <a:pt x="1400" y="3152"/>
                  <a:pt x="2309" y="4060"/>
                  <a:pt x="3430" y="4060"/>
                </a:cubicBezTo>
                <a:close/>
                <a:moveTo>
                  <a:pt x="4413" y="2831"/>
                </a:moveTo>
                <a:cubicBezTo>
                  <a:pt x="4320" y="3137"/>
                  <a:pt x="3925" y="3366"/>
                  <a:pt x="3451" y="3366"/>
                </a:cubicBezTo>
                <a:cubicBezTo>
                  <a:pt x="2976" y="3366"/>
                  <a:pt x="2581" y="3137"/>
                  <a:pt x="2489" y="2831"/>
                </a:cubicBezTo>
                <a:lnTo>
                  <a:pt x="4413" y="2831"/>
                </a:lnTo>
                <a:close/>
                <a:moveTo>
                  <a:pt x="8110" y="6260"/>
                </a:moveTo>
                <a:lnTo>
                  <a:pt x="6252" y="7808"/>
                </a:lnTo>
                <a:cubicBezTo>
                  <a:pt x="6198" y="7853"/>
                  <a:pt x="6114" y="7849"/>
                  <a:pt x="6064" y="7800"/>
                </a:cubicBezTo>
                <a:lnTo>
                  <a:pt x="5139" y="6875"/>
                </a:lnTo>
                <a:cubicBezTo>
                  <a:pt x="5085" y="6820"/>
                  <a:pt x="5085" y="6731"/>
                  <a:pt x="5139" y="6677"/>
                </a:cubicBezTo>
                <a:lnTo>
                  <a:pt x="5337" y="6479"/>
                </a:lnTo>
                <a:cubicBezTo>
                  <a:pt x="5392" y="6424"/>
                  <a:pt x="5481" y="6424"/>
                  <a:pt x="5535" y="6479"/>
                </a:cubicBezTo>
                <a:lnTo>
                  <a:pt x="6189" y="7132"/>
                </a:lnTo>
                <a:lnTo>
                  <a:pt x="7751" y="5830"/>
                </a:lnTo>
                <a:cubicBezTo>
                  <a:pt x="7810" y="5781"/>
                  <a:pt x="7899" y="5789"/>
                  <a:pt x="7949" y="5848"/>
                </a:cubicBezTo>
                <a:lnTo>
                  <a:pt x="8128" y="6063"/>
                </a:lnTo>
                <a:cubicBezTo>
                  <a:pt x="8177" y="6122"/>
                  <a:pt x="8169" y="6211"/>
                  <a:pt x="8110" y="6260"/>
                </a:cubicBezTo>
                <a:close/>
                <a:moveTo>
                  <a:pt x="4921" y="7093"/>
                </a:moveTo>
                <a:lnTo>
                  <a:pt x="5273" y="7445"/>
                </a:lnTo>
                <a:cubicBezTo>
                  <a:pt x="4793" y="7512"/>
                  <a:pt x="4187" y="7561"/>
                  <a:pt x="3430" y="7561"/>
                </a:cubicBezTo>
                <a:cubicBezTo>
                  <a:pt x="1473" y="7561"/>
                  <a:pt x="515" y="7241"/>
                  <a:pt x="164" y="7084"/>
                </a:cubicBezTo>
                <a:cubicBezTo>
                  <a:pt x="73" y="7044"/>
                  <a:pt x="0" y="6929"/>
                  <a:pt x="0" y="6830"/>
                </a:cubicBezTo>
                <a:lnTo>
                  <a:pt x="0" y="6161"/>
                </a:lnTo>
                <a:cubicBezTo>
                  <a:pt x="0" y="5158"/>
                  <a:pt x="763" y="4326"/>
                  <a:pt x="1738" y="4214"/>
                </a:cubicBezTo>
                <a:cubicBezTo>
                  <a:pt x="1767" y="4211"/>
                  <a:pt x="1811" y="4224"/>
                  <a:pt x="1835" y="4241"/>
                </a:cubicBezTo>
                <a:cubicBezTo>
                  <a:pt x="2284" y="4566"/>
                  <a:pt x="2834" y="4760"/>
                  <a:pt x="3430" y="4760"/>
                </a:cubicBezTo>
                <a:cubicBezTo>
                  <a:pt x="4026" y="4760"/>
                  <a:pt x="4576" y="4566"/>
                  <a:pt x="5025" y="4241"/>
                </a:cubicBezTo>
                <a:cubicBezTo>
                  <a:pt x="5049" y="4224"/>
                  <a:pt x="5093" y="4211"/>
                  <a:pt x="5122" y="4214"/>
                </a:cubicBezTo>
                <a:cubicBezTo>
                  <a:pt x="6097" y="4326"/>
                  <a:pt x="6860" y="5158"/>
                  <a:pt x="6860" y="6161"/>
                </a:cubicBezTo>
                <a:lnTo>
                  <a:pt x="6860" y="6172"/>
                </a:lnTo>
                <a:lnTo>
                  <a:pt x="6208" y="6716"/>
                </a:lnTo>
                <a:lnTo>
                  <a:pt x="5753" y="6261"/>
                </a:lnTo>
                <a:cubicBezTo>
                  <a:pt x="5668" y="6176"/>
                  <a:pt x="5556" y="6130"/>
                  <a:pt x="5436" y="6130"/>
                </a:cubicBezTo>
                <a:cubicBezTo>
                  <a:pt x="5316" y="6130"/>
                  <a:pt x="5204" y="6176"/>
                  <a:pt x="5119" y="6261"/>
                </a:cubicBezTo>
                <a:lnTo>
                  <a:pt x="4921" y="6459"/>
                </a:lnTo>
                <a:cubicBezTo>
                  <a:pt x="4747" y="6634"/>
                  <a:pt x="4747" y="6918"/>
                  <a:pt x="4921" y="7093"/>
                </a:cubicBezTo>
                <a:close/>
              </a:path>
            </a:pathLst>
          </a:custGeom>
          <a:noFill/>
          <a:ln>
            <a:solidFill>
              <a:srgbClr val="3ABABA"/>
            </a:solidFill>
          </a:ln>
        </p:spPr>
        <p:txBody>
          <a:bodyPr>
            <a:noAutofit/>
          </a:bodyPr>
          <a:lstStyle/>
          <a:p>
            <a:pPr fontAlgn="ctr"/>
            <a:endParaRPr lang="en-US" altLang="zh-CN" dirty="0">
              <a:latin typeface="微软雅黑" panose="020B0503020204020204" pitchFamily="34" charset="-122"/>
            </a:endParaRPr>
          </a:p>
        </p:txBody>
      </p:sp>
      <p:sp>
        <p:nvSpPr>
          <p:cNvPr id="11" name="verified-user_50044"/>
          <p:cNvSpPr>
            <a:spLocks noChangeAspect="1"/>
          </p:cNvSpPr>
          <p:nvPr/>
        </p:nvSpPr>
        <p:spPr bwMode="auto">
          <a:xfrm>
            <a:off x="10418863" y="2484314"/>
            <a:ext cx="609685" cy="584646"/>
          </a:xfrm>
          <a:custGeom>
            <a:avLst/>
            <a:gdLst>
              <a:gd name="T0" fmla="*/ 3430 w 8177"/>
              <a:gd name="T1" fmla="*/ 4060 h 7853"/>
              <a:gd name="T2" fmla="*/ 5460 w 8177"/>
              <a:gd name="T3" fmla="*/ 2030 h 7853"/>
              <a:gd name="T4" fmla="*/ 3430 w 8177"/>
              <a:gd name="T5" fmla="*/ 0 h 7853"/>
              <a:gd name="T6" fmla="*/ 1400 w 8177"/>
              <a:gd name="T7" fmla="*/ 2030 h 7853"/>
              <a:gd name="T8" fmla="*/ 3430 w 8177"/>
              <a:gd name="T9" fmla="*/ 4060 h 7853"/>
              <a:gd name="T10" fmla="*/ 4413 w 8177"/>
              <a:gd name="T11" fmla="*/ 2831 h 7853"/>
              <a:gd name="T12" fmla="*/ 3451 w 8177"/>
              <a:gd name="T13" fmla="*/ 3366 h 7853"/>
              <a:gd name="T14" fmla="*/ 2489 w 8177"/>
              <a:gd name="T15" fmla="*/ 2831 h 7853"/>
              <a:gd name="T16" fmla="*/ 4413 w 8177"/>
              <a:gd name="T17" fmla="*/ 2831 h 7853"/>
              <a:gd name="T18" fmla="*/ 8110 w 8177"/>
              <a:gd name="T19" fmla="*/ 6260 h 7853"/>
              <a:gd name="T20" fmla="*/ 6252 w 8177"/>
              <a:gd name="T21" fmla="*/ 7808 h 7853"/>
              <a:gd name="T22" fmla="*/ 6064 w 8177"/>
              <a:gd name="T23" fmla="*/ 7800 h 7853"/>
              <a:gd name="T24" fmla="*/ 5139 w 8177"/>
              <a:gd name="T25" fmla="*/ 6875 h 7853"/>
              <a:gd name="T26" fmla="*/ 5139 w 8177"/>
              <a:gd name="T27" fmla="*/ 6677 h 7853"/>
              <a:gd name="T28" fmla="*/ 5337 w 8177"/>
              <a:gd name="T29" fmla="*/ 6479 h 7853"/>
              <a:gd name="T30" fmla="*/ 5535 w 8177"/>
              <a:gd name="T31" fmla="*/ 6479 h 7853"/>
              <a:gd name="T32" fmla="*/ 6189 w 8177"/>
              <a:gd name="T33" fmla="*/ 7132 h 7853"/>
              <a:gd name="T34" fmla="*/ 7751 w 8177"/>
              <a:gd name="T35" fmla="*/ 5830 h 7853"/>
              <a:gd name="T36" fmla="*/ 7949 w 8177"/>
              <a:gd name="T37" fmla="*/ 5848 h 7853"/>
              <a:gd name="T38" fmla="*/ 8128 w 8177"/>
              <a:gd name="T39" fmla="*/ 6063 h 7853"/>
              <a:gd name="T40" fmla="*/ 8110 w 8177"/>
              <a:gd name="T41" fmla="*/ 6260 h 7853"/>
              <a:gd name="T42" fmla="*/ 4921 w 8177"/>
              <a:gd name="T43" fmla="*/ 7093 h 7853"/>
              <a:gd name="T44" fmla="*/ 5273 w 8177"/>
              <a:gd name="T45" fmla="*/ 7445 h 7853"/>
              <a:gd name="T46" fmla="*/ 3430 w 8177"/>
              <a:gd name="T47" fmla="*/ 7561 h 7853"/>
              <a:gd name="T48" fmla="*/ 164 w 8177"/>
              <a:gd name="T49" fmla="*/ 7084 h 7853"/>
              <a:gd name="T50" fmla="*/ 0 w 8177"/>
              <a:gd name="T51" fmla="*/ 6830 h 7853"/>
              <a:gd name="T52" fmla="*/ 0 w 8177"/>
              <a:gd name="T53" fmla="*/ 6161 h 7853"/>
              <a:gd name="T54" fmla="*/ 1738 w 8177"/>
              <a:gd name="T55" fmla="*/ 4214 h 7853"/>
              <a:gd name="T56" fmla="*/ 1835 w 8177"/>
              <a:gd name="T57" fmla="*/ 4241 h 7853"/>
              <a:gd name="T58" fmla="*/ 3430 w 8177"/>
              <a:gd name="T59" fmla="*/ 4760 h 7853"/>
              <a:gd name="T60" fmla="*/ 5025 w 8177"/>
              <a:gd name="T61" fmla="*/ 4241 h 7853"/>
              <a:gd name="T62" fmla="*/ 5122 w 8177"/>
              <a:gd name="T63" fmla="*/ 4214 h 7853"/>
              <a:gd name="T64" fmla="*/ 6860 w 8177"/>
              <a:gd name="T65" fmla="*/ 6161 h 7853"/>
              <a:gd name="T66" fmla="*/ 6860 w 8177"/>
              <a:gd name="T67" fmla="*/ 6172 h 7853"/>
              <a:gd name="T68" fmla="*/ 6208 w 8177"/>
              <a:gd name="T69" fmla="*/ 6716 h 7853"/>
              <a:gd name="T70" fmla="*/ 5753 w 8177"/>
              <a:gd name="T71" fmla="*/ 6261 h 7853"/>
              <a:gd name="T72" fmla="*/ 5436 w 8177"/>
              <a:gd name="T73" fmla="*/ 6130 h 7853"/>
              <a:gd name="T74" fmla="*/ 5119 w 8177"/>
              <a:gd name="T75" fmla="*/ 6261 h 7853"/>
              <a:gd name="T76" fmla="*/ 4921 w 8177"/>
              <a:gd name="T77" fmla="*/ 6459 h 7853"/>
              <a:gd name="T78" fmla="*/ 4921 w 8177"/>
              <a:gd name="T79" fmla="*/ 7093 h 7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77" h="7853">
                <a:moveTo>
                  <a:pt x="3430" y="4060"/>
                </a:moveTo>
                <a:cubicBezTo>
                  <a:pt x="4551" y="4060"/>
                  <a:pt x="5460" y="3152"/>
                  <a:pt x="5460" y="2030"/>
                </a:cubicBezTo>
                <a:cubicBezTo>
                  <a:pt x="5460" y="909"/>
                  <a:pt x="4551" y="0"/>
                  <a:pt x="3430" y="0"/>
                </a:cubicBezTo>
                <a:cubicBezTo>
                  <a:pt x="2309" y="0"/>
                  <a:pt x="1400" y="909"/>
                  <a:pt x="1400" y="2030"/>
                </a:cubicBezTo>
                <a:cubicBezTo>
                  <a:pt x="1400" y="3152"/>
                  <a:pt x="2309" y="4060"/>
                  <a:pt x="3430" y="4060"/>
                </a:cubicBezTo>
                <a:close/>
                <a:moveTo>
                  <a:pt x="4413" y="2831"/>
                </a:moveTo>
                <a:cubicBezTo>
                  <a:pt x="4320" y="3137"/>
                  <a:pt x="3925" y="3366"/>
                  <a:pt x="3451" y="3366"/>
                </a:cubicBezTo>
                <a:cubicBezTo>
                  <a:pt x="2976" y="3366"/>
                  <a:pt x="2581" y="3137"/>
                  <a:pt x="2489" y="2831"/>
                </a:cubicBezTo>
                <a:lnTo>
                  <a:pt x="4413" y="2831"/>
                </a:lnTo>
                <a:close/>
                <a:moveTo>
                  <a:pt x="8110" y="6260"/>
                </a:moveTo>
                <a:lnTo>
                  <a:pt x="6252" y="7808"/>
                </a:lnTo>
                <a:cubicBezTo>
                  <a:pt x="6198" y="7853"/>
                  <a:pt x="6114" y="7849"/>
                  <a:pt x="6064" y="7800"/>
                </a:cubicBezTo>
                <a:lnTo>
                  <a:pt x="5139" y="6875"/>
                </a:lnTo>
                <a:cubicBezTo>
                  <a:pt x="5085" y="6820"/>
                  <a:pt x="5085" y="6731"/>
                  <a:pt x="5139" y="6677"/>
                </a:cubicBezTo>
                <a:lnTo>
                  <a:pt x="5337" y="6479"/>
                </a:lnTo>
                <a:cubicBezTo>
                  <a:pt x="5392" y="6424"/>
                  <a:pt x="5481" y="6424"/>
                  <a:pt x="5535" y="6479"/>
                </a:cubicBezTo>
                <a:lnTo>
                  <a:pt x="6189" y="7132"/>
                </a:lnTo>
                <a:lnTo>
                  <a:pt x="7751" y="5830"/>
                </a:lnTo>
                <a:cubicBezTo>
                  <a:pt x="7810" y="5781"/>
                  <a:pt x="7899" y="5789"/>
                  <a:pt x="7949" y="5848"/>
                </a:cubicBezTo>
                <a:lnTo>
                  <a:pt x="8128" y="6063"/>
                </a:lnTo>
                <a:cubicBezTo>
                  <a:pt x="8177" y="6122"/>
                  <a:pt x="8169" y="6211"/>
                  <a:pt x="8110" y="6260"/>
                </a:cubicBezTo>
                <a:close/>
                <a:moveTo>
                  <a:pt x="4921" y="7093"/>
                </a:moveTo>
                <a:lnTo>
                  <a:pt x="5273" y="7445"/>
                </a:lnTo>
                <a:cubicBezTo>
                  <a:pt x="4793" y="7512"/>
                  <a:pt x="4187" y="7561"/>
                  <a:pt x="3430" y="7561"/>
                </a:cubicBezTo>
                <a:cubicBezTo>
                  <a:pt x="1473" y="7561"/>
                  <a:pt x="515" y="7241"/>
                  <a:pt x="164" y="7084"/>
                </a:cubicBezTo>
                <a:cubicBezTo>
                  <a:pt x="73" y="7044"/>
                  <a:pt x="0" y="6929"/>
                  <a:pt x="0" y="6830"/>
                </a:cubicBezTo>
                <a:lnTo>
                  <a:pt x="0" y="6161"/>
                </a:lnTo>
                <a:cubicBezTo>
                  <a:pt x="0" y="5158"/>
                  <a:pt x="763" y="4326"/>
                  <a:pt x="1738" y="4214"/>
                </a:cubicBezTo>
                <a:cubicBezTo>
                  <a:pt x="1767" y="4211"/>
                  <a:pt x="1811" y="4224"/>
                  <a:pt x="1835" y="4241"/>
                </a:cubicBezTo>
                <a:cubicBezTo>
                  <a:pt x="2284" y="4566"/>
                  <a:pt x="2834" y="4760"/>
                  <a:pt x="3430" y="4760"/>
                </a:cubicBezTo>
                <a:cubicBezTo>
                  <a:pt x="4026" y="4760"/>
                  <a:pt x="4576" y="4566"/>
                  <a:pt x="5025" y="4241"/>
                </a:cubicBezTo>
                <a:cubicBezTo>
                  <a:pt x="5049" y="4224"/>
                  <a:pt x="5093" y="4211"/>
                  <a:pt x="5122" y="4214"/>
                </a:cubicBezTo>
                <a:cubicBezTo>
                  <a:pt x="6097" y="4326"/>
                  <a:pt x="6860" y="5158"/>
                  <a:pt x="6860" y="6161"/>
                </a:cubicBezTo>
                <a:lnTo>
                  <a:pt x="6860" y="6172"/>
                </a:lnTo>
                <a:lnTo>
                  <a:pt x="6208" y="6716"/>
                </a:lnTo>
                <a:lnTo>
                  <a:pt x="5753" y="6261"/>
                </a:lnTo>
                <a:cubicBezTo>
                  <a:pt x="5668" y="6176"/>
                  <a:pt x="5556" y="6130"/>
                  <a:pt x="5436" y="6130"/>
                </a:cubicBezTo>
                <a:cubicBezTo>
                  <a:pt x="5316" y="6130"/>
                  <a:pt x="5204" y="6176"/>
                  <a:pt x="5119" y="6261"/>
                </a:cubicBezTo>
                <a:lnTo>
                  <a:pt x="4921" y="6459"/>
                </a:lnTo>
                <a:cubicBezTo>
                  <a:pt x="4747" y="6634"/>
                  <a:pt x="4747" y="6918"/>
                  <a:pt x="4921" y="7093"/>
                </a:cubicBezTo>
                <a:close/>
              </a:path>
            </a:pathLst>
          </a:custGeom>
          <a:noFill/>
          <a:ln>
            <a:solidFill>
              <a:srgbClr val="3ABABA"/>
            </a:solidFill>
          </a:ln>
        </p:spPr>
        <p:txBody>
          <a:bodyPr>
            <a:noAutofit/>
          </a:bodyPr>
          <a:lstStyle/>
          <a:p>
            <a:pPr fontAlgn="ctr"/>
            <a:endParaRPr lang="en-US" altLang="zh-CN" dirty="0">
              <a:latin typeface="微软雅黑" panose="020B0503020204020204" pitchFamily="34" charset="-122"/>
            </a:endParaRPr>
          </a:p>
        </p:txBody>
      </p:sp>
      <p:sp>
        <p:nvSpPr>
          <p:cNvPr id="12" name="圆角矩形 11"/>
          <p:cNvSpPr/>
          <p:nvPr/>
        </p:nvSpPr>
        <p:spPr bwMode="auto">
          <a:xfrm>
            <a:off x="6996100" y="2312876"/>
            <a:ext cx="4356484" cy="111612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algn="ctr" fontAlgn="ctr"/>
            <a:r>
              <a:rPr lang="en-US" sz="1200" b="1" dirty="0" smtClean="0">
                <a:latin typeface="微软雅黑" panose="020B0503020204020204" pitchFamily="34" charset="-122"/>
              </a:rPr>
              <a:t>Host OS</a:t>
            </a:r>
            <a:endParaRPr lang="en-US" sz="1200" b="1" dirty="0" smtClean="0">
              <a:latin typeface="微软雅黑" panose="020B0503020204020204" pitchFamily="34" charset="-122"/>
              <a:ea typeface="+mn-ea"/>
            </a:endParaRPr>
          </a:p>
        </p:txBody>
      </p:sp>
      <p:sp>
        <p:nvSpPr>
          <p:cNvPr id="13" name="闪电形 12"/>
          <p:cNvSpPr/>
          <p:nvPr/>
        </p:nvSpPr>
        <p:spPr bwMode="auto">
          <a:xfrm rot="17921722">
            <a:off x="6823277" y="2449794"/>
            <a:ext cx="468052" cy="540060"/>
          </a:xfrm>
          <a:prstGeom prst="lightningBol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ctr"/>
            <a:endParaRPr lang="en-US" dirty="0" smtClean="0">
              <a:latin typeface="微软雅黑" panose="020B0503020204020204" pitchFamily="34" charset="-122"/>
              <a:ea typeface="+mn-ea"/>
            </a:endParaRPr>
          </a:p>
        </p:txBody>
      </p:sp>
      <p:sp>
        <p:nvSpPr>
          <p:cNvPr id="14" name="闪电形 13"/>
          <p:cNvSpPr/>
          <p:nvPr/>
        </p:nvSpPr>
        <p:spPr bwMode="auto">
          <a:xfrm rot="2015786">
            <a:off x="7430460" y="2109233"/>
            <a:ext cx="468052" cy="540060"/>
          </a:xfrm>
          <a:prstGeom prst="lightningBol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ctr"/>
            <a:endParaRPr lang="en-US" dirty="0" smtClean="0">
              <a:latin typeface="微软雅黑" panose="020B0503020204020204" pitchFamily="34" charset="-122"/>
              <a:ea typeface="+mn-ea"/>
            </a:endParaRPr>
          </a:p>
        </p:txBody>
      </p:sp>
      <p:pic>
        <p:nvPicPr>
          <p:cNvPr id="15" name="Picture 3"/>
          <p:cNvPicPr>
            <a:picLocks noChangeAspect="1"/>
          </p:cNvPicPr>
          <p:nvPr/>
        </p:nvPicPr>
        <p:blipFill>
          <a:blip r:embed="rId4" cstate="print"/>
          <a:stretch>
            <a:fillRect/>
          </a:stretch>
        </p:blipFill>
        <p:spPr>
          <a:xfrm>
            <a:off x="2207568" y="4581822"/>
            <a:ext cx="479835" cy="1043422"/>
          </a:xfrm>
          <a:prstGeom prst="rect">
            <a:avLst/>
          </a:prstGeom>
          <a:noFill/>
          <a:ln>
            <a:noFill/>
          </a:ln>
        </p:spPr>
      </p:pic>
      <p:sp>
        <p:nvSpPr>
          <p:cNvPr id="16" name="folders_329400"/>
          <p:cNvSpPr>
            <a:spLocks noChangeAspect="1"/>
          </p:cNvSpPr>
          <p:nvPr/>
        </p:nvSpPr>
        <p:spPr bwMode="auto">
          <a:xfrm>
            <a:off x="4181758" y="4833850"/>
            <a:ext cx="582094" cy="497460"/>
          </a:xfrm>
          <a:custGeom>
            <a:avLst/>
            <a:gdLst>
              <a:gd name="connsiteX0" fmla="*/ 101261 w 607639"/>
              <a:gd name="connsiteY0" fmla="*/ 176484 h 519291"/>
              <a:gd name="connsiteX1" fmla="*/ 337302 w 607639"/>
              <a:gd name="connsiteY1" fmla="*/ 176484 h 519291"/>
              <a:gd name="connsiteX2" fmla="*/ 337302 w 607639"/>
              <a:gd name="connsiteY2" fmla="*/ 214307 h 519291"/>
              <a:gd name="connsiteX3" fmla="*/ 101261 w 607639"/>
              <a:gd name="connsiteY3" fmla="*/ 214307 h 519291"/>
              <a:gd name="connsiteX4" fmla="*/ 38005 w 607639"/>
              <a:gd name="connsiteY4" fmla="*/ 122290 h 519291"/>
              <a:gd name="connsiteX5" fmla="*/ 38005 w 607639"/>
              <a:gd name="connsiteY5" fmla="*/ 481342 h 519291"/>
              <a:gd name="connsiteX6" fmla="*/ 569634 w 607639"/>
              <a:gd name="connsiteY6" fmla="*/ 481342 h 519291"/>
              <a:gd name="connsiteX7" fmla="*/ 569634 w 607639"/>
              <a:gd name="connsiteY7" fmla="*/ 122290 h 519291"/>
              <a:gd name="connsiteX8" fmla="*/ 38005 w 607639"/>
              <a:gd name="connsiteY8" fmla="*/ 37860 h 519291"/>
              <a:gd name="connsiteX9" fmla="*/ 38005 w 607639"/>
              <a:gd name="connsiteY9" fmla="*/ 84430 h 519291"/>
              <a:gd name="connsiteX10" fmla="*/ 270309 w 607639"/>
              <a:gd name="connsiteY10" fmla="*/ 84430 h 519291"/>
              <a:gd name="connsiteX11" fmla="*/ 222869 w 607639"/>
              <a:gd name="connsiteY11" fmla="*/ 37860 h 519291"/>
              <a:gd name="connsiteX12" fmla="*/ 0 w 607639"/>
              <a:gd name="connsiteY12" fmla="*/ 0 h 519291"/>
              <a:gd name="connsiteX13" fmla="*/ 238356 w 607639"/>
              <a:gd name="connsiteY13" fmla="*/ 0 h 519291"/>
              <a:gd name="connsiteX14" fmla="*/ 324513 w 607639"/>
              <a:gd name="connsiteY14" fmla="*/ 84430 h 519291"/>
              <a:gd name="connsiteX15" fmla="*/ 588592 w 607639"/>
              <a:gd name="connsiteY15" fmla="*/ 84430 h 519291"/>
              <a:gd name="connsiteX16" fmla="*/ 607639 w 607639"/>
              <a:gd name="connsiteY16" fmla="*/ 103360 h 519291"/>
              <a:gd name="connsiteX17" fmla="*/ 607639 w 607639"/>
              <a:gd name="connsiteY17" fmla="*/ 500361 h 519291"/>
              <a:gd name="connsiteX18" fmla="*/ 588592 w 607639"/>
              <a:gd name="connsiteY18" fmla="*/ 519291 h 519291"/>
              <a:gd name="connsiteX19" fmla="*/ 18958 w 607639"/>
              <a:gd name="connsiteY19" fmla="*/ 519291 h 519291"/>
              <a:gd name="connsiteX20" fmla="*/ 0 w 607639"/>
              <a:gd name="connsiteY20" fmla="*/ 500361 h 519291"/>
              <a:gd name="connsiteX21" fmla="*/ 0 w 607639"/>
              <a:gd name="connsiteY21" fmla="*/ 145398 h 51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639" h="519291">
                <a:moveTo>
                  <a:pt x="101261" y="176484"/>
                </a:moveTo>
                <a:lnTo>
                  <a:pt x="337302" y="176484"/>
                </a:lnTo>
                <a:lnTo>
                  <a:pt x="337302" y="214307"/>
                </a:lnTo>
                <a:lnTo>
                  <a:pt x="101261" y="214307"/>
                </a:lnTo>
                <a:close/>
                <a:moveTo>
                  <a:pt x="38005" y="122290"/>
                </a:moveTo>
                <a:lnTo>
                  <a:pt x="38005" y="481342"/>
                </a:lnTo>
                <a:lnTo>
                  <a:pt x="569634" y="481342"/>
                </a:lnTo>
                <a:lnTo>
                  <a:pt x="569634" y="122290"/>
                </a:lnTo>
                <a:close/>
                <a:moveTo>
                  <a:pt x="38005" y="37860"/>
                </a:moveTo>
                <a:lnTo>
                  <a:pt x="38005" y="84430"/>
                </a:lnTo>
                <a:lnTo>
                  <a:pt x="270309" y="84430"/>
                </a:lnTo>
                <a:lnTo>
                  <a:pt x="222869" y="37860"/>
                </a:lnTo>
                <a:close/>
                <a:moveTo>
                  <a:pt x="0" y="0"/>
                </a:moveTo>
                <a:lnTo>
                  <a:pt x="238356" y="0"/>
                </a:lnTo>
                <a:lnTo>
                  <a:pt x="324513" y="84430"/>
                </a:lnTo>
                <a:lnTo>
                  <a:pt x="588592" y="84430"/>
                </a:lnTo>
                <a:cubicBezTo>
                  <a:pt x="599095" y="84430"/>
                  <a:pt x="607639" y="92962"/>
                  <a:pt x="607639" y="103360"/>
                </a:cubicBezTo>
                <a:lnTo>
                  <a:pt x="607639" y="500361"/>
                </a:lnTo>
                <a:cubicBezTo>
                  <a:pt x="607639" y="510759"/>
                  <a:pt x="599095" y="519291"/>
                  <a:pt x="588592" y="519291"/>
                </a:cubicBezTo>
                <a:lnTo>
                  <a:pt x="18958" y="519291"/>
                </a:lnTo>
                <a:cubicBezTo>
                  <a:pt x="8544" y="519291"/>
                  <a:pt x="0" y="510759"/>
                  <a:pt x="0" y="500361"/>
                </a:cubicBezTo>
                <a:lnTo>
                  <a:pt x="0" y="145398"/>
                </a:lnTo>
                <a:close/>
              </a:path>
            </a:pathLst>
          </a:custGeom>
          <a:noFill/>
          <a:ln>
            <a:solidFill>
              <a:srgbClr val="3ABABA"/>
            </a:solidFill>
          </a:ln>
        </p:spPr>
        <p:txBody>
          <a:bodyPr>
            <a:noAutofit/>
          </a:bodyPr>
          <a:lstStyle/>
          <a:p>
            <a:pPr fontAlgn="ctr"/>
            <a:endParaRPr lang="en-US" altLang="zh-CN" dirty="0">
              <a:latin typeface="微软雅黑" panose="020B0503020204020204" pitchFamily="34" charset="-122"/>
            </a:endParaRPr>
          </a:p>
        </p:txBody>
      </p:sp>
      <p:sp>
        <p:nvSpPr>
          <p:cNvPr id="17" name="流程图: 数据 16"/>
          <p:cNvSpPr/>
          <p:nvPr/>
        </p:nvSpPr>
        <p:spPr bwMode="auto">
          <a:xfrm>
            <a:off x="6996100" y="4545124"/>
            <a:ext cx="1872208" cy="418360"/>
          </a:xfrm>
          <a:prstGeom prst="flowChartInputOutput">
            <a:avLst/>
          </a:prstGeom>
          <a:solidFill>
            <a:srgbClr val="99CCCC">
              <a:lumMod val="40000"/>
              <a:lumOff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effectLst/>
              <a:uLnTx/>
              <a:uFillTx/>
              <a:latin typeface="微软雅黑" panose="020B0503020204020204" pitchFamily="34" charset="-122"/>
              <a:ea typeface="+mn-ea"/>
            </a:endParaRPr>
          </a:p>
        </p:txBody>
      </p:sp>
      <p:pic>
        <p:nvPicPr>
          <p:cNvPr id="18" name="图片 17"/>
          <p:cNvPicPr>
            <a:picLocks noChangeAspect="1"/>
          </p:cNvPicPr>
          <p:nvPr/>
        </p:nvPicPr>
        <p:blipFill>
          <a:blip r:embed="rId4" cstate="print"/>
          <a:stretch>
            <a:fillRect/>
          </a:stretch>
        </p:blipFill>
        <p:spPr>
          <a:xfrm>
            <a:off x="7536160" y="4797152"/>
            <a:ext cx="578038" cy="1256964"/>
          </a:xfrm>
          <a:prstGeom prst="rect">
            <a:avLst/>
          </a:prstGeom>
        </p:spPr>
      </p:pic>
      <p:sp>
        <p:nvSpPr>
          <p:cNvPr id="19" name="流程图: 数据 18"/>
          <p:cNvSpPr/>
          <p:nvPr/>
        </p:nvSpPr>
        <p:spPr bwMode="auto">
          <a:xfrm>
            <a:off x="9372364" y="4545124"/>
            <a:ext cx="1872208" cy="418360"/>
          </a:xfrm>
          <a:prstGeom prst="flowChartInputOutput">
            <a:avLst/>
          </a:prstGeom>
          <a:solidFill>
            <a:srgbClr val="99CCCC">
              <a:lumMod val="40000"/>
              <a:lumOff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sz="1800" b="0" i="0" u="none" strike="noStrike" kern="0" cap="none" spc="0" normalizeH="0" noProof="0" dirty="0" smtClean="0">
              <a:ln>
                <a:noFill/>
              </a:ln>
              <a:effectLst/>
              <a:uLnTx/>
              <a:uFillTx/>
              <a:latin typeface="微软雅黑" panose="020B0503020204020204" pitchFamily="34" charset="-122"/>
              <a:ea typeface="+mn-ea"/>
            </a:endParaRPr>
          </a:p>
        </p:txBody>
      </p:sp>
      <p:pic>
        <p:nvPicPr>
          <p:cNvPr id="20" name="图片 19"/>
          <p:cNvPicPr>
            <a:picLocks noChangeAspect="1"/>
          </p:cNvPicPr>
          <p:nvPr/>
        </p:nvPicPr>
        <p:blipFill>
          <a:blip r:embed="rId4" cstate="print"/>
          <a:stretch>
            <a:fillRect/>
          </a:stretch>
        </p:blipFill>
        <p:spPr>
          <a:xfrm>
            <a:off x="9912424" y="4797152"/>
            <a:ext cx="578038" cy="1256964"/>
          </a:xfrm>
          <a:prstGeom prst="rect">
            <a:avLst/>
          </a:prstGeom>
        </p:spPr>
      </p:pic>
      <p:grpSp>
        <p:nvGrpSpPr>
          <p:cNvPr id="21" name="组合 20"/>
          <p:cNvGrpSpPr/>
          <p:nvPr/>
        </p:nvGrpSpPr>
        <p:grpSpPr>
          <a:xfrm>
            <a:off x="10056439" y="4041068"/>
            <a:ext cx="648072" cy="612068"/>
            <a:chOff x="3431702" y="2727516"/>
            <a:chExt cx="972108" cy="845500"/>
          </a:xfrm>
        </p:grpSpPr>
        <p:sp>
          <p:nvSpPr>
            <p:cNvPr id="22" name="圆角矩形 21"/>
            <p:cNvSpPr/>
            <p:nvPr/>
          </p:nvSpPr>
          <p:spPr bwMode="auto">
            <a:xfrm>
              <a:off x="3431702" y="2727516"/>
              <a:ext cx="972108" cy="845500"/>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noAutofit/>
            </a:bodyPr>
            <a:lstStyle/>
            <a:p>
              <a:pPr algn="ctr" fontAlgn="ctr"/>
              <a:r>
                <a:rPr lang="en-US" dirty="0" smtClean="0">
                  <a:latin typeface="微软雅黑" panose="020B0503020204020204" pitchFamily="34" charset="-122"/>
                </a:rPr>
                <a:t>VM</a:t>
              </a:r>
              <a:endParaRPr lang="en-US" dirty="0">
                <a:latin typeface="微软雅黑" panose="020B0503020204020204" pitchFamily="34" charset="-122"/>
              </a:endParaRPr>
            </a:p>
          </p:txBody>
        </p:sp>
        <p:sp>
          <p:nvSpPr>
            <p:cNvPr id="23" name="cpu_122222"/>
            <p:cNvSpPr>
              <a:spLocks noChangeAspect="1"/>
            </p:cNvSpPr>
            <p:nvPr/>
          </p:nvSpPr>
          <p:spPr bwMode="auto">
            <a:xfrm>
              <a:off x="3467708" y="2996952"/>
              <a:ext cx="399836" cy="399278"/>
            </a:xfrm>
            <a:custGeom>
              <a:avLst/>
              <a:gdLst>
                <a:gd name="connsiteX0" fmla="*/ 245285 w 606933"/>
                <a:gd name="connsiteY0" fmla="*/ 244933 h 606087"/>
                <a:gd name="connsiteX1" fmla="*/ 361577 w 606933"/>
                <a:gd name="connsiteY1" fmla="*/ 244933 h 606087"/>
                <a:gd name="connsiteX2" fmla="*/ 361577 w 606933"/>
                <a:gd name="connsiteY2" fmla="*/ 361013 h 606087"/>
                <a:gd name="connsiteX3" fmla="*/ 245285 w 606933"/>
                <a:gd name="connsiteY3" fmla="*/ 361013 h 606087"/>
                <a:gd name="connsiteX4" fmla="*/ 205263 w 606933"/>
                <a:gd name="connsiteY4" fmla="*/ 204992 h 606087"/>
                <a:gd name="connsiteX5" fmla="*/ 205263 w 606933"/>
                <a:gd name="connsiteY5" fmla="*/ 400995 h 606087"/>
                <a:gd name="connsiteX6" fmla="*/ 401570 w 606933"/>
                <a:gd name="connsiteY6" fmla="*/ 400995 h 606087"/>
                <a:gd name="connsiteX7" fmla="*/ 401570 w 606933"/>
                <a:gd name="connsiteY7" fmla="*/ 204992 h 606087"/>
                <a:gd name="connsiteX8" fmla="*/ 169644 w 606933"/>
                <a:gd name="connsiteY8" fmla="*/ 0 h 606087"/>
                <a:gd name="connsiteX9" fmla="*/ 209666 w 606933"/>
                <a:gd name="connsiteY9" fmla="*/ 0 h 606087"/>
                <a:gd name="connsiteX10" fmla="*/ 209666 w 606933"/>
                <a:gd name="connsiteY10" fmla="*/ 123275 h 606087"/>
                <a:gd name="connsiteX11" fmla="*/ 283406 w 606933"/>
                <a:gd name="connsiteY11" fmla="*/ 123275 h 606087"/>
                <a:gd name="connsiteX12" fmla="*/ 283406 w 606933"/>
                <a:gd name="connsiteY12" fmla="*/ 0 h 606087"/>
                <a:gd name="connsiteX13" fmla="*/ 323427 w 606933"/>
                <a:gd name="connsiteY13" fmla="*/ 0 h 606087"/>
                <a:gd name="connsiteX14" fmla="*/ 323427 w 606933"/>
                <a:gd name="connsiteY14" fmla="*/ 123275 h 606087"/>
                <a:gd name="connsiteX15" fmla="*/ 397267 w 606933"/>
                <a:gd name="connsiteY15" fmla="*/ 123275 h 606087"/>
                <a:gd name="connsiteX16" fmla="*/ 397267 w 606933"/>
                <a:gd name="connsiteY16" fmla="*/ 0 h 606087"/>
                <a:gd name="connsiteX17" fmla="*/ 437289 w 606933"/>
                <a:gd name="connsiteY17" fmla="*/ 0 h 606087"/>
                <a:gd name="connsiteX18" fmla="*/ 437289 w 606933"/>
                <a:gd name="connsiteY18" fmla="*/ 123275 h 606087"/>
                <a:gd name="connsiteX19" fmla="*/ 483514 w 606933"/>
                <a:gd name="connsiteY19" fmla="*/ 123275 h 606087"/>
                <a:gd name="connsiteX20" fmla="*/ 483514 w 606933"/>
                <a:gd name="connsiteY20" fmla="*/ 169145 h 606087"/>
                <a:gd name="connsiteX21" fmla="*/ 606933 w 606933"/>
                <a:gd name="connsiteY21" fmla="*/ 169145 h 606087"/>
                <a:gd name="connsiteX22" fmla="*/ 606933 w 606933"/>
                <a:gd name="connsiteY22" fmla="*/ 209085 h 606087"/>
                <a:gd name="connsiteX23" fmla="*/ 483514 w 606933"/>
                <a:gd name="connsiteY23" fmla="*/ 209085 h 606087"/>
                <a:gd name="connsiteX24" fmla="*/ 483514 w 606933"/>
                <a:gd name="connsiteY24" fmla="*/ 282685 h 606087"/>
                <a:gd name="connsiteX25" fmla="*/ 606933 w 606933"/>
                <a:gd name="connsiteY25" fmla="*/ 282685 h 606087"/>
                <a:gd name="connsiteX26" fmla="*/ 606933 w 606933"/>
                <a:gd name="connsiteY26" fmla="*/ 322696 h 606087"/>
                <a:gd name="connsiteX27" fmla="*/ 483514 w 606933"/>
                <a:gd name="connsiteY27" fmla="*/ 322696 h 606087"/>
                <a:gd name="connsiteX28" fmla="*/ 483514 w 606933"/>
                <a:gd name="connsiteY28" fmla="*/ 396296 h 606087"/>
                <a:gd name="connsiteX29" fmla="*/ 606933 w 606933"/>
                <a:gd name="connsiteY29" fmla="*/ 396296 h 606087"/>
                <a:gd name="connsiteX30" fmla="*/ 606933 w 606933"/>
                <a:gd name="connsiteY30" fmla="*/ 436236 h 606087"/>
                <a:gd name="connsiteX31" fmla="*/ 483514 w 606933"/>
                <a:gd name="connsiteY31" fmla="*/ 436236 h 606087"/>
                <a:gd name="connsiteX32" fmla="*/ 483514 w 606933"/>
                <a:gd name="connsiteY32" fmla="*/ 482812 h 606087"/>
                <a:gd name="connsiteX33" fmla="*/ 437289 w 606933"/>
                <a:gd name="connsiteY33" fmla="*/ 482812 h 606087"/>
                <a:gd name="connsiteX34" fmla="*/ 437289 w 606933"/>
                <a:gd name="connsiteY34" fmla="*/ 606087 h 606087"/>
                <a:gd name="connsiteX35" fmla="*/ 397267 w 606933"/>
                <a:gd name="connsiteY35" fmla="*/ 606087 h 606087"/>
                <a:gd name="connsiteX36" fmla="*/ 397267 w 606933"/>
                <a:gd name="connsiteY36" fmla="*/ 482812 h 606087"/>
                <a:gd name="connsiteX37" fmla="*/ 323427 w 606933"/>
                <a:gd name="connsiteY37" fmla="*/ 482812 h 606087"/>
                <a:gd name="connsiteX38" fmla="*/ 323427 w 606933"/>
                <a:gd name="connsiteY38" fmla="*/ 606087 h 606087"/>
                <a:gd name="connsiteX39" fmla="*/ 283406 w 606933"/>
                <a:gd name="connsiteY39" fmla="*/ 606087 h 606087"/>
                <a:gd name="connsiteX40" fmla="*/ 283406 w 606933"/>
                <a:gd name="connsiteY40" fmla="*/ 482812 h 606087"/>
                <a:gd name="connsiteX41" fmla="*/ 209666 w 606933"/>
                <a:gd name="connsiteY41" fmla="*/ 482812 h 606087"/>
                <a:gd name="connsiteX42" fmla="*/ 209666 w 606933"/>
                <a:gd name="connsiteY42" fmla="*/ 606087 h 606087"/>
                <a:gd name="connsiteX43" fmla="*/ 169644 w 606933"/>
                <a:gd name="connsiteY43" fmla="*/ 606087 h 606087"/>
                <a:gd name="connsiteX44" fmla="*/ 169644 w 606933"/>
                <a:gd name="connsiteY44" fmla="*/ 482812 h 606087"/>
                <a:gd name="connsiteX45" fmla="*/ 123419 w 606933"/>
                <a:gd name="connsiteY45" fmla="*/ 482812 h 606087"/>
                <a:gd name="connsiteX46" fmla="*/ 123419 w 606933"/>
                <a:gd name="connsiteY46" fmla="*/ 436236 h 606087"/>
                <a:gd name="connsiteX47" fmla="*/ 0 w 606933"/>
                <a:gd name="connsiteY47" fmla="*/ 436236 h 606087"/>
                <a:gd name="connsiteX48" fmla="*/ 0 w 606933"/>
                <a:gd name="connsiteY48" fmla="*/ 396296 h 606087"/>
                <a:gd name="connsiteX49" fmla="*/ 123419 w 606933"/>
                <a:gd name="connsiteY49" fmla="*/ 396296 h 606087"/>
                <a:gd name="connsiteX50" fmla="*/ 123419 w 606933"/>
                <a:gd name="connsiteY50" fmla="*/ 322696 h 606087"/>
                <a:gd name="connsiteX51" fmla="*/ 0 w 606933"/>
                <a:gd name="connsiteY51" fmla="*/ 322696 h 606087"/>
                <a:gd name="connsiteX52" fmla="*/ 0 w 606933"/>
                <a:gd name="connsiteY52" fmla="*/ 282685 h 606087"/>
                <a:gd name="connsiteX53" fmla="*/ 123419 w 606933"/>
                <a:gd name="connsiteY53" fmla="*/ 282685 h 606087"/>
                <a:gd name="connsiteX54" fmla="*/ 123419 w 606933"/>
                <a:gd name="connsiteY54" fmla="*/ 209085 h 606087"/>
                <a:gd name="connsiteX55" fmla="*/ 0 w 606933"/>
                <a:gd name="connsiteY55" fmla="*/ 209085 h 606087"/>
                <a:gd name="connsiteX56" fmla="*/ 0 w 606933"/>
                <a:gd name="connsiteY56" fmla="*/ 169145 h 606087"/>
                <a:gd name="connsiteX57" fmla="*/ 123419 w 606933"/>
                <a:gd name="connsiteY57" fmla="*/ 169145 h 606087"/>
                <a:gd name="connsiteX58" fmla="*/ 123419 w 606933"/>
                <a:gd name="connsiteY58" fmla="*/ 123275 h 606087"/>
                <a:gd name="connsiteX59" fmla="*/ 169644 w 606933"/>
                <a:gd name="connsiteY59" fmla="*/ 123275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933" h="606087">
                  <a:moveTo>
                    <a:pt x="245285" y="244933"/>
                  </a:moveTo>
                  <a:lnTo>
                    <a:pt x="361577" y="244933"/>
                  </a:lnTo>
                  <a:lnTo>
                    <a:pt x="361577" y="361013"/>
                  </a:lnTo>
                  <a:lnTo>
                    <a:pt x="245285" y="361013"/>
                  </a:lnTo>
                  <a:close/>
                  <a:moveTo>
                    <a:pt x="205263" y="204992"/>
                  </a:moveTo>
                  <a:lnTo>
                    <a:pt x="205263" y="400995"/>
                  </a:lnTo>
                  <a:lnTo>
                    <a:pt x="401570" y="400995"/>
                  </a:lnTo>
                  <a:lnTo>
                    <a:pt x="401570" y="204992"/>
                  </a:lnTo>
                  <a:close/>
                  <a:moveTo>
                    <a:pt x="169644" y="0"/>
                  </a:moveTo>
                  <a:lnTo>
                    <a:pt x="209666" y="0"/>
                  </a:lnTo>
                  <a:lnTo>
                    <a:pt x="209666" y="123275"/>
                  </a:lnTo>
                  <a:lnTo>
                    <a:pt x="283406" y="123275"/>
                  </a:lnTo>
                  <a:lnTo>
                    <a:pt x="283406" y="0"/>
                  </a:lnTo>
                  <a:lnTo>
                    <a:pt x="323427" y="0"/>
                  </a:lnTo>
                  <a:lnTo>
                    <a:pt x="323427" y="123275"/>
                  </a:lnTo>
                  <a:lnTo>
                    <a:pt x="397267" y="123275"/>
                  </a:lnTo>
                  <a:lnTo>
                    <a:pt x="397267" y="0"/>
                  </a:lnTo>
                  <a:lnTo>
                    <a:pt x="437289" y="0"/>
                  </a:lnTo>
                  <a:lnTo>
                    <a:pt x="437289" y="123275"/>
                  </a:lnTo>
                  <a:lnTo>
                    <a:pt x="483514" y="123275"/>
                  </a:lnTo>
                  <a:lnTo>
                    <a:pt x="483514" y="169145"/>
                  </a:lnTo>
                  <a:lnTo>
                    <a:pt x="606933" y="169145"/>
                  </a:lnTo>
                  <a:lnTo>
                    <a:pt x="606933" y="209085"/>
                  </a:lnTo>
                  <a:lnTo>
                    <a:pt x="483514" y="209085"/>
                  </a:lnTo>
                  <a:lnTo>
                    <a:pt x="483514" y="282685"/>
                  </a:lnTo>
                  <a:lnTo>
                    <a:pt x="606933" y="282685"/>
                  </a:lnTo>
                  <a:lnTo>
                    <a:pt x="606933" y="322696"/>
                  </a:lnTo>
                  <a:lnTo>
                    <a:pt x="483514" y="322696"/>
                  </a:lnTo>
                  <a:lnTo>
                    <a:pt x="483514" y="396296"/>
                  </a:lnTo>
                  <a:lnTo>
                    <a:pt x="606933" y="396296"/>
                  </a:lnTo>
                  <a:lnTo>
                    <a:pt x="606933" y="436236"/>
                  </a:lnTo>
                  <a:lnTo>
                    <a:pt x="483514" y="436236"/>
                  </a:lnTo>
                  <a:lnTo>
                    <a:pt x="483514" y="482812"/>
                  </a:lnTo>
                  <a:lnTo>
                    <a:pt x="437289" y="482812"/>
                  </a:lnTo>
                  <a:lnTo>
                    <a:pt x="437289" y="606087"/>
                  </a:lnTo>
                  <a:lnTo>
                    <a:pt x="397267" y="606087"/>
                  </a:lnTo>
                  <a:lnTo>
                    <a:pt x="397267" y="482812"/>
                  </a:lnTo>
                  <a:lnTo>
                    <a:pt x="323427" y="482812"/>
                  </a:lnTo>
                  <a:lnTo>
                    <a:pt x="323427" y="606087"/>
                  </a:lnTo>
                  <a:lnTo>
                    <a:pt x="283406" y="606087"/>
                  </a:lnTo>
                  <a:lnTo>
                    <a:pt x="283406" y="482812"/>
                  </a:lnTo>
                  <a:lnTo>
                    <a:pt x="209666" y="482812"/>
                  </a:lnTo>
                  <a:lnTo>
                    <a:pt x="209666" y="606087"/>
                  </a:lnTo>
                  <a:lnTo>
                    <a:pt x="169644" y="606087"/>
                  </a:lnTo>
                  <a:lnTo>
                    <a:pt x="169644" y="482812"/>
                  </a:lnTo>
                  <a:lnTo>
                    <a:pt x="123419" y="482812"/>
                  </a:lnTo>
                  <a:lnTo>
                    <a:pt x="123419" y="436236"/>
                  </a:lnTo>
                  <a:lnTo>
                    <a:pt x="0" y="436236"/>
                  </a:lnTo>
                  <a:lnTo>
                    <a:pt x="0" y="396296"/>
                  </a:lnTo>
                  <a:lnTo>
                    <a:pt x="123419" y="396296"/>
                  </a:lnTo>
                  <a:lnTo>
                    <a:pt x="123419" y="322696"/>
                  </a:lnTo>
                  <a:lnTo>
                    <a:pt x="0" y="322696"/>
                  </a:lnTo>
                  <a:lnTo>
                    <a:pt x="0" y="282685"/>
                  </a:lnTo>
                  <a:lnTo>
                    <a:pt x="123419" y="282685"/>
                  </a:lnTo>
                  <a:lnTo>
                    <a:pt x="123419" y="209085"/>
                  </a:lnTo>
                  <a:lnTo>
                    <a:pt x="0" y="209085"/>
                  </a:lnTo>
                  <a:lnTo>
                    <a:pt x="0" y="169145"/>
                  </a:lnTo>
                  <a:lnTo>
                    <a:pt x="123419" y="169145"/>
                  </a:lnTo>
                  <a:lnTo>
                    <a:pt x="123419" y="123275"/>
                  </a:lnTo>
                  <a:lnTo>
                    <a:pt x="169644" y="123275"/>
                  </a:lnTo>
                  <a:close/>
                </a:path>
              </a:pathLst>
            </a:custGeom>
            <a:noFill/>
            <a:ln>
              <a:solidFill>
                <a:srgbClr val="99CCCC"/>
              </a:solidFill>
            </a:ln>
          </p:spPr>
        </p:sp>
        <p:sp>
          <p:nvSpPr>
            <p:cNvPr id="24" name="dram_31749"/>
            <p:cNvSpPr>
              <a:spLocks noChangeAspect="1"/>
            </p:cNvSpPr>
            <p:nvPr/>
          </p:nvSpPr>
          <p:spPr bwMode="auto">
            <a:xfrm>
              <a:off x="3935760" y="2989391"/>
              <a:ext cx="432048" cy="183067"/>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noFill/>
            <a:ln>
              <a:solidFill>
                <a:srgbClr val="99CCCC"/>
              </a:solidFill>
            </a:ln>
          </p:spPr>
        </p:sp>
        <p:sp>
          <p:nvSpPr>
            <p:cNvPr id="25" name="dram_31749"/>
            <p:cNvSpPr>
              <a:spLocks noChangeAspect="1"/>
            </p:cNvSpPr>
            <p:nvPr/>
          </p:nvSpPr>
          <p:spPr bwMode="auto">
            <a:xfrm>
              <a:off x="3935760" y="3248980"/>
              <a:ext cx="432048" cy="183067"/>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noFill/>
            <a:ln>
              <a:solidFill>
                <a:srgbClr val="99CCCC"/>
              </a:solidFill>
            </a:ln>
          </p:spPr>
        </p:sp>
      </p:grpSp>
      <p:grpSp>
        <p:nvGrpSpPr>
          <p:cNvPr id="26" name="组合 25"/>
          <p:cNvGrpSpPr/>
          <p:nvPr/>
        </p:nvGrpSpPr>
        <p:grpSpPr>
          <a:xfrm>
            <a:off x="7644172" y="4041068"/>
            <a:ext cx="648072" cy="612068"/>
            <a:chOff x="3431704" y="2727516"/>
            <a:chExt cx="972108" cy="845500"/>
          </a:xfrm>
        </p:grpSpPr>
        <p:sp>
          <p:nvSpPr>
            <p:cNvPr id="27" name="圆角矩形 26"/>
            <p:cNvSpPr/>
            <p:nvPr/>
          </p:nvSpPr>
          <p:spPr bwMode="auto">
            <a:xfrm>
              <a:off x="3431704" y="2727516"/>
              <a:ext cx="972108" cy="845500"/>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noAutofit/>
            </a:bodyPr>
            <a:lstStyle/>
            <a:p>
              <a:pPr algn="ctr" fontAlgn="ctr"/>
              <a:r>
                <a:rPr lang="en-US" dirty="0" smtClean="0">
                  <a:latin typeface="微软雅黑" panose="020B0503020204020204" pitchFamily="34" charset="-122"/>
                </a:rPr>
                <a:t>VM</a:t>
              </a:r>
              <a:endParaRPr lang="en-US" dirty="0">
                <a:latin typeface="微软雅黑" panose="020B0503020204020204" pitchFamily="34" charset="-122"/>
              </a:endParaRPr>
            </a:p>
          </p:txBody>
        </p:sp>
        <p:sp>
          <p:nvSpPr>
            <p:cNvPr id="28" name="cpu_122222"/>
            <p:cNvSpPr>
              <a:spLocks noChangeAspect="1"/>
            </p:cNvSpPr>
            <p:nvPr/>
          </p:nvSpPr>
          <p:spPr bwMode="auto">
            <a:xfrm>
              <a:off x="3467708" y="2996952"/>
              <a:ext cx="399836" cy="399278"/>
            </a:xfrm>
            <a:custGeom>
              <a:avLst/>
              <a:gdLst>
                <a:gd name="connsiteX0" fmla="*/ 245285 w 606933"/>
                <a:gd name="connsiteY0" fmla="*/ 244933 h 606087"/>
                <a:gd name="connsiteX1" fmla="*/ 361577 w 606933"/>
                <a:gd name="connsiteY1" fmla="*/ 244933 h 606087"/>
                <a:gd name="connsiteX2" fmla="*/ 361577 w 606933"/>
                <a:gd name="connsiteY2" fmla="*/ 361013 h 606087"/>
                <a:gd name="connsiteX3" fmla="*/ 245285 w 606933"/>
                <a:gd name="connsiteY3" fmla="*/ 361013 h 606087"/>
                <a:gd name="connsiteX4" fmla="*/ 205263 w 606933"/>
                <a:gd name="connsiteY4" fmla="*/ 204992 h 606087"/>
                <a:gd name="connsiteX5" fmla="*/ 205263 w 606933"/>
                <a:gd name="connsiteY5" fmla="*/ 400995 h 606087"/>
                <a:gd name="connsiteX6" fmla="*/ 401570 w 606933"/>
                <a:gd name="connsiteY6" fmla="*/ 400995 h 606087"/>
                <a:gd name="connsiteX7" fmla="*/ 401570 w 606933"/>
                <a:gd name="connsiteY7" fmla="*/ 204992 h 606087"/>
                <a:gd name="connsiteX8" fmla="*/ 169644 w 606933"/>
                <a:gd name="connsiteY8" fmla="*/ 0 h 606087"/>
                <a:gd name="connsiteX9" fmla="*/ 209666 w 606933"/>
                <a:gd name="connsiteY9" fmla="*/ 0 h 606087"/>
                <a:gd name="connsiteX10" fmla="*/ 209666 w 606933"/>
                <a:gd name="connsiteY10" fmla="*/ 123275 h 606087"/>
                <a:gd name="connsiteX11" fmla="*/ 283406 w 606933"/>
                <a:gd name="connsiteY11" fmla="*/ 123275 h 606087"/>
                <a:gd name="connsiteX12" fmla="*/ 283406 w 606933"/>
                <a:gd name="connsiteY12" fmla="*/ 0 h 606087"/>
                <a:gd name="connsiteX13" fmla="*/ 323427 w 606933"/>
                <a:gd name="connsiteY13" fmla="*/ 0 h 606087"/>
                <a:gd name="connsiteX14" fmla="*/ 323427 w 606933"/>
                <a:gd name="connsiteY14" fmla="*/ 123275 h 606087"/>
                <a:gd name="connsiteX15" fmla="*/ 397267 w 606933"/>
                <a:gd name="connsiteY15" fmla="*/ 123275 h 606087"/>
                <a:gd name="connsiteX16" fmla="*/ 397267 w 606933"/>
                <a:gd name="connsiteY16" fmla="*/ 0 h 606087"/>
                <a:gd name="connsiteX17" fmla="*/ 437289 w 606933"/>
                <a:gd name="connsiteY17" fmla="*/ 0 h 606087"/>
                <a:gd name="connsiteX18" fmla="*/ 437289 w 606933"/>
                <a:gd name="connsiteY18" fmla="*/ 123275 h 606087"/>
                <a:gd name="connsiteX19" fmla="*/ 483514 w 606933"/>
                <a:gd name="connsiteY19" fmla="*/ 123275 h 606087"/>
                <a:gd name="connsiteX20" fmla="*/ 483514 w 606933"/>
                <a:gd name="connsiteY20" fmla="*/ 169145 h 606087"/>
                <a:gd name="connsiteX21" fmla="*/ 606933 w 606933"/>
                <a:gd name="connsiteY21" fmla="*/ 169145 h 606087"/>
                <a:gd name="connsiteX22" fmla="*/ 606933 w 606933"/>
                <a:gd name="connsiteY22" fmla="*/ 209085 h 606087"/>
                <a:gd name="connsiteX23" fmla="*/ 483514 w 606933"/>
                <a:gd name="connsiteY23" fmla="*/ 209085 h 606087"/>
                <a:gd name="connsiteX24" fmla="*/ 483514 w 606933"/>
                <a:gd name="connsiteY24" fmla="*/ 282685 h 606087"/>
                <a:gd name="connsiteX25" fmla="*/ 606933 w 606933"/>
                <a:gd name="connsiteY25" fmla="*/ 282685 h 606087"/>
                <a:gd name="connsiteX26" fmla="*/ 606933 w 606933"/>
                <a:gd name="connsiteY26" fmla="*/ 322696 h 606087"/>
                <a:gd name="connsiteX27" fmla="*/ 483514 w 606933"/>
                <a:gd name="connsiteY27" fmla="*/ 322696 h 606087"/>
                <a:gd name="connsiteX28" fmla="*/ 483514 w 606933"/>
                <a:gd name="connsiteY28" fmla="*/ 396296 h 606087"/>
                <a:gd name="connsiteX29" fmla="*/ 606933 w 606933"/>
                <a:gd name="connsiteY29" fmla="*/ 396296 h 606087"/>
                <a:gd name="connsiteX30" fmla="*/ 606933 w 606933"/>
                <a:gd name="connsiteY30" fmla="*/ 436236 h 606087"/>
                <a:gd name="connsiteX31" fmla="*/ 483514 w 606933"/>
                <a:gd name="connsiteY31" fmla="*/ 436236 h 606087"/>
                <a:gd name="connsiteX32" fmla="*/ 483514 w 606933"/>
                <a:gd name="connsiteY32" fmla="*/ 482812 h 606087"/>
                <a:gd name="connsiteX33" fmla="*/ 437289 w 606933"/>
                <a:gd name="connsiteY33" fmla="*/ 482812 h 606087"/>
                <a:gd name="connsiteX34" fmla="*/ 437289 w 606933"/>
                <a:gd name="connsiteY34" fmla="*/ 606087 h 606087"/>
                <a:gd name="connsiteX35" fmla="*/ 397267 w 606933"/>
                <a:gd name="connsiteY35" fmla="*/ 606087 h 606087"/>
                <a:gd name="connsiteX36" fmla="*/ 397267 w 606933"/>
                <a:gd name="connsiteY36" fmla="*/ 482812 h 606087"/>
                <a:gd name="connsiteX37" fmla="*/ 323427 w 606933"/>
                <a:gd name="connsiteY37" fmla="*/ 482812 h 606087"/>
                <a:gd name="connsiteX38" fmla="*/ 323427 w 606933"/>
                <a:gd name="connsiteY38" fmla="*/ 606087 h 606087"/>
                <a:gd name="connsiteX39" fmla="*/ 283406 w 606933"/>
                <a:gd name="connsiteY39" fmla="*/ 606087 h 606087"/>
                <a:gd name="connsiteX40" fmla="*/ 283406 w 606933"/>
                <a:gd name="connsiteY40" fmla="*/ 482812 h 606087"/>
                <a:gd name="connsiteX41" fmla="*/ 209666 w 606933"/>
                <a:gd name="connsiteY41" fmla="*/ 482812 h 606087"/>
                <a:gd name="connsiteX42" fmla="*/ 209666 w 606933"/>
                <a:gd name="connsiteY42" fmla="*/ 606087 h 606087"/>
                <a:gd name="connsiteX43" fmla="*/ 169644 w 606933"/>
                <a:gd name="connsiteY43" fmla="*/ 606087 h 606087"/>
                <a:gd name="connsiteX44" fmla="*/ 169644 w 606933"/>
                <a:gd name="connsiteY44" fmla="*/ 482812 h 606087"/>
                <a:gd name="connsiteX45" fmla="*/ 123419 w 606933"/>
                <a:gd name="connsiteY45" fmla="*/ 482812 h 606087"/>
                <a:gd name="connsiteX46" fmla="*/ 123419 w 606933"/>
                <a:gd name="connsiteY46" fmla="*/ 436236 h 606087"/>
                <a:gd name="connsiteX47" fmla="*/ 0 w 606933"/>
                <a:gd name="connsiteY47" fmla="*/ 436236 h 606087"/>
                <a:gd name="connsiteX48" fmla="*/ 0 w 606933"/>
                <a:gd name="connsiteY48" fmla="*/ 396296 h 606087"/>
                <a:gd name="connsiteX49" fmla="*/ 123419 w 606933"/>
                <a:gd name="connsiteY49" fmla="*/ 396296 h 606087"/>
                <a:gd name="connsiteX50" fmla="*/ 123419 w 606933"/>
                <a:gd name="connsiteY50" fmla="*/ 322696 h 606087"/>
                <a:gd name="connsiteX51" fmla="*/ 0 w 606933"/>
                <a:gd name="connsiteY51" fmla="*/ 322696 h 606087"/>
                <a:gd name="connsiteX52" fmla="*/ 0 w 606933"/>
                <a:gd name="connsiteY52" fmla="*/ 282685 h 606087"/>
                <a:gd name="connsiteX53" fmla="*/ 123419 w 606933"/>
                <a:gd name="connsiteY53" fmla="*/ 282685 h 606087"/>
                <a:gd name="connsiteX54" fmla="*/ 123419 w 606933"/>
                <a:gd name="connsiteY54" fmla="*/ 209085 h 606087"/>
                <a:gd name="connsiteX55" fmla="*/ 0 w 606933"/>
                <a:gd name="connsiteY55" fmla="*/ 209085 h 606087"/>
                <a:gd name="connsiteX56" fmla="*/ 0 w 606933"/>
                <a:gd name="connsiteY56" fmla="*/ 169145 h 606087"/>
                <a:gd name="connsiteX57" fmla="*/ 123419 w 606933"/>
                <a:gd name="connsiteY57" fmla="*/ 169145 h 606087"/>
                <a:gd name="connsiteX58" fmla="*/ 123419 w 606933"/>
                <a:gd name="connsiteY58" fmla="*/ 123275 h 606087"/>
                <a:gd name="connsiteX59" fmla="*/ 169644 w 606933"/>
                <a:gd name="connsiteY59" fmla="*/ 123275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933" h="606087">
                  <a:moveTo>
                    <a:pt x="245285" y="244933"/>
                  </a:moveTo>
                  <a:lnTo>
                    <a:pt x="361577" y="244933"/>
                  </a:lnTo>
                  <a:lnTo>
                    <a:pt x="361577" y="361013"/>
                  </a:lnTo>
                  <a:lnTo>
                    <a:pt x="245285" y="361013"/>
                  </a:lnTo>
                  <a:close/>
                  <a:moveTo>
                    <a:pt x="205263" y="204992"/>
                  </a:moveTo>
                  <a:lnTo>
                    <a:pt x="205263" y="400995"/>
                  </a:lnTo>
                  <a:lnTo>
                    <a:pt x="401570" y="400995"/>
                  </a:lnTo>
                  <a:lnTo>
                    <a:pt x="401570" y="204992"/>
                  </a:lnTo>
                  <a:close/>
                  <a:moveTo>
                    <a:pt x="169644" y="0"/>
                  </a:moveTo>
                  <a:lnTo>
                    <a:pt x="209666" y="0"/>
                  </a:lnTo>
                  <a:lnTo>
                    <a:pt x="209666" y="123275"/>
                  </a:lnTo>
                  <a:lnTo>
                    <a:pt x="283406" y="123275"/>
                  </a:lnTo>
                  <a:lnTo>
                    <a:pt x="283406" y="0"/>
                  </a:lnTo>
                  <a:lnTo>
                    <a:pt x="323427" y="0"/>
                  </a:lnTo>
                  <a:lnTo>
                    <a:pt x="323427" y="123275"/>
                  </a:lnTo>
                  <a:lnTo>
                    <a:pt x="397267" y="123275"/>
                  </a:lnTo>
                  <a:lnTo>
                    <a:pt x="397267" y="0"/>
                  </a:lnTo>
                  <a:lnTo>
                    <a:pt x="437289" y="0"/>
                  </a:lnTo>
                  <a:lnTo>
                    <a:pt x="437289" y="123275"/>
                  </a:lnTo>
                  <a:lnTo>
                    <a:pt x="483514" y="123275"/>
                  </a:lnTo>
                  <a:lnTo>
                    <a:pt x="483514" y="169145"/>
                  </a:lnTo>
                  <a:lnTo>
                    <a:pt x="606933" y="169145"/>
                  </a:lnTo>
                  <a:lnTo>
                    <a:pt x="606933" y="209085"/>
                  </a:lnTo>
                  <a:lnTo>
                    <a:pt x="483514" y="209085"/>
                  </a:lnTo>
                  <a:lnTo>
                    <a:pt x="483514" y="282685"/>
                  </a:lnTo>
                  <a:lnTo>
                    <a:pt x="606933" y="282685"/>
                  </a:lnTo>
                  <a:lnTo>
                    <a:pt x="606933" y="322696"/>
                  </a:lnTo>
                  <a:lnTo>
                    <a:pt x="483514" y="322696"/>
                  </a:lnTo>
                  <a:lnTo>
                    <a:pt x="483514" y="396296"/>
                  </a:lnTo>
                  <a:lnTo>
                    <a:pt x="606933" y="396296"/>
                  </a:lnTo>
                  <a:lnTo>
                    <a:pt x="606933" y="436236"/>
                  </a:lnTo>
                  <a:lnTo>
                    <a:pt x="483514" y="436236"/>
                  </a:lnTo>
                  <a:lnTo>
                    <a:pt x="483514" y="482812"/>
                  </a:lnTo>
                  <a:lnTo>
                    <a:pt x="437289" y="482812"/>
                  </a:lnTo>
                  <a:lnTo>
                    <a:pt x="437289" y="606087"/>
                  </a:lnTo>
                  <a:lnTo>
                    <a:pt x="397267" y="606087"/>
                  </a:lnTo>
                  <a:lnTo>
                    <a:pt x="397267" y="482812"/>
                  </a:lnTo>
                  <a:lnTo>
                    <a:pt x="323427" y="482812"/>
                  </a:lnTo>
                  <a:lnTo>
                    <a:pt x="323427" y="606087"/>
                  </a:lnTo>
                  <a:lnTo>
                    <a:pt x="283406" y="606087"/>
                  </a:lnTo>
                  <a:lnTo>
                    <a:pt x="283406" y="482812"/>
                  </a:lnTo>
                  <a:lnTo>
                    <a:pt x="209666" y="482812"/>
                  </a:lnTo>
                  <a:lnTo>
                    <a:pt x="209666" y="606087"/>
                  </a:lnTo>
                  <a:lnTo>
                    <a:pt x="169644" y="606087"/>
                  </a:lnTo>
                  <a:lnTo>
                    <a:pt x="169644" y="482812"/>
                  </a:lnTo>
                  <a:lnTo>
                    <a:pt x="123419" y="482812"/>
                  </a:lnTo>
                  <a:lnTo>
                    <a:pt x="123419" y="436236"/>
                  </a:lnTo>
                  <a:lnTo>
                    <a:pt x="0" y="436236"/>
                  </a:lnTo>
                  <a:lnTo>
                    <a:pt x="0" y="396296"/>
                  </a:lnTo>
                  <a:lnTo>
                    <a:pt x="123419" y="396296"/>
                  </a:lnTo>
                  <a:lnTo>
                    <a:pt x="123419" y="322696"/>
                  </a:lnTo>
                  <a:lnTo>
                    <a:pt x="0" y="322696"/>
                  </a:lnTo>
                  <a:lnTo>
                    <a:pt x="0" y="282685"/>
                  </a:lnTo>
                  <a:lnTo>
                    <a:pt x="123419" y="282685"/>
                  </a:lnTo>
                  <a:lnTo>
                    <a:pt x="123419" y="209085"/>
                  </a:lnTo>
                  <a:lnTo>
                    <a:pt x="0" y="209085"/>
                  </a:lnTo>
                  <a:lnTo>
                    <a:pt x="0" y="169145"/>
                  </a:lnTo>
                  <a:lnTo>
                    <a:pt x="123419" y="169145"/>
                  </a:lnTo>
                  <a:lnTo>
                    <a:pt x="123419" y="123275"/>
                  </a:lnTo>
                  <a:lnTo>
                    <a:pt x="169644" y="123275"/>
                  </a:lnTo>
                  <a:close/>
                </a:path>
              </a:pathLst>
            </a:custGeom>
            <a:noFill/>
            <a:ln>
              <a:solidFill>
                <a:srgbClr val="99CCCC"/>
              </a:solidFill>
            </a:ln>
          </p:spPr>
        </p:sp>
        <p:sp>
          <p:nvSpPr>
            <p:cNvPr id="29" name="dram_31749"/>
            <p:cNvSpPr>
              <a:spLocks noChangeAspect="1"/>
            </p:cNvSpPr>
            <p:nvPr/>
          </p:nvSpPr>
          <p:spPr bwMode="auto">
            <a:xfrm>
              <a:off x="3935760" y="2989391"/>
              <a:ext cx="432048" cy="183067"/>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noFill/>
            <a:ln>
              <a:solidFill>
                <a:srgbClr val="99CCCC"/>
              </a:solidFill>
            </a:ln>
          </p:spPr>
        </p:sp>
        <p:sp>
          <p:nvSpPr>
            <p:cNvPr id="30" name="dram_31749"/>
            <p:cNvSpPr>
              <a:spLocks noChangeAspect="1"/>
            </p:cNvSpPr>
            <p:nvPr/>
          </p:nvSpPr>
          <p:spPr bwMode="auto">
            <a:xfrm>
              <a:off x="3935760" y="3248980"/>
              <a:ext cx="432048" cy="183067"/>
            </a:xfrm>
            <a:custGeom>
              <a:avLst/>
              <a:gdLst>
                <a:gd name="T0" fmla="*/ 3388 w 6238"/>
                <a:gd name="T1" fmla="*/ 819 h 3212"/>
                <a:gd name="T2" fmla="*/ 1786 w 6238"/>
                <a:gd name="T3" fmla="*/ 870 h 3212"/>
                <a:gd name="T4" fmla="*/ 6238 w 6238"/>
                <a:gd name="T5" fmla="*/ 2764 h 3212"/>
                <a:gd name="T6" fmla="*/ 5536 w 6238"/>
                <a:gd name="T7" fmla="*/ 3212 h 3212"/>
                <a:gd name="T8" fmla="*/ 4757 w 6238"/>
                <a:gd name="T9" fmla="*/ 2764 h 3212"/>
                <a:gd name="T10" fmla="*/ 3963 w 6238"/>
                <a:gd name="T11" fmla="*/ 3212 h 3212"/>
                <a:gd name="T12" fmla="*/ 3205 w 6238"/>
                <a:gd name="T13" fmla="*/ 2764 h 3212"/>
                <a:gd name="T14" fmla="*/ 2458 w 6238"/>
                <a:gd name="T15" fmla="*/ 3212 h 3212"/>
                <a:gd name="T16" fmla="*/ 1673 w 6238"/>
                <a:gd name="T17" fmla="*/ 2764 h 3212"/>
                <a:gd name="T18" fmla="*/ 897 w 6238"/>
                <a:gd name="T19" fmla="*/ 3212 h 3212"/>
                <a:gd name="T20" fmla="*/ 168 w 6238"/>
                <a:gd name="T21" fmla="*/ 2764 h 3212"/>
                <a:gd name="T22" fmla="*/ 6238 w 6238"/>
                <a:gd name="T23" fmla="*/ 0 h 3212"/>
                <a:gd name="T24" fmla="*/ 1984 w 6238"/>
                <a:gd name="T25" fmla="*/ 896 h 3212"/>
                <a:gd name="T26" fmla="*/ 1118 w 6238"/>
                <a:gd name="T27" fmla="*/ 918 h 3212"/>
                <a:gd name="T28" fmla="*/ 1218 w 6238"/>
                <a:gd name="T29" fmla="*/ 1103 h 3212"/>
                <a:gd name="T30" fmla="*/ 1319 w 6238"/>
                <a:gd name="T31" fmla="*/ 1228 h 3212"/>
                <a:gd name="T32" fmla="*/ 1218 w 6238"/>
                <a:gd name="T33" fmla="*/ 1412 h 3212"/>
                <a:gd name="T34" fmla="*/ 1118 w 6238"/>
                <a:gd name="T35" fmla="*/ 1565 h 3212"/>
                <a:gd name="T36" fmla="*/ 1218 w 6238"/>
                <a:gd name="T37" fmla="*/ 1746 h 3212"/>
                <a:gd name="T38" fmla="*/ 1319 w 6238"/>
                <a:gd name="T39" fmla="*/ 1870 h 3212"/>
                <a:gd name="T40" fmla="*/ 2183 w 6238"/>
                <a:gd name="T41" fmla="*/ 1835 h 3212"/>
                <a:gd name="T42" fmla="*/ 2082 w 6238"/>
                <a:gd name="T43" fmla="*/ 1667 h 3212"/>
                <a:gd name="T44" fmla="*/ 1984 w 6238"/>
                <a:gd name="T45" fmla="*/ 1543 h 3212"/>
                <a:gd name="T46" fmla="*/ 2082 w 6238"/>
                <a:gd name="T47" fmla="*/ 1352 h 3212"/>
                <a:gd name="T48" fmla="*/ 2183 w 6238"/>
                <a:gd name="T49" fmla="*/ 1193 h 3212"/>
                <a:gd name="T50" fmla="*/ 2082 w 6238"/>
                <a:gd name="T51" fmla="*/ 1021 h 3212"/>
                <a:gd name="T52" fmla="*/ 3651 w 6238"/>
                <a:gd name="T53" fmla="*/ 896 h 3212"/>
                <a:gd name="T54" fmla="*/ 2787 w 6238"/>
                <a:gd name="T55" fmla="*/ 918 h 3212"/>
                <a:gd name="T56" fmla="*/ 2887 w 6238"/>
                <a:gd name="T57" fmla="*/ 1103 h 3212"/>
                <a:gd name="T58" fmla="*/ 2787 w 6238"/>
                <a:gd name="T59" fmla="*/ 1228 h 3212"/>
                <a:gd name="T60" fmla="*/ 2687 w 6238"/>
                <a:gd name="T61" fmla="*/ 1412 h 3212"/>
                <a:gd name="T62" fmla="*/ 2787 w 6238"/>
                <a:gd name="T63" fmla="*/ 1565 h 3212"/>
                <a:gd name="T64" fmla="*/ 2887 w 6238"/>
                <a:gd name="T65" fmla="*/ 1746 h 3212"/>
                <a:gd name="T66" fmla="*/ 2787 w 6238"/>
                <a:gd name="T67" fmla="*/ 1870 h 3212"/>
                <a:gd name="T68" fmla="*/ 3651 w 6238"/>
                <a:gd name="T69" fmla="*/ 1835 h 3212"/>
                <a:gd name="T70" fmla="*/ 3553 w 6238"/>
                <a:gd name="T71" fmla="*/ 1667 h 3212"/>
                <a:gd name="T72" fmla="*/ 3651 w 6238"/>
                <a:gd name="T73" fmla="*/ 1543 h 3212"/>
                <a:gd name="T74" fmla="*/ 3752 w 6238"/>
                <a:gd name="T75" fmla="*/ 1352 h 3212"/>
                <a:gd name="T76" fmla="*/ 3651 w 6238"/>
                <a:gd name="T77" fmla="*/ 1193 h 3212"/>
                <a:gd name="T78" fmla="*/ 3553 w 6238"/>
                <a:gd name="T79" fmla="*/ 1021 h 3212"/>
                <a:gd name="T80" fmla="*/ 5160 w 6238"/>
                <a:gd name="T81" fmla="*/ 921 h 3212"/>
                <a:gd name="T82" fmla="*/ 4295 w 6238"/>
                <a:gd name="T83" fmla="*/ 894 h 3212"/>
                <a:gd name="T84" fmla="*/ 4396 w 6238"/>
                <a:gd name="T85" fmla="*/ 1019 h 3212"/>
                <a:gd name="T86" fmla="*/ 4295 w 6238"/>
                <a:gd name="T87" fmla="*/ 1190 h 3212"/>
                <a:gd name="T88" fmla="*/ 4195 w 6238"/>
                <a:gd name="T89" fmla="*/ 1349 h 3212"/>
                <a:gd name="T90" fmla="*/ 4295 w 6238"/>
                <a:gd name="T91" fmla="*/ 1540 h 3212"/>
                <a:gd name="T92" fmla="*/ 4396 w 6238"/>
                <a:gd name="T93" fmla="*/ 1665 h 3212"/>
                <a:gd name="T94" fmla="*/ 4295 w 6238"/>
                <a:gd name="T95" fmla="*/ 1833 h 3212"/>
                <a:gd name="T96" fmla="*/ 5160 w 6238"/>
                <a:gd name="T97" fmla="*/ 1873 h 3212"/>
                <a:gd name="T98" fmla="*/ 5062 w 6238"/>
                <a:gd name="T99" fmla="*/ 1748 h 3212"/>
                <a:gd name="T100" fmla="*/ 5160 w 6238"/>
                <a:gd name="T101" fmla="*/ 1567 h 3212"/>
                <a:gd name="T102" fmla="*/ 5260 w 6238"/>
                <a:gd name="T103" fmla="*/ 1414 h 3212"/>
                <a:gd name="T104" fmla="*/ 5160 w 6238"/>
                <a:gd name="T105" fmla="*/ 1230 h 3212"/>
                <a:gd name="T106" fmla="*/ 5062 w 6238"/>
                <a:gd name="T107" fmla="*/ 1106 h 3212"/>
                <a:gd name="T108" fmla="*/ 5260 w 6238"/>
                <a:gd name="T109" fmla="*/ 921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38" h="3212">
                  <a:moveTo>
                    <a:pt x="4966" y="870"/>
                  </a:moveTo>
                  <a:cubicBezTo>
                    <a:pt x="4966" y="899"/>
                    <a:pt x="4943" y="922"/>
                    <a:pt x="4915" y="922"/>
                  </a:cubicBezTo>
                  <a:cubicBezTo>
                    <a:pt x="4886" y="922"/>
                    <a:pt x="4863" y="899"/>
                    <a:pt x="4863" y="870"/>
                  </a:cubicBezTo>
                  <a:cubicBezTo>
                    <a:pt x="4863" y="842"/>
                    <a:pt x="4886" y="819"/>
                    <a:pt x="4915" y="819"/>
                  </a:cubicBezTo>
                  <a:cubicBezTo>
                    <a:pt x="4943" y="819"/>
                    <a:pt x="4966" y="842"/>
                    <a:pt x="4966" y="870"/>
                  </a:cubicBezTo>
                  <a:close/>
                  <a:moveTo>
                    <a:pt x="3388" y="819"/>
                  </a:moveTo>
                  <a:cubicBezTo>
                    <a:pt x="3359" y="819"/>
                    <a:pt x="3336" y="842"/>
                    <a:pt x="3336" y="870"/>
                  </a:cubicBezTo>
                  <a:cubicBezTo>
                    <a:pt x="3336" y="899"/>
                    <a:pt x="3359" y="922"/>
                    <a:pt x="3388" y="922"/>
                  </a:cubicBezTo>
                  <a:cubicBezTo>
                    <a:pt x="3416" y="922"/>
                    <a:pt x="3439" y="899"/>
                    <a:pt x="3439" y="870"/>
                  </a:cubicBezTo>
                  <a:cubicBezTo>
                    <a:pt x="3439" y="842"/>
                    <a:pt x="3416" y="819"/>
                    <a:pt x="3388" y="819"/>
                  </a:cubicBezTo>
                  <a:close/>
                  <a:moveTo>
                    <a:pt x="1838" y="819"/>
                  </a:moveTo>
                  <a:cubicBezTo>
                    <a:pt x="1809" y="819"/>
                    <a:pt x="1786" y="842"/>
                    <a:pt x="1786" y="870"/>
                  </a:cubicBezTo>
                  <a:cubicBezTo>
                    <a:pt x="1786" y="899"/>
                    <a:pt x="1809" y="922"/>
                    <a:pt x="1838" y="922"/>
                  </a:cubicBezTo>
                  <a:cubicBezTo>
                    <a:pt x="1866" y="922"/>
                    <a:pt x="1889" y="899"/>
                    <a:pt x="1889" y="870"/>
                  </a:cubicBezTo>
                  <a:cubicBezTo>
                    <a:pt x="1889" y="842"/>
                    <a:pt x="1866" y="819"/>
                    <a:pt x="1838" y="819"/>
                  </a:cubicBezTo>
                  <a:close/>
                  <a:moveTo>
                    <a:pt x="5622" y="1382"/>
                  </a:moveTo>
                  <a:cubicBezTo>
                    <a:pt x="5622" y="1722"/>
                    <a:pt x="5898" y="1998"/>
                    <a:pt x="6238" y="1998"/>
                  </a:cubicBezTo>
                  <a:lnTo>
                    <a:pt x="6238" y="2764"/>
                  </a:lnTo>
                  <a:lnTo>
                    <a:pt x="6052" y="2764"/>
                  </a:lnTo>
                  <a:lnTo>
                    <a:pt x="6052" y="3212"/>
                  </a:lnTo>
                  <a:lnTo>
                    <a:pt x="5809" y="3212"/>
                  </a:lnTo>
                  <a:lnTo>
                    <a:pt x="5809" y="2764"/>
                  </a:lnTo>
                  <a:lnTo>
                    <a:pt x="5536" y="2764"/>
                  </a:lnTo>
                  <a:lnTo>
                    <a:pt x="5536" y="3212"/>
                  </a:lnTo>
                  <a:lnTo>
                    <a:pt x="5293" y="3212"/>
                  </a:lnTo>
                  <a:lnTo>
                    <a:pt x="5293" y="2764"/>
                  </a:lnTo>
                  <a:lnTo>
                    <a:pt x="5000" y="2764"/>
                  </a:lnTo>
                  <a:lnTo>
                    <a:pt x="5000" y="3212"/>
                  </a:lnTo>
                  <a:lnTo>
                    <a:pt x="4757" y="3212"/>
                  </a:lnTo>
                  <a:lnTo>
                    <a:pt x="4757" y="2764"/>
                  </a:lnTo>
                  <a:lnTo>
                    <a:pt x="4484" y="2764"/>
                  </a:lnTo>
                  <a:lnTo>
                    <a:pt x="4484" y="3212"/>
                  </a:lnTo>
                  <a:lnTo>
                    <a:pt x="4241" y="3212"/>
                  </a:lnTo>
                  <a:lnTo>
                    <a:pt x="4241" y="2764"/>
                  </a:lnTo>
                  <a:lnTo>
                    <a:pt x="3963" y="2764"/>
                  </a:lnTo>
                  <a:lnTo>
                    <a:pt x="3963" y="3212"/>
                  </a:lnTo>
                  <a:lnTo>
                    <a:pt x="3720" y="3212"/>
                  </a:lnTo>
                  <a:lnTo>
                    <a:pt x="3720" y="2764"/>
                  </a:lnTo>
                  <a:lnTo>
                    <a:pt x="3448" y="2764"/>
                  </a:lnTo>
                  <a:lnTo>
                    <a:pt x="3448" y="3212"/>
                  </a:lnTo>
                  <a:lnTo>
                    <a:pt x="3205" y="3212"/>
                  </a:lnTo>
                  <a:lnTo>
                    <a:pt x="3205" y="2764"/>
                  </a:lnTo>
                  <a:lnTo>
                    <a:pt x="2943" y="2764"/>
                  </a:lnTo>
                  <a:lnTo>
                    <a:pt x="2943" y="3212"/>
                  </a:lnTo>
                  <a:lnTo>
                    <a:pt x="2700" y="3212"/>
                  </a:lnTo>
                  <a:lnTo>
                    <a:pt x="2700" y="2764"/>
                  </a:lnTo>
                  <a:lnTo>
                    <a:pt x="2458" y="2764"/>
                  </a:lnTo>
                  <a:lnTo>
                    <a:pt x="2458" y="3212"/>
                  </a:lnTo>
                  <a:lnTo>
                    <a:pt x="2215" y="3212"/>
                  </a:lnTo>
                  <a:lnTo>
                    <a:pt x="2215" y="2764"/>
                  </a:lnTo>
                  <a:lnTo>
                    <a:pt x="1916" y="2764"/>
                  </a:lnTo>
                  <a:lnTo>
                    <a:pt x="1916" y="3212"/>
                  </a:lnTo>
                  <a:lnTo>
                    <a:pt x="1673" y="3212"/>
                  </a:lnTo>
                  <a:lnTo>
                    <a:pt x="1673" y="2764"/>
                  </a:lnTo>
                  <a:lnTo>
                    <a:pt x="1401" y="2764"/>
                  </a:lnTo>
                  <a:lnTo>
                    <a:pt x="1401" y="3212"/>
                  </a:lnTo>
                  <a:lnTo>
                    <a:pt x="1158" y="3212"/>
                  </a:lnTo>
                  <a:lnTo>
                    <a:pt x="1158" y="2764"/>
                  </a:lnTo>
                  <a:lnTo>
                    <a:pt x="897" y="2764"/>
                  </a:lnTo>
                  <a:lnTo>
                    <a:pt x="897" y="3212"/>
                  </a:lnTo>
                  <a:lnTo>
                    <a:pt x="654" y="3212"/>
                  </a:lnTo>
                  <a:lnTo>
                    <a:pt x="654" y="2764"/>
                  </a:lnTo>
                  <a:lnTo>
                    <a:pt x="411" y="2764"/>
                  </a:lnTo>
                  <a:lnTo>
                    <a:pt x="411" y="3212"/>
                  </a:lnTo>
                  <a:lnTo>
                    <a:pt x="168" y="3212"/>
                  </a:lnTo>
                  <a:lnTo>
                    <a:pt x="168" y="2764"/>
                  </a:lnTo>
                  <a:lnTo>
                    <a:pt x="0" y="2764"/>
                  </a:lnTo>
                  <a:lnTo>
                    <a:pt x="0" y="1998"/>
                  </a:lnTo>
                  <a:cubicBezTo>
                    <a:pt x="340" y="1998"/>
                    <a:pt x="616" y="1722"/>
                    <a:pt x="616" y="1382"/>
                  </a:cubicBezTo>
                  <a:cubicBezTo>
                    <a:pt x="616" y="1042"/>
                    <a:pt x="340" y="766"/>
                    <a:pt x="0" y="766"/>
                  </a:cubicBezTo>
                  <a:lnTo>
                    <a:pt x="0" y="0"/>
                  </a:lnTo>
                  <a:lnTo>
                    <a:pt x="6238" y="0"/>
                  </a:lnTo>
                  <a:lnTo>
                    <a:pt x="6238" y="766"/>
                  </a:lnTo>
                  <a:cubicBezTo>
                    <a:pt x="5898" y="766"/>
                    <a:pt x="5622" y="1042"/>
                    <a:pt x="5622" y="1382"/>
                  </a:cubicBezTo>
                  <a:close/>
                  <a:moveTo>
                    <a:pt x="2183" y="921"/>
                  </a:moveTo>
                  <a:lnTo>
                    <a:pt x="2082" y="921"/>
                  </a:lnTo>
                  <a:lnTo>
                    <a:pt x="2082" y="896"/>
                  </a:lnTo>
                  <a:lnTo>
                    <a:pt x="1984" y="896"/>
                  </a:lnTo>
                  <a:lnTo>
                    <a:pt x="1984" y="755"/>
                  </a:lnTo>
                  <a:lnTo>
                    <a:pt x="1319" y="755"/>
                  </a:lnTo>
                  <a:lnTo>
                    <a:pt x="1319" y="894"/>
                  </a:lnTo>
                  <a:lnTo>
                    <a:pt x="1218" y="894"/>
                  </a:lnTo>
                  <a:lnTo>
                    <a:pt x="1218" y="918"/>
                  </a:lnTo>
                  <a:lnTo>
                    <a:pt x="1118" y="918"/>
                  </a:lnTo>
                  <a:lnTo>
                    <a:pt x="1118" y="981"/>
                  </a:lnTo>
                  <a:lnTo>
                    <a:pt x="1218" y="981"/>
                  </a:lnTo>
                  <a:lnTo>
                    <a:pt x="1218" y="1019"/>
                  </a:lnTo>
                  <a:lnTo>
                    <a:pt x="1319" y="1019"/>
                  </a:lnTo>
                  <a:lnTo>
                    <a:pt x="1319" y="1103"/>
                  </a:lnTo>
                  <a:lnTo>
                    <a:pt x="1218" y="1103"/>
                  </a:lnTo>
                  <a:lnTo>
                    <a:pt x="1218" y="1128"/>
                  </a:lnTo>
                  <a:lnTo>
                    <a:pt x="1118" y="1128"/>
                  </a:lnTo>
                  <a:lnTo>
                    <a:pt x="1118" y="1190"/>
                  </a:lnTo>
                  <a:lnTo>
                    <a:pt x="1218" y="1190"/>
                  </a:lnTo>
                  <a:lnTo>
                    <a:pt x="1218" y="1228"/>
                  </a:lnTo>
                  <a:lnTo>
                    <a:pt x="1319" y="1228"/>
                  </a:lnTo>
                  <a:lnTo>
                    <a:pt x="1319" y="1324"/>
                  </a:lnTo>
                  <a:lnTo>
                    <a:pt x="1218" y="1324"/>
                  </a:lnTo>
                  <a:lnTo>
                    <a:pt x="1218" y="1349"/>
                  </a:lnTo>
                  <a:lnTo>
                    <a:pt x="1118" y="1349"/>
                  </a:lnTo>
                  <a:lnTo>
                    <a:pt x="1118" y="1412"/>
                  </a:lnTo>
                  <a:lnTo>
                    <a:pt x="1218" y="1412"/>
                  </a:lnTo>
                  <a:lnTo>
                    <a:pt x="1218" y="1449"/>
                  </a:lnTo>
                  <a:lnTo>
                    <a:pt x="1319" y="1449"/>
                  </a:lnTo>
                  <a:lnTo>
                    <a:pt x="1319" y="1540"/>
                  </a:lnTo>
                  <a:lnTo>
                    <a:pt x="1218" y="1540"/>
                  </a:lnTo>
                  <a:lnTo>
                    <a:pt x="1218" y="1565"/>
                  </a:lnTo>
                  <a:lnTo>
                    <a:pt x="1118" y="1565"/>
                  </a:lnTo>
                  <a:lnTo>
                    <a:pt x="1118" y="1627"/>
                  </a:lnTo>
                  <a:lnTo>
                    <a:pt x="1218" y="1627"/>
                  </a:lnTo>
                  <a:lnTo>
                    <a:pt x="1218" y="1665"/>
                  </a:lnTo>
                  <a:lnTo>
                    <a:pt x="1319" y="1665"/>
                  </a:lnTo>
                  <a:lnTo>
                    <a:pt x="1319" y="1746"/>
                  </a:lnTo>
                  <a:lnTo>
                    <a:pt x="1218" y="1746"/>
                  </a:lnTo>
                  <a:lnTo>
                    <a:pt x="1218" y="1770"/>
                  </a:lnTo>
                  <a:lnTo>
                    <a:pt x="1118" y="1770"/>
                  </a:lnTo>
                  <a:lnTo>
                    <a:pt x="1118" y="1833"/>
                  </a:lnTo>
                  <a:lnTo>
                    <a:pt x="1218" y="1833"/>
                  </a:lnTo>
                  <a:lnTo>
                    <a:pt x="1218" y="1870"/>
                  </a:lnTo>
                  <a:lnTo>
                    <a:pt x="1319" y="1870"/>
                  </a:lnTo>
                  <a:lnTo>
                    <a:pt x="1319" y="2009"/>
                  </a:lnTo>
                  <a:lnTo>
                    <a:pt x="1984" y="2009"/>
                  </a:lnTo>
                  <a:lnTo>
                    <a:pt x="1984" y="1873"/>
                  </a:lnTo>
                  <a:lnTo>
                    <a:pt x="2082" y="1873"/>
                  </a:lnTo>
                  <a:lnTo>
                    <a:pt x="2082" y="1835"/>
                  </a:lnTo>
                  <a:lnTo>
                    <a:pt x="2183" y="1835"/>
                  </a:lnTo>
                  <a:lnTo>
                    <a:pt x="2183" y="1773"/>
                  </a:lnTo>
                  <a:lnTo>
                    <a:pt x="2082" y="1773"/>
                  </a:lnTo>
                  <a:lnTo>
                    <a:pt x="2082" y="1748"/>
                  </a:lnTo>
                  <a:lnTo>
                    <a:pt x="1984" y="1748"/>
                  </a:lnTo>
                  <a:lnTo>
                    <a:pt x="1984" y="1667"/>
                  </a:lnTo>
                  <a:lnTo>
                    <a:pt x="2082" y="1667"/>
                  </a:lnTo>
                  <a:lnTo>
                    <a:pt x="2082" y="1630"/>
                  </a:lnTo>
                  <a:lnTo>
                    <a:pt x="2183" y="1630"/>
                  </a:lnTo>
                  <a:lnTo>
                    <a:pt x="2183" y="1567"/>
                  </a:lnTo>
                  <a:lnTo>
                    <a:pt x="2082" y="1567"/>
                  </a:lnTo>
                  <a:lnTo>
                    <a:pt x="2082" y="1543"/>
                  </a:lnTo>
                  <a:lnTo>
                    <a:pt x="1984" y="1543"/>
                  </a:lnTo>
                  <a:lnTo>
                    <a:pt x="1984" y="1452"/>
                  </a:lnTo>
                  <a:lnTo>
                    <a:pt x="2082" y="1452"/>
                  </a:lnTo>
                  <a:lnTo>
                    <a:pt x="2082" y="1414"/>
                  </a:lnTo>
                  <a:lnTo>
                    <a:pt x="2183" y="1414"/>
                  </a:lnTo>
                  <a:lnTo>
                    <a:pt x="2183" y="1352"/>
                  </a:lnTo>
                  <a:lnTo>
                    <a:pt x="2082" y="1352"/>
                  </a:lnTo>
                  <a:lnTo>
                    <a:pt x="2082" y="1327"/>
                  </a:lnTo>
                  <a:lnTo>
                    <a:pt x="1984" y="1327"/>
                  </a:lnTo>
                  <a:lnTo>
                    <a:pt x="1984" y="1230"/>
                  </a:lnTo>
                  <a:lnTo>
                    <a:pt x="2082" y="1230"/>
                  </a:lnTo>
                  <a:lnTo>
                    <a:pt x="2082" y="1193"/>
                  </a:lnTo>
                  <a:lnTo>
                    <a:pt x="2183" y="1193"/>
                  </a:lnTo>
                  <a:lnTo>
                    <a:pt x="2183" y="1130"/>
                  </a:lnTo>
                  <a:lnTo>
                    <a:pt x="2082" y="1130"/>
                  </a:lnTo>
                  <a:lnTo>
                    <a:pt x="2082" y="1106"/>
                  </a:lnTo>
                  <a:lnTo>
                    <a:pt x="1984" y="1106"/>
                  </a:lnTo>
                  <a:lnTo>
                    <a:pt x="1984" y="1021"/>
                  </a:lnTo>
                  <a:lnTo>
                    <a:pt x="2082" y="1021"/>
                  </a:lnTo>
                  <a:lnTo>
                    <a:pt x="2082" y="984"/>
                  </a:lnTo>
                  <a:lnTo>
                    <a:pt x="2183" y="984"/>
                  </a:lnTo>
                  <a:lnTo>
                    <a:pt x="2183" y="921"/>
                  </a:lnTo>
                  <a:close/>
                  <a:moveTo>
                    <a:pt x="3752" y="921"/>
                  </a:moveTo>
                  <a:lnTo>
                    <a:pt x="3651" y="921"/>
                  </a:lnTo>
                  <a:lnTo>
                    <a:pt x="3651" y="896"/>
                  </a:lnTo>
                  <a:lnTo>
                    <a:pt x="3553" y="896"/>
                  </a:lnTo>
                  <a:lnTo>
                    <a:pt x="3553" y="755"/>
                  </a:lnTo>
                  <a:lnTo>
                    <a:pt x="2887" y="755"/>
                  </a:lnTo>
                  <a:lnTo>
                    <a:pt x="2887" y="894"/>
                  </a:lnTo>
                  <a:lnTo>
                    <a:pt x="2787" y="894"/>
                  </a:lnTo>
                  <a:lnTo>
                    <a:pt x="2787" y="918"/>
                  </a:lnTo>
                  <a:lnTo>
                    <a:pt x="2687" y="918"/>
                  </a:lnTo>
                  <a:lnTo>
                    <a:pt x="2687" y="981"/>
                  </a:lnTo>
                  <a:lnTo>
                    <a:pt x="2787" y="981"/>
                  </a:lnTo>
                  <a:lnTo>
                    <a:pt x="2787" y="1019"/>
                  </a:lnTo>
                  <a:lnTo>
                    <a:pt x="2887" y="1019"/>
                  </a:lnTo>
                  <a:lnTo>
                    <a:pt x="2887" y="1103"/>
                  </a:lnTo>
                  <a:lnTo>
                    <a:pt x="2787" y="1103"/>
                  </a:lnTo>
                  <a:lnTo>
                    <a:pt x="2787" y="1128"/>
                  </a:lnTo>
                  <a:lnTo>
                    <a:pt x="2687" y="1128"/>
                  </a:lnTo>
                  <a:lnTo>
                    <a:pt x="2687" y="1190"/>
                  </a:lnTo>
                  <a:lnTo>
                    <a:pt x="2787" y="1190"/>
                  </a:lnTo>
                  <a:lnTo>
                    <a:pt x="2787" y="1228"/>
                  </a:lnTo>
                  <a:lnTo>
                    <a:pt x="2887" y="1228"/>
                  </a:lnTo>
                  <a:lnTo>
                    <a:pt x="2887" y="1324"/>
                  </a:lnTo>
                  <a:lnTo>
                    <a:pt x="2787" y="1324"/>
                  </a:lnTo>
                  <a:lnTo>
                    <a:pt x="2787" y="1349"/>
                  </a:lnTo>
                  <a:lnTo>
                    <a:pt x="2687" y="1349"/>
                  </a:lnTo>
                  <a:lnTo>
                    <a:pt x="2687" y="1412"/>
                  </a:lnTo>
                  <a:lnTo>
                    <a:pt x="2787" y="1412"/>
                  </a:lnTo>
                  <a:lnTo>
                    <a:pt x="2787" y="1449"/>
                  </a:lnTo>
                  <a:lnTo>
                    <a:pt x="2887" y="1449"/>
                  </a:lnTo>
                  <a:lnTo>
                    <a:pt x="2887" y="1540"/>
                  </a:lnTo>
                  <a:lnTo>
                    <a:pt x="2787" y="1540"/>
                  </a:lnTo>
                  <a:lnTo>
                    <a:pt x="2787" y="1565"/>
                  </a:lnTo>
                  <a:lnTo>
                    <a:pt x="2687" y="1565"/>
                  </a:lnTo>
                  <a:lnTo>
                    <a:pt x="2687" y="1627"/>
                  </a:lnTo>
                  <a:lnTo>
                    <a:pt x="2787" y="1627"/>
                  </a:lnTo>
                  <a:lnTo>
                    <a:pt x="2787" y="1665"/>
                  </a:lnTo>
                  <a:lnTo>
                    <a:pt x="2887" y="1665"/>
                  </a:lnTo>
                  <a:lnTo>
                    <a:pt x="2887" y="1746"/>
                  </a:lnTo>
                  <a:lnTo>
                    <a:pt x="2787" y="1746"/>
                  </a:lnTo>
                  <a:lnTo>
                    <a:pt x="2787" y="1770"/>
                  </a:lnTo>
                  <a:lnTo>
                    <a:pt x="2687" y="1770"/>
                  </a:lnTo>
                  <a:lnTo>
                    <a:pt x="2687" y="1833"/>
                  </a:lnTo>
                  <a:lnTo>
                    <a:pt x="2787" y="1833"/>
                  </a:lnTo>
                  <a:lnTo>
                    <a:pt x="2787" y="1870"/>
                  </a:lnTo>
                  <a:lnTo>
                    <a:pt x="2887" y="1870"/>
                  </a:lnTo>
                  <a:lnTo>
                    <a:pt x="2887" y="2009"/>
                  </a:lnTo>
                  <a:lnTo>
                    <a:pt x="3553" y="2009"/>
                  </a:lnTo>
                  <a:lnTo>
                    <a:pt x="3553" y="1873"/>
                  </a:lnTo>
                  <a:lnTo>
                    <a:pt x="3651" y="1873"/>
                  </a:lnTo>
                  <a:lnTo>
                    <a:pt x="3651" y="1835"/>
                  </a:lnTo>
                  <a:lnTo>
                    <a:pt x="3752" y="1835"/>
                  </a:lnTo>
                  <a:lnTo>
                    <a:pt x="3752" y="1773"/>
                  </a:lnTo>
                  <a:lnTo>
                    <a:pt x="3651" y="1773"/>
                  </a:lnTo>
                  <a:lnTo>
                    <a:pt x="3651" y="1748"/>
                  </a:lnTo>
                  <a:lnTo>
                    <a:pt x="3553" y="1748"/>
                  </a:lnTo>
                  <a:lnTo>
                    <a:pt x="3553" y="1667"/>
                  </a:lnTo>
                  <a:lnTo>
                    <a:pt x="3651" y="1667"/>
                  </a:lnTo>
                  <a:lnTo>
                    <a:pt x="3651" y="1630"/>
                  </a:lnTo>
                  <a:lnTo>
                    <a:pt x="3752" y="1630"/>
                  </a:lnTo>
                  <a:lnTo>
                    <a:pt x="3752" y="1567"/>
                  </a:lnTo>
                  <a:lnTo>
                    <a:pt x="3651" y="1567"/>
                  </a:lnTo>
                  <a:lnTo>
                    <a:pt x="3651" y="1543"/>
                  </a:lnTo>
                  <a:lnTo>
                    <a:pt x="3553" y="1543"/>
                  </a:lnTo>
                  <a:lnTo>
                    <a:pt x="3553" y="1452"/>
                  </a:lnTo>
                  <a:lnTo>
                    <a:pt x="3651" y="1452"/>
                  </a:lnTo>
                  <a:lnTo>
                    <a:pt x="3651" y="1414"/>
                  </a:lnTo>
                  <a:lnTo>
                    <a:pt x="3752" y="1414"/>
                  </a:lnTo>
                  <a:lnTo>
                    <a:pt x="3752" y="1352"/>
                  </a:lnTo>
                  <a:lnTo>
                    <a:pt x="3651" y="1352"/>
                  </a:lnTo>
                  <a:lnTo>
                    <a:pt x="3651" y="1327"/>
                  </a:lnTo>
                  <a:lnTo>
                    <a:pt x="3553" y="1327"/>
                  </a:lnTo>
                  <a:lnTo>
                    <a:pt x="3553" y="1230"/>
                  </a:lnTo>
                  <a:lnTo>
                    <a:pt x="3651" y="1230"/>
                  </a:lnTo>
                  <a:lnTo>
                    <a:pt x="3651" y="1193"/>
                  </a:lnTo>
                  <a:lnTo>
                    <a:pt x="3752" y="1193"/>
                  </a:lnTo>
                  <a:lnTo>
                    <a:pt x="3752" y="1130"/>
                  </a:lnTo>
                  <a:lnTo>
                    <a:pt x="3651" y="1130"/>
                  </a:lnTo>
                  <a:lnTo>
                    <a:pt x="3651" y="1106"/>
                  </a:lnTo>
                  <a:lnTo>
                    <a:pt x="3553" y="1106"/>
                  </a:lnTo>
                  <a:lnTo>
                    <a:pt x="3553" y="1021"/>
                  </a:lnTo>
                  <a:lnTo>
                    <a:pt x="3651" y="1021"/>
                  </a:lnTo>
                  <a:lnTo>
                    <a:pt x="3651" y="984"/>
                  </a:lnTo>
                  <a:lnTo>
                    <a:pt x="3752" y="984"/>
                  </a:lnTo>
                  <a:lnTo>
                    <a:pt x="3752" y="921"/>
                  </a:lnTo>
                  <a:close/>
                  <a:moveTo>
                    <a:pt x="5260" y="921"/>
                  </a:moveTo>
                  <a:lnTo>
                    <a:pt x="5160" y="921"/>
                  </a:lnTo>
                  <a:lnTo>
                    <a:pt x="5160" y="896"/>
                  </a:lnTo>
                  <a:lnTo>
                    <a:pt x="5062" y="896"/>
                  </a:lnTo>
                  <a:lnTo>
                    <a:pt x="5062" y="755"/>
                  </a:lnTo>
                  <a:lnTo>
                    <a:pt x="4396" y="755"/>
                  </a:lnTo>
                  <a:lnTo>
                    <a:pt x="4396" y="894"/>
                  </a:lnTo>
                  <a:lnTo>
                    <a:pt x="4295" y="894"/>
                  </a:lnTo>
                  <a:lnTo>
                    <a:pt x="4295" y="918"/>
                  </a:lnTo>
                  <a:lnTo>
                    <a:pt x="4195" y="918"/>
                  </a:lnTo>
                  <a:lnTo>
                    <a:pt x="4195" y="981"/>
                  </a:lnTo>
                  <a:lnTo>
                    <a:pt x="4295" y="981"/>
                  </a:lnTo>
                  <a:lnTo>
                    <a:pt x="4295" y="1019"/>
                  </a:lnTo>
                  <a:lnTo>
                    <a:pt x="4396" y="1019"/>
                  </a:lnTo>
                  <a:lnTo>
                    <a:pt x="4396" y="1103"/>
                  </a:lnTo>
                  <a:lnTo>
                    <a:pt x="4295" y="1103"/>
                  </a:lnTo>
                  <a:lnTo>
                    <a:pt x="4295" y="1128"/>
                  </a:lnTo>
                  <a:lnTo>
                    <a:pt x="4195" y="1128"/>
                  </a:lnTo>
                  <a:lnTo>
                    <a:pt x="4195" y="1190"/>
                  </a:lnTo>
                  <a:lnTo>
                    <a:pt x="4295" y="1190"/>
                  </a:lnTo>
                  <a:lnTo>
                    <a:pt x="4295" y="1228"/>
                  </a:lnTo>
                  <a:lnTo>
                    <a:pt x="4396" y="1228"/>
                  </a:lnTo>
                  <a:lnTo>
                    <a:pt x="4396" y="1324"/>
                  </a:lnTo>
                  <a:lnTo>
                    <a:pt x="4295" y="1324"/>
                  </a:lnTo>
                  <a:lnTo>
                    <a:pt x="4295" y="1349"/>
                  </a:lnTo>
                  <a:lnTo>
                    <a:pt x="4195" y="1349"/>
                  </a:lnTo>
                  <a:lnTo>
                    <a:pt x="4195" y="1412"/>
                  </a:lnTo>
                  <a:lnTo>
                    <a:pt x="4295" y="1412"/>
                  </a:lnTo>
                  <a:lnTo>
                    <a:pt x="4295" y="1449"/>
                  </a:lnTo>
                  <a:lnTo>
                    <a:pt x="4396" y="1449"/>
                  </a:lnTo>
                  <a:lnTo>
                    <a:pt x="4396" y="1540"/>
                  </a:lnTo>
                  <a:lnTo>
                    <a:pt x="4295" y="1540"/>
                  </a:lnTo>
                  <a:lnTo>
                    <a:pt x="4295" y="1565"/>
                  </a:lnTo>
                  <a:lnTo>
                    <a:pt x="4195" y="1565"/>
                  </a:lnTo>
                  <a:lnTo>
                    <a:pt x="4195" y="1627"/>
                  </a:lnTo>
                  <a:lnTo>
                    <a:pt x="4295" y="1627"/>
                  </a:lnTo>
                  <a:lnTo>
                    <a:pt x="4295" y="1665"/>
                  </a:lnTo>
                  <a:lnTo>
                    <a:pt x="4396" y="1665"/>
                  </a:lnTo>
                  <a:lnTo>
                    <a:pt x="4396" y="1746"/>
                  </a:lnTo>
                  <a:lnTo>
                    <a:pt x="4295" y="1746"/>
                  </a:lnTo>
                  <a:lnTo>
                    <a:pt x="4295" y="1770"/>
                  </a:lnTo>
                  <a:lnTo>
                    <a:pt x="4195" y="1770"/>
                  </a:lnTo>
                  <a:lnTo>
                    <a:pt x="4195" y="1833"/>
                  </a:lnTo>
                  <a:lnTo>
                    <a:pt x="4295" y="1833"/>
                  </a:lnTo>
                  <a:lnTo>
                    <a:pt x="4295" y="1870"/>
                  </a:lnTo>
                  <a:lnTo>
                    <a:pt x="4396" y="1870"/>
                  </a:lnTo>
                  <a:lnTo>
                    <a:pt x="4396" y="2009"/>
                  </a:lnTo>
                  <a:lnTo>
                    <a:pt x="5062" y="2009"/>
                  </a:lnTo>
                  <a:lnTo>
                    <a:pt x="5062" y="1873"/>
                  </a:lnTo>
                  <a:lnTo>
                    <a:pt x="5160" y="1873"/>
                  </a:lnTo>
                  <a:lnTo>
                    <a:pt x="5160" y="1835"/>
                  </a:lnTo>
                  <a:lnTo>
                    <a:pt x="5260" y="1835"/>
                  </a:lnTo>
                  <a:lnTo>
                    <a:pt x="5260" y="1773"/>
                  </a:lnTo>
                  <a:lnTo>
                    <a:pt x="5160" y="1773"/>
                  </a:lnTo>
                  <a:lnTo>
                    <a:pt x="5160" y="1748"/>
                  </a:lnTo>
                  <a:lnTo>
                    <a:pt x="5062" y="1748"/>
                  </a:lnTo>
                  <a:lnTo>
                    <a:pt x="5062" y="1667"/>
                  </a:lnTo>
                  <a:lnTo>
                    <a:pt x="5160" y="1667"/>
                  </a:lnTo>
                  <a:lnTo>
                    <a:pt x="5160" y="1630"/>
                  </a:lnTo>
                  <a:lnTo>
                    <a:pt x="5260" y="1630"/>
                  </a:lnTo>
                  <a:lnTo>
                    <a:pt x="5260" y="1567"/>
                  </a:lnTo>
                  <a:lnTo>
                    <a:pt x="5160" y="1567"/>
                  </a:lnTo>
                  <a:lnTo>
                    <a:pt x="5160" y="1543"/>
                  </a:lnTo>
                  <a:lnTo>
                    <a:pt x="5062" y="1543"/>
                  </a:lnTo>
                  <a:lnTo>
                    <a:pt x="5062" y="1452"/>
                  </a:lnTo>
                  <a:lnTo>
                    <a:pt x="5160" y="1452"/>
                  </a:lnTo>
                  <a:lnTo>
                    <a:pt x="5160" y="1414"/>
                  </a:lnTo>
                  <a:lnTo>
                    <a:pt x="5260" y="1414"/>
                  </a:lnTo>
                  <a:lnTo>
                    <a:pt x="5260" y="1352"/>
                  </a:lnTo>
                  <a:lnTo>
                    <a:pt x="5160" y="1352"/>
                  </a:lnTo>
                  <a:lnTo>
                    <a:pt x="5160" y="1327"/>
                  </a:lnTo>
                  <a:lnTo>
                    <a:pt x="5062" y="1327"/>
                  </a:lnTo>
                  <a:lnTo>
                    <a:pt x="5062" y="1230"/>
                  </a:lnTo>
                  <a:lnTo>
                    <a:pt x="5160" y="1230"/>
                  </a:lnTo>
                  <a:lnTo>
                    <a:pt x="5160" y="1193"/>
                  </a:lnTo>
                  <a:lnTo>
                    <a:pt x="5260" y="1193"/>
                  </a:lnTo>
                  <a:lnTo>
                    <a:pt x="5260" y="1130"/>
                  </a:lnTo>
                  <a:lnTo>
                    <a:pt x="5160" y="1130"/>
                  </a:lnTo>
                  <a:lnTo>
                    <a:pt x="5160" y="1106"/>
                  </a:lnTo>
                  <a:lnTo>
                    <a:pt x="5062" y="1106"/>
                  </a:lnTo>
                  <a:lnTo>
                    <a:pt x="5062" y="1021"/>
                  </a:lnTo>
                  <a:lnTo>
                    <a:pt x="5160" y="1021"/>
                  </a:lnTo>
                  <a:lnTo>
                    <a:pt x="5160" y="984"/>
                  </a:lnTo>
                  <a:lnTo>
                    <a:pt x="5260" y="984"/>
                  </a:lnTo>
                  <a:lnTo>
                    <a:pt x="5260" y="921"/>
                  </a:lnTo>
                  <a:lnTo>
                    <a:pt x="5260" y="921"/>
                  </a:lnTo>
                  <a:close/>
                </a:path>
              </a:pathLst>
            </a:custGeom>
            <a:noFill/>
            <a:ln>
              <a:solidFill>
                <a:srgbClr val="99CCCC"/>
              </a:solidFill>
            </a:ln>
          </p:spPr>
        </p:sp>
      </p:grpSp>
      <p:sp>
        <p:nvSpPr>
          <p:cNvPr id="31" name="文本框 30"/>
          <p:cNvSpPr txBox="1"/>
          <p:nvPr/>
        </p:nvSpPr>
        <p:spPr bwMode="auto">
          <a:xfrm>
            <a:off x="4288464" y="3317286"/>
            <a:ext cx="2188773" cy="47028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2000" dirty="0" smtClean="0">
                <a:latin typeface="微软雅黑" panose="020B0503020204020204" pitchFamily="34" charset="-122"/>
              </a:rPr>
              <a:t>Partitioned</a:t>
            </a:r>
            <a:endParaRPr lang="en-US" sz="2000" dirty="0" smtClean="0">
              <a:latin typeface="微软雅黑" panose="020B0503020204020204" pitchFamily="34" charset="-122"/>
              <a:ea typeface="+mn-ea"/>
              <a:cs typeface="Arial" pitchFamily="34" charset="0"/>
            </a:endParaRPr>
          </a:p>
        </p:txBody>
      </p:sp>
      <p:sp>
        <p:nvSpPr>
          <p:cNvPr id="32" name="文本框 31"/>
          <p:cNvSpPr txBox="1"/>
          <p:nvPr/>
        </p:nvSpPr>
        <p:spPr bwMode="auto">
          <a:xfrm>
            <a:off x="5832165" y="3327327"/>
            <a:ext cx="1590177" cy="47028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2000" dirty="0" smtClean="0">
                <a:latin typeface="微软雅黑" panose="020B0503020204020204" pitchFamily="34" charset="-122"/>
              </a:rPr>
              <a:t>Isolated</a:t>
            </a:r>
            <a:endParaRPr lang="en-US" sz="2000" dirty="0" smtClean="0">
              <a:latin typeface="微软雅黑" panose="020B0503020204020204" pitchFamily="34" charset="-122"/>
              <a:ea typeface="+mn-ea"/>
              <a:cs typeface="Arial" pitchFamily="34" charset="0"/>
            </a:endParaRPr>
          </a:p>
        </p:txBody>
      </p:sp>
      <p:sp>
        <p:nvSpPr>
          <p:cNvPr id="33" name="文本框 32"/>
          <p:cNvSpPr txBox="1"/>
          <p:nvPr/>
        </p:nvSpPr>
        <p:spPr bwMode="auto">
          <a:xfrm>
            <a:off x="4108983" y="3708683"/>
            <a:ext cx="2224777" cy="47028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2000" dirty="0" smtClean="0">
                <a:latin typeface="微软雅黑" panose="020B0503020204020204" pitchFamily="34" charset="-122"/>
              </a:rPr>
              <a:t>Encapsulated</a:t>
            </a:r>
            <a:endParaRPr lang="en-US" sz="2000" dirty="0" smtClean="0">
              <a:latin typeface="微软雅黑" panose="020B0503020204020204" pitchFamily="34" charset="-122"/>
              <a:ea typeface="+mn-ea"/>
              <a:cs typeface="Arial" pitchFamily="34" charset="0"/>
            </a:endParaRPr>
          </a:p>
        </p:txBody>
      </p:sp>
      <p:sp>
        <p:nvSpPr>
          <p:cNvPr id="34" name="文本框 33"/>
          <p:cNvSpPr txBox="1"/>
          <p:nvPr/>
        </p:nvSpPr>
        <p:spPr bwMode="auto">
          <a:xfrm>
            <a:off x="5807968" y="3698573"/>
            <a:ext cx="2232250" cy="47028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2000" dirty="0" smtClean="0">
                <a:latin typeface="微软雅黑" panose="020B0503020204020204" pitchFamily="34" charset="-122"/>
              </a:rPr>
              <a:t>Independent</a:t>
            </a:r>
            <a:endParaRPr lang="en-US" sz="2000" dirty="0" smtClean="0">
              <a:latin typeface="微软雅黑" panose="020B0503020204020204" pitchFamily="34" charset="-122"/>
              <a:ea typeface="+mn-ea"/>
              <a:cs typeface="Arial" pitchFamily="34" charset="0"/>
            </a:endParaRPr>
          </a:p>
        </p:txBody>
      </p:sp>
      <p:cxnSp>
        <p:nvCxnSpPr>
          <p:cNvPr id="35" name="直接连接符 34"/>
          <p:cNvCxnSpPr/>
          <p:nvPr/>
        </p:nvCxnSpPr>
        <p:spPr bwMode="auto">
          <a:xfrm>
            <a:off x="1008063" y="3716338"/>
            <a:ext cx="10464800" cy="0"/>
          </a:xfrm>
          <a:prstGeom prst="line">
            <a:avLst/>
          </a:prstGeom>
          <a:solidFill>
            <a:srgbClr val="CCFF99"/>
          </a:solidFill>
          <a:ln w="9525" cap="flat" cmpd="sng" algn="ctr">
            <a:solidFill>
              <a:srgbClr val="000000"/>
            </a:solidFill>
            <a:prstDash val="solid"/>
            <a:round/>
            <a:headEnd type="none" w="med" len="med"/>
            <a:tailEnd type="none" w="med" len="med"/>
          </a:ln>
          <a:effectLst/>
        </p:spPr>
      </p:cxnSp>
      <p:cxnSp>
        <p:nvCxnSpPr>
          <p:cNvPr id="36" name="直接连接符 35"/>
          <p:cNvCxnSpPr/>
          <p:nvPr/>
        </p:nvCxnSpPr>
        <p:spPr bwMode="auto">
          <a:xfrm>
            <a:off x="6096000" y="1233488"/>
            <a:ext cx="0" cy="5148262"/>
          </a:xfrm>
          <a:prstGeom prst="line">
            <a:avLst/>
          </a:prstGeom>
          <a:solidFill>
            <a:srgbClr val="CCFF99"/>
          </a:solidFill>
          <a:ln w="9525"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32429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repeatCount="indefinite" fill="hold" nodeType="with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ntr" presetSubtype="0" repeatCount="indefinite"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63" presetClass="path" presetSubtype="0" repeatCount="indefinite" accel="50000" decel="50000" fill="hold" nodeType="withEffect">
                                  <p:stCondLst>
                                    <p:cond delay="0"/>
                                  </p:stCondLst>
                                  <p:childTnLst>
                                    <p:animMotion origin="layout" path="M -1.25E-6 -1.48148E-6 L 0.16667 -0.00301 " pathEditMode="relative" rAng="0" ptsTypes="AA">
                                      <p:cBhvr>
                                        <p:cTn id="12" dur="2000" fill="hold"/>
                                        <p:tgtEl>
                                          <p:spTgt spid="15"/>
                                        </p:tgtEl>
                                        <p:attrNameLst>
                                          <p:attrName>ppt_x</p:attrName>
                                          <p:attrName>ppt_y</p:attrName>
                                        </p:attrNameLst>
                                      </p:cBhvr>
                                      <p:rCtr x="8333" y="-162"/>
                                    </p:animMotion>
                                  </p:childTnLst>
                                </p:cTn>
                              </p:par>
                              <p:par>
                                <p:cTn id="13" presetID="63" presetClass="path" presetSubtype="0" repeatCount="indefinite" accel="50000" decel="50000" fill="hold" nodeType="withEffect">
                                  <p:stCondLst>
                                    <p:cond delay="0"/>
                                  </p:stCondLst>
                                  <p:childTnLst>
                                    <p:animMotion origin="layout" path="M -0.16667 0.00301 L 3.125E-6 -2.22222E-6 " pathEditMode="relative" rAng="0" ptsTypes="AA">
                                      <p:cBhvr>
                                        <p:cTn id="14" dur="2000" fill="hold"/>
                                        <p:tgtEl>
                                          <p:spTgt spid="16"/>
                                        </p:tgtEl>
                                        <p:attrNameLst>
                                          <p:attrName>ppt_x</p:attrName>
                                          <p:attrName>ppt_y</p:attrName>
                                        </p:attrNameLst>
                                      </p:cBhvr>
                                      <p:rCtr x="8333" y="-162"/>
                                    </p:animMotion>
                                  </p:childTnLst>
                                </p:cTn>
                              </p:par>
                              <p:par>
                                <p:cTn id="15" presetID="6" presetClass="emph" presetSubtype="0" repeatCount="indefinite" accel="50000" decel="50000" fill="hold" nodeType="withEffect">
                                  <p:stCondLst>
                                    <p:cond delay="0"/>
                                  </p:stCondLst>
                                  <p:childTnLst>
                                    <p:animScale>
                                      <p:cBhvr>
                                        <p:cTn id="16" dur="2000" fill="hold"/>
                                        <p:tgtEl>
                                          <p:spTgt spid="15"/>
                                        </p:tgtEl>
                                      </p:cBhvr>
                                      <p:by x="150000" y="150000"/>
                                      <p:from x="100000" y="100000"/>
                                      <p:to x="121311" y="47676"/>
                                    </p:animScale>
                                  </p:childTnLst>
                                </p:cTn>
                              </p:par>
                              <p:par>
                                <p:cTn id="17" presetID="6" presetClass="emph" presetSubtype="0" repeatCount="indefinite" accel="50000" decel="50000" fill="hold" nodeType="withEffect">
                                  <p:stCondLst>
                                    <p:cond delay="0"/>
                                  </p:stCondLst>
                                  <p:childTnLst>
                                    <p:animScale>
                                      <p:cBhvr>
                                        <p:cTn id="18" dur="2000" fill="hold"/>
                                        <p:tgtEl>
                                          <p:spTgt spid="16"/>
                                        </p:tgtEl>
                                      </p:cBhvr>
                                      <p:by x="150000" y="150000"/>
                                      <p:from x="82433" y="209750"/>
                                      <p:to x="100000" y="100000"/>
                                    </p:animScale>
                                  </p:childTnLst>
                                </p:cTn>
                              </p:par>
                              <p:par>
                                <p:cTn id="19" presetID="10" presetClass="exit" presetSubtype="0" repeatCount="indefinite" fill="hold" nodeType="withEffect">
                                  <p:stCondLst>
                                    <p:cond delay="0"/>
                                  </p:stCondLst>
                                  <p:childTnLst>
                                    <p:animEffect transition="out" filter="fade">
                                      <p:cBhvr>
                                        <p:cTn id="20" dur="2000"/>
                                        <p:tgtEl>
                                          <p:spTgt spid="21"/>
                                        </p:tgtEl>
                                      </p:cBhvr>
                                    </p:animEffect>
                                    <p:set>
                                      <p:cBhvr>
                                        <p:cTn id="21" dur="1" fill="hold">
                                          <p:stCondLst>
                                            <p:cond delay="1999"/>
                                          </p:stCondLst>
                                        </p:cTn>
                                        <p:tgtEl>
                                          <p:spTgt spid="21"/>
                                        </p:tgtEl>
                                        <p:attrNameLst>
                                          <p:attrName>style.visibility</p:attrName>
                                        </p:attrNameLst>
                                      </p:cBhvr>
                                      <p:to>
                                        <p:strVal val="hidden"/>
                                      </p:to>
                                    </p:set>
                                  </p:childTnLst>
                                </p:cTn>
                              </p:par>
                              <p:par>
                                <p:cTn id="22" presetID="10" presetClass="entr" presetSubtype="0" repeatCount="indefinite"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par>
                                <p:cTn id="25" presetID="63" presetClass="path" presetSubtype="0" repeatCount="indefinite" accel="50000" decel="50000" fill="hold" nodeType="withEffect">
                                  <p:stCondLst>
                                    <p:cond delay="0"/>
                                  </p:stCondLst>
                                  <p:childTnLst>
                                    <p:animMotion origin="layout" path="M -2.29167E-6 3.7037E-6 L -0.19791 3.7037E-6 " pathEditMode="relative" rAng="0" ptsTypes="AA">
                                      <p:cBhvr>
                                        <p:cTn id="26" dur="2000" fill="hold"/>
                                        <p:tgtEl>
                                          <p:spTgt spid="21"/>
                                        </p:tgtEl>
                                        <p:attrNameLst>
                                          <p:attrName>ppt_x</p:attrName>
                                          <p:attrName>ppt_y</p:attrName>
                                        </p:attrNameLst>
                                      </p:cBhvr>
                                      <p:rCtr x="-9896" y="0"/>
                                    </p:animMotion>
                                  </p:childTnLst>
                                </p:cTn>
                              </p:par>
                              <p:par>
                                <p:cTn id="27" presetID="63" presetClass="path" presetSubtype="0" repeatCount="indefinite" accel="50000" decel="50000" fill="hold" nodeType="withEffect">
                                  <p:stCondLst>
                                    <p:cond delay="0"/>
                                  </p:stCondLst>
                                  <p:childTnLst>
                                    <p:animMotion origin="layout" path="M 0.19791 3.7037E-6 L 4.375E-6 3.7037E-6 " pathEditMode="relative" rAng="0" ptsTypes="AA">
                                      <p:cBhvr>
                                        <p:cTn id="28" dur="2000" fill="hold"/>
                                        <p:tgtEl>
                                          <p:spTgt spid="26"/>
                                        </p:tgtEl>
                                        <p:attrNameLst>
                                          <p:attrName>ppt_x</p:attrName>
                                          <p:attrName>ppt_y</p:attrName>
                                        </p:attrNameLst>
                                      </p:cBhvr>
                                      <p:rCtr x="-9896" y="0"/>
                                    </p:animMotion>
                                  </p:childTnLst>
                                </p:cTn>
                              </p:par>
                              <p:par>
                                <p:cTn id="29" presetID="6" presetClass="emph" presetSubtype="0" repeatCount="indefinite" accel="50000" decel="50000" fill="hold" nodeType="withEffect">
                                  <p:stCondLst>
                                    <p:cond delay="0"/>
                                  </p:stCondLst>
                                  <p:childTnLst>
                                    <p:animScale>
                                      <p:cBhvr>
                                        <p:cTn id="30" dur="2000" fill="hold"/>
                                        <p:tgtEl>
                                          <p:spTgt spid="21"/>
                                        </p:tgtEl>
                                      </p:cBhvr>
                                      <p:by x="150000" y="150000"/>
                                      <p:from x="100000" y="100000"/>
                                      <p:to x="100000" y="100000"/>
                                    </p:animScale>
                                  </p:childTnLst>
                                </p:cTn>
                              </p:par>
                              <p:par>
                                <p:cTn id="31" presetID="6" presetClass="emph" presetSubtype="0" repeatCount="indefinite" accel="50000" decel="50000" fill="hold" nodeType="withEffect">
                                  <p:stCondLst>
                                    <p:cond delay="0"/>
                                  </p:stCondLst>
                                  <p:childTnLst>
                                    <p:animScale>
                                      <p:cBhvr>
                                        <p:cTn id="32" dur="2000" fill="hold"/>
                                        <p:tgtEl>
                                          <p:spTgt spid="26"/>
                                        </p:tgtEl>
                                      </p:cBhvr>
                                      <p:by x="150000" y="150000"/>
                                      <p:from x="100000" y="10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dirty="0" smtClean="0">
                <a:latin typeface="微软雅黑" panose="020B0503020204020204" pitchFamily="34" charset="-122"/>
              </a:rPr>
              <a:t>Virtualization Types</a:t>
            </a:r>
            <a:endParaRPr lang="en-US" dirty="0">
              <a:latin typeface="微软雅黑" panose="020B0503020204020204" pitchFamily="34" charset="-122"/>
            </a:endParaRPr>
          </a:p>
        </p:txBody>
      </p:sp>
      <p:grpSp>
        <p:nvGrpSpPr>
          <p:cNvPr id="77" name="组合 76"/>
          <p:cNvGrpSpPr/>
          <p:nvPr/>
        </p:nvGrpSpPr>
        <p:grpSpPr>
          <a:xfrm>
            <a:off x="1163452" y="1880828"/>
            <a:ext cx="9685076" cy="3834426"/>
            <a:chOff x="1235460" y="1610798"/>
            <a:chExt cx="9685076" cy="3834426"/>
          </a:xfrm>
        </p:grpSpPr>
        <p:sp>
          <p:nvSpPr>
            <p:cNvPr id="78" name="圆角矩形 77"/>
            <p:cNvSpPr/>
            <p:nvPr/>
          </p:nvSpPr>
          <p:spPr bwMode="auto">
            <a:xfrm>
              <a:off x="1235460" y="4185084"/>
              <a:ext cx="435648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Hardware</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79" name="圆角矩形 78"/>
            <p:cNvSpPr/>
            <p:nvPr/>
          </p:nvSpPr>
          <p:spPr bwMode="auto">
            <a:xfrm>
              <a:off x="1235460" y="3672027"/>
              <a:ext cx="4356484" cy="396044"/>
            </a:xfrm>
            <a:prstGeom prst="roundRect">
              <a:avLst/>
            </a:prstGeom>
            <a:solidFill>
              <a:schemeClr val="accent6">
                <a:lumMod val="20000"/>
                <a:lumOff val="80000"/>
              </a:schemeClr>
            </a:solid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VMM</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grpSp>
          <p:nvGrpSpPr>
            <p:cNvPr id="80" name="组合 79"/>
            <p:cNvGrpSpPr/>
            <p:nvPr/>
          </p:nvGrpSpPr>
          <p:grpSpPr>
            <a:xfrm>
              <a:off x="1235460" y="2132856"/>
              <a:ext cx="1116124" cy="1422158"/>
              <a:chOff x="1235460" y="3501008"/>
              <a:chExt cx="1116124" cy="1422158"/>
            </a:xfrm>
          </p:grpSpPr>
          <p:sp>
            <p:nvSpPr>
              <p:cNvPr id="101" name="圆角矩形 100"/>
              <p:cNvSpPr/>
              <p:nvPr/>
            </p:nvSpPr>
            <p:spPr bwMode="auto">
              <a:xfrm>
                <a:off x="1235460" y="4527122"/>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VM</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102" name="圆角矩形 101"/>
              <p:cNvSpPr/>
              <p:nvPr/>
            </p:nvSpPr>
            <p:spPr bwMode="auto">
              <a:xfrm>
                <a:off x="1235460" y="4014065"/>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Guest OS</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103" name="圆角矩形 102"/>
              <p:cNvSpPr/>
              <p:nvPr/>
            </p:nvSpPr>
            <p:spPr bwMode="auto">
              <a:xfrm>
                <a:off x="1235460" y="3501008"/>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APP</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grpSp>
        <p:grpSp>
          <p:nvGrpSpPr>
            <p:cNvPr id="81" name="组合 80"/>
            <p:cNvGrpSpPr/>
            <p:nvPr/>
          </p:nvGrpSpPr>
          <p:grpSpPr>
            <a:xfrm>
              <a:off x="2855640" y="2132856"/>
              <a:ext cx="1116124" cy="1422158"/>
              <a:chOff x="1235460" y="3501008"/>
              <a:chExt cx="1116124" cy="1422158"/>
            </a:xfrm>
          </p:grpSpPr>
          <p:sp>
            <p:nvSpPr>
              <p:cNvPr id="98" name="圆角矩形 97"/>
              <p:cNvSpPr/>
              <p:nvPr/>
            </p:nvSpPr>
            <p:spPr bwMode="auto">
              <a:xfrm>
                <a:off x="1235460" y="4527122"/>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VM</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99" name="圆角矩形 98"/>
              <p:cNvSpPr/>
              <p:nvPr/>
            </p:nvSpPr>
            <p:spPr bwMode="auto">
              <a:xfrm>
                <a:off x="1235460" y="4014065"/>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Guest OS</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100" name="圆角矩形 99"/>
              <p:cNvSpPr/>
              <p:nvPr/>
            </p:nvSpPr>
            <p:spPr bwMode="auto">
              <a:xfrm>
                <a:off x="1235460" y="3501008"/>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APP</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grpSp>
        <p:grpSp>
          <p:nvGrpSpPr>
            <p:cNvPr id="82" name="组合 81"/>
            <p:cNvGrpSpPr/>
            <p:nvPr/>
          </p:nvGrpSpPr>
          <p:grpSpPr>
            <a:xfrm>
              <a:off x="4475820" y="2132856"/>
              <a:ext cx="1116124" cy="1422158"/>
              <a:chOff x="1235460" y="3501008"/>
              <a:chExt cx="1116124" cy="1422158"/>
            </a:xfrm>
          </p:grpSpPr>
          <p:sp>
            <p:nvSpPr>
              <p:cNvPr id="95" name="圆角矩形 94"/>
              <p:cNvSpPr/>
              <p:nvPr/>
            </p:nvSpPr>
            <p:spPr bwMode="auto">
              <a:xfrm>
                <a:off x="1235460" y="4527122"/>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VM</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96" name="圆角矩形 95"/>
              <p:cNvSpPr/>
              <p:nvPr/>
            </p:nvSpPr>
            <p:spPr bwMode="auto">
              <a:xfrm>
                <a:off x="1235460" y="4014065"/>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Guest OS</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97" name="圆角矩形 96"/>
              <p:cNvSpPr/>
              <p:nvPr/>
            </p:nvSpPr>
            <p:spPr bwMode="auto">
              <a:xfrm>
                <a:off x="1235460" y="3501008"/>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APP</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grpSp>
        <p:sp>
          <p:nvSpPr>
            <p:cNvPr id="83" name="圆角矩形 82"/>
            <p:cNvSpPr/>
            <p:nvPr/>
          </p:nvSpPr>
          <p:spPr bwMode="auto">
            <a:xfrm>
              <a:off x="6564052" y="4185084"/>
              <a:ext cx="435648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Hardware</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84" name="圆角矩形 83"/>
            <p:cNvSpPr/>
            <p:nvPr/>
          </p:nvSpPr>
          <p:spPr bwMode="auto">
            <a:xfrm>
              <a:off x="6564052" y="3672027"/>
              <a:ext cx="4356484" cy="396044"/>
            </a:xfrm>
            <a:prstGeom prst="roundRect">
              <a:avLst/>
            </a:prstGeom>
            <a:solidFill>
              <a:schemeClr val="accent6">
                <a:lumMod val="20000"/>
                <a:lumOff val="80000"/>
              </a:schemeClr>
            </a:solid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Host OS</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85" name="圆角矩形 84"/>
            <p:cNvSpPr/>
            <p:nvPr/>
          </p:nvSpPr>
          <p:spPr bwMode="auto">
            <a:xfrm>
              <a:off x="6564052" y="3158970"/>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APP</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86" name="圆角矩形 85"/>
            <p:cNvSpPr/>
            <p:nvPr/>
          </p:nvSpPr>
          <p:spPr bwMode="auto">
            <a:xfrm>
              <a:off x="8184232" y="3158970"/>
              <a:ext cx="2736304" cy="396044"/>
            </a:xfrm>
            <a:prstGeom prst="roundRect">
              <a:avLst/>
            </a:prstGeom>
            <a:solidFill>
              <a:schemeClr val="accent6">
                <a:lumMod val="20000"/>
                <a:lumOff val="80000"/>
              </a:schemeClr>
            </a:solid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VMM</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87" name="圆角矩形 86"/>
            <p:cNvSpPr/>
            <p:nvPr/>
          </p:nvSpPr>
          <p:spPr bwMode="auto">
            <a:xfrm>
              <a:off x="8184232" y="2636912"/>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VM</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88" name="圆角矩形 87"/>
            <p:cNvSpPr/>
            <p:nvPr/>
          </p:nvSpPr>
          <p:spPr bwMode="auto">
            <a:xfrm>
              <a:off x="8184232" y="2123855"/>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Guest OS</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89" name="圆角矩形 88"/>
            <p:cNvSpPr/>
            <p:nvPr/>
          </p:nvSpPr>
          <p:spPr bwMode="auto">
            <a:xfrm>
              <a:off x="8184232" y="1610798"/>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APP</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90" name="圆角矩形 89"/>
            <p:cNvSpPr/>
            <p:nvPr/>
          </p:nvSpPr>
          <p:spPr bwMode="auto">
            <a:xfrm>
              <a:off x="9804412" y="2636912"/>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VM</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91" name="圆角矩形 90"/>
            <p:cNvSpPr/>
            <p:nvPr/>
          </p:nvSpPr>
          <p:spPr bwMode="auto">
            <a:xfrm>
              <a:off x="9804412" y="2123855"/>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Guest OS</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92" name="圆角矩形 91"/>
            <p:cNvSpPr/>
            <p:nvPr/>
          </p:nvSpPr>
          <p:spPr bwMode="auto">
            <a:xfrm>
              <a:off x="9804412" y="1610798"/>
              <a:ext cx="1116124" cy="396044"/>
            </a:xfrm>
            <a:prstGeom prst="roundRect">
              <a:avLst/>
            </a:prstGeom>
            <a:noFill/>
            <a:ln w="9525" cap="flat" cmpd="sng" algn="ctr">
              <a:solidFill>
                <a:srgbClr val="3ABAB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APP</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93" name="圆角矩形 92"/>
            <p:cNvSpPr/>
            <p:nvPr/>
          </p:nvSpPr>
          <p:spPr bwMode="auto">
            <a:xfrm>
              <a:off x="1235460" y="5049180"/>
              <a:ext cx="4356484" cy="39604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Bare Metal Virtualization</a:t>
              </a:r>
              <a:endParaRPr lang="en-US" altLang="zh-CN" sz="1400" dirty="0" smtClean="0">
                <a:latin typeface="微软雅黑" panose="020B0503020204020204" pitchFamily="34" charset="-122"/>
                <a:ea typeface="+mn-ea"/>
              </a:endParaRPr>
            </a:p>
            <a:p>
              <a:pPr algn="ctr" fontAlgn="ctr"/>
              <a:r>
                <a:rPr lang="en-US" sz="1400" dirty="0" smtClean="0">
                  <a:latin typeface="微软雅黑" panose="020B0503020204020204" pitchFamily="34" charset="-122"/>
                </a:rPr>
                <a:t>(Type I)</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sp>
          <p:nvSpPr>
            <p:cNvPr id="94" name="圆角矩形 93"/>
            <p:cNvSpPr/>
            <p:nvPr/>
          </p:nvSpPr>
          <p:spPr bwMode="auto">
            <a:xfrm>
              <a:off x="6564052" y="5049180"/>
              <a:ext cx="4356484" cy="39604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400" dirty="0" smtClean="0">
                  <a:latin typeface="微软雅黑" panose="020B0503020204020204" pitchFamily="34" charset="-122"/>
                </a:rPr>
                <a:t>Hosted Virtualization</a:t>
              </a:r>
              <a:endParaRPr lang="en-US" altLang="zh-CN" sz="1400" dirty="0" smtClean="0">
                <a:latin typeface="微软雅黑" panose="020B0503020204020204" pitchFamily="34" charset="-122"/>
                <a:ea typeface="+mn-ea"/>
              </a:endParaRPr>
            </a:p>
            <a:p>
              <a:pPr algn="ctr" fontAlgn="ctr"/>
              <a:r>
                <a:rPr lang="en-US" sz="1400" dirty="0" smtClean="0">
                  <a:latin typeface="微软雅黑" panose="020B0503020204020204" pitchFamily="34" charset="-122"/>
                </a:rPr>
                <a:t>(Type II)</a:t>
              </a:r>
              <a:endParaRPr kumimoji="0" lang="en-US" sz="1400" b="0" i="0" u="none" strike="noStrike" cap="none" normalizeH="0" dirty="0" smtClean="0">
                <a:ln>
                  <a:noFill/>
                </a:ln>
                <a:solidFill>
                  <a:schemeClr val="tx1"/>
                </a:solidFill>
                <a:effectLst/>
                <a:latin typeface="微软雅黑" panose="020B0503020204020204" pitchFamily="34" charset="-122"/>
                <a:ea typeface="+mn-ea"/>
              </a:endParaRPr>
            </a:p>
          </p:txBody>
        </p:sp>
      </p:grpSp>
    </p:spTree>
    <p:extLst>
      <p:ext uri="{BB962C8B-B14F-4D97-AF65-F5344CB8AC3E}">
        <p14:creationId xmlns:p14="http://schemas.microsoft.com/office/powerpoint/2010/main" val="184305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培训与认证部-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档" ma:contentTypeID="0x010100CC226774B8D87F4D92D9D1F6859ED44E" ma:contentTypeVersion="0" ma:contentTypeDescription="新建文档。" ma:contentTypeScope="" ma:versionID="15bce46875ac2ce7cb7e987677f92eb8">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2.xml><?xml version="1.0" encoding="utf-8"?>
<ds:datastoreItem xmlns:ds="http://schemas.openxmlformats.org/officeDocument/2006/customXml" ds:itemID="{E17BD8AE-C614-4C71-A6E9-9364E002D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AE3093B-232B-4C15-AB25-7F1FBE134870}">
  <ds:schemaRef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66444</TotalTime>
  <Words>3708</Words>
  <Application>Microsoft Office PowerPoint</Application>
  <PresentationFormat>宽屏</PresentationFormat>
  <Paragraphs>470</Paragraphs>
  <Slides>41</Slides>
  <Notes>40</Notes>
  <HiddenSlides>3</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41</vt:i4>
      </vt:variant>
    </vt:vector>
  </HeadingPairs>
  <TitlesOfParts>
    <vt:vector size="52" baseType="lpstr">
      <vt:lpstr>黑体</vt:lpstr>
      <vt:lpstr>华文细黑</vt:lpstr>
      <vt:lpstr>宋体</vt:lpstr>
      <vt:lpstr>微软雅黑</vt:lpstr>
      <vt:lpstr>Arial</vt:lpstr>
      <vt:lpstr>FrutigerNext LT Light</vt:lpstr>
      <vt:lpstr>FrutigerNext LT Medium</vt:lpstr>
      <vt:lpstr>FrutigerNext LT Regular</vt:lpstr>
      <vt:lpstr>Times New Roman</vt:lpstr>
      <vt:lpstr>Wingdings</vt:lpstr>
      <vt:lpstr>培训与认证部-母版</vt:lpstr>
      <vt:lpstr>PowerPoint 演示文稿</vt:lpstr>
      <vt:lpstr>Introduction to Huawei KVM Virtualization</vt:lpstr>
      <vt:lpstr>PowerPoint 演示文稿</vt:lpstr>
      <vt:lpstr>PowerPoint 演示文稿</vt:lpstr>
      <vt:lpstr>PowerPoint 演示文稿</vt:lpstr>
      <vt:lpstr>What Is Virtualization?</vt:lpstr>
      <vt:lpstr>Important Concepts in Compute Virtualization</vt:lpstr>
      <vt:lpstr>Characteristics of Virtualization</vt:lpstr>
      <vt:lpstr>Virtualization Types</vt:lpstr>
      <vt:lpstr>Compute Virtualization Technologies</vt:lpstr>
      <vt:lpstr>Huawei UVP Architecture</vt:lpstr>
      <vt:lpstr>PowerPoint 演示文稿</vt:lpstr>
      <vt:lpstr>KVM Background</vt:lpstr>
      <vt:lpstr>What Is KVM?</vt:lpstr>
      <vt:lpstr>What Is KVM?</vt:lpstr>
      <vt:lpstr>KVM Architecture</vt:lpstr>
      <vt:lpstr>KVM and libvirt</vt:lpstr>
      <vt:lpstr>KVM and QEMU</vt:lpstr>
      <vt:lpstr>PowerPoint 演示文稿</vt:lpstr>
      <vt:lpstr>CPU Virtualization Challenges</vt:lpstr>
      <vt:lpstr>CPU Virtualization - CPU Sharing</vt:lpstr>
      <vt:lpstr>CPU Virtualization - Rights Management</vt:lpstr>
      <vt:lpstr>CPU Virtualization - VT-x</vt:lpstr>
      <vt:lpstr>CPU Virtualization Modes with KVM</vt:lpstr>
      <vt:lpstr>PowerPoint 演示文稿</vt:lpstr>
      <vt:lpstr>Memory Virtualization Challenges</vt:lpstr>
      <vt:lpstr>Memory Virtualization Challenges</vt:lpstr>
      <vt:lpstr>Memory Virtualization with KVM</vt:lpstr>
      <vt:lpstr>Memory Virtualization with KVM - MMU Virtualization</vt:lpstr>
      <vt:lpstr>KVM Memory Virtualization - Shadow Page Table</vt:lpstr>
      <vt:lpstr>KVM Memory Virtualization - EPT/NPT</vt:lpstr>
      <vt:lpstr>PowerPoint 演示文稿</vt:lpstr>
      <vt:lpstr>I/O Virtualization Challenges</vt:lpstr>
      <vt:lpstr>KVM I/O Virtualization - Full Simulation</vt:lpstr>
      <vt:lpstr>KVM I/O Virtualization Optimization - virtio</vt:lpstr>
      <vt:lpstr>KVM I/O Virtualization Optimization - vhost</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zhangyuezjhw</cp:lastModifiedBy>
  <cp:revision>2583</cp:revision>
  <dcterms:created xsi:type="dcterms:W3CDTF">2003-08-21T06:48:56Z</dcterms:created>
  <dcterms:modified xsi:type="dcterms:W3CDTF">2019-06-11T06:14:38Z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(3)C0HNYEZovBjH1zTHsQsfUoA4AFooVKN8vIKsBB7DJYieumINIQUdeHN5gkAH2E2IjWPKRqgY
h3Fi3RNmkavxv+4JenJT4BOQFiwrtQy+oVnC+jLnQbcQIjyFmLyTqUIe1x820e8cPbv3COHA
lugXJhndP3LmCcIEd1YKQtSLuN4tQfGEl+UOFkyi4Qc/rBxX6/3P8OWgkscAimROT7uQTj1f
dMhp8D/Krixu75CsmW</vt:lpwstr>
  </property>
  <property fmtid="{D5CDD505-2E9C-101B-9397-08002B2CF9AE}" pid="18" name="_2015_ms_pID_7253431">
    <vt:lpwstr>nsjEZbJx9HsqxNlzv5C+JktkSvZcVheVRK2Su1zWPLW2UCZqEqEyPC
LzKfHlJJ7uwFvjtAQvVlPBrIa7PR/1EB7sjDEzKjTOoNAJBua1E832fPSC6fdOMo3hdRHdO6
+9IGizW0EecayThyYlc3ne0KQxXQdVnig4Cx9gG1h8OD5bJtL2eaT91vke/wa0876z+vVkki
FObupbFTb4NPULI39TbyMXn9APSSq481VXnj</vt:lpwstr>
  </property>
  <property fmtid="{D5CDD505-2E9C-101B-9397-08002B2CF9AE}" pid="19" name="_2015_ms_pID_7253432">
    <vt:lpwstr>fE6ZMK6pGqmSaYPUa1WAUwBP3PgUH/Gjzrmr
DRaDLf6uC6ejViu3OstO4ZnbeUZS/9DRWXNJ6toZIusiZDLsGqI=</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1558313592</vt:lpwstr>
  </property>
</Properties>
</file>