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55"/>
  </p:notesMasterIdLst>
  <p:handoutMasterIdLst>
    <p:handoutMasterId r:id="rId5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246" autoAdjust="0"/>
    <p:restoredTop sz="90244" autoAdjust="0"/>
  </p:normalViewPr>
  <p:slideViewPr>
    <p:cSldViewPr showGuides="1">
      <p:cViewPr varScale="1">
        <p:scale>
          <a:sx n="63" d="100"/>
          <a:sy n="63" d="100"/>
        </p:scale>
        <p:origin x="84" y="234"/>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7" d="100"/>
          <a:sy n="47" d="100"/>
        </p:scale>
        <p:origin x="2040" y="7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en-US" altLang="zh-CN" dirty="0"/>
          </a:p>
        </p:txBody>
      </p:sp>
    </p:spTree>
    <p:extLst>
      <p:ext uri="{BB962C8B-B14F-4D97-AF65-F5344CB8AC3E}">
        <p14:creationId xmlns:p14="http://schemas.microsoft.com/office/powerpoint/2010/main" val="529841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9887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06093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8878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86510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40004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备注占位符 6"/>
          <p:cNvSpPr>
            <a:spLocks noGrp="1"/>
          </p:cNvSpPr>
          <p:nvPr>
            <p:ph type="body" idx="1"/>
          </p:nvPr>
        </p:nvSpPr>
        <p:spPr/>
        <p:txBody>
          <a:bodyPr/>
          <a:lstStyle/>
          <a:p>
            <a:r>
              <a:rPr lang="en-US" altLang="zh-CN" smtClean="0"/>
              <a:t>Service demands, technological progress, and business model transformation contribute to the emergence of cloud computing.</a:t>
            </a:r>
            <a:endParaRPr lang="zh-CN" altLang="en-US" smtClean="0"/>
          </a:p>
          <a:p>
            <a:r>
              <a:rPr lang="en-US" altLang="zh-CN" smtClean="0"/>
              <a:t>Service demands</a:t>
            </a:r>
            <a:endParaRPr lang="zh-CN" altLang="en-US" smtClean="0"/>
          </a:p>
          <a:p>
            <a:pPr lvl="1"/>
            <a:r>
              <a:rPr lang="en-US" altLang="zh-CN" smtClean="0"/>
              <a:t>Governments and enterprises are keen for digitalization that requires low costs but generates high performance.</a:t>
            </a:r>
            <a:endParaRPr lang="zh-CN" altLang="en-US" smtClean="0"/>
          </a:p>
          <a:p>
            <a:pPr lvl="1"/>
            <a:r>
              <a:rPr lang="en-US" altLang="zh-CN" smtClean="0"/>
              <a:t>Individual users have strong requirements for Internet and mobile Internet applications and constantly pursue compelling user experience.</a:t>
            </a:r>
            <a:endParaRPr lang="zh-CN" altLang="en-US" smtClean="0"/>
          </a:p>
          <a:p>
            <a:r>
              <a:rPr lang="en-US" altLang="zh-CN" smtClean="0"/>
              <a:t>Technological progress</a:t>
            </a:r>
          </a:p>
          <a:p>
            <a:pPr lvl="1"/>
            <a:r>
              <a:rPr lang="en-US" altLang="zh-CN" smtClean="0"/>
              <a:t>Virtualization, distributed and parallel computing, and mature Internet technologies make it possible to provide Internet-driven IT infrastructures, development platforms, and software applications.</a:t>
            </a:r>
            <a:endParaRPr lang="zh-CN" altLang="en-US" smtClean="0"/>
          </a:p>
          <a:p>
            <a:pPr lvl="1"/>
            <a:r>
              <a:rPr lang="en-US" altLang="zh-CN" smtClean="0"/>
              <a:t>As broadband technology and users develop, the Internet-based service mode becomes the mainstream.</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631314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25624" y="772195"/>
            <a:ext cx="5676900" cy="4605338"/>
          </a:xfrm>
        </p:spPr>
        <p:txBody>
          <a:bodyPr/>
          <a:lstStyle/>
          <a:p>
            <a:r>
              <a:rPr lang="en-US" altLang="zh-CN"/>
              <a:t>Business model transformation</a:t>
            </a:r>
          </a:p>
          <a:p>
            <a:pPr lvl="1"/>
            <a:r>
              <a:rPr lang="en-US" altLang="zh-CN"/>
              <a:t>The cloud computing services of several cloud computing pioneers (such as IaaS and PaaS provided by Amazon) have been rolled out.</a:t>
            </a:r>
            <a:endParaRPr lang="zh-CN" altLang="en-US"/>
          </a:p>
          <a:p>
            <a:pPr lvl="1"/>
            <a:r>
              <a:rPr lang="en-US" altLang="zh-CN"/>
              <a:t>The business model of cloud computing has been recognized by the market as more and more users start to accept and use cloud computing services.</a:t>
            </a:r>
            <a:endParaRPr lang="zh-CN" altLang="en-US"/>
          </a:p>
          <a:p>
            <a:pPr lvl="1"/>
            <a:r>
              <a:rPr lang="en-US" altLang="zh-CN"/>
              <a:t>The cloud computing ecosystem is forming, and the industrial chains have developed and integrated.</a:t>
            </a:r>
            <a:endParaRPr lang="zh-CN" altLang="en-US"/>
          </a:p>
          <a:p>
            <a:r>
              <a:rPr lang="en-US" altLang="zh-CN"/>
              <a:t>Cloud computing has evolved from an emerging technology to a popular technology in a few years. Since Google released the core documents of the cloud computing, Amazon Elastic Compute Cloud (EC2) achieved commercial application, to the US telecom giant American Telephone Telegraph (AT&amp;T) launched Synaptic Hosting (dynamic hosting) services, cloud computing has changed from a cost saving tool to a profit promoter that has been widely used by from Internet service providers (ISPs) to telecom enterprises. Now cloud computing has successfully changed from a built-in IT system to a public service. </a:t>
            </a:r>
            <a:endParaRPr lang="zh-CN" altLang="en-US"/>
          </a:p>
          <a:p>
            <a:endParaRPr lang="zh-CN" altLang="en-US"/>
          </a:p>
        </p:txBody>
      </p:sp>
    </p:spTree>
    <p:extLst>
      <p:ext uri="{BB962C8B-B14F-4D97-AF65-F5344CB8AC3E}">
        <p14:creationId xmlns:p14="http://schemas.microsoft.com/office/powerpoint/2010/main" val="216736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备注占位符 2"/>
          <p:cNvSpPr>
            <a:spLocks noGrp="1"/>
          </p:cNvSpPr>
          <p:nvPr>
            <p:ph type="body" idx="1"/>
          </p:nvPr>
        </p:nvSpPr>
        <p:spPr/>
        <p:txBody>
          <a:bodyPr/>
          <a:lstStyle/>
          <a:p>
            <a:r>
              <a:rPr lang="en-US" altLang="zh-CN" smtClean="0"/>
              <a:t>Mainframe centralized mode: processes large-scale applications centrally and is confined to DCs.</a:t>
            </a:r>
            <a:endParaRPr lang="zh-CN" altLang="en-US" smtClean="0"/>
          </a:p>
          <a:p>
            <a:r>
              <a:rPr lang="en-US" altLang="zh-CN" smtClean="0"/>
              <a:t>Client/Server mode: enables applications to be no longer restricted by DCs but to be used by common users.</a:t>
            </a:r>
            <a:endParaRPr lang="zh-CN" altLang="en-US" smtClean="0"/>
          </a:p>
          <a:p>
            <a:r>
              <a:rPr lang="en-US" altLang="zh-CN" smtClean="0"/>
              <a:t>PC: Personal Computer.</a:t>
            </a:r>
          </a:p>
          <a:p>
            <a:r>
              <a:rPr lang="en-US" altLang="zh-CN" smtClean="0"/>
              <a:t>Cloud computing mode: responds to the explosive growth of information and the demand for a dynamic flexible architecture.</a:t>
            </a:r>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02412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2"/>
          <p:cNvSpPr>
            <a:spLocks noGrp="1"/>
          </p:cNvSpPr>
          <p:nvPr>
            <p:ph type="body" idx="3"/>
          </p:nvPr>
        </p:nvSpPr>
        <p:spPr/>
        <p:txBody>
          <a:bodyPr/>
          <a:lstStyle/>
          <a:p>
            <a:endParaRPr lang="en-US" dirty="0"/>
          </a:p>
        </p:txBody>
      </p:sp>
      <p:sp>
        <p:nvSpPr>
          <p:cNvPr id="13" name="幻灯片图像占位符 12"/>
          <p:cNvSpPr>
            <a:spLocks noGrp="1" noRot="1" noChangeAspect="1"/>
          </p:cNvSpPr>
          <p:nvPr>
            <p:ph type="sldImg"/>
          </p:nvPr>
        </p:nvSpPr>
        <p:spPr>
          <a:xfrm>
            <a:off x="584200" y="765175"/>
            <a:ext cx="5930900" cy="3336925"/>
          </a:xfrm>
        </p:spPr>
      </p:sp>
      <p:sp>
        <p:nvSpPr>
          <p:cNvPr id="14" name="备注占位符 13"/>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47751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r>
              <a:rPr lang="en-US" altLang="zh-CN" smtClean="0"/>
              <a:t>On-demand self-service: Consumers can deploy processing capabilities based on service requirements on servers and network storage, and do not need to communicate with each service provider.</a:t>
            </a:r>
            <a:r>
              <a:rPr lang="zh-CN" altLang="en-US" smtClean="0"/>
              <a:t> </a:t>
            </a:r>
          </a:p>
          <a:p>
            <a:r>
              <a:rPr lang="en-US" altLang="zh-CN" smtClean="0"/>
              <a:t>Ubiquitous network access: Various capabilities can be obtained over the Internet. The Internet can be accessed using the standard mode through various clients, such as mobile phones, laptops, and PDAs.</a:t>
            </a:r>
            <a:r>
              <a:rPr lang="zh-CN" altLang="en-US" smtClean="0"/>
              <a:t> </a:t>
            </a:r>
          </a:p>
          <a:p>
            <a:r>
              <a:rPr lang="en-US" altLang="zh-CN" smtClean="0"/>
              <a:t>Location independent resource pooling: Computing resources of service providers are centralized for customers to rent. Physical and virtual resources can be dynamically allocated to address customer requirements. Customers generally cannot control or know the exact location of the resources. The resources include storage, processors, memory, network bandwidth, and VMs.</a:t>
            </a:r>
            <a:r>
              <a:rPr lang="zh-CN" altLang="en-US" smtClean="0"/>
              <a:t> </a:t>
            </a:r>
          </a:p>
          <a:p>
            <a:r>
              <a:rPr lang="en-US" altLang="zh-CN" smtClean="0"/>
              <a:t>Rapid elastic: Resources can be rapidly and elastically provided to users. Users can also rapidly expand or reduce resources. A user can rent unlimited resources at any time.</a:t>
            </a:r>
            <a:r>
              <a:rPr lang="zh-CN" altLang="en-US" smtClean="0"/>
              <a:t> </a:t>
            </a:r>
          </a:p>
          <a:p>
            <a:r>
              <a:rPr lang="en-US" altLang="zh-CN" smtClean="0"/>
              <a:t>Pay per use: The service is charged based on pay-per-use or advertisement to optimally use resources. For example, a user can be charged per month based on the actually used storage, bandwidth, and computing resources. The cloud used by the same organization in a company can be charged between departments.</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80992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99658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备注占位符 2"/>
          <p:cNvSpPr>
            <a:spLocks noGrp="1"/>
          </p:cNvSpPr>
          <p:nvPr>
            <p:ph type="body" idx="1"/>
          </p:nvPr>
        </p:nvSpPr>
        <p:spPr/>
        <p:txBody>
          <a:bodyPr/>
          <a:lstStyle/>
          <a:p>
            <a:r>
              <a:rPr lang="en-US" altLang="zh-CN" smtClean="0"/>
              <a:t>From the technical prospective, cloud computing includes cloud devices and cloud services. </a:t>
            </a:r>
          </a:p>
          <a:p>
            <a:pPr lvl="1"/>
            <a:r>
              <a:rPr lang="en-US" altLang="zh-CN" smtClean="0"/>
              <a:t>Cloud devices include the servers used for data computing and processing, the devices used for data storage, and the switches used for data communications. </a:t>
            </a:r>
          </a:p>
          <a:p>
            <a:pPr lvl="1"/>
            <a:r>
              <a:rPr lang="en-US" altLang="zh-CN" smtClean="0"/>
              <a:t>Cloud services include the cloud platform software used for managing the physical resource virtualization scheduling and the application platform software used for providing services for users.</a:t>
            </a:r>
          </a:p>
          <a:p>
            <a:r>
              <a:rPr lang="en-US" altLang="zh-CN" smtClean="0"/>
              <a:t>Development of cloud computing</a:t>
            </a:r>
          </a:p>
          <a:p>
            <a:pPr lvl="1"/>
            <a:r>
              <a:rPr lang="en-US" altLang="zh-CN" smtClean="0"/>
              <a:t>Numerous low-cost servers replace dedicated mainframes, minicomputers and high-end servers.</a:t>
            </a:r>
            <a:endParaRPr lang="zh-CN" altLang="en-US" smtClean="0"/>
          </a:p>
          <a:p>
            <a:pPr lvl="1"/>
            <a:r>
              <a:rPr lang="en-US" altLang="zh-CN" smtClean="0"/>
              <a:t>Distributed software replaces the traditional single-host OS.</a:t>
            </a:r>
            <a:endParaRPr lang="zh-CN" altLang="en-US" smtClean="0"/>
          </a:p>
          <a:p>
            <a:pPr lvl="1"/>
            <a:r>
              <a:rPr lang="en-US" altLang="zh-CN" smtClean="0"/>
              <a:t>Automatic management and control software replaces the traditional centralized management.</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5295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049400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Zoning: indicates the VMM's capability of allocating server resources to multiple VMs. Each VM can run an independent OS (same as or different from the OSs running on other VMs) so that multiple applications can run on one server. Each OS gains access only to its own virtual hardware (including the virtual NICs, CPUs, and memory) provided by the VMM. </a:t>
            </a:r>
            <a:endParaRPr lang="zh-CN" altLang="en-US" smtClean="0"/>
          </a:p>
          <a:p>
            <a:r>
              <a:rPr lang="en-US" altLang="zh-CN" smtClean="0"/>
              <a:t>Isolation: VMs that run on the same server are isolated from each other.</a:t>
            </a:r>
            <a:endParaRPr lang="zh-CN" altLang="en-US" smtClean="0"/>
          </a:p>
          <a:p>
            <a:pPr lvl="1"/>
            <a:r>
              <a:rPr lang="en-US" altLang="zh-CN" smtClean="0"/>
              <a:t>Even if one VM cracks down or fails due to an OS failure, application breakdown, or driver failure, other VMs on the same server can still run properly.</a:t>
            </a:r>
            <a:endParaRPr lang="zh-CN" altLang="en-US" smtClean="0"/>
          </a:p>
          <a:p>
            <a:pPr lvl="1"/>
            <a:r>
              <a:rPr lang="en-US" altLang="zh-CN" smtClean="0"/>
              <a:t>If a VM is infected with worms or viruses, it will be isolated from other VMs. It seems that each VM is located at an independent physical machine.</a:t>
            </a:r>
            <a:endParaRPr lang="zh-CN" altLang="en-US" smtClean="0"/>
          </a:p>
          <a:p>
            <a:pPr lvl="1"/>
            <a:r>
              <a:rPr lang="en-US" altLang="zh-CN" smtClean="0"/>
              <a:t>Resource control helps achieve performance isolation. Specifically, you can specify the maximum and minimum resource usage for each VM to ensure that one VM does not use all resources, leaving no available resources for other VMs in the same system.</a:t>
            </a:r>
            <a:endParaRPr lang="zh-CN" altLang="en-US" smtClean="0"/>
          </a:p>
          <a:p>
            <a:r>
              <a:rPr lang="en-US" altLang="zh-CN" smtClean="0"/>
              <a:t>Encapsulation: All VM data, including the hardware configuration, BIOS configuration, memory status, disk status, and CPU status, is stored into a small group of files that are independent of physical hardware. This enables users to copy, save, and migrate VMs by copying, saving, and migrating several files.</a:t>
            </a:r>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812044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Host machine</a:t>
            </a:r>
          </a:p>
          <a:p>
            <a:pPr lvl="1"/>
            <a:r>
              <a:rPr lang="en-US" altLang="zh-CN" smtClean="0"/>
              <a:t>Indicates customers' resources.</a:t>
            </a:r>
          </a:p>
          <a:p>
            <a:r>
              <a:rPr lang="en-US" altLang="zh-CN" smtClean="0"/>
              <a:t>Guest machine</a:t>
            </a:r>
          </a:p>
          <a:p>
            <a:pPr lvl="1"/>
            <a:r>
              <a:rPr lang="en-US" altLang="zh-CN" smtClean="0"/>
              <a:t>Indicates virtualized resources.</a:t>
            </a:r>
          </a:p>
          <a:p>
            <a:r>
              <a:rPr lang="en-US" altLang="zh-CN" smtClean="0"/>
              <a:t>Guest and host OSs</a:t>
            </a:r>
          </a:p>
          <a:p>
            <a:pPr lvl="1"/>
            <a:r>
              <a:rPr lang="en-US" altLang="zh-CN" smtClean="0"/>
              <a:t>If one physical machine is virtualized into multiple virtual machines, the physical machine is a host machine, and the virtual machines are guest machines. The OS installed on the physical machine is a host OS, and that installed on the virtual machine is a guest OS.</a:t>
            </a:r>
          </a:p>
          <a:p>
            <a:r>
              <a:rPr lang="en-US" altLang="zh-CN" smtClean="0"/>
              <a:t>Hypervisor</a:t>
            </a:r>
          </a:p>
          <a:p>
            <a:pPr lvl="1"/>
            <a:r>
              <a:rPr lang="en-US" altLang="zh-CN" smtClean="0"/>
              <a:t>Through virtualization by the virtualization layer, upper-layer software regards VMs as real machines. The virtualization layer is called virtual machine monitor (VMM) or hypervisor.</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9540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070695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63127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82335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4" name="备注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939951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65550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4998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35130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4" name="备注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855316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Virtualization is one of important cloud computing technologies.</a:t>
            </a:r>
          </a:p>
          <a:p>
            <a:r>
              <a:rPr lang="en-US" altLang="zh-CN" smtClean="0"/>
              <a:t>Software architectures are trend to become the same.</a:t>
            </a:r>
          </a:p>
          <a:p>
            <a:r>
              <a:rPr lang="en-US" altLang="zh-CN" smtClean="0"/>
              <a:t>Hardware-assisted virtualization narrows the software performance gap.</a:t>
            </a:r>
          </a:p>
          <a:p>
            <a:r>
              <a:rPr lang="en-US" altLang="zh-CN" smtClean="0"/>
              <a:t>I/O passthrough transfers the virtualization software functions to hardware boards.</a:t>
            </a:r>
          </a:p>
          <a:p>
            <a:r>
              <a:rPr lang="en-US" altLang="zh-CN" smtClean="0"/>
              <a:t>The rapid development of Microsoft Windows Server 2012 has changed the monopoly position of VMware.</a:t>
            </a:r>
          </a:p>
          <a:p>
            <a:r>
              <a:rPr lang="en-US" altLang="zh-CN" smtClean="0"/>
              <a:t>Software-defined storage (SDS)</a:t>
            </a:r>
          </a:p>
          <a:p>
            <a:pPr lvl="1"/>
            <a:r>
              <a:rPr lang="en-US" altLang="zh-CN" smtClean="0"/>
              <a:t>SDS is a data storage mode, in which all control operations related to storage are performed by the external software. The software acts as a part of a server, OS, or hypervisor but not firmware in the storage device.</a:t>
            </a:r>
          </a:p>
          <a:p>
            <a:r>
              <a:rPr lang="en-US" altLang="zh-CN" smtClean="0"/>
              <a:t>SDN: According to the data released by InfoWorld in November 2011, SDN ranked second in the 10 new technologies that will affect the world in the coming 10 years. In July 2012, SDN vendor Nicira, a company focusing on SDN and network virtualization, was acquired by VMware for $1.26 billion. After that, Google pronounced that they had deployed SDN on their 10 IDC networks worldwide. The two cases made SDN draw strong attention.</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05425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529396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备注占位符 2"/>
          <p:cNvSpPr>
            <a:spLocks noGrp="1"/>
          </p:cNvSpPr>
          <p:nvPr>
            <p:ph type="body" idx="1"/>
          </p:nvPr>
        </p:nvSpPr>
        <p:spPr/>
        <p:txBody>
          <a:bodyPr/>
          <a:lstStyle/>
          <a:p>
            <a:r>
              <a:rPr lang="en-US" altLang="zh-CN"/>
              <a:t>Virtualization supports elastic scaling of resources.</a:t>
            </a:r>
          </a:p>
          <a:p>
            <a:r>
              <a:rPr lang="en-US" altLang="zh-CN"/>
              <a:t>Each server is virtualized into multiple VMs, avoiding exclusive server occupation by a specific service. </a:t>
            </a:r>
          </a:p>
          <a:p>
            <a:r>
              <a:rPr lang="en-US" altLang="zh-CN"/>
              <a:t>VM specifications (CPUs and memory) can be flexibly changed to increase or reduce the number of VMs, meeting computing resource requirements of services.</a:t>
            </a:r>
          </a:p>
          <a:p>
            <a:r>
              <a:rPr lang="en-US" altLang="zh-CN"/>
              <a:t>With the virtualization computing technology, physical memory resources can be virtualized into more virtual memory resources, and thus more VMs can be created.</a:t>
            </a:r>
            <a:endParaRPr lang="en-US" altLang="zh-CN" dirty="0"/>
          </a:p>
        </p:txBody>
      </p:sp>
      <p:sp>
        <p:nvSpPr>
          <p:cNvPr id="3" name="幻灯片图像占位符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31161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备注占位符 3"/>
          <p:cNvSpPr>
            <a:spLocks noGrp="1"/>
          </p:cNvSpPr>
          <p:nvPr>
            <p:ph type="body" idx="1"/>
          </p:nvPr>
        </p:nvSpPr>
        <p:spPr/>
        <p:txBody>
          <a:bodyPr/>
          <a:lstStyle/>
          <a:p>
            <a:r>
              <a:rPr lang="en-US" altLang="zh-CN" smtClean="0"/>
              <a:t>At the early stage of deployment, deploy fewer servers because the business scale is small. Scale capacity later if necessary. Scaling is very simple. You only need to use PXE or ISO to install several compute nodes and then add them to the system through the O&amp;M portal.</a:t>
            </a:r>
            <a:endParaRPr lang="zh-CN" altLang="en-US" smtClean="0"/>
          </a:p>
          <a:p>
            <a:r>
              <a:rPr lang="en-US" altLang="zh-CN" smtClean="0"/>
              <a:t>The cloud-based service system adopts batch VM deployment.</a:t>
            </a:r>
            <a:endParaRPr lang="zh-CN" altLang="en-US" smtClean="0"/>
          </a:p>
          <a:p>
            <a:r>
              <a:rPr lang="en-US" altLang="zh-CN" smtClean="0"/>
              <a:t>Large-scale resources are deployed in short time, fast responding to service requirements and saving a large amount of deployment time.</a:t>
            </a:r>
            <a:endParaRPr lang="zh-CN" altLang="en-US" smtClean="0"/>
          </a:p>
          <a:p>
            <a:r>
              <a:rPr lang="en-US" altLang="zh-CN" smtClean="0"/>
              <a:t>Elastic resource addition/reduction adapts to shifting service requirements.</a:t>
            </a:r>
            <a:endParaRPr lang="zh-CN" altLang="en-US" smtClean="0"/>
          </a:p>
          <a:p>
            <a:r>
              <a:rPr lang="en-US" altLang="zh-CN" smtClean="0"/>
              <a:t>Automatic deployment with minimal manual intervention is promoted.</a:t>
            </a:r>
            <a:endParaRPr lang="zh-CN" altLang="en-US" smtClean="0"/>
          </a:p>
          <a:p>
            <a:r>
              <a:rPr lang="en-US" altLang="zh-CN" smtClean="0"/>
              <a:t>Customers will no miss market opportunities due to slow service deployment.</a:t>
            </a:r>
            <a:endParaRPr lang="zh-CN" altLang="en-US" smtClean="0"/>
          </a:p>
          <a:p>
            <a:r>
              <a:rPr lang="en-US" altLang="zh-CN" smtClean="0"/>
              <a:t>The traditional service deployment cycle is month-based whereas the cloud-based service deployment period is shortened to minute or hour levels. </a:t>
            </a:r>
            <a:endParaRPr lang="zh-CN" altLang="en-US" smtClean="0"/>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072346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备注占位符 3"/>
          <p:cNvSpPr>
            <a:spLocks noGrp="1"/>
          </p:cNvSpPr>
          <p:nvPr>
            <p:ph type="body" idx="1"/>
          </p:nvPr>
        </p:nvSpPr>
        <p:spPr/>
        <p:txBody>
          <a:bodyPr/>
          <a:lstStyle/>
          <a:p>
            <a:r>
              <a:rPr lang="en-US" altLang="zh-CN" smtClean="0"/>
              <a:t>Policy-driven intelligent and automatic resource scheduling enables resources to be automatically allocated on demand and intelligently balanced. This reduces power consumption and emission.</a:t>
            </a:r>
            <a:endParaRPr lang="zh-CN" altLang="en-US" smtClean="0"/>
          </a:p>
          <a:p>
            <a:pPr lvl="1"/>
            <a:r>
              <a:rPr lang="en-US" altLang="zh-CN" smtClean="0"/>
              <a:t>During daytime, resources are monitored according to the load policy to implement automatic load balancing and efficient heat management.</a:t>
            </a:r>
            <a:endParaRPr lang="zh-CN" altLang="en-US" smtClean="0"/>
          </a:p>
          <a:p>
            <a:pPr lvl="1"/>
            <a:r>
              <a:rPr lang="en-US" altLang="zh-CN" smtClean="0"/>
              <a:t>At nights, resources are adjusted according to the time policy to minimize the power consumption by powering off unused servers.</a:t>
            </a:r>
            <a:endParaRPr lang="zh-CN" altLang="en-US" smtClean="0"/>
          </a:p>
          <a:p>
            <a:r>
              <a:rPr lang="en-US" altLang="zh-CN" smtClean="0"/>
              <a:t>Dynamic Power Management (DPM) helps reduce power consumption in DCs. With DPM, when detecting that the load on a cluster reaches the predefined energy saving policy, the system consolidates the VMs in the cluster to a smaller number of hosts and then power off the idle hosts where no VMs are running. When detecting that VMs require more resources, the system powers on some hosts to provide resources to the VMs.</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661192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备注占位符 2"/>
          <p:cNvSpPr>
            <a:spLocks noGrp="1"/>
          </p:cNvSpPr>
          <p:nvPr>
            <p:ph type="body" idx="1"/>
          </p:nvPr>
        </p:nvSpPr>
        <p:spPr/>
        <p:txBody>
          <a:bodyPr/>
          <a:lstStyle/>
          <a:p>
            <a:r>
              <a:rPr lang="en-US" altLang="zh-CN" smtClean="0"/>
              <a:t>Hosts of physical PCs are replaced with TCs for greatly reduced heat and improved office environment.</a:t>
            </a:r>
          </a:p>
          <a:p>
            <a:r>
              <a:rPr lang="en-US" altLang="zh-CN" smtClean="0"/>
              <a:t>A physical host processes resources locally with powerful CPUs, and disks, and fans configured, thereby generating noise pollution. Compared with the physical host, a local TC only receives instruction inputs and displays interfaces but does not process resources locally (computing resources are processed at the remote DC), which produces little noise and optimizes the office environment.</a:t>
            </a:r>
          </a:p>
          <a:p>
            <a:r>
              <a:rPr lang="en-US" altLang="zh-CN" smtClean="0"/>
              <a:t>PC is short for Personal Computer.</a:t>
            </a:r>
          </a:p>
          <a:p>
            <a:r>
              <a:rPr lang="en-US" altLang="zh-CN" smtClean="0"/>
              <a:t>TC is short fort Thin Client. It allows access and use of virtual desktops in a cloud computing environment.</a:t>
            </a:r>
            <a:endParaRPr lang="en-US" altLang="zh-CN"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520282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备注占位符 2"/>
          <p:cNvSpPr>
            <a:spLocks noGrp="1"/>
          </p:cNvSpPr>
          <p:nvPr>
            <p:ph type="body" idx="1"/>
          </p:nvPr>
        </p:nvSpPr>
        <p:spPr/>
        <p:txBody>
          <a:bodyPr/>
          <a:lstStyle/>
          <a:p>
            <a:r>
              <a:rPr lang="en-US" altLang="zh-CN" smtClean="0"/>
              <a:t>Traditional PCs may bring the following troubles from PC model selection, procurement, warehousing, provisioning to maintenance: </a:t>
            </a:r>
          </a:p>
          <a:p>
            <a:pPr lvl="1"/>
            <a:r>
              <a:rPr lang="en-US" altLang="zh-CN" smtClean="0"/>
              <a:t>It will take a long time from project initiation to project launching. </a:t>
            </a:r>
          </a:p>
          <a:p>
            <a:pPr lvl="1"/>
            <a:r>
              <a:rPr lang="en-US" altLang="zh-CN" smtClean="0"/>
              <a:t>The power consumption of traditional PCs is high, driving high costs.</a:t>
            </a:r>
          </a:p>
          <a:p>
            <a:pPr lvl="1"/>
            <a:r>
              <a:rPr lang="en-US" altLang="zh-CN" smtClean="0"/>
              <a:t>The repair time of a traditional PC is long, affecting office efficiency.</a:t>
            </a:r>
          </a:p>
          <a:p>
            <a:pPr lvl="1"/>
            <a:r>
              <a:rPr lang="en-US" altLang="zh-CN" smtClean="0"/>
              <a:t>Traditional PCs cannot be recycled but can only be replaced by new ones every three years. </a:t>
            </a:r>
          </a:p>
          <a:p>
            <a:pPr lvl="1"/>
            <a:r>
              <a:rPr lang="en-US" altLang="zh-CN" smtClean="0"/>
              <a:t>Traditional PCs are spread across all offices, thereby requiring a large number of maintenance personnel and pushing up labor costs.</a:t>
            </a:r>
          </a:p>
          <a:p>
            <a:r>
              <a:rPr lang="en-US" altLang="zh-CN" smtClean="0"/>
              <a:t>In desktop cloud office scenarios, the number of resources to be processed is small and is centrally processed in DCs, eliminating office concerns.</a:t>
            </a:r>
          </a:p>
          <a:p>
            <a:r>
              <a:rPr lang="en-US" altLang="zh-CN" smtClean="0"/>
              <a:t>PC is short for Personal Computer.</a:t>
            </a:r>
          </a:p>
          <a:p>
            <a:r>
              <a:rPr lang="en-US" altLang="zh-CN" smtClean="0"/>
              <a:t>TC is short fort Thin Client. It allows access and use of virtual desktops in a cloud computing environment.</a:t>
            </a:r>
          </a:p>
          <a:p>
            <a:r>
              <a:rPr lang="en-US" altLang="zh-CN" smtClean="0"/>
              <a:t>IT is short for Information Technology. It is used in building enterprise DCs.</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109748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lstStyle/>
          <a:p>
            <a:r>
              <a:rPr lang="en-US" altLang="zh-CN" smtClean="0"/>
              <a:t>Management node upgrade: There are active and standby management nodes. You can upgrade one first. After performing an active/standby switchover, upgrade the other.</a:t>
            </a:r>
          </a:p>
          <a:p>
            <a:r>
              <a:rPr lang="en-US" altLang="zh-CN" smtClean="0"/>
              <a:t>Compute node upgrade: Before upgrading a compute node, migrate its VMs to another node. After the upgrade is completed, move the VMs back.</a:t>
            </a:r>
          </a:p>
          <a:p>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659740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p:txBody>
          <a:bodyPr/>
          <a:lstStyle/>
          <a:p>
            <a:r>
              <a:rPr lang="en-US" altLang="zh-CN" smtClean="0"/>
              <a:t>Huawei cloud solutions support a unified management over all-in-one machines, servers, storage devices, network devices, security devices, VMs, OSs, databases, and application software.</a:t>
            </a:r>
          </a:p>
          <a:p>
            <a:r>
              <a:rPr lang="en-US" altLang="zh-CN" smtClean="0"/>
              <a:t>Huawei cloud solutions support mainstream heterogeneous servers and storage devices.</a:t>
            </a:r>
          </a:p>
          <a:p>
            <a:r>
              <a:rPr lang="en-US" altLang="zh-CN" smtClean="0"/>
              <a:t>Huawei cloud solutions can integrate both FusionCompute and VMware virtualization software.</a:t>
            </a:r>
          </a:p>
          <a:p>
            <a:r>
              <a:rPr lang="en-US" altLang="zh-CN" smtClean="0"/>
              <a:t>According to the preceding description, it can be seen that the unified software and hardware management can facilitate management and reduce the procurement costs of management systems and the labor costs.</a:t>
            </a:r>
          </a:p>
          <a:p>
            <a:r>
              <a:rPr lang="en-US" altLang="zh-CN" smtClean="0"/>
              <a:t>It is assumed that the devices purchased by a company have to be managed by multiple different management systems, then:</a:t>
            </a:r>
          </a:p>
          <a:p>
            <a:pPr lvl="1"/>
            <a:r>
              <a:rPr lang="en-US" altLang="zh-CN" smtClean="0"/>
              <a:t>The company has to purchase multiple different management systems.</a:t>
            </a:r>
          </a:p>
          <a:p>
            <a:pPr lvl="1"/>
            <a:r>
              <a:rPr lang="en-US" altLang="zh-CN" smtClean="0"/>
              <a:t>Maintenance personnel have to learn more skills in using the management systems.</a:t>
            </a:r>
          </a:p>
          <a:p>
            <a:pPr lvl="1"/>
            <a:r>
              <a:rPr lang="en-US" altLang="zh-CN" smtClean="0"/>
              <a:t>System upgrades, skill training, and personnel mobility will drive higher costs.</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21863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3511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14799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r>
              <a:rPr lang="en-US" altLang="zh-CN" smtClean="0"/>
              <a:t>Deployment models of cloud computing include private cloud computing, public cloud computing, and hybrid cloud computing.</a:t>
            </a:r>
            <a:endParaRPr lang="zh-CN" altLang="en-US" smtClean="0"/>
          </a:p>
          <a:p>
            <a:pPr lvl="1"/>
            <a:r>
              <a:rPr lang="en-US" altLang="zh-CN" smtClean="0"/>
              <a:t>Private cloud computing: It is used and operated solely by a single organization. For example, Huawei DCs adopt this model. Huawei serves both as its operation party and its user.</a:t>
            </a:r>
            <a:endParaRPr lang="zh-CN" altLang="en-US" smtClean="0"/>
          </a:p>
          <a:p>
            <a:pPr lvl="1"/>
            <a:r>
              <a:rPr lang="en-US" altLang="zh-CN" smtClean="0"/>
              <a:t>Public cloud computing: It is similar to a switch, which is owned by a telecom carrier and used by general public.</a:t>
            </a:r>
            <a:endParaRPr lang="zh-CN" altLang="en-US" smtClean="0"/>
          </a:p>
          <a:p>
            <a:pPr lvl="1"/>
            <a:r>
              <a:rPr lang="en-US" altLang="zh-CN" smtClean="0"/>
              <a:t>Hybrid cloud: It emphasizes that infrastructure consists of two or more clouds, but it is presented as a complete entity. For example, an enterprise can store its critical data, like finance data, to the private cloud and non-critical data to the public cloud. The private and public clouds together form a hybrid cloud. Another example goes like this: An on-line store has its steady volume of business and it is enough to have a private cloud to handle daily transactions. In Christmas promotion season, it can rent public cloud servers from carriers to cope with the temporary sales surge. All resources in the private and public clouds can be scheduled in a unified manner</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415501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r>
              <a:rPr lang="en-US" altLang="zh-CN" smtClean="0"/>
              <a:t>Infrastructure as a Service (IaaS): The infrastructure is provided to end users as a service. The infrastructure includes computing, storage, network, and other computing resources. Users can deploy and run any software, including OSs and applications. Typical applications are VM leasing and web disks.</a:t>
            </a:r>
          </a:p>
          <a:p>
            <a:r>
              <a:rPr lang="en-US" altLang="zh-CN" smtClean="0"/>
              <a:t>Platform as a Service (PaaS): The re-developed platform is provided to end users as a service. Customers do not need to manage or control the underlying cloud computing infrastructure and only need to control the deployed application development platform. The typical application is the Microsoft Visual Studio development platform.</a:t>
            </a:r>
          </a:p>
          <a:p>
            <a:r>
              <a:rPr lang="en-US" altLang="zh-CN" smtClean="0"/>
              <a:t>Software as a Service (SaaS): Applications running in the cloud computing infrastructure are provided to end users as a service. The typical application is the enterprise office system.</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1500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r>
              <a:rPr lang="en-US" altLang="zh-CN" smtClean="0"/>
              <a:t>Relative to Web 1.0, Web 2.0 is a general term of the new type of Internet applications. The key feature of Web 1.0 is that users obtain information through browsers. Comparatively, Web 2.0 focuses on interaction with the users. Specifically, uses are able to browse and edit web pages, which means users are no longer just readers but also editors of the Internet. In this context, the user participation pattern shifts from "only input" to "input + output + co-construction". Users start to proactively create Internet information instead of receiving only, making the service more personalized. </a:t>
            </a:r>
          </a:p>
          <a:p>
            <a:r>
              <a:rPr lang="en-US" altLang="zh-CN" smtClean="0"/>
              <a:t>A web hosting service is a type of Internet hosting service that allows individuals and organizations to provide their own website accessible via the World Wide Web.</a:t>
            </a:r>
          </a:p>
          <a:p>
            <a:r>
              <a:rPr lang="en-US" altLang="zh-CN" smtClean="0"/>
              <a:t>CRM is short for Customer Relationship Management.</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149544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备注占位符 2"/>
          <p:cNvSpPr>
            <a:spLocks noGrp="1"/>
          </p:cNvSpPr>
          <p:nvPr>
            <p:ph type="body" idx="1"/>
          </p:nvPr>
        </p:nvSpPr>
        <p:spPr/>
        <p:txBody>
          <a:bodyPr/>
          <a:lstStyle/>
          <a:p>
            <a:r>
              <a:rPr lang="en-US" altLang="zh-CN" smtClean="0"/>
              <a:t>The cloud computing industry involves cloud computing equipment suppliers, cloud computing service providers, and cloud computing end users.</a:t>
            </a:r>
          </a:p>
          <a:p>
            <a:r>
              <a:rPr lang="en-US" altLang="zh-CN" smtClean="0"/>
              <a:t>Cloud computing equipment suppliers refer to the suppliers who provide software and hardware required for building a cloud computing environment. Hardware suppliers refer to the server, storage device, switch, security device, and TC suppliers. Software suppliers refer to the cloud virtualization platform, cloud management platform, cloud desktop access, and cloud storage software suppliers.</a:t>
            </a:r>
          </a:p>
          <a:p>
            <a:pPr lvl="1"/>
            <a:r>
              <a:rPr lang="en-US" altLang="zh-CN" smtClean="0"/>
              <a:t>Internet service providers are pioneers of cloud computing and leaders of advanced technologies and innovative business modes. They mainly provide cloud computing-driven low-cost information processing services. Such providers include Google and Amazon.</a:t>
            </a:r>
          </a:p>
          <a:p>
            <a:pPr lvl="1"/>
            <a:r>
              <a:rPr lang="en-US" altLang="zh-CN" smtClean="0"/>
              <a:t>Telecom carriers use cloud computing to resolve practical problems, such as improving telecom network capabilities (massive computing and storage) and reducing costs. Such carriers include BT and AT&amp;T.</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438863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0822"/>
            <a:ext cx="5931494" cy="5109368"/>
          </a:xfrm>
        </p:spPr>
        <p:txBody>
          <a:bodyPr/>
          <a:lstStyle/>
          <a:p>
            <a:pPr lvl="1"/>
            <a:r>
              <a:rPr lang="en-US" altLang="zh-CN" dirty="0" smtClean="0"/>
              <a:t>The traditional IT giants are forced to introduce cloud computing into superior products and solutions. Such IT enterprises include IBM, Microsoft, and HP.</a:t>
            </a:r>
            <a:endParaRPr lang="zh-CN" altLang="en-US" dirty="0" smtClean="0"/>
          </a:p>
          <a:p>
            <a:pPr lvl="1"/>
            <a:r>
              <a:rPr lang="en-US" altLang="zh-CN" dirty="0" smtClean="0"/>
              <a:t>Network suppliers use their advantages in traditional networks, servers, and massive amounts of software to elbow into the cloud computing field. Such suppliers include Cisco.</a:t>
            </a:r>
            <a:endParaRPr lang="zh-CN" altLang="en-US" dirty="0" smtClean="0"/>
          </a:p>
          <a:p>
            <a:pPr lvl="1"/>
            <a:r>
              <a:rPr lang="en-US" altLang="zh-CN" dirty="0" smtClean="0"/>
              <a:t>Blurry boundary between IT and CT: Technological integration drives communication vendors to enter the traditional IT field. The </a:t>
            </a:r>
            <a:r>
              <a:rPr lang="en-US" altLang="zh-CN" dirty="0" err="1" smtClean="0"/>
              <a:t>Datacom</a:t>
            </a:r>
            <a:r>
              <a:rPr lang="en-US" altLang="zh-CN" dirty="0" smtClean="0"/>
              <a:t> technology has become one of the most important cloud computing technologies. Blurry boundary between vendors and service providers: Business model changes are driving some large vendors, such as IBM and Microsoft, to step into the service field. Large Internet service providers, such as Google and Amazon, are developing their own devices and providing services themselves.</a:t>
            </a:r>
          </a:p>
          <a:p>
            <a:pPr lvl="1"/>
            <a:r>
              <a:rPr lang="en-US" altLang="zh-CN" dirty="0" smtClean="0"/>
              <a:t>ICP is short for Internet Content Provider. ICPs are responsible for providing the website content and the related services.</a:t>
            </a:r>
          </a:p>
          <a:p>
            <a:endParaRPr lang="zh-CN" altLang="en-US" dirty="0"/>
          </a:p>
        </p:txBody>
      </p:sp>
    </p:spTree>
    <p:extLst>
      <p:ext uri="{BB962C8B-B14F-4D97-AF65-F5344CB8AC3E}">
        <p14:creationId xmlns:p14="http://schemas.microsoft.com/office/powerpoint/2010/main" val="3533622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941756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Answers</a:t>
            </a:r>
          </a:p>
          <a:p>
            <a:pPr lvl="1"/>
            <a:r>
              <a:rPr lang="en-US" altLang="zh-CN" smtClean="0"/>
              <a:t>True or False: T</a:t>
            </a:r>
          </a:p>
          <a:p>
            <a:pPr lvl="1"/>
            <a:r>
              <a:rPr lang="en-US" altLang="zh-CN" smtClean="0"/>
              <a:t>Multiple Choice Answer: ABCD</a:t>
            </a:r>
          </a:p>
          <a:p>
            <a:pPr lvl="1"/>
            <a:endParaRPr lang="en-US" altLang="zh-CN" smtClean="0"/>
          </a:p>
          <a:p>
            <a:pPr lvl="1"/>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220496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93768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039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171428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1419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 DC involves three types of hardware: server, storage, and network. All of them are defined by software. A software-defined DC is basically an application-defined DC for offering all user-demanded applications. </a:t>
            </a:r>
            <a:endParaRPr lang="zh-CN" altLang="zh-CN" smtClean="0"/>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75519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This slide introduces key cloud DC capabilities: resource pooling, unified resource management, flexible resource definition (SDX, such as SDS and SDN. For details, see the remarks on slide 5), rights- and domain-based management (physical resource pools can be divided into VDCs by department or enterprise), and scheduled service migration.</a:t>
            </a:r>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29624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69224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77807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3.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54.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76.jpe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png"/><Relationship Id="rId10" Type="http://schemas.openxmlformats.org/officeDocument/2006/relationships/image" Target="../media/image94.jpeg"/><Relationship Id="rId4" Type="http://schemas.openxmlformats.org/officeDocument/2006/relationships/image" Target="../media/image88.png"/><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33.xml"/><Relationship Id="rId7" Type="http://schemas.openxmlformats.org/officeDocument/2006/relationships/image" Target="../media/image103.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02.png"/><Relationship Id="rId5" Type="http://schemas.openxmlformats.org/officeDocument/2006/relationships/image" Target="../media/image101.emf"/><Relationship Id="rId10" Type="http://schemas.openxmlformats.org/officeDocument/2006/relationships/image" Target="../media/image106.png"/><Relationship Id="rId4" Type="http://schemas.openxmlformats.org/officeDocument/2006/relationships/oleObject" Target="../embeddings/oleObject1.bin"/><Relationship Id="rId9" Type="http://schemas.openxmlformats.org/officeDocument/2006/relationships/image" Target="../media/image105.png"/></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8.jpg"/></Relationships>
</file>

<file path=ppt/slides/_rels/slide3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jpeg"/><Relationship Id="rId9" Type="http://schemas.openxmlformats.org/officeDocument/2006/relationships/image" Target="../media/image115.png"/></Relationships>
</file>

<file path=ppt/slides/_rels/slide3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jpeg"/><Relationship Id="rId7"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19.png"/><Relationship Id="rId5" Type="http://schemas.openxmlformats.org/officeDocument/2006/relationships/image" Target="../media/image118.jpeg"/><Relationship Id="rId4" Type="http://schemas.openxmlformats.org/officeDocument/2006/relationships/hyperlink" Target="http://image.baidu.com/i?ct=503316480&amp;z=0&amp;tn=baiduimagedetail&amp;word=%B5%E7%D4%B4%B7%E7%C9%C8&amp;in=13655&amp;cl=2&amp;cm=1&amp;sc=0&amp;lm=-1&amp;pn=16&amp;rn=1&amp;di=1482690825&amp;ln=2000&amp;fr=&amp;ic=0&amp;s=0&amp;se=1&amp;sme=0" TargetMode="External"/><Relationship Id="rId9" Type="http://schemas.openxmlformats.org/officeDocument/2006/relationships/image" Target="../media/image122.png"/></Relationships>
</file>

<file path=ppt/slides/_rels/slide37.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emf"/></Relationships>
</file>

<file path=ppt/slides/_rels/slide3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9.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49.jpe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8.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143.png"/><Relationship Id="rId11" Type="http://schemas.openxmlformats.org/officeDocument/2006/relationships/hyperlink" Target="http://java.sun.com/j2ee/" TargetMode="External"/><Relationship Id="rId5" Type="http://schemas.openxmlformats.org/officeDocument/2006/relationships/image" Target="../media/image142.png"/><Relationship Id="rId15" Type="http://schemas.openxmlformats.org/officeDocument/2006/relationships/image" Target="../media/image151.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155.wmf"/><Relationship Id="rId5" Type="http://schemas.openxmlformats.org/officeDocument/2006/relationships/image" Target="../media/image154.png"/><Relationship Id="rId4" Type="http://schemas.openxmlformats.org/officeDocument/2006/relationships/image" Target="../media/image153.png"/></Relationships>
</file>

<file path=ppt/slides/_rels/slide4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18" Type="http://schemas.openxmlformats.org/officeDocument/2006/relationships/image" Target="../media/image173.jpeg"/><Relationship Id="rId3" Type="http://schemas.openxmlformats.org/officeDocument/2006/relationships/image" Target="../media/image159.jpeg"/><Relationship Id="rId21" Type="http://schemas.openxmlformats.org/officeDocument/2006/relationships/image" Target="../media/image176.png"/><Relationship Id="rId7" Type="http://schemas.openxmlformats.org/officeDocument/2006/relationships/image" Target="../media/image162.png"/><Relationship Id="rId12" Type="http://schemas.openxmlformats.org/officeDocument/2006/relationships/image" Target="../media/image167.jpeg"/><Relationship Id="rId17" Type="http://schemas.openxmlformats.org/officeDocument/2006/relationships/image" Target="../media/image172.png"/><Relationship Id="rId2" Type="http://schemas.openxmlformats.org/officeDocument/2006/relationships/notesSlide" Target="../notesSlides/notesSlide44.xml"/><Relationship Id="rId16" Type="http://schemas.openxmlformats.org/officeDocument/2006/relationships/image" Target="../media/image171.png"/><Relationship Id="rId20" Type="http://schemas.openxmlformats.org/officeDocument/2006/relationships/image" Target="../media/image175.png"/><Relationship Id="rId1" Type="http://schemas.openxmlformats.org/officeDocument/2006/relationships/slideLayout" Target="../slideLayouts/slideLayout8.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5" Type="http://schemas.openxmlformats.org/officeDocument/2006/relationships/image" Target="../media/image170.png"/><Relationship Id="rId23" Type="http://schemas.openxmlformats.org/officeDocument/2006/relationships/image" Target="../media/image178.jpeg"/><Relationship Id="rId10" Type="http://schemas.openxmlformats.org/officeDocument/2006/relationships/image" Target="../media/image165.png"/><Relationship Id="rId19" Type="http://schemas.openxmlformats.org/officeDocument/2006/relationships/image" Target="../media/image174.png"/><Relationship Id="rId4" Type="http://schemas.openxmlformats.org/officeDocument/2006/relationships/hyperlink" Target="http://www.google.co.uk/" TargetMode="External"/><Relationship Id="rId9" Type="http://schemas.openxmlformats.org/officeDocument/2006/relationships/image" Target="../media/image164.png"/><Relationship Id="rId14" Type="http://schemas.openxmlformats.org/officeDocument/2006/relationships/image" Target="../media/image169.png"/><Relationship Id="rId22" Type="http://schemas.openxmlformats.org/officeDocument/2006/relationships/image" Target="../media/image17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8.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本占位符 8"/>
          <p:cNvSpPr>
            <a:spLocks noGrp="1"/>
          </p:cNvSpPr>
          <p:nvPr>
            <p:ph type="body" sz="quarter" idx="17"/>
          </p:nvPr>
        </p:nvSpPr>
        <p:spPr/>
        <p:txBody>
          <a:bodyPr/>
          <a:lstStyle/>
          <a:p>
            <a:r>
              <a:rPr lang="en-US" altLang="zh-CN" smtClean="0"/>
              <a:t>HCDCA113</a:t>
            </a:r>
            <a:endParaRPr lang="zh-CN" altLang="en-US" dirty="0"/>
          </a:p>
        </p:txBody>
      </p:sp>
      <p:sp>
        <p:nvSpPr>
          <p:cNvPr id="10" name="文本占位符 9"/>
          <p:cNvSpPr>
            <a:spLocks noGrp="1"/>
          </p:cNvSpPr>
          <p:nvPr>
            <p:ph type="body" sz="quarter" idx="18"/>
          </p:nvPr>
        </p:nvSpPr>
        <p:spPr/>
        <p:txBody>
          <a:bodyPr/>
          <a:lstStyle/>
          <a:p>
            <a:r>
              <a:rPr lang="en-US" altLang="zh-CN" smtClean="0"/>
              <a:t>Computing Basics</a:t>
            </a:r>
            <a:endParaRPr lang="en-US" altLang="zh-CN" dirty="0"/>
          </a:p>
        </p:txBody>
      </p:sp>
      <p:sp>
        <p:nvSpPr>
          <p:cNvPr id="30" name="文本占位符 29"/>
          <p:cNvSpPr>
            <a:spLocks noGrp="1"/>
          </p:cNvSpPr>
          <p:nvPr>
            <p:ph type="body" sz="quarter" idx="19"/>
          </p:nvPr>
        </p:nvSpPr>
        <p:spPr/>
        <p:txBody>
          <a:bodyPr/>
          <a:lstStyle/>
          <a:p>
            <a:r>
              <a:rPr lang="en-US" altLang="zh-CN" smtClean="0"/>
              <a:t>V1R1</a:t>
            </a:r>
            <a:endParaRPr lang="en-US" altLang="zh-CN" dirty="0"/>
          </a:p>
        </p:txBody>
      </p:sp>
      <p:sp>
        <p:nvSpPr>
          <p:cNvPr id="52" name="文本占位符 51"/>
          <p:cNvSpPr>
            <a:spLocks noGrp="1"/>
          </p:cNvSpPr>
          <p:nvPr>
            <p:ph type="body" sz="quarter" idx="20"/>
          </p:nvPr>
        </p:nvSpPr>
        <p:spPr/>
        <p:txBody>
          <a:bodyPr/>
          <a:lstStyle/>
          <a:p>
            <a:r>
              <a:rPr lang="en-US" altLang="zh-CN" smtClean="0"/>
              <a:t>1.00</a:t>
            </a:r>
            <a:endParaRPr lang="zh-CN" altLang="en-US" dirty="0"/>
          </a:p>
        </p:txBody>
      </p:sp>
      <p:sp>
        <p:nvSpPr>
          <p:cNvPr id="3" name="987059828"/>
          <p:cNvSpPr>
            <a:spLocks noGrp="1"/>
          </p:cNvSpPr>
          <p:nvPr>
            <p:ph type="body" sz="quarter" idx="13"/>
          </p:nvPr>
        </p:nvSpPr>
        <p:spPr/>
        <p:txBody>
          <a:bodyPr/>
          <a:lstStyle/>
          <a:p>
            <a:r>
              <a:rPr lang="en-US" altLang="zh-CN" smtClean="0"/>
              <a:t>Zhou Shengli/wx201803</a:t>
            </a:r>
            <a:endParaRPr lang="zh-CN" altLang="en-US" dirty="0"/>
          </a:p>
        </p:txBody>
      </p:sp>
      <p:sp>
        <p:nvSpPr>
          <p:cNvPr id="4" name="文本占位符 3"/>
          <p:cNvSpPr>
            <a:spLocks noGrp="1"/>
          </p:cNvSpPr>
          <p:nvPr>
            <p:ph type="body" sz="quarter" idx="14"/>
          </p:nvPr>
        </p:nvSpPr>
        <p:spPr/>
        <p:txBody>
          <a:bodyPr/>
          <a:lstStyle/>
          <a:p>
            <a:r>
              <a:rPr lang="en-US" altLang="zh-CN" smtClean="0"/>
              <a:t>2017.8.11</a:t>
            </a:r>
            <a:endParaRPr lang="zh-CN" altLang="en-US" dirty="0"/>
          </a:p>
        </p:txBody>
      </p:sp>
      <p:sp>
        <p:nvSpPr>
          <p:cNvPr id="5" name="2051597057"/>
          <p:cNvSpPr>
            <a:spLocks noGrp="1"/>
          </p:cNvSpPr>
          <p:nvPr>
            <p:ph type="body" sz="quarter" idx="15"/>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6" name="456044278"/>
          <p:cNvSpPr>
            <a:spLocks noGrp="1"/>
          </p:cNvSpPr>
          <p:nvPr>
            <p:ph type="body" sz="quarter" idx="16"/>
          </p:nvPr>
        </p:nvSpPr>
        <p:spPr/>
        <p:txBody>
          <a:bodyPr/>
          <a:lstStyle/>
          <a:p>
            <a:r>
              <a:rPr lang="en-US" altLang="zh-CN" smtClean="0"/>
              <a:t>New</a:t>
            </a:r>
            <a:endParaRPr lang="zh-CN" altLang="en-US" dirty="0"/>
          </a:p>
        </p:txBody>
      </p:sp>
      <p:sp>
        <p:nvSpPr>
          <p:cNvPr id="54" name="文本占位符 53"/>
          <p:cNvSpPr>
            <a:spLocks noGrp="1"/>
          </p:cNvSpPr>
          <p:nvPr>
            <p:ph type="body" sz="quarter" idx="21"/>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55" name="文本占位符 54"/>
          <p:cNvSpPr>
            <a:spLocks noGrp="1"/>
          </p:cNvSpPr>
          <p:nvPr>
            <p:ph type="body" sz="quarter" idx="22"/>
          </p:nvPr>
        </p:nvSpPr>
        <p:spPr/>
        <p:txBody>
          <a:bodyPr/>
          <a:lstStyle/>
          <a:p>
            <a:r>
              <a:rPr lang="en-US" altLang="zh-CN" dirty="0" smtClean="0"/>
              <a:t>2019.4.10</a:t>
            </a:r>
            <a:endParaRPr lang="zh-CN" altLang="en-US" dirty="0"/>
          </a:p>
        </p:txBody>
      </p:sp>
      <p:sp>
        <p:nvSpPr>
          <p:cNvPr id="56" name="文本占位符 55"/>
          <p:cNvSpPr>
            <a:spLocks noGrp="1"/>
          </p:cNvSpPr>
          <p:nvPr>
            <p:ph type="body" sz="quarter" idx="23"/>
          </p:nvPr>
        </p:nvSpPr>
        <p:spPr/>
        <p:txBody>
          <a:bodyPr/>
          <a:lstStyle/>
          <a:p>
            <a:r>
              <a:rPr lang="en-US" altLang="zh-CN" dirty="0"/>
              <a:t>Liu </a:t>
            </a:r>
            <a:r>
              <a:rPr lang="en-US" altLang="zh-CN" dirty="0" err="1" smtClean="0"/>
              <a:t>Lican</a:t>
            </a:r>
            <a:r>
              <a:rPr lang="en-US" altLang="zh-CN" dirty="0" smtClean="0"/>
              <a:t>/00180730</a:t>
            </a:r>
            <a:endParaRPr lang="zh-CN" altLang="en-US" dirty="0"/>
          </a:p>
        </p:txBody>
      </p:sp>
      <p:sp>
        <p:nvSpPr>
          <p:cNvPr id="57" name="文本占位符 56"/>
          <p:cNvSpPr>
            <a:spLocks noGrp="1"/>
          </p:cNvSpPr>
          <p:nvPr>
            <p:ph type="body" sz="quarter" idx="24"/>
          </p:nvPr>
        </p:nvSpPr>
        <p:spPr/>
        <p:txBody>
          <a:bodyPr/>
          <a:lstStyle/>
          <a:p>
            <a:r>
              <a:rPr lang="en-US" altLang="zh-CN" dirty="0" smtClean="0"/>
              <a:t>Update</a:t>
            </a:r>
            <a:endParaRPr lang="zh-CN" altLang="en-US" dirty="0"/>
          </a:p>
        </p:txBody>
      </p:sp>
      <p:sp>
        <p:nvSpPr>
          <p:cNvPr id="74" name="文本占位符 73"/>
          <p:cNvSpPr>
            <a:spLocks noGrp="1"/>
          </p:cNvSpPr>
          <p:nvPr>
            <p:ph type="body" sz="quarter" idx="25"/>
          </p:nvPr>
        </p:nvSpPr>
        <p:spPr/>
        <p:txBody>
          <a:bodyPr/>
          <a:lstStyle/>
          <a:p>
            <a:endParaRPr lang="zh-CN" altLang="en-US"/>
          </a:p>
        </p:txBody>
      </p:sp>
      <p:sp>
        <p:nvSpPr>
          <p:cNvPr id="75" name="文本占位符 74"/>
          <p:cNvSpPr>
            <a:spLocks noGrp="1"/>
          </p:cNvSpPr>
          <p:nvPr>
            <p:ph type="body" sz="quarter" idx="26"/>
          </p:nvPr>
        </p:nvSpPr>
        <p:spPr/>
        <p:txBody>
          <a:bodyPr/>
          <a:lstStyle/>
          <a:p>
            <a:endParaRPr lang="zh-CN" altLang="en-US"/>
          </a:p>
        </p:txBody>
      </p:sp>
      <p:sp>
        <p:nvSpPr>
          <p:cNvPr id="76" name="文本占位符 75"/>
          <p:cNvSpPr>
            <a:spLocks noGrp="1"/>
          </p:cNvSpPr>
          <p:nvPr>
            <p:ph type="body" sz="quarter" idx="27"/>
          </p:nvPr>
        </p:nvSpPr>
        <p:spPr/>
        <p:txBody>
          <a:bodyPr/>
          <a:lstStyle/>
          <a:p>
            <a:endParaRPr lang="zh-CN" altLang="en-US"/>
          </a:p>
        </p:txBody>
      </p:sp>
      <p:sp>
        <p:nvSpPr>
          <p:cNvPr id="77" name="文本占位符 76"/>
          <p:cNvSpPr>
            <a:spLocks noGrp="1"/>
          </p:cNvSpPr>
          <p:nvPr>
            <p:ph type="body" sz="quarter" idx="28"/>
          </p:nvPr>
        </p:nvSpPr>
        <p:spPr/>
        <p:txBody>
          <a:bodyPr/>
          <a:lstStyle/>
          <a:p>
            <a:endParaRPr lang="zh-CN" altLang="en-US"/>
          </a:p>
        </p:txBody>
      </p:sp>
      <p:sp>
        <p:nvSpPr>
          <p:cNvPr id="78" name="文本占位符 77"/>
          <p:cNvSpPr>
            <a:spLocks noGrp="1"/>
          </p:cNvSpPr>
          <p:nvPr>
            <p:ph type="body" sz="quarter" idx="29"/>
          </p:nvPr>
        </p:nvSpPr>
        <p:spPr/>
        <p:txBody>
          <a:bodyPr/>
          <a:lstStyle/>
          <a:p>
            <a:endParaRPr lang="zh-CN" altLang="en-US"/>
          </a:p>
        </p:txBody>
      </p:sp>
      <p:sp>
        <p:nvSpPr>
          <p:cNvPr id="79" name="文本占位符 78"/>
          <p:cNvSpPr>
            <a:spLocks noGrp="1"/>
          </p:cNvSpPr>
          <p:nvPr>
            <p:ph type="body" sz="quarter" idx="30"/>
          </p:nvPr>
        </p:nvSpPr>
        <p:spPr/>
        <p:txBody>
          <a:bodyPr/>
          <a:lstStyle/>
          <a:p>
            <a:endParaRPr lang="zh-CN" altLang="en-US"/>
          </a:p>
        </p:txBody>
      </p:sp>
      <p:sp>
        <p:nvSpPr>
          <p:cNvPr id="80" name="文本占位符 79"/>
          <p:cNvSpPr>
            <a:spLocks noGrp="1"/>
          </p:cNvSpPr>
          <p:nvPr>
            <p:ph type="body" sz="quarter" idx="31"/>
          </p:nvPr>
        </p:nvSpPr>
        <p:spPr/>
        <p:txBody>
          <a:bodyPr/>
          <a:lstStyle/>
          <a:p>
            <a:endParaRPr lang="zh-CN" altLang="en-US"/>
          </a:p>
        </p:txBody>
      </p:sp>
      <p:sp>
        <p:nvSpPr>
          <p:cNvPr id="81" name="文本占位符 80"/>
          <p:cNvSpPr>
            <a:spLocks noGrp="1"/>
          </p:cNvSpPr>
          <p:nvPr>
            <p:ph type="body" sz="quarter" idx="32"/>
          </p:nvPr>
        </p:nvSpPr>
        <p:spPr/>
        <p:txBody>
          <a:bodyPr/>
          <a:lstStyle/>
          <a:p>
            <a:endParaRPr lang="zh-CN" altLang="en-US"/>
          </a:p>
        </p:txBody>
      </p:sp>
      <p:sp>
        <p:nvSpPr>
          <p:cNvPr id="82" name="文本占位符 81"/>
          <p:cNvSpPr>
            <a:spLocks noGrp="1"/>
          </p:cNvSpPr>
          <p:nvPr>
            <p:ph type="body" sz="quarter" idx="33"/>
          </p:nvPr>
        </p:nvSpPr>
        <p:spPr/>
        <p:txBody>
          <a:bodyPr/>
          <a:lstStyle/>
          <a:p>
            <a:endParaRPr lang="zh-CN" altLang="en-US"/>
          </a:p>
        </p:txBody>
      </p:sp>
      <p:sp>
        <p:nvSpPr>
          <p:cNvPr id="83" name="文本占位符 82"/>
          <p:cNvSpPr>
            <a:spLocks noGrp="1"/>
          </p:cNvSpPr>
          <p:nvPr>
            <p:ph type="body" sz="quarter" idx="34"/>
          </p:nvPr>
        </p:nvSpPr>
        <p:spPr/>
        <p:txBody>
          <a:bodyPr/>
          <a:lstStyle/>
          <a:p>
            <a:endParaRPr lang="zh-CN" altLang="en-US"/>
          </a:p>
        </p:txBody>
      </p:sp>
      <p:sp>
        <p:nvSpPr>
          <p:cNvPr id="84" name="文本占位符 83"/>
          <p:cNvSpPr>
            <a:spLocks noGrp="1"/>
          </p:cNvSpPr>
          <p:nvPr>
            <p:ph type="body" sz="quarter" idx="35"/>
          </p:nvPr>
        </p:nvSpPr>
        <p:spPr/>
        <p:txBody>
          <a:bodyPr/>
          <a:lstStyle/>
          <a:p>
            <a:endParaRPr lang="zh-CN" altLang="en-US"/>
          </a:p>
        </p:txBody>
      </p:sp>
      <p:sp>
        <p:nvSpPr>
          <p:cNvPr id="85" name="文本占位符 84"/>
          <p:cNvSpPr>
            <a:spLocks noGrp="1"/>
          </p:cNvSpPr>
          <p:nvPr>
            <p:ph type="body" sz="quarter" idx="36"/>
          </p:nvPr>
        </p:nvSpPr>
        <p:spPr/>
        <p:txBody>
          <a:bodyPr/>
          <a:lstStyle/>
          <a:p>
            <a:endParaRPr lang="zh-CN" altLang="en-US"/>
          </a:p>
        </p:txBody>
      </p:sp>
      <p:sp>
        <p:nvSpPr>
          <p:cNvPr id="86" name="文本占位符 85"/>
          <p:cNvSpPr>
            <a:spLocks noGrp="1"/>
          </p:cNvSpPr>
          <p:nvPr>
            <p:ph type="body" sz="quarter" idx="37"/>
          </p:nvPr>
        </p:nvSpPr>
        <p:spPr/>
        <p:txBody>
          <a:bodyPr/>
          <a:lstStyle/>
          <a:p>
            <a:endParaRPr lang="zh-CN" altLang="en-US"/>
          </a:p>
        </p:txBody>
      </p:sp>
      <p:sp>
        <p:nvSpPr>
          <p:cNvPr id="87" name="文本占位符 86"/>
          <p:cNvSpPr>
            <a:spLocks noGrp="1"/>
          </p:cNvSpPr>
          <p:nvPr>
            <p:ph type="body" sz="quarter" idx="38"/>
          </p:nvPr>
        </p:nvSpPr>
        <p:spPr/>
        <p:txBody>
          <a:bodyPr/>
          <a:lstStyle/>
          <a:p>
            <a:endParaRPr lang="zh-CN" altLang="en-US"/>
          </a:p>
        </p:txBody>
      </p:sp>
      <p:sp>
        <p:nvSpPr>
          <p:cNvPr id="88" name="文本占位符 87"/>
          <p:cNvSpPr>
            <a:spLocks noGrp="1"/>
          </p:cNvSpPr>
          <p:nvPr>
            <p:ph type="body" sz="quarter" idx="39"/>
          </p:nvPr>
        </p:nvSpPr>
        <p:spPr/>
        <p:txBody>
          <a:bodyPr/>
          <a:lstStyle/>
          <a:p>
            <a:endParaRPr lang="zh-CN" altLang="en-US"/>
          </a:p>
        </p:txBody>
      </p:sp>
      <p:sp>
        <p:nvSpPr>
          <p:cNvPr id="89" name="文本占位符 88"/>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23244525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a:xfrm>
            <a:off x="1595500" y="410400"/>
            <a:ext cx="10981220" cy="547226"/>
          </a:xfrm>
        </p:spPr>
        <p:txBody>
          <a:bodyPr/>
          <a:lstStyle/>
          <a:p>
            <a:r>
              <a:rPr lang="en-US" altLang="zh-CN" sz="2900" dirty="0"/>
              <a:t>Private Cloud: Automation Helps Simplify Management</a:t>
            </a:r>
            <a:endParaRPr lang="zh-CN" altLang="en-US" sz="2900" dirty="0"/>
          </a:p>
        </p:txBody>
      </p:sp>
      <p:grpSp>
        <p:nvGrpSpPr>
          <p:cNvPr id="8" name="组合 7"/>
          <p:cNvGrpSpPr/>
          <p:nvPr/>
        </p:nvGrpSpPr>
        <p:grpSpPr>
          <a:xfrm>
            <a:off x="1080071" y="1376773"/>
            <a:ext cx="10308517" cy="4752528"/>
            <a:chOff x="1862936" y="1570049"/>
            <a:chExt cx="8445532" cy="4127203"/>
          </a:xfrm>
        </p:grpSpPr>
        <p:sp>
          <p:nvSpPr>
            <p:cNvPr id="6" name="AutoShape 4"/>
            <p:cNvSpPr>
              <a:spLocks noChangeArrowheads="1"/>
            </p:cNvSpPr>
            <p:nvPr/>
          </p:nvSpPr>
          <p:spPr bwMode="auto">
            <a:xfrm>
              <a:off x="4763852" y="4179832"/>
              <a:ext cx="5364398" cy="1444820"/>
            </a:xfrm>
            <a:prstGeom prst="roundRect">
              <a:avLst>
                <a:gd name="adj" fmla="val 11741"/>
              </a:avLst>
            </a:prstGeom>
            <a:no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lvl="0" algn="r">
                <a:lnSpc>
                  <a:spcPct val="150000"/>
                </a:lnSpc>
                <a:defRPr/>
              </a:pPr>
              <a:endParaRPr lang="zh-CN" altLang="en-US" sz="1100" kern="0" dirty="0">
                <a:solidFill>
                  <a:srgbClr val="4D4D4D"/>
                </a:solidFill>
                <a:latin typeface="+mn-ea"/>
                <a:ea typeface="+mn-ea"/>
              </a:endParaRPr>
            </a:p>
          </p:txBody>
        </p:sp>
        <p:sp>
          <p:nvSpPr>
            <p:cNvPr id="7" name="AutoShape 4"/>
            <p:cNvSpPr>
              <a:spLocks noChangeArrowheads="1"/>
            </p:cNvSpPr>
            <p:nvPr/>
          </p:nvSpPr>
          <p:spPr bwMode="auto">
            <a:xfrm>
              <a:off x="4763852" y="1570049"/>
              <a:ext cx="5364398" cy="2544497"/>
            </a:xfrm>
            <a:prstGeom prst="roundRect">
              <a:avLst>
                <a:gd name="adj" fmla="val 11741"/>
              </a:avLst>
            </a:prstGeom>
            <a:no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lvl="0" algn="r">
                <a:lnSpc>
                  <a:spcPct val="150000"/>
                </a:lnSpc>
                <a:defRPr/>
              </a:pPr>
              <a:endParaRPr lang="zh-CN" altLang="en-US" sz="1100" kern="0" dirty="0">
                <a:solidFill>
                  <a:srgbClr val="4D4D4D"/>
                </a:solidFill>
                <a:latin typeface="+mn-ea"/>
                <a:ea typeface="+mn-ea"/>
              </a:endParaRPr>
            </a:p>
          </p:txBody>
        </p:sp>
        <p:sp>
          <p:nvSpPr>
            <p:cNvPr id="26" name="Freeform 10"/>
            <p:cNvSpPr>
              <a:spLocks/>
            </p:cNvSpPr>
            <p:nvPr/>
          </p:nvSpPr>
          <p:spPr bwMode="gray">
            <a:xfrm>
              <a:off x="2250264" y="4276402"/>
              <a:ext cx="2334407" cy="493696"/>
            </a:xfrm>
            <a:custGeom>
              <a:avLst/>
              <a:gdLst>
                <a:gd name="T0" fmla="*/ 0 w 2208"/>
                <a:gd name="T1" fmla="*/ 2147483647 h 303"/>
                <a:gd name="T2" fmla="*/ 2147483647 w 2208"/>
                <a:gd name="T3" fmla="*/ 2147483647 h 303"/>
                <a:gd name="T4" fmla="*/ 2147483647 w 2208"/>
                <a:gd name="T5" fmla="*/ 0 h 303"/>
                <a:gd name="T6" fmla="*/ 2147483647 w 2208"/>
                <a:gd name="T7" fmla="*/ 2147483647 h 303"/>
                <a:gd name="T8" fmla="*/ 0 w 2208"/>
                <a:gd name="T9" fmla="*/ 2147483647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009999"/>
                </a:gs>
                <a:gs pos="50000">
                  <a:srgbClr val="004747"/>
                </a:gs>
                <a:gs pos="100000">
                  <a:srgbClr val="009999"/>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27" name="Freeform 11"/>
            <p:cNvSpPr>
              <a:spLocks/>
            </p:cNvSpPr>
            <p:nvPr/>
          </p:nvSpPr>
          <p:spPr bwMode="gray">
            <a:xfrm>
              <a:off x="3983734" y="3443113"/>
              <a:ext cx="546671" cy="1195715"/>
            </a:xfrm>
            <a:custGeom>
              <a:avLst/>
              <a:gdLst>
                <a:gd name="T0" fmla="*/ 0 w 516"/>
                <a:gd name="T1" fmla="*/ 2147483647 h 732"/>
                <a:gd name="T2" fmla="*/ 2147483647 w 516"/>
                <a:gd name="T3" fmla="*/ 2147483647 h 732"/>
                <a:gd name="T4" fmla="*/ 2147483647 w 516"/>
                <a:gd name="T5" fmla="*/ 2147483647 h 732"/>
                <a:gd name="T6" fmla="*/ 2147483647 w 516"/>
                <a:gd name="T7" fmla="*/ 0 h 732"/>
                <a:gd name="T8" fmla="*/ 0 w 516"/>
                <a:gd name="T9" fmla="*/ 2147483647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33CCCC"/>
            </a:solidFill>
            <a:ln w="12700" cap="rnd">
              <a:noFill/>
              <a:round/>
              <a:headEnd/>
              <a:tailEnd/>
            </a:ln>
          </p:spPr>
          <p:txBody>
            <a:bodyPr/>
            <a:lstStyle/>
            <a:p>
              <a:pPr algn="ctr"/>
              <a:endParaRPr lang="zh-CN" altLang="en-US" sz="1600">
                <a:solidFill>
                  <a:srgbClr val="B2B2B2"/>
                </a:solidFill>
                <a:latin typeface="+mn-ea"/>
                <a:ea typeface="+mn-ea"/>
              </a:endParaRPr>
            </a:p>
          </p:txBody>
        </p:sp>
        <p:sp>
          <p:nvSpPr>
            <p:cNvPr id="28" name="Freeform 12"/>
            <p:cNvSpPr>
              <a:spLocks/>
            </p:cNvSpPr>
            <p:nvPr/>
          </p:nvSpPr>
          <p:spPr bwMode="gray">
            <a:xfrm>
              <a:off x="2583893" y="3451673"/>
              <a:ext cx="1564646" cy="322472"/>
            </a:xfrm>
            <a:custGeom>
              <a:avLst/>
              <a:gdLst>
                <a:gd name="T0" fmla="*/ 0 w 1481"/>
                <a:gd name="T1" fmla="*/ 2147483647 h 197"/>
                <a:gd name="T2" fmla="*/ 2147483647 w 1481"/>
                <a:gd name="T3" fmla="*/ 2147483647 h 197"/>
                <a:gd name="T4" fmla="*/ 2147483647 w 1481"/>
                <a:gd name="T5" fmla="*/ 0 h 197"/>
                <a:gd name="T6" fmla="*/ 2147483647 w 1481"/>
                <a:gd name="T7" fmla="*/ 2147483647 h 197"/>
                <a:gd name="T8" fmla="*/ 0 w 1481"/>
                <a:gd name="T9" fmla="*/ 2147483647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009999"/>
                </a:gs>
                <a:gs pos="50000">
                  <a:srgbClr val="004747"/>
                </a:gs>
                <a:gs pos="100000">
                  <a:srgbClr val="009999"/>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29" name="Freeform 13"/>
            <p:cNvSpPr>
              <a:spLocks/>
            </p:cNvSpPr>
            <p:nvPr/>
          </p:nvSpPr>
          <p:spPr bwMode="gray">
            <a:xfrm>
              <a:off x="2292470" y="3765585"/>
              <a:ext cx="2013841" cy="866109"/>
            </a:xfrm>
            <a:custGeom>
              <a:avLst/>
              <a:gdLst>
                <a:gd name="T0" fmla="*/ 0 w 1906"/>
                <a:gd name="T1" fmla="*/ 2147483647 h 530"/>
                <a:gd name="T2" fmla="*/ 2147483647 w 1906"/>
                <a:gd name="T3" fmla="*/ 2147483647 h 530"/>
                <a:gd name="T4" fmla="*/ 2147483647 w 1906"/>
                <a:gd name="T5" fmla="*/ 0 h 530"/>
                <a:gd name="T6" fmla="*/ 2147483647 w 1906"/>
                <a:gd name="T7" fmla="*/ 0 h 530"/>
                <a:gd name="T8" fmla="*/ 0 w 1906"/>
                <a:gd name="T9" fmla="*/ 2147483647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33CCCC"/>
                </a:gs>
                <a:gs pos="100000">
                  <a:srgbClr val="185E5E"/>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30" name="Freeform 14"/>
            <p:cNvSpPr>
              <a:spLocks/>
            </p:cNvSpPr>
            <p:nvPr/>
          </p:nvSpPr>
          <p:spPr bwMode="gray">
            <a:xfrm>
              <a:off x="2932597" y="2615528"/>
              <a:ext cx="772776" cy="168370"/>
            </a:xfrm>
            <a:custGeom>
              <a:avLst/>
              <a:gdLst>
                <a:gd name="T0" fmla="*/ 0 w 734"/>
                <a:gd name="T1" fmla="*/ 2147483647 h 104"/>
                <a:gd name="T2" fmla="*/ 2147483647 w 734"/>
                <a:gd name="T3" fmla="*/ 2147483647 h 104"/>
                <a:gd name="T4" fmla="*/ 2147483647 w 734"/>
                <a:gd name="T5" fmla="*/ 0 h 104"/>
                <a:gd name="T6" fmla="*/ 2147483647 w 734"/>
                <a:gd name="T7" fmla="*/ 0 h 104"/>
                <a:gd name="T8" fmla="*/ 0 w 734"/>
                <a:gd name="T9" fmla="*/ 2147483647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009999"/>
                </a:gs>
                <a:gs pos="50000">
                  <a:srgbClr val="004747"/>
                </a:gs>
                <a:gs pos="100000">
                  <a:srgbClr val="009999"/>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31" name="Freeform 15"/>
            <p:cNvSpPr>
              <a:spLocks/>
            </p:cNvSpPr>
            <p:nvPr/>
          </p:nvSpPr>
          <p:spPr bwMode="gray">
            <a:xfrm>
              <a:off x="2625094" y="2779620"/>
              <a:ext cx="1309398" cy="880377"/>
            </a:xfrm>
            <a:custGeom>
              <a:avLst/>
              <a:gdLst>
                <a:gd name="T0" fmla="*/ 0 w 1239"/>
                <a:gd name="T1" fmla="*/ 2147483647 h 538"/>
                <a:gd name="T2" fmla="*/ 2147483647 w 1239"/>
                <a:gd name="T3" fmla="*/ 2147483647 h 538"/>
                <a:gd name="T4" fmla="*/ 2147483647 w 1239"/>
                <a:gd name="T5" fmla="*/ 0 h 538"/>
                <a:gd name="T6" fmla="*/ 2147483647 w 1239"/>
                <a:gd name="T7" fmla="*/ 0 h 538"/>
                <a:gd name="T8" fmla="*/ 0 w 1239"/>
                <a:gd name="T9" fmla="*/ 2147483647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33CCCC"/>
                </a:gs>
                <a:gs pos="100000">
                  <a:srgbClr val="185E5E"/>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32" name="Freeform 16"/>
            <p:cNvSpPr>
              <a:spLocks/>
            </p:cNvSpPr>
            <p:nvPr/>
          </p:nvSpPr>
          <p:spPr bwMode="gray">
            <a:xfrm>
              <a:off x="2967769" y="1779384"/>
              <a:ext cx="622040" cy="878950"/>
            </a:xfrm>
            <a:custGeom>
              <a:avLst/>
              <a:gdLst>
                <a:gd name="T0" fmla="*/ 0 w 587"/>
                <a:gd name="T1" fmla="*/ 2147483647 h 537"/>
                <a:gd name="T2" fmla="*/ 2147483647 w 587"/>
                <a:gd name="T3" fmla="*/ 2147483647 h 537"/>
                <a:gd name="T4" fmla="*/ 2147483647 w 587"/>
                <a:gd name="T5" fmla="*/ 0 h 537"/>
                <a:gd name="T6" fmla="*/ 0 w 587"/>
                <a:gd name="T7" fmla="*/ 214748364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33CCCC"/>
                </a:gs>
                <a:gs pos="100000">
                  <a:srgbClr val="185E5E"/>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33" name="Freeform 17"/>
            <p:cNvSpPr>
              <a:spLocks/>
            </p:cNvSpPr>
            <p:nvPr/>
          </p:nvSpPr>
          <p:spPr bwMode="gray">
            <a:xfrm>
              <a:off x="3622971" y="2608395"/>
              <a:ext cx="464269" cy="1044467"/>
            </a:xfrm>
            <a:custGeom>
              <a:avLst/>
              <a:gdLst>
                <a:gd name="T0" fmla="*/ 2147483647 w 439"/>
                <a:gd name="T1" fmla="*/ 2147483647 h 638"/>
                <a:gd name="T2" fmla="*/ 2147483647 w 439"/>
                <a:gd name="T3" fmla="*/ 2147483647 h 638"/>
                <a:gd name="T4" fmla="*/ 2147483647 w 439"/>
                <a:gd name="T5" fmla="*/ 0 h 638"/>
                <a:gd name="T6" fmla="*/ 0 w 439"/>
                <a:gd name="T7" fmla="*/ 2147483647 h 638"/>
                <a:gd name="T8" fmla="*/ 2147483647 w 439"/>
                <a:gd name="T9" fmla="*/ 2147483647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33CCCC"/>
            </a:solidFill>
            <a:ln w="12700" cap="rnd">
              <a:noFill/>
              <a:round/>
              <a:headEnd/>
              <a:tailEnd/>
            </a:ln>
          </p:spPr>
          <p:txBody>
            <a:bodyPr/>
            <a:lstStyle/>
            <a:p>
              <a:pPr algn="ctr"/>
              <a:endParaRPr lang="zh-CN" altLang="en-US" sz="1600">
                <a:solidFill>
                  <a:srgbClr val="B2B2B2"/>
                </a:solidFill>
                <a:latin typeface="+mn-ea"/>
                <a:ea typeface="+mn-ea"/>
              </a:endParaRPr>
            </a:p>
          </p:txBody>
        </p:sp>
        <p:sp>
          <p:nvSpPr>
            <p:cNvPr id="34" name="Freeform 18"/>
            <p:cNvSpPr>
              <a:spLocks/>
            </p:cNvSpPr>
            <p:nvPr/>
          </p:nvSpPr>
          <p:spPr bwMode="gray">
            <a:xfrm>
              <a:off x="1948791" y="4765819"/>
              <a:ext cx="2702205" cy="880377"/>
            </a:xfrm>
            <a:custGeom>
              <a:avLst/>
              <a:gdLst>
                <a:gd name="T0" fmla="*/ 0 w 2557"/>
                <a:gd name="T1" fmla="*/ 2147483647 h 538"/>
                <a:gd name="T2" fmla="*/ 2147483647 w 2557"/>
                <a:gd name="T3" fmla="*/ 2147483647 h 538"/>
                <a:gd name="T4" fmla="*/ 2147483647 w 2557"/>
                <a:gd name="T5" fmla="*/ 2147483647 h 538"/>
                <a:gd name="T6" fmla="*/ 2147483647 w 2557"/>
                <a:gd name="T7" fmla="*/ 0 h 538"/>
                <a:gd name="T8" fmla="*/ 0 w 2557"/>
                <a:gd name="T9" fmla="*/ 2147483647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33CCCC"/>
                </a:gs>
                <a:gs pos="100000">
                  <a:srgbClr val="185E5E"/>
                </a:gs>
              </a:gsLst>
              <a:lin ang="2700000" scaled="1"/>
            </a:gradFill>
            <a:ln w="12700" cap="rnd">
              <a:noFill/>
              <a:round/>
              <a:headEnd/>
              <a:tailEnd/>
            </a:ln>
          </p:spPr>
          <p:txBody>
            <a:bodyPr/>
            <a:lstStyle/>
            <a:p>
              <a:pPr algn="ctr"/>
              <a:endParaRPr lang="zh-CN" altLang="en-US" sz="1600">
                <a:solidFill>
                  <a:srgbClr val="B2B2B2"/>
                </a:solidFill>
                <a:latin typeface="+mn-ea"/>
                <a:ea typeface="+mn-ea"/>
              </a:endParaRPr>
            </a:p>
          </p:txBody>
        </p:sp>
        <p:sp>
          <p:nvSpPr>
            <p:cNvPr id="35" name="Freeform 19"/>
            <p:cNvSpPr>
              <a:spLocks/>
            </p:cNvSpPr>
            <p:nvPr/>
          </p:nvSpPr>
          <p:spPr bwMode="gray">
            <a:xfrm>
              <a:off x="4333444" y="4284964"/>
              <a:ext cx="646433" cy="1365513"/>
            </a:xfrm>
            <a:custGeom>
              <a:avLst/>
              <a:gdLst>
                <a:gd name="T0" fmla="*/ 2147483647 w 612"/>
                <a:gd name="T1" fmla="*/ 2147483647 h 836"/>
                <a:gd name="T2" fmla="*/ 2147483647 w 612"/>
                <a:gd name="T3" fmla="*/ 2147483647 h 836"/>
                <a:gd name="T4" fmla="*/ 2147483647 w 612"/>
                <a:gd name="T5" fmla="*/ 0 h 836"/>
                <a:gd name="T6" fmla="*/ 0 w 612"/>
                <a:gd name="T7" fmla="*/ 2147483647 h 836"/>
                <a:gd name="T8" fmla="*/ 2147483647 w 612"/>
                <a:gd name="T9" fmla="*/ 214748364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33CCCC"/>
            </a:solidFill>
            <a:ln w="12700" cap="rnd">
              <a:noFill/>
              <a:round/>
              <a:headEnd/>
              <a:tailEnd/>
            </a:ln>
          </p:spPr>
          <p:txBody>
            <a:bodyPr/>
            <a:lstStyle/>
            <a:p>
              <a:pPr algn="ctr"/>
              <a:endParaRPr lang="zh-CN" altLang="en-US" sz="1600">
                <a:solidFill>
                  <a:srgbClr val="B2B2B2"/>
                </a:solidFill>
                <a:latin typeface="+mn-ea"/>
                <a:ea typeface="+mn-ea"/>
              </a:endParaRPr>
            </a:p>
          </p:txBody>
        </p:sp>
        <p:sp>
          <p:nvSpPr>
            <p:cNvPr id="36" name="Freeform 20"/>
            <p:cNvSpPr>
              <a:spLocks/>
            </p:cNvSpPr>
            <p:nvPr/>
          </p:nvSpPr>
          <p:spPr bwMode="gray">
            <a:xfrm>
              <a:off x="3264218" y="1779384"/>
              <a:ext cx="382871" cy="874670"/>
            </a:xfrm>
            <a:custGeom>
              <a:avLst/>
              <a:gdLst>
                <a:gd name="T0" fmla="*/ 2147483647 w 364"/>
                <a:gd name="T1" fmla="*/ 2147483647 h 535"/>
                <a:gd name="T2" fmla="*/ 2147483647 w 364"/>
                <a:gd name="T3" fmla="*/ 2147483647 h 535"/>
                <a:gd name="T4" fmla="*/ 0 w 364"/>
                <a:gd name="T5" fmla="*/ 0 h 535"/>
                <a:gd name="T6" fmla="*/ 2147483647 w 364"/>
                <a:gd name="T7" fmla="*/ 2147483647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33CCCC"/>
            </a:solidFill>
            <a:ln w="12700" cap="rnd">
              <a:noFill/>
              <a:round/>
              <a:headEnd/>
              <a:tailEnd/>
            </a:ln>
          </p:spPr>
          <p:txBody>
            <a:bodyPr/>
            <a:lstStyle/>
            <a:p>
              <a:pPr algn="ctr"/>
              <a:endParaRPr lang="zh-CN" altLang="en-US" sz="1600">
                <a:solidFill>
                  <a:srgbClr val="B2B2B2"/>
                </a:solidFill>
                <a:latin typeface="+mn-ea"/>
                <a:ea typeface="+mn-ea"/>
              </a:endParaRPr>
            </a:p>
          </p:txBody>
        </p:sp>
        <p:sp>
          <p:nvSpPr>
            <p:cNvPr id="37" name="Text Box 21"/>
            <p:cNvSpPr txBox="1">
              <a:spLocks noChangeArrowheads="1"/>
            </p:cNvSpPr>
            <p:nvPr/>
          </p:nvSpPr>
          <p:spPr bwMode="auto">
            <a:xfrm>
              <a:off x="2250263" y="5022654"/>
              <a:ext cx="2083180" cy="272626"/>
            </a:xfrm>
            <a:prstGeom prst="rect">
              <a:avLst/>
            </a:prstGeom>
            <a:noFill/>
            <a:ln w="9525">
              <a:noFill/>
              <a:miter lim="800000"/>
              <a:headEnd/>
              <a:tailEnd/>
            </a:ln>
            <a:effectLst>
              <a:outerShdw dist="17961" dir="2700000" algn="ctr" rotWithShape="0">
                <a:srgbClr val="003366"/>
              </a:outerShdw>
            </a:effectLst>
          </p:spPr>
          <p:txBody>
            <a:bodyPr wrap="square">
              <a:spAutoFit/>
            </a:bodyPr>
            <a:lstStyle/>
            <a:p>
              <a:pPr algn="ctr" latinLnBrk="1">
                <a:lnSpc>
                  <a:spcPct val="120000"/>
                </a:lnSpc>
                <a:defRPr/>
              </a:pPr>
              <a:r>
                <a:rPr kumimoji="1" lang="en-US" altLang="zh-CN" sz="1200" b="1" dirty="0">
                  <a:solidFill>
                    <a:srgbClr val="FFFFFF"/>
                  </a:solidFill>
                  <a:latin typeface="+mn-ea"/>
                  <a:ea typeface="+mn-ea"/>
                </a:rPr>
                <a:t>Elastic VM resource scaling</a:t>
              </a:r>
              <a:endParaRPr kumimoji="1" lang="en-US" altLang="ko-KR" sz="1200" b="1" dirty="0">
                <a:solidFill>
                  <a:srgbClr val="FFFFFF"/>
                </a:solidFill>
                <a:latin typeface="+mn-ea"/>
                <a:ea typeface="+mn-ea"/>
              </a:endParaRPr>
            </a:p>
          </p:txBody>
        </p:sp>
        <p:sp>
          <p:nvSpPr>
            <p:cNvPr id="38" name="Text Box 22"/>
            <p:cNvSpPr txBox="1">
              <a:spLocks noChangeArrowheads="1"/>
            </p:cNvSpPr>
            <p:nvPr/>
          </p:nvSpPr>
          <p:spPr bwMode="auto">
            <a:xfrm>
              <a:off x="2437231" y="4095732"/>
              <a:ext cx="1650009" cy="465067"/>
            </a:xfrm>
            <a:prstGeom prst="rect">
              <a:avLst/>
            </a:prstGeom>
            <a:noFill/>
            <a:ln w="9525">
              <a:noFill/>
              <a:miter lim="800000"/>
              <a:headEnd/>
              <a:tailEnd/>
            </a:ln>
            <a:effectLst>
              <a:outerShdw dist="17961" dir="2700000" algn="ctr" rotWithShape="0">
                <a:srgbClr val="003366"/>
              </a:outerShdw>
            </a:effectLst>
          </p:spPr>
          <p:txBody>
            <a:bodyPr wrap="square">
              <a:spAutoFit/>
            </a:bodyPr>
            <a:lstStyle/>
            <a:p>
              <a:pPr algn="ctr" latinLnBrk="1">
                <a:lnSpc>
                  <a:spcPct val="120000"/>
                </a:lnSpc>
                <a:defRPr/>
              </a:pPr>
              <a:r>
                <a:rPr kumimoji="1" lang="en-US" altLang="zh-CN" sz="1200" b="1" dirty="0">
                  <a:solidFill>
                    <a:srgbClr val="FFFFFF"/>
                  </a:solidFill>
                  <a:latin typeface="+mn-ea"/>
                  <a:ea typeface="+mn-ea"/>
                </a:rPr>
                <a:t>Elastic cluster resource scheduling</a:t>
              </a:r>
              <a:endParaRPr kumimoji="1" lang="en-US" altLang="ko-KR" sz="1200" b="1" dirty="0">
                <a:solidFill>
                  <a:srgbClr val="FFFFFF"/>
                </a:solidFill>
                <a:latin typeface="+mn-ea"/>
                <a:ea typeface="+mn-ea"/>
              </a:endParaRPr>
            </a:p>
          </p:txBody>
        </p:sp>
        <p:sp>
          <p:nvSpPr>
            <p:cNvPr id="39" name="Text Box 23"/>
            <p:cNvSpPr txBox="1">
              <a:spLocks noChangeArrowheads="1"/>
            </p:cNvSpPr>
            <p:nvPr/>
          </p:nvSpPr>
          <p:spPr bwMode="auto">
            <a:xfrm>
              <a:off x="2918851" y="2290681"/>
              <a:ext cx="777808" cy="400920"/>
            </a:xfrm>
            <a:prstGeom prst="rect">
              <a:avLst/>
            </a:prstGeom>
            <a:noFill/>
            <a:ln w="9525">
              <a:noFill/>
              <a:miter lim="800000"/>
              <a:headEnd/>
              <a:tailEnd/>
            </a:ln>
            <a:effectLst>
              <a:outerShdw dist="12700" dir="5400000" algn="ctr" rotWithShape="0">
                <a:srgbClr val="003366">
                  <a:alpha val="50000"/>
                </a:srgbClr>
              </a:outerShdw>
            </a:effectLst>
          </p:spPr>
          <p:txBody>
            <a:bodyPr wrap="square">
              <a:spAutoFit/>
            </a:bodyPr>
            <a:lstStyle/>
            <a:p>
              <a:pPr algn="ctr" latinLnBrk="1">
                <a:spcBef>
                  <a:spcPct val="50000"/>
                </a:spcBef>
                <a:defRPr/>
              </a:pPr>
              <a:r>
                <a:rPr kumimoji="1" lang="en-US" altLang="zh-CN" sz="1200" b="1" dirty="0">
                  <a:solidFill>
                    <a:srgbClr val="FFFFFF"/>
                  </a:solidFill>
                  <a:latin typeface="+mn-ea"/>
                  <a:ea typeface="+mn-ea"/>
                </a:rPr>
                <a:t>Resource recycling</a:t>
              </a:r>
              <a:endParaRPr kumimoji="1" lang="en-US" altLang="ko-KR" sz="1200" b="1" dirty="0">
                <a:solidFill>
                  <a:srgbClr val="FFFFFF"/>
                </a:solidFill>
                <a:latin typeface="+mn-ea"/>
                <a:ea typeface="+mn-ea"/>
              </a:endParaRPr>
            </a:p>
          </p:txBody>
        </p:sp>
        <p:sp>
          <p:nvSpPr>
            <p:cNvPr id="40" name="Text Box 24"/>
            <p:cNvSpPr txBox="1">
              <a:spLocks noChangeArrowheads="1"/>
            </p:cNvSpPr>
            <p:nvPr/>
          </p:nvSpPr>
          <p:spPr bwMode="auto">
            <a:xfrm>
              <a:off x="2693201" y="3002410"/>
              <a:ext cx="1147474" cy="465067"/>
            </a:xfrm>
            <a:prstGeom prst="rect">
              <a:avLst/>
            </a:prstGeom>
            <a:noFill/>
            <a:ln w="9525">
              <a:noFill/>
              <a:miter lim="800000"/>
              <a:headEnd/>
              <a:tailEnd/>
            </a:ln>
            <a:effectLst>
              <a:outerShdw dist="17961" dir="2700000" algn="ctr" rotWithShape="0">
                <a:srgbClr val="003366"/>
              </a:outerShdw>
            </a:effectLst>
          </p:spPr>
          <p:txBody>
            <a:bodyPr wrap="square">
              <a:spAutoFit/>
            </a:bodyPr>
            <a:lstStyle/>
            <a:p>
              <a:pPr algn="ctr" latinLnBrk="1">
                <a:lnSpc>
                  <a:spcPct val="120000"/>
                </a:lnSpc>
                <a:defRPr/>
              </a:pPr>
              <a:r>
                <a:rPr kumimoji="1" lang="en-US" altLang="zh-CN" sz="1200" b="1" dirty="0">
                  <a:solidFill>
                    <a:srgbClr val="FFFFFF"/>
                  </a:solidFill>
                  <a:latin typeface="+mn-ea"/>
                  <a:ea typeface="+mn-ea"/>
                </a:rPr>
                <a:t>Resource pool management</a:t>
              </a:r>
              <a:endParaRPr kumimoji="1" lang="en-US" altLang="ko-KR" sz="1200" b="1" dirty="0">
                <a:solidFill>
                  <a:srgbClr val="FFFFFF"/>
                </a:solidFill>
                <a:latin typeface="+mn-ea"/>
                <a:ea typeface="+mn-ea"/>
              </a:endParaRPr>
            </a:p>
          </p:txBody>
        </p:sp>
        <p:sp>
          <p:nvSpPr>
            <p:cNvPr id="25" name="Line 31"/>
            <p:cNvSpPr>
              <a:spLocks noChangeShapeType="1"/>
            </p:cNvSpPr>
            <p:nvPr/>
          </p:nvSpPr>
          <p:spPr bwMode="auto">
            <a:xfrm flipV="1">
              <a:off x="1862936" y="1852865"/>
              <a:ext cx="1250732" cy="3668110"/>
            </a:xfrm>
            <a:prstGeom prst="line">
              <a:avLst/>
            </a:prstGeom>
            <a:noFill/>
            <a:ln w="92075">
              <a:gradFill flip="none" rotWithShape="1">
                <a:gsLst>
                  <a:gs pos="0">
                    <a:srgbClr val="000000"/>
                  </a:gs>
                  <a:gs pos="39999">
                    <a:srgbClr val="0A128C"/>
                  </a:gs>
                  <a:gs pos="70000">
                    <a:srgbClr val="181CC7"/>
                  </a:gs>
                  <a:gs pos="88000">
                    <a:srgbClr val="7005D4"/>
                  </a:gs>
                  <a:gs pos="100000">
                    <a:srgbClr val="8C3D91"/>
                  </a:gs>
                </a:gsLst>
                <a:lin ang="16200000" scaled="1"/>
                <a:tileRect/>
              </a:gradFill>
              <a:round/>
              <a:headEnd/>
              <a:tailEnd type="triangle" w="sm" len="lg"/>
            </a:ln>
          </p:spPr>
          <p:txBody>
            <a:bodyPr wrap="none" anchor="ctr"/>
            <a:lstStyle/>
            <a:p>
              <a:endParaRPr lang="zh-CN" altLang="en-US">
                <a:solidFill>
                  <a:srgbClr val="B2B2B2"/>
                </a:solidFill>
                <a:latin typeface="+mn-ea"/>
                <a:ea typeface="+mn-ea"/>
              </a:endParaRPr>
            </a:p>
          </p:txBody>
        </p:sp>
        <p:pic>
          <p:nvPicPr>
            <p:cNvPr id="13" name="Picture 2" descr="F:\PIC\16：10_PPT_pic\ICOS\Cloud-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419" y="4200152"/>
              <a:ext cx="1920872" cy="1416112"/>
            </a:xfrm>
            <a:prstGeom prst="rect">
              <a:avLst/>
            </a:prstGeom>
            <a:noFill/>
          </p:spPr>
        </p:pic>
        <p:pic>
          <p:nvPicPr>
            <p:cNvPr id="14" name="Picture 2" descr="D:\07 胶片制作培训材料\IT产品线\Icon\服务器整合 Server Consolidati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2283" y="4863567"/>
              <a:ext cx="338681" cy="338681"/>
            </a:xfrm>
            <a:prstGeom prst="rect">
              <a:avLst/>
            </a:prstGeom>
            <a:noFill/>
          </p:spPr>
        </p:pic>
        <p:pic>
          <p:nvPicPr>
            <p:cNvPr id="15" name="Picture 2" descr="D:\07 胶片制作培训材料\IT产品线\Icon\服务器整合 Server Consolidati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2878" y="5177902"/>
              <a:ext cx="338681" cy="338681"/>
            </a:xfrm>
            <a:prstGeom prst="rect">
              <a:avLst/>
            </a:prstGeom>
            <a:noFill/>
          </p:spPr>
        </p:pic>
        <p:pic>
          <p:nvPicPr>
            <p:cNvPr id="16" name="Picture 2" descr="D:\07 胶片制作培训材料\IT产品线\Icon\服务器整合 Server Consolidati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2878" y="4442604"/>
              <a:ext cx="338681" cy="338681"/>
            </a:xfrm>
            <a:prstGeom prst="rect">
              <a:avLst/>
            </a:prstGeom>
            <a:noFill/>
          </p:spPr>
        </p:pic>
        <p:pic>
          <p:nvPicPr>
            <p:cNvPr id="17" name="Picture 2" descr="D:\07 胶片制作培训材料\IT产品线\Icon\服务器整合 Server Consolidati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842" y="4863567"/>
              <a:ext cx="338681" cy="338681"/>
            </a:xfrm>
            <a:prstGeom prst="rect">
              <a:avLst/>
            </a:prstGeom>
            <a:noFill/>
          </p:spPr>
        </p:pic>
        <p:cxnSp>
          <p:nvCxnSpPr>
            <p:cNvPr id="18" name="直接连接符 17"/>
            <p:cNvCxnSpPr>
              <a:stCxn id="14" idx="3"/>
            </p:cNvCxnSpPr>
            <p:nvPr/>
          </p:nvCxnSpPr>
          <p:spPr bwMode="auto">
            <a:xfrm>
              <a:off x="5410963" y="5032906"/>
              <a:ext cx="610880" cy="664346"/>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stCxn id="14" idx="0"/>
              <a:endCxn id="16" idx="1"/>
            </p:cNvCxnSpPr>
            <p:nvPr/>
          </p:nvCxnSpPr>
          <p:spPr bwMode="auto">
            <a:xfrm flipV="1">
              <a:off x="5241623" y="4611944"/>
              <a:ext cx="521254" cy="251622"/>
            </a:xfrm>
            <a:prstGeom prst="line">
              <a:avLst/>
            </a:prstGeom>
            <a:noFill/>
            <a:ln w="1905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stCxn id="15" idx="3"/>
              <a:endCxn id="17" idx="1"/>
            </p:cNvCxnSpPr>
            <p:nvPr/>
          </p:nvCxnSpPr>
          <p:spPr bwMode="auto">
            <a:xfrm flipV="1">
              <a:off x="6101558" y="5032907"/>
              <a:ext cx="357284" cy="314335"/>
            </a:xfrm>
            <a:prstGeom prst="line">
              <a:avLst/>
            </a:prstGeom>
            <a:noFill/>
            <a:ln w="1905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a:stCxn id="16" idx="3"/>
              <a:endCxn id="17" idx="0"/>
            </p:cNvCxnSpPr>
            <p:nvPr/>
          </p:nvCxnSpPr>
          <p:spPr bwMode="auto">
            <a:xfrm>
              <a:off x="6101558" y="4611944"/>
              <a:ext cx="526624" cy="251622"/>
            </a:xfrm>
            <a:prstGeom prst="line">
              <a:avLst/>
            </a:prstGeom>
            <a:noFill/>
            <a:ln w="1905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a:stCxn id="14" idx="3"/>
              <a:endCxn id="15" idx="1"/>
            </p:cNvCxnSpPr>
            <p:nvPr/>
          </p:nvCxnSpPr>
          <p:spPr bwMode="auto">
            <a:xfrm>
              <a:off x="5410963" y="5032907"/>
              <a:ext cx="351914" cy="314335"/>
            </a:xfrm>
            <a:prstGeom prst="line">
              <a:avLst/>
            </a:prstGeom>
            <a:noFill/>
            <a:ln w="1905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2" descr="F:\PIC\16：10_PPT_pic\ICOS\Synchronize-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5829" y="4849731"/>
              <a:ext cx="263797" cy="263797"/>
            </a:xfrm>
            <a:prstGeom prst="rect">
              <a:avLst/>
            </a:prstGeom>
            <a:noFill/>
          </p:spPr>
        </p:pic>
        <p:sp>
          <p:nvSpPr>
            <p:cNvPr id="11" name="135537279"/>
            <p:cNvSpPr>
              <a:spLocks noChangeArrowheads="1"/>
            </p:cNvSpPr>
            <p:nvPr/>
          </p:nvSpPr>
          <p:spPr bwMode="auto">
            <a:xfrm>
              <a:off x="6888088" y="1772817"/>
              <a:ext cx="3420380" cy="2207171"/>
            </a:xfrm>
            <a:prstGeom prst="roundRect">
              <a:avLst>
                <a:gd name="adj" fmla="val 11741"/>
              </a:avLst>
            </a:prstGeom>
            <a:noFill/>
            <a:ln w="3175" cap="flat" cmpd="sng" algn="ctr">
              <a:noFill/>
              <a:prstDash val="solid"/>
            </a:ln>
            <a:effectLst/>
            <a:extLst/>
          </p:spPr>
          <p:txBody>
            <a:bodyPr anchor="ctr"/>
            <a:lstStyle/>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200" kern="0" dirty="0">
                  <a:latin typeface="+mn-ea"/>
                  <a:ea typeface="+mn-ea"/>
                </a:rPr>
                <a:t>Resource recycling: Elastic scaling and time-based resource reuse of application resources achieve resource sharing among applications.</a:t>
              </a:r>
            </a:p>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200" kern="0" dirty="0">
                  <a:latin typeface="+mn-ea"/>
                  <a:ea typeface="+mn-ea"/>
                </a:rPr>
                <a:t>Resource pool management: Resource pool quota management and priority management ensure that prioritized VIP applications always obtain required resources.</a:t>
              </a:r>
            </a:p>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200" kern="0" dirty="0">
                  <a:latin typeface="+mn-ea"/>
                  <a:ea typeface="+mn-ea"/>
                </a:rPr>
                <a:t>DPM: Energy management policies, VM migration, and automatic power-off of idle servers improve energy efficiency. </a:t>
              </a:r>
              <a:endParaRPr lang="zh-CN" altLang="en-US" sz="1200" kern="0" dirty="0">
                <a:latin typeface="+mn-ea"/>
                <a:ea typeface="+mn-ea"/>
              </a:endParaRPr>
            </a:p>
          </p:txBody>
        </p:sp>
        <p:sp>
          <p:nvSpPr>
            <p:cNvPr id="12" name="1871280571"/>
            <p:cNvSpPr>
              <a:spLocks noChangeArrowheads="1"/>
            </p:cNvSpPr>
            <p:nvPr/>
          </p:nvSpPr>
          <p:spPr bwMode="auto">
            <a:xfrm>
              <a:off x="6888088" y="4352553"/>
              <a:ext cx="3132348" cy="1134647"/>
            </a:xfrm>
            <a:prstGeom prst="roundRect">
              <a:avLst>
                <a:gd name="adj" fmla="val 11741"/>
              </a:avLst>
            </a:prstGeom>
            <a:noFill/>
            <a:ln w="3175" cap="flat" cmpd="sng" algn="ctr">
              <a:noFill/>
              <a:prstDash val="solid"/>
            </a:ln>
            <a:effectLst/>
            <a:extLst/>
          </p:spPr>
          <p:txBody>
            <a:bodyPr anchor="ctr"/>
            <a:lstStyle/>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200" kern="0" dirty="0">
                  <a:latin typeface="+mn-ea"/>
                  <a:ea typeface="+mn-ea"/>
                </a:rPr>
                <a:t>DRS: Automatic VM migration and load balancing policies ensure high computing performance.</a:t>
              </a:r>
            </a:p>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200" kern="0" dirty="0">
                  <a:latin typeface="+mn-ea"/>
                  <a:ea typeface="+mn-ea"/>
                </a:rPr>
                <a:t>Storage DRS: Automatic storage migration ensures high I/O performance.</a:t>
              </a:r>
              <a:endParaRPr lang="zh-CN" altLang="en-US" sz="1200" kern="0" dirty="0">
                <a:latin typeface="+mn-ea"/>
                <a:ea typeface="+mn-ea"/>
              </a:endParaRPr>
            </a:p>
          </p:txBody>
        </p:sp>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6764" y="1663950"/>
              <a:ext cx="1932753" cy="2101634"/>
            </a:xfrm>
            <a:prstGeom prst="rect">
              <a:avLst/>
            </a:prstGeom>
          </p:spPr>
        </p:pic>
        <p:sp>
          <p:nvSpPr>
            <p:cNvPr id="41" name="655977291"/>
            <p:cNvSpPr>
              <a:spLocks noChangeAspect="1" noChangeArrowheads="1"/>
            </p:cNvSpPr>
            <p:nvPr/>
          </p:nvSpPr>
          <p:spPr bwMode="auto">
            <a:xfrm>
              <a:off x="4990076" y="3223214"/>
              <a:ext cx="600075" cy="241300"/>
            </a:xfrm>
            <a:prstGeom prst="rect">
              <a:avLst/>
            </a:prstGeom>
            <a:noFill/>
            <a:ln>
              <a:noFill/>
            </a:ln>
            <a:extLst/>
          </p:spPr>
          <p:txBody>
            <a:bodyPr lIns="87758" tIns="43881" rIns="87758" bIns="43881"/>
            <a:lstStyle>
              <a:lvl1pPr defTabSz="877888">
                <a:defRPr sz="1000">
                  <a:solidFill>
                    <a:schemeClr val="tx1"/>
                  </a:solidFill>
                  <a:latin typeface="FrutigerNext LT Regular"/>
                  <a:ea typeface="宋体" panose="02010600030101010101" pitchFamily="2" charset="-122"/>
                </a:defRPr>
              </a:lvl1pPr>
              <a:lvl2pPr marL="742950" indent="-285750" defTabSz="877888">
                <a:defRPr sz="1000">
                  <a:solidFill>
                    <a:schemeClr val="tx1"/>
                  </a:solidFill>
                  <a:latin typeface="FrutigerNext LT Regular"/>
                  <a:ea typeface="宋体" panose="02010600030101010101" pitchFamily="2" charset="-122"/>
                </a:defRPr>
              </a:lvl2pPr>
              <a:lvl3pPr marL="1143000" indent="-228600" defTabSz="877888">
                <a:defRPr sz="1000">
                  <a:solidFill>
                    <a:schemeClr val="tx1"/>
                  </a:solidFill>
                  <a:latin typeface="FrutigerNext LT Regular"/>
                  <a:ea typeface="宋体" panose="02010600030101010101" pitchFamily="2" charset="-122"/>
                </a:defRPr>
              </a:lvl3pPr>
              <a:lvl4pPr marL="1600200" indent="-228600" defTabSz="877888">
                <a:defRPr sz="1000">
                  <a:solidFill>
                    <a:schemeClr val="tx1"/>
                  </a:solidFill>
                  <a:latin typeface="FrutigerNext LT Regular"/>
                  <a:ea typeface="宋体" panose="02010600030101010101" pitchFamily="2" charset="-122"/>
                </a:defRPr>
              </a:lvl4pPr>
              <a:lvl5pPr marL="2057400" indent="-228600" defTabSz="877888">
                <a:defRPr sz="1000">
                  <a:solidFill>
                    <a:schemeClr val="tx1"/>
                  </a:solidFill>
                  <a:latin typeface="FrutigerNext LT Regular"/>
                  <a:ea typeface="宋体" panose="02010600030101010101" pitchFamily="2" charset="-122"/>
                </a:defRPr>
              </a:lvl5pPr>
              <a:lvl6pPr marL="25146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6pPr>
              <a:lvl7pPr marL="29718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7pPr>
              <a:lvl8pPr marL="34290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8pPr>
              <a:lvl9pPr marL="38862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9pPr>
            </a:lstStyle>
            <a:p>
              <a:pPr eaLnBrk="1" fontAlgn="ctr" hangingPunct="1">
                <a:lnSpc>
                  <a:spcPct val="110000"/>
                </a:lnSpc>
                <a:buClr>
                  <a:schemeClr val="bg1"/>
                </a:buClr>
                <a:buFont typeface="Wingdings" panose="05000000000000000000" pitchFamily="2" charset="2"/>
                <a:buNone/>
                <a:defRPr/>
              </a:pPr>
              <a:r>
                <a:rPr lang="en-US" sz="850" dirty="0">
                  <a:solidFill>
                    <a:srgbClr val="000000"/>
                  </a:solidFill>
                  <a:latin typeface="+mn-ea"/>
                  <a:ea typeface="+mn-ea"/>
                </a:rPr>
                <a:t>Daytime</a:t>
              </a:r>
              <a:endParaRPr lang="en-US" altLang="zh-CN" sz="850" dirty="0">
                <a:solidFill>
                  <a:srgbClr val="000000"/>
                </a:solidFill>
                <a:latin typeface="+mn-ea"/>
                <a:ea typeface="+mn-ea"/>
              </a:endParaRPr>
            </a:p>
          </p:txBody>
        </p:sp>
        <p:sp>
          <p:nvSpPr>
            <p:cNvPr id="42" name="371023859"/>
            <p:cNvSpPr>
              <a:spLocks noChangeAspect="1" noChangeArrowheads="1"/>
            </p:cNvSpPr>
            <p:nvPr/>
          </p:nvSpPr>
          <p:spPr bwMode="auto">
            <a:xfrm>
              <a:off x="6296927" y="3223214"/>
              <a:ext cx="825500" cy="241300"/>
            </a:xfrm>
            <a:prstGeom prst="rect">
              <a:avLst/>
            </a:prstGeom>
            <a:noFill/>
            <a:ln>
              <a:noFill/>
            </a:ln>
            <a:extLst/>
          </p:spPr>
          <p:txBody>
            <a:bodyPr lIns="87758" tIns="43881" rIns="87758" bIns="43881"/>
            <a:lstStyle>
              <a:lvl1pPr defTabSz="877888">
                <a:defRPr sz="1000">
                  <a:solidFill>
                    <a:schemeClr val="tx1"/>
                  </a:solidFill>
                  <a:latin typeface="FrutigerNext LT Regular"/>
                  <a:ea typeface="宋体" panose="02010600030101010101" pitchFamily="2" charset="-122"/>
                </a:defRPr>
              </a:lvl1pPr>
              <a:lvl2pPr marL="742950" indent="-285750" defTabSz="877888">
                <a:defRPr sz="1000">
                  <a:solidFill>
                    <a:schemeClr val="tx1"/>
                  </a:solidFill>
                  <a:latin typeface="FrutigerNext LT Regular"/>
                  <a:ea typeface="宋体" panose="02010600030101010101" pitchFamily="2" charset="-122"/>
                </a:defRPr>
              </a:lvl2pPr>
              <a:lvl3pPr marL="1143000" indent="-228600" defTabSz="877888">
                <a:defRPr sz="1000">
                  <a:solidFill>
                    <a:schemeClr val="tx1"/>
                  </a:solidFill>
                  <a:latin typeface="FrutigerNext LT Regular"/>
                  <a:ea typeface="宋体" panose="02010600030101010101" pitchFamily="2" charset="-122"/>
                </a:defRPr>
              </a:lvl3pPr>
              <a:lvl4pPr marL="1600200" indent="-228600" defTabSz="877888">
                <a:defRPr sz="1000">
                  <a:solidFill>
                    <a:schemeClr val="tx1"/>
                  </a:solidFill>
                  <a:latin typeface="FrutigerNext LT Regular"/>
                  <a:ea typeface="宋体" panose="02010600030101010101" pitchFamily="2" charset="-122"/>
                </a:defRPr>
              </a:lvl4pPr>
              <a:lvl5pPr marL="2057400" indent="-228600" defTabSz="877888">
                <a:defRPr sz="1000">
                  <a:solidFill>
                    <a:schemeClr val="tx1"/>
                  </a:solidFill>
                  <a:latin typeface="FrutigerNext LT Regular"/>
                  <a:ea typeface="宋体" panose="02010600030101010101" pitchFamily="2" charset="-122"/>
                </a:defRPr>
              </a:lvl5pPr>
              <a:lvl6pPr marL="25146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6pPr>
              <a:lvl7pPr marL="29718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7pPr>
              <a:lvl8pPr marL="34290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8pPr>
              <a:lvl9pPr marL="3886200" indent="-228600" defTabSz="877888" eaLnBrk="0" fontAlgn="base" hangingPunct="0">
                <a:spcBef>
                  <a:spcPct val="0"/>
                </a:spcBef>
                <a:spcAft>
                  <a:spcPct val="0"/>
                </a:spcAft>
                <a:defRPr sz="1000">
                  <a:solidFill>
                    <a:schemeClr val="tx1"/>
                  </a:solidFill>
                  <a:latin typeface="FrutigerNext LT Regular"/>
                  <a:ea typeface="宋体" panose="02010600030101010101" pitchFamily="2" charset="-122"/>
                </a:defRPr>
              </a:lvl9pPr>
            </a:lstStyle>
            <a:p>
              <a:pPr eaLnBrk="1" fontAlgn="ctr" hangingPunct="1">
                <a:lnSpc>
                  <a:spcPct val="110000"/>
                </a:lnSpc>
                <a:buClr>
                  <a:schemeClr val="bg1"/>
                </a:buClr>
                <a:buFont typeface="Wingdings" panose="05000000000000000000" pitchFamily="2" charset="2"/>
                <a:buNone/>
                <a:defRPr/>
              </a:pPr>
              <a:r>
                <a:rPr lang="en-US" sz="850" dirty="0">
                  <a:solidFill>
                    <a:srgbClr val="000000"/>
                  </a:solidFill>
                  <a:latin typeface="+mn-ea"/>
                  <a:ea typeface="+mn-ea"/>
                </a:rPr>
                <a:t>Night time</a:t>
              </a:r>
              <a:endParaRPr lang="en-US" altLang="zh-CN" sz="850" dirty="0">
                <a:solidFill>
                  <a:srgbClr val="000000"/>
                </a:solidFill>
                <a:latin typeface="+mn-ea"/>
                <a:ea typeface="+mn-ea"/>
              </a:endParaRPr>
            </a:p>
          </p:txBody>
        </p:sp>
      </p:grpSp>
    </p:spTree>
    <p:extLst>
      <p:ext uri="{BB962C8B-B14F-4D97-AF65-F5344CB8AC3E}">
        <p14:creationId xmlns:p14="http://schemas.microsoft.com/office/powerpoint/2010/main" val="134399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Hybrid Cloud: Makes IT as a Service</a:t>
            </a:r>
            <a:endParaRPr lang="zh-CN" altLang="en-US" dirty="0"/>
          </a:p>
        </p:txBody>
      </p:sp>
      <p:grpSp>
        <p:nvGrpSpPr>
          <p:cNvPr id="24" name="组合 23"/>
          <p:cNvGrpSpPr/>
          <p:nvPr/>
        </p:nvGrpSpPr>
        <p:grpSpPr>
          <a:xfrm>
            <a:off x="1810236" y="1466088"/>
            <a:ext cx="8571528" cy="4500499"/>
            <a:chOff x="2240996" y="1736813"/>
            <a:chExt cx="7914286" cy="4097493"/>
          </a:xfrm>
        </p:grpSpPr>
        <p:pic>
          <p:nvPicPr>
            <p:cNvPr id="4" name="图片 3"/>
            <p:cNvPicPr>
              <a:picLocks noChangeAspect="1"/>
            </p:cNvPicPr>
            <p:nvPr/>
          </p:nvPicPr>
          <p:blipFill>
            <a:blip r:embed="rId3"/>
            <a:stretch>
              <a:fillRect/>
            </a:stretch>
          </p:blipFill>
          <p:spPr>
            <a:xfrm>
              <a:off x="2240996" y="3415258"/>
              <a:ext cx="7914286" cy="2419048"/>
            </a:xfrm>
            <a:prstGeom prst="rect">
              <a:avLst/>
            </a:prstGeom>
          </p:spPr>
        </p:pic>
        <p:pic>
          <p:nvPicPr>
            <p:cNvPr id="7"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74608" y="1845791"/>
              <a:ext cx="1749392" cy="1312171"/>
            </a:xfrm>
            <a:prstGeom prst="rect">
              <a:avLst/>
            </a:prstGeom>
            <a:noFill/>
            <a:ln w="9525">
              <a:noFill/>
              <a:miter lim="800000"/>
              <a:headEnd/>
              <a:tailEnd/>
            </a:ln>
          </p:spPr>
        </p:pic>
        <p:pic>
          <p:nvPicPr>
            <p:cNvPr id="8" name="Picture 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69470" y="1759014"/>
              <a:ext cx="2164378" cy="1623441"/>
            </a:xfrm>
            <a:prstGeom prst="rect">
              <a:avLst/>
            </a:prstGeom>
            <a:noFill/>
            <a:ln w="9525">
              <a:noFill/>
              <a:miter lim="800000"/>
              <a:headEnd/>
              <a:tailEnd/>
            </a:ln>
          </p:spPr>
        </p:pic>
        <p:pic>
          <p:nvPicPr>
            <p:cNvPr id="9"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0047" y="1835699"/>
              <a:ext cx="1749392" cy="1312171"/>
            </a:xfrm>
            <a:prstGeom prst="rect">
              <a:avLst/>
            </a:prstGeom>
            <a:noFill/>
            <a:ln w="9525">
              <a:noFill/>
              <a:miter lim="800000"/>
              <a:headEnd/>
              <a:tailEnd/>
            </a:ln>
          </p:spPr>
        </p:pic>
        <p:pic>
          <p:nvPicPr>
            <p:cNvPr id="10" name="Picture 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76063" y="1736813"/>
              <a:ext cx="2164378" cy="1623441"/>
            </a:xfrm>
            <a:prstGeom prst="rect">
              <a:avLst/>
            </a:prstGeom>
            <a:noFill/>
            <a:ln w="9525">
              <a:noFill/>
              <a:miter lim="800000"/>
              <a:headEnd/>
              <a:tailEnd/>
            </a:ln>
          </p:spPr>
        </p:pic>
        <p:sp>
          <p:nvSpPr>
            <p:cNvPr id="11" name="161145536"/>
            <p:cNvSpPr txBox="1"/>
            <p:nvPr/>
          </p:nvSpPr>
          <p:spPr>
            <a:xfrm>
              <a:off x="7489407" y="2547424"/>
              <a:ext cx="1085554" cy="276999"/>
            </a:xfrm>
            <a:prstGeom prst="rect">
              <a:avLst/>
            </a:prstGeom>
            <a:noFill/>
          </p:spPr>
          <p:txBody>
            <a:bodyPr wrap="none" rtlCol="0">
              <a:spAutoFit/>
            </a:bodyPr>
            <a:lstStyle/>
            <a:p>
              <a:r>
                <a:rPr lang="en-US" altLang="zh-CN" sz="1200" dirty="0">
                  <a:solidFill>
                    <a:schemeClr val="tx1">
                      <a:lumMod val="50000"/>
                      <a:lumOff val="50000"/>
                    </a:schemeClr>
                  </a:solidFill>
                  <a:latin typeface="+mn-ea"/>
                  <a:ea typeface="+mn-ea"/>
                </a:rPr>
                <a:t>Public cloud</a:t>
              </a:r>
              <a:endParaRPr lang="zh-CN" altLang="en-US" sz="1200" dirty="0">
                <a:solidFill>
                  <a:schemeClr val="tx1">
                    <a:lumMod val="50000"/>
                    <a:lumOff val="50000"/>
                  </a:schemeClr>
                </a:solidFill>
                <a:latin typeface="+mn-ea"/>
                <a:ea typeface="+mn-ea"/>
              </a:endParaRPr>
            </a:p>
          </p:txBody>
        </p:sp>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0816" y="2034289"/>
              <a:ext cx="1731075" cy="567967"/>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09812" y="1975761"/>
              <a:ext cx="1731075" cy="567967"/>
            </a:xfrm>
            <a:prstGeom prst="rect">
              <a:avLst/>
            </a:prstGeom>
            <a:noFill/>
            <a:ln w="9525">
              <a:noFill/>
              <a:miter lim="800000"/>
              <a:headEnd/>
              <a:tailEnd/>
            </a:ln>
          </p:spPr>
        </p:pic>
        <p:pic>
          <p:nvPicPr>
            <p:cNvPr id="14" name="图片 13" descr="openstack-logo1.jpg"/>
            <p:cNvPicPr>
              <a:picLocks noChangeAspect="1"/>
            </p:cNvPicPr>
            <p:nvPr/>
          </p:nvPicPr>
          <p:blipFill>
            <a:blip r:embed="rId7" cstate="email">
              <a:clrChange>
                <a:clrFrom>
                  <a:srgbClr val="FFFDFF"/>
                </a:clrFrom>
                <a:clrTo>
                  <a:srgbClr val="FFFDFF">
                    <a:alpha val="0"/>
                  </a:srgbClr>
                </a:clrTo>
              </a:clrChange>
              <a:extLst>
                <a:ext uri="{28A0092B-C50C-407E-A947-70E740481C1C}">
                  <a14:useLocalDpi xmlns:a14="http://schemas.microsoft.com/office/drawing/2010/main"/>
                </a:ext>
              </a:extLst>
            </a:blip>
            <a:stretch>
              <a:fillRect/>
            </a:stretch>
          </p:blipFill>
          <p:spPr>
            <a:xfrm>
              <a:off x="7108762" y="3913119"/>
              <a:ext cx="719731" cy="360723"/>
            </a:xfrm>
            <a:prstGeom prst="rect">
              <a:avLst/>
            </a:prstGeom>
          </p:spPr>
        </p:pic>
        <p:pic>
          <p:nvPicPr>
            <p:cNvPr id="15" name="图片 14" descr="openstack-logo1.jpg"/>
            <p:cNvPicPr>
              <a:picLocks noChangeAspect="1"/>
            </p:cNvPicPr>
            <p:nvPr/>
          </p:nvPicPr>
          <p:blipFill>
            <a:blip r:embed="rId7" cstate="email">
              <a:clrChange>
                <a:clrFrom>
                  <a:srgbClr val="FFFDFF"/>
                </a:clrFrom>
                <a:clrTo>
                  <a:srgbClr val="FFFDFF">
                    <a:alpha val="0"/>
                  </a:srgbClr>
                </a:clrTo>
              </a:clrChange>
              <a:extLst>
                <a:ext uri="{28A0092B-C50C-407E-A947-70E740481C1C}">
                  <a14:useLocalDpi xmlns:a14="http://schemas.microsoft.com/office/drawing/2010/main"/>
                </a:ext>
              </a:extLst>
            </a:blip>
            <a:stretch>
              <a:fillRect/>
            </a:stretch>
          </p:blipFill>
          <p:spPr>
            <a:xfrm>
              <a:off x="5213736" y="3832396"/>
              <a:ext cx="719731" cy="360723"/>
            </a:xfrm>
            <a:prstGeom prst="rect">
              <a:avLst/>
            </a:prstGeom>
          </p:spPr>
        </p:pic>
        <p:sp>
          <p:nvSpPr>
            <p:cNvPr id="16" name="506870390"/>
            <p:cNvSpPr txBox="1"/>
            <p:nvPr/>
          </p:nvSpPr>
          <p:spPr>
            <a:xfrm>
              <a:off x="2765188" y="4637475"/>
              <a:ext cx="1194558" cy="276999"/>
            </a:xfrm>
            <a:prstGeom prst="rect">
              <a:avLst/>
            </a:prstGeom>
            <a:noFill/>
          </p:spPr>
          <p:txBody>
            <a:bodyPr wrap="none" rtlCol="0">
              <a:spAutoFit/>
            </a:bodyPr>
            <a:lstStyle/>
            <a:p>
              <a:r>
                <a:rPr lang="en-US" altLang="zh-CN" sz="1200" b="1" dirty="0">
                  <a:latin typeface="+mn-ea"/>
                  <a:ea typeface="+mn-ea"/>
                </a:rPr>
                <a:t>Cloud mgmt.</a:t>
              </a:r>
              <a:endParaRPr lang="zh-CN" altLang="en-US" sz="1200" b="1" dirty="0">
                <a:latin typeface="+mn-ea"/>
                <a:ea typeface="+mn-ea"/>
              </a:endParaRPr>
            </a:p>
          </p:txBody>
        </p:sp>
        <p:pic>
          <p:nvPicPr>
            <p:cNvPr id="17" name="图片 16" descr="amazon-web-service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23932" y="2526085"/>
              <a:ext cx="488497" cy="202290"/>
            </a:xfrm>
            <a:prstGeom prst="rect">
              <a:avLst/>
            </a:prstGeom>
          </p:spPr>
        </p:pic>
        <p:sp>
          <p:nvSpPr>
            <p:cNvPr id="18" name="云形 17"/>
            <p:cNvSpPr/>
            <p:nvPr/>
          </p:nvSpPr>
          <p:spPr bwMode="auto">
            <a:xfrm rot="1411055">
              <a:off x="3693982" y="2619479"/>
              <a:ext cx="3930230" cy="1041546"/>
            </a:xfrm>
            <a:prstGeom prst="cloud">
              <a:avLst/>
            </a:prstGeom>
            <a:solidFill>
              <a:schemeClr val="bg2">
                <a:lumMod val="60000"/>
                <a:lumOff val="40000"/>
                <a:alpha val="42000"/>
              </a:schemeClr>
            </a:solidFill>
            <a:ln>
              <a:solidFill>
                <a:schemeClr val="bg2"/>
              </a:solidFill>
              <a:prstDash val="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a:latin typeface="+mn-ea"/>
                <a:ea typeface="+mn-ea"/>
              </a:endParaRPr>
            </a:p>
          </p:txBody>
        </p:sp>
        <p:sp>
          <p:nvSpPr>
            <p:cNvPr id="19" name="717365549"/>
            <p:cNvSpPr txBox="1"/>
            <p:nvPr/>
          </p:nvSpPr>
          <p:spPr>
            <a:xfrm>
              <a:off x="5195900" y="2992490"/>
              <a:ext cx="1135247" cy="276999"/>
            </a:xfrm>
            <a:prstGeom prst="rect">
              <a:avLst/>
            </a:prstGeom>
            <a:noFill/>
          </p:spPr>
          <p:txBody>
            <a:bodyPr wrap="none" rtlCol="0">
              <a:spAutoFit/>
            </a:bodyPr>
            <a:lstStyle/>
            <a:p>
              <a:r>
                <a:rPr lang="en-US" altLang="zh-CN" sz="1200" dirty="0">
                  <a:solidFill>
                    <a:srgbClr val="C00000"/>
                  </a:solidFill>
                  <a:latin typeface="+mn-ea"/>
                  <a:ea typeface="+mn-ea"/>
                </a:rPr>
                <a:t>Hybrid cloud</a:t>
              </a:r>
              <a:endParaRPr lang="zh-CN" altLang="en-US" sz="1200" dirty="0">
                <a:solidFill>
                  <a:srgbClr val="C00000"/>
                </a:solidFill>
                <a:latin typeface="+mn-ea"/>
                <a:ea typeface="+mn-ea"/>
              </a:endParaRPr>
            </a:p>
          </p:txBody>
        </p:sp>
        <p:sp>
          <p:nvSpPr>
            <p:cNvPr id="20" name="上下箭头 19"/>
            <p:cNvSpPr/>
            <p:nvPr/>
          </p:nvSpPr>
          <p:spPr bwMode="auto">
            <a:xfrm>
              <a:off x="3324445" y="3017516"/>
              <a:ext cx="280952" cy="630708"/>
            </a:xfrm>
            <a:prstGeom prst="upDownArrow">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mn-ea"/>
                <a:ea typeface="+mn-ea"/>
              </a:endParaRPr>
            </a:p>
          </p:txBody>
        </p:sp>
        <p:pic>
          <p:nvPicPr>
            <p:cNvPr id="21" name="Picture 5" descr="中国电信新Loge-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53386" y="2529902"/>
              <a:ext cx="242646" cy="323454"/>
            </a:xfrm>
            <a:prstGeom prst="rect">
              <a:avLst/>
            </a:prstGeom>
            <a:noFill/>
          </p:spPr>
        </p:pic>
        <p:pic>
          <p:nvPicPr>
            <p:cNvPr id="22" name="Picture 6" descr="中国联通-新"/>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35284" y="2498348"/>
              <a:ext cx="285553" cy="183461"/>
            </a:xfrm>
            <a:prstGeom prst="rect">
              <a:avLst/>
            </a:prstGeom>
            <a:noFill/>
          </p:spPr>
        </p:pic>
        <p:pic>
          <p:nvPicPr>
            <p:cNvPr id="23" name="Picture 7" descr="中国移动+世博会"/>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31542" y="2553152"/>
              <a:ext cx="319583" cy="434358"/>
            </a:xfrm>
            <a:prstGeom prst="rect">
              <a:avLst/>
            </a:prstGeom>
            <a:noFill/>
          </p:spPr>
        </p:pic>
      </p:grpSp>
    </p:spTree>
    <p:extLst>
      <p:ext uri="{BB962C8B-B14F-4D97-AF65-F5344CB8AC3E}">
        <p14:creationId xmlns:p14="http://schemas.microsoft.com/office/powerpoint/2010/main" val="263498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Cloud DC Service System</a:t>
            </a:r>
            <a:endParaRPr lang="zh-CN" altLang="en-US" dirty="0"/>
          </a:p>
        </p:txBody>
      </p:sp>
      <p:sp>
        <p:nvSpPr>
          <p:cNvPr id="6" name="Line 2"/>
          <p:cNvSpPr>
            <a:spLocks noChangeShapeType="1"/>
          </p:cNvSpPr>
          <p:nvPr/>
        </p:nvSpPr>
        <p:spPr bwMode="gray">
          <a:xfrm flipV="1">
            <a:off x="5038512" y="2610209"/>
            <a:ext cx="1095222" cy="519088"/>
          </a:xfrm>
          <a:prstGeom prst="line">
            <a:avLst/>
          </a:prstGeom>
          <a:noFill/>
          <a:ln w="76200">
            <a:solidFill>
              <a:srgbClr val="B2B2B2"/>
            </a:solidFill>
            <a:round/>
            <a:headEnd/>
            <a:tailEnd/>
          </a:ln>
        </p:spPr>
        <p:txBody>
          <a:bodyPr/>
          <a:lstStyle/>
          <a:p>
            <a:endParaRPr lang="zh-CN" altLang="en-US">
              <a:latin typeface="+mn-lt"/>
              <a:ea typeface="+mn-ea"/>
            </a:endParaRPr>
          </a:p>
        </p:txBody>
      </p:sp>
      <p:sp>
        <p:nvSpPr>
          <p:cNvPr id="7" name="Line 3"/>
          <p:cNvSpPr>
            <a:spLocks noChangeShapeType="1"/>
          </p:cNvSpPr>
          <p:nvPr/>
        </p:nvSpPr>
        <p:spPr bwMode="gray">
          <a:xfrm flipH="1" flipV="1">
            <a:off x="6806048" y="2610210"/>
            <a:ext cx="1095222" cy="525918"/>
          </a:xfrm>
          <a:prstGeom prst="line">
            <a:avLst/>
          </a:prstGeom>
          <a:noFill/>
          <a:ln w="76200">
            <a:solidFill>
              <a:srgbClr val="B2B2B2"/>
            </a:solidFill>
            <a:round/>
            <a:headEnd/>
            <a:tailEnd/>
          </a:ln>
        </p:spPr>
        <p:txBody>
          <a:bodyPr/>
          <a:lstStyle/>
          <a:p>
            <a:endParaRPr lang="zh-CN" altLang="en-US">
              <a:latin typeface="+mn-lt"/>
              <a:ea typeface="+mn-ea"/>
            </a:endParaRPr>
          </a:p>
        </p:txBody>
      </p:sp>
      <p:sp>
        <p:nvSpPr>
          <p:cNvPr id="8" name="Line 4"/>
          <p:cNvSpPr>
            <a:spLocks noChangeShapeType="1"/>
          </p:cNvSpPr>
          <p:nvPr/>
        </p:nvSpPr>
        <p:spPr bwMode="gray">
          <a:xfrm flipH="1">
            <a:off x="5765046" y="4618259"/>
            <a:ext cx="1369931" cy="0"/>
          </a:xfrm>
          <a:prstGeom prst="line">
            <a:avLst/>
          </a:prstGeom>
          <a:noFill/>
          <a:ln w="76200">
            <a:solidFill>
              <a:srgbClr val="B2B2B2"/>
            </a:solidFill>
            <a:round/>
            <a:headEnd/>
            <a:tailEnd/>
          </a:ln>
        </p:spPr>
        <p:txBody>
          <a:bodyPr/>
          <a:lstStyle/>
          <a:p>
            <a:endParaRPr lang="zh-CN" altLang="en-US">
              <a:latin typeface="+mn-lt"/>
              <a:ea typeface="+mn-ea"/>
            </a:endParaRPr>
          </a:p>
        </p:txBody>
      </p:sp>
      <p:sp>
        <p:nvSpPr>
          <p:cNvPr id="9" name="Line 5"/>
          <p:cNvSpPr>
            <a:spLocks noChangeShapeType="1"/>
          </p:cNvSpPr>
          <p:nvPr/>
        </p:nvSpPr>
        <p:spPr bwMode="gray">
          <a:xfrm flipH="1">
            <a:off x="7706082" y="3573254"/>
            <a:ext cx="433751" cy="799122"/>
          </a:xfrm>
          <a:prstGeom prst="line">
            <a:avLst/>
          </a:prstGeom>
          <a:noFill/>
          <a:ln w="76200">
            <a:solidFill>
              <a:srgbClr val="B2B2B2"/>
            </a:solidFill>
            <a:round/>
            <a:headEnd/>
            <a:tailEnd/>
          </a:ln>
        </p:spPr>
        <p:txBody>
          <a:bodyPr/>
          <a:lstStyle/>
          <a:p>
            <a:endParaRPr lang="zh-CN" altLang="en-US">
              <a:latin typeface="+mn-lt"/>
              <a:ea typeface="+mn-ea"/>
            </a:endParaRPr>
          </a:p>
        </p:txBody>
      </p:sp>
      <p:sp>
        <p:nvSpPr>
          <p:cNvPr id="10" name="Line 6"/>
          <p:cNvSpPr>
            <a:spLocks noChangeShapeType="1"/>
          </p:cNvSpPr>
          <p:nvPr/>
        </p:nvSpPr>
        <p:spPr bwMode="gray">
          <a:xfrm>
            <a:off x="4778262" y="3573254"/>
            <a:ext cx="433751" cy="799122"/>
          </a:xfrm>
          <a:prstGeom prst="line">
            <a:avLst/>
          </a:prstGeom>
          <a:noFill/>
          <a:ln w="76200">
            <a:solidFill>
              <a:srgbClr val="B2B2B2"/>
            </a:solidFill>
            <a:round/>
            <a:headEnd/>
            <a:tailEnd/>
          </a:ln>
        </p:spPr>
        <p:txBody>
          <a:bodyPr/>
          <a:lstStyle/>
          <a:p>
            <a:endParaRPr lang="zh-CN" altLang="en-US">
              <a:latin typeface="+mn-lt"/>
              <a:ea typeface="+mn-ea"/>
            </a:endParaRPr>
          </a:p>
        </p:txBody>
      </p:sp>
      <p:sp>
        <p:nvSpPr>
          <p:cNvPr id="11" name="AutoShape 7"/>
          <p:cNvSpPr>
            <a:spLocks noChangeArrowheads="1"/>
          </p:cNvSpPr>
          <p:nvPr/>
        </p:nvSpPr>
        <p:spPr bwMode="grayWhite">
          <a:xfrm>
            <a:off x="4678860" y="4358715"/>
            <a:ext cx="1095222" cy="655690"/>
          </a:xfrm>
          <a:prstGeom prst="pentagon">
            <a:avLst/>
          </a:prstGeom>
          <a:solidFill>
            <a:srgbClr val="CC3300">
              <a:alpha val="50195"/>
            </a:srgbClr>
          </a:solidFill>
          <a:ln w="76200" algn="ctr">
            <a:solidFill>
              <a:srgbClr val="CC3300"/>
            </a:solidFill>
            <a:miter lim="800000"/>
            <a:headEnd/>
            <a:tailEnd/>
          </a:ln>
        </p:spPr>
        <p:txBody>
          <a:bodyPr wrap="none" anchor="ctr"/>
          <a:lstStyle/>
          <a:p>
            <a:endParaRPr lang="zh-CN" altLang="zh-CN">
              <a:latin typeface="+mn-lt"/>
              <a:ea typeface="+mn-ea"/>
            </a:endParaRPr>
          </a:p>
        </p:txBody>
      </p:sp>
      <p:sp>
        <p:nvSpPr>
          <p:cNvPr id="12" name="AutoShape 8"/>
          <p:cNvSpPr>
            <a:spLocks noChangeArrowheads="1"/>
          </p:cNvSpPr>
          <p:nvPr/>
        </p:nvSpPr>
        <p:spPr bwMode="grayWhite">
          <a:xfrm>
            <a:off x="3878227" y="2872032"/>
            <a:ext cx="1171128" cy="698947"/>
          </a:xfrm>
          <a:prstGeom prst="pentagon">
            <a:avLst/>
          </a:prstGeom>
          <a:solidFill>
            <a:srgbClr val="FCC704">
              <a:alpha val="50195"/>
            </a:srgbClr>
          </a:solidFill>
          <a:ln w="76200" algn="ctr">
            <a:solidFill>
              <a:schemeClr val="accent1"/>
            </a:solidFill>
            <a:miter lim="800000"/>
            <a:headEnd/>
            <a:tailEnd/>
          </a:ln>
        </p:spPr>
        <p:txBody>
          <a:bodyPr wrap="none" anchor="ctr"/>
          <a:lstStyle/>
          <a:p>
            <a:endParaRPr lang="zh-CN" altLang="zh-CN">
              <a:latin typeface="+mn-lt"/>
              <a:ea typeface="+mn-ea"/>
            </a:endParaRPr>
          </a:p>
        </p:txBody>
      </p:sp>
      <p:sp>
        <p:nvSpPr>
          <p:cNvPr id="13" name="AutoShape 9"/>
          <p:cNvSpPr>
            <a:spLocks noChangeArrowheads="1"/>
          </p:cNvSpPr>
          <p:nvPr/>
        </p:nvSpPr>
        <p:spPr bwMode="grayWhite">
          <a:xfrm>
            <a:off x="7892232" y="2878860"/>
            <a:ext cx="1149441" cy="687564"/>
          </a:xfrm>
          <a:prstGeom prst="pentagon">
            <a:avLst/>
          </a:prstGeom>
          <a:solidFill>
            <a:schemeClr val="accent2">
              <a:alpha val="50195"/>
            </a:schemeClr>
          </a:solidFill>
          <a:ln w="76200" algn="ctr">
            <a:solidFill>
              <a:schemeClr val="accent2"/>
            </a:solidFill>
            <a:miter lim="800000"/>
            <a:headEnd/>
            <a:tailEnd/>
          </a:ln>
        </p:spPr>
        <p:txBody>
          <a:bodyPr wrap="none" anchor="ctr"/>
          <a:lstStyle/>
          <a:p>
            <a:endParaRPr lang="zh-CN" altLang="zh-CN">
              <a:latin typeface="+mn-lt"/>
              <a:ea typeface="+mn-ea"/>
            </a:endParaRPr>
          </a:p>
        </p:txBody>
      </p:sp>
      <p:sp>
        <p:nvSpPr>
          <p:cNvPr id="14" name="AutoShape 10"/>
          <p:cNvSpPr>
            <a:spLocks noChangeArrowheads="1"/>
          </p:cNvSpPr>
          <p:nvPr/>
        </p:nvSpPr>
        <p:spPr bwMode="grayWhite">
          <a:xfrm>
            <a:off x="5938546" y="2008023"/>
            <a:ext cx="1073534" cy="642029"/>
          </a:xfrm>
          <a:prstGeom prst="pentagon">
            <a:avLst/>
          </a:prstGeom>
          <a:solidFill>
            <a:srgbClr val="0099CC">
              <a:alpha val="50195"/>
            </a:srgbClr>
          </a:solidFill>
          <a:ln w="76200" algn="ctr">
            <a:solidFill>
              <a:srgbClr val="0099CC"/>
            </a:solidFill>
            <a:miter lim="800000"/>
            <a:headEnd/>
            <a:tailEnd/>
          </a:ln>
        </p:spPr>
        <p:txBody>
          <a:bodyPr wrap="none" anchor="ctr"/>
          <a:lstStyle/>
          <a:p>
            <a:endParaRPr lang="zh-CN" altLang="zh-CN">
              <a:latin typeface="+mn-lt"/>
              <a:ea typeface="+mn-ea"/>
            </a:endParaRPr>
          </a:p>
        </p:txBody>
      </p:sp>
      <p:sp>
        <p:nvSpPr>
          <p:cNvPr id="15" name="AutoShape 11"/>
          <p:cNvSpPr>
            <a:spLocks noChangeArrowheads="1"/>
          </p:cNvSpPr>
          <p:nvPr/>
        </p:nvSpPr>
        <p:spPr bwMode="grayWhite">
          <a:xfrm>
            <a:off x="7144012" y="4354162"/>
            <a:ext cx="1095222" cy="655690"/>
          </a:xfrm>
          <a:prstGeom prst="pentagon">
            <a:avLst/>
          </a:prstGeom>
          <a:solidFill>
            <a:srgbClr val="339966">
              <a:alpha val="50195"/>
            </a:srgbClr>
          </a:solidFill>
          <a:ln w="76200" algn="ctr">
            <a:solidFill>
              <a:srgbClr val="008000"/>
            </a:solidFill>
            <a:miter lim="800000"/>
            <a:headEnd/>
            <a:tailEnd/>
          </a:ln>
        </p:spPr>
        <p:txBody>
          <a:bodyPr wrap="none" anchor="ctr"/>
          <a:lstStyle/>
          <a:p>
            <a:endParaRPr lang="zh-CN" altLang="zh-CN">
              <a:latin typeface="+mn-lt"/>
              <a:ea typeface="+mn-ea"/>
            </a:endParaRPr>
          </a:p>
        </p:txBody>
      </p:sp>
      <p:sp>
        <p:nvSpPr>
          <p:cNvPr id="43" name="Oval 13"/>
          <p:cNvSpPr>
            <a:spLocks noChangeArrowheads="1"/>
          </p:cNvSpPr>
          <p:nvPr/>
        </p:nvSpPr>
        <p:spPr bwMode="gray">
          <a:xfrm>
            <a:off x="4151129" y="3051889"/>
            <a:ext cx="610866" cy="384406"/>
          </a:xfrm>
          <a:prstGeom prst="ellipse">
            <a:avLst/>
          </a:prstGeom>
          <a:solidFill>
            <a:srgbClr val="292929">
              <a:alpha val="50195"/>
            </a:srgbClr>
          </a:solidFill>
          <a:ln w="19050" algn="ctr">
            <a:solidFill>
              <a:srgbClr val="FFFFFF"/>
            </a:solidFill>
            <a:round/>
            <a:headEnd/>
            <a:tailEnd/>
          </a:ln>
        </p:spPr>
        <p:txBody>
          <a:bodyPr wrap="none" anchor="ctr"/>
          <a:lstStyle/>
          <a:p>
            <a:endParaRPr lang="zh-CN" altLang="zh-CN">
              <a:latin typeface="+mn-lt"/>
              <a:ea typeface="+mn-ea"/>
            </a:endParaRPr>
          </a:p>
        </p:txBody>
      </p:sp>
      <p:sp>
        <p:nvSpPr>
          <p:cNvPr id="44" name="Line 14"/>
          <p:cNvSpPr>
            <a:spLocks noChangeShapeType="1"/>
          </p:cNvSpPr>
          <p:nvPr/>
        </p:nvSpPr>
        <p:spPr bwMode="gray">
          <a:xfrm>
            <a:off x="4458654" y="3051890"/>
            <a:ext cx="0" cy="381773"/>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45" name="Line 15"/>
          <p:cNvSpPr>
            <a:spLocks noChangeShapeType="1"/>
          </p:cNvSpPr>
          <p:nvPr/>
        </p:nvSpPr>
        <p:spPr bwMode="gray">
          <a:xfrm>
            <a:off x="4151129" y="3242776"/>
            <a:ext cx="610866" cy="0"/>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46" name="Freeform 16"/>
          <p:cNvSpPr>
            <a:spLocks/>
          </p:cNvSpPr>
          <p:nvPr/>
        </p:nvSpPr>
        <p:spPr bwMode="gray">
          <a:xfrm>
            <a:off x="4499798" y="3054522"/>
            <a:ext cx="126915" cy="379140"/>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a:solidFill>
              <a:srgbClr val="FFFFFF"/>
            </a:solidFill>
            <a:round/>
            <a:headEnd/>
            <a:tailEnd/>
          </a:ln>
        </p:spPr>
        <p:txBody>
          <a:bodyPr/>
          <a:lstStyle/>
          <a:p>
            <a:endParaRPr lang="zh-CN" altLang="en-US">
              <a:latin typeface="+mn-lt"/>
              <a:ea typeface="+mn-ea"/>
            </a:endParaRPr>
          </a:p>
        </p:txBody>
      </p:sp>
      <p:sp>
        <p:nvSpPr>
          <p:cNvPr id="47" name="Freeform 17"/>
          <p:cNvSpPr>
            <a:spLocks/>
          </p:cNvSpPr>
          <p:nvPr/>
        </p:nvSpPr>
        <p:spPr bwMode="gray">
          <a:xfrm>
            <a:off x="4292689" y="3057156"/>
            <a:ext cx="137375" cy="381773"/>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latin typeface="+mn-lt"/>
              <a:ea typeface="+mn-ea"/>
            </a:endParaRPr>
          </a:p>
        </p:txBody>
      </p:sp>
      <p:sp>
        <p:nvSpPr>
          <p:cNvPr id="48" name="Freeform 18"/>
          <p:cNvSpPr>
            <a:spLocks/>
          </p:cNvSpPr>
          <p:nvPr/>
        </p:nvSpPr>
        <p:spPr bwMode="gray">
          <a:xfrm rot="5400000">
            <a:off x="4423182" y="3126336"/>
            <a:ext cx="50025" cy="455360"/>
          </a:xfrm>
          <a:custGeom>
            <a:avLst/>
            <a:gdLst>
              <a:gd name="T0" fmla="*/ 1 w 197"/>
              <a:gd name="T1" fmla="*/ 0 h 870"/>
              <a:gd name="T2" fmla="*/ 0 w 197"/>
              <a:gd name="T3" fmla="*/ 11 h 870"/>
              <a:gd name="T4" fmla="*/ 1 w 197"/>
              <a:gd name="T5" fmla="*/ 2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latin typeface="+mn-lt"/>
              <a:ea typeface="+mn-ea"/>
            </a:endParaRPr>
          </a:p>
        </p:txBody>
      </p:sp>
      <p:sp>
        <p:nvSpPr>
          <p:cNvPr id="49" name="Freeform 19"/>
          <p:cNvSpPr>
            <a:spLocks/>
          </p:cNvSpPr>
          <p:nvPr/>
        </p:nvSpPr>
        <p:spPr bwMode="gray">
          <a:xfrm rot="16200000" flipV="1">
            <a:off x="4428761" y="2905610"/>
            <a:ext cx="50025" cy="455360"/>
          </a:xfrm>
          <a:custGeom>
            <a:avLst/>
            <a:gdLst>
              <a:gd name="T0" fmla="*/ 1 w 197"/>
              <a:gd name="T1" fmla="*/ 0 h 870"/>
              <a:gd name="T2" fmla="*/ 0 w 197"/>
              <a:gd name="T3" fmla="*/ 11 h 870"/>
              <a:gd name="T4" fmla="*/ 1 w 197"/>
              <a:gd name="T5" fmla="*/ 2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solidFill>
            <a:round/>
            <a:headEnd/>
            <a:tailEnd/>
          </a:ln>
        </p:spPr>
        <p:txBody>
          <a:bodyPr/>
          <a:lstStyle/>
          <a:p>
            <a:endParaRPr lang="zh-CN" altLang="en-US">
              <a:latin typeface="+mn-lt"/>
              <a:ea typeface="+mn-ea"/>
            </a:endParaRPr>
          </a:p>
        </p:txBody>
      </p:sp>
      <p:sp>
        <p:nvSpPr>
          <p:cNvPr id="37" name="AutoShape 21"/>
          <p:cNvSpPr>
            <a:spLocks noChangeArrowheads="1"/>
          </p:cNvSpPr>
          <p:nvPr/>
        </p:nvSpPr>
        <p:spPr bwMode="gray">
          <a:xfrm>
            <a:off x="5047548" y="4560204"/>
            <a:ext cx="318084" cy="200349"/>
          </a:xfrm>
          <a:prstGeom prst="roundRect">
            <a:avLst>
              <a:gd name="adj" fmla="val 6250"/>
            </a:avLst>
          </a:prstGeom>
          <a:solidFill>
            <a:srgbClr val="292929">
              <a:alpha val="50195"/>
            </a:srgbClr>
          </a:solidFill>
          <a:ln w="19050" algn="ctr">
            <a:solidFill>
              <a:srgbClr val="FFFFFF"/>
            </a:solidFill>
            <a:round/>
            <a:headEnd/>
            <a:tailEnd/>
          </a:ln>
        </p:spPr>
        <p:txBody>
          <a:bodyPr wrap="none" anchor="ctr"/>
          <a:lstStyle/>
          <a:p>
            <a:endParaRPr lang="zh-CN" altLang="zh-CN">
              <a:latin typeface="+mn-lt"/>
              <a:ea typeface="+mn-ea"/>
            </a:endParaRPr>
          </a:p>
        </p:txBody>
      </p:sp>
      <p:sp>
        <p:nvSpPr>
          <p:cNvPr id="38" name="AutoShape 22"/>
          <p:cNvSpPr>
            <a:spLocks noChangeArrowheads="1"/>
          </p:cNvSpPr>
          <p:nvPr/>
        </p:nvSpPr>
        <p:spPr bwMode="gray">
          <a:xfrm>
            <a:off x="4939111" y="4758277"/>
            <a:ext cx="531345" cy="88791"/>
          </a:xfrm>
          <a:prstGeom prst="roundRect">
            <a:avLst>
              <a:gd name="adj" fmla="val 16667"/>
            </a:avLst>
          </a:prstGeom>
          <a:solidFill>
            <a:srgbClr val="292929">
              <a:alpha val="50195"/>
            </a:srgbClr>
          </a:solidFill>
          <a:ln w="19050" algn="ctr">
            <a:solidFill>
              <a:srgbClr val="FFFFFF"/>
            </a:solidFill>
            <a:round/>
            <a:headEnd/>
            <a:tailEnd/>
          </a:ln>
        </p:spPr>
        <p:txBody>
          <a:bodyPr wrap="none" anchor="ctr"/>
          <a:lstStyle/>
          <a:p>
            <a:endParaRPr lang="zh-CN" altLang="zh-CN">
              <a:latin typeface="+mn-lt"/>
              <a:ea typeface="+mn-ea"/>
            </a:endParaRPr>
          </a:p>
        </p:txBody>
      </p:sp>
      <p:sp>
        <p:nvSpPr>
          <p:cNvPr id="39" name="Line 23"/>
          <p:cNvSpPr>
            <a:spLocks noChangeShapeType="1"/>
          </p:cNvSpPr>
          <p:nvPr/>
        </p:nvSpPr>
        <p:spPr bwMode="gray">
          <a:xfrm flipH="1">
            <a:off x="5313220" y="4802671"/>
            <a:ext cx="81328" cy="0"/>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40" name="Line 24"/>
          <p:cNvSpPr>
            <a:spLocks noChangeShapeType="1"/>
          </p:cNvSpPr>
          <p:nvPr/>
        </p:nvSpPr>
        <p:spPr bwMode="gray">
          <a:xfrm flipH="1">
            <a:off x="5154179" y="4622812"/>
            <a:ext cx="131933" cy="0"/>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41" name="Line 25"/>
          <p:cNvSpPr>
            <a:spLocks noChangeShapeType="1"/>
          </p:cNvSpPr>
          <p:nvPr/>
        </p:nvSpPr>
        <p:spPr bwMode="gray">
          <a:xfrm flipH="1">
            <a:off x="5204783" y="4652409"/>
            <a:ext cx="81328" cy="0"/>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42" name="Line 26"/>
          <p:cNvSpPr>
            <a:spLocks noChangeShapeType="1"/>
          </p:cNvSpPr>
          <p:nvPr/>
        </p:nvSpPr>
        <p:spPr bwMode="gray">
          <a:xfrm flipH="1">
            <a:off x="5228278" y="4708188"/>
            <a:ext cx="57833" cy="0"/>
          </a:xfrm>
          <a:prstGeom prst="line">
            <a:avLst/>
          </a:prstGeom>
          <a:noFill/>
          <a:ln w="19050">
            <a:solidFill>
              <a:srgbClr val="FFFFFF"/>
            </a:solidFill>
            <a:round/>
            <a:headEnd/>
            <a:tailEnd/>
          </a:ln>
        </p:spPr>
        <p:txBody>
          <a:bodyPr/>
          <a:lstStyle/>
          <a:p>
            <a:endParaRPr lang="zh-CN" altLang="en-US">
              <a:latin typeface="+mn-lt"/>
              <a:ea typeface="+mn-ea"/>
            </a:endParaRPr>
          </a:p>
        </p:txBody>
      </p:sp>
      <p:sp>
        <p:nvSpPr>
          <p:cNvPr id="35" name="AutoShape 29"/>
          <p:cNvSpPr>
            <a:spLocks noChangeArrowheads="1"/>
          </p:cNvSpPr>
          <p:nvPr/>
        </p:nvSpPr>
        <p:spPr bwMode="gray">
          <a:xfrm>
            <a:off x="8177785" y="3130435"/>
            <a:ext cx="596408" cy="283450"/>
          </a:xfrm>
          <a:prstGeom prst="roundRect">
            <a:avLst>
              <a:gd name="adj" fmla="val 16667"/>
            </a:avLst>
          </a:prstGeom>
          <a:solidFill>
            <a:srgbClr val="292929">
              <a:alpha val="50195"/>
            </a:srgbClr>
          </a:solidFill>
          <a:ln w="19050" algn="ctr">
            <a:solidFill>
              <a:srgbClr val="FFFFFF"/>
            </a:solidFill>
            <a:round/>
            <a:headEnd/>
            <a:tailEnd/>
          </a:ln>
        </p:spPr>
        <p:txBody>
          <a:bodyPr wrap="none" anchor="ctr"/>
          <a:lstStyle/>
          <a:p>
            <a:endParaRPr lang="zh-CN" altLang="zh-CN">
              <a:latin typeface="+mn-lt"/>
              <a:ea typeface="+mn-ea"/>
            </a:endParaRPr>
          </a:p>
        </p:txBody>
      </p:sp>
      <p:sp>
        <p:nvSpPr>
          <p:cNvPr id="36" name="AutoShape 30"/>
          <p:cNvSpPr>
            <a:spLocks noChangeArrowheads="1"/>
          </p:cNvSpPr>
          <p:nvPr/>
        </p:nvSpPr>
        <p:spPr bwMode="gray">
          <a:xfrm>
            <a:off x="8358515" y="3057581"/>
            <a:ext cx="220490" cy="128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292929">
              <a:alpha val="50195"/>
            </a:srgbClr>
          </a:solidFill>
          <a:ln w="12700" algn="ctr">
            <a:solidFill>
              <a:srgbClr val="FFFFFF"/>
            </a:solidFill>
            <a:miter lim="800000"/>
            <a:headEnd/>
            <a:tailEnd/>
          </a:ln>
        </p:spPr>
        <p:txBody>
          <a:bodyPr wrap="none" anchor="ctr"/>
          <a:lstStyle/>
          <a:p>
            <a:endParaRPr lang="zh-CN" altLang="en-US">
              <a:latin typeface="+mn-lt"/>
              <a:ea typeface="+mn-ea"/>
            </a:endParaRPr>
          </a:p>
        </p:txBody>
      </p:sp>
      <p:sp>
        <p:nvSpPr>
          <p:cNvPr id="33" name="Freeform 32"/>
          <p:cNvSpPr>
            <a:spLocks/>
          </p:cNvSpPr>
          <p:nvPr/>
        </p:nvSpPr>
        <p:spPr bwMode="gray">
          <a:xfrm>
            <a:off x="7462095" y="4537592"/>
            <a:ext cx="487970" cy="368671"/>
          </a:xfrm>
          <a:custGeom>
            <a:avLst/>
            <a:gdLst>
              <a:gd name="T0" fmla="*/ 1376 w 3312"/>
              <a:gd name="T1" fmla="*/ 696 h 3962"/>
              <a:gd name="T2" fmla="*/ 1639 w 3312"/>
              <a:gd name="T3" fmla="*/ 920 h 3962"/>
              <a:gd name="T4" fmla="*/ 1926 w 3312"/>
              <a:gd name="T5" fmla="*/ 708 h 3962"/>
              <a:gd name="T6" fmla="*/ 2940 w 3312"/>
              <a:gd name="T7" fmla="*/ 66 h 3962"/>
              <a:gd name="T8" fmla="*/ 3204 w 3312"/>
              <a:gd name="T9" fmla="*/ 78 h 3962"/>
              <a:gd name="T10" fmla="*/ 3072 w 3312"/>
              <a:gd name="T11" fmla="*/ 444 h 3962"/>
              <a:gd name="T12" fmla="*/ 2139 w 3312"/>
              <a:gd name="T13" fmla="*/ 1081 h 3962"/>
              <a:gd name="T14" fmla="*/ 2476 w 3312"/>
              <a:gd name="T15" fmla="*/ 2372 h 3962"/>
              <a:gd name="T16" fmla="*/ 2251 w 3312"/>
              <a:gd name="T17" fmla="*/ 2435 h 3962"/>
              <a:gd name="T18" fmla="*/ 2614 w 3312"/>
              <a:gd name="T19" fmla="*/ 3589 h 3962"/>
              <a:gd name="T20" fmla="*/ 2539 w 3312"/>
              <a:gd name="T21" fmla="*/ 3925 h 3962"/>
              <a:gd name="T22" fmla="*/ 2226 w 3312"/>
              <a:gd name="T23" fmla="*/ 3689 h 3962"/>
              <a:gd name="T24" fmla="*/ 1789 w 3312"/>
              <a:gd name="T25" fmla="*/ 2534 h 3962"/>
              <a:gd name="T26" fmla="*/ 1414 w 3312"/>
              <a:gd name="T27" fmla="*/ 2534 h 3962"/>
              <a:gd name="T28" fmla="*/ 1051 w 3312"/>
              <a:gd name="T29" fmla="*/ 3689 h 3962"/>
              <a:gd name="T30" fmla="*/ 789 w 3312"/>
              <a:gd name="T31" fmla="*/ 3925 h 3962"/>
              <a:gd name="T32" fmla="*/ 676 w 3312"/>
              <a:gd name="T33" fmla="*/ 3577 h 3962"/>
              <a:gd name="T34" fmla="*/ 1001 w 3312"/>
              <a:gd name="T35" fmla="*/ 2459 h 3962"/>
              <a:gd name="T36" fmla="*/ 751 w 3312"/>
              <a:gd name="T37" fmla="*/ 2397 h 3962"/>
              <a:gd name="T38" fmla="*/ 1126 w 3312"/>
              <a:gd name="T39" fmla="*/ 1081 h 3962"/>
              <a:gd name="T40" fmla="*/ 139 w 3312"/>
              <a:gd name="T41" fmla="*/ 497 h 3962"/>
              <a:gd name="T42" fmla="*/ 60 w 3312"/>
              <a:gd name="T43" fmla="*/ 180 h 3962"/>
              <a:gd name="T44" fmla="*/ 389 w 3312"/>
              <a:gd name="T45" fmla="*/ 162 h 3962"/>
              <a:gd name="T46" fmla="*/ 1376 w 3312"/>
              <a:gd name="T47" fmla="*/ 696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292929">
              <a:alpha val="50195"/>
            </a:srgbClr>
          </a:solidFill>
          <a:ln w="19050">
            <a:solidFill>
              <a:srgbClr val="FFFFFF"/>
            </a:solidFill>
            <a:round/>
            <a:headEnd/>
            <a:tailEnd/>
          </a:ln>
        </p:spPr>
        <p:txBody>
          <a:bodyPr/>
          <a:lstStyle/>
          <a:p>
            <a:endParaRPr lang="zh-CN" altLang="en-US">
              <a:latin typeface="+mn-lt"/>
              <a:ea typeface="+mn-ea"/>
            </a:endParaRPr>
          </a:p>
        </p:txBody>
      </p:sp>
      <p:sp>
        <p:nvSpPr>
          <p:cNvPr id="34" name="Oval 33"/>
          <p:cNvSpPr>
            <a:spLocks noChangeArrowheads="1"/>
          </p:cNvSpPr>
          <p:nvPr/>
        </p:nvSpPr>
        <p:spPr bwMode="gray">
          <a:xfrm>
            <a:off x="7642432" y="4526054"/>
            <a:ext cx="127002" cy="78629"/>
          </a:xfrm>
          <a:prstGeom prst="ellipse">
            <a:avLst/>
          </a:prstGeom>
          <a:solidFill>
            <a:srgbClr val="292929">
              <a:alpha val="50195"/>
            </a:srgbClr>
          </a:solidFill>
          <a:ln w="19050">
            <a:solidFill>
              <a:srgbClr val="FFFFFF"/>
            </a:solidFill>
            <a:round/>
            <a:headEnd/>
            <a:tailEnd/>
          </a:ln>
        </p:spPr>
        <p:txBody>
          <a:bodyPr wrap="none" anchor="ctr"/>
          <a:lstStyle/>
          <a:p>
            <a:endParaRPr lang="zh-CN" altLang="zh-CN">
              <a:latin typeface="+mn-lt"/>
              <a:ea typeface="+mn-ea"/>
            </a:endParaRPr>
          </a:p>
        </p:txBody>
      </p:sp>
      <p:sp>
        <p:nvSpPr>
          <p:cNvPr id="20" name="254862323"/>
          <p:cNvSpPr>
            <a:spLocks/>
          </p:cNvSpPr>
          <p:nvPr/>
        </p:nvSpPr>
        <p:spPr bwMode="auto">
          <a:xfrm>
            <a:off x="3322748" y="1944087"/>
            <a:ext cx="1987369" cy="518138"/>
          </a:xfrm>
          <a:prstGeom prst="accentCallout2">
            <a:avLst>
              <a:gd name="adj1" fmla="val 18750"/>
              <a:gd name="adj2" fmla="val 104532"/>
              <a:gd name="adj3" fmla="val 18750"/>
              <a:gd name="adj4" fmla="val 118509"/>
              <a:gd name="adj5" fmla="val 46093"/>
              <a:gd name="adj6" fmla="val 133051"/>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defTabSz="933450">
              <a:lnSpc>
                <a:spcPct val="90000"/>
              </a:lnSpc>
              <a:spcAft>
                <a:spcPct val="35000"/>
              </a:spcAft>
            </a:pPr>
            <a:r>
              <a:rPr lang="en-US" altLang="zh-CN" sz="1100" b="1" dirty="0"/>
              <a:t>Planning and design</a:t>
            </a:r>
          </a:p>
          <a:p>
            <a:pPr defTabSz="933450">
              <a:lnSpc>
                <a:spcPct val="90000"/>
              </a:lnSpc>
              <a:spcAft>
                <a:spcPct val="35000"/>
              </a:spcAft>
            </a:pPr>
            <a:r>
              <a:rPr lang="en-US" altLang="zh-CN" dirty="0"/>
              <a:t>Shortens deployment time by over 60%.</a:t>
            </a:r>
            <a:endParaRPr lang="zh-CN" altLang="en-US" dirty="0"/>
          </a:p>
        </p:txBody>
      </p:sp>
      <p:sp>
        <p:nvSpPr>
          <p:cNvPr id="21" name="715784715"/>
          <p:cNvSpPr>
            <a:spLocks/>
          </p:cNvSpPr>
          <p:nvPr/>
        </p:nvSpPr>
        <p:spPr bwMode="auto">
          <a:xfrm>
            <a:off x="2292844" y="3795775"/>
            <a:ext cx="1930949" cy="507721"/>
          </a:xfrm>
          <a:prstGeom prst="accentCallout2">
            <a:avLst>
              <a:gd name="adj1" fmla="val 18750"/>
              <a:gd name="adj2" fmla="val 104532"/>
              <a:gd name="adj3" fmla="val 18750"/>
              <a:gd name="adj4" fmla="val 113125"/>
              <a:gd name="adj5" fmla="val -67703"/>
              <a:gd name="adj6" fmla="val 121009"/>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a:r>
              <a:rPr lang="en-US" altLang="zh-CN" sz="1100" b="1" dirty="0"/>
              <a:t>DR</a:t>
            </a:r>
          </a:p>
          <a:p>
            <a:pPr lvl="0"/>
            <a:r>
              <a:rPr lang="en-US" altLang="zh-CN" dirty="0"/>
              <a:t>Ensures data availability and integrity.</a:t>
            </a:r>
            <a:endParaRPr lang="zh-CN" altLang="en-US" dirty="0"/>
          </a:p>
        </p:txBody>
      </p:sp>
      <p:sp>
        <p:nvSpPr>
          <p:cNvPr id="22" name="2103305420"/>
          <p:cNvSpPr>
            <a:spLocks/>
          </p:cNvSpPr>
          <p:nvPr/>
        </p:nvSpPr>
        <p:spPr bwMode="auto">
          <a:xfrm>
            <a:off x="2292843" y="5025788"/>
            <a:ext cx="1988410" cy="437126"/>
          </a:xfrm>
          <a:prstGeom prst="accentCallout2">
            <a:avLst>
              <a:gd name="adj1" fmla="val 18750"/>
              <a:gd name="adj2" fmla="val 104532"/>
              <a:gd name="adj3" fmla="val 18750"/>
              <a:gd name="adj4" fmla="val 117847"/>
              <a:gd name="adj5" fmla="val -2606"/>
              <a:gd name="adj6" fmla="val 13191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a:r>
              <a:rPr lang="en-US" altLang="zh-CN" sz="1100" b="1" dirty="0"/>
              <a:t>Evaluation and optimization</a:t>
            </a:r>
          </a:p>
          <a:p>
            <a:pPr lvl="0"/>
            <a:r>
              <a:rPr lang="en-US" altLang="zh-CN" dirty="0"/>
              <a:t>Improves performance and eliminates potential risks.</a:t>
            </a:r>
            <a:endParaRPr lang="zh-CN" altLang="en-US" dirty="0"/>
          </a:p>
        </p:txBody>
      </p:sp>
      <p:sp>
        <p:nvSpPr>
          <p:cNvPr id="23" name="1895055761"/>
          <p:cNvSpPr>
            <a:spLocks/>
          </p:cNvSpPr>
          <p:nvPr/>
        </p:nvSpPr>
        <p:spPr bwMode="auto">
          <a:xfrm>
            <a:off x="8468761" y="5050552"/>
            <a:ext cx="1659489" cy="569859"/>
          </a:xfrm>
          <a:prstGeom prst="accentCallout2">
            <a:avLst>
              <a:gd name="adj1" fmla="val 18750"/>
              <a:gd name="adj2" fmla="val -4532"/>
              <a:gd name="adj3" fmla="val 18750"/>
              <a:gd name="adj4" fmla="val -19829"/>
              <a:gd name="adj5" fmla="val -14583"/>
              <a:gd name="adj6" fmla="val -3597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defTabSz="933450">
              <a:lnSpc>
                <a:spcPct val="90000"/>
              </a:lnSpc>
              <a:spcAft>
                <a:spcPct val="35000"/>
              </a:spcAft>
            </a:pPr>
            <a:r>
              <a:rPr lang="en-US" altLang="zh-CN" sz="1050" b="1" dirty="0"/>
              <a:t>Migration</a:t>
            </a:r>
          </a:p>
          <a:p>
            <a:pPr defTabSz="933450">
              <a:lnSpc>
                <a:spcPct val="90000"/>
              </a:lnSpc>
              <a:spcAft>
                <a:spcPct val="35000"/>
              </a:spcAft>
            </a:pPr>
            <a:r>
              <a:rPr lang="en-US" altLang="zh-CN" dirty="0"/>
              <a:t>Ensures unchanged high user experience.</a:t>
            </a:r>
            <a:endParaRPr lang="zh-CN" altLang="en-US" dirty="0"/>
          </a:p>
        </p:txBody>
      </p:sp>
      <p:sp>
        <p:nvSpPr>
          <p:cNvPr id="24" name="275960089"/>
          <p:cNvSpPr>
            <a:spLocks/>
          </p:cNvSpPr>
          <p:nvPr/>
        </p:nvSpPr>
        <p:spPr bwMode="auto">
          <a:xfrm>
            <a:off x="8468760" y="3834841"/>
            <a:ext cx="1659490" cy="526292"/>
          </a:xfrm>
          <a:prstGeom prst="accentCallout2">
            <a:avLst>
              <a:gd name="adj1" fmla="val 18750"/>
              <a:gd name="adj2" fmla="val -4532"/>
              <a:gd name="adj3" fmla="val 18750"/>
              <a:gd name="adj4" fmla="val -12750"/>
              <a:gd name="adj5" fmla="val -71627"/>
              <a:gd name="adj6" fmla="val -7698"/>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defTabSz="933450">
              <a:lnSpc>
                <a:spcPct val="90000"/>
              </a:lnSpc>
              <a:spcAft>
                <a:spcPct val="35000"/>
              </a:spcAft>
            </a:pPr>
            <a:r>
              <a:rPr lang="en-US" altLang="zh-CN" sz="1100" b="1" dirty="0"/>
              <a:t>Consolidation</a:t>
            </a:r>
          </a:p>
          <a:p>
            <a:pPr defTabSz="933450">
              <a:lnSpc>
                <a:spcPct val="90000"/>
              </a:lnSpc>
              <a:spcAft>
                <a:spcPct val="35000"/>
              </a:spcAft>
            </a:pPr>
            <a:r>
              <a:rPr lang="en-US" altLang="zh-CN" dirty="0"/>
              <a:t>Reduces CAPEX by over 40%.</a:t>
            </a:r>
            <a:endParaRPr lang="zh-CN" altLang="en-US" dirty="0"/>
          </a:p>
        </p:txBody>
      </p:sp>
      <p:sp>
        <p:nvSpPr>
          <p:cNvPr id="25" name="圆角矩形 24"/>
          <p:cNvSpPr/>
          <p:nvPr/>
        </p:nvSpPr>
        <p:spPr>
          <a:xfrm>
            <a:off x="7798564" y="2868465"/>
            <a:ext cx="1368377" cy="730971"/>
          </a:xfrm>
          <a:prstGeom prst="roundRect">
            <a:avLst>
              <a:gd name="adj" fmla="val 10000"/>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6" name="圆角矩形 25"/>
          <p:cNvSpPr/>
          <p:nvPr/>
        </p:nvSpPr>
        <p:spPr>
          <a:xfrm>
            <a:off x="5904278" y="1958541"/>
            <a:ext cx="1385442" cy="802473"/>
          </a:xfrm>
          <a:prstGeom prst="roundRect">
            <a:avLst>
              <a:gd name="adj" fmla="val 10000"/>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7" name="圆角矩形 26"/>
          <p:cNvSpPr/>
          <p:nvPr/>
        </p:nvSpPr>
        <p:spPr>
          <a:xfrm>
            <a:off x="7133004" y="4326589"/>
            <a:ext cx="1197720" cy="723963"/>
          </a:xfrm>
          <a:prstGeom prst="roundRect">
            <a:avLst>
              <a:gd name="adj" fmla="val 10000"/>
            </a:avLst>
          </a:prstGeom>
          <a:blipFill rotWithShape="0">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8" name="圆角矩形 27"/>
          <p:cNvSpPr/>
          <p:nvPr/>
        </p:nvSpPr>
        <p:spPr>
          <a:xfrm>
            <a:off x="4584819" y="4335781"/>
            <a:ext cx="1271390" cy="704022"/>
          </a:xfrm>
          <a:prstGeom prst="roundRect">
            <a:avLst>
              <a:gd name="adj" fmla="val 10000"/>
            </a:avLst>
          </a:prstGeom>
          <a:blipFill rotWithShape="0">
            <a:blip r:embed="rId6"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9" name="圆角矩形 28"/>
          <p:cNvSpPr/>
          <p:nvPr/>
        </p:nvSpPr>
        <p:spPr>
          <a:xfrm>
            <a:off x="3748606" y="2825506"/>
            <a:ext cx="1493243" cy="859922"/>
          </a:xfrm>
          <a:prstGeom prst="roundRect">
            <a:avLst>
              <a:gd name="adj" fmla="val 10000"/>
            </a:avLst>
          </a:prstGeom>
          <a:blipFill rotWithShape="0">
            <a:blip r:embed="rId7"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30" name="椭圆 29"/>
          <p:cNvSpPr/>
          <p:nvPr/>
        </p:nvSpPr>
        <p:spPr>
          <a:xfrm>
            <a:off x="7376938" y="4238532"/>
            <a:ext cx="934831" cy="129929"/>
          </a:xfrm>
          <a:prstGeom prst="ellipse">
            <a:avLst/>
          </a:prstGeom>
        </p:spPr>
        <p:txBody>
          <a:bodyPr vert="eaVert" wrap="none" rtlCol="0" anchor="ctr">
            <a:spAutoFit/>
          </a:bodyPr>
          <a:lstStyle/>
          <a:p>
            <a:pPr algn="ctr">
              <a:lnSpc>
                <a:spcPct val="130000"/>
              </a:lnSpc>
              <a:buClr>
                <a:srgbClr val="CC9900"/>
              </a:buClr>
              <a:buFont typeface="Wingdings" pitchFamily="2" charset="2"/>
              <a:buNone/>
            </a:pPr>
            <a:endParaRPr lang="zh-CN" altLang="en-US" sz="2400" dirty="0">
              <a:latin typeface="+mn-lt"/>
              <a:ea typeface="+mn-ea"/>
            </a:endParaRPr>
          </a:p>
        </p:txBody>
      </p:sp>
      <p:sp>
        <p:nvSpPr>
          <p:cNvPr id="31" name="圆角矩形 30"/>
          <p:cNvSpPr/>
          <p:nvPr/>
        </p:nvSpPr>
        <p:spPr>
          <a:xfrm>
            <a:off x="7542872" y="3940662"/>
            <a:ext cx="671227" cy="102227"/>
          </a:xfrm>
          <a:prstGeom prst="roundRect">
            <a:avLst/>
          </a:prstGeom>
        </p:spPr>
        <p:txBody>
          <a:bodyPr vert="eaVert" wrap="none" rtlCol="0" anchor="ctr">
            <a:spAutoFit/>
          </a:bodyPr>
          <a:lstStyle/>
          <a:p>
            <a:pPr algn="ctr">
              <a:lnSpc>
                <a:spcPct val="130000"/>
              </a:lnSpc>
              <a:buClr>
                <a:srgbClr val="CC9900"/>
              </a:buClr>
              <a:buFont typeface="Wingdings" pitchFamily="2" charset="2"/>
              <a:buNone/>
            </a:pPr>
            <a:endParaRPr lang="zh-CN" altLang="en-US" sz="2400" dirty="0">
              <a:latin typeface="+mn-lt"/>
              <a:ea typeface="+mn-ea"/>
            </a:endParaRPr>
          </a:p>
        </p:txBody>
      </p:sp>
      <p:pic>
        <p:nvPicPr>
          <p:cNvPr id="3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51543" y="3147027"/>
            <a:ext cx="2428866" cy="1118849"/>
          </a:xfrm>
          <a:prstGeom prst="rect">
            <a:avLst/>
          </a:prstGeom>
          <a:noFill/>
          <a:ln w="9525">
            <a:noFill/>
            <a:miter lim="800000"/>
            <a:headEnd/>
            <a:tailEnd/>
          </a:ln>
        </p:spPr>
      </p:pic>
    </p:spTree>
    <p:extLst>
      <p:ext uri="{BB962C8B-B14F-4D97-AF65-F5344CB8AC3E}">
        <p14:creationId xmlns:p14="http://schemas.microsoft.com/office/powerpoint/2010/main" val="293958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a:xfrm>
            <a:off x="1595500" y="410400"/>
            <a:ext cx="9831600" cy="1024280"/>
          </a:xfrm>
        </p:spPr>
        <p:txBody>
          <a:bodyPr/>
          <a:lstStyle/>
          <a:p>
            <a:r>
              <a:rPr lang="en-US" altLang="zh-CN" sz="3000" dirty="0"/>
              <a:t>Service-driven Distributed Cloud DC Allows On-Demand IT Resource Usage </a:t>
            </a:r>
            <a:endParaRPr lang="zh-CN" altLang="en-US" sz="3000" dirty="0"/>
          </a:p>
        </p:txBody>
      </p:sp>
      <p:grpSp>
        <p:nvGrpSpPr>
          <p:cNvPr id="6" name="组合 5"/>
          <p:cNvGrpSpPr/>
          <p:nvPr/>
        </p:nvGrpSpPr>
        <p:grpSpPr>
          <a:xfrm>
            <a:off x="1703512" y="1520788"/>
            <a:ext cx="8388734" cy="4597174"/>
            <a:chOff x="1955738" y="1376773"/>
            <a:chExt cx="8388734" cy="4597174"/>
          </a:xfrm>
        </p:grpSpPr>
        <p:sp>
          <p:nvSpPr>
            <p:cNvPr id="4" name="1695881196"/>
            <p:cNvSpPr txBox="1"/>
            <p:nvPr/>
          </p:nvSpPr>
          <p:spPr>
            <a:xfrm>
              <a:off x="1955738" y="1376773"/>
              <a:ext cx="7848674" cy="563231"/>
            </a:xfrm>
            <a:prstGeom prst="rect">
              <a:avLst/>
            </a:prstGeom>
            <a:noFill/>
          </p:spPr>
          <p:txBody>
            <a:bodyPr wrap="square" rtlCol="0">
              <a:spAutoFit/>
            </a:bodyPr>
            <a:lstStyle/>
            <a:p>
              <a:pPr lvl="0" algn="ctr">
                <a:lnSpc>
                  <a:spcPct val="70000"/>
                </a:lnSpc>
              </a:pPr>
              <a:r>
                <a:rPr lang="en-US" altLang="zh-CN" sz="1800" b="1" dirty="0">
                  <a:solidFill>
                    <a:srgbClr val="C00000"/>
                  </a:solidFill>
                  <a:latin typeface="+mn-ea"/>
                  <a:ea typeface="+mn-ea"/>
                  <a:cs typeface="Arial" pitchFamily="34" charset="0"/>
                </a:rPr>
                <a:t>S</a:t>
              </a:r>
              <a:r>
                <a:rPr lang="en-US" altLang="zh-CN" sz="1800" dirty="0">
                  <a:solidFill>
                    <a:schemeClr val="bg1">
                      <a:lumMod val="50000"/>
                    </a:schemeClr>
                  </a:solidFill>
                  <a:latin typeface="+mn-ea"/>
                  <a:ea typeface="+mn-ea"/>
                  <a:cs typeface="Arial" pitchFamily="34" charset="0"/>
                </a:rPr>
                <a:t>ervice-</a:t>
              </a:r>
              <a:r>
                <a:rPr lang="en-US" altLang="zh-CN" sz="1800" b="1" dirty="0">
                  <a:solidFill>
                    <a:srgbClr val="C00000"/>
                  </a:solidFill>
                  <a:latin typeface="+mn-ea"/>
                  <a:ea typeface="+mn-ea"/>
                  <a:cs typeface="Arial" pitchFamily="34" charset="0"/>
                </a:rPr>
                <a:t>D</a:t>
              </a:r>
              <a:r>
                <a:rPr lang="en-US" altLang="zh-CN" sz="1800" dirty="0">
                  <a:solidFill>
                    <a:schemeClr val="bg1">
                      <a:lumMod val="50000"/>
                    </a:schemeClr>
                  </a:solidFill>
                  <a:latin typeface="+mn-ea"/>
                  <a:ea typeface="+mn-ea"/>
                  <a:cs typeface="Arial" pitchFamily="34" charset="0"/>
                </a:rPr>
                <a:t>riven</a:t>
              </a:r>
              <a:r>
                <a:rPr lang="en-US" altLang="zh-CN" sz="1800" b="1" dirty="0">
                  <a:solidFill>
                    <a:srgbClr val="C00000"/>
                  </a:solidFill>
                  <a:latin typeface="+mn-ea"/>
                  <a:ea typeface="+mn-ea"/>
                  <a:cs typeface="Arial" pitchFamily="34" charset="0"/>
                </a:rPr>
                <a:t> D</a:t>
              </a:r>
              <a:r>
                <a:rPr lang="en-US" altLang="zh-CN" sz="1800" dirty="0">
                  <a:solidFill>
                    <a:schemeClr val="bg1">
                      <a:lumMod val="50000"/>
                    </a:schemeClr>
                  </a:solidFill>
                  <a:latin typeface="+mn-ea"/>
                  <a:ea typeface="+mn-ea"/>
                  <a:cs typeface="Arial" pitchFamily="34" charset="0"/>
                </a:rPr>
                <a:t>istributed</a:t>
              </a:r>
              <a:r>
                <a:rPr lang="en-US" altLang="zh-CN" sz="1800" dirty="0">
                  <a:solidFill>
                    <a:schemeClr val="tx2"/>
                  </a:solidFill>
                  <a:latin typeface="+mn-ea"/>
                  <a:ea typeface="+mn-ea"/>
                  <a:cs typeface="Arial" pitchFamily="34" charset="0"/>
                </a:rPr>
                <a:t> </a:t>
              </a:r>
              <a:r>
                <a:rPr lang="en-US" altLang="zh-CN" sz="1800" b="1" dirty="0">
                  <a:solidFill>
                    <a:srgbClr val="C00000"/>
                  </a:solidFill>
                  <a:latin typeface="+mn-ea"/>
                  <a:ea typeface="+mn-ea"/>
                  <a:cs typeface="Arial" pitchFamily="34" charset="0"/>
                </a:rPr>
                <a:t>C</a:t>
              </a:r>
              <a:r>
                <a:rPr lang="en-US" altLang="zh-CN" sz="1800" dirty="0">
                  <a:solidFill>
                    <a:schemeClr val="bg1">
                      <a:lumMod val="50000"/>
                    </a:schemeClr>
                  </a:solidFill>
                  <a:latin typeface="+mn-ea"/>
                  <a:ea typeface="+mn-ea"/>
                  <a:cs typeface="Arial" pitchFamily="34" charset="0"/>
                </a:rPr>
                <a:t>loud</a:t>
              </a:r>
              <a:r>
                <a:rPr lang="en-US" altLang="zh-CN" sz="1800" dirty="0">
                  <a:solidFill>
                    <a:schemeClr val="tx2"/>
                  </a:solidFill>
                  <a:latin typeface="+mn-ea"/>
                  <a:ea typeface="+mn-ea"/>
                  <a:cs typeface="Arial" pitchFamily="34" charset="0"/>
                </a:rPr>
                <a:t> </a:t>
              </a:r>
              <a:r>
                <a:rPr lang="en-US" altLang="zh-CN" sz="1800" b="1" dirty="0">
                  <a:solidFill>
                    <a:srgbClr val="C00000"/>
                  </a:solidFill>
                  <a:latin typeface="+mn-ea"/>
                  <a:ea typeface="+mn-ea"/>
                  <a:cs typeface="Arial" pitchFamily="34" charset="0"/>
                </a:rPr>
                <a:t>D</a:t>
              </a:r>
              <a:r>
                <a:rPr lang="en-US" altLang="zh-CN" sz="1800" dirty="0">
                  <a:solidFill>
                    <a:schemeClr val="bg1">
                      <a:lumMod val="50000"/>
                    </a:schemeClr>
                  </a:solidFill>
                  <a:latin typeface="+mn-ea"/>
                  <a:ea typeface="+mn-ea"/>
                  <a:cs typeface="Arial" pitchFamily="34" charset="0"/>
                </a:rPr>
                <a:t>ata </a:t>
              </a:r>
              <a:r>
                <a:rPr lang="en-US" altLang="zh-CN" sz="1800" b="1" dirty="0">
                  <a:solidFill>
                    <a:srgbClr val="C00000"/>
                  </a:solidFill>
                  <a:latin typeface="+mn-ea"/>
                  <a:ea typeface="+mn-ea"/>
                  <a:cs typeface="Arial" pitchFamily="34" charset="0"/>
                </a:rPr>
                <a:t>C</a:t>
              </a:r>
              <a:r>
                <a:rPr lang="en-US" altLang="zh-CN" sz="1800" dirty="0">
                  <a:solidFill>
                    <a:schemeClr val="bg1">
                      <a:lumMod val="50000"/>
                    </a:schemeClr>
                  </a:solidFill>
                  <a:latin typeface="+mn-ea"/>
                  <a:ea typeface="+mn-ea"/>
                  <a:cs typeface="Arial" pitchFamily="34" charset="0"/>
                </a:rPr>
                <a:t>enter</a:t>
              </a:r>
              <a:endParaRPr lang="zh-CN" altLang="en-US" sz="1800" b="1" dirty="0">
                <a:solidFill>
                  <a:schemeClr val="bg1"/>
                </a:solidFill>
                <a:effectLst>
                  <a:outerShdw blurRad="38100" dist="38100" dir="2700000" algn="tl">
                    <a:srgbClr val="000000">
                      <a:alpha val="43137"/>
                    </a:srgbClr>
                  </a:outerShdw>
                </a:effectLst>
                <a:latin typeface="+mn-ea"/>
                <a:ea typeface="+mn-ea"/>
                <a:cs typeface="Arial" pitchFamily="34" charset="0"/>
              </a:endParaRPr>
            </a:p>
            <a:p>
              <a:pPr algn="ctr"/>
              <a:r>
                <a:rPr lang="en-US" altLang="zh-CN" sz="1800" b="1" dirty="0">
                  <a:solidFill>
                    <a:srgbClr val="C00000"/>
                  </a:solidFill>
                  <a:latin typeface="+mn-ea"/>
                  <a:ea typeface="+mn-ea"/>
                </a:rPr>
                <a:t>SD-DC²: rebuilding DCs based services</a:t>
              </a:r>
              <a:endParaRPr lang="zh-CN" altLang="en-US" sz="1800" b="1" dirty="0">
                <a:latin typeface="+mn-ea"/>
                <a:ea typeface="+mn-ea"/>
              </a:endParaRPr>
            </a:p>
          </p:txBody>
        </p:sp>
        <p:sp>
          <p:nvSpPr>
            <p:cNvPr id="9" name="Shape 441"/>
            <p:cNvSpPr/>
            <p:nvPr/>
          </p:nvSpPr>
          <p:spPr>
            <a:xfrm>
              <a:off x="3230106" y="3790521"/>
              <a:ext cx="4251738" cy="556641"/>
            </a:xfrm>
            <a:custGeom>
              <a:avLst/>
              <a:gdLst/>
              <a:ahLst/>
              <a:cxnLst>
                <a:cxn ang="0">
                  <a:pos x="wd2" y="hd2"/>
                </a:cxn>
                <a:cxn ang="5400000">
                  <a:pos x="wd2" y="hd2"/>
                </a:cxn>
                <a:cxn ang="10800000">
                  <a:pos x="wd2" y="hd2"/>
                </a:cxn>
                <a:cxn ang="16200000">
                  <a:pos x="wd2" y="hd2"/>
                </a:cxn>
              </a:cxnLst>
              <a:rect l="0" t="0" r="r" b="b"/>
              <a:pathLst>
                <a:path w="21600" h="21600" extrusionOk="0">
                  <a:moveTo>
                    <a:pt x="3609" y="0"/>
                  </a:moveTo>
                  <a:lnTo>
                    <a:pt x="18261" y="0"/>
                  </a:lnTo>
                  <a:lnTo>
                    <a:pt x="21600" y="21600"/>
                  </a:lnTo>
                  <a:lnTo>
                    <a:pt x="0" y="21600"/>
                  </a:lnTo>
                  <a:lnTo>
                    <a:pt x="3609" y="0"/>
                  </a:lnTo>
                  <a:close/>
                </a:path>
              </a:pathLst>
            </a:custGeom>
            <a:gradFill flip="none" rotWithShape="1">
              <a:gsLst>
                <a:gs pos="0">
                  <a:srgbClr val="212121">
                    <a:alpha val="60000"/>
                  </a:srgbClr>
                </a:gs>
                <a:gs pos="54404">
                  <a:srgbClr val="5E5E5E">
                    <a:alpha val="60000"/>
                  </a:srgbClr>
                </a:gs>
                <a:gs pos="100000">
                  <a:srgbClr val="D6D6D6">
                    <a:alpha val="60000"/>
                  </a:srgbClr>
                </a:gs>
              </a:gsLst>
              <a:lin ang="5400000" scaled="0"/>
            </a:gradFill>
            <a:ln w="12700" cap="flat">
              <a:noFill/>
              <a:miter lim="400000"/>
            </a:ln>
            <a:effectLst/>
          </p:spPr>
          <p:txBody>
            <a:bodyPr wrap="square" lIns="0" tIns="0" rIns="0" bIns="0" numCol="1" anchor="ctr">
              <a:noAutofit/>
            </a:bodyPr>
            <a:lstStyle/>
            <a:p>
              <a:pPr defTabSz="323088">
                <a:defRPr sz="2200">
                  <a:latin typeface="Gill Sans"/>
                  <a:ea typeface="Gill Sans"/>
                  <a:cs typeface="Gill Sans"/>
                  <a:sym typeface="Gill Sans"/>
                </a:defRPr>
              </a:pPr>
              <a:endParaRPr sz="2200" dirty="0">
                <a:latin typeface="+mn-ea"/>
                <a:ea typeface="+mn-ea"/>
              </a:endParaRPr>
            </a:p>
          </p:txBody>
        </p:sp>
        <p:pic>
          <p:nvPicPr>
            <p:cNvPr id="158" name="image86.png"/>
            <p:cNvPicPr/>
            <p:nvPr/>
          </p:nvPicPr>
          <p:blipFill>
            <a:blip r:embed="rId3" cstate="email">
              <a:extLst>
                <a:ext uri="{28A0092B-C50C-407E-A947-70E740481C1C}">
                  <a14:useLocalDpi xmlns:a14="http://schemas.microsoft.com/office/drawing/2010/main"/>
                </a:ext>
              </a:extLst>
            </a:blip>
            <a:stretch>
              <a:fillRect/>
            </a:stretch>
          </p:blipFill>
          <p:spPr>
            <a:xfrm>
              <a:off x="6189883" y="3472982"/>
              <a:ext cx="310723" cy="430939"/>
            </a:xfrm>
            <a:prstGeom prst="rect">
              <a:avLst/>
            </a:prstGeom>
            <a:ln w="9525" cap="flat">
              <a:noFill/>
              <a:round/>
            </a:ln>
            <a:effectLst/>
          </p:spPr>
        </p:pic>
        <p:pic>
          <p:nvPicPr>
            <p:cNvPr id="159" name="droppedImage.pdf"/>
            <p:cNvPicPr/>
            <p:nvPr/>
          </p:nvPicPr>
          <p:blipFill>
            <a:blip r:embed="rId4" cstate="email">
              <a:extLst>
                <a:ext uri="{28A0092B-C50C-407E-A947-70E740481C1C}">
                  <a14:useLocalDpi xmlns:a14="http://schemas.microsoft.com/office/drawing/2010/main"/>
                </a:ext>
              </a:extLst>
            </a:blip>
            <a:stretch>
              <a:fillRect/>
            </a:stretch>
          </p:blipFill>
          <p:spPr>
            <a:xfrm>
              <a:off x="5915762" y="3338251"/>
              <a:ext cx="861738" cy="678407"/>
            </a:xfrm>
            <a:prstGeom prst="rect">
              <a:avLst/>
            </a:prstGeom>
            <a:ln w="12700" cap="flat">
              <a:noFill/>
              <a:miter lim="400000"/>
            </a:ln>
            <a:effectLst/>
          </p:spPr>
        </p:pic>
        <p:sp>
          <p:nvSpPr>
            <p:cNvPr id="131" name="Shape 445"/>
            <p:cNvSpPr/>
            <p:nvPr/>
          </p:nvSpPr>
          <p:spPr>
            <a:xfrm>
              <a:off x="5242818" y="3567002"/>
              <a:ext cx="239887" cy="124295"/>
            </a:xfrm>
            <a:prstGeom prst="diamond">
              <a:avLst/>
            </a:prstGeom>
            <a:gradFill flip="none" rotWithShape="1">
              <a:gsLst>
                <a:gs pos="0">
                  <a:srgbClr val="102E4A"/>
                </a:gs>
                <a:gs pos="100000">
                  <a:srgbClr val="275D90">
                    <a:alpha val="0"/>
                  </a:srgbClr>
                </a:gs>
              </a:gsLst>
              <a:path path="shape">
                <a:fillToRect l="50000" t="50000" r="50000" b="50000"/>
              </a:path>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2" name="Shape 446"/>
            <p:cNvSpPr/>
            <p:nvPr/>
          </p:nvSpPr>
          <p:spPr>
            <a:xfrm rot="5400000" flipH="1">
              <a:off x="5326774" y="3553154"/>
              <a:ext cx="153766"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3" name="Shape 447"/>
            <p:cNvSpPr/>
            <p:nvPr/>
          </p:nvSpPr>
          <p:spPr>
            <a:xfrm>
              <a:off x="5288548" y="3473127"/>
              <a:ext cx="154437" cy="76307"/>
            </a:xfrm>
            <a:prstGeom prst="diamond">
              <a:avLst/>
            </a:prstGeom>
            <a:solidFill>
              <a:srgbClr val="73FBA9"/>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4" name="Shape 448"/>
            <p:cNvSpPr/>
            <p:nvPr/>
          </p:nvSpPr>
          <p:spPr>
            <a:xfrm>
              <a:off x="5298478" y="3479305"/>
              <a:ext cx="134055" cy="65594"/>
            </a:xfrm>
            <a:prstGeom prst="diamond">
              <a:avLst/>
            </a:prstGeom>
            <a:solidFill>
              <a:srgbClr val="00A8AA">
                <a:alpha val="79999"/>
              </a:srgbClr>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5" name="Shape 449"/>
            <p:cNvSpPr/>
            <p:nvPr/>
          </p:nvSpPr>
          <p:spPr>
            <a:xfrm flipH="1">
              <a:off x="5305010" y="3484296"/>
              <a:ext cx="120728" cy="58702"/>
            </a:xfrm>
            <a:prstGeom prst="diamond">
              <a:avLst/>
            </a:pr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6" name="Shape 450"/>
            <p:cNvSpPr/>
            <p:nvPr/>
          </p:nvSpPr>
          <p:spPr>
            <a:xfrm rot="5399998">
              <a:off x="5250980" y="3550690"/>
              <a:ext cx="153528"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nvGrpSpPr>
            <p:cNvPr id="138" name="Group 460"/>
            <p:cNvGrpSpPr/>
            <p:nvPr/>
          </p:nvGrpSpPr>
          <p:grpSpPr>
            <a:xfrm>
              <a:off x="5296124" y="3536105"/>
              <a:ext cx="60366" cy="48997"/>
              <a:chOff x="0" y="0"/>
              <a:chExt cx="76975" cy="51509"/>
            </a:xfrm>
          </p:grpSpPr>
          <p:grpSp>
            <p:nvGrpSpPr>
              <p:cNvPr id="149" name="Group 453"/>
              <p:cNvGrpSpPr/>
              <p:nvPr/>
            </p:nvGrpSpPr>
            <p:grpSpPr>
              <a:xfrm>
                <a:off x="-1" y="-1"/>
                <a:ext cx="15661" cy="25756"/>
                <a:chOff x="0" y="0"/>
                <a:chExt cx="15659" cy="25754"/>
              </a:xfrm>
            </p:grpSpPr>
            <p:sp>
              <p:nvSpPr>
                <p:cNvPr id="156" name="Shape 451"/>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57" name="Shape 452"/>
                <p:cNvSpPr/>
                <p:nvPr/>
              </p:nvSpPr>
              <p:spPr>
                <a:xfrm rot="16199998">
                  <a:off x="135"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grpSp>
            <p:nvGrpSpPr>
              <p:cNvPr id="150" name="Group 456"/>
              <p:cNvGrpSpPr/>
              <p:nvPr/>
            </p:nvGrpSpPr>
            <p:grpSpPr>
              <a:xfrm>
                <a:off x="30564" y="12948"/>
                <a:ext cx="15660" cy="25755"/>
                <a:chOff x="0" y="0"/>
                <a:chExt cx="15659" cy="25754"/>
              </a:xfrm>
            </p:grpSpPr>
            <p:sp>
              <p:nvSpPr>
                <p:cNvPr id="154" name="Shape 454"/>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55" name="Shape 455"/>
                <p:cNvSpPr/>
                <p:nvPr/>
              </p:nvSpPr>
              <p:spPr>
                <a:xfrm rot="16199998">
                  <a:off x="134"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grpSp>
            <p:nvGrpSpPr>
              <p:cNvPr id="151" name="Group 459"/>
              <p:cNvGrpSpPr/>
              <p:nvPr/>
            </p:nvGrpSpPr>
            <p:grpSpPr>
              <a:xfrm>
                <a:off x="61316" y="25754"/>
                <a:ext cx="15660" cy="25756"/>
                <a:chOff x="0" y="0"/>
                <a:chExt cx="15659" cy="25754"/>
              </a:xfrm>
            </p:grpSpPr>
            <p:sp>
              <p:nvSpPr>
                <p:cNvPr id="152" name="Shape 457"/>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53" name="Shape 458"/>
                <p:cNvSpPr/>
                <p:nvPr/>
              </p:nvSpPr>
              <p:spPr>
                <a:xfrm rot="16199998">
                  <a:off x="135"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grpSp>
        <p:grpSp>
          <p:nvGrpSpPr>
            <p:cNvPr id="140" name="Group 463"/>
            <p:cNvGrpSpPr/>
            <p:nvPr/>
          </p:nvGrpSpPr>
          <p:grpSpPr>
            <a:xfrm>
              <a:off x="5296123" y="3566963"/>
              <a:ext cx="12282" cy="24499"/>
              <a:chOff x="0" y="0"/>
              <a:chExt cx="15659" cy="25754"/>
            </a:xfrm>
          </p:grpSpPr>
          <p:sp>
            <p:nvSpPr>
              <p:cNvPr id="147" name="Shape 461"/>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48" name="Shape 462"/>
              <p:cNvSpPr/>
              <p:nvPr/>
            </p:nvSpPr>
            <p:spPr>
              <a:xfrm rot="16199998">
                <a:off x="135"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sp>
          <p:nvSpPr>
            <p:cNvPr id="145" name="Shape 464"/>
            <p:cNvSpPr/>
            <p:nvPr/>
          </p:nvSpPr>
          <p:spPr>
            <a:xfrm rot="16199998">
              <a:off x="5313985" y="3585387"/>
              <a:ext cx="24499"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46" name="Shape 465"/>
            <p:cNvSpPr/>
            <p:nvPr/>
          </p:nvSpPr>
          <p:spPr>
            <a:xfrm rot="16199998">
              <a:off x="5318583" y="3585520"/>
              <a:ext cx="18408"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43" name="Shape 467"/>
            <p:cNvSpPr/>
            <p:nvPr/>
          </p:nvSpPr>
          <p:spPr>
            <a:xfrm rot="16199998">
              <a:off x="5338101" y="3597570"/>
              <a:ext cx="24500"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44" name="Shape 468"/>
            <p:cNvSpPr/>
            <p:nvPr/>
          </p:nvSpPr>
          <p:spPr>
            <a:xfrm rot="16199998">
              <a:off x="5342701" y="3597702"/>
              <a:ext cx="18409"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4" name="Shape 473"/>
            <p:cNvSpPr/>
            <p:nvPr/>
          </p:nvSpPr>
          <p:spPr>
            <a:xfrm>
              <a:off x="5363101" y="3633132"/>
              <a:ext cx="239887" cy="124297"/>
            </a:xfrm>
            <a:prstGeom prst="diamond">
              <a:avLst/>
            </a:prstGeom>
            <a:gradFill flip="none" rotWithShape="1">
              <a:gsLst>
                <a:gs pos="0">
                  <a:srgbClr val="102E4A"/>
                </a:gs>
                <a:gs pos="100000">
                  <a:srgbClr val="275D90">
                    <a:alpha val="0"/>
                  </a:srgbClr>
                </a:gs>
              </a:gsLst>
              <a:path path="shape">
                <a:fillToRect l="50000" t="50000" r="50000" b="50000"/>
              </a:path>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5" name="Shape 474"/>
            <p:cNvSpPr/>
            <p:nvPr/>
          </p:nvSpPr>
          <p:spPr>
            <a:xfrm rot="5400000" flipH="1">
              <a:off x="5447055" y="3616584"/>
              <a:ext cx="153766"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6" name="Shape 475"/>
            <p:cNvSpPr/>
            <p:nvPr/>
          </p:nvSpPr>
          <p:spPr>
            <a:xfrm>
              <a:off x="5408831" y="3539256"/>
              <a:ext cx="154437" cy="76308"/>
            </a:xfrm>
            <a:prstGeom prst="diamond">
              <a:avLst/>
            </a:prstGeom>
            <a:solidFill>
              <a:srgbClr val="73FBA9"/>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7" name="Shape 476"/>
            <p:cNvSpPr/>
            <p:nvPr/>
          </p:nvSpPr>
          <p:spPr>
            <a:xfrm>
              <a:off x="5418760" y="3545436"/>
              <a:ext cx="134055" cy="65595"/>
            </a:xfrm>
            <a:prstGeom prst="diamond">
              <a:avLst/>
            </a:prstGeom>
            <a:solidFill>
              <a:srgbClr val="00A8AA">
                <a:alpha val="79999"/>
              </a:srgbClr>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8" name="Shape 477"/>
            <p:cNvSpPr/>
            <p:nvPr/>
          </p:nvSpPr>
          <p:spPr>
            <a:xfrm flipH="1">
              <a:off x="5425293" y="3550426"/>
              <a:ext cx="120728" cy="58702"/>
            </a:xfrm>
            <a:prstGeom prst="diamond">
              <a:avLst/>
            </a:pr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9" name="Shape 478"/>
            <p:cNvSpPr/>
            <p:nvPr/>
          </p:nvSpPr>
          <p:spPr>
            <a:xfrm rot="5399998">
              <a:off x="5371264" y="3616821"/>
              <a:ext cx="153529"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nvGrpSpPr>
            <p:cNvPr id="122" name="Group 481"/>
            <p:cNvGrpSpPr/>
            <p:nvPr/>
          </p:nvGrpSpPr>
          <p:grpSpPr>
            <a:xfrm>
              <a:off x="5416405" y="3602234"/>
              <a:ext cx="12282" cy="24500"/>
              <a:chOff x="0" y="0"/>
              <a:chExt cx="15659" cy="25754"/>
            </a:xfrm>
          </p:grpSpPr>
          <p:sp>
            <p:nvSpPr>
              <p:cNvPr id="129" name="Shape 479"/>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30" name="Shape 480"/>
              <p:cNvSpPr/>
              <p:nvPr/>
            </p:nvSpPr>
            <p:spPr>
              <a:xfrm rot="16199998">
                <a:off x="134"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sp>
          <p:nvSpPr>
            <p:cNvPr id="127" name="Shape 482"/>
            <p:cNvSpPr/>
            <p:nvPr/>
          </p:nvSpPr>
          <p:spPr>
            <a:xfrm rot="16199998">
              <a:off x="5434266" y="3620661"/>
              <a:ext cx="24500"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28" name="Shape 483"/>
            <p:cNvSpPr/>
            <p:nvPr/>
          </p:nvSpPr>
          <p:spPr>
            <a:xfrm rot="16199998">
              <a:off x="5438866" y="3620793"/>
              <a:ext cx="18409"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25" name="Shape 485"/>
            <p:cNvSpPr/>
            <p:nvPr/>
          </p:nvSpPr>
          <p:spPr>
            <a:xfrm rot="16199998">
              <a:off x="5458384" y="3632843"/>
              <a:ext cx="24501"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26" name="Shape 486"/>
            <p:cNvSpPr/>
            <p:nvPr/>
          </p:nvSpPr>
          <p:spPr>
            <a:xfrm rot="16199998">
              <a:off x="5462982" y="3632976"/>
              <a:ext cx="18410"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20" name="Shape 489"/>
            <p:cNvSpPr/>
            <p:nvPr/>
          </p:nvSpPr>
          <p:spPr>
            <a:xfrm rot="16199998">
              <a:off x="5410297" y="3639204"/>
              <a:ext cx="24501" cy="12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21" name="Shape 490"/>
            <p:cNvSpPr/>
            <p:nvPr/>
          </p:nvSpPr>
          <p:spPr>
            <a:xfrm rot="16199998">
              <a:off x="5414895" y="3639336"/>
              <a:ext cx="18410" cy="91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18" name="Shape 492"/>
            <p:cNvSpPr/>
            <p:nvPr/>
          </p:nvSpPr>
          <p:spPr>
            <a:xfrm rot="16199998">
              <a:off x="5434266" y="3651521"/>
              <a:ext cx="24500"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19" name="Shape 493"/>
            <p:cNvSpPr/>
            <p:nvPr/>
          </p:nvSpPr>
          <p:spPr>
            <a:xfrm rot="16199998">
              <a:off x="5438866" y="3651653"/>
              <a:ext cx="18409"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16" name="Shape 495"/>
            <p:cNvSpPr/>
            <p:nvPr/>
          </p:nvSpPr>
          <p:spPr>
            <a:xfrm rot="16199998">
              <a:off x="5458384" y="3663702"/>
              <a:ext cx="24501"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17" name="Shape 496"/>
            <p:cNvSpPr/>
            <p:nvPr/>
          </p:nvSpPr>
          <p:spPr>
            <a:xfrm rot="16199998">
              <a:off x="5462982" y="3663835"/>
              <a:ext cx="18410"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77" name="Shape 501"/>
            <p:cNvSpPr/>
            <p:nvPr/>
          </p:nvSpPr>
          <p:spPr>
            <a:xfrm>
              <a:off x="5187095" y="3667742"/>
              <a:ext cx="239887" cy="124297"/>
            </a:xfrm>
            <a:prstGeom prst="diamond">
              <a:avLst/>
            </a:prstGeom>
            <a:gradFill flip="none" rotWithShape="1">
              <a:gsLst>
                <a:gs pos="0">
                  <a:srgbClr val="102E4A"/>
                </a:gs>
                <a:gs pos="100000">
                  <a:srgbClr val="275D90">
                    <a:alpha val="0"/>
                  </a:srgbClr>
                </a:gs>
              </a:gsLst>
              <a:path path="shape">
                <a:fillToRect l="50000" t="50000" r="50000" b="50000"/>
              </a:path>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78" name="Shape 502"/>
            <p:cNvSpPr/>
            <p:nvPr/>
          </p:nvSpPr>
          <p:spPr>
            <a:xfrm rot="5400000" flipH="1">
              <a:off x="5271049" y="3651194"/>
              <a:ext cx="153766"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79" name="Shape 503"/>
            <p:cNvSpPr/>
            <p:nvPr/>
          </p:nvSpPr>
          <p:spPr>
            <a:xfrm>
              <a:off x="5232825" y="3573866"/>
              <a:ext cx="154437" cy="76308"/>
            </a:xfrm>
            <a:prstGeom prst="diamond">
              <a:avLst/>
            </a:prstGeom>
            <a:solidFill>
              <a:srgbClr val="73FBA9"/>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80" name="Shape 504"/>
            <p:cNvSpPr/>
            <p:nvPr/>
          </p:nvSpPr>
          <p:spPr>
            <a:xfrm>
              <a:off x="5242754" y="3580046"/>
              <a:ext cx="134055" cy="65595"/>
            </a:xfrm>
            <a:prstGeom prst="diamond">
              <a:avLst/>
            </a:prstGeom>
            <a:solidFill>
              <a:srgbClr val="00A8AA">
                <a:alpha val="79999"/>
              </a:srgbClr>
            </a:soli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81" name="Shape 505"/>
            <p:cNvSpPr/>
            <p:nvPr/>
          </p:nvSpPr>
          <p:spPr>
            <a:xfrm flipH="1">
              <a:off x="5249287" y="3585036"/>
              <a:ext cx="120728" cy="58702"/>
            </a:xfrm>
            <a:prstGeom prst="diamond">
              <a:avLst/>
            </a:pr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82" name="Shape 506"/>
            <p:cNvSpPr/>
            <p:nvPr/>
          </p:nvSpPr>
          <p:spPr>
            <a:xfrm rot="5399998">
              <a:off x="5195258" y="3650537"/>
              <a:ext cx="153529" cy="768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20" y="0"/>
                  </a:lnTo>
                  <a:lnTo>
                    <a:pt x="21600" y="0"/>
                  </a:lnTo>
                  <a:lnTo>
                    <a:pt x="14380" y="21600"/>
                  </a:lnTo>
                  <a:close/>
                </a:path>
              </a:pathLst>
            </a:custGeom>
            <a:gradFill flip="none" rotWithShape="1">
              <a:gsLst>
                <a:gs pos="0">
                  <a:srgbClr val="73FBA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nvGrpSpPr>
            <p:cNvPr id="95" name="Group 509"/>
            <p:cNvGrpSpPr/>
            <p:nvPr/>
          </p:nvGrpSpPr>
          <p:grpSpPr>
            <a:xfrm>
              <a:off x="5240399" y="3636844"/>
              <a:ext cx="12282" cy="24500"/>
              <a:chOff x="0" y="0"/>
              <a:chExt cx="15659" cy="25754"/>
            </a:xfrm>
          </p:grpSpPr>
          <p:sp>
            <p:nvSpPr>
              <p:cNvPr id="102" name="Shape 507"/>
              <p:cNvSpPr/>
              <p:nvPr/>
            </p:nvSpPr>
            <p:spPr>
              <a:xfrm rot="16199998">
                <a:off x="-5048" y="5047"/>
                <a:ext cx="25755" cy="1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3" name="Shape 508"/>
              <p:cNvSpPr/>
              <p:nvPr/>
            </p:nvSpPr>
            <p:spPr>
              <a:xfrm rot="16199998">
                <a:off x="134" y="5534"/>
                <a:ext cx="19352" cy="11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grpSp>
        <p:sp>
          <p:nvSpPr>
            <p:cNvPr id="100" name="Shape 510"/>
            <p:cNvSpPr/>
            <p:nvPr/>
          </p:nvSpPr>
          <p:spPr>
            <a:xfrm rot="16199998">
              <a:off x="5258260" y="3655271"/>
              <a:ext cx="24500"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101" name="Shape 511"/>
            <p:cNvSpPr/>
            <p:nvPr/>
          </p:nvSpPr>
          <p:spPr>
            <a:xfrm rot="16199998">
              <a:off x="5262860" y="3655403"/>
              <a:ext cx="18409"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8" name="Shape 513"/>
            <p:cNvSpPr/>
            <p:nvPr/>
          </p:nvSpPr>
          <p:spPr>
            <a:xfrm rot="16199998">
              <a:off x="5282378" y="3667453"/>
              <a:ext cx="24501"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9" name="Shape 514"/>
            <p:cNvSpPr/>
            <p:nvPr/>
          </p:nvSpPr>
          <p:spPr>
            <a:xfrm rot="16199998">
              <a:off x="5286976" y="3667586"/>
              <a:ext cx="18410"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3" name="Shape 517"/>
            <p:cNvSpPr/>
            <p:nvPr/>
          </p:nvSpPr>
          <p:spPr>
            <a:xfrm rot="16199998">
              <a:off x="5234291" y="3673814"/>
              <a:ext cx="24501" cy="12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4" name="Shape 518"/>
            <p:cNvSpPr/>
            <p:nvPr/>
          </p:nvSpPr>
          <p:spPr>
            <a:xfrm rot="16199998">
              <a:off x="5238889" y="3673946"/>
              <a:ext cx="18410" cy="91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1" name="Shape 520"/>
            <p:cNvSpPr/>
            <p:nvPr/>
          </p:nvSpPr>
          <p:spPr>
            <a:xfrm rot="16199998">
              <a:off x="5258260" y="3686131"/>
              <a:ext cx="24500"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2" name="Shape 521"/>
            <p:cNvSpPr/>
            <p:nvPr/>
          </p:nvSpPr>
          <p:spPr>
            <a:xfrm rot="16199998">
              <a:off x="5262860" y="3686263"/>
              <a:ext cx="18409"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89" name="Shape 523"/>
            <p:cNvSpPr/>
            <p:nvPr/>
          </p:nvSpPr>
          <p:spPr>
            <a:xfrm rot="16199998">
              <a:off x="5282378" y="3698312"/>
              <a:ext cx="24501" cy="12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sp>
          <p:nvSpPr>
            <p:cNvPr id="90" name="Shape 524"/>
            <p:cNvSpPr/>
            <p:nvPr/>
          </p:nvSpPr>
          <p:spPr>
            <a:xfrm rot="16199998">
              <a:off x="5286976" y="3698445"/>
              <a:ext cx="18410" cy="91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178" y="0"/>
                  </a:lnTo>
                  <a:lnTo>
                    <a:pt x="21600" y="0"/>
                  </a:lnTo>
                  <a:lnTo>
                    <a:pt x="14422" y="21600"/>
                  </a:lnTo>
                  <a:close/>
                </a:path>
              </a:pathLst>
            </a:custGeom>
            <a:gradFill flip="none" rotWithShape="1">
              <a:gsLst>
                <a:gs pos="0">
                  <a:srgbClr val="005859"/>
                </a:gs>
                <a:gs pos="100000">
                  <a:srgbClr val="00A8AA"/>
                </a:gs>
              </a:gsLst>
              <a:lin ang="2700000" scaled="0"/>
            </a:gradFill>
            <a:ln w="12700" cap="flat">
              <a:noFill/>
              <a:miter lim="400000"/>
            </a:ln>
            <a:effectLst/>
          </p:spPr>
          <p:txBody>
            <a:bodyPr wrap="square" lIns="0" tIns="0" rIns="0" bIns="0" numCol="1" anchor="ctr">
              <a:noAutofit/>
            </a:bodyPr>
            <a:lstStyle/>
            <a:p>
              <a:pPr defTabSz="256031">
                <a:defRPr sz="500">
                  <a:latin typeface="Helvetica"/>
                  <a:ea typeface="Helvetica"/>
                  <a:cs typeface="Helvetica"/>
                  <a:sym typeface="Helvetica"/>
                </a:defRPr>
              </a:pPr>
              <a:endParaRPr sz="500" dirty="0">
                <a:latin typeface="+mn-ea"/>
                <a:ea typeface="+mn-ea"/>
              </a:endParaRPr>
            </a:p>
          </p:txBody>
        </p:sp>
        <p:pic>
          <p:nvPicPr>
            <p:cNvPr id="73" name="droppedImage.pdf"/>
            <p:cNvPicPr/>
            <p:nvPr/>
          </p:nvPicPr>
          <p:blipFill>
            <a:blip r:embed="rId4" cstate="email">
              <a:extLst>
                <a:ext uri="{28A0092B-C50C-407E-A947-70E740481C1C}">
                  <a14:useLocalDpi xmlns:a14="http://schemas.microsoft.com/office/drawing/2010/main"/>
                </a:ext>
              </a:extLst>
            </a:blip>
            <a:stretch>
              <a:fillRect/>
            </a:stretch>
          </p:blipFill>
          <p:spPr>
            <a:xfrm>
              <a:off x="4952524" y="3288677"/>
              <a:ext cx="861738" cy="678407"/>
            </a:xfrm>
            <a:prstGeom prst="rect">
              <a:avLst/>
            </a:prstGeom>
            <a:ln w="12700" cap="flat">
              <a:noFill/>
              <a:miter lim="400000"/>
            </a:ln>
            <a:effectLst/>
          </p:spPr>
        </p:pic>
        <p:pic>
          <p:nvPicPr>
            <p:cNvPr id="70" name="image85.png"/>
            <p:cNvPicPr/>
            <p:nvPr/>
          </p:nvPicPr>
          <p:blipFill>
            <a:blip r:embed="rId5" cstate="email">
              <a:extLst>
                <a:ext uri="{28A0092B-C50C-407E-A947-70E740481C1C}">
                  <a14:useLocalDpi xmlns:a14="http://schemas.microsoft.com/office/drawing/2010/main"/>
                </a:ext>
              </a:extLst>
            </a:blip>
            <a:stretch>
              <a:fillRect/>
            </a:stretch>
          </p:blipFill>
          <p:spPr>
            <a:xfrm>
              <a:off x="4176779" y="3530846"/>
              <a:ext cx="510381" cy="325124"/>
            </a:xfrm>
            <a:prstGeom prst="rect">
              <a:avLst/>
            </a:prstGeom>
            <a:ln w="12700" cap="flat">
              <a:noFill/>
              <a:round/>
            </a:ln>
            <a:effectLst/>
          </p:spPr>
        </p:pic>
        <p:pic>
          <p:nvPicPr>
            <p:cNvPr id="71" name="droppedImage.pdf"/>
            <p:cNvPicPr/>
            <p:nvPr/>
          </p:nvPicPr>
          <p:blipFill>
            <a:blip r:embed="rId4" cstate="email">
              <a:extLst>
                <a:ext uri="{28A0092B-C50C-407E-A947-70E740481C1C}">
                  <a14:useLocalDpi xmlns:a14="http://schemas.microsoft.com/office/drawing/2010/main"/>
                </a:ext>
              </a:extLst>
            </a:blip>
            <a:stretch>
              <a:fillRect/>
            </a:stretch>
          </p:blipFill>
          <p:spPr>
            <a:xfrm>
              <a:off x="3989285" y="3338251"/>
              <a:ext cx="861738" cy="678407"/>
            </a:xfrm>
            <a:prstGeom prst="rect">
              <a:avLst/>
            </a:prstGeom>
            <a:ln w="12700" cap="flat">
              <a:noFill/>
              <a:miter lim="400000"/>
            </a:ln>
            <a:effectLst/>
          </p:spPr>
        </p:pic>
        <p:sp>
          <p:nvSpPr>
            <p:cNvPr id="67" name="Shape 535"/>
            <p:cNvSpPr/>
            <p:nvPr/>
          </p:nvSpPr>
          <p:spPr>
            <a:xfrm rot="16200000">
              <a:off x="4962034" y="3914316"/>
              <a:ext cx="811768" cy="674029"/>
            </a:xfrm>
            <a:prstGeom prst="rightArrow">
              <a:avLst>
                <a:gd name="adj1" fmla="val 39007"/>
                <a:gd name="adj2" fmla="val 101190"/>
              </a:avLst>
            </a:prstGeom>
            <a:gradFill flip="none" rotWithShape="1">
              <a:gsLst>
                <a:gs pos="0">
                  <a:srgbClr val="00627E">
                    <a:alpha val="0"/>
                  </a:srgbClr>
                </a:gs>
                <a:gs pos="100000">
                  <a:srgbClr val="0077D4">
                    <a:alpha val="80000"/>
                  </a:srgbClr>
                </a:gs>
              </a:gsLst>
              <a:lin ang="0" scaled="0"/>
            </a:gradFill>
            <a:ln w="12700" cap="flat">
              <a:noFill/>
              <a:miter lim="400000"/>
            </a:ln>
            <a:effectLst/>
          </p:spPr>
          <p:txBody>
            <a:bodyPr wrap="square" lIns="0" tIns="0" rIns="0" bIns="0" numCol="1" anchor="ctr">
              <a:noAutofit/>
            </a:bodyPr>
            <a:lstStyle/>
            <a:p>
              <a:pPr lvl="0">
                <a:defRPr sz="3600"/>
              </a:pPr>
              <a:endParaRPr sz="3600" dirty="0">
                <a:latin typeface="+mn-ea"/>
                <a:ea typeface="+mn-ea"/>
              </a:endParaRPr>
            </a:p>
          </p:txBody>
        </p:sp>
        <p:sp>
          <p:nvSpPr>
            <p:cNvPr id="68" name="Shape 536"/>
            <p:cNvSpPr/>
            <p:nvPr/>
          </p:nvSpPr>
          <p:spPr>
            <a:xfrm rot="14166046">
              <a:off x="4163718" y="4030283"/>
              <a:ext cx="811768" cy="674029"/>
            </a:xfrm>
            <a:prstGeom prst="rightArrow">
              <a:avLst>
                <a:gd name="adj1" fmla="val 39007"/>
                <a:gd name="adj2" fmla="val 101190"/>
              </a:avLst>
            </a:prstGeom>
            <a:gradFill flip="none" rotWithShape="1">
              <a:gsLst>
                <a:gs pos="0">
                  <a:srgbClr val="00627E">
                    <a:alpha val="0"/>
                  </a:srgbClr>
                </a:gs>
                <a:gs pos="100000">
                  <a:srgbClr val="0077D4">
                    <a:alpha val="80000"/>
                  </a:srgbClr>
                </a:gs>
              </a:gsLst>
              <a:lin ang="0" scaled="0"/>
            </a:gradFill>
            <a:ln w="12700" cap="flat">
              <a:noFill/>
              <a:miter lim="400000"/>
            </a:ln>
            <a:effectLst/>
          </p:spPr>
          <p:txBody>
            <a:bodyPr wrap="square" lIns="0" tIns="0" rIns="0" bIns="0" numCol="1" anchor="ctr">
              <a:noAutofit/>
            </a:bodyPr>
            <a:lstStyle/>
            <a:p>
              <a:pPr lvl="0">
                <a:defRPr sz="3600"/>
              </a:pPr>
              <a:endParaRPr sz="3600" dirty="0">
                <a:latin typeface="+mn-ea"/>
                <a:ea typeface="+mn-ea"/>
              </a:endParaRPr>
            </a:p>
          </p:txBody>
        </p:sp>
        <p:sp>
          <p:nvSpPr>
            <p:cNvPr id="69" name="Shape 537"/>
            <p:cNvSpPr/>
            <p:nvPr/>
          </p:nvSpPr>
          <p:spPr>
            <a:xfrm rot="18354584">
              <a:off x="5798594" y="4024485"/>
              <a:ext cx="811768" cy="674029"/>
            </a:xfrm>
            <a:prstGeom prst="rightArrow">
              <a:avLst>
                <a:gd name="adj1" fmla="val 39007"/>
                <a:gd name="adj2" fmla="val 101190"/>
              </a:avLst>
            </a:prstGeom>
            <a:gradFill flip="none" rotWithShape="1">
              <a:gsLst>
                <a:gs pos="0">
                  <a:srgbClr val="00627E">
                    <a:alpha val="0"/>
                  </a:srgbClr>
                </a:gs>
                <a:gs pos="100000">
                  <a:srgbClr val="0077D4">
                    <a:alpha val="80000"/>
                  </a:srgbClr>
                </a:gs>
              </a:gsLst>
              <a:lin ang="0" scaled="0"/>
            </a:gradFill>
            <a:ln w="12700" cap="flat">
              <a:noFill/>
              <a:miter lim="400000"/>
            </a:ln>
            <a:effectLst/>
          </p:spPr>
          <p:txBody>
            <a:bodyPr wrap="square" lIns="0" tIns="0" rIns="0" bIns="0" numCol="1" anchor="ctr">
              <a:noAutofit/>
            </a:bodyPr>
            <a:lstStyle/>
            <a:p>
              <a:pPr lvl="0">
                <a:defRPr sz="3600"/>
              </a:pPr>
              <a:endParaRPr sz="3600" dirty="0">
                <a:latin typeface="+mn-ea"/>
                <a:ea typeface="+mn-ea"/>
              </a:endParaRPr>
            </a:p>
          </p:txBody>
        </p:sp>
        <p:sp>
          <p:nvSpPr>
            <p:cNvPr id="14" name="Shape 539"/>
            <p:cNvSpPr/>
            <p:nvPr/>
          </p:nvSpPr>
          <p:spPr>
            <a:xfrm>
              <a:off x="2298466" y="4883887"/>
              <a:ext cx="6156684" cy="1079367"/>
            </a:xfrm>
            <a:custGeom>
              <a:avLst/>
              <a:gdLst/>
              <a:ahLst/>
              <a:cxnLst>
                <a:cxn ang="0">
                  <a:pos x="wd2" y="hd2"/>
                </a:cxn>
                <a:cxn ang="5400000">
                  <a:pos x="wd2" y="hd2"/>
                </a:cxn>
                <a:cxn ang="10800000">
                  <a:pos x="wd2" y="hd2"/>
                </a:cxn>
                <a:cxn ang="16200000">
                  <a:pos x="wd2" y="hd2"/>
                </a:cxn>
              </a:cxnLst>
              <a:rect l="0" t="0" r="r" b="b"/>
              <a:pathLst>
                <a:path w="21600" h="21600" extrusionOk="0">
                  <a:moveTo>
                    <a:pt x="0" y="21477"/>
                  </a:moveTo>
                  <a:lnTo>
                    <a:pt x="4800" y="0"/>
                  </a:lnTo>
                  <a:lnTo>
                    <a:pt x="16749" y="0"/>
                  </a:lnTo>
                  <a:lnTo>
                    <a:pt x="21600" y="21600"/>
                  </a:lnTo>
                  <a:lnTo>
                    <a:pt x="0" y="21477"/>
                  </a:lnTo>
                  <a:close/>
                </a:path>
              </a:pathLst>
            </a:custGeom>
            <a:gradFill flip="none" rotWithShape="1">
              <a:gsLst>
                <a:gs pos="0">
                  <a:srgbClr val="00A3D7">
                    <a:alpha val="50000"/>
                  </a:srgbClr>
                </a:gs>
                <a:gs pos="100000">
                  <a:srgbClr val="3A88FE">
                    <a:alpha val="0"/>
                  </a:srgbClr>
                </a:gs>
              </a:gsLst>
              <a:lin ang="16260000" scaled="0"/>
            </a:gradFill>
            <a:ln w="12700" cap="flat">
              <a:noFill/>
              <a:miter lim="400000"/>
            </a:ln>
            <a:effectLst/>
          </p:spPr>
          <p:txBody>
            <a:bodyPr wrap="square" lIns="0" tIns="0" rIns="0" bIns="0" numCol="1" anchor="ctr">
              <a:noAutofit/>
            </a:bodyPr>
            <a:lstStyle/>
            <a:p>
              <a:pPr defTabSz="323088">
                <a:defRPr sz="2200">
                  <a:latin typeface="Gill Sans"/>
                  <a:ea typeface="Gill Sans"/>
                  <a:cs typeface="Gill Sans"/>
                  <a:sym typeface="Gill Sans"/>
                </a:defRPr>
              </a:pPr>
              <a:endParaRPr sz="2200" dirty="0">
                <a:latin typeface="+mn-ea"/>
                <a:ea typeface="+mn-ea"/>
              </a:endParaRPr>
            </a:p>
          </p:txBody>
        </p:sp>
        <p:sp>
          <p:nvSpPr>
            <p:cNvPr id="16" name="Shape 544"/>
            <p:cNvSpPr/>
            <p:nvPr/>
          </p:nvSpPr>
          <p:spPr>
            <a:xfrm>
              <a:off x="7392342" y="4718641"/>
              <a:ext cx="691740"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Network</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17" name="Shape 545"/>
            <p:cNvSpPr/>
            <p:nvPr/>
          </p:nvSpPr>
          <p:spPr>
            <a:xfrm>
              <a:off x="6816278" y="4682637"/>
              <a:ext cx="675257"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Storage</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18" name="Shape 546"/>
            <p:cNvSpPr/>
            <p:nvPr/>
          </p:nvSpPr>
          <p:spPr>
            <a:xfrm>
              <a:off x="6060194" y="4653137"/>
              <a:ext cx="888138"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Computing</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19" name="Shape 547"/>
            <p:cNvSpPr/>
            <p:nvPr/>
          </p:nvSpPr>
          <p:spPr>
            <a:xfrm>
              <a:off x="5621813" y="4322597"/>
              <a:ext cx="618401"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Network</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20" name="Shape 548"/>
            <p:cNvSpPr/>
            <p:nvPr/>
          </p:nvSpPr>
          <p:spPr>
            <a:xfrm>
              <a:off x="5064209" y="4300682"/>
              <a:ext cx="501262"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Storage</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21" name="Shape 549"/>
            <p:cNvSpPr/>
            <p:nvPr/>
          </p:nvSpPr>
          <p:spPr>
            <a:xfrm>
              <a:off x="4259994" y="4322597"/>
              <a:ext cx="836904"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Computing</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22" name="Shape 550"/>
            <p:cNvSpPr/>
            <p:nvPr/>
          </p:nvSpPr>
          <p:spPr>
            <a:xfrm>
              <a:off x="4638916" y="5376205"/>
              <a:ext cx="1395860" cy="3015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BEBEB">
                <a:alpha val="50000"/>
              </a:srgbClr>
            </a:solidFill>
            <a:ln w="12700" cap="flat">
              <a:noFill/>
              <a:miter lim="400000"/>
            </a:ln>
            <a:effectLst/>
          </p:spPr>
          <p:txBody>
            <a:bodyPr wrap="square" lIns="0" tIns="0" rIns="0" bIns="0" numCol="1" anchor="ctr">
              <a:noAutofit/>
            </a:bodyPr>
            <a:lstStyle/>
            <a:p>
              <a:pPr lvl="0">
                <a:defRPr sz="1400"/>
              </a:pPr>
              <a:endParaRPr sz="1400" dirty="0">
                <a:latin typeface="+mn-ea"/>
                <a:ea typeface="+mn-ea"/>
              </a:endParaRPr>
            </a:p>
          </p:txBody>
        </p:sp>
        <p:sp>
          <p:nvSpPr>
            <p:cNvPr id="23" name="Shape 552"/>
            <p:cNvSpPr/>
            <p:nvPr/>
          </p:nvSpPr>
          <p:spPr>
            <a:xfrm flipV="1">
              <a:off x="3972058" y="5782021"/>
              <a:ext cx="2709688" cy="78"/>
            </a:xfrm>
            <a:prstGeom prst="line">
              <a:avLst/>
            </a:prstGeom>
            <a:noFill/>
            <a:ln w="3175" cap="flat">
              <a:solidFill>
                <a:srgbClr val="E63B7A"/>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9" name="Shape 553"/>
            <p:cNvSpPr/>
            <p:nvPr/>
          </p:nvSpPr>
          <p:spPr>
            <a:xfrm flipV="1">
              <a:off x="4234501" y="4923936"/>
              <a:ext cx="611885" cy="292237"/>
            </a:xfrm>
            <a:prstGeom prst="line">
              <a:avLst/>
            </a:prstGeom>
            <a:noFill/>
            <a:ln w="3175" cap="flat">
              <a:solidFill>
                <a:srgbClr val="E63B7A"/>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60" name="Shape 554"/>
            <p:cNvSpPr/>
            <p:nvPr/>
          </p:nvSpPr>
          <p:spPr>
            <a:xfrm flipV="1">
              <a:off x="4234501" y="4941329"/>
              <a:ext cx="611885" cy="292238"/>
            </a:xfrm>
            <a:prstGeom prst="line">
              <a:avLst/>
            </a:prstGeom>
            <a:noFill/>
            <a:ln w="3175" cap="flat">
              <a:solidFill>
                <a:srgbClr val="FFB43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61" name="Shape 555"/>
            <p:cNvSpPr/>
            <p:nvPr/>
          </p:nvSpPr>
          <p:spPr>
            <a:xfrm flipV="1">
              <a:off x="4234501" y="4958724"/>
              <a:ext cx="611885" cy="292238"/>
            </a:xfrm>
            <a:prstGeom prst="line">
              <a:avLst/>
            </a:prstGeom>
            <a:noFill/>
            <a:ln w="3175" cap="flat">
              <a:solidFill>
                <a:srgbClr val="96D35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62" name="Shape 556"/>
            <p:cNvSpPr/>
            <p:nvPr/>
          </p:nvSpPr>
          <p:spPr>
            <a:xfrm flipV="1">
              <a:off x="4234501" y="4976119"/>
              <a:ext cx="611885" cy="292238"/>
            </a:xfrm>
            <a:prstGeom prst="line">
              <a:avLst/>
            </a:prstGeom>
            <a:noFill/>
            <a:ln w="3175" cap="flat">
              <a:solidFill>
                <a:srgbClr val="00C7FC"/>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63" name="Shape 557"/>
            <p:cNvSpPr/>
            <p:nvPr/>
          </p:nvSpPr>
          <p:spPr>
            <a:xfrm flipV="1">
              <a:off x="4234501" y="4993514"/>
              <a:ext cx="611885" cy="292238"/>
            </a:xfrm>
            <a:prstGeom prst="line">
              <a:avLst/>
            </a:prstGeom>
            <a:noFill/>
            <a:ln w="3175" cap="flat">
              <a:solidFill>
                <a:srgbClr val="FFFFF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4" name="Shape 559"/>
            <p:cNvSpPr/>
            <p:nvPr/>
          </p:nvSpPr>
          <p:spPr>
            <a:xfrm flipH="1" flipV="1">
              <a:off x="5840693" y="4923936"/>
              <a:ext cx="611885" cy="292237"/>
            </a:xfrm>
            <a:prstGeom prst="line">
              <a:avLst/>
            </a:prstGeom>
            <a:noFill/>
            <a:ln w="3175" cap="flat">
              <a:solidFill>
                <a:srgbClr val="E63B7A"/>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5" name="Shape 560"/>
            <p:cNvSpPr/>
            <p:nvPr/>
          </p:nvSpPr>
          <p:spPr>
            <a:xfrm flipH="1" flipV="1">
              <a:off x="5840693" y="4941329"/>
              <a:ext cx="611885" cy="292238"/>
            </a:xfrm>
            <a:prstGeom prst="line">
              <a:avLst/>
            </a:prstGeom>
            <a:noFill/>
            <a:ln w="3175" cap="flat">
              <a:solidFill>
                <a:srgbClr val="FFB43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6" name="Shape 561"/>
            <p:cNvSpPr/>
            <p:nvPr/>
          </p:nvSpPr>
          <p:spPr>
            <a:xfrm flipH="1" flipV="1">
              <a:off x="5840693" y="4958724"/>
              <a:ext cx="611885" cy="292238"/>
            </a:xfrm>
            <a:prstGeom prst="line">
              <a:avLst/>
            </a:prstGeom>
            <a:noFill/>
            <a:ln w="3175" cap="flat">
              <a:solidFill>
                <a:srgbClr val="96D35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7" name="Shape 562"/>
            <p:cNvSpPr/>
            <p:nvPr/>
          </p:nvSpPr>
          <p:spPr>
            <a:xfrm flipH="1" flipV="1">
              <a:off x="5840693" y="4976119"/>
              <a:ext cx="611885" cy="292238"/>
            </a:xfrm>
            <a:prstGeom prst="line">
              <a:avLst/>
            </a:prstGeom>
            <a:noFill/>
            <a:ln w="3175" cap="flat">
              <a:solidFill>
                <a:srgbClr val="00C7FC"/>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58" name="Shape 563"/>
            <p:cNvSpPr/>
            <p:nvPr/>
          </p:nvSpPr>
          <p:spPr>
            <a:xfrm flipH="1" flipV="1">
              <a:off x="5840693" y="4993514"/>
              <a:ext cx="611885" cy="292238"/>
            </a:xfrm>
            <a:prstGeom prst="line">
              <a:avLst/>
            </a:prstGeom>
            <a:noFill/>
            <a:ln w="3175" cap="flat">
              <a:solidFill>
                <a:srgbClr val="FFFFF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26" name="Shape 565"/>
            <p:cNvSpPr/>
            <p:nvPr/>
          </p:nvSpPr>
          <p:spPr>
            <a:xfrm flipV="1">
              <a:off x="3970860" y="5793614"/>
              <a:ext cx="2710886" cy="86"/>
            </a:xfrm>
            <a:prstGeom prst="line">
              <a:avLst/>
            </a:prstGeom>
            <a:noFill/>
            <a:ln w="3175" cap="flat">
              <a:solidFill>
                <a:srgbClr val="FFB43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27" name="Shape 566"/>
            <p:cNvSpPr/>
            <p:nvPr/>
          </p:nvSpPr>
          <p:spPr>
            <a:xfrm flipV="1">
              <a:off x="3967279" y="5805249"/>
              <a:ext cx="2710881" cy="71"/>
            </a:xfrm>
            <a:prstGeom prst="line">
              <a:avLst/>
            </a:prstGeom>
            <a:noFill/>
            <a:ln w="3175" cap="flat">
              <a:solidFill>
                <a:srgbClr val="96D35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28" name="Shape 567"/>
            <p:cNvSpPr/>
            <p:nvPr/>
          </p:nvSpPr>
          <p:spPr>
            <a:xfrm flipV="1">
              <a:off x="3968473" y="5816841"/>
              <a:ext cx="2709686" cy="78"/>
            </a:xfrm>
            <a:prstGeom prst="line">
              <a:avLst/>
            </a:prstGeom>
            <a:noFill/>
            <a:ln w="3175" cap="flat">
              <a:solidFill>
                <a:srgbClr val="00C7FC"/>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29" name="Shape 568"/>
            <p:cNvSpPr/>
            <p:nvPr/>
          </p:nvSpPr>
          <p:spPr>
            <a:xfrm flipV="1">
              <a:off x="3969669" y="5828442"/>
              <a:ext cx="2703710" cy="71"/>
            </a:xfrm>
            <a:prstGeom prst="line">
              <a:avLst/>
            </a:prstGeom>
            <a:noFill/>
            <a:ln w="3175" cap="flat">
              <a:solidFill>
                <a:srgbClr val="FFFFFF"/>
              </a:solidFill>
              <a:prstDash val="solid"/>
              <a:miter lim="400000"/>
            </a:ln>
            <a:effectLst/>
          </p:spPr>
          <p:txBody>
            <a:bodyPr wrap="square" lIns="0" tIns="0" rIns="0" bIns="0" numCol="1" anchor="ctr">
              <a:noAutofit/>
            </a:bodyPr>
            <a:lstStyle/>
            <a:p>
              <a:pPr defTabSz="457200">
                <a:defRPr sz="1200">
                  <a:solidFill>
                    <a:srgbClr val="000000"/>
                  </a:solidFill>
                  <a:latin typeface="Helvetica"/>
                  <a:ea typeface="Helvetica"/>
                  <a:cs typeface="Helvetica"/>
                  <a:sym typeface="Helvetica"/>
                </a:defRPr>
              </a:pPr>
              <a:endParaRPr sz="1200" dirty="0">
                <a:latin typeface="+mn-ea"/>
                <a:ea typeface="+mn-ea"/>
              </a:endParaRPr>
            </a:p>
          </p:txBody>
        </p:sp>
        <p:sp>
          <p:nvSpPr>
            <p:cNvPr id="30" name="Shape 569"/>
            <p:cNvSpPr/>
            <p:nvPr/>
          </p:nvSpPr>
          <p:spPr>
            <a:xfrm>
              <a:off x="5241354" y="5758503"/>
              <a:ext cx="386324" cy="21544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DBDBDB"/>
                </a:buClr>
                <a:buFont typeface="Microsoft YaHei"/>
                <a:defRPr sz="800">
                  <a:uFill>
                    <a:solidFill>
                      <a:srgbClr val="FFFFFF"/>
                    </a:solidFill>
                  </a:uFill>
                  <a:latin typeface="Arial Bold"/>
                  <a:ea typeface="Arial Bold"/>
                  <a:cs typeface="Arial Bold"/>
                  <a:sym typeface="Arial Bold"/>
                </a:defRPr>
              </a:lvl1pPr>
            </a:lstStyle>
            <a:p>
              <a:pPr lvl="0">
                <a:defRPr sz="1800">
                  <a:solidFill>
                    <a:srgbClr val="000000"/>
                  </a:solidFill>
                  <a:uFillTx/>
                </a:defRPr>
              </a:pPr>
              <a:r>
                <a:rPr sz="1400" dirty="0">
                  <a:latin typeface="+mn-ea"/>
                  <a:ea typeface="+mn-ea"/>
                </a:rPr>
                <a:t>SDN</a:t>
              </a:r>
            </a:p>
          </p:txBody>
        </p:sp>
        <p:sp>
          <p:nvSpPr>
            <p:cNvPr id="31" name="Shape 570"/>
            <p:cNvSpPr/>
            <p:nvPr/>
          </p:nvSpPr>
          <p:spPr>
            <a:xfrm>
              <a:off x="4512022" y="5094259"/>
              <a:ext cx="467268" cy="21544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buClr>
                  <a:srgbClr val="DBDBDB"/>
                </a:buClr>
                <a:buFont typeface="Microsoft YaHei"/>
                <a:defRPr sz="800">
                  <a:uFill>
                    <a:solidFill>
                      <a:srgbClr val="FFFFFF"/>
                    </a:solidFill>
                  </a:uFill>
                  <a:latin typeface="Arial Bold"/>
                  <a:ea typeface="Arial Bold"/>
                  <a:cs typeface="Arial Bold"/>
                  <a:sym typeface="Arial Bold"/>
                </a:defRPr>
              </a:lvl1pPr>
            </a:lstStyle>
            <a:p>
              <a:pPr lvl="0">
                <a:defRPr sz="1800">
                  <a:solidFill>
                    <a:srgbClr val="000000"/>
                  </a:solidFill>
                  <a:uFillTx/>
                </a:defRPr>
              </a:pPr>
              <a:r>
                <a:rPr sz="1400" dirty="0">
                  <a:latin typeface="+mn-ea"/>
                  <a:ea typeface="+mn-ea"/>
                </a:rPr>
                <a:t>SDN</a:t>
              </a:r>
            </a:p>
          </p:txBody>
        </p:sp>
        <p:sp>
          <p:nvSpPr>
            <p:cNvPr id="32" name="Shape 571"/>
            <p:cNvSpPr/>
            <p:nvPr/>
          </p:nvSpPr>
          <p:spPr>
            <a:xfrm>
              <a:off x="5880174" y="4930504"/>
              <a:ext cx="391497" cy="21544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buClr>
                  <a:srgbClr val="DBDBDB"/>
                </a:buClr>
                <a:buFont typeface="Microsoft YaHei"/>
                <a:defRPr sz="800">
                  <a:uFill>
                    <a:solidFill>
                      <a:srgbClr val="FFFFFF"/>
                    </a:solidFill>
                  </a:uFill>
                  <a:latin typeface="Arial Bold"/>
                  <a:ea typeface="Arial Bold"/>
                  <a:cs typeface="Arial Bold"/>
                  <a:sym typeface="Arial Bold"/>
                </a:defRPr>
              </a:lvl1pPr>
            </a:lstStyle>
            <a:p>
              <a:pPr lvl="0">
                <a:defRPr sz="1800">
                  <a:solidFill>
                    <a:srgbClr val="000000"/>
                  </a:solidFill>
                  <a:uFillTx/>
                </a:defRPr>
              </a:pPr>
              <a:r>
                <a:rPr sz="1400" dirty="0">
                  <a:latin typeface="+mn-ea"/>
                  <a:ea typeface="+mn-ea"/>
                </a:rPr>
                <a:t>SDN</a:t>
              </a:r>
            </a:p>
          </p:txBody>
        </p:sp>
        <p:sp>
          <p:nvSpPr>
            <p:cNvPr id="33" name="Shape 572"/>
            <p:cNvSpPr/>
            <p:nvPr/>
          </p:nvSpPr>
          <p:spPr>
            <a:xfrm>
              <a:off x="3446607" y="2953865"/>
              <a:ext cx="3728665" cy="301514"/>
            </a:xfrm>
            <a:custGeom>
              <a:avLst/>
              <a:gdLst/>
              <a:ahLst/>
              <a:cxnLst>
                <a:cxn ang="0">
                  <a:pos x="wd2" y="hd2"/>
                </a:cxn>
                <a:cxn ang="5400000">
                  <a:pos x="wd2" y="hd2"/>
                </a:cxn>
                <a:cxn ang="10800000">
                  <a:pos x="wd2" y="hd2"/>
                </a:cxn>
                <a:cxn ang="16200000">
                  <a:pos x="wd2" y="hd2"/>
                </a:cxn>
              </a:cxnLst>
              <a:rect l="0" t="0" r="r" b="b"/>
              <a:pathLst>
                <a:path w="21600" h="21600" extrusionOk="0">
                  <a:moveTo>
                    <a:pt x="0" y="21477"/>
                  </a:moveTo>
                  <a:lnTo>
                    <a:pt x="4800" y="0"/>
                  </a:lnTo>
                  <a:lnTo>
                    <a:pt x="16749" y="0"/>
                  </a:lnTo>
                  <a:lnTo>
                    <a:pt x="21600" y="21600"/>
                  </a:lnTo>
                  <a:lnTo>
                    <a:pt x="0" y="21477"/>
                  </a:lnTo>
                  <a:close/>
                </a:path>
              </a:pathLst>
            </a:custGeom>
            <a:gradFill flip="none" rotWithShape="1">
              <a:gsLst>
                <a:gs pos="0">
                  <a:srgbClr val="00A3D7">
                    <a:alpha val="70000"/>
                  </a:srgbClr>
                </a:gs>
                <a:gs pos="100000">
                  <a:srgbClr val="3A88FE">
                    <a:alpha val="0"/>
                  </a:srgbClr>
                </a:gs>
              </a:gsLst>
              <a:lin ang="16260000" scaled="0"/>
            </a:gradFill>
            <a:ln w="12700" cap="flat">
              <a:noFill/>
              <a:miter lim="400000"/>
            </a:ln>
            <a:effectLst/>
          </p:spPr>
          <p:txBody>
            <a:bodyPr wrap="square" lIns="0" tIns="0" rIns="0" bIns="0" numCol="1" anchor="ctr">
              <a:noAutofit/>
            </a:bodyPr>
            <a:lstStyle/>
            <a:p>
              <a:pPr defTabSz="323088">
                <a:defRPr sz="2200">
                  <a:latin typeface="Gill Sans"/>
                  <a:ea typeface="Gill Sans"/>
                  <a:cs typeface="Gill Sans"/>
                  <a:sym typeface="Gill Sans"/>
                </a:defRPr>
              </a:pPr>
              <a:endParaRPr sz="2200" dirty="0">
                <a:latin typeface="+mn-ea"/>
                <a:ea typeface="+mn-ea"/>
              </a:endParaRPr>
            </a:p>
          </p:txBody>
        </p:sp>
        <p:pic>
          <p:nvPicPr>
            <p:cNvPr id="34" name="droppedImage.pdf"/>
            <p:cNvPicPr/>
            <p:nvPr/>
          </p:nvPicPr>
          <p:blipFill>
            <a:blip r:embed="rId6" cstate="email">
              <a:extLst>
                <a:ext uri="{28A0092B-C50C-407E-A947-70E740481C1C}">
                  <a14:useLocalDpi xmlns:a14="http://schemas.microsoft.com/office/drawing/2010/main"/>
                </a:ext>
              </a:extLst>
            </a:blip>
            <a:srcRect/>
            <a:stretch>
              <a:fillRect/>
            </a:stretch>
          </p:blipFill>
          <p:spPr>
            <a:xfrm>
              <a:off x="2552298" y="5057298"/>
              <a:ext cx="1688228" cy="881047"/>
            </a:xfrm>
            <a:prstGeom prst="rect">
              <a:avLst/>
            </a:prstGeom>
            <a:ln w="12700" cap="flat">
              <a:noFill/>
              <a:miter lim="400000"/>
            </a:ln>
            <a:effectLst/>
          </p:spPr>
        </p:pic>
        <p:pic>
          <p:nvPicPr>
            <p:cNvPr id="35" name="droppedImage.pdf"/>
            <p:cNvPicPr/>
            <p:nvPr/>
          </p:nvPicPr>
          <p:blipFill>
            <a:blip r:embed="rId7" cstate="email">
              <a:extLst>
                <a:ext uri="{28A0092B-C50C-407E-A947-70E740481C1C}">
                  <a14:useLocalDpi xmlns:a14="http://schemas.microsoft.com/office/drawing/2010/main"/>
                </a:ext>
              </a:extLst>
            </a:blip>
            <a:stretch>
              <a:fillRect/>
            </a:stretch>
          </p:blipFill>
          <p:spPr>
            <a:xfrm>
              <a:off x="6457742" y="4882597"/>
              <a:ext cx="1688228" cy="1049500"/>
            </a:xfrm>
            <a:prstGeom prst="rect">
              <a:avLst/>
            </a:prstGeom>
            <a:ln w="12700" cap="flat">
              <a:noFill/>
              <a:miter lim="400000"/>
            </a:ln>
            <a:effectLst/>
          </p:spPr>
        </p:pic>
        <p:sp>
          <p:nvSpPr>
            <p:cNvPr id="36" name="Shape 578"/>
            <p:cNvSpPr/>
            <p:nvPr/>
          </p:nvSpPr>
          <p:spPr>
            <a:xfrm>
              <a:off x="4249177" y="3909081"/>
              <a:ext cx="485710"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F5F5F5"/>
                </a:buClr>
                <a:buFont typeface="Candara"/>
                <a:defRPr sz="1200">
                  <a:latin typeface="Arial Bold"/>
                  <a:ea typeface="Arial Bold"/>
                  <a:cs typeface="Arial Bold"/>
                  <a:sym typeface="Arial Bold"/>
                </a:defRPr>
              </a:lvl1pPr>
            </a:lstStyle>
            <a:p>
              <a:pPr lvl="0">
                <a:defRPr sz="1800">
                  <a:solidFill>
                    <a:srgbClr val="000000"/>
                  </a:solidFill>
                </a:defRPr>
              </a:pPr>
              <a:r>
                <a:rPr dirty="0">
                  <a:latin typeface="+mn-ea"/>
                  <a:ea typeface="+mn-ea"/>
                </a:rPr>
                <a:t>VDC</a:t>
              </a:r>
            </a:p>
          </p:txBody>
        </p:sp>
        <p:sp>
          <p:nvSpPr>
            <p:cNvPr id="37" name="Shape 579"/>
            <p:cNvSpPr/>
            <p:nvPr/>
          </p:nvSpPr>
          <p:spPr>
            <a:xfrm>
              <a:off x="6175654" y="3951158"/>
              <a:ext cx="485710"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F5F5F5"/>
                </a:buClr>
                <a:buFont typeface="Candara"/>
                <a:defRPr sz="1200">
                  <a:latin typeface="Arial Bold"/>
                  <a:ea typeface="Arial Bold"/>
                  <a:cs typeface="Arial Bold"/>
                  <a:sym typeface="Arial Bold"/>
                </a:defRPr>
              </a:lvl1pPr>
            </a:lstStyle>
            <a:p>
              <a:pPr lvl="0">
                <a:defRPr sz="1800">
                  <a:solidFill>
                    <a:srgbClr val="000000"/>
                  </a:solidFill>
                </a:defRPr>
              </a:pPr>
              <a:r>
                <a:rPr dirty="0">
                  <a:latin typeface="+mn-ea"/>
                  <a:ea typeface="+mn-ea"/>
                </a:rPr>
                <a:t>VDC</a:t>
              </a:r>
            </a:p>
          </p:txBody>
        </p:sp>
        <p:sp>
          <p:nvSpPr>
            <p:cNvPr id="38" name="Shape 580"/>
            <p:cNvSpPr/>
            <p:nvPr/>
          </p:nvSpPr>
          <p:spPr>
            <a:xfrm>
              <a:off x="5205371" y="3885805"/>
              <a:ext cx="485710"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F5F5F5"/>
                </a:buClr>
                <a:buFont typeface="Candara"/>
                <a:defRPr sz="1200">
                  <a:latin typeface="Arial Bold"/>
                  <a:ea typeface="Arial Bold"/>
                  <a:cs typeface="Arial Bold"/>
                  <a:sym typeface="Arial Bold"/>
                </a:defRPr>
              </a:lvl1pPr>
            </a:lstStyle>
            <a:p>
              <a:pPr lvl="0">
                <a:defRPr sz="1800">
                  <a:solidFill>
                    <a:srgbClr val="000000"/>
                  </a:solidFill>
                </a:defRPr>
              </a:pPr>
              <a:r>
                <a:rPr dirty="0">
                  <a:latin typeface="+mn-ea"/>
                  <a:ea typeface="+mn-ea"/>
                </a:rPr>
                <a:t>VDC</a:t>
              </a:r>
            </a:p>
          </p:txBody>
        </p:sp>
        <p:pic>
          <p:nvPicPr>
            <p:cNvPr id="39" name="droppedImage.pdf"/>
            <p:cNvPicPr/>
            <p:nvPr/>
          </p:nvPicPr>
          <p:blipFill>
            <a:blip r:embed="rId8" cstate="email">
              <a:extLst>
                <a:ext uri="{28A0092B-C50C-407E-A947-70E740481C1C}">
                  <a14:useLocalDpi xmlns:a14="http://schemas.microsoft.com/office/drawing/2010/main"/>
                </a:ext>
              </a:extLst>
            </a:blip>
            <a:stretch>
              <a:fillRect/>
            </a:stretch>
          </p:blipFill>
          <p:spPr>
            <a:xfrm>
              <a:off x="2852470" y="4897060"/>
              <a:ext cx="1330658" cy="193333"/>
            </a:xfrm>
            <a:prstGeom prst="rect">
              <a:avLst/>
            </a:prstGeom>
            <a:ln w="12700" cap="flat">
              <a:noFill/>
              <a:miter lim="400000"/>
            </a:ln>
            <a:effectLst/>
          </p:spPr>
        </p:pic>
        <p:pic>
          <p:nvPicPr>
            <p:cNvPr id="40" name="droppedImage.pdf"/>
            <p:cNvPicPr/>
            <p:nvPr/>
          </p:nvPicPr>
          <p:blipFill>
            <a:blip r:embed="rId9" cstate="email">
              <a:extLst>
                <a:ext uri="{28A0092B-C50C-407E-A947-70E740481C1C}">
                  <a14:useLocalDpi xmlns:a14="http://schemas.microsoft.com/office/drawing/2010/main"/>
                </a:ext>
              </a:extLst>
            </a:blip>
            <a:stretch>
              <a:fillRect/>
            </a:stretch>
          </p:blipFill>
          <p:spPr>
            <a:xfrm>
              <a:off x="4799856" y="4545125"/>
              <a:ext cx="969084" cy="140799"/>
            </a:xfrm>
            <a:prstGeom prst="rect">
              <a:avLst/>
            </a:prstGeom>
            <a:ln w="12700" cap="flat">
              <a:noFill/>
              <a:miter lim="400000"/>
            </a:ln>
            <a:effectLst/>
          </p:spPr>
        </p:pic>
        <p:pic>
          <p:nvPicPr>
            <p:cNvPr id="41" name="droppedImage.pdf"/>
            <p:cNvPicPr/>
            <p:nvPr/>
          </p:nvPicPr>
          <p:blipFill>
            <a:blip r:embed="rId10" cstate="email">
              <a:extLst>
                <a:ext uri="{28A0092B-C50C-407E-A947-70E740481C1C}">
                  <a14:useLocalDpi xmlns:a14="http://schemas.microsoft.com/office/drawing/2010/main"/>
                </a:ext>
              </a:extLst>
            </a:blip>
            <a:stretch>
              <a:fillRect/>
            </a:stretch>
          </p:blipFill>
          <p:spPr>
            <a:xfrm>
              <a:off x="4839393" y="4680405"/>
              <a:ext cx="1003871" cy="558236"/>
            </a:xfrm>
            <a:prstGeom prst="rect">
              <a:avLst/>
            </a:prstGeom>
            <a:ln w="12700" cap="flat">
              <a:noFill/>
              <a:miter lim="400000"/>
            </a:ln>
            <a:effectLst/>
          </p:spPr>
        </p:pic>
        <p:pic>
          <p:nvPicPr>
            <p:cNvPr id="42" name="droppedImage.pdf"/>
            <p:cNvPicPr/>
            <p:nvPr/>
          </p:nvPicPr>
          <p:blipFill>
            <a:blip r:embed="rId11" cstate="email">
              <a:extLst>
                <a:ext uri="{28A0092B-C50C-407E-A947-70E740481C1C}">
                  <a14:useLocalDpi xmlns:a14="http://schemas.microsoft.com/office/drawing/2010/main"/>
                </a:ext>
              </a:extLst>
            </a:blip>
            <a:stretch>
              <a:fillRect/>
            </a:stretch>
          </p:blipFill>
          <p:spPr>
            <a:xfrm>
              <a:off x="5739551" y="2158711"/>
              <a:ext cx="865242" cy="718993"/>
            </a:xfrm>
            <a:prstGeom prst="rect">
              <a:avLst/>
            </a:prstGeom>
            <a:ln w="12700" cap="flat">
              <a:solidFill>
                <a:srgbClr val="F3F7F5"/>
              </a:solidFill>
              <a:prstDash val="solid"/>
              <a:miter lim="400000"/>
            </a:ln>
            <a:effectLst/>
          </p:spPr>
        </p:pic>
        <p:pic>
          <p:nvPicPr>
            <p:cNvPr id="43" name="droppedImage.pdf"/>
            <p:cNvPicPr/>
            <p:nvPr/>
          </p:nvPicPr>
          <p:blipFill>
            <a:blip r:embed="rId11" cstate="email">
              <a:extLst>
                <a:ext uri="{28A0092B-C50C-407E-A947-70E740481C1C}">
                  <a14:useLocalDpi xmlns:a14="http://schemas.microsoft.com/office/drawing/2010/main"/>
                </a:ext>
              </a:extLst>
            </a:blip>
            <a:stretch>
              <a:fillRect/>
            </a:stretch>
          </p:blipFill>
          <p:spPr>
            <a:xfrm>
              <a:off x="4004118" y="2159644"/>
              <a:ext cx="864119" cy="718061"/>
            </a:xfrm>
            <a:prstGeom prst="rect">
              <a:avLst/>
            </a:prstGeom>
            <a:ln w="12700" cap="flat">
              <a:solidFill>
                <a:srgbClr val="F3F7F5"/>
              </a:solidFill>
              <a:prstDash val="solid"/>
              <a:miter lim="400000"/>
            </a:ln>
            <a:effectLst/>
          </p:spPr>
        </p:pic>
        <p:pic>
          <p:nvPicPr>
            <p:cNvPr id="44" name="droppedImage.pdf"/>
            <p:cNvPicPr/>
            <p:nvPr/>
          </p:nvPicPr>
          <p:blipFill>
            <a:blip r:embed="rId11" cstate="email">
              <a:extLst>
                <a:ext uri="{28A0092B-C50C-407E-A947-70E740481C1C}">
                  <a14:useLocalDpi xmlns:a14="http://schemas.microsoft.com/office/drawing/2010/main"/>
                </a:ext>
              </a:extLst>
            </a:blip>
            <a:stretch>
              <a:fillRect/>
            </a:stretch>
          </p:blipFill>
          <p:spPr>
            <a:xfrm>
              <a:off x="3144189" y="2156027"/>
              <a:ext cx="864726" cy="718564"/>
            </a:xfrm>
            <a:prstGeom prst="rect">
              <a:avLst/>
            </a:prstGeom>
            <a:ln w="12700" cap="flat">
              <a:solidFill>
                <a:srgbClr val="F3F7F5"/>
              </a:solidFill>
              <a:prstDash val="solid"/>
              <a:miter lim="400000"/>
            </a:ln>
            <a:effectLst/>
          </p:spPr>
        </p:pic>
        <p:sp>
          <p:nvSpPr>
            <p:cNvPr id="45" name="Shape 587"/>
            <p:cNvSpPr/>
            <p:nvPr/>
          </p:nvSpPr>
          <p:spPr>
            <a:xfrm>
              <a:off x="4239682" y="2353919"/>
              <a:ext cx="522579"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6C6C6C"/>
                </a:buClr>
                <a:buFont typeface="Arial"/>
                <a:defRPr sz="1200">
                  <a:solidFill>
                    <a:srgbClr val="444444"/>
                  </a:solidFill>
                  <a:latin typeface="Arial Bold"/>
                  <a:ea typeface="Arial Bold"/>
                  <a:cs typeface="Arial Bold"/>
                  <a:sym typeface="Arial Bold"/>
                </a:defRPr>
              </a:lvl1pPr>
            </a:lstStyle>
            <a:p>
              <a:pPr lvl="0">
                <a:defRPr sz="1800">
                  <a:solidFill>
                    <a:srgbClr val="000000"/>
                  </a:solidFill>
                </a:defRPr>
              </a:pPr>
              <a:r>
                <a:rPr lang="en-US" dirty="0">
                  <a:solidFill>
                    <a:schemeClr val="tx1">
                      <a:lumMod val="50000"/>
                      <a:lumOff val="50000"/>
                    </a:schemeClr>
                  </a:solidFill>
                  <a:latin typeface="+mn-ea"/>
                  <a:ea typeface="+mn-ea"/>
                </a:rPr>
                <a:t>P</a:t>
              </a:r>
              <a:r>
                <a:rPr dirty="0">
                  <a:solidFill>
                    <a:schemeClr val="tx1">
                      <a:lumMod val="50000"/>
                      <a:lumOff val="50000"/>
                    </a:schemeClr>
                  </a:solidFill>
                  <a:latin typeface="+mn-ea"/>
                  <a:ea typeface="+mn-ea"/>
                </a:rPr>
                <a:t>aaS</a:t>
              </a:r>
            </a:p>
          </p:txBody>
        </p:sp>
        <p:sp>
          <p:nvSpPr>
            <p:cNvPr id="46" name="Shape 588"/>
            <p:cNvSpPr/>
            <p:nvPr/>
          </p:nvSpPr>
          <p:spPr>
            <a:xfrm>
              <a:off x="3406054" y="2356379"/>
              <a:ext cx="456856"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6C6C6C"/>
                </a:buClr>
                <a:buFont typeface="Arial"/>
                <a:defRPr sz="1200">
                  <a:solidFill>
                    <a:srgbClr val="444444"/>
                  </a:solidFill>
                  <a:latin typeface="Arial Bold"/>
                  <a:ea typeface="Arial Bold"/>
                  <a:cs typeface="Arial Bold"/>
                  <a:sym typeface="Arial Bold"/>
                </a:defRPr>
              </a:lvl1pPr>
            </a:lstStyle>
            <a:p>
              <a:pPr lvl="0">
                <a:defRPr sz="1800">
                  <a:solidFill>
                    <a:srgbClr val="000000"/>
                  </a:solidFill>
                </a:defRPr>
              </a:pPr>
              <a:r>
                <a:rPr dirty="0">
                  <a:solidFill>
                    <a:schemeClr val="tx1">
                      <a:lumMod val="50000"/>
                      <a:lumOff val="50000"/>
                    </a:schemeClr>
                  </a:solidFill>
                  <a:latin typeface="+mn-ea"/>
                  <a:ea typeface="+mn-ea"/>
                </a:rPr>
                <a:t>IaaS</a:t>
              </a:r>
            </a:p>
          </p:txBody>
        </p:sp>
        <p:pic>
          <p:nvPicPr>
            <p:cNvPr id="47" name="droppedImage.pdf"/>
            <p:cNvPicPr/>
            <p:nvPr/>
          </p:nvPicPr>
          <p:blipFill>
            <a:blip r:embed="rId11" cstate="email">
              <a:extLst>
                <a:ext uri="{28A0092B-C50C-407E-A947-70E740481C1C}">
                  <a14:useLocalDpi xmlns:a14="http://schemas.microsoft.com/office/drawing/2010/main"/>
                </a:ext>
              </a:extLst>
            </a:blip>
            <a:stretch>
              <a:fillRect/>
            </a:stretch>
          </p:blipFill>
          <p:spPr>
            <a:xfrm>
              <a:off x="4870676" y="2159644"/>
              <a:ext cx="864119" cy="718061"/>
            </a:xfrm>
            <a:prstGeom prst="rect">
              <a:avLst/>
            </a:prstGeom>
            <a:ln w="12700" cap="flat">
              <a:solidFill>
                <a:srgbClr val="F3F7F5"/>
              </a:solidFill>
              <a:prstDash val="solid"/>
              <a:miter lim="400000"/>
            </a:ln>
            <a:effectLst/>
          </p:spPr>
        </p:pic>
        <p:pic>
          <p:nvPicPr>
            <p:cNvPr id="48" name="droppedImage.pdf"/>
            <p:cNvPicPr/>
            <p:nvPr/>
          </p:nvPicPr>
          <p:blipFill>
            <a:blip r:embed="rId11" cstate="email">
              <a:extLst>
                <a:ext uri="{28A0092B-C50C-407E-A947-70E740481C1C}">
                  <a14:useLocalDpi xmlns:a14="http://schemas.microsoft.com/office/drawing/2010/main"/>
                </a:ext>
              </a:extLst>
            </a:blip>
            <a:stretch>
              <a:fillRect/>
            </a:stretch>
          </p:blipFill>
          <p:spPr>
            <a:xfrm>
              <a:off x="6612446" y="2161191"/>
              <a:ext cx="865242" cy="718993"/>
            </a:xfrm>
            <a:prstGeom prst="rect">
              <a:avLst/>
            </a:prstGeom>
            <a:ln w="12700" cap="flat">
              <a:solidFill>
                <a:srgbClr val="F3F7F5"/>
              </a:solidFill>
              <a:prstDash val="solid"/>
              <a:miter lim="400000"/>
            </a:ln>
            <a:effectLst/>
          </p:spPr>
        </p:pic>
        <p:pic>
          <p:nvPicPr>
            <p:cNvPr id="49" name="droppedImage.pdf"/>
            <p:cNvPicPr/>
            <p:nvPr/>
          </p:nvPicPr>
          <p:blipFill>
            <a:blip r:embed="rId12" cstate="email">
              <a:extLst>
                <a:ext uri="{28A0092B-C50C-407E-A947-70E740481C1C}">
                  <a14:useLocalDpi xmlns:a14="http://schemas.microsoft.com/office/drawing/2010/main"/>
                </a:ext>
              </a:extLst>
            </a:blip>
            <a:stretch>
              <a:fillRect/>
            </a:stretch>
          </p:blipFill>
          <p:spPr>
            <a:xfrm>
              <a:off x="5943833" y="2619679"/>
              <a:ext cx="443945" cy="127563"/>
            </a:xfrm>
            <a:prstGeom prst="rect">
              <a:avLst/>
            </a:prstGeom>
            <a:ln w="12700" cap="flat">
              <a:noFill/>
              <a:miter lim="400000"/>
            </a:ln>
            <a:effectLst/>
          </p:spPr>
        </p:pic>
        <p:pic>
          <p:nvPicPr>
            <p:cNvPr id="50" name="droppedImage.pdf"/>
            <p:cNvPicPr/>
            <p:nvPr/>
          </p:nvPicPr>
          <p:blipFill>
            <a:blip r:embed="rId13" cstate="email">
              <a:extLst>
                <a:ext uri="{28A0092B-C50C-407E-A947-70E740481C1C}">
                  <a14:useLocalDpi xmlns:a14="http://schemas.microsoft.com/office/drawing/2010/main"/>
                </a:ext>
              </a:extLst>
            </a:blip>
            <a:stretch>
              <a:fillRect/>
            </a:stretch>
          </p:blipFill>
          <p:spPr>
            <a:xfrm>
              <a:off x="6968354" y="2364552"/>
              <a:ext cx="248578" cy="150759"/>
            </a:xfrm>
            <a:prstGeom prst="rect">
              <a:avLst/>
            </a:prstGeom>
            <a:ln w="12700" cap="flat">
              <a:noFill/>
              <a:miter lim="400000"/>
            </a:ln>
            <a:effectLst/>
          </p:spPr>
        </p:pic>
        <p:pic>
          <p:nvPicPr>
            <p:cNvPr id="51" name="droppedImage.pdf"/>
            <p:cNvPicPr/>
            <p:nvPr/>
          </p:nvPicPr>
          <p:blipFill>
            <a:blip r:embed="rId14" cstate="email">
              <a:extLst>
                <a:ext uri="{28A0092B-C50C-407E-A947-70E740481C1C}">
                  <a14:useLocalDpi xmlns:a14="http://schemas.microsoft.com/office/drawing/2010/main"/>
                </a:ext>
              </a:extLst>
            </a:blip>
            <a:stretch>
              <a:fillRect/>
            </a:stretch>
          </p:blipFill>
          <p:spPr>
            <a:xfrm>
              <a:off x="6789164" y="2593900"/>
              <a:ext cx="568860" cy="87004"/>
            </a:xfrm>
            <a:prstGeom prst="rect">
              <a:avLst/>
            </a:prstGeom>
            <a:ln w="12700" cap="flat">
              <a:noFill/>
              <a:miter lim="400000"/>
            </a:ln>
            <a:effectLst/>
          </p:spPr>
        </p:pic>
        <p:pic>
          <p:nvPicPr>
            <p:cNvPr id="52" name="storm_logo_winner.png"/>
            <p:cNvPicPr/>
            <p:nvPr/>
          </p:nvPicPr>
          <p:blipFill>
            <a:blip r:embed="rId15" cstate="email">
              <a:extLst>
                <a:ext uri="{28A0092B-C50C-407E-A947-70E740481C1C}">
                  <a14:useLocalDpi xmlns:a14="http://schemas.microsoft.com/office/drawing/2010/main"/>
                </a:ext>
              </a:extLst>
            </a:blip>
            <a:stretch>
              <a:fillRect/>
            </a:stretch>
          </p:blipFill>
          <p:spPr>
            <a:xfrm>
              <a:off x="6153685" y="2453953"/>
              <a:ext cx="367092" cy="162523"/>
            </a:xfrm>
            <a:prstGeom prst="rect">
              <a:avLst/>
            </a:prstGeom>
            <a:ln w="12700" cap="flat">
              <a:noFill/>
              <a:miter lim="400000"/>
            </a:ln>
            <a:effectLst/>
          </p:spPr>
        </p:pic>
        <p:pic>
          <p:nvPicPr>
            <p:cNvPr id="53" name="spark-logo.png"/>
            <p:cNvPicPr/>
            <p:nvPr/>
          </p:nvPicPr>
          <p:blipFill>
            <a:blip r:embed="rId16" cstate="email">
              <a:extLst>
                <a:ext uri="{28A0092B-C50C-407E-A947-70E740481C1C}">
                  <a14:useLocalDpi xmlns:a14="http://schemas.microsoft.com/office/drawing/2010/main"/>
                </a:ext>
              </a:extLst>
            </a:blip>
            <a:stretch>
              <a:fillRect/>
            </a:stretch>
          </p:blipFill>
          <p:spPr>
            <a:xfrm>
              <a:off x="5863841" y="2294657"/>
              <a:ext cx="325065" cy="209371"/>
            </a:xfrm>
            <a:prstGeom prst="rect">
              <a:avLst/>
            </a:prstGeom>
            <a:ln w="12700" cap="flat">
              <a:noFill/>
              <a:miter lim="400000"/>
            </a:ln>
            <a:effectLst/>
          </p:spPr>
        </p:pic>
        <p:sp>
          <p:nvSpPr>
            <p:cNvPr id="8" name="Shape 587"/>
            <p:cNvSpPr/>
            <p:nvPr/>
          </p:nvSpPr>
          <p:spPr>
            <a:xfrm>
              <a:off x="5113313" y="2341943"/>
              <a:ext cx="522579" cy="276999"/>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buClr>
                  <a:srgbClr val="6C6C6C"/>
                </a:buClr>
                <a:buFont typeface="Arial"/>
                <a:defRPr sz="1200">
                  <a:solidFill>
                    <a:srgbClr val="444444"/>
                  </a:solidFill>
                  <a:latin typeface="Arial Bold"/>
                  <a:ea typeface="Arial Bold"/>
                  <a:cs typeface="Arial Bold"/>
                  <a:sym typeface="Arial Bold"/>
                </a:defRPr>
              </a:lvl1pPr>
            </a:lstStyle>
            <a:p>
              <a:pPr lvl="0">
                <a:defRPr sz="1800">
                  <a:solidFill>
                    <a:srgbClr val="000000"/>
                  </a:solidFill>
                </a:defRPr>
              </a:pPr>
              <a:r>
                <a:rPr dirty="0">
                  <a:solidFill>
                    <a:schemeClr val="tx1">
                      <a:lumMod val="50000"/>
                      <a:lumOff val="50000"/>
                    </a:schemeClr>
                  </a:solidFill>
                  <a:latin typeface="+mn-ea"/>
                  <a:ea typeface="+mn-ea"/>
                </a:rPr>
                <a:t>SaaS</a:t>
              </a:r>
            </a:p>
          </p:txBody>
        </p:sp>
        <p:sp>
          <p:nvSpPr>
            <p:cNvPr id="161" name="1847467591"/>
            <p:cNvSpPr/>
            <p:nvPr/>
          </p:nvSpPr>
          <p:spPr>
            <a:xfrm>
              <a:off x="8940316" y="3867145"/>
              <a:ext cx="1404156" cy="33855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Better strategic service support</a:t>
              </a:r>
              <a:endParaRPr sz="1100" b="1" dirty="0">
                <a:solidFill>
                  <a:srgbClr val="0099CC"/>
                </a:solidFill>
                <a:effectLst/>
                <a:uFill>
                  <a:solidFill>
                    <a:srgbClr val="EBEBEB"/>
                  </a:solidFill>
                </a:uFill>
                <a:latin typeface="+mn-ea"/>
                <a:ea typeface="+mn-ea"/>
                <a:cs typeface="Microsoft YaHei"/>
                <a:sym typeface="Microsoft YaHei"/>
              </a:endParaRPr>
            </a:p>
          </p:txBody>
        </p:sp>
        <p:pic>
          <p:nvPicPr>
            <p:cNvPr id="162" name="pasted-image.pdf"/>
            <p:cNvPicPr/>
            <p:nvPr/>
          </p:nvPicPr>
          <p:blipFill>
            <a:blip r:embed="rId17" cstate="email">
              <a:extLst>
                <a:ext uri="{28A0092B-C50C-407E-A947-70E740481C1C}">
                  <a14:useLocalDpi xmlns:a14="http://schemas.microsoft.com/office/drawing/2010/main"/>
                </a:ext>
              </a:extLst>
            </a:blip>
            <a:stretch>
              <a:fillRect/>
            </a:stretch>
          </p:blipFill>
          <p:spPr>
            <a:xfrm>
              <a:off x="8615835" y="3954272"/>
              <a:ext cx="334899" cy="122801"/>
            </a:xfrm>
            <a:prstGeom prst="rect">
              <a:avLst/>
            </a:prstGeom>
            <a:ln w="12700">
              <a:miter lim="400000"/>
            </a:ln>
          </p:spPr>
        </p:pic>
        <p:pic>
          <p:nvPicPr>
            <p:cNvPr id="163" name="pasted-image.pdf"/>
            <p:cNvPicPr/>
            <p:nvPr/>
          </p:nvPicPr>
          <p:blipFill>
            <a:blip r:embed="rId17" cstate="email">
              <a:extLst>
                <a:ext uri="{28A0092B-C50C-407E-A947-70E740481C1C}">
                  <a14:useLocalDpi xmlns:a14="http://schemas.microsoft.com/office/drawing/2010/main"/>
                </a:ext>
              </a:extLst>
            </a:blip>
            <a:stretch>
              <a:fillRect/>
            </a:stretch>
          </p:blipFill>
          <p:spPr>
            <a:xfrm>
              <a:off x="8615835" y="3174066"/>
              <a:ext cx="334899" cy="122801"/>
            </a:xfrm>
            <a:prstGeom prst="rect">
              <a:avLst/>
            </a:prstGeom>
            <a:ln w="12700">
              <a:miter lim="400000"/>
            </a:ln>
          </p:spPr>
        </p:pic>
        <p:sp>
          <p:nvSpPr>
            <p:cNvPr id="165" name="1829690398"/>
            <p:cNvSpPr/>
            <p:nvPr/>
          </p:nvSpPr>
          <p:spPr>
            <a:xfrm>
              <a:off x="7504904" y="3810298"/>
              <a:ext cx="1366751" cy="33855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Average resource allocation</a:t>
              </a:r>
              <a:endParaRPr sz="1100" b="1" dirty="0">
                <a:solidFill>
                  <a:srgbClr val="0099CC"/>
                </a:solidFill>
                <a:effectLst/>
                <a:uFill>
                  <a:solidFill>
                    <a:srgbClr val="EBEBEB"/>
                  </a:solidFill>
                </a:uFill>
                <a:latin typeface="+mn-ea"/>
                <a:ea typeface="+mn-ea"/>
                <a:cs typeface="Microsoft YaHei"/>
                <a:sym typeface="Microsoft YaHei"/>
              </a:endParaRPr>
            </a:p>
          </p:txBody>
        </p:sp>
        <p:sp>
          <p:nvSpPr>
            <p:cNvPr id="166" name="1937585724"/>
            <p:cNvSpPr/>
            <p:nvPr/>
          </p:nvSpPr>
          <p:spPr>
            <a:xfrm>
              <a:off x="8940317" y="3067828"/>
              <a:ext cx="1085679" cy="33855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Appropriate service support</a:t>
              </a:r>
              <a:endParaRPr sz="1100" b="1" dirty="0">
                <a:solidFill>
                  <a:srgbClr val="0099CC"/>
                </a:solidFill>
                <a:effectLst/>
                <a:uFill>
                  <a:solidFill>
                    <a:srgbClr val="EBEBEB"/>
                  </a:solidFill>
                </a:uFill>
                <a:latin typeface="+mn-ea"/>
                <a:ea typeface="+mn-ea"/>
                <a:cs typeface="Microsoft YaHei"/>
                <a:sym typeface="Microsoft YaHei"/>
              </a:endParaRPr>
            </a:p>
          </p:txBody>
        </p:sp>
        <p:sp>
          <p:nvSpPr>
            <p:cNvPr id="167" name="528450666"/>
            <p:cNvSpPr/>
            <p:nvPr/>
          </p:nvSpPr>
          <p:spPr>
            <a:xfrm>
              <a:off x="7477688" y="3105154"/>
              <a:ext cx="1390500" cy="33855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Insufficient or excessive resources </a:t>
              </a:r>
              <a:endParaRPr sz="1100" b="1" dirty="0">
                <a:solidFill>
                  <a:srgbClr val="0099CC"/>
                </a:solidFill>
                <a:effectLst/>
                <a:uFill>
                  <a:solidFill>
                    <a:srgbClr val="EBEBEB"/>
                  </a:solidFill>
                </a:uFill>
                <a:latin typeface="+mn-ea"/>
                <a:ea typeface="+mn-ea"/>
                <a:cs typeface="Microsoft YaHei"/>
                <a:sym typeface="Microsoft YaHei"/>
              </a:endParaRPr>
            </a:p>
          </p:txBody>
        </p:sp>
        <p:pic>
          <p:nvPicPr>
            <p:cNvPr id="170" name="pasted-image.pdf"/>
            <p:cNvPicPr/>
            <p:nvPr/>
          </p:nvPicPr>
          <p:blipFill>
            <a:blip r:embed="rId17" cstate="email">
              <a:extLst>
                <a:ext uri="{28A0092B-C50C-407E-A947-70E740481C1C}">
                  <a14:useLocalDpi xmlns:a14="http://schemas.microsoft.com/office/drawing/2010/main"/>
                </a:ext>
              </a:extLst>
            </a:blip>
            <a:stretch>
              <a:fillRect/>
            </a:stretch>
          </p:blipFill>
          <p:spPr>
            <a:xfrm>
              <a:off x="8615835" y="2466194"/>
              <a:ext cx="334899" cy="122801"/>
            </a:xfrm>
            <a:prstGeom prst="rect">
              <a:avLst/>
            </a:prstGeom>
            <a:ln w="12700">
              <a:miter lim="400000"/>
            </a:ln>
          </p:spPr>
        </p:pic>
        <p:sp>
          <p:nvSpPr>
            <p:cNvPr id="171" name="532361338"/>
            <p:cNvSpPr/>
            <p:nvPr/>
          </p:nvSpPr>
          <p:spPr>
            <a:xfrm>
              <a:off x="8940316" y="2374460"/>
              <a:ext cx="1278142" cy="338554"/>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Automatic service awareness</a:t>
              </a:r>
              <a:endParaRPr sz="1100" b="1" dirty="0">
                <a:solidFill>
                  <a:srgbClr val="0099CC"/>
                </a:solidFill>
                <a:effectLst/>
                <a:uFill>
                  <a:solidFill>
                    <a:srgbClr val="EBEBEB"/>
                  </a:solidFill>
                </a:uFill>
                <a:latin typeface="+mn-ea"/>
                <a:ea typeface="+mn-ea"/>
                <a:cs typeface="Microsoft YaHei"/>
                <a:sym typeface="Microsoft YaHei"/>
              </a:endParaRPr>
            </a:p>
          </p:txBody>
        </p:sp>
        <p:sp>
          <p:nvSpPr>
            <p:cNvPr id="172" name="1236841045"/>
            <p:cNvSpPr/>
            <p:nvPr/>
          </p:nvSpPr>
          <p:spPr>
            <a:xfrm>
              <a:off x="7507320" y="2308540"/>
              <a:ext cx="1244249" cy="507831"/>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575132">
                <a:buClr>
                  <a:srgbClr val="DBDBDB"/>
                </a:buClr>
                <a:buFont typeface="Microsoft YaHei"/>
                <a:defRPr>
                  <a:solidFill>
                    <a:srgbClr val="DBDBDB"/>
                  </a:solidFill>
                  <a:effectLst>
                    <a:outerShdw blurRad="50800" dist="38100" dir="2700000" rotWithShape="0">
                      <a:srgbClr val="000000">
                        <a:alpha val="40000"/>
                      </a:srgbClr>
                    </a:outerShdw>
                  </a:effectLst>
                  <a:uFill>
                    <a:solidFill>
                      <a:srgbClr val="DBDBDB"/>
                    </a:solidFill>
                  </a:uFill>
                  <a:latin typeface="Arial Bold"/>
                  <a:ea typeface="Arial Bold"/>
                  <a:cs typeface="Arial Bold"/>
                  <a:sym typeface="Arial Bold"/>
                </a:defRPr>
              </a:lvl1pPr>
            </a:lstStyle>
            <a:p>
              <a:pPr lvl="0">
                <a:defRPr sz="1800">
                  <a:solidFill>
                    <a:srgbClr val="000000"/>
                  </a:solidFill>
                  <a:effectLst/>
                  <a:uFillTx/>
                </a:defRPr>
              </a:pPr>
              <a:r>
                <a:rPr lang="en-US" altLang="zh-CN" sz="1100" b="1" dirty="0">
                  <a:solidFill>
                    <a:srgbClr val="0099CC"/>
                  </a:solidFill>
                  <a:effectLst/>
                  <a:uFill>
                    <a:solidFill>
                      <a:srgbClr val="EBEBEB"/>
                    </a:solidFill>
                  </a:uFill>
                  <a:latin typeface="+mn-ea"/>
                  <a:ea typeface="+mn-ea"/>
                  <a:cs typeface="Microsoft YaHei"/>
                  <a:sym typeface="Microsoft YaHei"/>
                </a:rPr>
                <a:t>Service and resource matching</a:t>
              </a:r>
              <a:endParaRPr sz="1100" b="1" dirty="0">
                <a:solidFill>
                  <a:srgbClr val="0099CC"/>
                </a:solidFill>
                <a:effectLst/>
                <a:uFill>
                  <a:solidFill>
                    <a:srgbClr val="EBEBEB"/>
                  </a:solidFill>
                </a:uFill>
                <a:latin typeface="+mn-ea"/>
                <a:ea typeface="+mn-ea"/>
                <a:cs typeface="Microsoft YaHei"/>
                <a:sym typeface="Microsoft YaHei"/>
              </a:endParaRPr>
            </a:p>
          </p:txBody>
        </p:sp>
        <p:sp>
          <p:nvSpPr>
            <p:cNvPr id="168" name="Shape 544"/>
            <p:cNvSpPr/>
            <p:nvPr/>
          </p:nvSpPr>
          <p:spPr>
            <a:xfrm>
              <a:off x="3575918" y="4653137"/>
              <a:ext cx="1507851"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Network</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169" name="Shape 545"/>
            <p:cNvSpPr/>
            <p:nvPr/>
          </p:nvSpPr>
          <p:spPr>
            <a:xfrm>
              <a:off x="3433354" y="4668006"/>
              <a:ext cx="574612"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Storage</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sp>
          <p:nvSpPr>
            <p:cNvPr id="173" name="Shape 546"/>
            <p:cNvSpPr/>
            <p:nvPr/>
          </p:nvSpPr>
          <p:spPr>
            <a:xfrm>
              <a:off x="2423790" y="4653137"/>
              <a:ext cx="1111267" cy="258532"/>
            </a:xfrm>
            <a:prstGeom prst="rect">
              <a:avLst/>
            </a:prstGeom>
            <a:noFill/>
            <a:ln w="12700" cap="flat">
              <a:noFill/>
              <a:round/>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Computing</a:t>
              </a:r>
            </a:p>
            <a:p>
              <a:pPr lvl="0" algn="ctr">
                <a:lnSpc>
                  <a:spcPct val="80000"/>
                </a:lnSpc>
                <a:buClr>
                  <a:srgbClr val="F5F5F5"/>
                </a:buClr>
                <a:buFont typeface="Candara"/>
                <a:defRPr sz="1800">
                  <a:solidFill>
                    <a:srgbClr val="000000"/>
                  </a:solidFill>
                </a:defRPr>
              </a:pPr>
              <a:r>
                <a:rPr sz="1050" dirty="0">
                  <a:latin typeface="+mn-ea"/>
                  <a:ea typeface="+mn-ea"/>
                  <a:cs typeface="Arial Bold"/>
                  <a:sym typeface="Arial Bold"/>
                </a:rPr>
                <a:t>Pool</a:t>
              </a:r>
            </a:p>
          </p:txBody>
        </p:sp>
      </p:grpSp>
    </p:spTree>
    <p:extLst>
      <p:ext uri="{BB962C8B-B14F-4D97-AF65-F5344CB8AC3E}">
        <p14:creationId xmlns:p14="http://schemas.microsoft.com/office/powerpoint/2010/main" val="1964772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14516665"/>
          <p:cNvSpPr>
            <a:spLocks noGrp="1"/>
          </p:cNvSpPr>
          <p:nvPr>
            <p:ph type="body" sz="quarter" idx="10"/>
          </p:nvPr>
        </p:nvSpPr>
        <p:spPr/>
        <p:txBody>
          <a:bodyPr/>
          <a:lstStyle/>
          <a:p>
            <a:r>
              <a:rPr lang="en-US" altLang="zh-CN">
                <a:solidFill>
                  <a:schemeClr val="bg1">
                    <a:lumMod val="50000"/>
                  </a:schemeClr>
                </a:solidFill>
              </a:rPr>
              <a:t>DC Development</a:t>
            </a:r>
          </a:p>
          <a:p>
            <a:r>
              <a:rPr lang="en-US" altLang="zh-CN" b="1"/>
              <a:t>Cloud Computing Development</a:t>
            </a:r>
          </a:p>
          <a:p>
            <a:pPr lvl="1">
              <a:buSzPct val="60000"/>
              <a:buFont typeface="Wingdings" panose="05000000000000000000" pitchFamily="2" charset="2"/>
              <a:buChar char="n"/>
            </a:pPr>
            <a:r>
              <a:rPr lang="en-US" altLang="zh-CN"/>
              <a:t>Concept</a:t>
            </a:r>
          </a:p>
          <a:p>
            <a:pPr lvl="1"/>
            <a:r>
              <a:rPr lang="en-US" altLang="zh-CN">
                <a:solidFill>
                  <a:schemeClr val="bg1">
                    <a:lumMod val="50000"/>
                  </a:schemeClr>
                </a:solidFill>
              </a:rPr>
              <a:t>Virtualization</a:t>
            </a:r>
          </a:p>
          <a:p>
            <a:r>
              <a:rPr lang="en-US" altLang="zh-CN">
                <a:solidFill>
                  <a:schemeClr val="bg1">
                    <a:lumMod val="50000"/>
                  </a:schemeClr>
                </a:solidFill>
              </a:rPr>
              <a:t>Benefits of Cloud Computing</a:t>
            </a:r>
          </a:p>
          <a:p>
            <a:r>
              <a:rPr lang="en-US" altLang="zh-CN">
                <a:solidFill>
                  <a:schemeClr val="bg1">
                    <a:lumMod val="50000"/>
                  </a:schemeClr>
                </a:solidFill>
              </a:rPr>
              <a:t>Deployment Modes of Cloud Computing</a:t>
            </a:r>
          </a:p>
          <a:p>
            <a:endParaRPr lang="zh-CN" altLang="en-US" dirty="0">
              <a:solidFill>
                <a:schemeClr val="bg1">
                  <a:lumMod val="50000"/>
                </a:schemeClr>
              </a:solidFill>
            </a:endParaRPr>
          </a:p>
        </p:txBody>
      </p:sp>
    </p:spTree>
    <p:extLst>
      <p:ext uri="{BB962C8B-B14F-4D97-AF65-F5344CB8AC3E}">
        <p14:creationId xmlns:p14="http://schemas.microsoft.com/office/powerpoint/2010/main" val="659475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1024280"/>
          </a:xfrm>
        </p:spPr>
        <p:txBody>
          <a:bodyPr/>
          <a:lstStyle/>
          <a:p>
            <a:r>
              <a:rPr lang="en-US" altLang="zh-CN" sz="3000" dirty="0"/>
              <a:t>What Contributes To the Emergence of Cloud Computing?</a:t>
            </a:r>
            <a:endParaRPr lang="zh-CN" altLang="en-US" sz="3000" dirty="0"/>
          </a:p>
        </p:txBody>
      </p:sp>
      <p:grpSp>
        <p:nvGrpSpPr>
          <p:cNvPr id="3" name="组合 2"/>
          <p:cNvGrpSpPr/>
          <p:nvPr/>
        </p:nvGrpSpPr>
        <p:grpSpPr>
          <a:xfrm>
            <a:off x="1595500" y="1052736"/>
            <a:ext cx="8532750" cy="5180860"/>
            <a:chOff x="2279650" y="1233488"/>
            <a:chExt cx="7848600" cy="5000108"/>
          </a:xfrm>
        </p:grpSpPr>
        <p:sp>
          <p:nvSpPr>
            <p:cNvPr id="24578" name="749918566"/>
            <p:cNvSpPr txBox="1">
              <a:spLocks noChangeArrowheads="1"/>
            </p:cNvSpPr>
            <p:nvPr/>
          </p:nvSpPr>
          <p:spPr bwMode="auto">
            <a:xfrm>
              <a:off x="2279650" y="5661249"/>
              <a:ext cx="7848600" cy="57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127" tIns="39566" rIns="79127" bIns="39566">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 typeface="Wingdings" panose="05000000000000000000" pitchFamily="2" charset="2"/>
                <a:buNone/>
                <a:defRPr/>
              </a:pPr>
              <a:r>
                <a:rPr lang="en-US" altLang="zh-CN" sz="1600" b="1" dirty="0">
                  <a:solidFill>
                    <a:srgbClr val="C00000"/>
                  </a:solidFill>
                  <a:latin typeface="+mn-ea"/>
                  <a:ea typeface="+mn-ea"/>
                </a:rPr>
                <a:t>Service demands, technological progress, and business model transformation contribute to the emergence of cloud computing.</a:t>
              </a:r>
            </a:p>
          </p:txBody>
        </p:sp>
        <p:sp>
          <p:nvSpPr>
            <p:cNvPr id="24579" name="1548425489"/>
            <p:cNvSpPr txBox="1">
              <a:spLocks noChangeArrowheads="1"/>
            </p:cNvSpPr>
            <p:nvPr/>
          </p:nvSpPr>
          <p:spPr bwMode="auto">
            <a:xfrm>
              <a:off x="2279650" y="1874839"/>
              <a:ext cx="1728788" cy="814387"/>
            </a:xfrm>
            <a:prstGeom prst="rect">
              <a:avLst/>
            </a:prstGeom>
            <a:solidFill>
              <a:srgbClr val="00B0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800" b="1" dirty="0">
                  <a:solidFill>
                    <a:schemeClr val="bg1"/>
                  </a:solidFill>
                  <a:latin typeface="+mn-ea"/>
                  <a:ea typeface="+mn-ea"/>
                </a:rPr>
                <a:t>Service demands</a:t>
              </a:r>
              <a:endParaRPr lang="zh-CN" altLang="en-US" sz="1800" b="1" dirty="0">
                <a:solidFill>
                  <a:schemeClr val="bg1"/>
                </a:solidFill>
                <a:latin typeface="+mn-ea"/>
                <a:ea typeface="+mn-ea"/>
              </a:endParaRPr>
            </a:p>
          </p:txBody>
        </p:sp>
        <p:pic>
          <p:nvPicPr>
            <p:cNvPr id="24580" name="图片 117" descr="5b88551af32b89e0656975ade5dc0c3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3438" y="1233488"/>
              <a:ext cx="13319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118" descr="114654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5488" y="2060576"/>
              <a:ext cx="15478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121" descr="imagesCA915QLF.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74063" y="4905375"/>
              <a:ext cx="14906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122" descr="u=3062108109,1113794260&amp;fm=52&amp;gp=0.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2636839"/>
              <a:ext cx="14747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56588" y="4257676"/>
              <a:ext cx="172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6" name="1566495620"/>
            <p:cNvSpPr txBox="1">
              <a:spLocks noChangeArrowheads="1"/>
            </p:cNvSpPr>
            <p:nvPr/>
          </p:nvSpPr>
          <p:spPr bwMode="auto">
            <a:xfrm>
              <a:off x="2279650" y="3255964"/>
              <a:ext cx="1728788" cy="814387"/>
            </a:xfrm>
            <a:prstGeom prst="rect">
              <a:avLst/>
            </a:prstGeom>
            <a:solidFill>
              <a:srgbClr val="00B0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800" b="1" dirty="0">
                  <a:solidFill>
                    <a:schemeClr val="bg1"/>
                  </a:solidFill>
                  <a:latin typeface="+mn-ea"/>
                  <a:ea typeface="+mn-ea"/>
                </a:rPr>
                <a:t>Technological progress</a:t>
              </a:r>
              <a:endParaRPr lang="zh-CN" altLang="en-US" sz="1800" b="1" dirty="0">
                <a:solidFill>
                  <a:schemeClr val="bg1"/>
                </a:solidFill>
                <a:latin typeface="+mn-ea"/>
                <a:ea typeface="+mn-ea"/>
              </a:endParaRPr>
            </a:p>
          </p:txBody>
        </p:sp>
        <p:sp>
          <p:nvSpPr>
            <p:cNvPr id="24587" name="1027319499"/>
            <p:cNvSpPr txBox="1">
              <a:spLocks noChangeArrowheads="1"/>
            </p:cNvSpPr>
            <p:nvPr/>
          </p:nvSpPr>
          <p:spPr bwMode="auto">
            <a:xfrm>
              <a:off x="2279650" y="4646614"/>
              <a:ext cx="1728788" cy="814387"/>
            </a:xfrm>
            <a:prstGeom prst="rect">
              <a:avLst/>
            </a:prstGeom>
            <a:solidFill>
              <a:srgbClr val="00B0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800" b="1" dirty="0">
                  <a:solidFill>
                    <a:schemeClr val="bg1"/>
                  </a:solidFill>
                  <a:latin typeface="+mn-ea"/>
                  <a:ea typeface="+mn-ea"/>
                </a:rPr>
                <a:t>Business model transformation</a:t>
              </a:r>
              <a:endParaRPr lang="zh-CN" altLang="en-US" sz="1800" b="1" dirty="0">
                <a:solidFill>
                  <a:schemeClr val="bg1"/>
                </a:solidFill>
                <a:latin typeface="+mn-ea"/>
                <a:ea typeface="+mn-ea"/>
              </a:endParaRPr>
            </a:p>
          </p:txBody>
        </p:sp>
        <p:sp>
          <p:nvSpPr>
            <p:cNvPr id="24588" name="右箭头 30"/>
            <p:cNvSpPr>
              <a:spLocks noChangeArrowheads="1"/>
            </p:cNvSpPr>
            <p:nvPr/>
          </p:nvSpPr>
          <p:spPr bwMode="auto">
            <a:xfrm>
              <a:off x="4259264" y="3275013"/>
              <a:ext cx="973137" cy="882650"/>
            </a:xfrm>
            <a:prstGeom prst="rightArrow">
              <a:avLst>
                <a:gd name="adj1" fmla="val 50000"/>
                <a:gd name="adj2" fmla="val 49981"/>
              </a:avLst>
            </a:prstGeom>
            <a:solidFill>
              <a:schemeClr val="accent1"/>
            </a:solidFill>
            <a:ln w="9525" algn="ctr">
              <a:solidFill>
                <a:schemeClr val="tx1"/>
              </a:solidFill>
              <a:round/>
              <a:headEnd/>
              <a:tailEnd/>
            </a:ln>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24589" name="十字形 31"/>
            <p:cNvSpPr>
              <a:spLocks noChangeArrowheads="1"/>
            </p:cNvSpPr>
            <p:nvPr/>
          </p:nvSpPr>
          <p:spPr bwMode="auto">
            <a:xfrm>
              <a:off x="2963863" y="2816225"/>
              <a:ext cx="323850" cy="325438"/>
            </a:xfrm>
            <a:prstGeom prst="plus">
              <a:avLst>
                <a:gd name="adj" fmla="val 38546"/>
              </a:avLst>
            </a:prstGeom>
            <a:solidFill>
              <a:schemeClr val="accent1"/>
            </a:solidFill>
            <a:ln w="9525" algn="ctr">
              <a:solidFill>
                <a:schemeClr val="tx1"/>
              </a:solidFill>
              <a:round/>
              <a:headEnd/>
              <a:tailEnd/>
            </a:ln>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24590" name="十字形 32"/>
            <p:cNvSpPr>
              <a:spLocks noChangeArrowheads="1"/>
            </p:cNvSpPr>
            <p:nvPr/>
          </p:nvSpPr>
          <p:spPr bwMode="auto">
            <a:xfrm>
              <a:off x="2963863" y="4184650"/>
              <a:ext cx="323850" cy="323850"/>
            </a:xfrm>
            <a:prstGeom prst="plus">
              <a:avLst>
                <a:gd name="adj" fmla="val 38546"/>
              </a:avLst>
            </a:prstGeom>
            <a:solidFill>
              <a:schemeClr val="accent1"/>
            </a:solidFill>
            <a:ln w="9525" algn="ctr">
              <a:solidFill>
                <a:schemeClr val="tx1"/>
              </a:solidFill>
              <a:round/>
              <a:headEnd/>
              <a:tailEnd/>
            </a:ln>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24591" name="左大括号 33"/>
            <p:cNvSpPr>
              <a:spLocks/>
            </p:cNvSpPr>
            <p:nvPr/>
          </p:nvSpPr>
          <p:spPr bwMode="auto">
            <a:xfrm>
              <a:off x="8075614" y="1881189"/>
              <a:ext cx="288925" cy="3563937"/>
            </a:xfrm>
            <a:prstGeom prst="leftBrace">
              <a:avLst>
                <a:gd name="adj1" fmla="val 8281"/>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35" name="1339799001"/>
            <p:cNvSpPr/>
            <p:nvPr/>
          </p:nvSpPr>
          <p:spPr bwMode="auto">
            <a:xfrm>
              <a:off x="5375276" y="2979739"/>
              <a:ext cx="2665413" cy="1457325"/>
            </a:xfrm>
            <a:prstGeom prst="cloud">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anchor="ctr"/>
            <a:lstStyle/>
            <a:p>
              <a:pPr algn="ctr" eaLnBrk="1" fontAlgn="t" hangingPunct="1">
                <a:defRPr/>
              </a:pPr>
              <a:r>
                <a:rPr lang="en-US" altLang="zh-CN" sz="2000" b="1" dirty="0">
                  <a:latin typeface="+mn-ea"/>
                  <a:ea typeface="+mn-ea"/>
                </a:rPr>
                <a:t>Cloud computing</a:t>
              </a:r>
              <a:endParaRPr lang="zh-CN" altLang="en-US" sz="2000" b="1" dirty="0">
                <a:latin typeface="+mn-ea"/>
                <a:ea typeface="+mn-ea"/>
              </a:endParaRPr>
            </a:p>
          </p:txBody>
        </p:sp>
      </p:grpSp>
    </p:spTree>
    <p:extLst>
      <p:ext uri="{BB962C8B-B14F-4D97-AF65-F5344CB8AC3E}">
        <p14:creationId xmlns:p14="http://schemas.microsoft.com/office/powerpoint/2010/main" val="1609338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456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a:t>IT Development History</a:t>
            </a:r>
            <a:endParaRPr lang="zh-CN" altLang="en-US" dirty="0"/>
          </a:p>
        </p:txBody>
      </p:sp>
      <p:grpSp>
        <p:nvGrpSpPr>
          <p:cNvPr id="3" name="组合 2"/>
          <p:cNvGrpSpPr/>
          <p:nvPr/>
        </p:nvGrpSpPr>
        <p:grpSpPr>
          <a:xfrm>
            <a:off x="1919536" y="1484784"/>
            <a:ext cx="7848873" cy="4428493"/>
            <a:chOff x="2775067" y="1665290"/>
            <a:chExt cx="6993342" cy="4247987"/>
          </a:xfrm>
        </p:grpSpPr>
        <p:sp>
          <p:nvSpPr>
            <p:cNvPr id="6" name="圆角矩形 5"/>
            <p:cNvSpPr/>
            <p:nvPr/>
          </p:nvSpPr>
          <p:spPr bwMode="auto">
            <a:xfrm rot="5400000">
              <a:off x="6605943" y="2379828"/>
              <a:ext cx="2950384" cy="1521307"/>
            </a:xfrm>
            <a:prstGeom prst="roundRect">
              <a:avLst>
                <a:gd name="adj" fmla="val 50000"/>
              </a:avLst>
            </a:prstGeom>
            <a:solidFill>
              <a:srgbClr val="6EB5F6"/>
            </a:solidFill>
            <a:ln w="34925">
              <a:solidFill>
                <a:srgbClr val="FFFFFF"/>
              </a:solidFill>
            </a:ln>
            <a:effectLst/>
            <a:scene3d>
              <a:camera prst="orthographicFront"/>
              <a:lightRig rig="threePt" dir="t"/>
            </a:scene3d>
            <a:sp3d extrusionH="349250"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sz="1600">
                <a:solidFill>
                  <a:srgbClr val="FFFFFF"/>
                </a:solidFill>
                <a:latin typeface="+mn-ea"/>
              </a:endParaRPr>
            </a:p>
          </p:txBody>
        </p:sp>
        <p:sp>
          <p:nvSpPr>
            <p:cNvPr id="7" name="椭圆 6"/>
            <p:cNvSpPr/>
            <p:nvPr/>
          </p:nvSpPr>
          <p:spPr bwMode="auto">
            <a:xfrm>
              <a:off x="7473950" y="1839914"/>
              <a:ext cx="1189038" cy="11890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FFFFFF"/>
                </a:solidFill>
                <a:latin typeface="+mn-ea"/>
              </a:endParaRPr>
            </a:p>
          </p:txBody>
        </p:sp>
        <p:sp>
          <p:nvSpPr>
            <p:cNvPr id="8" name="Text Box 39"/>
            <p:cNvSpPr txBox="1">
              <a:spLocks noChangeArrowheads="1"/>
            </p:cNvSpPr>
            <p:nvPr/>
          </p:nvSpPr>
          <p:spPr bwMode="auto">
            <a:xfrm>
              <a:off x="7446252" y="1816714"/>
              <a:ext cx="1307417" cy="83093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07" fontAlgn="auto">
                <a:lnSpc>
                  <a:spcPct val="150000"/>
                </a:lnSpc>
                <a:spcBef>
                  <a:spcPts val="0"/>
                </a:spcBef>
                <a:spcAft>
                  <a:spcPts val="0"/>
                </a:spcAft>
                <a:buClr>
                  <a:srgbClr val="FFFFFF"/>
                </a:buClr>
                <a:defRPr/>
              </a:pPr>
              <a:r>
                <a:rPr lang="en-US" altLang="zh-CN" sz="3200" b="1" spc="50" dirty="0">
                  <a:ln w="11430"/>
                  <a:solidFill>
                    <a:srgbClr val="0070C0"/>
                  </a:solidFill>
                  <a:effectLst>
                    <a:outerShdw blurRad="76200" dist="50800" dir="5400000" algn="tl" rotWithShape="0">
                      <a:srgbClr val="000000">
                        <a:alpha val="65000"/>
                      </a:srgbClr>
                    </a:outerShdw>
                  </a:effectLst>
                  <a:latin typeface="+mn-ea"/>
                  <a:ea typeface="+mn-ea"/>
                </a:rPr>
                <a:t>3</a:t>
              </a:r>
            </a:p>
          </p:txBody>
        </p:sp>
        <p:sp>
          <p:nvSpPr>
            <p:cNvPr id="26633" name="1343460861"/>
            <p:cNvSpPr>
              <a:spLocks noChangeArrowheads="1"/>
            </p:cNvSpPr>
            <p:nvPr/>
          </p:nvSpPr>
          <p:spPr bwMode="auto">
            <a:xfrm>
              <a:off x="7428094" y="2366300"/>
              <a:ext cx="1325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9128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9128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9128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9128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
                  <a:srgbClr val="FFFFFF"/>
                </a:buClr>
                <a:buSzTx/>
                <a:buFontTx/>
                <a:buNone/>
                <a:defRPr/>
              </a:pPr>
              <a:r>
                <a:rPr lang="en-US" altLang="zh-CN" sz="1400" b="1" dirty="0">
                  <a:solidFill>
                    <a:srgbClr val="0070C0"/>
                  </a:solidFill>
                  <a:latin typeface="+mn-ea"/>
                  <a:ea typeface="+mn-ea"/>
                </a:rPr>
                <a:t>Cloud computing era</a:t>
              </a:r>
            </a:p>
          </p:txBody>
        </p:sp>
        <p:sp>
          <p:nvSpPr>
            <p:cNvPr id="12" name="圆角矩形 11"/>
            <p:cNvSpPr/>
            <p:nvPr/>
          </p:nvSpPr>
          <p:spPr bwMode="auto">
            <a:xfrm rot="5400000">
              <a:off x="4343317" y="2381563"/>
              <a:ext cx="2950384" cy="1521307"/>
            </a:xfrm>
            <a:prstGeom prst="roundRect">
              <a:avLst>
                <a:gd name="adj" fmla="val 50000"/>
              </a:avLst>
            </a:prstGeom>
            <a:solidFill>
              <a:srgbClr val="92D050"/>
            </a:solidFill>
            <a:ln w="34925">
              <a:solidFill>
                <a:srgbClr val="FFFFFF"/>
              </a:solidFill>
            </a:ln>
            <a:effectLst/>
            <a:scene3d>
              <a:camera prst="orthographicFront"/>
              <a:lightRig rig="threePt" dir="t"/>
            </a:scene3d>
            <a:sp3d extrusionH="349250"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sz="1600">
                <a:solidFill>
                  <a:srgbClr val="FFFFFF"/>
                </a:solidFill>
                <a:latin typeface="+mn-ea"/>
              </a:endParaRPr>
            </a:p>
          </p:txBody>
        </p:sp>
        <p:sp>
          <p:nvSpPr>
            <p:cNvPr id="13" name="椭圆 12"/>
            <p:cNvSpPr/>
            <p:nvPr/>
          </p:nvSpPr>
          <p:spPr bwMode="auto">
            <a:xfrm>
              <a:off x="5210175" y="1843089"/>
              <a:ext cx="1189038" cy="118903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FFFFFF"/>
                </a:solidFill>
                <a:latin typeface="+mn-ea"/>
              </a:endParaRPr>
            </a:p>
          </p:txBody>
        </p:sp>
        <p:sp>
          <p:nvSpPr>
            <p:cNvPr id="14" name="Text Box 39"/>
            <p:cNvSpPr txBox="1">
              <a:spLocks noChangeArrowheads="1"/>
            </p:cNvSpPr>
            <p:nvPr/>
          </p:nvSpPr>
          <p:spPr bwMode="auto">
            <a:xfrm>
              <a:off x="5183623" y="1818451"/>
              <a:ext cx="1307417" cy="83093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07" fontAlgn="auto">
                <a:lnSpc>
                  <a:spcPct val="150000"/>
                </a:lnSpc>
                <a:spcBef>
                  <a:spcPts val="0"/>
                </a:spcBef>
                <a:spcAft>
                  <a:spcPts val="0"/>
                </a:spcAft>
                <a:buClr>
                  <a:srgbClr val="FFFFFF"/>
                </a:buClr>
                <a:defRPr/>
              </a:pPr>
              <a:r>
                <a:rPr lang="en-US" altLang="zh-CN" sz="3200" b="1" spc="50" dirty="0">
                  <a:ln w="11430"/>
                  <a:solidFill>
                    <a:srgbClr val="339933"/>
                  </a:solidFill>
                  <a:effectLst>
                    <a:outerShdw blurRad="76200" dist="50800" dir="5400000" algn="tl" rotWithShape="0">
                      <a:srgbClr val="000000">
                        <a:alpha val="65000"/>
                      </a:srgbClr>
                    </a:outerShdw>
                  </a:effectLst>
                  <a:latin typeface="+mn-ea"/>
                  <a:ea typeface="+mn-ea"/>
                </a:rPr>
                <a:t>2</a:t>
              </a:r>
            </a:p>
          </p:txBody>
        </p:sp>
        <p:sp>
          <p:nvSpPr>
            <p:cNvPr id="26639" name="1684597828"/>
            <p:cNvSpPr>
              <a:spLocks noChangeArrowheads="1"/>
            </p:cNvSpPr>
            <p:nvPr/>
          </p:nvSpPr>
          <p:spPr bwMode="auto">
            <a:xfrm>
              <a:off x="5448435" y="2439988"/>
              <a:ext cx="7601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9128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9128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9128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9128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50000"/>
                </a:lnSpc>
                <a:spcBef>
                  <a:spcPct val="0"/>
                </a:spcBef>
                <a:buClr>
                  <a:srgbClr val="FFFFFF"/>
                </a:buClr>
                <a:buSzTx/>
                <a:buFontTx/>
                <a:buNone/>
                <a:defRPr/>
              </a:pPr>
              <a:r>
                <a:rPr lang="en-US" altLang="zh-CN" sz="1400" b="1" dirty="0">
                  <a:solidFill>
                    <a:srgbClr val="339933"/>
                  </a:solidFill>
                  <a:latin typeface="+mn-ea"/>
                  <a:ea typeface="+mn-ea"/>
                </a:rPr>
                <a:t>PC era</a:t>
              </a:r>
            </a:p>
          </p:txBody>
        </p:sp>
        <p:sp>
          <p:nvSpPr>
            <p:cNvPr id="21" name="圆角矩形 20"/>
            <p:cNvSpPr/>
            <p:nvPr/>
          </p:nvSpPr>
          <p:spPr bwMode="auto">
            <a:xfrm rot="5400000">
              <a:off x="2060529" y="2379828"/>
              <a:ext cx="2950384" cy="1521307"/>
            </a:xfrm>
            <a:prstGeom prst="roundRect">
              <a:avLst>
                <a:gd name="adj" fmla="val 50000"/>
              </a:avLst>
            </a:prstGeom>
            <a:solidFill>
              <a:schemeClr val="bg1">
                <a:lumMod val="65000"/>
              </a:schemeClr>
            </a:solidFill>
            <a:ln w="34925">
              <a:solidFill>
                <a:srgbClr val="FFFFFF"/>
              </a:solidFill>
            </a:ln>
            <a:effectLst/>
            <a:scene3d>
              <a:camera prst="orthographicFront"/>
              <a:lightRig rig="threePt" dir="t"/>
            </a:scene3d>
            <a:sp3d extrusionH="349250"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sz="1600">
                <a:solidFill>
                  <a:srgbClr val="FFFFFF"/>
                </a:solidFill>
                <a:latin typeface="+mn-ea"/>
              </a:endParaRPr>
            </a:p>
          </p:txBody>
        </p:sp>
        <p:sp>
          <p:nvSpPr>
            <p:cNvPr id="22" name="椭圆 21"/>
            <p:cNvSpPr/>
            <p:nvPr/>
          </p:nvSpPr>
          <p:spPr bwMode="auto">
            <a:xfrm>
              <a:off x="2927350" y="1839914"/>
              <a:ext cx="1189038" cy="118903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FFFFFF"/>
                </a:solidFill>
                <a:latin typeface="+mn-ea"/>
              </a:endParaRPr>
            </a:p>
          </p:txBody>
        </p:sp>
        <p:sp>
          <p:nvSpPr>
            <p:cNvPr id="23" name="Text Box 39"/>
            <p:cNvSpPr txBox="1">
              <a:spLocks noChangeArrowheads="1"/>
            </p:cNvSpPr>
            <p:nvPr/>
          </p:nvSpPr>
          <p:spPr bwMode="auto">
            <a:xfrm>
              <a:off x="2900838" y="1816714"/>
              <a:ext cx="1307417" cy="83093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07" fontAlgn="auto">
                <a:lnSpc>
                  <a:spcPct val="150000"/>
                </a:lnSpc>
                <a:spcBef>
                  <a:spcPts val="0"/>
                </a:spcBef>
                <a:spcAft>
                  <a:spcPts val="0"/>
                </a:spcAft>
                <a:buClr>
                  <a:srgbClr val="FFFFFF"/>
                </a:buClr>
                <a:defRPr/>
              </a:pPr>
              <a:r>
                <a:rPr lang="en-US" altLang="zh-CN" sz="3200" b="1" spc="50" dirty="0">
                  <a:ln w="11430"/>
                  <a:solidFill>
                    <a:srgbClr val="000000">
                      <a:lumMod val="50000"/>
                      <a:lumOff val="50000"/>
                    </a:srgbClr>
                  </a:solidFill>
                  <a:effectLst>
                    <a:outerShdw blurRad="76200" dist="50800" dir="5400000" algn="tl" rotWithShape="0">
                      <a:srgbClr val="000000">
                        <a:alpha val="65000"/>
                      </a:srgbClr>
                    </a:outerShdw>
                  </a:effectLst>
                  <a:latin typeface="+mn-ea"/>
                  <a:ea typeface="+mn-ea"/>
                </a:rPr>
                <a:t>1</a:t>
              </a:r>
            </a:p>
          </p:txBody>
        </p:sp>
        <p:sp>
          <p:nvSpPr>
            <p:cNvPr id="26646" name="1503225167"/>
            <p:cNvSpPr>
              <a:spLocks noChangeArrowheads="1"/>
            </p:cNvSpPr>
            <p:nvPr/>
          </p:nvSpPr>
          <p:spPr bwMode="auto">
            <a:xfrm>
              <a:off x="2962790" y="2437728"/>
              <a:ext cx="1116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9128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9128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9128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9128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9128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
                  <a:srgbClr val="FFFFFF"/>
                </a:buClr>
                <a:buSzTx/>
                <a:buFontTx/>
                <a:buNone/>
                <a:defRPr/>
              </a:pPr>
              <a:r>
                <a:rPr lang="en-US" altLang="zh-CN" sz="1400" b="1" dirty="0">
                  <a:solidFill>
                    <a:srgbClr val="000000"/>
                  </a:solidFill>
                  <a:latin typeface="+mn-ea"/>
                  <a:ea typeface="+mn-ea"/>
                </a:rPr>
                <a:t>Mainframe era</a:t>
              </a:r>
            </a:p>
          </p:txBody>
        </p:sp>
        <p:sp>
          <p:nvSpPr>
            <p:cNvPr id="36" name="燕尾形 35"/>
            <p:cNvSpPr/>
            <p:nvPr/>
          </p:nvSpPr>
          <p:spPr bwMode="auto">
            <a:xfrm>
              <a:off x="6667763" y="2901485"/>
              <a:ext cx="285730" cy="2857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000000"/>
                </a:solidFill>
                <a:latin typeface="+mn-ea"/>
              </a:endParaRPr>
            </a:p>
          </p:txBody>
        </p:sp>
        <p:sp>
          <p:nvSpPr>
            <p:cNvPr id="37" name="燕尾形 36"/>
            <p:cNvSpPr/>
            <p:nvPr/>
          </p:nvSpPr>
          <p:spPr bwMode="auto">
            <a:xfrm>
              <a:off x="6904907" y="2901485"/>
              <a:ext cx="285730" cy="2857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000000"/>
                </a:solidFill>
                <a:latin typeface="+mn-ea"/>
              </a:endParaRPr>
            </a:p>
          </p:txBody>
        </p:sp>
        <p:pic>
          <p:nvPicPr>
            <p:cNvPr id="47" name="Picture 1" descr="E:\01 - Industrial Market\医疗交流胶片\晶体管计算机.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76" y="3103563"/>
              <a:ext cx="1116013" cy="1174750"/>
            </a:xfrm>
            <a:prstGeom prst="rect">
              <a:avLst/>
            </a:prstGeom>
            <a:noFill/>
            <a:effectLst>
              <a:outerShdw blurRad="50800" dist="38100" dir="2700000" algn="tl" rotWithShape="0">
                <a:prstClr val="black">
                  <a:alpha val="40000"/>
                </a:prstClr>
              </a:outerShdw>
            </a:effectLst>
          </p:spPr>
        </p:pic>
        <p:sp>
          <p:nvSpPr>
            <p:cNvPr id="49" name="燕尾形 48"/>
            <p:cNvSpPr/>
            <p:nvPr/>
          </p:nvSpPr>
          <p:spPr bwMode="auto">
            <a:xfrm>
              <a:off x="4440380" y="2889337"/>
              <a:ext cx="285730" cy="2857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000000"/>
                </a:solidFill>
                <a:latin typeface="+mn-ea"/>
              </a:endParaRPr>
            </a:p>
          </p:txBody>
        </p:sp>
        <p:sp>
          <p:nvSpPr>
            <p:cNvPr id="50" name="燕尾形 49"/>
            <p:cNvSpPr/>
            <p:nvPr/>
          </p:nvSpPr>
          <p:spPr bwMode="auto">
            <a:xfrm>
              <a:off x="4677524" y="2889337"/>
              <a:ext cx="285730" cy="2857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07" fontAlgn="auto">
                <a:spcBef>
                  <a:spcPts val="0"/>
                </a:spcBef>
                <a:spcAft>
                  <a:spcPts val="0"/>
                </a:spcAft>
                <a:defRPr/>
              </a:pPr>
              <a:endParaRPr lang="zh-CN" altLang="en-US">
                <a:solidFill>
                  <a:srgbClr val="000000"/>
                </a:solidFill>
                <a:latin typeface="+mn-ea"/>
              </a:endParaRPr>
            </a:p>
          </p:txBody>
        </p:sp>
        <p:pic>
          <p:nvPicPr>
            <p:cNvPr id="26651" name="Picture 5" descr="F:\03 - Backup Image\device icon\laptop-and-computer-0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87758" y="3032822"/>
              <a:ext cx="1441340" cy="14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6" descr="F:\03 - Backup Image\other icon\omega_ai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6580" y="2720299"/>
              <a:ext cx="2303287" cy="21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68920" y="4847266"/>
              <a:ext cx="1215932" cy="5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4" name="Picture 3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64455" y="4697837"/>
              <a:ext cx="1150850" cy="50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5" name="Picture 3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64458" y="5274060"/>
              <a:ext cx="1128627" cy="3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6" name="Picture 3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51815" y="5166116"/>
              <a:ext cx="863534" cy="5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7" name="Picture 3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88326" y="4770857"/>
              <a:ext cx="1007985" cy="46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8" name="Picture 2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56646" y="4734347"/>
              <a:ext cx="1727068" cy="5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9" name="Picture 39"/>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031914" y="5389438"/>
              <a:ext cx="1581030" cy="52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60" name="Picture 3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5972" y="5259833"/>
              <a:ext cx="1152437" cy="5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242243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2356880"/>
          <p:cNvSpPr>
            <a:spLocks noGrp="1"/>
          </p:cNvSpPr>
          <p:nvPr>
            <p:ph type="body" sz="quarter" idx="10"/>
          </p:nvPr>
        </p:nvSpPr>
        <p:spPr/>
        <p:txBody>
          <a:bodyPr/>
          <a:lstStyle/>
          <a:p>
            <a:r>
              <a:rPr lang="en-US" altLang="zh-CN" sz="1800" dirty="0"/>
              <a:t>National Institute of Standards and Technology (</a:t>
            </a:r>
            <a:r>
              <a:rPr lang="en-US" altLang="zh-CN" sz="1800" dirty="0" smtClean="0"/>
              <a:t>NIST): Cloud </a:t>
            </a:r>
            <a:r>
              <a:rPr lang="en-US" altLang="zh-CN" sz="1800" dirty="0"/>
              <a:t>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p>
          <a:p>
            <a:r>
              <a:rPr lang="en-US" altLang="zh-CN" sz="1800" dirty="0" smtClean="0"/>
              <a:t>Wikipedia: Cloud </a:t>
            </a:r>
            <a:r>
              <a:rPr lang="en-US" altLang="zh-CN" sz="1800" dirty="0"/>
              <a:t>computing is a type of computing technology based on Internet. By using this technology, users can provide shared software and hardware resources and information for computers and other devices on demand. It relies on sharing of resources to achieve coherence and economies of scale, similar to a utility (like the electricity grid) over a network. </a:t>
            </a:r>
          </a:p>
          <a:p>
            <a:endParaRPr lang="zh-CN" altLang="en-US" sz="1800" dirty="0"/>
          </a:p>
          <a:p>
            <a:endParaRPr lang="en-US" altLang="zh-CN" sz="1800" dirty="0"/>
          </a:p>
          <a:p>
            <a:endParaRPr lang="en-US" altLang="zh-CN" sz="1800" dirty="0"/>
          </a:p>
        </p:txBody>
      </p:sp>
      <p:sp>
        <p:nvSpPr>
          <p:cNvPr id="2" name="文本占位符 1"/>
          <p:cNvSpPr>
            <a:spLocks noGrp="1"/>
          </p:cNvSpPr>
          <p:nvPr>
            <p:ph type="body" sz="quarter" idx="12"/>
          </p:nvPr>
        </p:nvSpPr>
        <p:spPr/>
        <p:txBody>
          <a:bodyPr/>
          <a:lstStyle/>
          <a:p>
            <a:r>
              <a:rPr lang="en-US" altLang="zh-CN" dirty="0"/>
              <a:t>What Is Cloud Computing?</a:t>
            </a:r>
            <a:endParaRPr lang="zh-CN" altLang="en-US" dirty="0"/>
          </a:p>
        </p:txBody>
      </p:sp>
    </p:spTree>
    <p:extLst>
      <p:ext uri="{BB962C8B-B14F-4D97-AF65-F5344CB8AC3E}">
        <p14:creationId xmlns:p14="http://schemas.microsoft.com/office/powerpoint/2010/main" val="2198745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092281493"/>
          <p:cNvSpPr>
            <a:spLocks noGrp="1" noChangeArrowheads="1"/>
          </p:cNvSpPr>
          <p:nvPr>
            <p:ph type="body" sz="quarter" idx="10"/>
          </p:nvPr>
        </p:nvSpPr>
        <p:spPr/>
        <p:txBody>
          <a:bodyPr/>
          <a:lstStyle/>
          <a:p>
            <a:r>
              <a:rPr lang="en-US" altLang="zh-CN" smtClean="0"/>
              <a:t>On-demand self-service</a:t>
            </a:r>
            <a:endParaRPr lang="zh-CN" altLang="en-US" smtClean="0"/>
          </a:p>
          <a:p>
            <a:r>
              <a:rPr lang="en-US" altLang="zh-CN" smtClean="0"/>
              <a:t>Ubiquitous network access</a:t>
            </a:r>
            <a:endParaRPr lang="zh-CN" altLang="en-US" smtClean="0"/>
          </a:p>
          <a:p>
            <a:r>
              <a:rPr lang="en-US" altLang="zh-CN" smtClean="0"/>
              <a:t>Location independent resource pooling</a:t>
            </a:r>
            <a:endParaRPr lang="zh-CN" altLang="en-US" smtClean="0"/>
          </a:p>
          <a:p>
            <a:r>
              <a:rPr lang="en-US" altLang="zh-CN" smtClean="0"/>
              <a:t>Rapid and elastic</a:t>
            </a:r>
            <a:endParaRPr lang="zh-CN" altLang="en-US" smtClean="0"/>
          </a:p>
          <a:p>
            <a:r>
              <a:rPr lang="en-US" altLang="zh-CN" smtClean="0"/>
              <a:t>Pay-per-use</a:t>
            </a:r>
            <a:endParaRPr lang="zh-CN" altLang="en-US" dirty="0"/>
          </a:p>
        </p:txBody>
      </p:sp>
      <p:sp>
        <p:nvSpPr>
          <p:cNvPr id="2" name="文本占位符 1"/>
          <p:cNvSpPr>
            <a:spLocks noGrp="1"/>
          </p:cNvSpPr>
          <p:nvPr>
            <p:ph type="body" sz="quarter" idx="12"/>
          </p:nvPr>
        </p:nvSpPr>
        <p:spPr/>
        <p:txBody>
          <a:bodyPr/>
          <a:lstStyle/>
          <a:p>
            <a:r>
              <a:rPr lang="en-US" altLang="zh-CN" smtClean="0"/>
              <a:t>Key Characteristics of Cloud Computing</a:t>
            </a:r>
            <a:endParaRPr lang="zh-CN" altLang="en-US" dirty="0"/>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27948" y="3284985"/>
            <a:ext cx="4627562"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6796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38924432"/>
          <p:cNvSpPr>
            <a:spLocks noGrp="1"/>
          </p:cNvSpPr>
          <p:nvPr>
            <p:ph type="ctrTitle" sz="quarter"/>
          </p:nvPr>
        </p:nvSpPr>
        <p:spPr/>
        <p:txBody>
          <a:bodyPr/>
          <a:lstStyle/>
          <a:p>
            <a:r>
              <a:rPr lang="en-US" altLang="zh-CN" smtClean="0"/>
              <a:t>DC Cloud Computing Basics</a:t>
            </a:r>
            <a:endParaRPr lang="zh-CN" altLang="en-US" dirty="0"/>
          </a:p>
        </p:txBody>
      </p:sp>
      <p:sp>
        <p:nvSpPr>
          <p:cNvPr id="7" name="文本占位符 6"/>
          <p:cNvSpPr>
            <a:spLocks noGrp="1"/>
          </p:cNvSpPr>
          <p:nvPr>
            <p:ph type="body" sz="quarter" idx="10"/>
          </p:nvPr>
        </p:nvSpPr>
        <p:spPr/>
        <p:txBody>
          <a:bodyPr/>
          <a:lstStyle/>
          <a:p>
            <a:r>
              <a:rPr lang="en-US" altLang="zh-CN" smtClean="0"/>
              <a:t>Huawei Data Center Series of Courses</a:t>
            </a:r>
            <a:endParaRPr lang="zh-CN" altLang="en-US" smtClean="0"/>
          </a:p>
          <a:p>
            <a:endParaRPr lang="zh-CN" altLang="en-US" dirty="0"/>
          </a:p>
        </p:txBody>
      </p:sp>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921283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2"/>
          </p:nvPr>
        </p:nvSpPr>
        <p:spPr>
          <a:xfrm>
            <a:off x="1595500" y="410400"/>
            <a:ext cx="9831600" cy="1024280"/>
          </a:xfrm>
        </p:spPr>
        <p:txBody>
          <a:bodyPr/>
          <a:lstStyle/>
          <a:p>
            <a:r>
              <a:rPr lang="en-US" altLang="zh-CN" sz="3000" dirty="0"/>
              <a:t>Cloud Computing Network = Computing and Storage Network</a:t>
            </a:r>
            <a:endParaRPr lang="zh-CN" altLang="en-US" sz="3000" dirty="0"/>
          </a:p>
        </p:txBody>
      </p:sp>
      <p:grpSp>
        <p:nvGrpSpPr>
          <p:cNvPr id="12" name="组合 11"/>
          <p:cNvGrpSpPr/>
          <p:nvPr/>
        </p:nvGrpSpPr>
        <p:grpSpPr>
          <a:xfrm>
            <a:off x="1451484" y="1448781"/>
            <a:ext cx="8712967" cy="4752528"/>
            <a:chOff x="2603501" y="1637249"/>
            <a:chExt cx="6913563" cy="3771267"/>
          </a:xfrm>
        </p:grpSpPr>
        <p:sp>
          <p:nvSpPr>
            <p:cNvPr id="18437" name="177818273"/>
            <p:cNvSpPr txBox="1">
              <a:spLocks noChangeArrowheads="1"/>
            </p:cNvSpPr>
            <p:nvPr/>
          </p:nvSpPr>
          <p:spPr bwMode="auto">
            <a:xfrm>
              <a:off x="7537450" y="4070351"/>
              <a:ext cx="1958071" cy="40655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6756" tIns="43379" rIns="86756" bIns="43379">
              <a:spAutoFit/>
            </a:bodyPr>
            <a:lstStyle/>
            <a:p>
              <a:pPr algn="ctr" defTabSz="798513">
                <a:lnSpc>
                  <a:spcPct val="115000"/>
                </a:lnSpc>
                <a:defRPr/>
              </a:pPr>
              <a:r>
                <a:rPr lang="en-US" altLang="zh-CN" sz="1200" dirty="0">
                  <a:solidFill>
                    <a:srgbClr val="000000"/>
                  </a:solidFill>
                  <a:latin typeface="+mn-ea"/>
                </a:rPr>
                <a:t>Massive data processing</a:t>
              </a:r>
            </a:p>
            <a:p>
              <a:pPr algn="ctr" defTabSz="798513">
                <a:lnSpc>
                  <a:spcPct val="115000"/>
                </a:lnSpc>
                <a:defRPr/>
              </a:pPr>
              <a:r>
                <a:rPr lang="en-US" altLang="zh-CN" sz="1200" b="1" dirty="0">
                  <a:solidFill>
                    <a:srgbClr val="C00000"/>
                  </a:solidFill>
                  <a:latin typeface="+mn-ea"/>
                </a:rPr>
                <a:t>Servers and storage devices</a:t>
              </a:r>
              <a:endParaRPr lang="zh-CN" altLang="en-US" sz="1200" b="1" dirty="0">
                <a:solidFill>
                  <a:srgbClr val="C00000"/>
                </a:solidFill>
                <a:latin typeface="+mn-ea"/>
              </a:endParaRPr>
            </a:p>
          </p:txBody>
        </p:sp>
        <p:sp>
          <p:nvSpPr>
            <p:cNvPr id="18438" name="399280954"/>
            <p:cNvSpPr txBox="1">
              <a:spLocks noChangeArrowheads="1"/>
            </p:cNvSpPr>
            <p:nvPr/>
          </p:nvSpPr>
          <p:spPr bwMode="auto">
            <a:xfrm>
              <a:off x="7537450" y="4724401"/>
              <a:ext cx="1958071" cy="5750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6756" tIns="43379" rIns="86756" bIns="43379">
              <a:spAutoFit/>
            </a:bodyPr>
            <a:lstStyle/>
            <a:p>
              <a:pPr algn="ctr" defTabSz="798513">
                <a:lnSpc>
                  <a:spcPct val="115000"/>
                </a:lnSpc>
                <a:defRPr/>
              </a:pPr>
              <a:r>
                <a:rPr lang="en-US" altLang="zh-CN" sz="1200" dirty="0">
                  <a:solidFill>
                    <a:srgbClr val="000000"/>
                  </a:solidFill>
                  <a:latin typeface="+mn-ea"/>
                </a:rPr>
                <a:t>Tens of thousands of servers connected</a:t>
              </a:r>
            </a:p>
            <a:p>
              <a:pPr algn="ctr" defTabSz="798513">
                <a:lnSpc>
                  <a:spcPct val="115000"/>
                </a:lnSpc>
                <a:defRPr/>
              </a:pPr>
              <a:r>
                <a:rPr lang="en-US" altLang="zh-CN" sz="1200" b="1" dirty="0">
                  <a:solidFill>
                    <a:srgbClr val="C00000"/>
                  </a:solidFill>
                  <a:latin typeface="+mn-ea"/>
                </a:rPr>
                <a:t>Ethernet switches</a:t>
              </a:r>
              <a:endParaRPr lang="zh-CN" altLang="en-US" sz="1200" b="1" dirty="0">
                <a:solidFill>
                  <a:srgbClr val="C00000"/>
                </a:solidFill>
                <a:latin typeface="+mn-ea"/>
              </a:endParaRPr>
            </a:p>
          </p:txBody>
        </p:sp>
        <p:sp>
          <p:nvSpPr>
            <p:cNvPr id="18439" name="1505858469"/>
            <p:cNvSpPr txBox="1">
              <a:spLocks noChangeArrowheads="1"/>
            </p:cNvSpPr>
            <p:nvPr/>
          </p:nvSpPr>
          <p:spPr bwMode="auto">
            <a:xfrm>
              <a:off x="7537450" y="3060701"/>
              <a:ext cx="1958071" cy="40655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6756" tIns="43379" rIns="86756" bIns="43379">
              <a:spAutoFit/>
            </a:bodyPr>
            <a:lstStyle/>
            <a:p>
              <a:pPr algn="ctr" defTabSz="798513">
                <a:lnSpc>
                  <a:spcPct val="115000"/>
                </a:lnSpc>
                <a:defRPr/>
              </a:pPr>
              <a:r>
                <a:rPr lang="en-US" altLang="zh-CN" sz="1200" dirty="0">
                  <a:solidFill>
                    <a:srgbClr val="000000"/>
                  </a:solidFill>
                  <a:latin typeface="+mn-ea"/>
                </a:rPr>
                <a:t>Core of cloud computing</a:t>
              </a:r>
            </a:p>
            <a:p>
              <a:pPr algn="ctr" defTabSz="798513">
                <a:lnSpc>
                  <a:spcPct val="115000"/>
                </a:lnSpc>
                <a:defRPr/>
              </a:pPr>
              <a:r>
                <a:rPr lang="en-US" altLang="zh-CN" sz="1200" b="1" dirty="0">
                  <a:solidFill>
                    <a:srgbClr val="C00000"/>
                  </a:solidFill>
                  <a:latin typeface="+mn-ea"/>
                </a:rPr>
                <a:t>Cloud platform software</a:t>
              </a:r>
            </a:p>
          </p:txBody>
        </p:sp>
        <p:sp>
          <p:nvSpPr>
            <p:cNvPr id="18440" name="1462992407"/>
            <p:cNvSpPr txBox="1">
              <a:spLocks noChangeArrowheads="1"/>
            </p:cNvSpPr>
            <p:nvPr/>
          </p:nvSpPr>
          <p:spPr bwMode="auto">
            <a:xfrm>
              <a:off x="7537450" y="1952626"/>
              <a:ext cx="1958071" cy="5750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6756" tIns="43379" rIns="86756" bIns="43379">
              <a:spAutoFit/>
            </a:bodyPr>
            <a:lstStyle/>
            <a:p>
              <a:pPr algn="ctr" defTabSz="798513">
                <a:lnSpc>
                  <a:spcPct val="115000"/>
                </a:lnSpc>
                <a:defRPr/>
              </a:pPr>
              <a:r>
                <a:rPr lang="en-US" altLang="zh-CN" sz="1200" dirty="0">
                  <a:solidFill>
                    <a:srgbClr val="000000"/>
                  </a:solidFill>
                  <a:latin typeface="+mn-ea"/>
                </a:rPr>
                <a:t>Applications and services</a:t>
              </a:r>
              <a:endParaRPr lang="zh-CN" altLang="en-US" sz="1200" dirty="0">
                <a:solidFill>
                  <a:srgbClr val="000000"/>
                </a:solidFill>
                <a:latin typeface="+mn-ea"/>
              </a:endParaRPr>
            </a:p>
            <a:p>
              <a:pPr algn="ctr" defTabSz="798513">
                <a:lnSpc>
                  <a:spcPct val="115000"/>
                </a:lnSpc>
                <a:defRPr/>
              </a:pPr>
              <a:r>
                <a:rPr lang="en-US" altLang="zh-CN" sz="1200" b="1" dirty="0">
                  <a:solidFill>
                    <a:srgbClr val="C00000"/>
                  </a:solidFill>
                  <a:latin typeface="+mn-ea"/>
                </a:rPr>
                <a:t>Service and application software</a:t>
              </a:r>
              <a:r>
                <a:rPr lang="zh-CN" altLang="en-US" sz="1200" b="1" dirty="0">
                  <a:solidFill>
                    <a:srgbClr val="C00000"/>
                  </a:solidFill>
                  <a:latin typeface="+mn-ea"/>
                </a:rPr>
                <a:t> </a:t>
              </a:r>
            </a:p>
          </p:txBody>
        </p:sp>
        <p:sp>
          <p:nvSpPr>
            <p:cNvPr id="18441" name="Rounded Rectangle 3"/>
            <p:cNvSpPr>
              <a:spLocks noChangeArrowheads="1"/>
            </p:cNvSpPr>
            <p:nvPr/>
          </p:nvSpPr>
          <p:spPr bwMode="auto">
            <a:xfrm>
              <a:off x="5735638" y="1641505"/>
              <a:ext cx="1439862" cy="919134"/>
            </a:xfrm>
            <a:prstGeom prst="roundRect">
              <a:avLst>
                <a:gd name="adj" fmla="val 7606"/>
              </a:avLst>
            </a:prstGeom>
            <a:gradFill rotWithShape="1">
              <a:gsLst>
                <a:gs pos="0">
                  <a:srgbClr val="BCBCBC"/>
                </a:gs>
                <a:gs pos="35001">
                  <a:srgbClr val="D0D0D0"/>
                </a:gs>
                <a:gs pos="100000">
                  <a:srgbClr val="EDEDED"/>
                </a:gs>
              </a:gsLst>
              <a:lin ang="16200000" scaled="1"/>
            </a:gradFill>
            <a:ln w="9525" algn="ctr">
              <a:solidFill>
                <a:srgbClr val="000000"/>
              </a:solidFill>
              <a:round/>
              <a:headEnd/>
              <a:tailEnd/>
            </a:ln>
            <a:effectLst>
              <a:outerShdw dist="20000" dir="5400000" rotWithShape="0">
                <a:srgbClr val="000000">
                  <a:alpha val="37999"/>
                </a:srgbClr>
              </a:outerShdw>
            </a:effectLst>
          </p:spPr>
          <p:txBody>
            <a:bodyPr lIns="100165" tIns="50082" rIns="100165" bIns="50082" anchor="ctr"/>
            <a:lstStyle>
              <a:lvl1pPr defTabSz="912813">
                <a:defRPr sz="1000">
                  <a:solidFill>
                    <a:schemeClr val="tx1"/>
                  </a:solidFill>
                  <a:latin typeface="FrutigerNext LT Regular" pitchFamily="34" charset="0"/>
                  <a:ea typeface="宋体" panose="02010600030101010101" pitchFamily="2" charset="-122"/>
                </a:defRPr>
              </a:lvl1pPr>
              <a:lvl2pPr marL="742950" indent="-285750" defTabSz="912813">
                <a:defRPr sz="1000">
                  <a:solidFill>
                    <a:schemeClr val="tx1"/>
                  </a:solidFill>
                  <a:latin typeface="FrutigerNext LT Regular" pitchFamily="34" charset="0"/>
                  <a:ea typeface="宋体" panose="02010600030101010101" pitchFamily="2" charset="-122"/>
                </a:defRPr>
              </a:lvl2pPr>
              <a:lvl3pPr marL="1143000" indent="-228600" defTabSz="912813">
                <a:defRPr sz="1000">
                  <a:solidFill>
                    <a:schemeClr val="tx1"/>
                  </a:solidFill>
                  <a:latin typeface="FrutigerNext LT Regular" pitchFamily="34" charset="0"/>
                  <a:ea typeface="宋体" panose="02010600030101010101" pitchFamily="2" charset="-122"/>
                </a:defRPr>
              </a:lvl3pPr>
              <a:lvl4pPr marL="1600200" indent="-228600" defTabSz="912813">
                <a:defRPr sz="1000">
                  <a:solidFill>
                    <a:schemeClr val="tx1"/>
                  </a:solidFill>
                  <a:latin typeface="FrutigerNext LT Regular" pitchFamily="34" charset="0"/>
                  <a:ea typeface="宋体" panose="02010600030101010101" pitchFamily="2" charset="-122"/>
                </a:defRPr>
              </a:lvl4pPr>
              <a:lvl5pPr marL="2057400" indent="-228600" defTabSz="912813">
                <a:defRPr sz="1000">
                  <a:solidFill>
                    <a:schemeClr val="tx1"/>
                  </a:solidFill>
                  <a:latin typeface="FrutigerNext LT Regular" pitchFamily="34" charset="0"/>
                  <a:ea typeface="宋体" panose="02010600030101010101" pitchFamily="2" charset="-122"/>
                </a:defRPr>
              </a:lvl5pPr>
              <a:lvl6pPr marL="25146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6pPr>
              <a:lvl7pPr marL="29718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7pPr>
              <a:lvl8pPr marL="34290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8pPr>
              <a:lvl9pPr marL="38862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9pPr>
            </a:lstStyle>
            <a:p>
              <a:pPr algn="ctr" eaLnBrk="1" fontAlgn="t" hangingPunct="1">
                <a:defRPr/>
              </a:pPr>
              <a:endParaRPr lang="zh-CN" altLang="en-US" sz="1200">
                <a:solidFill>
                  <a:srgbClr val="000000"/>
                </a:solidFill>
                <a:latin typeface="+mn-ea"/>
                <a:ea typeface="+mn-ea"/>
              </a:endParaRPr>
            </a:p>
          </p:txBody>
        </p:sp>
        <p:sp>
          <p:nvSpPr>
            <p:cNvPr id="18442" name="Rounded Rectangle 3"/>
            <p:cNvSpPr>
              <a:spLocks noChangeArrowheads="1"/>
            </p:cNvSpPr>
            <p:nvPr/>
          </p:nvSpPr>
          <p:spPr bwMode="auto">
            <a:xfrm>
              <a:off x="4043773" y="1637249"/>
              <a:ext cx="1547402" cy="923390"/>
            </a:xfrm>
            <a:prstGeom prst="roundRect">
              <a:avLst>
                <a:gd name="adj" fmla="val 7606"/>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lIns="100165" tIns="50082" rIns="100165" bIns="50082" anchor="ctr"/>
            <a:lstStyle>
              <a:lvl1pPr defTabSz="912813">
                <a:defRPr sz="1000">
                  <a:solidFill>
                    <a:schemeClr val="tx1"/>
                  </a:solidFill>
                  <a:latin typeface="FrutigerNext LT Regular" pitchFamily="34" charset="0"/>
                  <a:ea typeface="宋体" panose="02010600030101010101" pitchFamily="2" charset="-122"/>
                </a:defRPr>
              </a:lvl1pPr>
              <a:lvl2pPr marL="742950" indent="-285750" defTabSz="912813">
                <a:defRPr sz="1000">
                  <a:solidFill>
                    <a:schemeClr val="tx1"/>
                  </a:solidFill>
                  <a:latin typeface="FrutigerNext LT Regular" pitchFamily="34" charset="0"/>
                  <a:ea typeface="宋体" panose="02010600030101010101" pitchFamily="2" charset="-122"/>
                </a:defRPr>
              </a:lvl2pPr>
              <a:lvl3pPr marL="1143000" indent="-228600" defTabSz="912813">
                <a:defRPr sz="1000">
                  <a:solidFill>
                    <a:schemeClr val="tx1"/>
                  </a:solidFill>
                  <a:latin typeface="FrutigerNext LT Regular" pitchFamily="34" charset="0"/>
                  <a:ea typeface="宋体" panose="02010600030101010101" pitchFamily="2" charset="-122"/>
                </a:defRPr>
              </a:lvl3pPr>
              <a:lvl4pPr marL="1600200" indent="-228600" defTabSz="912813">
                <a:defRPr sz="1000">
                  <a:solidFill>
                    <a:schemeClr val="tx1"/>
                  </a:solidFill>
                  <a:latin typeface="FrutigerNext LT Regular" pitchFamily="34" charset="0"/>
                  <a:ea typeface="宋体" panose="02010600030101010101" pitchFamily="2" charset="-122"/>
                </a:defRPr>
              </a:lvl4pPr>
              <a:lvl5pPr marL="2057400" indent="-228600" defTabSz="912813">
                <a:defRPr sz="1000">
                  <a:solidFill>
                    <a:schemeClr val="tx1"/>
                  </a:solidFill>
                  <a:latin typeface="FrutigerNext LT Regular" pitchFamily="34" charset="0"/>
                  <a:ea typeface="宋体" panose="02010600030101010101" pitchFamily="2" charset="-122"/>
                </a:defRPr>
              </a:lvl5pPr>
              <a:lvl6pPr marL="25146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6pPr>
              <a:lvl7pPr marL="29718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7pPr>
              <a:lvl8pPr marL="34290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8pPr>
              <a:lvl9pPr marL="38862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9pPr>
            </a:lstStyle>
            <a:p>
              <a:pPr algn="ctr" eaLnBrk="1" fontAlgn="t" hangingPunct="1">
                <a:defRPr/>
              </a:pPr>
              <a:endParaRPr lang="zh-CN" altLang="en-US" sz="1200">
                <a:solidFill>
                  <a:srgbClr val="000000"/>
                </a:solidFill>
                <a:latin typeface="+mn-ea"/>
                <a:ea typeface="+mn-ea"/>
              </a:endParaRPr>
            </a:p>
          </p:txBody>
        </p:sp>
        <p:sp>
          <p:nvSpPr>
            <p:cNvPr id="18443" name="Rounded Rectangle 7"/>
            <p:cNvSpPr>
              <a:spLocks noChangeArrowheads="1"/>
            </p:cNvSpPr>
            <p:nvPr/>
          </p:nvSpPr>
          <p:spPr bwMode="auto">
            <a:xfrm>
              <a:off x="4043773" y="2636839"/>
              <a:ext cx="3131728" cy="1296987"/>
            </a:xfrm>
            <a:prstGeom prst="roundRect">
              <a:avLst>
                <a:gd name="adj" fmla="val 5014"/>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dist="20000" dir="5400000" rotWithShape="0">
                <a:srgbClr val="000000">
                  <a:alpha val="37999"/>
                </a:srgbClr>
              </a:outerShdw>
            </a:effectLst>
          </p:spPr>
          <p:txBody>
            <a:bodyPr lIns="100165" tIns="50082" rIns="100165" bIns="50082" anchor="ctr"/>
            <a:lstStyle>
              <a:lvl1pPr defTabSz="912813">
                <a:defRPr sz="1000">
                  <a:solidFill>
                    <a:schemeClr val="tx1"/>
                  </a:solidFill>
                  <a:latin typeface="FrutigerNext LT Regular" pitchFamily="34" charset="0"/>
                  <a:ea typeface="宋体" panose="02010600030101010101" pitchFamily="2" charset="-122"/>
                </a:defRPr>
              </a:lvl1pPr>
              <a:lvl2pPr marL="742950" indent="-285750" defTabSz="912813">
                <a:defRPr sz="1000">
                  <a:solidFill>
                    <a:schemeClr val="tx1"/>
                  </a:solidFill>
                  <a:latin typeface="FrutigerNext LT Regular" pitchFamily="34" charset="0"/>
                  <a:ea typeface="宋体" panose="02010600030101010101" pitchFamily="2" charset="-122"/>
                </a:defRPr>
              </a:lvl2pPr>
              <a:lvl3pPr marL="1143000" indent="-228600" defTabSz="912813">
                <a:defRPr sz="1000">
                  <a:solidFill>
                    <a:schemeClr val="tx1"/>
                  </a:solidFill>
                  <a:latin typeface="FrutigerNext LT Regular" pitchFamily="34" charset="0"/>
                  <a:ea typeface="宋体" panose="02010600030101010101" pitchFamily="2" charset="-122"/>
                </a:defRPr>
              </a:lvl3pPr>
              <a:lvl4pPr marL="1600200" indent="-228600" defTabSz="912813">
                <a:defRPr sz="1000">
                  <a:solidFill>
                    <a:schemeClr val="tx1"/>
                  </a:solidFill>
                  <a:latin typeface="FrutigerNext LT Regular" pitchFamily="34" charset="0"/>
                  <a:ea typeface="宋体" panose="02010600030101010101" pitchFamily="2" charset="-122"/>
                </a:defRPr>
              </a:lvl4pPr>
              <a:lvl5pPr marL="2057400" indent="-228600" defTabSz="912813">
                <a:defRPr sz="1000">
                  <a:solidFill>
                    <a:schemeClr val="tx1"/>
                  </a:solidFill>
                  <a:latin typeface="FrutigerNext LT Regular" pitchFamily="34" charset="0"/>
                  <a:ea typeface="宋体" panose="02010600030101010101" pitchFamily="2" charset="-122"/>
                </a:defRPr>
              </a:lvl5pPr>
              <a:lvl6pPr marL="25146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6pPr>
              <a:lvl7pPr marL="29718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7pPr>
              <a:lvl8pPr marL="34290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8pPr>
              <a:lvl9pPr marL="3886200" indent="-228600" defTabSz="912813" eaLnBrk="0" fontAlgn="base" hangingPunct="0">
                <a:spcBef>
                  <a:spcPct val="0"/>
                </a:spcBef>
                <a:spcAft>
                  <a:spcPct val="0"/>
                </a:spcAft>
                <a:defRPr sz="1000">
                  <a:solidFill>
                    <a:schemeClr val="tx1"/>
                  </a:solidFill>
                  <a:latin typeface="FrutigerNext LT Regular" pitchFamily="34" charset="0"/>
                  <a:ea typeface="宋体" panose="02010600030101010101" pitchFamily="2" charset="-122"/>
                </a:defRPr>
              </a:lvl9pPr>
            </a:lstStyle>
            <a:p>
              <a:pPr algn="ctr" eaLnBrk="1" fontAlgn="t" hangingPunct="1">
                <a:defRPr/>
              </a:pPr>
              <a:endParaRPr lang="zh-CN" altLang="en-US" sz="1200">
                <a:solidFill>
                  <a:srgbClr val="000000"/>
                </a:solidFill>
                <a:latin typeface="+mn-ea"/>
                <a:ea typeface="+mn-ea"/>
              </a:endParaRPr>
            </a:p>
          </p:txBody>
        </p:sp>
        <p:sp>
          <p:nvSpPr>
            <p:cNvPr id="18444" name="169739197"/>
            <p:cNvSpPr txBox="1">
              <a:spLocks noChangeArrowheads="1"/>
            </p:cNvSpPr>
            <p:nvPr/>
          </p:nvSpPr>
          <p:spPr bwMode="auto">
            <a:xfrm>
              <a:off x="4528054" y="3676174"/>
              <a:ext cx="801708" cy="216055"/>
            </a:xfrm>
            <a:prstGeom prst="rect">
              <a:avLst/>
            </a:prstGeom>
            <a:noFill/>
            <a:ln w="9525" algn="ctr">
              <a:solidFill>
                <a:srgbClr val="FFFFFF"/>
              </a:solidFill>
              <a:miter lim="800000"/>
              <a:headEnd/>
              <a:tailEnd/>
            </a:ln>
          </p:spPr>
          <p:txBody>
            <a:bodyPr wrap="none" lIns="86756" tIns="43379" rIns="86756" bIns="43379">
              <a:spAutoFit/>
            </a:bodyPr>
            <a:lstStyle/>
            <a:p>
              <a:pPr algn="ctr" defTabSz="798513">
                <a:defRPr/>
              </a:pPr>
              <a:r>
                <a:rPr lang="en-US" altLang="zh-CN" sz="1200" dirty="0">
                  <a:solidFill>
                    <a:srgbClr val="000000"/>
                  </a:solidFill>
                  <a:latin typeface="+mn-ea"/>
                  <a:ea typeface="+mn-ea"/>
                </a:rPr>
                <a:t>VM and OS</a:t>
              </a:r>
              <a:endParaRPr lang="zh-CN" altLang="en-US" sz="1200" dirty="0">
                <a:solidFill>
                  <a:srgbClr val="000000"/>
                </a:solidFill>
                <a:latin typeface="+mn-ea"/>
                <a:ea typeface="+mn-ea"/>
              </a:endParaRPr>
            </a:p>
          </p:txBody>
        </p:sp>
        <p:sp>
          <p:nvSpPr>
            <p:cNvPr id="18445" name="780656278"/>
            <p:cNvSpPr txBox="1">
              <a:spLocks noChangeArrowheads="1"/>
            </p:cNvSpPr>
            <p:nvPr/>
          </p:nvSpPr>
          <p:spPr bwMode="auto">
            <a:xfrm rot="16200000">
              <a:off x="5319818" y="2125592"/>
              <a:ext cx="226802" cy="21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756" tIns="43379" rIns="86756" bIns="43379">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200" dirty="0">
                  <a:solidFill>
                    <a:srgbClr val="000000"/>
                  </a:solidFill>
                  <a:latin typeface="+mn-ea"/>
                  <a:ea typeface="+mn-ea"/>
                </a:rPr>
                <a:t>...</a:t>
              </a:r>
            </a:p>
          </p:txBody>
        </p:sp>
        <p:sp>
          <p:nvSpPr>
            <p:cNvPr id="18446" name="1886489997"/>
            <p:cNvSpPr txBox="1">
              <a:spLocks noChangeArrowheads="1"/>
            </p:cNvSpPr>
            <p:nvPr/>
          </p:nvSpPr>
          <p:spPr bwMode="auto">
            <a:xfrm rot="16200000">
              <a:off x="3948054" y="2001535"/>
              <a:ext cx="867521"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Community</a:t>
              </a:r>
              <a:endParaRPr lang="zh-CN" altLang="en-US" sz="1200" dirty="0">
                <a:solidFill>
                  <a:srgbClr val="000000"/>
                </a:solidFill>
                <a:latin typeface="+mn-ea"/>
                <a:ea typeface="+mn-ea"/>
              </a:endParaRPr>
            </a:p>
          </p:txBody>
        </p:sp>
        <p:sp>
          <p:nvSpPr>
            <p:cNvPr id="18447" name="Rounded Rectangle 16"/>
            <p:cNvSpPr>
              <a:spLocks noChangeArrowheads="1"/>
            </p:cNvSpPr>
            <p:nvPr/>
          </p:nvSpPr>
          <p:spPr bwMode="auto">
            <a:xfrm>
              <a:off x="4065522" y="4113213"/>
              <a:ext cx="3111567" cy="1223962"/>
            </a:xfrm>
            <a:prstGeom prst="roundRect">
              <a:avLst>
                <a:gd name="adj" fmla="val 5514"/>
              </a:avLst>
            </a:prstGeom>
            <a:solidFill>
              <a:schemeClr val="bg1"/>
            </a:solidFill>
            <a:ln w="25400" algn="ctr">
              <a:solidFill>
                <a:srgbClr val="5C4776"/>
              </a:solidFill>
              <a:round/>
              <a:headEnd/>
              <a:tailEnd/>
            </a:ln>
          </p:spPr>
          <p:txBody>
            <a:bodyPr lIns="100165" tIns="50082" rIns="100165" bIns="50082" anchor="ctr"/>
            <a:lstStyle>
              <a:lvl1pPr defTabSz="911225">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911225">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911225">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911225">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911225">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911225"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911225"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911225"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911225"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endParaRPr lang="en-US" altLang="zh-CN" sz="1200" dirty="0">
                <a:solidFill>
                  <a:srgbClr val="FFFFFF"/>
                </a:solidFill>
                <a:latin typeface="+mn-ea"/>
                <a:ea typeface="+mn-ea"/>
              </a:endParaRPr>
            </a:p>
          </p:txBody>
        </p:sp>
        <p:cxnSp>
          <p:nvCxnSpPr>
            <p:cNvPr id="18448" name="AutoShape 41"/>
            <p:cNvCxnSpPr>
              <a:cxnSpLocks noChangeShapeType="1"/>
            </p:cNvCxnSpPr>
            <p:nvPr/>
          </p:nvCxnSpPr>
          <p:spPr bwMode="auto">
            <a:xfrm>
              <a:off x="4743450" y="4538664"/>
              <a:ext cx="153988" cy="1793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449" name="AutoShape 42"/>
            <p:cNvCxnSpPr>
              <a:cxnSpLocks noChangeShapeType="1"/>
            </p:cNvCxnSpPr>
            <p:nvPr/>
          </p:nvCxnSpPr>
          <p:spPr bwMode="auto">
            <a:xfrm flipH="1">
              <a:off x="4743450" y="4718051"/>
              <a:ext cx="153988" cy="2333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450" name="AutoShape 43"/>
            <p:cNvCxnSpPr>
              <a:cxnSpLocks noChangeShapeType="1"/>
            </p:cNvCxnSpPr>
            <p:nvPr/>
          </p:nvCxnSpPr>
          <p:spPr bwMode="auto">
            <a:xfrm flipH="1">
              <a:off x="6457950" y="4487864"/>
              <a:ext cx="141288" cy="2301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451" name="AutoShape 44"/>
            <p:cNvCxnSpPr>
              <a:cxnSpLocks noChangeShapeType="1"/>
            </p:cNvCxnSpPr>
            <p:nvPr/>
          </p:nvCxnSpPr>
          <p:spPr bwMode="auto">
            <a:xfrm>
              <a:off x="6457950" y="4718051"/>
              <a:ext cx="141288" cy="1825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Picture 4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11801" y="4433888"/>
              <a:ext cx="346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53" name="Picture 4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97439" y="4589464"/>
              <a:ext cx="473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54" name="Picture 4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4876" y="4589464"/>
              <a:ext cx="473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5" name="Line 48"/>
            <p:cNvSpPr>
              <a:spLocks noChangeShapeType="1"/>
            </p:cNvSpPr>
            <p:nvPr/>
          </p:nvSpPr>
          <p:spPr bwMode="auto">
            <a:xfrm>
              <a:off x="5341938" y="4752975"/>
              <a:ext cx="24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pPr>
                <a:defRPr/>
              </a:pPr>
              <a:endParaRPr lang="en-US" sz="1200" dirty="0">
                <a:latin typeface="+mn-ea"/>
                <a:ea typeface="+mn-ea"/>
              </a:endParaRPr>
            </a:p>
          </p:txBody>
        </p:sp>
        <p:sp>
          <p:nvSpPr>
            <p:cNvPr id="18456" name="Line 49"/>
            <p:cNvSpPr>
              <a:spLocks noChangeShapeType="1"/>
            </p:cNvSpPr>
            <p:nvPr/>
          </p:nvSpPr>
          <p:spPr bwMode="auto">
            <a:xfrm>
              <a:off x="5811839" y="4760913"/>
              <a:ext cx="185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pPr>
                <a:defRPr/>
              </a:pPr>
              <a:endParaRPr lang="en-US" sz="1200" dirty="0">
                <a:latin typeface="+mn-ea"/>
                <a:ea typeface="+mn-ea"/>
              </a:endParaRPr>
            </a:p>
          </p:txBody>
        </p:sp>
        <p:sp>
          <p:nvSpPr>
            <p:cNvPr id="18470" name="1340334225"/>
            <p:cNvSpPr>
              <a:spLocks noChangeArrowheads="1"/>
            </p:cNvSpPr>
            <p:nvPr/>
          </p:nvSpPr>
          <p:spPr bwMode="auto">
            <a:xfrm>
              <a:off x="4151785" y="3198250"/>
              <a:ext cx="869455" cy="362593"/>
            </a:xfrm>
            <a:prstGeom prst="rect">
              <a:avLst/>
            </a:prstGeom>
            <a:noFill/>
            <a:ln w="9525" algn="ctr">
              <a:solidFill>
                <a:srgbClr val="FFFFFF"/>
              </a:solidFill>
              <a:miter lim="800000"/>
              <a:headEnd/>
              <a:tailEnd/>
            </a:ln>
          </p:spPr>
          <p:txBody>
            <a:bodyPr wrap="square" lIns="86756" tIns="43379" rIns="86756" bIns="43379">
              <a:spAutoFit/>
            </a:bodyPr>
            <a:lstStyle/>
            <a:p>
              <a:pPr algn="ctr" defTabSz="798513">
                <a:defRPr/>
              </a:pPr>
              <a:r>
                <a:rPr lang="en-US" altLang="zh-CN" sz="1200" dirty="0">
                  <a:solidFill>
                    <a:srgbClr val="000000"/>
                  </a:solidFill>
                  <a:latin typeface="+mn-ea"/>
                  <a:ea typeface="+mn-ea"/>
                </a:rPr>
                <a:t>Cluster mgmt.</a:t>
              </a:r>
              <a:endParaRPr lang="zh-CN" altLang="en-US" sz="1200" dirty="0">
                <a:solidFill>
                  <a:srgbClr val="000000"/>
                </a:solidFill>
                <a:latin typeface="+mn-ea"/>
                <a:ea typeface="+mn-ea"/>
              </a:endParaRPr>
            </a:p>
          </p:txBody>
        </p:sp>
        <p:sp>
          <p:nvSpPr>
            <p:cNvPr id="18471" name="745116721"/>
            <p:cNvSpPr>
              <a:spLocks noChangeArrowheads="1"/>
            </p:cNvSpPr>
            <p:nvPr/>
          </p:nvSpPr>
          <p:spPr bwMode="auto">
            <a:xfrm>
              <a:off x="5091611" y="3198250"/>
              <a:ext cx="766908" cy="362593"/>
            </a:xfrm>
            <a:prstGeom prst="rect">
              <a:avLst/>
            </a:prstGeom>
            <a:noFill/>
            <a:ln w="9525" algn="ctr">
              <a:solidFill>
                <a:srgbClr val="FFFFFF"/>
              </a:solidFill>
              <a:miter lim="800000"/>
              <a:headEnd/>
              <a:tailEnd/>
            </a:ln>
          </p:spPr>
          <p:txBody>
            <a:bodyPr wrap="none" lIns="86756" tIns="43379" rIns="86756" bIns="43379">
              <a:spAutoFit/>
            </a:bodyPr>
            <a:lstStyle/>
            <a:p>
              <a:pPr algn="ctr" defTabSz="798513">
                <a:defRPr/>
              </a:pPr>
              <a:r>
                <a:rPr lang="en-US" altLang="zh-CN" sz="1200" dirty="0">
                  <a:solidFill>
                    <a:srgbClr val="000000"/>
                  </a:solidFill>
                  <a:latin typeface="+mn-ea"/>
                  <a:ea typeface="+mn-ea"/>
                </a:rPr>
                <a:t>Parallel </a:t>
              </a:r>
            </a:p>
            <a:p>
              <a:pPr algn="ctr" defTabSz="798513">
                <a:defRPr/>
              </a:pPr>
              <a:r>
                <a:rPr lang="en-US" altLang="zh-CN" sz="1200" dirty="0">
                  <a:solidFill>
                    <a:srgbClr val="000000"/>
                  </a:solidFill>
                  <a:latin typeface="+mn-ea"/>
                  <a:ea typeface="+mn-ea"/>
                </a:rPr>
                <a:t>processing</a:t>
              </a:r>
              <a:endParaRPr lang="zh-CN" altLang="en-US" sz="1200" dirty="0">
                <a:solidFill>
                  <a:srgbClr val="000000"/>
                </a:solidFill>
                <a:latin typeface="+mn-ea"/>
                <a:ea typeface="+mn-ea"/>
              </a:endParaRPr>
            </a:p>
          </p:txBody>
        </p:sp>
        <p:sp>
          <p:nvSpPr>
            <p:cNvPr id="18472" name="610708135"/>
            <p:cNvSpPr>
              <a:spLocks noChangeArrowheads="1"/>
            </p:cNvSpPr>
            <p:nvPr/>
          </p:nvSpPr>
          <p:spPr bwMode="auto">
            <a:xfrm>
              <a:off x="5921339" y="3198250"/>
              <a:ext cx="1339700" cy="362593"/>
            </a:xfrm>
            <a:prstGeom prst="rect">
              <a:avLst/>
            </a:prstGeom>
            <a:noFill/>
            <a:ln w="9525" algn="ctr">
              <a:solidFill>
                <a:srgbClr val="FFFFFF"/>
              </a:solidFill>
              <a:miter lim="800000"/>
              <a:headEnd/>
              <a:tailEnd/>
            </a:ln>
          </p:spPr>
          <p:txBody>
            <a:bodyPr wrap="square" lIns="86756" tIns="43379" rIns="86756" bIns="43379">
              <a:spAutoFit/>
            </a:bodyPr>
            <a:lstStyle/>
            <a:p>
              <a:pPr algn="ctr" defTabSz="798513">
                <a:defRPr/>
              </a:pPr>
              <a:r>
                <a:rPr lang="en-US" altLang="zh-CN" sz="1200" dirty="0">
                  <a:solidFill>
                    <a:srgbClr val="000000"/>
                  </a:solidFill>
                  <a:latin typeface="+mn-ea"/>
                  <a:ea typeface="+mn-ea"/>
                </a:rPr>
                <a:t>Automatic mgmt. </a:t>
              </a:r>
            </a:p>
            <a:p>
              <a:pPr algn="ctr" defTabSz="798513">
                <a:defRPr/>
              </a:pPr>
              <a:r>
                <a:rPr lang="en-US" altLang="zh-CN" sz="1200" dirty="0">
                  <a:solidFill>
                    <a:srgbClr val="000000"/>
                  </a:solidFill>
                  <a:latin typeface="+mn-ea"/>
                  <a:ea typeface="+mn-ea"/>
                </a:rPr>
                <a:t>and control</a:t>
              </a:r>
              <a:endParaRPr lang="zh-CN" altLang="en-US" sz="1200" dirty="0">
                <a:solidFill>
                  <a:srgbClr val="000000"/>
                </a:solidFill>
                <a:latin typeface="+mn-ea"/>
                <a:ea typeface="+mn-ea"/>
              </a:endParaRPr>
            </a:p>
          </p:txBody>
        </p:sp>
        <p:sp>
          <p:nvSpPr>
            <p:cNvPr id="18473" name="1073556779"/>
            <p:cNvSpPr>
              <a:spLocks noChangeArrowheads="1"/>
            </p:cNvSpPr>
            <p:nvPr/>
          </p:nvSpPr>
          <p:spPr bwMode="auto">
            <a:xfrm>
              <a:off x="5920595" y="3676174"/>
              <a:ext cx="1265207" cy="216055"/>
            </a:xfrm>
            <a:prstGeom prst="rect">
              <a:avLst/>
            </a:prstGeom>
            <a:noFill/>
            <a:ln w="9525" algn="ctr">
              <a:solidFill>
                <a:srgbClr val="FFFFFF"/>
              </a:solidFill>
              <a:miter lim="800000"/>
              <a:headEnd/>
              <a:tailEnd/>
            </a:ln>
          </p:spPr>
          <p:txBody>
            <a:bodyPr wrap="none" lIns="86756" tIns="43379" rIns="86756" bIns="43379">
              <a:spAutoFit/>
            </a:bodyPr>
            <a:lstStyle/>
            <a:p>
              <a:pPr algn="ctr" defTabSz="798513">
                <a:defRPr/>
              </a:pPr>
              <a:r>
                <a:rPr lang="en-US" altLang="zh-CN" sz="1200" dirty="0">
                  <a:solidFill>
                    <a:srgbClr val="000000"/>
                  </a:solidFill>
                  <a:latin typeface="+mn-ea"/>
                  <a:ea typeface="+mn-ea"/>
                </a:rPr>
                <a:t>Distributed storage</a:t>
              </a:r>
              <a:endParaRPr lang="zh-CN" altLang="en-US" sz="1200" dirty="0">
                <a:solidFill>
                  <a:srgbClr val="000000"/>
                </a:solidFill>
                <a:latin typeface="+mn-ea"/>
                <a:ea typeface="+mn-ea"/>
              </a:endParaRPr>
            </a:p>
          </p:txBody>
        </p:sp>
        <p:sp>
          <p:nvSpPr>
            <p:cNvPr id="18474" name="1153216650"/>
            <p:cNvSpPr txBox="1">
              <a:spLocks noChangeArrowheads="1"/>
            </p:cNvSpPr>
            <p:nvPr/>
          </p:nvSpPr>
          <p:spPr bwMode="auto">
            <a:xfrm>
              <a:off x="4151785" y="2672917"/>
              <a:ext cx="1349375" cy="362593"/>
            </a:xfrm>
            <a:prstGeom prst="rect">
              <a:avLst/>
            </a:prstGeom>
            <a:noFill/>
            <a:ln w="9525" algn="ctr">
              <a:solidFill>
                <a:srgbClr val="FFFFFF"/>
              </a:solidFill>
              <a:miter lim="800000"/>
              <a:headEnd/>
              <a:tailEnd/>
            </a:ln>
          </p:spPr>
          <p:txBody>
            <a:bodyPr lIns="86756" tIns="43379" rIns="86756" bIns="43379">
              <a:spAutoFit/>
            </a:bodyPr>
            <a:lstStyle/>
            <a:p>
              <a:pPr algn="ctr" defTabSz="798513">
                <a:defRPr/>
              </a:pPr>
              <a:r>
                <a:rPr lang="en-US" altLang="zh-CN" sz="1200" dirty="0">
                  <a:solidFill>
                    <a:srgbClr val="000000"/>
                  </a:solidFill>
                  <a:latin typeface="+mn-ea"/>
                  <a:ea typeface="+mn-ea"/>
                </a:rPr>
                <a:t>Application service API</a:t>
              </a:r>
              <a:endParaRPr lang="zh-CN" altLang="en-US" sz="1200" dirty="0">
                <a:solidFill>
                  <a:srgbClr val="000000"/>
                </a:solidFill>
                <a:latin typeface="+mn-ea"/>
                <a:ea typeface="+mn-ea"/>
              </a:endParaRPr>
            </a:p>
          </p:txBody>
        </p:sp>
        <p:sp>
          <p:nvSpPr>
            <p:cNvPr id="18475" name="103916192"/>
            <p:cNvSpPr txBox="1">
              <a:spLocks noChangeArrowheads="1"/>
            </p:cNvSpPr>
            <p:nvPr/>
          </p:nvSpPr>
          <p:spPr bwMode="auto">
            <a:xfrm>
              <a:off x="5540586" y="2672917"/>
              <a:ext cx="1563526" cy="362593"/>
            </a:xfrm>
            <a:prstGeom prst="rect">
              <a:avLst/>
            </a:prstGeom>
            <a:noFill/>
            <a:ln w="9525" algn="ctr">
              <a:solidFill>
                <a:srgbClr val="FFFFFF"/>
              </a:solidFill>
              <a:miter lim="800000"/>
              <a:headEnd/>
              <a:tailEnd/>
            </a:ln>
          </p:spPr>
          <p:txBody>
            <a:bodyPr wrap="square" lIns="86756" tIns="43379" rIns="86756" bIns="43379">
              <a:spAutoFit/>
            </a:bodyPr>
            <a:lstStyle/>
            <a:p>
              <a:pPr algn="ctr" defTabSz="798513">
                <a:defRPr/>
              </a:pPr>
              <a:r>
                <a:rPr lang="en-US" altLang="zh-CN" sz="1200" dirty="0">
                  <a:solidFill>
                    <a:srgbClr val="000000"/>
                  </a:solidFill>
                  <a:latin typeface="+mn-ea"/>
                  <a:ea typeface="+mn-ea"/>
                </a:rPr>
                <a:t>Cloud capability service API</a:t>
              </a:r>
              <a:endParaRPr lang="zh-CN" altLang="en-US" sz="1200" dirty="0">
                <a:solidFill>
                  <a:srgbClr val="000000"/>
                </a:solidFill>
                <a:latin typeface="+mn-ea"/>
                <a:ea typeface="+mn-ea"/>
              </a:endParaRPr>
            </a:p>
          </p:txBody>
        </p:sp>
        <p:sp>
          <p:nvSpPr>
            <p:cNvPr id="18463" name="1782694559"/>
            <p:cNvSpPr txBox="1">
              <a:spLocks noChangeArrowheads="1"/>
            </p:cNvSpPr>
            <p:nvPr/>
          </p:nvSpPr>
          <p:spPr bwMode="auto">
            <a:xfrm rot="16200000">
              <a:off x="4365163" y="2038075"/>
              <a:ext cx="796587"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Search</a:t>
              </a:r>
              <a:endParaRPr lang="zh-CN" altLang="en-US" sz="1200" dirty="0">
                <a:solidFill>
                  <a:srgbClr val="000000"/>
                </a:solidFill>
                <a:latin typeface="+mn-ea"/>
                <a:ea typeface="+mn-ea"/>
              </a:endParaRPr>
            </a:p>
          </p:txBody>
        </p:sp>
        <p:sp>
          <p:nvSpPr>
            <p:cNvPr id="18464" name="168504261"/>
            <p:cNvSpPr txBox="1">
              <a:spLocks noChangeArrowheads="1"/>
            </p:cNvSpPr>
            <p:nvPr/>
          </p:nvSpPr>
          <p:spPr bwMode="auto">
            <a:xfrm rot="16200000">
              <a:off x="4727659" y="2038728"/>
              <a:ext cx="792211"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Price</a:t>
              </a:r>
              <a:endParaRPr lang="zh-CN" altLang="en-US" sz="1200" dirty="0">
                <a:solidFill>
                  <a:srgbClr val="000000"/>
                </a:solidFill>
                <a:latin typeface="+mn-ea"/>
                <a:ea typeface="+mn-ea"/>
              </a:endParaRPr>
            </a:p>
          </p:txBody>
        </p:sp>
        <p:sp>
          <p:nvSpPr>
            <p:cNvPr id="18465" name="1121362005"/>
            <p:cNvSpPr txBox="1">
              <a:spLocks noChangeArrowheads="1"/>
            </p:cNvSpPr>
            <p:nvPr/>
          </p:nvSpPr>
          <p:spPr bwMode="auto">
            <a:xfrm rot="16200000">
              <a:off x="5595439" y="2010266"/>
              <a:ext cx="887634"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Computing</a:t>
              </a:r>
              <a:endParaRPr lang="zh-CN" altLang="en-US" sz="1200" dirty="0">
                <a:solidFill>
                  <a:srgbClr val="000000"/>
                </a:solidFill>
                <a:latin typeface="+mn-ea"/>
                <a:ea typeface="+mn-ea"/>
              </a:endParaRPr>
            </a:p>
          </p:txBody>
        </p:sp>
        <p:sp>
          <p:nvSpPr>
            <p:cNvPr id="18466" name="583207936"/>
            <p:cNvSpPr txBox="1">
              <a:spLocks noChangeArrowheads="1"/>
            </p:cNvSpPr>
            <p:nvPr/>
          </p:nvSpPr>
          <p:spPr bwMode="auto">
            <a:xfrm rot="16200000">
              <a:off x="6128876" y="2034901"/>
              <a:ext cx="796587"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File</a:t>
              </a:r>
              <a:endParaRPr lang="zh-CN" altLang="en-US" sz="1200" dirty="0">
                <a:solidFill>
                  <a:srgbClr val="000000"/>
                </a:solidFill>
                <a:latin typeface="+mn-ea"/>
                <a:ea typeface="+mn-ea"/>
              </a:endParaRPr>
            </a:p>
          </p:txBody>
        </p:sp>
        <p:sp>
          <p:nvSpPr>
            <p:cNvPr id="18467" name="1965282693"/>
            <p:cNvSpPr txBox="1">
              <a:spLocks noChangeArrowheads="1"/>
            </p:cNvSpPr>
            <p:nvPr/>
          </p:nvSpPr>
          <p:spPr bwMode="auto">
            <a:xfrm rot="16200000">
              <a:off x="6560675" y="2034900"/>
              <a:ext cx="796587" cy="19406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86756" tIns="43379" rIns="86756" bIns="43379" anchor="ctr">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85000"/>
                </a:lnSpc>
                <a:spcBef>
                  <a:spcPct val="0"/>
                </a:spcBef>
                <a:buClrTx/>
                <a:buSzTx/>
                <a:buFontTx/>
                <a:buNone/>
                <a:defRPr/>
              </a:pPr>
              <a:r>
                <a:rPr lang="en-US" altLang="zh-CN" sz="1200" dirty="0">
                  <a:solidFill>
                    <a:srgbClr val="000000"/>
                  </a:solidFill>
                  <a:latin typeface="+mn-ea"/>
                  <a:ea typeface="+mn-ea"/>
                </a:rPr>
                <a:t>Storage</a:t>
              </a:r>
              <a:endParaRPr lang="zh-CN" altLang="en-US" sz="1200" dirty="0">
                <a:solidFill>
                  <a:srgbClr val="000000"/>
                </a:solidFill>
                <a:latin typeface="+mn-ea"/>
                <a:ea typeface="+mn-ea"/>
              </a:endParaRPr>
            </a:p>
          </p:txBody>
        </p:sp>
        <p:pic>
          <p:nvPicPr>
            <p:cNvPr id="18484" name="Picture 27"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364" y="4200526"/>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28"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9802" y="4208214"/>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29"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7264" y="4218465"/>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27"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364" y="4811713"/>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28"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9802" y="4819432"/>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29"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7264" y="4829724"/>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087858417"/>
            <p:cNvSpPr txBox="1">
              <a:spLocks noChangeArrowheads="1"/>
            </p:cNvSpPr>
            <p:nvPr/>
          </p:nvSpPr>
          <p:spPr bwMode="auto">
            <a:xfrm>
              <a:off x="4333876" y="4524376"/>
              <a:ext cx="242051" cy="21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756" tIns="43379" rIns="86756" bIns="43379">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200" b="1" dirty="0">
                  <a:solidFill>
                    <a:srgbClr val="000000"/>
                  </a:solidFill>
                  <a:latin typeface="+mn-ea"/>
                  <a:ea typeface="+mn-ea"/>
                </a:rPr>
                <a:t>...</a:t>
              </a:r>
            </a:p>
          </p:txBody>
        </p:sp>
        <p:pic>
          <p:nvPicPr>
            <p:cNvPr id="18478" name="Picture 27"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3851" y="4235450"/>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28"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6289" y="4243169"/>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29"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3752" y="4253461"/>
              <a:ext cx="185387" cy="3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3851" y="4848226"/>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6289" y="4855914"/>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29" descr="图片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3752" y="4866165"/>
              <a:ext cx="185387"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837529697"/>
            <p:cNvSpPr txBox="1">
              <a:spLocks noChangeArrowheads="1"/>
            </p:cNvSpPr>
            <p:nvPr/>
          </p:nvSpPr>
          <p:spPr bwMode="auto">
            <a:xfrm>
              <a:off x="6710364" y="4560889"/>
              <a:ext cx="242051" cy="21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756" tIns="43379" rIns="86756" bIns="43379">
              <a:spAutoFit/>
            </a:bodyPr>
            <a:lstStyle>
              <a:lvl1pPr defTabSz="798513">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98513">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98513">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98513">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98513">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98513"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200" b="1" dirty="0">
                  <a:solidFill>
                    <a:srgbClr val="000000"/>
                  </a:solidFill>
                  <a:latin typeface="+mn-ea"/>
                  <a:ea typeface="+mn-ea"/>
                </a:rPr>
                <a:t>...</a:t>
              </a:r>
            </a:p>
          </p:txBody>
        </p:sp>
        <p:cxnSp>
          <p:nvCxnSpPr>
            <p:cNvPr id="10" name="直接连接符 108"/>
            <p:cNvCxnSpPr>
              <a:cxnSpLocks noChangeShapeType="1"/>
            </p:cNvCxnSpPr>
            <p:nvPr/>
          </p:nvCxnSpPr>
          <p:spPr bwMode="auto">
            <a:xfrm>
              <a:off x="2603501" y="4016375"/>
              <a:ext cx="6913563"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 name="文本框 4"/>
            <p:cNvSpPr txBox="1"/>
            <p:nvPr/>
          </p:nvSpPr>
          <p:spPr bwMode="auto">
            <a:xfrm rot="16200000">
              <a:off x="2459596" y="2400635"/>
              <a:ext cx="1152128" cy="470844"/>
            </a:xfrm>
            <a:prstGeom prst="rect">
              <a:avLst/>
            </a:prstGeom>
            <a:solidFill>
              <a:srgbClr val="009999"/>
            </a:solidFill>
            <a:ln w="9525">
              <a:noFill/>
              <a:miter lim="800000"/>
              <a:headEnd/>
              <a:tailEnd/>
            </a:ln>
          </p:spPr>
          <p:txBody>
            <a:bodyPr wrap="square" lIns="99980" tIns="49986" rIns="99980" bIns="49986" rtlCol="0">
              <a:spAutoFit/>
            </a:bodyPr>
            <a:lstStyle/>
            <a:p>
              <a:pPr algn="ctr" defTabSz="1001649" eaLnBrk="0" hangingPunct="0"/>
              <a:r>
                <a:rPr lang="en-US" altLang="zh-CN" sz="1600" dirty="0">
                  <a:solidFill>
                    <a:schemeClr val="bg1"/>
                  </a:solidFill>
                  <a:latin typeface="+mn-ea"/>
                  <a:ea typeface="+mn-ea"/>
                  <a:cs typeface="Arial" pitchFamily="34" charset="0"/>
                </a:rPr>
                <a:t>Cloud services</a:t>
              </a:r>
              <a:endParaRPr lang="zh-CN" altLang="en-US" sz="1600" dirty="0">
                <a:solidFill>
                  <a:schemeClr val="bg1"/>
                </a:solidFill>
                <a:latin typeface="+mn-ea"/>
                <a:ea typeface="+mn-ea"/>
                <a:cs typeface="Arial" pitchFamily="34" charset="0"/>
              </a:endParaRPr>
            </a:p>
          </p:txBody>
        </p:sp>
        <p:sp>
          <p:nvSpPr>
            <p:cNvPr id="52" name="文本框 51"/>
            <p:cNvSpPr txBox="1"/>
            <p:nvPr/>
          </p:nvSpPr>
          <p:spPr bwMode="auto">
            <a:xfrm rot="16200000">
              <a:off x="2453648" y="4597030"/>
              <a:ext cx="1152128" cy="470844"/>
            </a:xfrm>
            <a:prstGeom prst="rect">
              <a:avLst/>
            </a:prstGeom>
            <a:solidFill>
              <a:srgbClr val="009999"/>
            </a:solidFill>
            <a:ln w="9525">
              <a:noFill/>
              <a:miter lim="800000"/>
              <a:headEnd/>
              <a:tailEnd/>
            </a:ln>
          </p:spPr>
          <p:txBody>
            <a:bodyPr wrap="square" lIns="99980" tIns="49986" rIns="99980" bIns="49986" rtlCol="0">
              <a:spAutoFit/>
            </a:bodyPr>
            <a:lstStyle/>
            <a:p>
              <a:pPr algn="ctr" defTabSz="1001649" eaLnBrk="0" hangingPunct="0"/>
              <a:r>
                <a:rPr lang="en-US" altLang="zh-CN" sz="1600" dirty="0">
                  <a:solidFill>
                    <a:schemeClr val="bg1"/>
                  </a:solidFill>
                  <a:latin typeface="+mn-ea"/>
                  <a:ea typeface="+mn-ea"/>
                  <a:cs typeface="Arial" pitchFamily="34" charset="0"/>
                </a:rPr>
                <a:t>Cloud devices</a:t>
              </a:r>
              <a:endParaRPr lang="zh-CN" altLang="en-US" sz="1600" dirty="0">
                <a:solidFill>
                  <a:schemeClr val="bg1"/>
                </a:solidFill>
                <a:latin typeface="+mn-ea"/>
                <a:ea typeface="+mn-ea"/>
                <a:cs typeface="Arial" pitchFamily="34" charset="0"/>
              </a:endParaRPr>
            </a:p>
          </p:txBody>
        </p:sp>
      </p:grpSp>
    </p:spTree>
    <p:extLst>
      <p:ext uri="{BB962C8B-B14F-4D97-AF65-F5344CB8AC3E}">
        <p14:creationId xmlns:p14="http://schemas.microsoft.com/office/powerpoint/2010/main" val="278544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55446397"/>
          <p:cNvSpPr>
            <a:spLocks noGrp="1"/>
          </p:cNvSpPr>
          <p:nvPr>
            <p:ph type="body" sz="quarter" idx="10"/>
          </p:nvPr>
        </p:nvSpPr>
        <p:spPr/>
        <p:txBody>
          <a:bodyPr/>
          <a:lstStyle/>
          <a:p>
            <a:r>
              <a:rPr lang="en-US" altLang="zh-CN">
                <a:solidFill>
                  <a:schemeClr val="bg1">
                    <a:lumMod val="50000"/>
                  </a:schemeClr>
                </a:solidFill>
              </a:rPr>
              <a:t>DC Development</a:t>
            </a:r>
          </a:p>
          <a:p>
            <a:r>
              <a:rPr lang="en-US" altLang="zh-CN" b="1"/>
              <a:t>Cloud Computing Development</a:t>
            </a:r>
          </a:p>
          <a:p>
            <a:pPr lvl="1"/>
            <a:r>
              <a:rPr lang="en-US" altLang="zh-CN">
                <a:solidFill>
                  <a:schemeClr val="bg1">
                    <a:lumMod val="50000"/>
                  </a:schemeClr>
                </a:solidFill>
              </a:rPr>
              <a:t>Concept</a:t>
            </a:r>
          </a:p>
          <a:p>
            <a:pPr lvl="1">
              <a:buSzPct val="60000"/>
              <a:buFont typeface="Wingdings" panose="05000000000000000000" pitchFamily="2" charset="2"/>
              <a:buChar char="n"/>
            </a:pPr>
            <a:r>
              <a:rPr lang="en-US" altLang="zh-CN"/>
              <a:t>Virtualization</a:t>
            </a:r>
          </a:p>
          <a:p>
            <a:r>
              <a:rPr lang="en-US" altLang="zh-CN">
                <a:solidFill>
                  <a:schemeClr val="bg1">
                    <a:lumMod val="50000"/>
                  </a:schemeClr>
                </a:solidFill>
              </a:rPr>
              <a:t>Benefits of Cloud Computing</a:t>
            </a:r>
          </a:p>
          <a:p>
            <a:r>
              <a:rPr lang="en-US" altLang="zh-CN">
                <a:solidFill>
                  <a:schemeClr val="bg1">
                    <a:lumMod val="50000"/>
                  </a:schemeClr>
                </a:solidFill>
              </a:rPr>
              <a:t>Deployment Modes of Cloud Computing</a:t>
            </a:r>
          </a:p>
          <a:p>
            <a:endParaRPr lang="zh-CN" altLang="en-US" dirty="0">
              <a:solidFill>
                <a:schemeClr val="bg1">
                  <a:lumMod val="50000"/>
                </a:schemeClr>
              </a:solidFill>
            </a:endParaRPr>
          </a:p>
        </p:txBody>
      </p:sp>
    </p:spTree>
    <p:extLst>
      <p:ext uri="{BB962C8B-B14F-4D97-AF65-F5344CB8AC3E}">
        <p14:creationId xmlns:p14="http://schemas.microsoft.com/office/powerpoint/2010/main" val="297031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Essence of Virtualization</a:t>
            </a:r>
            <a:endParaRPr lang="zh-CN" altLang="en-US" dirty="0"/>
          </a:p>
        </p:txBody>
      </p:sp>
      <p:grpSp>
        <p:nvGrpSpPr>
          <p:cNvPr id="5" name="组合 4"/>
          <p:cNvGrpSpPr/>
          <p:nvPr/>
        </p:nvGrpSpPr>
        <p:grpSpPr>
          <a:xfrm>
            <a:off x="1847528" y="1412776"/>
            <a:ext cx="8856984" cy="4788532"/>
            <a:chOff x="2279577" y="1666793"/>
            <a:chExt cx="7845425" cy="3922448"/>
          </a:xfrm>
        </p:grpSpPr>
        <p:pic>
          <p:nvPicPr>
            <p:cNvPr id="34"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9205" y="3661010"/>
              <a:ext cx="3845797" cy="19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6"/>
            <p:cNvSpPr txBox="1">
              <a:spLocks noChangeArrowheads="1"/>
            </p:cNvSpPr>
            <p:nvPr/>
          </p:nvSpPr>
          <p:spPr bwMode="auto">
            <a:xfrm>
              <a:off x="6743905" y="3713553"/>
              <a:ext cx="3150221" cy="333296"/>
            </a:xfrm>
            <a:prstGeom prst="rect">
              <a:avLst/>
            </a:prstGeom>
            <a:noFill/>
            <a:ln w="9525">
              <a:noFill/>
              <a:miter lim="800000"/>
              <a:headEnd/>
              <a:tailEnd/>
            </a:ln>
            <a:effectLst/>
          </p:spPr>
          <p:txBody>
            <a:bodyPr wrap="none">
              <a:spAutoFit/>
            </a:bodyPr>
            <a:lstStyle/>
            <a:p>
              <a:pPr fontAlgn="auto">
                <a:lnSpc>
                  <a:spcPct val="87000"/>
                </a:lnSpc>
                <a:spcBef>
                  <a:spcPts val="0"/>
                </a:spcBef>
                <a:spcAft>
                  <a:spcPts val="0"/>
                </a:spcAft>
                <a:buClr>
                  <a:srgbClr val="990000"/>
                </a:buClr>
                <a:buSzPct val="80000"/>
                <a:defRPr/>
              </a:pPr>
              <a:r>
                <a:rPr lang="en-US" altLang="zh-CN" sz="1800" b="1" kern="0" dirty="0">
                  <a:solidFill>
                    <a:srgbClr val="000000"/>
                  </a:solidFill>
                  <a:latin typeface="+mn-lt"/>
                  <a:ea typeface="+mn-ea"/>
                </a:rPr>
                <a:t>Independent of hardware</a:t>
              </a:r>
              <a:endParaRPr lang="zh-CN" altLang="en-US" sz="1800" b="1" kern="0" dirty="0">
                <a:solidFill>
                  <a:srgbClr val="000000"/>
                </a:solidFill>
                <a:latin typeface="+mn-lt"/>
                <a:ea typeface="+mn-ea"/>
              </a:endParaRPr>
            </a:p>
          </p:txBody>
        </p:sp>
        <p:pic>
          <p:nvPicPr>
            <p:cNvPr id="32" name="Picture 8" descr="hw indepen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1159" y="4173004"/>
              <a:ext cx="1813934" cy="8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9"/>
            <p:cNvSpPr txBox="1">
              <a:spLocks noChangeArrowheads="1"/>
            </p:cNvSpPr>
            <p:nvPr/>
          </p:nvSpPr>
          <p:spPr bwMode="auto">
            <a:xfrm>
              <a:off x="6460278" y="5076023"/>
              <a:ext cx="3528519" cy="336035"/>
            </a:xfrm>
            <a:prstGeom prst="rect">
              <a:avLst/>
            </a:prstGeom>
            <a:noFill/>
            <a:ln w="9525">
              <a:noFill/>
              <a:miter lim="800000"/>
              <a:headEnd/>
              <a:tailEnd/>
            </a:ln>
            <a:effectLst/>
          </p:spPr>
          <p:txBody>
            <a:bodyPr/>
            <a:lstStyle/>
            <a:p>
              <a:pPr fontAlgn="auto">
                <a:lnSpc>
                  <a:spcPct val="87000"/>
                </a:lnSpc>
                <a:spcBef>
                  <a:spcPts val="0"/>
                </a:spcBef>
                <a:spcAft>
                  <a:spcPts val="0"/>
                </a:spcAft>
                <a:buClr>
                  <a:srgbClr val="990000"/>
                </a:buClr>
                <a:buSzPct val="80000"/>
                <a:defRPr/>
              </a:pPr>
              <a:r>
                <a:rPr lang="en-US" altLang="zh-CN" sz="1400" kern="0" dirty="0">
                  <a:solidFill>
                    <a:srgbClr val="000000"/>
                  </a:solidFill>
                  <a:latin typeface="+mn-lt"/>
                  <a:ea typeface="+mn-ea"/>
                </a:rPr>
                <a:t>A VM can operate on any server without configuration modification.</a:t>
              </a:r>
              <a:endParaRPr lang="zh-CN" altLang="en-US" sz="1400" kern="0" dirty="0">
                <a:solidFill>
                  <a:srgbClr val="000000"/>
                </a:solidFill>
                <a:latin typeface="+mn-lt"/>
                <a:ea typeface="+mn-ea"/>
              </a:endParaRPr>
            </a:p>
          </p:txBody>
        </p:sp>
        <p:pic>
          <p:nvPicPr>
            <p:cNvPr id="28" name="Picture 1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79577" y="1674125"/>
              <a:ext cx="3845797" cy="19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p:cNvSpPr txBox="1">
              <a:spLocks noChangeArrowheads="1"/>
            </p:cNvSpPr>
            <p:nvPr/>
          </p:nvSpPr>
          <p:spPr bwMode="auto">
            <a:xfrm>
              <a:off x="2343673" y="1718115"/>
              <a:ext cx="3717604" cy="333591"/>
            </a:xfrm>
            <a:prstGeom prst="rect">
              <a:avLst/>
            </a:prstGeom>
            <a:noFill/>
            <a:ln w="9525">
              <a:noFill/>
              <a:miter lim="800000"/>
              <a:headEnd/>
              <a:tailEnd/>
            </a:ln>
            <a:effectLst/>
          </p:spPr>
          <p:txBody>
            <a:bodyPr anchor="ctr" anchorCtr="0">
              <a:spAutoFit/>
            </a:bodyPr>
            <a:lstStyle/>
            <a:p>
              <a:pPr algn="ctr" fontAlgn="auto">
                <a:lnSpc>
                  <a:spcPct val="87000"/>
                </a:lnSpc>
                <a:spcBef>
                  <a:spcPts val="0"/>
                </a:spcBef>
                <a:spcAft>
                  <a:spcPts val="0"/>
                </a:spcAft>
                <a:buClr>
                  <a:srgbClr val="990000"/>
                </a:buClr>
                <a:buSzPct val="80000"/>
                <a:defRPr/>
              </a:pPr>
              <a:r>
                <a:rPr lang="en-US" altLang="zh-CN" sz="1800" b="1" kern="0" dirty="0">
                  <a:solidFill>
                    <a:srgbClr val="000000"/>
                  </a:solidFill>
                  <a:latin typeface="+mn-lt"/>
                  <a:ea typeface="+mn-ea"/>
                </a:rPr>
                <a:t>Zoning</a:t>
              </a:r>
              <a:endParaRPr lang="zh-CN" altLang="en-US" sz="1800" b="1" kern="0" dirty="0">
                <a:solidFill>
                  <a:srgbClr val="000000"/>
                </a:solidFill>
                <a:latin typeface="+mn-lt"/>
                <a:ea typeface="+mn-ea"/>
              </a:endParaRPr>
            </a:p>
          </p:txBody>
        </p:sp>
        <p:sp>
          <p:nvSpPr>
            <p:cNvPr id="26" name="418707592"/>
            <p:cNvSpPr txBox="1">
              <a:spLocks noChangeArrowheads="1"/>
            </p:cNvSpPr>
            <p:nvPr/>
          </p:nvSpPr>
          <p:spPr bwMode="auto">
            <a:xfrm>
              <a:off x="2510325" y="3076920"/>
              <a:ext cx="3458011" cy="399577"/>
            </a:xfrm>
            <a:prstGeom prst="rect">
              <a:avLst/>
            </a:prstGeom>
            <a:noFill/>
            <a:ln w="9525">
              <a:noFill/>
              <a:miter lim="800000"/>
              <a:headEnd/>
              <a:tailEnd/>
            </a:ln>
            <a:effectLst/>
          </p:spPr>
          <p:txBody>
            <a:bodyPr/>
            <a:lstStyle/>
            <a:p>
              <a:pPr fontAlgn="auto">
                <a:lnSpc>
                  <a:spcPct val="87000"/>
                </a:lnSpc>
                <a:spcBef>
                  <a:spcPts val="0"/>
                </a:spcBef>
                <a:spcAft>
                  <a:spcPts val="0"/>
                </a:spcAft>
                <a:buClr>
                  <a:srgbClr val="990000"/>
                </a:buClr>
                <a:buSzPct val="80000"/>
                <a:defRPr/>
              </a:pPr>
              <a:r>
                <a:rPr lang="en-US" altLang="zh-CN" sz="1400" kern="0" dirty="0">
                  <a:solidFill>
                    <a:srgbClr val="000000"/>
                  </a:solidFill>
                  <a:latin typeface="+mn-lt"/>
                  <a:ea typeface="+mn-ea"/>
                </a:rPr>
                <a:t>Multiple VMs can run on a single physical server concurrently.</a:t>
              </a:r>
              <a:endParaRPr lang="zh-CN" altLang="en-US" sz="1400" kern="0" dirty="0">
                <a:solidFill>
                  <a:srgbClr val="000000"/>
                </a:solidFill>
                <a:latin typeface="+mn-lt"/>
                <a:ea typeface="+mn-ea"/>
              </a:endParaRPr>
            </a:p>
          </p:txBody>
        </p:sp>
        <p:pic>
          <p:nvPicPr>
            <p:cNvPr id="27" name="Picture 16" descr="vserver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4812" y="2136020"/>
              <a:ext cx="866907" cy="8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9205" y="1666793"/>
              <a:ext cx="3845797" cy="19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0"/>
            <p:cNvSpPr txBox="1">
              <a:spLocks noChangeArrowheads="1"/>
            </p:cNvSpPr>
            <p:nvPr/>
          </p:nvSpPr>
          <p:spPr bwMode="auto">
            <a:xfrm>
              <a:off x="7680138" y="1695044"/>
              <a:ext cx="1196161" cy="333296"/>
            </a:xfrm>
            <a:prstGeom prst="rect">
              <a:avLst/>
            </a:prstGeom>
            <a:noFill/>
            <a:ln w="9525">
              <a:noFill/>
              <a:miter lim="800000"/>
              <a:headEnd/>
              <a:tailEnd/>
            </a:ln>
            <a:effectLst/>
          </p:spPr>
          <p:txBody>
            <a:bodyPr wrap="none" anchor="ctr">
              <a:spAutoFit/>
            </a:bodyPr>
            <a:lstStyle/>
            <a:p>
              <a:pPr algn="ctr" fontAlgn="auto">
                <a:lnSpc>
                  <a:spcPct val="87000"/>
                </a:lnSpc>
                <a:spcBef>
                  <a:spcPts val="0"/>
                </a:spcBef>
                <a:spcAft>
                  <a:spcPts val="0"/>
                </a:spcAft>
                <a:buClr>
                  <a:srgbClr val="990000"/>
                </a:buClr>
                <a:buSzPct val="80000"/>
                <a:defRPr/>
              </a:pPr>
              <a:r>
                <a:rPr lang="en-US" altLang="zh-CN" sz="1800" b="1" kern="0" dirty="0">
                  <a:solidFill>
                    <a:srgbClr val="000000"/>
                  </a:solidFill>
                  <a:latin typeface="+mn-lt"/>
                  <a:ea typeface="+mn-ea"/>
                </a:rPr>
                <a:t>Isolation</a:t>
              </a:r>
              <a:endParaRPr lang="zh-CN" altLang="en-US" sz="1800" b="1" kern="0" dirty="0">
                <a:solidFill>
                  <a:srgbClr val="000000"/>
                </a:solidFill>
                <a:latin typeface="+mn-lt"/>
                <a:ea typeface="+mn-ea"/>
              </a:endParaRPr>
            </a:p>
          </p:txBody>
        </p:sp>
        <p:sp>
          <p:nvSpPr>
            <p:cNvPr id="20" name="2012482632"/>
            <p:cNvSpPr txBox="1">
              <a:spLocks noChangeArrowheads="1"/>
            </p:cNvSpPr>
            <p:nvPr/>
          </p:nvSpPr>
          <p:spPr bwMode="auto">
            <a:xfrm>
              <a:off x="6458674" y="3076917"/>
              <a:ext cx="3355458" cy="416684"/>
            </a:xfrm>
            <a:prstGeom prst="rect">
              <a:avLst/>
            </a:prstGeom>
            <a:noFill/>
            <a:ln w="9525">
              <a:noFill/>
              <a:miter lim="800000"/>
              <a:headEnd/>
              <a:tailEnd/>
            </a:ln>
            <a:effectLst/>
          </p:spPr>
          <p:txBody>
            <a:bodyPr/>
            <a:lstStyle/>
            <a:p>
              <a:pPr fontAlgn="auto">
                <a:lnSpc>
                  <a:spcPct val="87000"/>
                </a:lnSpc>
                <a:spcBef>
                  <a:spcPts val="0"/>
                </a:spcBef>
                <a:spcAft>
                  <a:spcPts val="0"/>
                </a:spcAft>
                <a:buClr>
                  <a:srgbClr val="990000"/>
                </a:buClr>
                <a:buSzPct val="80000"/>
                <a:defRPr/>
              </a:pPr>
              <a:r>
                <a:rPr lang="en-US" altLang="zh-CN" sz="1400" kern="0" dirty="0">
                  <a:solidFill>
                    <a:srgbClr val="000000"/>
                  </a:solidFill>
                  <a:latin typeface="+mn-lt"/>
                  <a:ea typeface="+mn-ea"/>
                </a:rPr>
                <a:t>VMs on the same server are isolated from one another.</a:t>
              </a:r>
              <a:endParaRPr lang="zh-CN" altLang="en-US" sz="1400" kern="0" dirty="0">
                <a:solidFill>
                  <a:srgbClr val="000000"/>
                </a:solidFill>
                <a:latin typeface="+mn-lt"/>
                <a:ea typeface="+mn-ea"/>
              </a:endParaRPr>
            </a:p>
          </p:txBody>
        </p:sp>
        <p:pic>
          <p:nvPicPr>
            <p:cNvPr id="21" name="Picture 23" descr="isolation_architect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3692" y="2136019"/>
              <a:ext cx="1230655" cy="75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79577" y="3661010"/>
              <a:ext cx="3845797" cy="19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7"/>
            <p:cNvSpPr txBox="1">
              <a:spLocks noChangeArrowheads="1"/>
            </p:cNvSpPr>
            <p:nvPr/>
          </p:nvSpPr>
          <p:spPr bwMode="auto">
            <a:xfrm>
              <a:off x="3316649" y="3700111"/>
              <a:ext cx="1802096" cy="333296"/>
            </a:xfrm>
            <a:prstGeom prst="rect">
              <a:avLst/>
            </a:prstGeom>
            <a:noFill/>
            <a:ln w="9525">
              <a:noFill/>
              <a:miter lim="800000"/>
              <a:headEnd/>
              <a:tailEnd/>
            </a:ln>
            <a:effectLst/>
          </p:spPr>
          <p:txBody>
            <a:bodyPr wrap="none">
              <a:spAutoFit/>
            </a:bodyPr>
            <a:lstStyle/>
            <a:p>
              <a:pPr algn="ctr" fontAlgn="auto">
                <a:lnSpc>
                  <a:spcPct val="87000"/>
                </a:lnSpc>
                <a:spcBef>
                  <a:spcPts val="0"/>
                </a:spcBef>
                <a:spcAft>
                  <a:spcPts val="0"/>
                </a:spcAft>
                <a:buClr>
                  <a:srgbClr val="990000"/>
                </a:buClr>
                <a:buSzPct val="80000"/>
                <a:defRPr/>
              </a:pPr>
              <a:r>
                <a:rPr lang="en-US" altLang="zh-CN" sz="1800" b="1" kern="0" dirty="0">
                  <a:solidFill>
                    <a:srgbClr val="000000"/>
                  </a:solidFill>
                  <a:latin typeface="+mn-lt"/>
                  <a:ea typeface="+mn-ea"/>
                </a:rPr>
                <a:t>Encapsulation</a:t>
              </a:r>
              <a:endParaRPr lang="zh-CN" altLang="en-US" sz="1800" b="1" kern="0" dirty="0">
                <a:solidFill>
                  <a:srgbClr val="000000"/>
                </a:solidFill>
                <a:latin typeface="+mn-lt"/>
                <a:ea typeface="+mn-ea"/>
              </a:endParaRPr>
            </a:p>
          </p:txBody>
        </p:sp>
        <p:sp>
          <p:nvSpPr>
            <p:cNvPr id="14" name="920218569"/>
            <p:cNvSpPr txBox="1">
              <a:spLocks noChangeArrowheads="1"/>
            </p:cNvSpPr>
            <p:nvPr/>
          </p:nvSpPr>
          <p:spPr bwMode="auto">
            <a:xfrm>
              <a:off x="2433408" y="4870737"/>
              <a:ext cx="3666326" cy="527881"/>
            </a:xfrm>
            <a:prstGeom prst="rect">
              <a:avLst/>
            </a:prstGeom>
            <a:noFill/>
            <a:ln w="9525">
              <a:noFill/>
              <a:miter lim="800000"/>
              <a:headEnd/>
              <a:tailEnd/>
            </a:ln>
            <a:effectLst/>
          </p:spPr>
          <p:txBody>
            <a:bodyPr/>
            <a:lstStyle/>
            <a:p>
              <a:pPr fontAlgn="auto">
                <a:lnSpc>
                  <a:spcPct val="87000"/>
                </a:lnSpc>
                <a:spcBef>
                  <a:spcPts val="0"/>
                </a:spcBef>
                <a:spcAft>
                  <a:spcPts val="0"/>
                </a:spcAft>
                <a:buClr>
                  <a:srgbClr val="990000"/>
                </a:buClr>
                <a:buSzPct val="80000"/>
                <a:defRPr/>
              </a:pPr>
              <a:r>
                <a:rPr lang="en-US" altLang="zh-CN" sz="1400" kern="0" dirty="0">
                  <a:solidFill>
                    <a:srgbClr val="000000"/>
                  </a:solidFill>
                  <a:latin typeface="+mn-lt"/>
                  <a:ea typeface="+mn-ea"/>
                </a:rPr>
                <a:t>Data on a VM is saved in files. A VM can be moved and replicated by moving and replicating the files.</a:t>
              </a:r>
              <a:endParaRPr lang="zh-CN" altLang="en-US" sz="1400" kern="0" dirty="0">
                <a:solidFill>
                  <a:srgbClr val="000000"/>
                </a:solidFill>
                <a:latin typeface="+mn-lt"/>
                <a:ea typeface="+mn-ea"/>
              </a:endParaRPr>
            </a:p>
          </p:txBody>
        </p:sp>
        <p:pic>
          <p:nvPicPr>
            <p:cNvPr id="15" name="Picture 30" descr="encapsulati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gray">
            <a:xfrm>
              <a:off x="3587148" y="4071583"/>
              <a:ext cx="1307571" cy="7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026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Important Concepts About Virtualization</a:t>
            </a:r>
            <a:endParaRPr lang="zh-CN" altLang="en-US" dirty="0"/>
          </a:p>
        </p:txBody>
      </p:sp>
      <p:sp>
        <p:nvSpPr>
          <p:cNvPr id="7" name="圆角矩形 6"/>
          <p:cNvSpPr/>
          <p:nvPr/>
        </p:nvSpPr>
        <p:spPr bwMode="auto">
          <a:xfrm>
            <a:off x="2387589" y="1736812"/>
            <a:ext cx="7632699" cy="3708412"/>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zh-CN" altLang="en-US" dirty="0">
              <a:solidFill>
                <a:schemeClr val="tx1"/>
              </a:solidFill>
              <a:latin typeface="+mn-ea"/>
            </a:endParaRPr>
          </a:p>
        </p:txBody>
      </p:sp>
      <p:sp>
        <p:nvSpPr>
          <p:cNvPr id="8" name="763106513"/>
          <p:cNvSpPr>
            <a:spLocks noChangeArrowheads="1"/>
          </p:cNvSpPr>
          <p:nvPr/>
        </p:nvSpPr>
        <p:spPr bwMode="auto">
          <a:xfrm>
            <a:off x="2576828" y="1862622"/>
            <a:ext cx="2460126" cy="3461185"/>
          </a:xfrm>
          <a:prstGeom prst="roundRect">
            <a:avLst>
              <a:gd name="adj" fmla="val 16667"/>
            </a:avLst>
          </a:prstGeom>
          <a:solidFill>
            <a:schemeClr val="accent1"/>
          </a:solidFill>
          <a:ln w="9525" algn="ctr">
            <a:solidFill>
              <a:schemeClr val="tx1"/>
            </a:solidFill>
            <a:round/>
            <a:headEnd/>
            <a:tailEnd/>
          </a:ln>
        </p:spPr>
        <p:txBody>
          <a:bodyPr/>
          <a:lstStyle/>
          <a:p>
            <a:pPr algn="ctr"/>
            <a:r>
              <a:rPr lang="en-US" altLang="zh-CN" sz="1600" b="1" dirty="0">
                <a:solidFill>
                  <a:srgbClr val="C00000"/>
                </a:solidFill>
                <a:latin typeface="+mn-ea"/>
                <a:ea typeface="+mn-ea"/>
              </a:rPr>
              <a:t>Physical machine</a:t>
            </a:r>
            <a:endParaRPr lang="zh-CN" altLang="en-US" sz="1600" b="1" dirty="0">
              <a:solidFill>
                <a:srgbClr val="C00000"/>
              </a:solidFill>
              <a:latin typeface="+mn-ea"/>
              <a:ea typeface="+mn-ea"/>
            </a:endParaRPr>
          </a:p>
        </p:txBody>
      </p:sp>
      <p:sp>
        <p:nvSpPr>
          <p:cNvPr id="9" name="661163068"/>
          <p:cNvSpPr>
            <a:spLocks noChangeArrowheads="1"/>
          </p:cNvSpPr>
          <p:nvPr/>
        </p:nvSpPr>
        <p:spPr bwMode="auto">
          <a:xfrm>
            <a:off x="5289276" y="1860427"/>
            <a:ext cx="4541771" cy="3461185"/>
          </a:xfrm>
          <a:prstGeom prst="roundRect">
            <a:avLst>
              <a:gd name="adj" fmla="val 16667"/>
            </a:avLst>
          </a:prstGeom>
          <a:solidFill>
            <a:schemeClr val="accent1"/>
          </a:solidFill>
          <a:ln w="9525" algn="ctr">
            <a:solidFill>
              <a:schemeClr val="tx1"/>
            </a:solidFill>
            <a:round/>
            <a:headEnd/>
            <a:tailEnd/>
          </a:ln>
        </p:spPr>
        <p:txBody>
          <a:bodyPr/>
          <a:lstStyle/>
          <a:p>
            <a:pPr algn="ctr"/>
            <a:r>
              <a:rPr lang="en-US" altLang="zh-CN" sz="1600" b="1" dirty="0">
                <a:solidFill>
                  <a:srgbClr val="C00000"/>
                </a:solidFill>
                <a:latin typeface="+mn-ea"/>
                <a:ea typeface="+mn-ea"/>
              </a:rPr>
              <a:t>VM</a:t>
            </a:r>
            <a:endParaRPr lang="zh-CN" altLang="en-US" sz="1600" b="1" dirty="0">
              <a:solidFill>
                <a:srgbClr val="C00000"/>
              </a:solidFill>
              <a:latin typeface="+mn-ea"/>
              <a:ea typeface="+mn-ea"/>
            </a:endParaRPr>
          </a:p>
        </p:txBody>
      </p:sp>
      <p:sp>
        <p:nvSpPr>
          <p:cNvPr id="10" name="1337777546"/>
          <p:cNvSpPr/>
          <p:nvPr/>
        </p:nvSpPr>
        <p:spPr bwMode="auto">
          <a:xfrm>
            <a:off x="2915148" y="4524220"/>
            <a:ext cx="1766986" cy="61543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altLang="zh-CN" sz="1600" dirty="0">
                <a:latin typeface="+mn-ea"/>
                <a:ea typeface="+mn-ea"/>
              </a:rPr>
              <a:t>Hardware</a:t>
            </a:r>
          </a:p>
          <a:p>
            <a:pPr algn="ctr">
              <a:defRPr/>
            </a:pPr>
            <a:r>
              <a:rPr lang="en-US" altLang="zh-CN" sz="1600" dirty="0">
                <a:latin typeface="+mn-ea"/>
                <a:ea typeface="+mn-ea"/>
              </a:rPr>
              <a:t>Host Machine</a:t>
            </a:r>
            <a:endParaRPr lang="zh-CN" altLang="en-US" sz="1600" dirty="0">
              <a:latin typeface="+mn-ea"/>
              <a:ea typeface="+mn-ea"/>
            </a:endParaRPr>
          </a:p>
        </p:txBody>
      </p:sp>
      <p:sp>
        <p:nvSpPr>
          <p:cNvPr id="11" name="1884892552"/>
          <p:cNvSpPr>
            <a:spLocks noChangeArrowheads="1"/>
          </p:cNvSpPr>
          <p:nvPr/>
        </p:nvSpPr>
        <p:spPr bwMode="auto">
          <a:xfrm>
            <a:off x="2914750" y="3842748"/>
            <a:ext cx="1766244" cy="618069"/>
          </a:xfrm>
          <a:prstGeom prst="rect">
            <a:avLst/>
          </a:prstGeom>
          <a:solidFill>
            <a:srgbClr val="FFFF00"/>
          </a:solidFill>
          <a:ln w="9525" algn="ctr">
            <a:solidFill>
              <a:schemeClr val="tx1"/>
            </a:solidFill>
            <a:round/>
            <a:headEnd/>
            <a:tailEnd/>
          </a:ln>
        </p:spPr>
        <p:txBody>
          <a:bodyPr/>
          <a:lstStyle/>
          <a:p>
            <a:pPr algn="ctr"/>
            <a:r>
              <a:rPr lang="en-US" altLang="zh-CN" sz="1600" dirty="0">
                <a:latin typeface="+mn-ea"/>
                <a:ea typeface="+mn-ea"/>
              </a:rPr>
              <a:t>OS</a:t>
            </a:r>
          </a:p>
          <a:p>
            <a:pPr algn="ctr"/>
            <a:r>
              <a:rPr lang="en-US" altLang="zh-CN" sz="1600" dirty="0">
                <a:latin typeface="+mn-ea"/>
                <a:ea typeface="+mn-ea"/>
              </a:rPr>
              <a:t>Host OS</a:t>
            </a:r>
            <a:endParaRPr lang="zh-CN" altLang="en-US" sz="1600" dirty="0">
              <a:latin typeface="+mn-ea"/>
              <a:ea typeface="+mn-ea"/>
            </a:endParaRPr>
          </a:p>
        </p:txBody>
      </p:sp>
      <p:sp>
        <p:nvSpPr>
          <p:cNvPr id="12" name="1759767451"/>
          <p:cNvSpPr/>
          <p:nvPr/>
        </p:nvSpPr>
        <p:spPr bwMode="auto">
          <a:xfrm>
            <a:off x="5667925" y="4583035"/>
            <a:ext cx="3848477" cy="616874"/>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altLang="zh-CN" sz="1600" dirty="0">
                <a:latin typeface="+mn-ea"/>
                <a:ea typeface="+mn-ea"/>
              </a:rPr>
              <a:t>Hardware</a:t>
            </a:r>
          </a:p>
          <a:p>
            <a:pPr algn="ctr">
              <a:defRPr/>
            </a:pPr>
            <a:r>
              <a:rPr lang="en-US" altLang="zh-CN" sz="1600" dirty="0">
                <a:latin typeface="+mn-ea"/>
                <a:ea typeface="+mn-ea"/>
              </a:rPr>
              <a:t>Host Machine</a:t>
            </a:r>
            <a:endParaRPr lang="zh-CN" altLang="en-US" sz="1600" dirty="0">
              <a:latin typeface="+mn-ea"/>
              <a:ea typeface="+mn-ea"/>
            </a:endParaRPr>
          </a:p>
        </p:txBody>
      </p:sp>
      <p:sp>
        <p:nvSpPr>
          <p:cNvPr id="13" name="129169712"/>
          <p:cNvSpPr>
            <a:spLocks noChangeArrowheads="1"/>
          </p:cNvSpPr>
          <p:nvPr/>
        </p:nvSpPr>
        <p:spPr bwMode="auto">
          <a:xfrm>
            <a:off x="5667756" y="3902359"/>
            <a:ext cx="3847890" cy="618069"/>
          </a:xfrm>
          <a:prstGeom prst="rect">
            <a:avLst/>
          </a:prstGeom>
          <a:solidFill>
            <a:srgbClr val="C00000"/>
          </a:solidFill>
          <a:ln w="9525" algn="ctr">
            <a:solidFill>
              <a:schemeClr val="tx1"/>
            </a:solidFill>
            <a:round/>
            <a:headEnd/>
            <a:tailEnd/>
          </a:ln>
        </p:spPr>
        <p:txBody>
          <a:bodyPr/>
          <a:lstStyle/>
          <a:p>
            <a:pPr algn="ctr"/>
            <a:r>
              <a:rPr lang="en-US" altLang="zh-CN" sz="1600" dirty="0">
                <a:latin typeface="+mn-ea"/>
                <a:ea typeface="+mn-ea"/>
              </a:rPr>
              <a:t>VMM</a:t>
            </a:r>
          </a:p>
          <a:p>
            <a:pPr algn="ctr"/>
            <a:r>
              <a:rPr lang="en-US" altLang="zh-CN" sz="1600" dirty="0">
                <a:latin typeface="+mn-ea"/>
                <a:ea typeface="+mn-ea"/>
              </a:rPr>
              <a:t>Hypervisor</a:t>
            </a:r>
            <a:endParaRPr lang="zh-CN" altLang="en-US" sz="1600" dirty="0">
              <a:latin typeface="+mn-ea"/>
              <a:ea typeface="+mn-ea"/>
            </a:endParaRPr>
          </a:p>
        </p:txBody>
      </p:sp>
      <p:sp>
        <p:nvSpPr>
          <p:cNvPr id="14" name="1173986516"/>
          <p:cNvSpPr>
            <a:spLocks noChangeArrowheads="1"/>
          </p:cNvSpPr>
          <p:nvPr/>
        </p:nvSpPr>
        <p:spPr bwMode="auto">
          <a:xfrm>
            <a:off x="5647476" y="3218092"/>
            <a:ext cx="1892194" cy="618069"/>
          </a:xfrm>
          <a:prstGeom prst="rect">
            <a:avLst/>
          </a:prstGeom>
          <a:solidFill>
            <a:srgbClr val="92D050"/>
          </a:solidFill>
          <a:ln w="9525" algn="ctr">
            <a:solidFill>
              <a:schemeClr val="tx1"/>
            </a:solidFill>
            <a:round/>
            <a:headEnd/>
            <a:tailEnd/>
          </a:ln>
        </p:spPr>
        <p:txBody>
          <a:bodyPr/>
          <a:lstStyle/>
          <a:p>
            <a:pPr algn="ctr"/>
            <a:r>
              <a:rPr lang="en-US" altLang="zh-CN" sz="1600" dirty="0">
                <a:latin typeface="+mn-ea"/>
                <a:ea typeface="+mn-ea"/>
              </a:rPr>
              <a:t>VM</a:t>
            </a:r>
          </a:p>
          <a:p>
            <a:pPr algn="ctr"/>
            <a:r>
              <a:rPr lang="en-US" altLang="zh-CN" sz="1600" dirty="0">
                <a:latin typeface="+mn-ea"/>
                <a:ea typeface="+mn-ea"/>
              </a:rPr>
              <a:t>Guest Machine</a:t>
            </a:r>
            <a:endParaRPr lang="zh-CN" altLang="en-US" sz="1600" dirty="0">
              <a:latin typeface="+mn-ea"/>
              <a:ea typeface="+mn-ea"/>
            </a:endParaRPr>
          </a:p>
        </p:txBody>
      </p:sp>
      <p:sp>
        <p:nvSpPr>
          <p:cNvPr id="15" name="1921332285"/>
          <p:cNvSpPr>
            <a:spLocks noChangeArrowheads="1"/>
          </p:cNvSpPr>
          <p:nvPr/>
        </p:nvSpPr>
        <p:spPr bwMode="auto">
          <a:xfrm>
            <a:off x="5647476" y="2496170"/>
            <a:ext cx="1892194" cy="618069"/>
          </a:xfrm>
          <a:prstGeom prst="rect">
            <a:avLst/>
          </a:prstGeom>
          <a:solidFill>
            <a:srgbClr val="FFFF00"/>
          </a:solidFill>
          <a:ln w="9525" algn="ctr">
            <a:solidFill>
              <a:schemeClr val="tx1"/>
            </a:solidFill>
            <a:round/>
            <a:headEnd/>
            <a:tailEnd/>
          </a:ln>
        </p:spPr>
        <p:txBody>
          <a:bodyPr/>
          <a:lstStyle/>
          <a:p>
            <a:pPr algn="ctr"/>
            <a:r>
              <a:rPr lang="en-US" altLang="zh-CN" sz="1600" dirty="0">
                <a:latin typeface="+mn-ea"/>
                <a:ea typeface="+mn-ea"/>
              </a:rPr>
              <a:t>OS</a:t>
            </a:r>
          </a:p>
          <a:p>
            <a:pPr algn="ctr"/>
            <a:r>
              <a:rPr lang="en-US" altLang="zh-CN" sz="1600" dirty="0">
                <a:latin typeface="+mn-ea"/>
                <a:ea typeface="+mn-ea"/>
              </a:rPr>
              <a:t>Guest OS</a:t>
            </a:r>
            <a:endParaRPr lang="zh-CN" altLang="en-US" sz="1600" dirty="0">
              <a:latin typeface="+mn-ea"/>
              <a:ea typeface="+mn-ea"/>
            </a:endParaRPr>
          </a:p>
        </p:txBody>
      </p:sp>
      <p:sp>
        <p:nvSpPr>
          <p:cNvPr id="16" name="1740986410"/>
          <p:cNvSpPr>
            <a:spLocks noChangeArrowheads="1"/>
          </p:cNvSpPr>
          <p:nvPr/>
        </p:nvSpPr>
        <p:spPr bwMode="auto">
          <a:xfrm>
            <a:off x="7600720" y="3218092"/>
            <a:ext cx="1892194" cy="618069"/>
          </a:xfrm>
          <a:prstGeom prst="rect">
            <a:avLst/>
          </a:prstGeom>
          <a:solidFill>
            <a:srgbClr val="92D050"/>
          </a:solidFill>
          <a:ln w="9525" algn="ctr">
            <a:solidFill>
              <a:schemeClr val="tx1"/>
            </a:solidFill>
            <a:round/>
            <a:headEnd/>
            <a:tailEnd/>
          </a:ln>
        </p:spPr>
        <p:txBody>
          <a:bodyPr/>
          <a:lstStyle/>
          <a:p>
            <a:pPr algn="ctr"/>
            <a:r>
              <a:rPr lang="en-US" altLang="zh-CN" sz="1600" dirty="0">
                <a:latin typeface="+mn-ea"/>
                <a:ea typeface="+mn-ea"/>
              </a:rPr>
              <a:t>VM</a:t>
            </a:r>
          </a:p>
          <a:p>
            <a:pPr algn="ctr"/>
            <a:r>
              <a:rPr lang="en-US" altLang="zh-CN" sz="1600" dirty="0">
                <a:latin typeface="+mn-ea"/>
                <a:ea typeface="+mn-ea"/>
              </a:rPr>
              <a:t>Guest Machine</a:t>
            </a:r>
            <a:endParaRPr lang="zh-CN" altLang="en-US" sz="1600" dirty="0">
              <a:latin typeface="+mn-ea"/>
              <a:ea typeface="+mn-ea"/>
            </a:endParaRPr>
          </a:p>
        </p:txBody>
      </p:sp>
      <p:sp>
        <p:nvSpPr>
          <p:cNvPr id="17" name="1582999528"/>
          <p:cNvSpPr>
            <a:spLocks noChangeArrowheads="1"/>
          </p:cNvSpPr>
          <p:nvPr/>
        </p:nvSpPr>
        <p:spPr bwMode="auto">
          <a:xfrm>
            <a:off x="7600720" y="2496170"/>
            <a:ext cx="1892194" cy="618069"/>
          </a:xfrm>
          <a:prstGeom prst="rect">
            <a:avLst/>
          </a:prstGeom>
          <a:solidFill>
            <a:srgbClr val="FFFF00"/>
          </a:solidFill>
          <a:ln w="9525" algn="ctr">
            <a:solidFill>
              <a:schemeClr val="tx1"/>
            </a:solidFill>
            <a:round/>
            <a:headEnd/>
            <a:tailEnd/>
          </a:ln>
        </p:spPr>
        <p:txBody>
          <a:bodyPr/>
          <a:lstStyle/>
          <a:p>
            <a:pPr algn="ctr"/>
            <a:r>
              <a:rPr lang="en-US" altLang="zh-CN" sz="1600" dirty="0">
                <a:latin typeface="+mn-ea"/>
                <a:ea typeface="+mn-ea"/>
              </a:rPr>
              <a:t>OS</a:t>
            </a:r>
          </a:p>
          <a:p>
            <a:pPr algn="ctr"/>
            <a:r>
              <a:rPr lang="en-US" altLang="zh-CN" sz="1600" dirty="0">
                <a:latin typeface="+mn-ea"/>
                <a:ea typeface="+mn-ea"/>
              </a:rPr>
              <a:t>Guest OS</a:t>
            </a:r>
            <a:endParaRPr lang="zh-CN" altLang="en-US" sz="1600" dirty="0">
              <a:latin typeface="+mn-ea"/>
              <a:ea typeface="+mn-ea"/>
            </a:endParaRPr>
          </a:p>
        </p:txBody>
      </p:sp>
    </p:spTree>
    <p:extLst>
      <p:ext uri="{BB962C8B-B14F-4D97-AF65-F5344CB8AC3E}">
        <p14:creationId xmlns:p14="http://schemas.microsoft.com/office/powerpoint/2010/main" val="3304923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3607293"/>
          <p:cNvSpPr>
            <a:spLocks noGrp="1"/>
          </p:cNvSpPr>
          <p:nvPr>
            <p:ph type="body" sz="quarter" idx="10"/>
          </p:nvPr>
        </p:nvSpPr>
        <p:spPr/>
        <p:txBody>
          <a:bodyPr/>
          <a:lstStyle/>
          <a:p>
            <a:r>
              <a:rPr lang="en-US" altLang="zh-CN" sz="1800" b="1" dirty="0" smtClean="0">
                <a:solidFill>
                  <a:srgbClr val="C00000"/>
                </a:solidFill>
              </a:rPr>
              <a:t>By application scenario</a:t>
            </a:r>
            <a:endParaRPr lang="zh-CN" altLang="en-US" sz="1800" b="1" dirty="0" smtClean="0">
              <a:solidFill>
                <a:srgbClr val="C00000"/>
              </a:solidFill>
            </a:endParaRPr>
          </a:p>
          <a:p>
            <a:pPr lvl="1"/>
            <a:r>
              <a:rPr lang="en-US" altLang="zh-CN" sz="1600" dirty="0" smtClean="0"/>
              <a:t>OS virtualization</a:t>
            </a:r>
            <a:endParaRPr lang="zh-CN" altLang="en-US" sz="1600" dirty="0" smtClean="0"/>
          </a:p>
          <a:p>
            <a:pPr lvl="2"/>
            <a:r>
              <a:rPr lang="en-US" altLang="zh-CN" sz="1400" dirty="0" smtClean="0"/>
              <a:t>VMware: </a:t>
            </a:r>
            <a:r>
              <a:rPr lang="en-US" altLang="zh-CN" sz="1400" dirty="0" err="1" smtClean="0"/>
              <a:t>vSphere</a:t>
            </a:r>
            <a:endParaRPr lang="en-US" altLang="zh-CN" sz="1400" dirty="0" smtClean="0"/>
          </a:p>
          <a:p>
            <a:pPr lvl="2"/>
            <a:r>
              <a:rPr lang="en-US" altLang="zh-CN" sz="1400" dirty="0" smtClean="0"/>
              <a:t>Microsoft: Hyper-V</a:t>
            </a:r>
          </a:p>
          <a:p>
            <a:pPr lvl="2"/>
            <a:r>
              <a:rPr lang="en-US" altLang="zh-CN" sz="1400" dirty="0" smtClean="0"/>
              <a:t>Citrix: </a:t>
            </a:r>
            <a:r>
              <a:rPr lang="en-US" altLang="zh-CN" sz="1400" dirty="0" err="1" smtClean="0"/>
              <a:t>XenServer</a:t>
            </a:r>
            <a:endParaRPr lang="en-US" altLang="zh-CN" sz="1400" dirty="0" smtClean="0"/>
          </a:p>
          <a:p>
            <a:pPr lvl="2"/>
            <a:r>
              <a:rPr lang="en-US" altLang="zh-CN" sz="1400" dirty="0" smtClean="0"/>
              <a:t>Huawei: </a:t>
            </a:r>
            <a:r>
              <a:rPr lang="en-US" altLang="zh-CN" sz="1400" dirty="0" err="1" smtClean="0"/>
              <a:t>FusionSphere</a:t>
            </a:r>
            <a:endParaRPr lang="en-US" altLang="zh-CN" sz="1400" dirty="0" smtClean="0"/>
          </a:p>
          <a:p>
            <a:pPr lvl="1"/>
            <a:r>
              <a:rPr lang="en-US" altLang="zh-CN" sz="1600" dirty="0" smtClean="0"/>
              <a:t>Desktop virtualization</a:t>
            </a:r>
            <a:endParaRPr lang="zh-CN" altLang="en-US" sz="1600" dirty="0" smtClean="0"/>
          </a:p>
          <a:p>
            <a:pPr lvl="2"/>
            <a:r>
              <a:rPr lang="en-US" altLang="zh-CN" sz="1400" dirty="0" smtClean="0"/>
              <a:t>Microsoft: Hyper-V</a:t>
            </a:r>
          </a:p>
          <a:p>
            <a:pPr lvl="2"/>
            <a:r>
              <a:rPr lang="en-US" altLang="zh-CN" sz="1400" dirty="0" smtClean="0"/>
              <a:t>Citrix: </a:t>
            </a:r>
            <a:r>
              <a:rPr lang="en-US" altLang="zh-CN" sz="1400" dirty="0" err="1" smtClean="0"/>
              <a:t>XenDesktop</a:t>
            </a:r>
            <a:endParaRPr lang="en-US" altLang="zh-CN" sz="1400" dirty="0" smtClean="0"/>
          </a:p>
          <a:p>
            <a:pPr lvl="2"/>
            <a:r>
              <a:rPr lang="en-US" altLang="zh-CN" sz="1400" dirty="0" smtClean="0"/>
              <a:t>VMware: VMware View</a:t>
            </a:r>
          </a:p>
          <a:p>
            <a:pPr lvl="2"/>
            <a:r>
              <a:rPr lang="en-US" altLang="zh-CN" sz="1400" dirty="0" smtClean="0"/>
              <a:t>Huawei: </a:t>
            </a:r>
            <a:r>
              <a:rPr lang="en-US" altLang="zh-CN" sz="1400" dirty="0" err="1" smtClean="0"/>
              <a:t>FusionAccess</a:t>
            </a:r>
            <a:endParaRPr lang="en-US" altLang="zh-CN" sz="1400" dirty="0" smtClean="0"/>
          </a:p>
          <a:p>
            <a:endParaRPr lang="zh-CN" altLang="en-US" sz="1800" dirty="0"/>
          </a:p>
        </p:txBody>
      </p:sp>
      <p:sp>
        <p:nvSpPr>
          <p:cNvPr id="2" name="文本占位符 1"/>
          <p:cNvSpPr>
            <a:spLocks noGrp="1"/>
          </p:cNvSpPr>
          <p:nvPr>
            <p:ph type="body" sz="quarter" idx="12"/>
          </p:nvPr>
        </p:nvSpPr>
        <p:spPr/>
        <p:txBody>
          <a:bodyPr/>
          <a:lstStyle/>
          <a:p>
            <a:r>
              <a:rPr lang="en-US" altLang="zh-CN" smtClean="0"/>
              <a:t>Virtualization Technology Classification</a:t>
            </a:r>
            <a:endParaRPr lang="zh-CN" altLang="en-US" dirty="0"/>
          </a:p>
        </p:txBody>
      </p:sp>
      <p:sp>
        <p:nvSpPr>
          <p:cNvPr id="30" name="785839342"/>
          <p:cNvSpPr/>
          <p:nvPr/>
        </p:nvSpPr>
        <p:spPr>
          <a:xfrm>
            <a:off x="4907867" y="1233488"/>
            <a:ext cx="6564995" cy="5173724"/>
          </a:xfrm>
          <a:prstGeom prst="rect">
            <a:avLst/>
          </a:prstGeom>
        </p:spPr>
        <p:txBody>
          <a:bodyPr wrap="square">
            <a:spAutoFit/>
          </a:bodyPr>
          <a:lstStyle/>
          <a:p>
            <a:pPr marL="301625" lvl="2" indent="-301625" defTabSz="801688" fontAlgn="base">
              <a:lnSpc>
                <a:spcPct val="140000"/>
              </a:lnSpc>
              <a:spcBef>
                <a:spcPct val="30000"/>
              </a:spcBef>
              <a:buClr>
                <a:schemeClr val="bg1">
                  <a:lumMod val="50000"/>
                </a:schemeClr>
              </a:buClr>
              <a:buSzPct val="60000"/>
              <a:buFont typeface="Wingdings" pitchFamily="2" charset="2"/>
              <a:buChar char="l"/>
              <a:defRPr/>
            </a:pPr>
            <a:r>
              <a:rPr lang="en-US" altLang="zh-CN" sz="1600" b="1" dirty="0">
                <a:solidFill>
                  <a:srgbClr val="C00000"/>
                </a:solidFill>
                <a:latin typeface="+mn-lt"/>
                <a:ea typeface="+mn-ea"/>
              </a:rPr>
              <a:t>By hardware resource allocation mode</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1400" dirty="0">
                <a:latin typeface="+mn-lt"/>
                <a:ea typeface="+mn-ea"/>
              </a:rPr>
              <a:t>Full virtualization</a:t>
            </a:r>
          </a:p>
          <a:p>
            <a:pPr marL="1003300" lvl="2" indent="-201613" defTabSz="801688" fontAlgn="base">
              <a:lnSpc>
                <a:spcPct val="140000"/>
              </a:lnSpc>
              <a:spcBef>
                <a:spcPct val="30000"/>
              </a:spcBef>
              <a:buSzPct val="50000"/>
              <a:buFont typeface="Wingdings" pitchFamily="2" charset="2"/>
              <a:buChar char="n"/>
              <a:defRPr/>
            </a:pPr>
            <a:r>
              <a:rPr lang="en-US" altLang="zh-CN" sz="1200" dirty="0">
                <a:latin typeface="+mn-lt"/>
                <a:ea typeface="+mn-ea"/>
              </a:rPr>
              <a:t>Virtual OSs are separated from underlying hardware, and the hypervisor located between them converts the codes sent by the virtual guest OSs to invoke the underlying hardware. Full virtualization requires no changes to the guest OS and boasts excellent compatibility. </a:t>
            </a:r>
          </a:p>
          <a:p>
            <a:pPr marL="1003300" lvl="2" indent="-201613" defTabSz="801688" fontAlgn="base">
              <a:lnSpc>
                <a:spcPct val="140000"/>
              </a:lnSpc>
              <a:spcBef>
                <a:spcPct val="30000"/>
              </a:spcBef>
              <a:buSzPct val="50000"/>
              <a:buFont typeface="Wingdings" pitchFamily="2" charset="2"/>
              <a:buChar char="n"/>
              <a:defRPr/>
            </a:pPr>
            <a:r>
              <a:rPr lang="en-US" altLang="zh-CN" sz="1200" dirty="0">
                <a:latin typeface="+mn-lt"/>
                <a:ea typeface="+mn-ea"/>
              </a:rPr>
              <a:t>Typical applications include VMware WorkStation, early-stage ESX servers, and Microsoft virtual servers.</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1400" dirty="0" err="1">
                <a:latin typeface="+mn-lt"/>
                <a:ea typeface="+mn-ea"/>
              </a:rPr>
              <a:t>Paravirtualization</a:t>
            </a:r>
            <a:endParaRPr lang="en-US" altLang="zh-CN" sz="1400" dirty="0">
              <a:latin typeface="+mn-lt"/>
              <a:ea typeface="+mn-ea"/>
            </a:endParaRPr>
          </a:p>
          <a:p>
            <a:pPr marL="1003300" lvl="2" indent="-201613" defTabSz="801688" fontAlgn="base">
              <a:lnSpc>
                <a:spcPct val="140000"/>
              </a:lnSpc>
              <a:spcBef>
                <a:spcPct val="30000"/>
              </a:spcBef>
              <a:buSzPct val="50000"/>
              <a:buFont typeface="Wingdings" pitchFamily="2" charset="2"/>
              <a:buChar char="n"/>
              <a:defRPr/>
            </a:pPr>
            <a:r>
              <a:rPr lang="en-US" altLang="zh-CN" sz="1200" dirty="0">
                <a:latin typeface="+mn-lt"/>
                <a:ea typeface="+mn-ea"/>
              </a:rPr>
              <a:t>Dedicated virtualization instructions are added to virtual guest OSs for invoking hardware resources through the hypervisor, relieving the performance overhead introduced by the hypervisor. The typical application is Xen.</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1400" dirty="0">
                <a:latin typeface="+mn-lt"/>
                <a:ea typeface="+mn-ea"/>
              </a:rPr>
              <a:t>Hardware-assisted virtualization</a:t>
            </a:r>
          </a:p>
          <a:p>
            <a:pPr marL="1003300" lvl="2" indent="-201613" defTabSz="801688" fontAlgn="base">
              <a:lnSpc>
                <a:spcPct val="140000"/>
              </a:lnSpc>
              <a:spcBef>
                <a:spcPct val="30000"/>
              </a:spcBef>
              <a:buSzPct val="50000"/>
              <a:buFont typeface="Wingdings" pitchFamily="2" charset="2"/>
              <a:buChar char="n"/>
              <a:defRPr/>
            </a:pPr>
            <a:r>
              <a:rPr lang="en-US" altLang="zh-CN" sz="1200" dirty="0">
                <a:latin typeface="+mn-lt"/>
                <a:ea typeface="+mn-ea"/>
              </a:rPr>
              <a:t>A new instruction set and processor running mode are added to the CPU for virtual OSs to directly invoke hardware resources. </a:t>
            </a:r>
          </a:p>
          <a:p>
            <a:pPr marL="1003300" lvl="2" indent="-201613" defTabSz="801688" fontAlgn="base">
              <a:lnSpc>
                <a:spcPct val="140000"/>
              </a:lnSpc>
              <a:spcBef>
                <a:spcPct val="30000"/>
              </a:spcBef>
              <a:buSzPct val="50000"/>
              <a:buFont typeface="Wingdings" pitchFamily="2" charset="2"/>
              <a:buChar char="n"/>
              <a:defRPr/>
            </a:pPr>
            <a:r>
              <a:rPr lang="en-US" altLang="zh-CN" sz="1200" dirty="0">
                <a:latin typeface="+mn-lt"/>
                <a:ea typeface="+mn-ea"/>
              </a:rPr>
              <a:t>The typical applications are Intel VT and AMD-V.</a:t>
            </a:r>
            <a:endParaRPr lang="zh-CN" altLang="en-US" sz="1200" dirty="0">
              <a:latin typeface="+mn-lt"/>
              <a:ea typeface="+mn-ea"/>
            </a:endParaRPr>
          </a:p>
        </p:txBody>
      </p:sp>
    </p:spTree>
    <p:extLst>
      <p:ext uri="{BB962C8B-B14F-4D97-AF65-F5344CB8AC3E}">
        <p14:creationId xmlns:p14="http://schemas.microsoft.com/office/powerpoint/2010/main" val="11750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Introduction to Virtualization Products</a:t>
            </a:r>
            <a:endParaRPr lang="zh-CN" altLang="en-US" dirty="0"/>
          </a:p>
        </p:txBody>
      </p:sp>
      <p:grpSp>
        <p:nvGrpSpPr>
          <p:cNvPr id="3" name="组合 2"/>
          <p:cNvGrpSpPr/>
          <p:nvPr/>
        </p:nvGrpSpPr>
        <p:grpSpPr>
          <a:xfrm>
            <a:off x="1811525" y="1804980"/>
            <a:ext cx="8318986" cy="3748255"/>
            <a:chOff x="2279775" y="1804981"/>
            <a:chExt cx="7850735" cy="3608884"/>
          </a:xfrm>
        </p:grpSpPr>
        <p:pic>
          <p:nvPicPr>
            <p:cNvPr id="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2042" y="3321360"/>
              <a:ext cx="1297832" cy="647700"/>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6338877" y="4689512"/>
              <a:ext cx="1283068" cy="647700"/>
            </a:xfrm>
            <a:prstGeom prst="rect">
              <a:avLst/>
            </a:prstGeom>
            <a:noFill/>
            <a:ln w="9525">
              <a:solidFill>
                <a:schemeClr val="bg2"/>
              </a:solidFill>
              <a:miter lim="800000"/>
              <a:headEnd/>
              <a:tailEnd/>
            </a:ln>
          </p:spPr>
        </p:pic>
        <p:cxnSp>
          <p:nvCxnSpPr>
            <p:cNvPr id="9" name="直接连接符 28"/>
            <p:cNvCxnSpPr>
              <a:cxnSpLocks noChangeShapeType="1"/>
            </p:cNvCxnSpPr>
            <p:nvPr/>
          </p:nvCxnSpPr>
          <p:spPr bwMode="auto">
            <a:xfrm>
              <a:off x="2315580" y="2962217"/>
              <a:ext cx="7814930" cy="0"/>
            </a:xfrm>
            <a:prstGeom prst="line">
              <a:avLst/>
            </a:prstGeom>
            <a:noFill/>
            <a:ln w="38100" algn="ctr">
              <a:solidFill>
                <a:srgbClr val="990000"/>
              </a:solidFill>
              <a:round/>
              <a:headEnd/>
              <a:tailEnd/>
            </a:ln>
          </p:spPr>
        </p:cxnSp>
        <p:pic>
          <p:nvPicPr>
            <p:cNvPr id="10"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6078" y="4689512"/>
              <a:ext cx="1339174" cy="647700"/>
            </a:xfrm>
            <a:prstGeom prst="rect">
              <a:avLst/>
            </a:prstGeom>
            <a:noFill/>
            <a:ln w="9525">
              <a:solidFill>
                <a:schemeClr val="bg2"/>
              </a:solidFill>
              <a:miter lim="800000"/>
              <a:headEnd/>
              <a:tailEnd/>
            </a:ln>
          </p:spPr>
        </p:pic>
        <p:sp>
          <p:nvSpPr>
            <p:cNvPr id="11" name="2146948423"/>
            <p:cNvSpPr txBox="1">
              <a:spLocks noChangeArrowheads="1"/>
            </p:cNvSpPr>
            <p:nvPr/>
          </p:nvSpPr>
          <p:spPr bwMode="auto">
            <a:xfrm>
              <a:off x="2279775" y="2080176"/>
              <a:ext cx="1295437" cy="492443"/>
            </a:xfrm>
            <a:prstGeom prst="rect">
              <a:avLst/>
            </a:prstGeom>
            <a:solidFill>
              <a:srgbClr val="00B0F0"/>
            </a:solidFill>
            <a:ln w="9525">
              <a:solidFill>
                <a:srgbClr val="EAEAEA"/>
              </a:solidFill>
              <a:miter lim="800000"/>
              <a:headEnd/>
              <a:tailEnd/>
            </a:ln>
            <a:effectLst>
              <a:outerShdw blurRad="50800" dist="38100" algn="l" rotWithShape="0">
                <a:prstClr val="black">
                  <a:alpha val="40000"/>
                </a:prstClr>
              </a:outerShdw>
            </a:effectLst>
          </p:spPr>
          <p:txBody>
            <a:bodyPr wrap="square" lIns="121918" tIns="60960" rIns="121918" bIns="60960">
              <a:spAutoFit/>
            </a:bodyPr>
            <a:lstStyle/>
            <a:p>
              <a:pPr algn="ctr" defTabSz="914270">
                <a:defRPr/>
              </a:pPr>
              <a:r>
                <a:rPr lang="en-US" altLang="zh-CN" sz="1200" dirty="0">
                  <a:solidFill>
                    <a:srgbClr val="FFFFFF"/>
                  </a:solidFill>
                  <a:latin typeface="+mn-lt"/>
                  <a:ea typeface="+mn-ea"/>
                </a:rPr>
                <a:t>Open-source cloud OS</a:t>
              </a:r>
            </a:p>
          </p:txBody>
        </p:sp>
        <p:sp>
          <p:nvSpPr>
            <p:cNvPr id="12" name="664004808"/>
            <p:cNvSpPr txBox="1">
              <a:spLocks noChangeArrowheads="1"/>
            </p:cNvSpPr>
            <p:nvPr/>
          </p:nvSpPr>
          <p:spPr bwMode="auto">
            <a:xfrm>
              <a:off x="2297569" y="4736757"/>
              <a:ext cx="1165764" cy="677108"/>
            </a:xfrm>
            <a:prstGeom prst="rect">
              <a:avLst/>
            </a:prstGeom>
            <a:solidFill>
              <a:srgbClr val="00B0F0"/>
            </a:solidFill>
            <a:ln w="9525">
              <a:solidFill>
                <a:srgbClr val="EAEAEA"/>
              </a:solidFill>
              <a:miter lim="800000"/>
              <a:headEnd/>
              <a:tailEnd/>
            </a:ln>
            <a:effectLst>
              <a:outerShdw blurRad="50800" dist="38100" algn="l" rotWithShape="0">
                <a:prstClr val="black">
                  <a:alpha val="40000"/>
                </a:prstClr>
              </a:outerShdw>
            </a:effectLst>
          </p:spPr>
          <p:txBody>
            <a:bodyPr wrap="square" lIns="121918" tIns="60960" rIns="121918" bIns="60960">
              <a:spAutoFit/>
            </a:bodyPr>
            <a:lstStyle/>
            <a:p>
              <a:pPr algn="ctr" defTabSz="914270">
                <a:defRPr/>
              </a:pPr>
              <a:r>
                <a:rPr lang="en-US" altLang="zh-CN" sz="1200" dirty="0">
                  <a:solidFill>
                    <a:srgbClr val="FFFFFF"/>
                  </a:solidFill>
                  <a:latin typeface="+mn-lt"/>
                  <a:ea typeface="+mn-ea"/>
                </a:rPr>
                <a:t>Server virtualization</a:t>
              </a:r>
            </a:p>
          </p:txBody>
        </p:sp>
        <p:cxnSp>
          <p:nvCxnSpPr>
            <p:cNvPr id="13" name="直接连接符 34"/>
            <p:cNvCxnSpPr>
              <a:cxnSpLocks noChangeShapeType="1"/>
            </p:cNvCxnSpPr>
            <p:nvPr/>
          </p:nvCxnSpPr>
          <p:spPr bwMode="auto">
            <a:xfrm>
              <a:off x="2315580" y="4311592"/>
              <a:ext cx="7814930" cy="0"/>
            </a:xfrm>
            <a:prstGeom prst="line">
              <a:avLst/>
            </a:prstGeom>
            <a:noFill/>
            <a:ln w="38100" algn="ctr">
              <a:solidFill>
                <a:srgbClr val="990000"/>
              </a:solidFill>
              <a:round/>
              <a:headEnd/>
              <a:tailEnd/>
            </a:ln>
          </p:spPr>
        </p:cxnSp>
        <p:sp>
          <p:nvSpPr>
            <p:cNvPr id="14" name="732752726"/>
            <p:cNvSpPr txBox="1">
              <a:spLocks noChangeArrowheads="1"/>
            </p:cNvSpPr>
            <p:nvPr/>
          </p:nvSpPr>
          <p:spPr bwMode="auto">
            <a:xfrm>
              <a:off x="2297569" y="3444817"/>
              <a:ext cx="1165765" cy="677108"/>
            </a:xfrm>
            <a:prstGeom prst="rect">
              <a:avLst/>
            </a:prstGeom>
            <a:solidFill>
              <a:srgbClr val="00B0F0"/>
            </a:solidFill>
            <a:ln w="9525">
              <a:solidFill>
                <a:srgbClr val="EAEAEA"/>
              </a:solidFill>
              <a:miter lim="800000"/>
              <a:headEnd/>
              <a:tailEnd/>
            </a:ln>
            <a:effectLst>
              <a:outerShdw blurRad="50800" dist="38100" algn="l" rotWithShape="0">
                <a:prstClr val="black">
                  <a:alpha val="40000"/>
                </a:prstClr>
              </a:outerShdw>
            </a:effectLst>
          </p:spPr>
          <p:txBody>
            <a:bodyPr wrap="square" lIns="121918" tIns="60960" rIns="121918" bIns="60960">
              <a:spAutoFit/>
            </a:bodyPr>
            <a:lstStyle/>
            <a:p>
              <a:pPr algn="ctr" defTabSz="914270">
                <a:defRPr/>
              </a:pPr>
              <a:r>
                <a:rPr lang="en-US" altLang="zh-CN" sz="1200" dirty="0">
                  <a:solidFill>
                    <a:srgbClr val="FFFFFF"/>
                  </a:solidFill>
                  <a:latin typeface="+mn-lt"/>
                  <a:ea typeface="+mn-ea"/>
                </a:rPr>
                <a:t>Desktop virtualization</a:t>
              </a:r>
            </a:p>
          </p:txBody>
        </p:sp>
        <p:pic>
          <p:nvPicPr>
            <p:cNvPr id="15"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5619" y="3321360"/>
              <a:ext cx="1339174" cy="647700"/>
            </a:xfrm>
            <a:prstGeom prst="rect">
              <a:avLst/>
            </a:prstGeom>
            <a:noFill/>
            <a:ln w="9525">
              <a:solidFill>
                <a:schemeClr val="bg2"/>
              </a:solidFill>
              <a:miter lim="800000"/>
              <a:headEnd/>
              <a:tailEnd/>
            </a:ln>
          </p:spPr>
        </p:pic>
        <p:pic>
          <p:nvPicPr>
            <p:cNvPr id="16" name="Picture 1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3141" y="3321360"/>
              <a:ext cx="1232866" cy="647700"/>
            </a:xfrm>
            <a:prstGeom prst="rect">
              <a:avLst/>
            </a:prstGeom>
            <a:noFill/>
            <a:ln w="9525">
              <a:solidFill>
                <a:schemeClr val="bg2"/>
              </a:solidFill>
              <a:miter lim="800000"/>
              <a:headEnd/>
              <a:tailEnd/>
            </a:ln>
          </p:spPr>
        </p:pic>
        <p:pic>
          <p:nvPicPr>
            <p:cNvPr id="17" name="Picture 1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24760" y="4689512"/>
              <a:ext cx="1297832" cy="647700"/>
            </a:xfrm>
            <a:prstGeom prst="rect">
              <a:avLst/>
            </a:prstGeom>
            <a:noFill/>
            <a:ln w="9525">
              <a:noFill/>
              <a:miter lim="800000"/>
              <a:headEnd/>
              <a:tailEnd/>
            </a:ln>
          </p:spPr>
        </p:pic>
        <p:pic>
          <p:nvPicPr>
            <p:cNvPr id="1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01952" y="4689512"/>
              <a:ext cx="2126141"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01493" y="3421756"/>
              <a:ext cx="2145425" cy="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16170" y="1804981"/>
              <a:ext cx="2395601" cy="9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94153" y="1947193"/>
              <a:ext cx="2357719" cy="85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96884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2"/>
          </p:nvPr>
        </p:nvSpPr>
        <p:spPr/>
        <p:txBody>
          <a:bodyPr/>
          <a:lstStyle/>
          <a:p>
            <a:r>
              <a:rPr lang="en-US" altLang="zh-CN" dirty="0"/>
              <a:t>Computing Virtualization Principles </a:t>
            </a:r>
            <a:endParaRPr lang="zh-CN" altLang="en-US" dirty="0"/>
          </a:p>
        </p:txBody>
      </p:sp>
      <p:sp>
        <p:nvSpPr>
          <p:cNvPr id="3" name="876840126"/>
          <p:cNvSpPr txBox="1">
            <a:spLocks noChangeArrowheads="1"/>
          </p:cNvSpPr>
          <p:nvPr/>
        </p:nvSpPr>
        <p:spPr>
          <a:xfrm>
            <a:off x="1343472" y="1376772"/>
            <a:ext cx="5436604" cy="2339566"/>
          </a:xfrm>
          <a:prstGeom prst="rect">
            <a:avLst/>
          </a:prstGeom>
        </p:spPr>
        <p:txBody>
          <a:bodyPr/>
          <a:lstStyle/>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800" b="1" kern="0" dirty="0">
                <a:solidFill>
                  <a:srgbClr val="C00000"/>
                </a:solidFill>
                <a:latin typeface="+mn-lt"/>
                <a:ea typeface="+mn-ea"/>
              </a:rPr>
              <a:t>CPU virtualization</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1600" kern="0" dirty="0">
                <a:latin typeface="+mn-lt"/>
                <a:ea typeface="+mn-ea"/>
              </a:rPr>
              <a:t>When timer interrupt, the similar mechanism as that of the traditional OS, is triggered, VMM works to schedule VM disks based on the preset scheduling mechanism. Virtual disks can be SSDs, dynamic disks, and differential disks.</a:t>
            </a:r>
            <a:endParaRPr lang="en-US" altLang="zh-CN" sz="1800" kern="0" dirty="0">
              <a:latin typeface="+mn-lt"/>
              <a:ea typeface="+mn-ea"/>
            </a:endParaRPr>
          </a:p>
        </p:txBody>
      </p:sp>
      <p:sp>
        <p:nvSpPr>
          <p:cNvPr id="15" name="2073965756"/>
          <p:cNvSpPr txBox="1">
            <a:spLocks noChangeArrowheads="1"/>
          </p:cNvSpPr>
          <p:nvPr/>
        </p:nvSpPr>
        <p:spPr>
          <a:xfrm>
            <a:off x="1415480" y="4077072"/>
            <a:ext cx="4824536" cy="1547478"/>
          </a:xfrm>
          <a:prstGeom prst="rect">
            <a:avLst/>
          </a:prstGeom>
        </p:spPr>
        <p:txBody>
          <a:bodyPr/>
          <a:lstStyle/>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800" b="1" kern="0" dirty="0">
                <a:solidFill>
                  <a:srgbClr val="C00000"/>
                </a:solidFill>
                <a:latin typeface="+mn-lt"/>
                <a:ea typeface="+mn-ea"/>
              </a:rPr>
              <a:t>Memory virtualization</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1600" kern="0" dirty="0">
                <a:latin typeface="+mn-lt"/>
                <a:ea typeface="+mn-ea"/>
              </a:rPr>
              <a:t>The physical memory of physical machines is centrally managed and dynamically allocated to VMs. </a:t>
            </a:r>
          </a:p>
        </p:txBody>
      </p:sp>
      <p:grpSp>
        <p:nvGrpSpPr>
          <p:cNvPr id="16" name="组合 15"/>
          <p:cNvGrpSpPr/>
          <p:nvPr/>
        </p:nvGrpSpPr>
        <p:grpSpPr>
          <a:xfrm>
            <a:off x="7248128" y="1233488"/>
            <a:ext cx="3708412" cy="5227158"/>
            <a:chOff x="7248128" y="1377440"/>
            <a:chExt cx="2880320" cy="4776106"/>
          </a:xfrm>
        </p:grpSpPr>
        <p:sp>
          <p:nvSpPr>
            <p:cNvPr id="7" name="AutoShape 18"/>
            <p:cNvSpPr>
              <a:spLocks noChangeArrowheads="1"/>
            </p:cNvSpPr>
            <p:nvPr/>
          </p:nvSpPr>
          <p:spPr bwMode="auto">
            <a:xfrm>
              <a:off x="8622522" y="1844466"/>
              <a:ext cx="81040" cy="453940"/>
            </a:xfrm>
            <a:prstGeom prst="downArrow">
              <a:avLst>
                <a:gd name="adj1" fmla="val 50000"/>
                <a:gd name="adj2" fmla="val 99725"/>
              </a:avLst>
            </a:prstGeom>
            <a:solidFill>
              <a:srgbClr val="CCFF99"/>
            </a:solidFill>
            <a:ln w="9525" algn="ctr">
              <a:solidFill>
                <a:srgbClr val="669900"/>
              </a:solidFill>
              <a:miter lim="800000"/>
              <a:headEnd/>
              <a:tailEnd/>
            </a:ln>
            <a:effectLst/>
          </p:spPr>
          <p:txBody>
            <a:bodyPr wrap="none" lIns="80152" tIns="40076" rIns="80152" bIns="40076" anchor="ctr"/>
            <a:lstStyle/>
            <a:p>
              <a:pPr fontAlgn="auto">
                <a:spcBef>
                  <a:spcPts val="0"/>
                </a:spcBef>
                <a:spcAft>
                  <a:spcPts val="0"/>
                </a:spcAft>
                <a:defRPr/>
              </a:pPr>
              <a:endParaRPr lang="zh-CN" altLang="en-US" sz="1200" kern="0">
                <a:solidFill>
                  <a:sysClr val="windowText" lastClr="000000"/>
                </a:solidFill>
                <a:latin typeface="+mn-ea"/>
                <a:ea typeface="+mn-ea"/>
              </a:endParaRPr>
            </a:p>
          </p:txBody>
        </p:sp>
        <p:sp>
          <p:nvSpPr>
            <p:cNvPr id="8" name="AutoShape 19"/>
            <p:cNvSpPr>
              <a:spLocks noChangeArrowheads="1"/>
            </p:cNvSpPr>
            <p:nvPr/>
          </p:nvSpPr>
          <p:spPr bwMode="auto">
            <a:xfrm>
              <a:off x="8622522" y="2737340"/>
              <a:ext cx="81040" cy="453940"/>
            </a:xfrm>
            <a:prstGeom prst="downArrow">
              <a:avLst>
                <a:gd name="adj1" fmla="val 50000"/>
                <a:gd name="adj2" fmla="val 99725"/>
              </a:avLst>
            </a:prstGeom>
            <a:solidFill>
              <a:srgbClr val="A50021"/>
            </a:solidFill>
            <a:ln w="9525" algn="ctr">
              <a:solidFill>
                <a:srgbClr val="A50021"/>
              </a:solidFill>
              <a:miter lim="800000"/>
              <a:headEnd/>
              <a:tailEnd/>
            </a:ln>
            <a:effectLst/>
          </p:spPr>
          <p:txBody>
            <a:bodyPr wrap="none" lIns="80152" tIns="40076" rIns="80152" bIns="40076" anchor="ctr"/>
            <a:lstStyle/>
            <a:p>
              <a:pPr fontAlgn="auto">
                <a:spcBef>
                  <a:spcPts val="0"/>
                </a:spcBef>
                <a:spcAft>
                  <a:spcPts val="0"/>
                </a:spcAft>
                <a:defRPr/>
              </a:pPr>
              <a:endParaRPr lang="zh-CN" altLang="en-US" sz="1200" kern="0">
                <a:solidFill>
                  <a:sysClr val="windowText" lastClr="000000"/>
                </a:solidFill>
                <a:latin typeface="+mn-ea"/>
                <a:ea typeface="+mn-ea"/>
              </a:endParaRPr>
            </a:p>
          </p:txBody>
        </p:sp>
        <p:sp>
          <p:nvSpPr>
            <p:cNvPr id="10" name="1399308975"/>
            <p:cNvSpPr>
              <a:spLocks noChangeArrowheads="1"/>
            </p:cNvSpPr>
            <p:nvPr/>
          </p:nvSpPr>
          <p:spPr bwMode="auto">
            <a:xfrm>
              <a:off x="8218214" y="1377440"/>
              <a:ext cx="968917" cy="453271"/>
            </a:xfrm>
            <a:prstGeom prst="rect">
              <a:avLst/>
            </a:prstGeom>
            <a:gradFill rotWithShape="1">
              <a:gsLst>
                <a:gs pos="0">
                  <a:srgbClr val="FFFF99"/>
                </a:gs>
                <a:gs pos="100000">
                  <a:srgbClr val="FFFF99">
                    <a:gamma/>
                    <a:shade val="46275"/>
                    <a:invGamma/>
                  </a:srgbClr>
                </a:gs>
              </a:gsLst>
              <a:lin ang="5400000" scaled="1"/>
            </a:gradFill>
            <a:ln w="9525" algn="ctr">
              <a:solidFill>
                <a:srgbClr val="990000"/>
              </a:solidFill>
              <a:miter lim="800000"/>
              <a:headEnd/>
              <a:tailEnd/>
            </a:ln>
            <a:effectLst/>
          </p:spPr>
          <p:txBody>
            <a:bodyPr wrap="none" lIns="80152" tIns="40076" rIns="80152" bIns="40076" anchor="ctr"/>
            <a:lstStyle/>
            <a:p>
              <a:pPr marL="300038" indent="-300038" algn="ctr" defTabSz="801688" fontAlgn="auto">
                <a:spcBef>
                  <a:spcPts val="0"/>
                </a:spcBef>
                <a:spcAft>
                  <a:spcPts val="0"/>
                </a:spcAft>
                <a:defRPr/>
              </a:pPr>
              <a:r>
                <a:rPr lang="en-US" altLang="zh-CN" sz="1200" kern="0" dirty="0">
                  <a:solidFill>
                    <a:srgbClr val="990000"/>
                  </a:solidFill>
                  <a:latin typeface="+mn-ea"/>
                  <a:ea typeface="+mn-ea"/>
                </a:rPr>
                <a:t>OS</a:t>
              </a:r>
              <a:endParaRPr lang="zh-CN" altLang="en-US" sz="1200" kern="0" dirty="0">
                <a:solidFill>
                  <a:srgbClr val="990000"/>
                </a:solidFill>
                <a:latin typeface="+mn-ea"/>
                <a:ea typeface="+mn-ea"/>
              </a:endParaRPr>
            </a:p>
          </p:txBody>
        </p:sp>
        <p:sp>
          <p:nvSpPr>
            <p:cNvPr id="11" name="Rectangle 15"/>
            <p:cNvSpPr>
              <a:spLocks noChangeArrowheads="1"/>
            </p:cNvSpPr>
            <p:nvPr/>
          </p:nvSpPr>
          <p:spPr bwMode="auto">
            <a:xfrm>
              <a:off x="8218214" y="2277147"/>
              <a:ext cx="968917" cy="453940"/>
            </a:xfrm>
            <a:prstGeom prst="rect">
              <a:avLst/>
            </a:prstGeom>
            <a:gradFill rotWithShape="1">
              <a:gsLst>
                <a:gs pos="0">
                  <a:srgbClr val="FFFF99"/>
                </a:gs>
                <a:gs pos="100000">
                  <a:srgbClr val="FFFF99">
                    <a:gamma/>
                    <a:shade val="46275"/>
                    <a:invGamma/>
                  </a:srgbClr>
                </a:gs>
              </a:gsLst>
              <a:lin ang="5400000" scaled="1"/>
            </a:gradFill>
            <a:ln w="9525" algn="ctr">
              <a:solidFill>
                <a:srgbClr val="990000"/>
              </a:solidFill>
              <a:miter lim="800000"/>
              <a:headEnd/>
              <a:tailEnd/>
            </a:ln>
            <a:effectLst/>
          </p:spPr>
          <p:txBody>
            <a:bodyPr wrap="none" lIns="80152" tIns="40076" rIns="80152" bIns="40076" anchor="ctr"/>
            <a:lstStyle/>
            <a:p>
              <a:pPr marL="300038" indent="-300038" algn="ctr" defTabSz="801688" fontAlgn="auto">
                <a:spcBef>
                  <a:spcPts val="0"/>
                </a:spcBef>
                <a:spcAft>
                  <a:spcPts val="0"/>
                </a:spcAft>
                <a:defRPr/>
              </a:pPr>
              <a:r>
                <a:rPr lang="en-US" altLang="zh-CN" sz="1200" kern="0" dirty="0">
                  <a:solidFill>
                    <a:srgbClr val="990000"/>
                  </a:solidFill>
                  <a:latin typeface="+mn-ea"/>
                  <a:ea typeface="+mn-ea"/>
                </a:rPr>
                <a:t>VMM</a:t>
              </a:r>
            </a:p>
          </p:txBody>
        </p:sp>
        <p:sp>
          <p:nvSpPr>
            <p:cNvPr id="12" name="753366197"/>
            <p:cNvSpPr>
              <a:spLocks noChangeArrowheads="1"/>
            </p:cNvSpPr>
            <p:nvPr/>
          </p:nvSpPr>
          <p:spPr bwMode="auto">
            <a:xfrm>
              <a:off x="8218214" y="3191279"/>
              <a:ext cx="968917" cy="453940"/>
            </a:xfrm>
            <a:prstGeom prst="rect">
              <a:avLst/>
            </a:prstGeom>
            <a:gradFill rotWithShape="1">
              <a:gsLst>
                <a:gs pos="0">
                  <a:srgbClr val="FFFF99"/>
                </a:gs>
                <a:gs pos="100000">
                  <a:srgbClr val="FFFF99">
                    <a:gamma/>
                    <a:shade val="46275"/>
                    <a:invGamma/>
                  </a:srgbClr>
                </a:gs>
              </a:gsLst>
              <a:lin ang="5400000" scaled="1"/>
            </a:gradFill>
            <a:ln w="9525" algn="ctr">
              <a:solidFill>
                <a:srgbClr val="990000"/>
              </a:solidFill>
              <a:miter lim="800000"/>
              <a:headEnd/>
              <a:tailEnd/>
            </a:ln>
            <a:effectLst/>
          </p:spPr>
          <p:txBody>
            <a:bodyPr wrap="none" lIns="80152" tIns="40076" rIns="80152" bIns="40076" anchor="ctr"/>
            <a:lstStyle/>
            <a:p>
              <a:pPr marL="300038" indent="-300038" algn="ctr" defTabSz="801688" fontAlgn="auto">
                <a:spcBef>
                  <a:spcPts val="0"/>
                </a:spcBef>
                <a:spcAft>
                  <a:spcPts val="0"/>
                </a:spcAft>
                <a:defRPr/>
              </a:pPr>
              <a:r>
                <a:rPr lang="en-US" altLang="zh-CN" sz="1200" kern="0" dirty="0">
                  <a:solidFill>
                    <a:srgbClr val="990000"/>
                  </a:solidFill>
                  <a:latin typeface="+mn-ea"/>
                  <a:ea typeface="+mn-ea"/>
                </a:rPr>
                <a:t>Hardware </a:t>
              </a:r>
            </a:p>
            <a:p>
              <a:pPr marL="300038" indent="-300038" algn="ctr" defTabSz="801688" fontAlgn="auto">
                <a:spcBef>
                  <a:spcPts val="0"/>
                </a:spcBef>
                <a:spcAft>
                  <a:spcPts val="0"/>
                </a:spcAft>
                <a:defRPr/>
              </a:pPr>
              <a:r>
                <a:rPr lang="en-US" altLang="zh-CN" sz="1200" kern="0" dirty="0">
                  <a:solidFill>
                    <a:srgbClr val="990000"/>
                  </a:solidFill>
                  <a:latin typeface="+mn-ea"/>
                  <a:ea typeface="+mn-ea"/>
                </a:rPr>
                <a:t>CPU</a:t>
              </a:r>
            </a:p>
          </p:txBody>
        </p:sp>
        <p:sp>
          <p:nvSpPr>
            <p:cNvPr id="13" name="764270422"/>
            <p:cNvSpPr>
              <a:spLocks noChangeArrowheads="1"/>
            </p:cNvSpPr>
            <p:nvPr/>
          </p:nvSpPr>
          <p:spPr bwMode="auto">
            <a:xfrm>
              <a:off x="8846688" y="1886984"/>
              <a:ext cx="605573" cy="396416"/>
            </a:xfrm>
            <a:prstGeom prst="rect">
              <a:avLst/>
            </a:prstGeom>
            <a:noFill/>
            <a:ln w="9525" algn="ctr">
              <a:noFill/>
              <a:miter lim="800000"/>
              <a:headEnd/>
              <a:tailEnd/>
            </a:ln>
            <a:effectLst/>
          </p:spPr>
          <p:txBody>
            <a:bodyPr wrap="none" lIns="80152" tIns="40076" rIns="80152" bIns="40076" anchor="ctr"/>
            <a:lstStyle/>
            <a:p>
              <a:pPr marL="300038" indent="-300038" algn="ctr" defTabSz="801688" fontAlgn="auto">
                <a:spcBef>
                  <a:spcPts val="0"/>
                </a:spcBef>
                <a:spcAft>
                  <a:spcPts val="0"/>
                </a:spcAft>
                <a:defRPr/>
              </a:pPr>
              <a:r>
                <a:rPr lang="en-US" altLang="zh-CN" sz="1200" kern="0" dirty="0">
                  <a:solidFill>
                    <a:srgbClr val="000000"/>
                  </a:solidFill>
                  <a:latin typeface="+mn-ea"/>
                  <a:ea typeface="+mn-ea"/>
                </a:rPr>
                <a:t>Instruction 1</a:t>
              </a:r>
            </a:p>
          </p:txBody>
        </p:sp>
        <p:sp>
          <p:nvSpPr>
            <p:cNvPr id="14" name="1098478522"/>
            <p:cNvSpPr>
              <a:spLocks noChangeArrowheads="1"/>
            </p:cNvSpPr>
            <p:nvPr/>
          </p:nvSpPr>
          <p:spPr bwMode="auto">
            <a:xfrm>
              <a:off x="8910808" y="2794864"/>
              <a:ext cx="605573" cy="396416"/>
            </a:xfrm>
            <a:prstGeom prst="rect">
              <a:avLst/>
            </a:prstGeom>
            <a:noFill/>
            <a:ln w="9525" algn="ctr">
              <a:noFill/>
              <a:miter lim="800000"/>
              <a:headEnd/>
              <a:tailEnd/>
            </a:ln>
            <a:effectLst/>
          </p:spPr>
          <p:txBody>
            <a:bodyPr wrap="none" lIns="80152" tIns="40076" rIns="80152" bIns="40076" anchor="ctr"/>
            <a:lstStyle/>
            <a:p>
              <a:pPr marL="300038" indent="-300038" algn="ctr" defTabSz="801688" fontAlgn="auto">
                <a:spcBef>
                  <a:spcPts val="0"/>
                </a:spcBef>
                <a:spcAft>
                  <a:spcPts val="0"/>
                </a:spcAft>
                <a:defRPr/>
              </a:pPr>
              <a:r>
                <a:rPr lang="en-US" altLang="zh-CN" sz="1200" kern="0" dirty="0">
                  <a:solidFill>
                    <a:srgbClr val="000000"/>
                  </a:solidFill>
                  <a:latin typeface="+mn-ea"/>
                  <a:ea typeface="+mn-ea"/>
                </a:rPr>
                <a:t>Instruction (1)</a:t>
              </a:r>
              <a:endParaRPr lang="zh-CN" altLang="en-US" sz="1200" kern="0" dirty="0">
                <a:solidFill>
                  <a:srgbClr val="000000"/>
                </a:solidFill>
                <a:latin typeface="+mn-ea"/>
                <a:ea typeface="+mn-ea"/>
              </a:endParaRPr>
            </a:p>
          </p:txBody>
        </p:sp>
        <p:sp>
          <p:nvSpPr>
            <p:cNvPr id="17" name="Text Box 4"/>
            <p:cNvSpPr txBox="1">
              <a:spLocks noChangeArrowheads="1"/>
            </p:cNvSpPr>
            <p:nvPr/>
          </p:nvSpPr>
          <p:spPr bwMode="auto">
            <a:xfrm>
              <a:off x="7715740" y="5883689"/>
              <a:ext cx="1853423" cy="269857"/>
            </a:xfrm>
            <a:prstGeom prst="rect">
              <a:avLst/>
            </a:prstGeom>
            <a:noFill/>
            <a:ln w="31750" algn="ctr">
              <a:noFill/>
              <a:miter lim="800000"/>
              <a:headEnd type="none" w="sm" len="sm"/>
              <a:tailEnd type="none" w="med" len="lg"/>
            </a:ln>
          </p:spPr>
          <p:txBody>
            <a:bodyPr wrap="none">
              <a:spAutoFit/>
            </a:bodyPr>
            <a:lstStyle/>
            <a:p>
              <a:pPr algn="ctr" eaLnBrk="0" fontAlgn="auto" hangingPunct="0">
                <a:spcBef>
                  <a:spcPts val="0"/>
                </a:spcBef>
                <a:spcAft>
                  <a:spcPts val="0"/>
                </a:spcAft>
                <a:defRPr/>
              </a:pPr>
              <a:r>
                <a:rPr lang="en-US" altLang="zh-CN" sz="1200" kern="0" dirty="0">
                  <a:solidFill>
                    <a:srgbClr val="000000"/>
                  </a:solidFill>
                  <a:latin typeface="+mn-ea"/>
                  <a:ea typeface="+mn-ea"/>
                  <a:cs typeface="Arial" pitchFamily="34" charset="0"/>
                </a:rPr>
                <a:t>Machine physical memory</a:t>
              </a:r>
            </a:p>
          </p:txBody>
        </p:sp>
        <p:sp>
          <p:nvSpPr>
            <p:cNvPr id="18" name="Rectangle 5"/>
            <p:cNvSpPr>
              <a:spLocks noChangeArrowheads="1"/>
            </p:cNvSpPr>
            <p:nvPr/>
          </p:nvSpPr>
          <p:spPr bwMode="auto">
            <a:xfrm>
              <a:off x="7248128" y="4869424"/>
              <a:ext cx="2880320" cy="166856"/>
            </a:xfrm>
            <a:prstGeom prst="rect">
              <a:avLst/>
            </a:prstGeom>
            <a:solidFill>
              <a:srgbClr val="FFCC6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r>
                <a:rPr lang="en-US" altLang="zh-CN" sz="1200" kern="0" dirty="0">
                  <a:solidFill>
                    <a:srgbClr val="000000"/>
                  </a:solidFill>
                  <a:latin typeface="+mn-ea"/>
                  <a:ea typeface="+mn-ea"/>
                  <a:cs typeface="Arial" pitchFamily="34" charset="0"/>
                </a:rPr>
                <a:t>VMM</a:t>
              </a:r>
            </a:p>
          </p:txBody>
        </p:sp>
        <p:sp>
          <p:nvSpPr>
            <p:cNvPr id="19" name="Text Box 6"/>
            <p:cNvSpPr txBox="1">
              <a:spLocks noChangeArrowheads="1"/>
            </p:cNvSpPr>
            <p:nvPr/>
          </p:nvSpPr>
          <p:spPr bwMode="auto">
            <a:xfrm>
              <a:off x="7799070" y="3683705"/>
              <a:ext cx="1671633" cy="269857"/>
            </a:xfrm>
            <a:prstGeom prst="rect">
              <a:avLst/>
            </a:prstGeom>
            <a:noFill/>
            <a:ln w="31750" algn="ctr">
              <a:noFill/>
              <a:miter lim="800000"/>
              <a:headEnd type="none" w="sm" len="sm"/>
              <a:tailEnd type="none" w="med" len="lg"/>
            </a:ln>
          </p:spPr>
          <p:txBody>
            <a:bodyPr wrap="none">
              <a:spAutoFit/>
            </a:bodyPr>
            <a:lstStyle/>
            <a:p>
              <a:pPr algn="ctr" eaLnBrk="0" fontAlgn="auto" hangingPunct="0">
                <a:spcBef>
                  <a:spcPts val="0"/>
                </a:spcBef>
                <a:spcAft>
                  <a:spcPts val="0"/>
                </a:spcAft>
                <a:defRPr/>
              </a:pPr>
              <a:r>
                <a:rPr lang="en-US" altLang="zh-CN" sz="1200" kern="0" dirty="0">
                  <a:solidFill>
                    <a:srgbClr val="000000"/>
                  </a:solidFill>
                  <a:latin typeface="+mn-ea"/>
                  <a:ea typeface="+mn-ea"/>
                  <a:cs typeface="Arial" pitchFamily="34" charset="0"/>
                </a:rPr>
                <a:t>Guest physical memory</a:t>
              </a:r>
            </a:p>
          </p:txBody>
        </p:sp>
        <p:sp>
          <p:nvSpPr>
            <p:cNvPr id="20" name="AutoShape 7"/>
            <p:cNvSpPr>
              <a:spLocks noChangeArrowheads="1"/>
            </p:cNvSpPr>
            <p:nvPr/>
          </p:nvSpPr>
          <p:spPr bwMode="auto">
            <a:xfrm>
              <a:off x="8023066" y="5049995"/>
              <a:ext cx="73913" cy="197713"/>
            </a:xfrm>
            <a:prstGeom prst="downArrow">
              <a:avLst>
                <a:gd name="adj1" fmla="val 50000"/>
                <a:gd name="adj2" fmla="val 82552"/>
              </a:avLst>
            </a:prstGeom>
            <a:solidFill>
              <a:srgbClr val="996633"/>
            </a:solidFill>
            <a:ln w="31750" algn="ctr">
              <a:no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1" name="Rectangle 8"/>
            <p:cNvSpPr>
              <a:spLocks noChangeArrowheads="1"/>
            </p:cNvSpPr>
            <p:nvPr/>
          </p:nvSpPr>
          <p:spPr bwMode="auto">
            <a:xfrm>
              <a:off x="7765523" y="5249994"/>
              <a:ext cx="423848"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2" name="Rectangle 9"/>
            <p:cNvSpPr>
              <a:spLocks noChangeArrowheads="1"/>
            </p:cNvSpPr>
            <p:nvPr/>
          </p:nvSpPr>
          <p:spPr bwMode="auto">
            <a:xfrm>
              <a:off x="8189372" y="5249994"/>
              <a:ext cx="425003"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3" name="Rectangle 10"/>
            <p:cNvSpPr>
              <a:spLocks noChangeArrowheads="1"/>
            </p:cNvSpPr>
            <p:nvPr/>
          </p:nvSpPr>
          <p:spPr bwMode="auto">
            <a:xfrm>
              <a:off x="8614374" y="5249994"/>
              <a:ext cx="423848"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4" name="Rectangle 11"/>
            <p:cNvSpPr>
              <a:spLocks noChangeArrowheads="1"/>
            </p:cNvSpPr>
            <p:nvPr/>
          </p:nvSpPr>
          <p:spPr bwMode="auto">
            <a:xfrm>
              <a:off x="9038223" y="5249994"/>
              <a:ext cx="425003"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5" name="Rectangle 12"/>
            <p:cNvSpPr>
              <a:spLocks noChangeArrowheads="1"/>
            </p:cNvSpPr>
            <p:nvPr/>
          </p:nvSpPr>
          <p:spPr bwMode="auto">
            <a:xfrm>
              <a:off x="8614374" y="5781419"/>
              <a:ext cx="423848"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6" name="Rectangle 13"/>
            <p:cNvSpPr>
              <a:spLocks noChangeArrowheads="1"/>
            </p:cNvSpPr>
            <p:nvPr/>
          </p:nvSpPr>
          <p:spPr bwMode="auto">
            <a:xfrm>
              <a:off x="9038223" y="5516278"/>
              <a:ext cx="425003" cy="131427"/>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7" name="Rectangle 14"/>
            <p:cNvSpPr>
              <a:spLocks noChangeArrowheads="1"/>
            </p:cNvSpPr>
            <p:nvPr/>
          </p:nvSpPr>
          <p:spPr bwMode="auto">
            <a:xfrm>
              <a:off x="8189372" y="5516278"/>
              <a:ext cx="425003" cy="131427"/>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8" name="Rectangle 15"/>
            <p:cNvSpPr>
              <a:spLocks noChangeArrowheads="1"/>
            </p:cNvSpPr>
            <p:nvPr/>
          </p:nvSpPr>
          <p:spPr bwMode="auto">
            <a:xfrm>
              <a:off x="8614374" y="5382563"/>
              <a:ext cx="423848"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29" name="Rectangle 16"/>
            <p:cNvSpPr>
              <a:spLocks noChangeArrowheads="1"/>
            </p:cNvSpPr>
            <p:nvPr/>
          </p:nvSpPr>
          <p:spPr bwMode="auto">
            <a:xfrm>
              <a:off x="7765523" y="5516278"/>
              <a:ext cx="423848" cy="131427"/>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0" name="Rectangle 17"/>
            <p:cNvSpPr>
              <a:spLocks noChangeArrowheads="1"/>
            </p:cNvSpPr>
            <p:nvPr/>
          </p:nvSpPr>
          <p:spPr bwMode="auto">
            <a:xfrm>
              <a:off x="7765523" y="5382563"/>
              <a:ext cx="423848"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1" name="Rectangle 18"/>
            <p:cNvSpPr>
              <a:spLocks noChangeArrowheads="1"/>
            </p:cNvSpPr>
            <p:nvPr/>
          </p:nvSpPr>
          <p:spPr bwMode="auto">
            <a:xfrm>
              <a:off x="9038223" y="5382563"/>
              <a:ext cx="425003"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2" name="Rectangle 19"/>
            <p:cNvSpPr>
              <a:spLocks noChangeArrowheads="1"/>
            </p:cNvSpPr>
            <p:nvPr/>
          </p:nvSpPr>
          <p:spPr bwMode="auto">
            <a:xfrm>
              <a:off x="8189372" y="5781419"/>
              <a:ext cx="425003"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3" name="Rectangle 20"/>
            <p:cNvSpPr>
              <a:spLocks noChangeArrowheads="1"/>
            </p:cNvSpPr>
            <p:nvPr/>
          </p:nvSpPr>
          <p:spPr bwMode="auto">
            <a:xfrm>
              <a:off x="7765523" y="5647704"/>
              <a:ext cx="423848" cy="133714"/>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4" name="Rectangle 21"/>
            <p:cNvSpPr>
              <a:spLocks noChangeArrowheads="1"/>
            </p:cNvSpPr>
            <p:nvPr/>
          </p:nvSpPr>
          <p:spPr bwMode="auto">
            <a:xfrm>
              <a:off x="8189372" y="5647704"/>
              <a:ext cx="425003"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5" name="Rectangle 22"/>
            <p:cNvSpPr>
              <a:spLocks noChangeArrowheads="1"/>
            </p:cNvSpPr>
            <p:nvPr/>
          </p:nvSpPr>
          <p:spPr bwMode="auto">
            <a:xfrm>
              <a:off x="8614374" y="5647704"/>
              <a:ext cx="423848"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6" name="Rectangle 23"/>
            <p:cNvSpPr>
              <a:spLocks noChangeArrowheads="1"/>
            </p:cNvSpPr>
            <p:nvPr/>
          </p:nvSpPr>
          <p:spPr bwMode="auto">
            <a:xfrm>
              <a:off x="9038223" y="5647704"/>
              <a:ext cx="425003"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7" name="Rectangle 24"/>
            <p:cNvSpPr>
              <a:spLocks noChangeArrowheads="1"/>
            </p:cNvSpPr>
            <p:nvPr/>
          </p:nvSpPr>
          <p:spPr bwMode="auto">
            <a:xfrm>
              <a:off x="8614374" y="5516278"/>
              <a:ext cx="423848" cy="131427"/>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8" name="Rectangle 25"/>
            <p:cNvSpPr>
              <a:spLocks noChangeArrowheads="1"/>
            </p:cNvSpPr>
            <p:nvPr/>
          </p:nvSpPr>
          <p:spPr bwMode="auto">
            <a:xfrm>
              <a:off x="7765523" y="5781419"/>
              <a:ext cx="423848"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39" name="Rectangle 26"/>
            <p:cNvSpPr>
              <a:spLocks noChangeArrowheads="1"/>
            </p:cNvSpPr>
            <p:nvPr/>
          </p:nvSpPr>
          <p:spPr bwMode="auto">
            <a:xfrm>
              <a:off x="8189372" y="5382563"/>
              <a:ext cx="425003" cy="133714"/>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0" name="Rectangle 27"/>
            <p:cNvSpPr>
              <a:spLocks noChangeArrowheads="1"/>
            </p:cNvSpPr>
            <p:nvPr/>
          </p:nvSpPr>
          <p:spPr bwMode="auto">
            <a:xfrm>
              <a:off x="9038223" y="5781419"/>
              <a:ext cx="425003" cy="132571"/>
            </a:xfrm>
            <a:prstGeom prst="rect">
              <a:avLst/>
            </a:prstGeom>
            <a:solidFill>
              <a:srgbClr val="96969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1" name="Rectangle 28"/>
            <p:cNvSpPr>
              <a:spLocks noChangeArrowheads="1"/>
            </p:cNvSpPr>
            <p:nvPr/>
          </p:nvSpPr>
          <p:spPr bwMode="auto">
            <a:xfrm>
              <a:off x="7765523" y="5248851"/>
              <a:ext cx="423848" cy="131427"/>
            </a:xfrm>
            <a:prstGeom prst="rect">
              <a:avLst/>
            </a:prstGeom>
            <a:solidFill>
              <a:srgbClr val="FFCC99"/>
            </a:solidFill>
            <a:ln w="31750" algn="ctr">
              <a:solidFill>
                <a:srgbClr val="000000"/>
              </a:solidFill>
              <a:miter lim="800000"/>
              <a:headEnd type="none" w="sm" len="sm"/>
              <a:tailEnd type="none" w="med" len="lg"/>
            </a:ln>
            <a:effectLst/>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2" name="Rectangle 29"/>
            <p:cNvSpPr>
              <a:spLocks noChangeArrowheads="1"/>
            </p:cNvSpPr>
            <p:nvPr/>
          </p:nvSpPr>
          <p:spPr bwMode="auto">
            <a:xfrm>
              <a:off x="8189372" y="5248851"/>
              <a:ext cx="425003" cy="131427"/>
            </a:xfrm>
            <a:prstGeom prst="rect">
              <a:avLst/>
            </a:prstGeom>
            <a:solidFill>
              <a:srgbClr val="0C2E8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3" name="Rectangle 30"/>
            <p:cNvSpPr>
              <a:spLocks noChangeArrowheads="1"/>
            </p:cNvSpPr>
            <p:nvPr/>
          </p:nvSpPr>
          <p:spPr bwMode="auto">
            <a:xfrm>
              <a:off x="8614374" y="5248851"/>
              <a:ext cx="423848" cy="131427"/>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4" name="Rectangle 31"/>
            <p:cNvSpPr>
              <a:spLocks noChangeArrowheads="1"/>
            </p:cNvSpPr>
            <p:nvPr/>
          </p:nvSpPr>
          <p:spPr bwMode="auto">
            <a:xfrm>
              <a:off x="9038223" y="5248851"/>
              <a:ext cx="425003" cy="131427"/>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5</a:t>
              </a:r>
            </a:p>
          </p:txBody>
        </p:sp>
        <p:sp>
          <p:nvSpPr>
            <p:cNvPr id="45" name="Rectangle 32"/>
            <p:cNvSpPr>
              <a:spLocks noChangeArrowheads="1"/>
            </p:cNvSpPr>
            <p:nvPr/>
          </p:nvSpPr>
          <p:spPr bwMode="auto">
            <a:xfrm>
              <a:off x="8614374" y="5780276"/>
              <a:ext cx="423848"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6" name="Rectangle 33"/>
            <p:cNvSpPr>
              <a:spLocks noChangeArrowheads="1"/>
            </p:cNvSpPr>
            <p:nvPr/>
          </p:nvSpPr>
          <p:spPr bwMode="auto">
            <a:xfrm>
              <a:off x="9038223" y="5517419"/>
              <a:ext cx="425003" cy="133714"/>
            </a:xfrm>
            <a:prstGeom prst="rect">
              <a:avLst/>
            </a:prstGeom>
            <a:solidFill>
              <a:srgbClr val="0C2E8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7" name="Rectangle 34"/>
            <p:cNvSpPr>
              <a:spLocks noChangeArrowheads="1"/>
            </p:cNvSpPr>
            <p:nvPr/>
          </p:nvSpPr>
          <p:spPr bwMode="auto">
            <a:xfrm>
              <a:off x="8189372" y="5513992"/>
              <a:ext cx="425003" cy="132571"/>
            </a:xfrm>
            <a:prstGeom prst="rect">
              <a:avLst/>
            </a:prstGeom>
            <a:solidFill>
              <a:srgbClr val="FFCC99"/>
            </a:solidFill>
            <a:ln w="31750" algn="ctr">
              <a:solidFill>
                <a:srgbClr val="000000"/>
              </a:solidFill>
              <a:miter lim="800000"/>
              <a:headEnd type="none" w="sm" len="sm"/>
              <a:tailEnd type="none" w="med" len="lg"/>
            </a:ln>
            <a:effectLst/>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48" name="Rectangle 35"/>
            <p:cNvSpPr>
              <a:spLocks noChangeArrowheads="1"/>
            </p:cNvSpPr>
            <p:nvPr/>
          </p:nvSpPr>
          <p:spPr bwMode="auto">
            <a:xfrm>
              <a:off x="8614374" y="5380277"/>
              <a:ext cx="423848" cy="133714"/>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1</a:t>
              </a:r>
            </a:p>
          </p:txBody>
        </p:sp>
        <p:sp>
          <p:nvSpPr>
            <p:cNvPr id="49" name="Rectangle 36"/>
            <p:cNvSpPr>
              <a:spLocks noChangeArrowheads="1"/>
            </p:cNvSpPr>
            <p:nvPr/>
          </p:nvSpPr>
          <p:spPr bwMode="auto">
            <a:xfrm>
              <a:off x="7765523" y="5513992"/>
              <a:ext cx="423848"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0" name="Rectangle 37"/>
            <p:cNvSpPr>
              <a:spLocks noChangeArrowheads="1"/>
            </p:cNvSpPr>
            <p:nvPr/>
          </p:nvSpPr>
          <p:spPr bwMode="auto">
            <a:xfrm>
              <a:off x="7765523" y="5380277"/>
              <a:ext cx="423848" cy="133714"/>
            </a:xfrm>
            <a:prstGeom prst="rect">
              <a:avLst/>
            </a:prstGeom>
            <a:solidFill>
              <a:srgbClr val="0C2E8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1" name="Rectangle 38"/>
            <p:cNvSpPr>
              <a:spLocks noChangeArrowheads="1"/>
            </p:cNvSpPr>
            <p:nvPr/>
          </p:nvSpPr>
          <p:spPr bwMode="auto">
            <a:xfrm>
              <a:off x="9038223" y="5380277"/>
              <a:ext cx="425003" cy="133714"/>
            </a:xfrm>
            <a:prstGeom prst="rect">
              <a:avLst/>
            </a:prstGeom>
            <a:solidFill>
              <a:srgbClr val="FFCC99"/>
            </a:solidFill>
            <a:ln w="31750" algn="ctr">
              <a:solidFill>
                <a:srgbClr val="000000"/>
              </a:solidFill>
              <a:miter lim="800000"/>
              <a:headEnd type="none" w="sm" len="sm"/>
              <a:tailEnd type="none" w="med" len="lg"/>
            </a:ln>
            <a:effectLst/>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2" name="Rectangle 39"/>
            <p:cNvSpPr>
              <a:spLocks noChangeArrowheads="1"/>
            </p:cNvSpPr>
            <p:nvPr/>
          </p:nvSpPr>
          <p:spPr bwMode="auto">
            <a:xfrm>
              <a:off x="8189372" y="5780276"/>
              <a:ext cx="425003" cy="132571"/>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3</a:t>
              </a:r>
            </a:p>
          </p:txBody>
        </p:sp>
        <p:sp>
          <p:nvSpPr>
            <p:cNvPr id="53" name="Rectangle 40"/>
            <p:cNvSpPr>
              <a:spLocks noChangeArrowheads="1"/>
            </p:cNvSpPr>
            <p:nvPr/>
          </p:nvSpPr>
          <p:spPr bwMode="auto">
            <a:xfrm>
              <a:off x="7765523" y="5646563"/>
              <a:ext cx="423848" cy="133713"/>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4" name="Rectangle 41"/>
            <p:cNvSpPr>
              <a:spLocks noChangeArrowheads="1"/>
            </p:cNvSpPr>
            <p:nvPr/>
          </p:nvSpPr>
          <p:spPr bwMode="auto">
            <a:xfrm>
              <a:off x="8189372" y="5646563"/>
              <a:ext cx="425003" cy="133713"/>
            </a:xfrm>
            <a:prstGeom prst="rect">
              <a:avLst/>
            </a:prstGeom>
            <a:solidFill>
              <a:srgbClr val="0C2E8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5" name="Rectangle 42"/>
            <p:cNvSpPr>
              <a:spLocks noChangeArrowheads="1"/>
            </p:cNvSpPr>
            <p:nvPr/>
          </p:nvSpPr>
          <p:spPr bwMode="auto">
            <a:xfrm>
              <a:off x="8614374" y="5646563"/>
              <a:ext cx="423848" cy="133713"/>
            </a:xfrm>
            <a:prstGeom prst="rect">
              <a:avLst/>
            </a:prstGeom>
            <a:solidFill>
              <a:srgbClr val="FFCC99"/>
            </a:solidFill>
            <a:ln w="31750" algn="ctr">
              <a:solidFill>
                <a:srgbClr val="000000"/>
              </a:solidFill>
              <a:miter lim="800000"/>
              <a:headEnd type="none" w="sm" len="sm"/>
              <a:tailEnd type="none" w="med" len="lg"/>
            </a:ln>
            <a:effectLst/>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6" name="Rectangle 43"/>
            <p:cNvSpPr>
              <a:spLocks noChangeArrowheads="1"/>
            </p:cNvSpPr>
            <p:nvPr/>
          </p:nvSpPr>
          <p:spPr bwMode="auto">
            <a:xfrm>
              <a:off x="9038223" y="5646563"/>
              <a:ext cx="425003" cy="133713"/>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2</a:t>
              </a:r>
            </a:p>
          </p:txBody>
        </p:sp>
        <p:sp>
          <p:nvSpPr>
            <p:cNvPr id="57" name="Rectangle 44"/>
            <p:cNvSpPr>
              <a:spLocks noChangeArrowheads="1"/>
            </p:cNvSpPr>
            <p:nvPr/>
          </p:nvSpPr>
          <p:spPr bwMode="auto">
            <a:xfrm>
              <a:off x="8614374" y="5520849"/>
              <a:ext cx="423848" cy="131427"/>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8" name="Rectangle 45"/>
            <p:cNvSpPr>
              <a:spLocks noChangeArrowheads="1"/>
            </p:cNvSpPr>
            <p:nvPr/>
          </p:nvSpPr>
          <p:spPr bwMode="auto">
            <a:xfrm>
              <a:off x="7765523" y="5780276"/>
              <a:ext cx="423848" cy="132571"/>
            </a:xfrm>
            <a:prstGeom prst="rect">
              <a:avLst/>
            </a:prstGeom>
            <a:solidFill>
              <a:srgbClr val="0C2E86"/>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59" name="Rectangle 46"/>
            <p:cNvSpPr>
              <a:spLocks noChangeArrowheads="1"/>
            </p:cNvSpPr>
            <p:nvPr/>
          </p:nvSpPr>
          <p:spPr bwMode="auto">
            <a:xfrm>
              <a:off x="8189372" y="5380277"/>
              <a:ext cx="425003" cy="133714"/>
            </a:xfrm>
            <a:prstGeom prst="rect">
              <a:avLst/>
            </a:prstGeom>
            <a:solidFill>
              <a:srgbClr val="FFCC99"/>
            </a:solidFill>
            <a:ln w="31750" algn="ctr">
              <a:solidFill>
                <a:srgbClr val="000000"/>
              </a:solidFill>
              <a:miter lim="800000"/>
              <a:headEnd type="none" w="sm" len="sm"/>
              <a:tailEnd type="none" w="med" len="lg"/>
            </a:ln>
            <a:effectLst/>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60" name="Rectangle 47"/>
            <p:cNvSpPr>
              <a:spLocks noChangeArrowheads="1"/>
            </p:cNvSpPr>
            <p:nvPr/>
          </p:nvSpPr>
          <p:spPr bwMode="auto">
            <a:xfrm>
              <a:off x="9038223" y="5780276"/>
              <a:ext cx="425003" cy="132571"/>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4</a:t>
              </a:r>
            </a:p>
          </p:txBody>
        </p:sp>
        <p:sp>
          <p:nvSpPr>
            <p:cNvPr id="61" name="AutoShape 48"/>
            <p:cNvSpPr>
              <a:spLocks noChangeArrowheads="1"/>
            </p:cNvSpPr>
            <p:nvPr/>
          </p:nvSpPr>
          <p:spPr bwMode="auto">
            <a:xfrm>
              <a:off x="9109826" y="5049994"/>
              <a:ext cx="95856" cy="198856"/>
            </a:xfrm>
            <a:prstGeom prst="downArrow">
              <a:avLst>
                <a:gd name="adj1" fmla="val 50000"/>
                <a:gd name="adj2" fmla="val 64718"/>
              </a:avLst>
            </a:prstGeom>
            <a:solidFill>
              <a:srgbClr val="996633"/>
            </a:solidFill>
            <a:ln w="31750" algn="ctr">
              <a:no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62" name="Rectangle 49"/>
            <p:cNvSpPr>
              <a:spLocks noChangeArrowheads="1"/>
            </p:cNvSpPr>
            <p:nvPr/>
          </p:nvSpPr>
          <p:spPr bwMode="auto">
            <a:xfrm>
              <a:off x="7542628" y="4412285"/>
              <a:ext cx="426159" cy="131427"/>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3</a:t>
              </a:r>
            </a:p>
          </p:txBody>
        </p:sp>
        <p:sp>
          <p:nvSpPr>
            <p:cNvPr id="63" name="Rectangle 50"/>
            <p:cNvSpPr>
              <a:spLocks noChangeArrowheads="1"/>
            </p:cNvSpPr>
            <p:nvPr/>
          </p:nvSpPr>
          <p:spPr bwMode="auto">
            <a:xfrm>
              <a:off x="7542628" y="4278570"/>
              <a:ext cx="426159" cy="133714"/>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2</a:t>
              </a:r>
            </a:p>
          </p:txBody>
        </p:sp>
        <p:sp>
          <p:nvSpPr>
            <p:cNvPr id="64" name="Rectangle 51"/>
            <p:cNvSpPr>
              <a:spLocks noChangeArrowheads="1"/>
            </p:cNvSpPr>
            <p:nvPr/>
          </p:nvSpPr>
          <p:spPr bwMode="auto">
            <a:xfrm>
              <a:off x="7542628" y="4155143"/>
              <a:ext cx="426159" cy="132571"/>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1</a:t>
              </a:r>
            </a:p>
          </p:txBody>
        </p:sp>
        <p:sp>
          <p:nvSpPr>
            <p:cNvPr id="65" name="Rectangle 52"/>
            <p:cNvSpPr>
              <a:spLocks noChangeArrowheads="1"/>
            </p:cNvSpPr>
            <p:nvPr/>
          </p:nvSpPr>
          <p:spPr bwMode="auto">
            <a:xfrm>
              <a:off x="7542628" y="4534569"/>
              <a:ext cx="426159" cy="132571"/>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4</a:t>
              </a:r>
            </a:p>
          </p:txBody>
        </p:sp>
        <p:sp>
          <p:nvSpPr>
            <p:cNvPr id="66" name="Rectangle 53"/>
            <p:cNvSpPr>
              <a:spLocks noChangeArrowheads="1"/>
            </p:cNvSpPr>
            <p:nvPr/>
          </p:nvSpPr>
          <p:spPr bwMode="auto">
            <a:xfrm>
              <a:off x="7542628" y="4657997"/>
              <a:ext cx="426159" cy="132571"/>
            </a:xfrm>
            <a:prstGeom prst="rect">
              <a:avLst/>
            </a:prstGeom>
            <a:solidFill>
              <a:srgbClr val="FF6600"/>
            </a:solidFill>
            <a:ln w="31750" algn="ctr">
              <a:solidFill>
                <a:srgbClr val="000000"/>
              </a:solidFill>
              <a:miter lim="800000"/>
              <a:headEnd type="none" w="sm" len="sm"/>
              <a:tailEnd type="none" w="med" len="lg"/>
            </a:ln>
          </p:spPr>
          <p:txBody>
            <a:bodyPr wrap="none" anchor="ctr"/>
            <a:lstStyle/>
            <a:p>
              <a:pPr algn="ctr" fontAlgn="base"/>
              <a:r>
                <a:rPr lang="en-US" altLang="zh-CN" sz="1200" dirty="0">
                  <a:solidFill>
                    <a:srgbClr val="000000"/>
                  </a:solidFill>
                  <a:latin typeface="+mn-ea"/>
                  <a:ea typeface="+mn-ea"/>
                </a:rPr>
                <a:t>5</a:t>
              </a:r>
            </a:p>
          </p:txBody>
        </p:sp>
        <p:sp>
          <p:nvSpPr>
            <p:cNvPr id="67" name="Rectangle 54"/>
            <p:cNvSpPr>
              <a:spLocks noChangeArrowheads="1"/>
            </p:cNvSpPr>
            <p:nvPr/>
          </p:nvSpPr>
          <p:spPr bwMode="auto">
            <a:xfrm>
              <a:off x="8133937" y="4412285"/>
              <a:ext cx="425003" cy="131427"/>
            </a:xfrm>
            <a:prstGeom prst="rect">
              <a:avLst/>
            </a:prstGeom>
            <a:solidFill>
              <a:srgbClr val="FFCC99"/>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68" name="Rectangle 55"/>
            <p:cNvSpPr>
              <a:spLocks noChangeArrowheads="1"/>
            </p:cNvSpPr>
            <p:nvPr/>
          </p:nvSpPr>
          <p:spPr bwMode="auto">
            <a:xfrm>
              <a:off x="8133937" y="4278570"/>
              <a:ext cx="425003" cy="133714"/>
            </a:xfrm>
            <a:prstGeom prst="rect">
              <a:avLst/>
            </a:prstGeom>
            <a:solidFill>
              <a:srgbClr val="FFCC99"/>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69" name="Rectangle 56"/>
            <p:cNvSpPr>
              <a:spLocks noChangeArrowheads="1"/>
            </p:cNvSpPr>
            <p:nvPr/>
          </p:nvSpPr>
          <p:spPr bwMode="auto">
            <a:xfrm>
              <a:off x="8133937" y="4155143"/>
              <a:ext cx="425003" cy="132571"/>
            </a:xfrm>
            <a:prstGeom prst="rect">
              <a:avLst/>
            </a:prstGeom>
            <a:solidFill>
              <a:srgbClr val="FFCC99"/>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0" name="Rectangle 57"/>
            <p:cNvSpPr>
              <a:spLocks noChangeArrowheads="1"/>
            </p:cNvSpPr>
            <p:nvPr/>
          </p:nvSpPr>
          <p:spPr bwMode="auto">
            <a:xfrm>
              <a:off x="8133937" y="4534569"/>
              <a:ext cx="425003" cy="132571"/>
            </a:xfrm>
            <a:prstGeom prst="rect">
              <a:avLst/>
            </a:prstGeom>
            <a:solidFill>
              <a:srgbClr val="FFCC99"/>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1" name="Rectangle 58"/>
            <p:cNvSpPr>
              <a:spLocks noChangeArrowheads="1"/>
            </p:cNvSpPr>
            <p:nvPr/>
          </p:nvSpPr>
          <p:spPr bwMode="auto">
            <a:xfrm>
              <a:off x="8133937" y="4657997"/>
              <a:ext cx="425003" cy="132571"/>
            </a:xfrm>
            <a:prstGeom prst="rect">
              <a:avLst/>
            </a:prstGeom>
            <a:solidFill>
              <a:srgbClr val="FFCC99"/>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2" name="Rectangle 59"/>
            <p:cNvSpPr>
              <a:spLocks noChangeArrowheads="1"/>
            </p:cNvSpPr>
            <p:nvPr/>
          </p:nvSpPr>
          <p:spPr bwMode="auto">
            <a:xfrm>
              <a:off x="8725245" y="4412285"/>
              <a:ext cx="425003" cy="131427"/>
            </a:xfrm>
            <a:prstGeom prst="rect">
              <a:avLst/>
            </a:prstGeom>
            <a:solidFill>
              <a:srgbClr val="0C2E86"/>
            </a:solidFill>
            <a:ln w="31750" algn="ctr">
              <a:solidFill>
                <a:srgbClr val="777777"/>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3" name="Rectangle 60"/>
            <p:cNvSpPr>
              <a:spLocks noChangeArrowheads="1"/>
            </p:cNvSpPr>
            <p:nvPr/>
          </p:nvSpPr>
          <p:spPr bwMode="auto">
            <a:xfrm>
              <a:off x="8725245" y="4278570"/>
              <a:ext cx="425003" cy="133714"/>
            </a:xfrm>
            <a:prstGeom prst="rect">
              <a:avLst/>
            </a:prstGeom>
            <a:solidFill>
              <a:srgbClr val="0C2E86"/>
            </a:solidFill>
            <a:ln w="31750" algn="ctr">
              <a:solidFill>
                <a:srgbClr val="777777"/>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4" name="Rectangle 61"/>
            <p:cNvSpPr>
              <a:spLocks noChangeArrowheads="1"/>
            </p:cNvSpPr>
            <p:nvPr/>
          </p:nvSpPr>
          <p:spPr bwMode="auto">
            <a:xfrm>
              <a:off x="8725245" y="4155143"/>
              <a:ext cx="425003" cy="132571"/>
            </a:xfrm>
            <a:prstGeom prst="rect">
              <a:avLst/>
            </a:prstGeom>
            <a:solidFill>
              <a:srgbClr val="0C2E86"/>
            </a:solidFill>
            <a:ln w="31750" algn="ctr">
              <a:solidFill>
                <a:srgbClr val="777777"/>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5" name="Rectangle 62"/>
            <p:cNvSpPr>
              <a:spLocks noChangeArrowheads="1"/>
            </p:cNvSpPr>
            <p:nvPr/>
          </p:nvSpPr>
          <p:spPr bwMode="auto">
            <a:xfrm>
              <a:off x="8725245" y="4534569"/>
              <a:ext cx="425003" cy="132571"/>
            </a:xfrm>
            <a:prstGeom prst="rect">
              <a:avLst/>
            </a:prstGeom>
            <a:solidFill>
              <a:srgbClr val="0C2E86"/>
            </a:solidFill>
            <a:ln w="31750" algn="ctr">
              <a:solidFill>
                <a:srgbClr val="777777"/>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6" name="Rectangle 63"/>
            <p:cNvSpPr>
              <a:spLocks noChangeArrowheads="1"/>
            </p:cNvSpPr>
            <p:nvPr/>
          </p:nvSpPr>
          <p:spPr bwMode="auto">
            <a:xfrm>
              <a:off x="8725245" y="4657997"/>
              <a:ext cx="425003" cy="132571"/>
            </a:xfrm>
            <a:prstGeom prst="rect">
              <a:avLst/>
            </a:prstGeom>
            <a:solidFill>
              <a:srgbClr val="0C2E86"/>
            </a:solidFill>
            <a:ln w="31750" algn="ctr">
              <a:solidFill>
                <a:srgbClr val="777777"/>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7" name="Rectangle 64"/>
            <p:cNvSpPr>
              <a:spLocks noChangeArrowheads="1"/>
            </p:cNvSpPr>
            <p:nvPr/>
          </p:nvSpPr>
          <p:spPr bwMode="auto">
            <a:xfrm>
              <a:off x="9316554" y="4412285"/>
              <a:ext cx="425003" cy="131427"/>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8" name="Rectangle 65"/>
            <p:cNvSpPr>
              <a:spLocks noChangeArrowheads="1"/>
            </p:cNvSpPr>
            <p:nvPr/>
          </p:nvSpPr>
          <p:spPr bwMode="auto">
            <a:xfrm>
              <a:off x="9316554" y="4278570"/>
              <a:ext cx="425003" cy="133714"/>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79" name="Rectangle 66"/>
            <p:cNvSpPr>
              <a:spLocks noChangeArrowheads="1"/>
            </p:cNvSpPr>
            <p:nvPr/>
          </p:nvSpPr>
          <p:spPr bwMode="auto">
            <a:xfrm>
              <a:off x="9316554" y="4155143"/>
              <a:ext cx="425003"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80" name="Rectangle 67"/>
            <p:cNvSpPr>
              <a:spLocks noChangeArrowheads="1"/>
            </p:cNvSpPr>
            <p:nvPr/>
          </p:nvSpPr>
          <p:spPr bwMode="auto">
            <a:xfrm>
              <a:off x="9316554" y="4534569"/>
              <a:ext cx="425003"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81" name="Rectangle 68"/>
            <p:cNvSpPr>
              <a:spLocks noChangeArrowheads="1"/>
            </p:cNvSpPr>
            <p:nvPr/>
          </p:nvSpPr>
          <p:spPr bwMode="auto">
            <a:xfrm>
              <a:off x="9316554" y="4657997"/>
              <a:ext cx="425003" cy="132571"/>
            </a:xfrm>
            <a:prstGeom prst="rect">
              <a:avLst/>
            </a:prstGeom>
            <a:solidFill>
              <a:srgbClr val="FFFF00"/>
            </a:solidFill>
            <a:ln w="31750" algn="ctr">
              <a:solidFill>
                <a:srgbClr val="000000"/>
              </a:solidFill>
              <a:miter lim="800000"/>
              <a:headEnd type="none" w="sm" len="sm"/>
              <a:tailEnd type="none" w="med" len="lg"/>
            </a:ln>
          </p:spPr>
          <p:txBody>
            <a:bodyPr wrap="none" anchor="ctr"/>
            <a:lstStyle/>
            <a:p>
              <a:pPr algn="ctr" eaLnBrk="0" fontAlgn="auto" hangingPunct="0">
                <a:spcBef>
                  <a:spcPts val="0"/>
                </a:spcBef>
                <a:spcAft>
                  <a:spcPts val="0"/>
                </a:spcAft>
                <a:defRPr/>
              </a:pPr>
              <a:endParaRPr lang="zh-CN" altLang="en-US" sz="1200" kern="0">
                <a:solidFill>
                  <a:srgbClr val="000000"/>
                </a:solidFill>
                <a:latin typeface="+mn-ea"/>
                <a:ea typeface="+mn-ea"/>
              </a:endParaRPr>
            </a:p>
          </p:txBody>
        </p:sp>
        <p:sp>
          <p:nvSpPr>
            <p:cNvPr id="82" name="Text Box 69"/>
            <p:cNvSpPr txBox="1">
              <a:spLocks noChangeArrowheads="1"/>
            </p:cNvSpPr>
            <p:nvPr/>
          </p:nvSpPr>
          <p:spPr bwMode="auto">
            <a:xfrm>
              <a:off x="7500156" y="3935675"/>
              <a:ext cx="574854" cy="269857"/>
            </a:xfrm>
            <a:prstGeom prst="rect">
              <a:avLst/>
            </a:prstGeom>
            <a:noFill/>
            <a:ln w="9525" algn="ctr">
              <a:noFill/>
              <a:miter lim="800000"/>
              <a:headEnd/>
              <a:tailEnd/>
            </a:ln>
          </p:spPr>
          <p:txBody>
            <a:bodyPr wrap="square">
              <a:spAutoFit/>
            </a:bodyPr>
            <a:lstStyle/>
            <a:p>
              <a:pPr fontAlgn="auto">
                <a:spcBef>
                  <a:spcPct val="50000"/>
                </a:spcBef>
                <a:spcAft>
                  <a:spcPts val="0"/>
                </a:spcAft>
                <a:defRPr/>
              </a:pPr>
              <a:r>
                <a:rPr lang="en-US" altLang="zh-CN" sz="1200" kern="0" dirty="0">
                  <a:solidFill>
                    <a:srgbClr val="000000"/>
                  </a:solidFill>
                  <a:latin typeface="+mn-ea"/>
                  <a:ea typeface="+mn-ea"/>
                </a:rPr>
                <a:t>VM 1</a:t>
              </a:r>
            </a:p>
          </p:txBody>
        </p:sp>
        <p:sp>
          <p:nvSpPr>
            <p:cNvPr id="83" name="Text Box 70"/>
            <p:cNvSpPr txBox="1">
              <a:spLocks noChangeArrowheads="1"/>
            </p:cNvSpPr>
            <p:nvPr/>
          </p:nvSpPr>
          <p:spPr bwMode="auto">
            <a:xfrm>
              <a:off x="9298566" y="3935675"/>
              <a:ext cx="558940" cy="269857"/>
            </a:xfrm>
            <a:prstGeom prst="rect">
              <a:avLst/>
            </a:prstGeom>
            <a:noFill/>
            <a:ln w="9525" algn="ctr">
              <a:noFill/>
              <a:miter lim="800000"/>
              <a:headEnd/>
              <a:tailEnd/>
            </a:ln>
          </p:spPr>
          <p:txBody>
            <a:bodyPr wrap="square">
              <a:spAutoFit/>
            </a:bodyPr>
            <a:lstStyle/>
            <a:p>
              <a:pPr fontAlgn="auto">
                <a:spcBef>
                  <a:spcPct val="50000"/>
                </a:spcBef>
                <a:spcAft>
                  <a:spcPts val="0"/>
                </a:spcAft>
                <a:defRPr/>
              </a:pPr>
              <a:r>
                <a:rPr lang="en-US" altLang="zh-CN" sz="1200" kern="0" dirty="0">
                  <a:solidFill>
                    <a:srgbClr val="000000"/>
                  </a:solidFill>
                  <a:latin typeface="+mn-ea"/>
                  <a:ea typeface="+mn-ea"/>
                </a:rPr>
                <a:t>VM 4</a:t>
              </a:r>
            </a:p>
          </p:txBody>
        </p:sp>
        <p:sp>
          <p:nvSpPr>
            <p:cNvPr id="84" name="Text Box 71"/>
            <p:cNvSpPr txBox="1">
              <a:spLocks noChangeArrowheads="1"/>
            </p:cNvSpPr>
            <p:nvPr/>
          </p:nvSpPr>
          <p:spPr bwMode="auto">
            <a:xfrm>
              <a:off x="8688288" y="3935675"/>
              <a:ext cx="560216" cy="269857"/>
            </a:xfrm>
            <a:prstGeom prst="rect">
              <a:avLst/>
            </a:prstGeom>
            <a:noFill/>
            <a:ln w="9525" algn="ctr">
              <a:noFill/>
              <a:miter lim="800000"/>
              <a:headEnd/>
              <a:tailEnd/>
            </a:ln>
          </p:spPr>
          <p:txBody>
            <a:bodyPr wrap="square">
              <a:spAutoFit/>
            </a:bodyPr>
            <a:lstStyle/>
            <a:p>
              <a:pPr fontAlgn="auto">
                <a:spcBef>
                  <a:spcPct val="50000"/>
                </a:spcBef>
                <a:spcAft>
                  <a:spcPts val="0"/>
                </a:spcAft>
                <a:defRPr/>
              </a:pPr>
              <a:r>
                <a:rPr lang="en-US" altLang="zh-CN" sz="1200" kern="0" dirty="0">
                  <a:solidFill>
                    <a:srgbClr val="000000"/>
                  </a:solidFill>
                  <a:latin typeface="+mn-ea"/>
                  <a:ea typeface="+mn-ea"/>
                </a:rPr>
                <a:t>VM 3</a:t>
              </a:r>
            </a:p>
          </p:txBody>
        </p:sp>
        <p:sp>
          <p:nvSpPr>
            <p:cNvPr id="85" name="Text Box 72"/>
            <p:cNvSpPr txBox="1">
              <a:spLocks noChangeArrowheads="1"/>
            </p:cNvSpPr>
            <p:nvPr/>
          </p:nvSpPr>
          <p:spPr bwMode="auto">
            <a:xfrm>
              <a:off x="8094872" y="3935675"/>
              <a:ext cx="629420" cy="269857"/>
            </a:xfrm>
            <a:prstGeom prst="rect">
              <a:avLst/>
            </a:prstGeom>
            <a:noFill/>
            <a:ln w="9525" algn="ctr">
              <a:noFill/>
              <a:miter lim="800000"/>
              <a:headEnd/>
              <a:tailEnd/>
            </a:ln>
          </p:spPr>
          <p:txBody>
            <a:bodyPr wrap="square">
              <a:spAutoFit/>
            </a:bodyPr>
            <a:lstStyle/>
            <a:p>
              <a:pPr fontAlgn="auto">
                <a:spcBef>
                  <a:spcPct val="50000"/>
                </a:spcBef>
                <a:spcAft>
                  <a:spcPts val="0"/>
                </a:spcAft>
                <a:defRPr/>
              </a:pPr>
              <a:r>
                <a:rPr lang="en-US" altLang="zh-CN" sz="1200" kern="0" dirty="0">
                  <a:solidFill>
                    <a:srgbClr val="000000"/>
                  </a:solidFill>
                  <a:latin typeface="+mn-ea"/>
                  <a:ea typeface="+mn-ea"/>
                </a:rPr>
                <a:t>VM 2</a:t>
              </a:r>
            </a:p>
          </p:txBody>
        </p:sp>
      </p:grpSp>
    </p:spTree>
    <p:extLst>
      <p:ext uri="{BB962C8B-B14F-4D97-AF65-F5344CB8AC3E}">
        <p14:creationId xmlns:p14="http://schemas.microsoft.com/office/powerpoint/2010/main" val="1101828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占位符 41"/>
          <p:cNvSpPr>
            <a:spLocks noGrp="1"/>
          </p:cNvSpPr>
          <p:nvPr>
            <p:ph type="body" sz="quarter" idx="10"/>
          </p:nvPr>
        </p:nvSpPr>
        <p:spPr>
          <a:xfrm>
            <a:off x="912285" y="1233488"/>
            <a:ext cx="5183715" cy="4680000"/>
          </a:xfrm>
        </p:spPr>
        <p:txBody>
          <a:bodyPr/>
          <a:lstStyle/>
          <a:p>
            <a:pPr algn="l"/>
            <a:r>
              <a:rPr lang="en-US" altLang="zh-CN" sz="1200" dirty="0"/>
              <a:t>Storage devices provide different performance and use different interface protocols. To address these differences, Huawei storage virtualization formats storage devices and converts various storage resources to centrally managed data storage resources. These data storage resources can be used to store information about VM disks, VM configurations, and snapshots. Users can apply the similar way to manage storage, improving storage management efficiency</a:t>
            </a:r>
            <a:r>
              <a:rPr lang="en-US" altLang="zh-CN" sz="1200" dirty="0" smtClean="0"/>
              <a:t>.</a:t>
            </a:r>
          </a:p>
          <a:p>
            <a:pPr algn="l"/>
            <a:r>
              <a:rPr lang="en-US" altLang="zh-CN" sz="1200" dirty="0"/>
              <a:t>A VM disk can be used only after it is mounted to a VM using disk driver. Disk driver is categorized as user driver, kernel back-end driver, and kernel front-end driver. The process of writing VM I/O data into disk files is as follows: The front-end driver captures all VM I/O operations and forwards them to the back-end driver. Then, the back-end driver converts these operations to I/O operations in the user driver and writes the data into disk files.</a:t>
            </a:r>
          </a:p>
          <a:p>
            <a:pPr algn="l"/>
            <a:endParaRPr lang="en-US" altLang="zh-CN" sz="1200" dirty="0"/>
          </a:p>
          <a:p>
            <a:pPr algn="l"/>
            <a:endParaRPr lang="zh-CN" altLang="en-US" sz="1200" dirty="0"/>
          </a:p>
        </p:txBody>
      </p:sp>
      <p:sp>
        <p:nvSpPr>
          <p:cNvPr id="43" name="文本占位符 42"/>
          <p:cNvSpPr>
            <a:spLocks noGrp="1"/>
          </p:cNvSpPr>
          <p:nvPr>
            <p:ph type="body" sz="quarter" idx="12"/>
          </p:nvPr>
        </p:nvSpPr>
        <p:spPr/>
        <p:txBody>
          <a:bodyPr/>
          <a:lstStyle/>
          <a:p>
            <a:r>
              <a:rPr lang="en-US" altLang="zh-CN" dirty="0"/>
              <a:t>Storage Virtualization Principles</a:t>
            </a:r>
            <a:endParaRPr lang="zh-CN" altLang="en-US" dirty="0"/>
          </a:p>
        </p:txBody>
      </p:sp>
      <p:grpSp>
        <p:nvGrpSpPr>
          <p:cNvPr id="44" name="组合 43"/>
          <p:cNvGrpSpPr/>
          <p:nvPr/>
        </p:nvGrpSpPr>
        <p:grpSpPr>
          <a:xfrm>
            <a:off x="5951985" y="1233488"/>
            <a:ext cx="5520878" cy="5148262"/>
            <a:chOff x="5951985" y="1520788"/>
            <a:chExt cx="4212468" cy="3985994"/>
          </a:xfrm>
        </p:grpSpPr>
        <p:sp>
          <p:nvSpPr>
            <p:cNvPr id="7" name="AutoShape 29"/>
            <p:cNvSpPr>
              <a:spLocks noChangeArrowheads="1"/>
            </p:cNvSpPr>
            <p:nvPr/>
          </p:nvSpPr>
          <p:spPr bwMode="gray">
            <a:xfrm>
              <a:off x="6059996" y="1520788"/>
              <a:ext cx="1564954" cy="551482"/>
            </a:xfrm>
            <a:prstGeom prst="roundRect">
              <a:avLst>
                <a:gd name="adj" fmla="val 8495"/>
              </a:avLst>
            </a:prstGeom>
            <a:solidFill>
              <a:srgbClr val="FFC000"/>
            </a:solidFill>
            <a:ln w="12700" algn="ctr">
              <a:solidFill>
                <a:srgbClr val="000000"/>
              </a:solidFill>
              <a:round/>
              <a:headEnd/>
              <a:tailEnd/>
            </a:ln>
          </p:spPr>
          <p:txBody>
            <a:bodyPr wrap="none" lIns="91422" tIns="45712" rIns="91422" bIns="45712" anchor="ctr"/>
            <a:lstStyle/>
            <a:p>
              <a:pPr algn="ctr" defTabSz="800100" fontAlgn="auto">
                <a:spcBef>
                  <a:spcPct val="50000"/>
                </a:spcBef>
                <a:spcAft>
                  <a:spcPts val="0"/>
                </a:spcAft>
                <a:defRPr/>
              </a:pPr>
              <a:endParaRPr lang="en-US" altLang="ja-JP" sz="1200" b="1" kern="0" dirty="0">
                <a:latin typeface="+mn-ea"/>
                <a:ea typeface="+mn-ea"/>
                <a:cs typeface="Arial" pitchFamily="34" charset="0"/>
              </a:endParaRPr>
            </a:p>
          </p:txBody>
        </p:sp>
        <p:sp>
          <p:nvSpPr>
            <p:cNvPr id="8" name="Rectangle 52"/>
            <p:cNvSpPr>
              <a:spLocks noChangeArrowheads="1"/>
            </p:cNvSpPr>
            <p:nvPr/>
          </p:nvSpPr>
          <p:spPr bwMode="auto">
            <a:xfrm>
              <a:off x="9102773" y="2225547"/>
              <a:ext cx="1025675" cy="2268504"/>
            </a:xfrm>
            <a:prstGeom prst="rect">
              <a:avLst/>
            </a:prstGeom>
            <a:solidFill>
              <a:srgbClr val="FFCC99"/>
            </a:solidFill>
            <a:ln w="9525">
              <a:noFill/>
              <a:miter lim="800000"/>
              <a:headEnd/>
              <a:tailEnd/>
            </a:ln>
          </p:spPr>
          <p:txBody>
            <a:bodyPr wrap="none"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buClr>
                  <a:srgbClr val="CC9900"/>
                </a:buClr>
                <a:buFont typeface="Wingdings" pitchFamily="2" charset="2"/>
                <a:buChar char="n"/>
                <a:defRPr/>
              </a:pPr>
              <a:endParaRPr lang="ko-KR" altLang="en-US" sz="1200">
                <a:solidFill>
                  <a:srgbClr val="000000"/>
                </a:solidFill>
                <a:latin typeface="+mn-ea"/>
                <a:ea typeface="+mn-ea"/>
              </a:endParaRPr>
            </a:p>
            <a:p>
              <a:pPr>
                <a:buClr>
                  <a:srgbClr val="CC9900"/>
                </a:buClr>
                <a:buFont typeface="Wingdings" pitchFamily="2" charset="2"/>
                <a:buChar char="n"/>
                <a:defRPr/>
              </a:pPr>
              <a:endParaRPr lang="ko-KR" altLang="en-US" sz="1200">
                <a:solidFill>
                  <a:srgbClr val="000000"/>
                </a:solidFill>
                <a:latin typeface="+mn-ea"/>
                <a:ea typeface="+mn-ea"/>
              </a:endParaRPr>
            </a:p>
          </p:txBody>
        </p:sp>
        <p:sp>
          <p:nvSpPr>
            <p:cNvPr id="9" name="Rectangle 52"/>
            <p:cNvSpPr>
              <a:spLocks noChangeArrowheads="1"/>
            </p:cNvSpPr>
            <p:nvPr/>
          </p:nvSpPr>
          <p:spPr bwMode="auto">
            <a:xfrm>
              <a:off x="6059996" y="2229771"/>
              <a:ext cx="2734228" cy="2233625"/>
            </a:xfrm>
            <a:prstGeom prst="rect">
              <a:avLst/>
            </a:prstGeom>
            <a:solidFill>
              <a:srgbClr val="FFCC99"/>
            </a:solidFill>
            <a:ln w="9525">
              <a:noFill/>
              <a:miter lim="800000"/>
              <a:headEnd/>
              <a:tailEnd/>
            </a:ln>
          </p:spPr>
          <p:txBody>
            <a:bodyPr wrap="none"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buClr>
                  <a:srgbClr val="CC9900"/>
                </a:buClr>
                <a:buFont typeface="Wingdings" pitchFamily="2" charset="2"/>
                <a:buChar char="n"/>
                <a:defRPr/>
              </a:pPr>
              <a:endParaRPr lang="ko-KR" altLang="en-US" sz="1200">
                <a:solidFill>
                  <a:srgbClr val="000000"/>
                </a:solidFill>
                <a:latin typeface="+mn-ea"/>
                <a:ea typeface="+mn-ea"/>
              </a:endParaRPr>
            </a:p>
            <a:p>
              <a:pPr>
                <a:buClr>
                  <a:srgbClr val="CC9900"/>
                </a:buClr>
                <a:buFont typeface="Wingdings" pitchFamily="2" charset="2"/>
                <a:buChar char="n"/>
                <a:defRPr/>
              </a:pPr>
              <a:endParaRPr lang="ko-KR" altLang="en-US" sz="1200">
                <a:solidFill>
                  <a:srgbClr val="000000"/>
                </a:solidFill>
                <a:latin typeface="+mn-ea"/>
                <a:ea typeface="+mn-ea"/>
              </a:endParaRPr>
            </a:p>
          </p:txBody>
        </p:sp>
        <p:cxnSp>
          <p:nvCxnSpPr>
            <p:cNvPr id="10" name="直接箭头连接符 9"/>
            <p:cNvCxnSpPr/>
            <p:nvPr/>
          </p:nvCxnSpPr>
          <p:spPr bwMode="auto">
            <a:xfrm>
              <a:off x="6505103" y="3427245"/>
              <a:ext cx="3020" cy="1212449"/>
            </a:xfrm>
            <a:prstGeom prst="straightConnector1">
              <a:avLst/>
            </a:prstGeom>
            <a:ln w="28575">
              <a:solidFill>
                <a:schemeClr val="accent1">
                  <a:lumMod val="50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11" name="直接箭头连接符 10"/>
            <p:cNvCxnSpPr/>
            <p:nvPr/>
          </p:nvCxnSpPr>
          <p:spPr bwMode="auto">
            <a:xfrm>
              <a:off x="8383571" y="4161202"/>
              <a:ext cx="0" cy="490656"/>
            </a:xfrm>
            <a:prstGeom prst="straightConnector1">
              <a:avLst/>
            </a:prstGeom>
            <a:ln w="28575">
              <a:solidFill>
                <a:schemeClr val="accent1">
                  <a:lumMod val="50000"/>
                </a:schemeClr>
              </a:solidFill>
              <a:tailEnd type="arrow"/>
            </a:ln>
          </p:spPr>
          <p:style>
            <a:lnRef idx="1">
              <a:schemeClr val="accent4"/>
            </a:lnRef>
            <a:fillRef idx="0">
              <a:schemeClr val="accent4"/>
            </a:fillRef>
            <a:effectRef idx="0">
              <a:schemeClr val="accent4"/>
            </a:effectRef>
            <a:fontRef idx="minor">
              <a:schemeClr val="tx1"/>
            </a:fontRef>
          </p:style>
        </p:cxnSp>
        <p:sp>
          <p:nvSpPr>
            <p:cNvPr id="12" name="709234904"/>
            <p:cNvSpPr txBox="1"/>
            <p:nvPr/>
          </p:nvSpPr>
          <p:spPr>
            <a:xfrm>
              <a:off x="6019737" y="2451899"/>
              <a:ext cx="1096670" cy="461665"/>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defRPr/>
              </a:pPr>
              <a:r>
                <a:rPr lang="en-US" altLang="zh-CN" sz="1200" dirty="0">
                  <a:latin typeface="+mn-ea"/>
                  <a:ea typeface="+mn-ea"/>
                </a:rPr>
                <a:t>Host kernel space</a:t>
              </a:r>
              <a:endParaRPr lang="zh-CN" altLang="en-US" sz="1200" dirty="0">
                <a:latin typeface="+mn-ea"/>
                <a:ea typeface="+mn-ea"/>
              </a:endParaRPr>
            </a:p>
          </p:txBody>
        </p:sp>
        <p:cxnSp>
          <p:nvCxnSpPr>
            <p:cNvPr id="13" name="直接箭头连接符 12"/>
            <p:cNvCxnSpPr/>
            <p:nvPr/>
          </p:nvCxnSpPr>
          <p:spPr bwMode="auto">
            <a:xfrm>
              <a:off x="7356140" y="4161202"/>
              <a:ext cx="0" cy="490656"/>
            </a:xfrm>
            <a:prstGeom prst="straightConnector1">
              <a:avLst/>
            </a:prstGeom>
            <a:ln w="28575">
              <a:solidFill>
                <a:schemeClr val="accent1">
                  <a:lumMod val="50000"/>
                </a:schemeClr>
              </a:solidFill>
              <a:tailEnd type="arrow"/>
            </a:ln>
          </p:spPr>
          <p:style>
            <a:lnRef idx="1">
              <a:schemeClr val="accent4"/>
            </a:lnRef>
            <a:fillRef idx="0">
              <a:schemeClr val="accent4"/>
            </a:fillRef>
            <a:effectRef idx="0">
              <a:schemeClr val="accent4"/>
            </a:effectRef>
            <a:fontRef idx="minor">
              <a:schemeClr val="tx1"/>
            </a:fontRef>
          </p:style>
        </p:cxnSp>
        <p:sp>
          <p:nvSpPr>
            <p:cNvPr id="14" name="1150412072"/>
            <p:cNvSpPr txBox="1"/>
            <p:nvPr/>
          </p:nvSpPr>
          <p:spPr>
            <a:xfrm>
              <a:off x="9140832" y="4284309"/>
              <a:ext cx="1023621" cy="461665"/>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defRPr/>
              </a:pPr>
              <a:r>
                <a:rPr lang="en-US" altLang="zh-CN" sz="1200" dirty="0">
                  <a:latin typeface="+mn-ea"/>
                  <a:ea typeface="+mn-ea"/>
                </a:rPr>
                <a:t>Host user space</a:t>
              </a:r>
              <a:endParaRPr lang="zh-CN" altLang="en-US" sz="1200" dirty="0">
                <a:latin typeface="+mn-ea"/>
                <a:ea typeface="+mn-ea"/>
              </a:endParaRPr>
            </a:p>
          </p:txBody>
        </p:sp>
        <p:pic>
          <p:nvPicPr>
            <p:cNvPr id="15" name="Picture 8" descr="F:\PIC\16：10_PPT_pic\ICOS\Misc-Database-3-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9591" y="4586018"/>
              <a:ext cx="564763" cy="578515"/>
            </a:xfrm>
            <a:prstGeom prst="rect">
              <a:avLst/>
            </a:prstGeom>
            <a:noFill/>
            <a:ln w="9525">
              <a:noFill/>
              <a:miter lim="800000"/>
              <a:headEnd/>
              <a:tailEnd/>
            </a:ln>
          </p:spPr>
        </p:pic>
        <p:sp>
          <p:nvSpPr>
            <p:cNvPr id="16" name="TextBox 29"/>
            <p:cNvSpPr txBox="1">
              <a:spLocks noChangeArrowheads="1"/>
            </p:cNvSpPr>
            <p:nvPr/>
          </p:nvSpPr>
          <p:spPr bwMode="auto">
            <a:xfrm>
              <a:off x="5951985" y="5229783"/>
              <a:ext cx="1061573" cy="276999"/>
            </a:xfrm>
            <a:prstGeom prst="rect">
              <a:avLst/>
            </a:prstGeom>
            <a:noFill/>
            <a:ln w="9525">
              <a:noFill/>
              <a:miter lim="800000"/>
              <a:headEnd/>
              <a:tailEnd/>
            </a:ln>
          </p:spPr>
          <p:txBody>
            <a:bodyPr>
              <a:spAutoFit/>
            </a:bodyPr>
            <a:lstStyle/>
            <a:p>
              <a:pPr algn="ctr"/>
              <a:r>
                <a:rPr lang="en-US" altLang="zh-CN" sz="1200" dirty="0">
                  <a:latin typeface="+mn-ea"/>
                  <a:ea typeface="+mn-ea"/>
                </a:rPr>
                <a:t>NAS</a:t>
              </a:r>
              <a:endParaRPr lang="zh-CN" altLang="en-US" sz="1200" dirty="0">
                <a:latin typeface="+mn-ea"/>
                <a:ea typeface="+mn-ea"/>
              </a:endParaRPr>
            </a:p>
          </p:txBody>
        </p:sp>
        <p:pic>
          <p:nvPicPr>
            <p:cNvPr id="17" name="Picture 28" descr="jbo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1719" y="4647329"/>
              <a:ext cx="625165" cy="512283"/>
            </a:xfrm>
            <a:prstGeom prst="rect">
              <a:avLst/>
            </a:prstGeom>
            <a:noFill/>
            <a:ln w="9525">
              <a:noFill/>
              <a:miter lim="800000"/>
              <a:headEnd/>
              <a:tailEnd/>
            </a:ln>
          </p:spPr>
        </p:pic>
        <p:sp>
          <p:nvSpPr>
            <p:cNvPr id="18" name="469767966"/>
            <p:cNvSpPr txBox="1">
              <a:spLocks noChangeArrowheads="1"/>
            </p:cNvSpPr>
            <p:nvPr/>
          </p:nvSpPr>
          <p:spPr bwMode="auto">
            <a:xfrm>
              <a:off x="6883787" y="5221623"/>
              <a:ext cx="986069" cy="276999"/>
            </a:xfrm>
            <a:prstGeom prst="rect">
              <a:avLst/>
            </a:prstGeom>
            <a:noFill/>
            <a:ln w="9525">
              <a:noFill/>
              <a:miter lim="800000"/>
              <a:headEnd/>
              <a:tailEnd/>
            </a:ln>
          </p:spPr>
          <p:txBody>
            <a:bodyPr>
              <a:spAutoFit/>
            </a:bodyPr>
            <a:lstStyle/>
            <a:p>
              <a:pPr algn="ctr"/>
              <a:r>
                <a:rPr lang="en-US" altLang="zh-CN" sz="1200" dirty="0">
                  <a:latin typeface="+mn-ea"/>
                  <a:ea typeface="+mn-ea"/>
                </a:rPr>
                <a:t>Local disk</a:t>
              </a:r>
              <a:endParaRPr lang="zh-CN" altLang="en-US" sz="1200" dirty="0">
                <a:latin typeface="+mn-ea"/>
                <a:ea typeface="+mn-ea"/>
              </a:endParaRPr>
            </a:p>
          </p:txBody>
        </p:sp>
        <p:sp>
          <p:nvSpPr>
            <p:cNvPr id="19" name="TextBox 54"/>
            <p:cNvSpPr txBox="1">
              <a:spLocks noChangeArrowheads="1"/>
            </p:cNvSpPr>
            <p:nvPr/>
          </p:nvSpPr>
          <p:spPr bwMode="auto">
            <a:xfrm>
              <a:off x="8075342" y="5229782"/>
              <a:ext cx="585904" cy="276999"/>
            </a:xfrm>
            <a:prstGeom prst="rect">
              <a:avLst/>
            </a:prstGeom>
            <a:noFill/>
            <a:ln w="9525">
              <a:noFill/>
              <a:miter lim="800000"/>
              <a:headEnd/>
              <a:tailEnd/>
            </a:ln>
          </p:spPr>
          <p:txBody>
            <a:bodyPr>
              <a:spAutoFit/>
            </a:bodyPr>
            <a:lstStyle/>
            <a:p>
              <a:pPr algn="ctr"/>
              <a:r>
                <a:rPr lang="en-US" altLang="zh-CN" sz="1200" dirty="0">
                  <a:latin typeface="+mn-ea"/>
                  <a:ea typeface="+mn-ea"/>
                </a:rPr>
                <a:t>SAN</a:t>
              </a:r>
              <a:endParaRPr lang="zh-CN" altLang="en-US" sz="1200" dirty="0">
                <a:latin typeface="+mn-ea"/>
                <a:ea typeface="+mn-ea"/>
              </a:endParaRPr>
            </a:p>
          </p:txBody>
        </p:sp>
        <p:pic>
          <p:nvPicPr>
            <p:cNvPr id="20" name="Picture 2" descr="http://t11.baidu.com/it/u=3167795383,26391621&amp;fm=23&amp;gp=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0547" y="4698091"/>
              <a:ext cx="573823" cy="470381"/>
            </a:xfrm>
            <a:prstGeom prst="rect">
              <a:avLst/>
            </a:prstGeom>
            <a:noFill/>
            <a:ln w="9525">
              <a:noFill/>
              <a:miter lim="800000"/>
              <a:headEnd/>
              <a:tailEnd/>
            </a:ln>
          </p:spPr>
        </p:pic>
        <p:sp>
          <p:nvSpPr>
            <p:cNvPr id="21" name="1001206401"/>
            <p:cNvSpPr txBox="1"/>
            <p:nvPr/>
          </p:nvSpPr>
          <p:spPr>
            <a:xfrm>
              <a:off x="6598108" y="1520788"/>
              <a:ext cx="889426" cy="276999"/>
            </a:xfrm>
            <a:prstGeom prst="rect">
              <a:avLst/>
            </a:prstGeom>
            <a:noFill/>
          </p:spPr>
          <p:txBody>
            <a:bodyPr>
              <a:spAutoFit/>
            </a:bodyPr>
            <a:lstStyle/>
            <a:p>
              <a:pPr algn="ctr">
                <a:defRPr/>
              </a:pPr>
              <a:r>
                <a:rPr lang="en-US" altLang="zh-CN" sz="1200" dirty="0">
                  <a:latin typeface="+mn-ea"/>
                  <a:ea typeface="+mn-ea"/>
                </a:rPr>
                <a:t>VM</a:t>
              </a:r>
              <a:endParaRPr lang="zh-CN" altLang="en-US" sz="1200" dirty="0">
                <a:latin typeface="+mn-ea"/>
                <a:ea typeface="+mn-ea"/>
              </a:endParaRPr>
            </a:p>
          </p:txBody>
        </p:sp>
        <p:sp>
          <p:nvSpPr>
            <p:cNvPr id="22" name="AutoShape 29"/>
            <p:cNvSpPr>
              <a:spLocks noChangeArrowheads="1"/>
            </p:cNvSpPr>
            <p:nvPr/>
          </p:nvSpPr>
          <p:spPr bwMode="gray">
            <a:xfrm>
              <a:off x="7664288" y="1520788"/>
              <a:ext cx="1609725" cy="551482"/>
            </a:xfrm>
            <a:prstGeom prst="roundRect">
              <a:avLst>
                <a:gd name="adj" fmla="val 8495"/>
              </a:avLst>
            </a:prstGeom>
            <a:solidFill>
              <a:srgbClr val="FFC000"/>
            </a:solidFill>
            <a:ln w="12700" algn="ctr">
              <a:solidFill>
                <a:srgbClr val="000000"/>
              </a:solidFill>
              <a:round/>
              <a:headEnd/>
              <a:tailEnd/>
            </a:ln>
          </p:spPr>
          <p:txBody>
            <a:bodyPr wrap="none" lIns="91422" tIns="45712" rIns="91422" bIns="45712" anchor="ctr"/>
            <a:lstStyle/>
            <a:p>
              <a:pPr algn="ctr" defTabSz="800100" fontAlgn="auto">
                <a:spcBef>
                  <a:spcPct val="50000"/>
                </a:spcBef>
                <a:spcAft>
                  <a:spcPts val="0"/>
                </a:spcAft>
                <a:defRPr/>
              </a:pPr>
              <a:endParaRPr lang="en-US" altLang="ja-JP" sz="1200" b="1" kern="0" dirty="0">
                <a:latin typeface="+mn-ea"/>
                <a:ea typeface="+mn-ea"/>
                <a:cs typeface="Arial" pitchFamily="34" charset="0"/>
              </a:endParaRPr>
            </a:p>
          </p:txBody>
        </p:sp>
        <p:sp>
          <p:nvSpPr>
            <p:cNvPr id="23" name="895695093"/>
            <p:cNvSpPr txBox="1"/>
            <p:nvPr/>
          </p:nvSpPr>
          <p:spPr>
            <a:xfrm>
              <a:off x="8245660" y="1520788"/>
              <a:ext cx="890936" cy="276999"/>
            </a:xfrm>
            <a:prstGeom prst="rect">
              <a:avLst/>
            </a:prstGeom>
            <a:noFill/>
          </p:spPr>
          <p:txBody>
            <a:bodyPr>
              <a:spAutoFit/>
            </a:bodyPr>
            <a:lstStyle/>
            <a:p>
              <a:pPr algn="ctr">
                <a:defRPr/>
              </a:pPr>
              <a:r>
                <a:rPr lang="en-US" altLang="zh-CN" sz="1200" dirty="0">
                  <a:latin typeface="+mn-ea"/>
                  <a:ea typeface="+mn-ea"/>
                </a:rPr>
                <a:t>VM</a:t>
              </a:r>
              <a:endParaRPr lang="zh-CN" altLang="en-US" sz="1200" dirty="0">
                <a:latin typeface="+mn-ea"/>
                <a:ea typeface="+mn-ea"/>
              </a:endParaRPr>
            </a:p>
          </p:txBody>
        </p:sp>
        <p:cxnSp>
          <p:nvCxnSpPr>
            <p:cNvPr id="24" name="直接箭头连接符 23"/>
            <p:cNvCxnSpPr/>
            <p:nvPr/>
          </p:nvCxnSpPr>
          <p:spPr bwMode="auto">
            <a:xfrm flipH="1">
              <a:off x="8451537" y="2010599"/>
              <a:ext cx="530" cy="429536"/>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25" name="图片 104" descr="22222.jpg"/>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7732239" y="1581613"/>
              <a:ext cx="389596" cy="369006"/>
            </a:xfrm>
            <a:prstGeom prst="rect">
              <a:avLst/>
            </a:prstGeom>
            <a:noFill/>
            <a:ln w="9525">
              <a:noFill/>
              <a:miter lim="800000"/>
              <a:headEnd/>
              <a:tailEnd/>
            </a:ln>
          </p:spPr>
        </p:pic>
        <p:sp>
          <p:nvSpPr>
            <p:cNvPr id="26" name="1875523857"/>
            <p:cNvSpPr/>
            <p:nvPr/>
          </p:nvSpPr>
          <p:spPr bwMode="auto">
            <a:xfrm>
              <a:off x="6945169" y="4022455"/>
              <a:ext cx="1712195" cy="275899"/>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Driver layer</a:t>
              </a:r>
              <a:endParaRPr lang="zh-CN" altLang="en-US" sz="1200" dirty="0">
                <a:latin typeface="+mn-ea"/>
              </a:endParaRPr>
            </a:p>
          </p:txBody>
        </p:sp>
        <p:sp>
          <p:nvSpPr>
            <p:cNvPr id="27" name="1397004275"/>
            <p:cNvSpPr/>
            <p:nvPr/>
          </p:nvSpPr>
          <p:spPr bwMode="auto">
            <a:xfrm>
              <a:off x="6945169" y="3654590"/>
              <a:ext cx="1712195" cy="275899"/>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Generic block layer</a:t>
              </a:r>
              <a:endParaRPr lang="zh-CN" altLang="en-US" sz="1200" dirty="0">
                <a:latin typeface="+mn-ea"/>
              </a:endParaRPr>
            </a:p>
          </p:txBody>
        </p:sp>
        <p:sp>
          <p:nvSpPr>
            <p:cNvPr id="28" name="1696346145"/>
            <p:cNvSpPr/>
            <p:nvPr/>
          </p:nvSpPr>
          <p:spPr bwMode="auto">
            <a:xfrm>
              <a:off x="6945168" y="3286724"/>
              <a:ext cx="2842560" cy="275899"/>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File system VIMS</a:t>
              </a:r>
              <a:endParaRPr lang="zh-CN" altLang="en-US" sz="1200" dirty="0">
                <a:latin typeface="+mn-ea"/>
              </a:endParaRPr>
            </a:p>
          </p:txBody>
        </p:sp>
        <p:sp>
          <p:nvSpPr>
            <p:cNvPr id="29" name="1123383484"/>
            <p:cNvSpPr/>
            <p:nvPr/>
          </p:nvSpPr>
          <p:spPr bwMode="auto">
            <a:xfrm>
              <a:off x="6945169" y="2918859"/>
              <a:ext cx="1712195" cy="275899"/>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Generic block layer</a:t>
              </a:r>
              <a:endParaRPr lang="zh-CN" altLang="en-US" sz="1200" dirty="0">
                <a:latin typeface="+mn-ea"/>
              </a:endParaRPr>
            </a:p>
          </p:txBody>
        </p:sp>
        <p:sp>
          <p:nvSpPr>
            <p:cNvPr id="30" name="679171157"/>
            <p:cNvSpPr/>
            <p:nvPr/>
          </p:nvSpPr>
          <p:spPr bwMode="auto">
            <a:xfrm>
              <a:off x="9156340" y="2918859"/>
              <a:ext cx="936104" cy="275899"/>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Image file</a:t>
              </a:r>
              <a:endParaRPr lang="zh-CN" altLang="en-US" sz="1200" dirty="0">
                <a:latin typeface="+mn-ea"/>
              </a:endParaRPr>
            </a:p>
          </p:txBody>
        </p:sp>
        <p:sp>
          <p:nvSpPr>
            <p:cNvPr id="31" name="1554822822"/>
            <p:cNvSpPr/>
            <p:nvPr/>
          </p:nvSpPr>
          <p:spPr bwMode="auto">
            <a:xfrm>
              <a:off x="9136570" y="2244992"/>
              <a:ext cx="955874" cy="507242"/>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User mounting driver</a:t>
              </a:r>
              <a:endParaRPr lang="zh-CN" altLang="en-US" sz="1200" dirty="0">
                <a:latin typeface="+mn-ea"/>
              </a:endParaRPr>
            </a:p>
          </p:txBody>
        </p:sp>
        <p:cxnSp>
          <p:nvCxnSpPr>
            <p:cNvPr id="32" name="直接箭头连接符 31"/>
            <p:cNvCxnSpPr>
              <a:stCxn id="31" idx="2"/>
              <a:endCxn id="30" idx="0"/>
            </p:cNvCxnSpPr>
            <p:nvPr/>
          </p:nvCxnSpPr>
          <p:spPr bwMode="auto">
            <a:xfrm>
              <a:off x="9614507" y="2752234"/>
              <a:ext cx="9886" cy="166625"/>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33" name="873299230"/>
            <p:cNvSpPr/>
            <p:nvPr/>
          </p:nvSpPr>
          <p:spPr bwMode="auto">
            <a:xfrm>
              <a:off x="6945169" y="2440135"/>
              <a:ext cx="1712195" cy="321223"/>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noAutofit/>
            </a:bodyPr>
            <a:lstStyle/>
            <a:p>
              <a:pPr algn="ctr" eaLnBrk="1" hangingPunct="1">
                <a:buClr>
                  <a:srgbClr val="CC9900"/>
                </a:buClr>
                <a:defRPr/>
              </a:pPr>
              <a:r>
                <a:rPr lang="en-US" altLang="zh-CN" sz="1200" dirty="0">
                  <a:latin typeface="+mn-ea"/>
                </a:rPr>
                <a:t>Back-end volume mounting driver</a:t>
              </a:r>
              <a:endParaRPr lang="zh-CN" altLang="en-US" sz="1200" dirty="0">
                <a:latin typeface="+mn-ea"/>
              </a:endParaRPr>
            </a:p>
          </p:txBody>
        </p:sp>
        <p:sp>
          <p:nvSpPr>
            <p:cNvPr id="34" name="1461272975"/>
            <p:cNvSpPr/>
            <p:nvPr/>
          </p:nvSpPr>
          <p:spPr bwMode="auto">
            <a:xfrm>
              <a:off x="6059996" y="3230973"/>
              <a:ext cx="864096" cy="379931"/>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NFS file system</a:t>
              </a:r>
              <a:endParaRPr lang="zh-CN" altLang="en-US" sz="1200" dirty="0">
                <a:latin typeface="+mn-ea"/>
              </a:endParaRPr>
            </a:p>
          </p:txBody>
        </p:sp>
        <p:sp>
          <p:nvSpPr>
            <p:cNvPr id="35" name="1024046938"/>
            <p:cNvSpPr/>
            <p:nvPr/>
          </p:nvSpPr>
          <p:spPr bwMode="auto">
            <a:xfrm>
              <a:off x="6700771" y="1712874"/>
              <a:ext cx="856193" cy="336987"/>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Front-end driver</a:t>
              </a:r>
              <a:endParaRPr lang="zh-CN" altLang="en-US" sz="1200" dirty="0">
                <a:latin typeface="+mn-ea"/>
              </a:endParaRPr>
            </a:p>
          </p:txBody>
        </p:sp>
        <p:sp>
          <p:nvSpPr>
            <p:cNvPr id="36" name="1077413323"/>
            <p:cNvSpPr/>
            <p:nvPr/>
          </p:nvSpPr>
          <p:spPr bwMode="auto">
            <a:xfrm>
              <a:off x="8315156" y="1712874"/>
              <a:ext cx="841184" cy="336987"/>
            </a:xfrm>
            <a:prstGeom prst="roundRect">
              <a:avLst/>
            </a:prstGeom>
            <a:solidFill>
              <a:srgbClr val="CCEC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pPr algn="ctr" eaLnBrk="1" hangingPunct="1">
                <a:buClr>
                  <a:srgbClr val="CC9900"/>
                </a:buClr>
                <a:defRPr/>
              </a:pPr>
              <a:r>
                <a:rPr lang="en-US" altLang="zh-CN" sz="1200" dirty="0">
                  <a:latin typeface="+mn-ea"/>
                </a:rPr>
                <a:t>Front-end driver</a:t>
              </a:r>
              <a:endParaRPr lang="zh-CN" altLang="en-US" sz="1200" dirty="0">
                <a:latin typeface="+mn-ea"/>
              </a:endParaRPr>
            </a:p>
          </p:txBody>
        </p:sp>
        <p:cxnSp>
          <p:nvCxnSpPr>
            <p:cNvPr id="37" name="直接箭头连接符 36"/>
            <p:cNvCxnSpPr/>
            <p:nvPr/>
          </p:nvCxnSpPr>
          <p:spPr bwMode="auto">
            <a:xfrm>
              <a:off x="8671643" y="2601659"/>
              <a:ext cx="494483" cy="5717"/>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3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18559" y="1593187"/>
              <a:ext cx="424248" cy="367866"/>
            </a:xfrm>
            <a:prstGeom prst="rect">
              <a:avLst/>
            </a:prstGeom>
            <a:noFill/>
            <a:ln w="9525">
              <a:noFill/>
              <a:miter lim="800000"/>
              <a:headEnd/>
              <a:tailEnd/>
            </a:ln>
          </p:spPr>
        </p:pic>
        <p:cxnSp>
          <p:nvCxnSpPr>
            <p:cNvPr id="39" name="直接箭头连接符 38"/>
            <p:cNvCxnSpPr/>
            <p:nvPr/>
          </p:nvCxnSpPr>
          <p:spPr bwMode="auto">
            <a:xfrm flipH="1">
              <a:off x="7145990" y="2010959"/>
              <a:ext cx="530" cy="429536"/>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343043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xmlns="" id="{29379F05-1C49-4DCA-AF89-B3D849EEF0F8}"/>
              </a:ext>
            </a:extLst>
          </p:cNvPr>
          <p:cNvSpPr>
            <a:spLocks noGrp="1"/>
          </p:cNvSpPr>
          <p:nvPr>
            <p:ph type="body" sz="quarter" idx="10"/>
          </p:nvPr>
        </p:nvSpPr>
        <p:spPr>
          <a:xfrm>
            <a:off x="5339915" y="1233488"/>
            <a:ext cx="6132417" cy="4967820"/>
          </a:xfrm>
        </p:spPr>
        <p:txBody>
          <a:bodyPr/>
          <a:lstStyle/>
          <a:p>
            <a:r>
              <a:rPr lang="en-US" altLang="zh-CN" sz="1400" b="1" dirty="0" smtClean="0">
                <a:solidFill>
                  <a:srgbClr val="C00000"/>
                </a:solidFill>
              </a:rPr>
              <a:t>Server CPU-based virtual switching</a:t>
            </a:r>
          </a:p>
          <a:p>
            <a:pPr lvl="1"/>
            <a:r>
              <a:rPr lang="en-US" altLang="zh-CN" sz="1200" dirty="0" smtClean="0"/>
              <a:t>Advantage: flexibly extends functions.</a:t>
            </a:r>
          </a:p>
          <a:p>
            <a:pPr lvl="1"/>
            <a:r>
              <a:rPr lang="en-US" altLang="zh-CN" sz="1200" dirty="0" smtClean="0"/>
              <a:t>Disadvantage: consumes server CPUs and provides low performance.</a:t>
            </a:r>
          </a:p>
          <a:p>
            <a:pPr lvl="1"/>
            <a:endParaRPr lang="en-US" altLang="zh-CN" sz="1200" dirty="0" smtClean="0"/>
          </a:p>
          <a:p>
            <a:pPr lvl="1"/>
            <a:endParaRPr lang="en-US" altLang="zh-CN" sz="1200" dirty="0" smtClean="0"/>
          </a:p>
          <a:p>
            <a:pPr lvl="0"/>
            <a:r>
              <a:rPr lang="en-US" altLang="zh-CN" sz="1400" b="1" dirty="0" smtClean="0">
                <a:solidFill>
                  <a:srgbClr val="C00000"/>
                </a:solidFill>
              </a:rPr>
              <a:t>NIC-based virtual switching </a:t>
            </a:r>
          </a:p>
          <a:p>
            <a:pPr lvl="1"/>
            <a:r>
              <a:rPr lang="en-US" altLang="zh-CN" sz="1200" dirty="0" smtClean="0"/>
              <a:t>Advantage: provides high performance and conserves server CPU resources.</a:t>
            </a:r>
          </a:p>
          <a:p>
            <a:pPr lvl="1"/>
            <a:r>
              <a:rPr lang="en-US" altLang="zh-CN" sz="1200" dirty="0" smtClean="0"/>
              <a:t>Disadvantage: depends on special NIC hardware.</a:t>
            </a:r>
          </a:p>
          <a:p>
            <a:pPr lvl="1"/>
            <a:endParaRPr lang="en-US" altLang="zh-CN" sz="1200" dirty="0" smtClean="0"/>
          </a:p>
          <a:p>
            <a:pPr lvl="1"/>
            <a:endParaRPr lang="en-US" altLang="zh-CN" sz="1200" dirty="0" smtClean="0"/>
          </a:p>
          <a:p>
            <a:r>
              <a:rPr lang="en-US" altLang="zh-CN" sz="1400" b="1" dirty="0" smtClean="0">
                <a:solidFill>
                  <a:srgbClr val="C00000"/>
                </a:solidFill>
              </a:rPr>
              <a:t>Physical switch-based virtual switching</a:t>
            </a:r>
          </a:p>
          <a:p>
            <a:pPr lvl="1"/>
            <a:r>
              <a:rPr lang="en-US" altLang="zh-CN" sz="1200" dirty="0" smtClean="0"/>
              <a:t>Advantage: inherits functions of Layer 2 switches.</a:t>
            </a:r>
          </a:p>
          <a:p>
            <a:pPr lvl="1"/>
            <a:r>
              <a:rPr lang="en-US" altLang="zh-CN" sz="1200" dirty="0" smtClean="0"/>
              <a:t>Disadvantages: features small specifications and poor scalability and does not support hypervisors. </a:t>
            </a:r>
            <a:endParaRPr lang="zh-CN" altLang="en-US" sz="1200" dirty="0" smtClean="0"/>
          </a:p>
          <a:p>
            <a:pPr lvl="0"/>
            <a:endParaRPr lang="en-US" altLang="zh-CN" sz="1400" dirty="0"/>
          </a:p>
        </p:txBody>
      </p:sp>
      <p:sp>
        <p:nvSpPr>
          <p:cNvPr id="6" name="文本占位符 5"/>
          <p:cNvSpPr>
            <a:spLocks noGrp="1"/>
          </p:cNvSpPr>
          <p:nvPr>
            <p:ph type="body" sz="quarter" idx="12"/>
          </p:nvPr>
        </p:nvSpPr>
        <p:spPr>
          <a:xfrm>
            <a:off x="1595500" y="410400"/>
            <a:ext cx="9831600" cy="593393"/>
          </a:xfrm>
        </p:spPr>
        <p:txBody>
          <a:bodyPr/>
          <a:lstStyle/>
          <a:p>
            <a:r>
              <a:rPr lang="en-US" altLang="zh-CN" sz="3200" dirty="0" smtClean="0"/>
              <a:t>Three Typical Network Virtualization Methods</a:t>
            </a:r>
            <a:endParaRPr lang="zh-CN" altLang="en-US" sz="3200" dirty="0"/>
          </a:p>
        </p:txBody>
      </p:sp>
      <p:grpSp>
        <p:nvGrpSpPr>
          <p:cNvPr id="9" name="组合 8"/>
          <p:cNvGrpSpPr/>
          <p:nvPr/>
        </p:nvGrpSpPr>
        <p:grpSpPr>
          <a:xfrm>
            <a:off x="1955540" y="1412776"/>
            <a:ext cx="3112072" cy="4536504"/>
            <a:chOff x="2279650" y="1688431"/>
            <a:chExt cx="3112072" cy="3992804"/>
          </a:xfrm>
        </p:grpSpPr>
        <p:cxnSp>
          <p:nvCxnSpPr>
            <p:cNvPr id="40" name="直接连接符 39">
              <a:extLst>
                <a:ext uri="{FF2B5EF4-FFF2-40B4-BE49-F238E27FC236}">
                  <a16:creationId xmlns:a16="http://schemas.microsoft.com/office/drawing/2014/main" xmlns="" id="{9798C9E4-71B0-45E1-83D2-B71DAD75D6CB}"/>
                </a:ext>
              </a:extLst>
            </p:cNvPr>
            <p:cNvCxnSpPr>
              <a:cxnSpLocks/>
              <a:stCxn id="55" idx="2"/>
              <a:endCxn id="64" idx="0"/>
            </p:cNvCxnSpPr>
            <p:nvPr/>
          </p:nvCxnSpPr>
          <p:spPr bwMode="auto">
            <a:xfrm>
              <a:off x="3678713" y="4134115"/>
              <a:ext cx="5582" cy="743024"/>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41" name="矩形 62">
              <a:extLst>
                <a:ext uri="{FF2B5EF4-FFF2-40B4-BE49-F238E27FC236}">
                  <a16:creationId xmlns:a16="http://schemas.microsoft.com/office/drawing/2014/main" xmlns="" id="{CA6C2F13-3592-4994-9022-98664938E9C1}"/>
                </a:ext>
              </a:extLst>
            </p:cNvPr>
            <p:cNvSpPr>
              <a:spLocks noChangeArrowheads="1"/>
            </p:cNvSpPr>
            <p:nvPr/>
          </p:nvSpPr>
          <p:spPr bwMode="auto">
            <a:xfrm>
              <a:off x="2279650" y="1704410"/>
              <a:ext cx="2916250" cy="2592192"/>
            </a:xfrm>
            <a:prstGeom prst="rect">
              <a:avLst/>
            </a:prstGeom>
            <a:solidFill>
              <a:schemeClr val="accent1"/>
            </a:solidFill>
            <a:ln w="9525" algn="ctr">
              <a:solidFill>
                <a:schemeClr val="tx1"/>
              </a:solidFill>
              <a:round/>
              <a:headEnd/>
              <a:tailEnd/>
            </a:ln>
          </p:spPr>
          <p:txBody>
            <a:bodyPr/>
            <a:lstStyle/>
            <a:p>
              <a:endParaRPr lang="zh-CN" altLang="en-US" sz="1400">
                <a:latin typeface="+mn-ea"/>
                <a:ea typeface="+mn-ea"/>
              </a:endParaRPr>
            </a:p>
          </p:txBody>
        </p:sp>
        <p:cxnSp>
          <p:nvCxnSpPr>
            <p:cNvPr id="42" name="直接连接符 41">
              <a:extLst>
                <a:ext uri="{FF2B5EF4-FFF2-40B4-BE49-F238E27FC236}">
                  <a16:creationId xmlns:a16="http://schemas.microsoft.com/office/drawing/2014/main" xmlns="" id="{C39F5732-12D0-40CD-A8B2-1C2069CBAB7C}"/>
                </a:ext>
              </a:extLst>
            </p:cNvPr>
            <p:cNvCxnSpPr/>
            <p:nvPr/>
          </p:nvCxnSpPr>
          <p:spPr bwMode="auto">
            <a:xfrm>
              <a:off x="3684295" y="2877014"/>
              <a:ext cx="0" cy="443869"/>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43" name="TextBox 36">
              <a:extLst>
                <a:ext uri="{FF2B5EF4-FFF2-40B4-BE49-F238E27FC236}">
                  <a16:creationId xmlns:a16="http://schemas.microsoft.com/office/drawing/2014/main" xmlns="" id="{E6E06E99-4315-4D2E-BA99-3B17572C7BFB}"/>
                </a:ext>
              </a:extLst>
            </p:cNvPr>
            <p:cNvSpPr txBox="1">
              <a:spLocks noChangeArrowheads="1"/>
            </p:cNvSpPr>
            <p:nvPr/>
          </p:nvSpPr>
          <p:spPr bwMode="auto">
            <a:xfrm>
              <a:off x="3732278" y="2934014"/>
              <a:ext cx="4683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latin typeface="+mn-ea"/>
                  <a:ea typeface="+mn-ea"/>
                </a:rPr>
                <a:t>PCI</a:t>
              </a:r>
              <a:endParaRPr lang="zh-CN" altLang="en-US" sz="1400" dirty="0">
                <a:latin typeface="+mn-ea"/>
                <a:ea typeface="+mn-ea"/>
              </a:endParaRPr>
            </a:p>
          </p:txBody>
        </p:sp>
        <p:sp>
          <p:nvSpPr>
            <p:cNvPr id="44" name="Rectangle 7">
              <a:extLst>
                <a:ext uri="{FF2B5EF4-FFF2-40B4-BE49-F238E27FC236}">
                  <a16:creationId xmlns:a16="http://schemas.microsoft.com/office/drawing/2014/main" xmlns="" id="{D55EB661-1C52-44D2-A94A-5A6401ABAAFC}"/>
                </a:ext>
              </a:extLst>
            </p:cNvPr>
            <p:cNvSpPr>
              <a:spLocks noChangeArrowheads="1"/>
            </p:cNvSpPr>
            <p:nvPr/>
          </p:nvSpPr>
          <p:spPr bwMode="auto">
            <a:xfrm>
              <a:off x="2656241" y="2072920"/>
              <a:ext cx="2044945" cy="804095"/>
            </a:xfrm>
            <a:prstGeom prst="rect">
              <a:avLst/>
            </a:prstGeom>
            <a:solidFill>
              <a:schemeClr val="accent2">
                <a:lumMod val="40000"/>
                <a:lumOff val="60000"/>
              </a:schemeClr>
            </a:solidFill>
            <a:ln w="38100" algn="ctr">
              <a:solidFill>
                <a:srgbClr val="0099CC"/>
              </a:solidFill>
              <a:miter lim="800000"/>
              <a:headEnd/>
              <a:tailEnd/>
            </a:ln>
            <a:effectLst/>
          </p:spPr>
          <p:txBody>
            <a:bodyPr lIns="0" tIns="0" rIns="0" bIns="0" anchor="ctr"/>
            <a:lstStyle/>
            <a:p>
              <a:pPr fontAlgn="auto">
                <a:spcBef>
                  <a:spcPts val="0"/>
                </a:spcBef>
                <a:spcAft>
                  <a:spcPts val="0"/>
                </a:spcAft>
                <a:defRPr/>
              </a:pPr>
              <a:endParaRPr lang="zh-CN" altLang="en-US" sz="1400" kern="0">
                <a:solidFill>
                  <a:sysClr val="windowText" lastClr="000000"/>
                </a:solidFill>
                <a:latin typeface="+mn-ea"/>
                <a:ea typeface="+mn-ea"/>
              </a:endParaRPr>
            </a:p>
          </p:txBody>
        </p:sp>
        <p:sp>
          <p:nvSpPr>
            <p:cNvPr id="45" name="TextBox 29">
              <a:extLst>
                <a:ext uri="{FF2B5EF4-FFF2-40B4-BE49-F238E27FC236}">
                  <a16:creationId xmlns:a16="http://schemas.microsoft.com/office/drawing/2014/main" xmlns="" id="{9A8EE85D-2FA1-4E4E-B997-A9AD8959DDC1}"/>
                </a:ext>
              </a:extLst>
            </p:cNvPr>
            <p:cNvSpPr txBox="1">
              <a:spLocks noChangeArrowheads="1"/>
            </p:cNvSpPr>
            <p:nvPr/>
          </p:nvSpPr>
          <p:spPr bwMode="auto">
            <a:xfrm>
              <a:off x="3275436" y="2071670"/>
              <a:ext cx="550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latin typeface="+mn-ea"/>
                  <a:ea typeface="+mn-ea"/>
                </a:rPr>
                <a:t>CPU</a:t>
              </a:r>
              <a:endParaRPr lang="zh-CN" altLang="en-US" sz="1400" dirty="0">
                <a:latin typeface="+mn-ea"/>
                <a:ea typeface="+mn-ea"/>
              </a:endParaRPr>
            </a:p>
          </p:txBody>
        </p:sp>
        <p:sp>
          <p:nvSpPr>
            <p:cNvPr id="46" name="775305289">
              <a:extLst>
                <a:ext uri="{FF2B5EF4-FFF2-40B4-BE49-F238E27FC236}">
                  <a16:creationId xmlns:a16="http://schemas.microsoft.com/office/drawing/2014/main" xmlns="" id="{03531AB8-CF72-4229-AF89-B6F3B5028555}"/>
                </a:ext>
              </a:extLst>
            </p:cNvPr>
            <p:cNvSpPr txBox="1">
              <a:spLocks noChangeArrowheads="1"/>
            </p:cNvSpPr>
            <p:nvPr/>
          </p:nvSpPr>
          <p:spPr bwMode="auto">
            <a:xfrm>
              <a:off x="3719736" y="4419890"/>
              <a:ext cx="16719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latin typeface="+mn-ea"/>
                  <a:ea typeface="+mn-ea"/>
                </a:rPr>
                <a:t>Network cable</a:t>
              </a:r>
              <a:endParaRPr lang="zh-CN" altLang="en-US" sz="1400" dirty="0">
                <a:latin typeface="+mn-ea"/>
                <a:ea typeface="+mn-ea"/>
              </a:endParaRPr>
            </a:p>
          </p:txBody>
        </p:sp>
        <p:sp>
          <p:nvSpPr>
            <p:cNvPr id="47" name="1791675400">
              <a:extLst>
                <a:ext uri="{FF2B5EF4-FFF2-40B4-BE49-F238E27FC236}">
                  <a16:creationId xmlns:a16="http://schemas.microsoft.com/office/drawing/2014/main" xmlns="" id="{B2997E2E-86A3-46AF-8E37-FEF18ACEA7E7}"/>
                </a:ext>
              </a:extLst>
            </p:cNvPr>
            <p:cNvSpPr txBox="1">
              <a:spLocks noChangeArrowheads="1"/>
            </p:cNvSpPr>
            <p:nvPr/>
          </p:nvSpPr>
          <p:spPr bwMode="auto">
            <a:xfrm>
              <a:off x="2871498" y="1688431"/>
              <a:ext cx="761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b="1" dirty="0">
                  <a:latin typeface="+mn-ea"/>
                  <a:ea typeface="+mn-ea"/>
                </a:rPr>
                <a:t>Server</a:t>
              </a:r>
              <a:endParaRPr lang="zh-CN" altLang="en-US" sz="1400" b="1" dirty="0">
                <a:latin typeface="+mn-ea"/>
                <a:ea typeface="+mn-ea"/>
              </a:endParaRPr>
            </a:p>
          </p:txBody>
        </p:sp>
        <p:sp>
          <p:nvSpPr>
            <p:cNvPr id="49" name="AutoShape 7">
              <a:extLst>
                <a:ext uri="{FF2B5EF4-FFF2-40B4-BE49-F238E27FC236}">
                  <a16:creationId xmlns:a16="http://schemas.microsoft.com/office/drawing/2014/main" xmlns="" id="{07250ED0-160E-47B1-A8B1-90023217B567}"/>
                </a:ext>
              </a:extLst>
            </p:cNvPr>
            <p:cNvSpPr>
              <a:spLocks noChangeArrowheads="1"/>
            </p:cNvSpPr>
            <p:nvPr/>
          </p:nvSpPr>
          <p:spPr bwMode="gray">
            <a:xfrm>
              <a:off x="2867799" y="2313246"/>
              <a:ext cx="1595528" cy="442974"/>
            </a:xfrm>
            <a:prstGeom prst="roundRect">
              <a:avLst>
                <a:gd name="adj" fmla="val 17509"/>
              </a:avLst>
            </a:prstGeom>
            <a:solidFill>
              <a:srgbClr val="6E632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50" name="AutoShape 8">
              <a:extLst>
                <a:ext uri="{FF2B5EF4-FFF2-40B4-BE49-F238E27FC236}">
                  <a16:creationId xmlns:a16="http://schemas.microsoft.com/office/drawing/2014/main" xmlns="" id="{6AD45F6E-60E3-4D6A-97D5-C47D162BEA74}"/>
                </a:ext>
              </a:extLst>
            </p:cNvPr>
            <p:cNvSpPr>
              <a:spLocks noChangeArrowheads="1"/>
            </p:cNvSpPr>
            <p:nvPr/>
          </p:nvSpPr>
          <p:spPr bwMode="gray">
            <a:xfrm>
              <a:off x="2892383" y="2310786"/>
              <a:ext cx="1547533" cy="434607"/>
            </a:xfrm>
            <a:prstGeom prst="roundRect">
              <a:avLst>
                <a:gd name="adj" fmla="val 16667"/>
              </a:avLst>
            </a:prstGeom>
            <a:solidFill>
              <a:srgbClr val="B7A5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51" name="AutoShape 9">
              <a:extLst>
                <a:ext uri="{FF2B5EF4-FFF2-40B4-BE49-F238E27FC236}">
                  <a16:creationId xmlns:a16="http://schemas.microsoft.com/office/drawing/2014/main" xmlns="" id="{FEADB70B-AF78-4224-BEE1-C001472B674C}"/>
                </a:ext>
              </a:extLst>
            </p:cNvPr>
            <p:cNvSpPr>
              <a:spLocks noChangeArrowheads="1"/>
            </p:cNvSpPr>
            <p:nvPr/>
          </p:nvSpPr>
          <p:spPr bwMode="gray">
            <a:xfrm>
              <a:off x="2905259" y="2634403"/>
              <a:ext cx="1526463" cy="110005"/>
            </a:xfrm>
            <a:prstGeom prst="roundRect">
              <a:avLst>
                <a:gd name="adj" fmla="val 50000"/>
              </a:avLst>
            </a:prstGeom>
            <a:gradFill rotWithShape="1">
              <a:gsLst>
                <a:gs pos="0">
                  <a:srgbClr val="6E632C">
                    <a:alpha val="0"/>
                  </a:srgbClr>
                </a:gs>
                <a:gs pos="100000">
                  <a:srgbClr val="F5EE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52" name="AutoShape 10">
              <a:extLst>
                <a:ext uri="{FF2B5EF4-FFF2-40B4-BE49-F238E27FC236}">
                  <a16:creationId xmlns:a16="http://schemas.microsoft.com/office/drawing/2014/main" xmlns="" id="{86149F38-D12A-4E30-8CCB-5E98C3008B15}"/>
                </a:ext>
              </a:extLst>
            </p:cNvPr>
            <p:cNvSpPr>
              <a:spLocks noChangeArrowheads="1"/>
            </p:cNvSpPr>
            <p:nvPr/>
          </p:nvSpPr>
          <p:spPr bwMode="gray">
            <a:xfrm>
              <a:off x="2905259" y="2317923"/>
              <a:ext cx="1526463" cy="109759"/>
            </a:xfrm>
            <a:prstGeom prst="roundRect">
              <a:avLst>
                <a:gd name="adj" fmla="val 50000"/>
              </a:avLst>
            </a:prstGeom>
            <a:gradFill rotWithShape="1">
              <a:gsLst>
                <a:gs pos="0">
                  <a:srgbClr val="F5EEBB"/>
                </a:gs>
                <a:gs pos="100000">
                  <a:srgbClr val="BDAC59">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53" name="TextBox 69">
              <a:extLst>
                <a:ext uri="{FF2B5EF4-FFF2-40B4-BE49-F238E27FC236}">
                  <a16:creationId xmlns:a16="http://schemas.microsoft.com/office/drawing/2014/main" xmlns="" id="{4721A50D-3982-4273-89E4-3DC675334065}"/>
                </a:ext>
              </a:extLst>
            </p:cNvPr>
            <p:cNvSpPr txBox="1">
              <a:spLocks noChangeArrowheads="1"/>
            </p:cNvSpPr>
            <p:nvPr/>
          </p:nvSpPr>
          <p:spPr bwMode="auto">
            <a:xfrm>
              <a:off x="3447331" y="2384885"/>
              <a:ext cx="83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solidFill>
                    <a:schemeClr val="bg1"/>
                  </a:solidFill>
                  <a:latin typeface="+mn-ea"/>
                  <a:ea typeface="+mn-ea"/>
                </a:rPr>
                <a:t>vSwitch</a:t>
              </a:r>
              <a:endParaRPr lang="zh-CN" altLang="en-US" sz="1400" dirty="0">
                <a:solidFill>
                  <a:schemeClr val="bg1"/>
                </a:solidFill>
                <a:latin typeface="+mn-ea"/>
                <a:ea typeface="+mn-ea"/>
              </a:endParaRPr>
            </a:p>
          </p:txBody>
        </p:sp>
        <p:sp>
          <p:nvSpPr>
            <p:cNvPr id="54" name="Rectangle 21">
              <a:extLst>
                <a:ext uri="{FF2B5EF4-FFF2-40B4-BE49-F238E27FC236}">
                  <a16:creationId xmlns:a16="http://schemas.microsoft.com/office/drawing/2014/main" xmlns="" id="{6568D612-1688-43A1-82C9-22B3549B001F}"/>
                </a:ext>
              </a:extLst>
            </p:cNvPr>
            <p:cNvSpPr>
              <a:spLocks noChangeArrowheads="1"/>
            </p:cNvSpPr>
            <p:nvPr/>
          </p:nvSpPr>
          <p:spPr bwMode="auto">
            <a:xfrm>
              <a:off x="3089988" y="2431586"/>
              <a:ext cx="269708" cy="214790"/>
            </a:xfrm>
            <a:prstGeom prst="rect">
              <a:avLst/>
            </a:prstGeom>
            <a:solidFill>
              <a:srgbClr val="990000"/>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nchorCtr="1"/>
            <a:lstStyle/>
            <a:p>
              <a:pPr eaLnBrk="0" hangingPunct="0"/>
              <a:r>
                <a:rPr kumimoji="1" lang="en-US" altLang="zh-CN" sz="1400" b="1" dirty="0">
                  <a:solidFill>
                    <a:srgbClr val="FFFFFF"/>
                  </a:solidFill>
                  <a:latin typeface="+mn-ea"/>
                  <a:ea typeface="+mn-ea"/>
                </a:rPr>
                <a:t>1</a:t>
              </a:r>
              <a:endParaRPr kumimoji="1" lang="en-US" altLang="zh-CN" sz="1400" b="1" dirty="0">
                <a:solidFill>
                  <a:srgbClr val="000000"/>
                </a:solidFill>
                <a:latin typeface="+mn-ea"/>
                <a:ea typeface="+mn-ea"/>
              </a:endParaRPr>
            </a:p>
          </p:txBody>
        </p:sp>
        <p:sp>
          <p:nvSpPr>
            <p:cNvPr id="55" name="Rectangle 7">
              <a:extLst>
                <a:ext uri="{FF2B5EF4-FFF2-40B4-BE49-F238E27FC236}">
                  <a16:creationId xmlns:a16="http://schemas.microsoft.com/office/drawing/2014/main" xmlns="" id="{36F54F81-77F6-46EB-A1FE-D019DBA0EB66}"/>
                </a:ext>
              </a:extLst>
            </p:cNvPr>
            <p:cNvSpPr>
              <a:spLocks noChangeArrowheads="1"/>
            </p:cNvSpPr>
            <p:nvPr/>
          </p:nvSpPr>
          <p:spPr bwMode="auto">
            <a:xfrm>
              <a:off x="2656241" y="3330021"/>
              <a:ext cx="2044945" cy="804095"/>
            </a:xfrm>
            <a:prstGeom prst="rect">
              <a:avLst/>
            </a:prstGeom>
            <a:solidFill>
              <a:schemeClr val="accent2">
                <a:lumMod val="40000"/>
                <a:lumOff val="60000"/>
              </a:schemeClr>
            </a:solidFill>
            <a:ln w="38100" algn="ctr">
              <a:solidFill>
                <a:srgbClr val="0099CC"/>
              </a:solidFill>
              <a:miter lim="800000"/>
              <a:headEnd/>
              <a:tailEnd/>
            </a:ln>
            <a:effectLst/>
          </p:spPr>
          <p:txBody>
            <a:bodyPr lIns="0" tIns="0" rIns="0" bIns="0" anchor="ctr"/>
            <a:lstStyle/>
            <a:p>
              <a:pPr fontAlgn="auto">
                <a:spcBef>
                  <a:spcPts val="0"/>
                </a:spcBef>
                <a:spcAft>
                  <a:spcPts val="0"/>
                </a:spcAft>
                <a:defRPr/>
              </a:pPr>
              <a:endParaRPr lang="zh-CN" altLang="en-US" sz="1400" kern="0">
                <a:solidFill>
                  <a:sysClr val="windowText" lastClr="000000"/>
                </a:solidFill>
                <a:latin typeface="+mn-ea"/>
                <a:ea typeface="+mn-ea"/>
              </a:endParaRPr>
            </a:p>
          </p:txBody>
        </p:sp>
        <p:sp>
          <p:nvSpPr>
            <p:cNvPr id="56" name="302019075">
              <a:extLst>
                <a:ext uri="{FF2B5EF4-FFF2-40B4-BE49-F238E27FC236}">
                  <a16:creationId xmlns:a16="http://schemas.microsoft.com/office/drawing/2014/main" xmlns="" id="{6BF70EC8-E669-417A-9561-92856F94FAD2}"/>
                </a:ext>
              </a:extLst>
            </p:cNvPr>
            <p:cNvSpPr txBox="1">
              <a:spLocks noChangeArrowheads="1"/>
            </p:cNvSpPr>
            <p:nvPr/>
          </p:nvSpPr>
          <p:spPr bwMode="auto">
            <a:xfrm>
              <a:off x="2871498" y="3328772"/>
              <a:ext cx="5180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b="1" dirty="0">
                  <a:latin typeface="+mn-ea"/>
                  <a:ea typeface="+mn-ea"/>
                </a:rPr>
                <a:t>NIC</a:t>
              </a:r>
              <a:endParaRPr lang="zh-CN" altLang="en-US" sz="1400" b="1" dirty="0">
                <a:latin typeface="+mn-ea"/>
                <a:ea typeface="+mn-ea"/>
              </a:endParaRPr>
            </a:p>
          </p:txBody>
        </p:sp>
        <p:sp>
          <p:nvSpPr>
            <p:cNvPr id="58" name="AutoShape 7">
              <a:extLst>
                <a:ext uri="{FF2B5EF4-FFF2-40B4-BE49-F238E27FC236}">
                  <a16:creationId xmlns:a16="http://schemas.microsoft.com/office/drawing/2014/main" xmlns="" id="{E409107F-D2C2-4C04-B29B-A5F4EC12B8BC}"/>
                </a:ext>
              </a:extLst>
            </p:cNvPr>
            <p:cNvSpPr>
              <a:spLocks noChangeArrowheads="1"/>
            </p:cNvSpPr>
            <p:nvPr/>
          </p:nvSpPr>
          <p:spPr bwMode="gray">
            <a:xfrm>
              <a:off x="2896788" y="3589715"/>
              <a:ext cx="1595528" cy="442974"/>
            </a:xfrm>
            <a:prstGeom prst="roundRect">
              <a:avLst>
                <a:gd name="adj" fmla="val 17509"/>
              </a:avLst>
            </a:prstGeom>
            <a:solidFill>
              <a:srgbClr val="6E632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59" name="AutoShape 8">
              <a:extLst>
                <a:ext uri="{FF2B5EF4-FFF2-40B4-BE49-F238E27FC236}">
                  <a16:creationId xmlns:a16="http://schemas.microsoft.com/office/drawing/2014/main" xmlns="" id="{1C9117E5-818A-475F-BB45-64C22922E6D3}"/>
                </a:ext>
              </a:extLst>
            </p:cNvPr>
            <p:cNvSpPr>
              <a:spLocks noChangeArrowheads="1"/>
            </p:cNvSpPr>
            <p:nvPr/>
          </p:nvSpPr>
          <p:spPr bwMode="gray">
            <a:xfrm>
              <a:off x="2921372" y="3587255"/>
              <a:ext cx="1547533" cy="434607"/>
            </a:xfrm>
            <a:prstGeom prst="roundRect">
              <a:avLst>
                <a:gd name="adj" fmla="val 16667"/>
              </a:avLst>
            </a:prstGeom>
            <a:solidFill>
              <a:srgbClr val="B7A5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60" name="AutoShape 9">
              <a:extLst>
                <a:ext uri="{FF2B5EF4-FFF2-40B4-BE49-F238E27FC236}">
                  <a16:creationId xmlns:a16="http://schemas.microsoft.com/office/drawing/2014/main" xmlns="" id="{01EA2A36-E214-49E9-9E97-6F1FD629768C}"/>
                </a:ext>
              </a:extLst>
            </p:cNvPr>
            <p:cNvSpPr>
              <a:spLocks noChangeArrowheads="1"/>
            </p:cNvSpPr>
            <p:nvPr/>
          </p:nvSpPr>
          <p:spPr bwMode="gray">
            <a:xfrm>
              <a:off x="2934248" y="3910872"/>
              <a:ext cx="1526463" cy="110005"/>
            </a:xfrm>
            <a:prstGeom prst="roundRect">
              <a:avLst>
                <a:gd name="adj" fmla="val 50000"/>
              </a:avLst>
            </a:prstGeom>
            <a:gradFill rotWithShape="1">
              <a:gsLst>
                <a:gs pos="0">
                  <a:srgbClr val="6E632C">
                    <a:alpha val="0"/>
                  </a:srgbClr>
                </a:gs>
                <a:gs pos="100000">
                  <a:srgbClr val="F5EE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61" name="AutoShape 10">
              <a:extLst>
                <a:ext uri="{FF2B5EF4-FFF2-40B4-BE49-F238E27FC236}">
                  <a16:creationId xmlns:a16="http://schemas.microsoft.com/office/drawing/2014/main" xmlns="" id="{F557BDD3-260D-4227-BE56-0AB3FFEE2215}"/>
                </a:ext>
              </a:extLst>
            </p:cNvPr>
            <p:cNvSpPr>
              <a:spLocks noChangeArrowheads="1"/>
            </p:cNvSpPr>
            <p:nvPr/>
          </p:nvSpPr>
          <p:spPr bwMode="gray">
            <a:xfrm>
              <a:off x="2934248" y="3594392"/>
              <a:ext cx="1526463" cy="109759"/>
            </a:xfrm>
            <a:prstGeom prst="roundRect">
              <a:avLst>
                <a:gd name="adj" fmla="val 50000"/>
              </a:avLst>
            </a:prstGeom>
            <a:gradFill rotWithShape="1">
              <a:gsLst>
                <a:gs pos="0">
                  <a:srgbClr val="F5EEBB"/>
                </a:gs>
                <a:gs pos="100000">
                  <a:srgbClr val="BDAC59">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62" name="TextBox 69">
              <a:extLst>
                <a:ext uri="{FF2B5EF4-FFF2-40B4-BE49-F238E27FC236}">
                  <a16:creationId xmlns:a16="http://schemas.microsoft.com/office/drawing/2014/main" xmlns="" id="{128CB1FB-95DA-4B8A-8B49-047CF511A817}"/>
                </a:ext>
              </a:extLst>
            </p:cNvPr>
            <p:cNvSpPr txBox="1">
              <a:spLocks noChangeArrowheads="1"/>
            </p:cNvSpPr>
            <p:nvPr/>
          </p:nvSpPr>
          <p:spPr bwMode="auto">
            <a:xfrm>
              <a:off x="3447331" y="3692600"/>
              <a:ext cx="843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solidFill>
                    <a:schemeClr val="bg1"/>
                  </a:solidFill>
                  <a:latin typeface="+mn-ea"/>
                  <a:ea typeface="+mn-ea"/>
                </a:rPr>
                <a:t>eSwitch</a:t>
              </a:r>
              <a:endParaRPr lang="zh-CN" altLang="en-US" sz="1400" dirty="0">
                <a:solidFill>
                  <a:schemeClr val="bg1"/>
                </a:solidFill>
                <a:latin typeface="+mn-ea"/>
                <a:ea typeface="+mn-ea"/>
              </a:endParaRPr>
            </a:p>
          </p:txBody>
        </p:sp>
        <p:sp>
          <p:nvSpPr>
            <p:cNvPr id="63" name="Rectangle 21">
              <a:extLst>
                <a:ext uri="{FF2B5EF4-FFF2-40B4-BE49-F238E27FC236}">
                  <a16:creationId xmlns:a16="http://schemas.microsoft.com/office/drawing/2014/main" xmlns="" id="{378E5BE3-E776-41A3-9D08-1726D58DA3B6}"/>
                </a:ext>
              </a:extLst>
            </p:cNvPr>
            <p:cNvSpPr>
              <a:spLocks noChangeArrowheads="1"/>
            </p:cNvSpPr>
            <p:nvPr/>
          </p:nvSpPr>
          <p:spPr bwMode="auto">
            <a:xfrm>
              <a:off x="3089988" y="3697097"/>
              <a:ext cx="269708" cy="214790"/>
            </a:xfrm>
            <a:prstGeom prst="rect">
              <a:avLst/>
            </a:prstGeom>
            <a:solidFill>
              <a:srgbClr val="990000"/>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nchorCtr="1"/>
            <a:lstStyle/>
            <a:p>
              <a:pPr eaLnBrk="0" hangingPunct="0"/>
              <a:r>
                <a:rPr kumimoji="1" lang="en-US" altLang="zh-CN" sz="1400" b="1" dirty="0">
                  <a:solidFill>
                    <a:srgbClr val="FFFFFF"/>
                  </a:solidFill>
                  <a:latin typeface="+mn-ea"/>
                  <a:ea typeface="+mn-ea"/>
                </a:rPr>
                <a:t>2</a:t>
              </a:r>
              <a:endParaRPr kumimoji="1" lang="en-US" altLang="zh-CN" sz="1400" b="1" dirty="0">
                <a:solidFill>
                  <a:srgbClr val="000000"/>
                </a:solidFill>
                <a:latin typeface="+mn-ea"/>
                <a:ea typeface="+mn-ea"/>
              </a:endParaRPr>
            </a:p>
          </p:txBody>
        </p:sp>
        <p:sp>
          <p:nvSpPr>
            <p:cNvPr id="64" name="Rectangle 7">
              <a:extLst>
                <a:ext uri="{FF2B5EF4-FFF2-40B4-BE49-F238E27FC236}">
                  <a16:creationId xmlns:a16="http://schemas.microsoft.com/office/drawing/2014/main" xmlns="" id="{13C1D4B3-555D-4A02-94B0-1338527CE210}"/>
                </a:ext>
              </a:extLst>
            </p:cNvPr>
            <p:cNvSpPr>
              <a:spLocks noChangeArrowheads="1"/>
            </p:cNvSpPr>
            <p:nvPr/>
          </p:nvSpPr>
          <p:spPr bwMode="auto">
            <a:xfrm>
              <a:off x="2661823" y="4877140"/>
              <a:ext cx="2044945" cy="804095"/>
            </a:xfrm>
            <a:prstGeom prst="rect">
              <a:avLst/>
            </a:prstGeom>
            <a:solidFill>
              <a:schemeClr val="accent2">
                <a:lumMod val="40000"/>
                <a:lumOff val="60000"/>
              </a:schemeClr>
            </a:solidFill>
            <a:ln w="38100" algn="ctr">
              <a:solidFill>
                <a:srgbClr val="0099CC"/>
              </a:solidFill>
              <a:miter lim="800000"/>
              <a:headEnd/>
              <a:tailEnd/>
            </a:ln>
            <a:effectLst/>
          </p:spPr>
          <p:txBody>
            <a:bodyPr lIns="0" tIns="0" rIns="0" bIns="0" anchor="ctr"/>
            <a:lstStyle/>
            <a:p>
              <a:pPr fontAlgn="auto">
                <a:spcBef>
                  <a:spcPts val="0"/>
                </a:spcBef>
                <a:spcAft>
                  <a:spcPts val="0"/>
                </a:spcAft>
                <a:defRPr/>
              </a:pPr>
              <a:endParaRPr lang="zh-CN" altLang="en-US" sz="1400" kern="0">
                <a:solidFill>
                  <a:sysClr val="windowText" lastClr="000000"/>
                </a:solidFill>
                <a:latin typeface="+mn-ea"/>
                <a:ea typeface="+mn-ea"/>
              </a:endParaRPr>
            </a:p>
          </p:txBody>
        </p:sp>
        <p:sp>
          <p:nvSpPr>
            <p:cNvPr id="65" name="549216548">
              <a:extLst>
                <a:ext uri="{FF2B5EF4-FFF2-40B4-BE49-F238E27FC236}">
                  <a16:creationId xmlns:a16="http://schemas.microsoft.com/office/drawing/2014/main" xmlns="" id="{4B950CC7-F383-448E-A00F-B6C627DFBC51}"/>
                </a:ext>
              </a:extLst>
            </p:cNvPr>
            <p:cNvSpPr txBox="1">
              <a:spLocks noChangeArrowheads="1"/>
            </p:cNvSpPr>
            <p:nvPr/>
          </p:nvSpPr>
          <p:spPr bwMode="auto">
            <a:xfrm>
              <a:off x="2612205" y="4867866"/>
              <a:ext cx="15399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b="1" dirty="0">
                  <a:latin typeface="+mn-ea"/>
                  <a:ea typeface="+mn-ea"/>
                </a:rPr>
                <a:t>Physical switch</a:t>
              </a:r>
              <a:endParaRPr lang="zh-CN" altLang="en-US" sz="1400" b="1" dirty="0">
                <a:latin typeface="+mn-ea"/>
                <a:ea typeface="+mn-ea"/>
              </a:endParaRPr>
            </a:p>
          </p:txBody>
        </p:sp>
        <p:sp>
          <p:nvSpPr>
            <p:cNvPr id="67" name="AutoShape 7">
              <a:extLst>
                <a:ext uri="{FF2B5EF4-FFF2-40B4-BE49-F238E27FC236}">
                  <a16:creationId xmlns:a16="http://schemas.microsoft.com/office/drawing/2014/main" xmlns="" id="{890F8018-C31F-4301-B5AC-03E6A3CC7E9D}"/>
                </a:ext>
              </a:extLst>
            </p:cNvPr>
            <p:cNvSpPr>
              <a:spLocks noChangeArrowheads="1"/>
            </p:cNvSpPr>
            <p:nvPr/>
          </p:nvSpPr>
          <p:spPr bwMode="gray">
            <a:xfrm>
              <a:off x="2901899" y="5118724"/>
              <a:ext cx="1595528" cy="442974"/>
            </a:xfrm>
            <a:prstGeom prst="roundRect">
              <a:avLst>
                <a:gd name="adj" fmla="val 17509"/>
              </a:avLst>
            </a:prstGeom>
            <a:solidFill>
              <a:srgbClr val="6E632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68" name="AutoShape 8">
              <a:extLst>
                <a:ext uri="{FF2B5EF4-FFF2-40B4-BE49-F238E27FC236}">
                  <a16:creationId xmlns:a16="http://schemas.microsoft.com/office/drawing/2014/main" xmlns="" id="{001625A0-C902-407B-94B5-1304B105FE55}"/>
                </a:ext>
              </a:extLst>
            </p:cNvPr>
            <p:cNvSpPr>
              <a:spLocks noChangeArrowheads="1"/>
            </p:cNvSpPr>
            <p:nvPr/>
          </p:nvSpPr>
          <p:spPr bwMode="gray">
            <a:xfrm>
              <a:off x="2926483" y="5116264"/>
              <a:ext cx="1547533" cy="434607"/>
            </a:xfrm>
            <a:prstGeom prst="roundRect">
              <a:avLst>
                <a:gd name="adj" fmla="val 16667"/>
              </a:avLst>
            </a:prstGeom>
            <a:solidFill>
              <a:srgbClr val="B7A5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69" name="AutoShape 9">
              <a:extLst>
                <a:ext uri="{FF2B5EF4-FFF2-40B4-BE49-F238E27FC236}">
                  <a16:creationId xmlns:a16="http://schemas.microsoft.com/office/drawing/2014/main" xmlns="" id="{287927DB-5697-45E8-B438-07B114328012}"/>
                </a:ext>
              </a:extLst>
            </p:cNvPr>
            <p:cNvSpPr>
              <a:spLocks noChangeArrowheads="1"/>
            </p:cNvSpPr>
            <p:nvPr/>
          </p:nvSpPr>
          <p:spPr bwMode="gray">
            <a:xfrm>
              <a:off x="2939359" y="5439881"/>
              <a:ext cx="1526463" cy="110005"/>
            </a:xfrm>
            <a:prstGeom prst="roundRect">
              <a:avLst>
                <a:gd name="adj" fmla="val 50000"/>
              </a:avLst>
            </a:prstGeom>
            <a:gradFill rotWithShape="1">
              <a:gsLst>
                <a:gs pos="0">
                  <a:srgbClr val="6E632C">
                    <a:alpha val="0"/>
                  </a:srgbClr>
                </a:gs>
                <a:gs pos="100000">
                  <a:srgbClr val="F5EE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70" name="AutoShape 10">
              <a:extLst>
                <a:ext uri="{FF2B5EF4-FFF2-40B4-BE49-F238E27FC236}">
                  <a16:creationId xmlns:a16="http://schemas.microsoft.com/office/drawing/2014/main" xmlns="" id="{68610639-5F71-4E25-A518-C40C800BF559}"/>
                </a:ext>
              </a:extLst>
            </p:cNvPr>
            <p:cNvSpPr>
              <a:spLocks noChangeArrowheads="1"/>
            </p:cNvSpPr>
            <p:nvPr/>
          </p:nvSpPr>
          <p:spPr bwMode="gray">
            <a:xfrm>
              <a:off x="2939359" y="5123401"/>
              <a:ext cx="1526463" cy="109759"/>
            </a:xfrm>
            <a:prstGeom prst="roundRect">
              <a:avLst>
                <a:gd name="adj" fmla="val 50000"/>
              </a:avLst>
            </a:prstGeom>
            <a:gradFill rotWithShape="1">
              <a:gsLst>
                <a:gs pos="0">
                  <a:srgbClr val="F5EEBB"/>
                </a:gs>
                <a:gs pos="100000">
                  <a:srgbClr val="BDAC59">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400">
                <a:latin typeface="+mn-ea"/>
                <a:ea typeface="+mn-ea"/>
              </a:endParaRPr>
            </a:p>
          </p:txBody>
        </p:sp>
        <p:sp>
          <p:nvSpPr>
            <p:cNvPr id="71" name="TextBox 69">
              <a:extLst>
                <a:ext uri="{FF2B5EF4-FFF2-40B4-BE49-F238E27FC236}">
                  <a16:creationId xmlns:a16="http://schemas.microsoft.com/office/drawing/2014/main" xmlns="" id="{BC39AC5F-1EEE-4F93-9334-D2D0D6926FC6}"/>
                </a:ext>
              </a:extLst>
            </p:cNvPr>
            <p:cNvSpPr txBox="1">
              <a:spLocks noChangeArrowheads="1"/>
            </p:cNvSpPr>
            <p:nvPr/>
          </p:nvSpPr>
          <p:spPr bwMode="auto">
            <a:xfrm>
              <a:off x="3447330" y="5204230"/>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FrutigerNext LT Regular" pitchFamily="34" charset="0"/>
                  <a:ea typeface="宋体" pitchFamily="2" charset="-122"/>
                </a:defRPr>
              </a:lvl1pPr>
              <a:lvl2pPr marL="742950" indent="-285750" eaLnBrk="0" hangingPunct="0">
                <a:defRPr sz="1000">
                  <a:solidFill>
                    <a:schemeClr val="tx1"/>
                  </a:solidFill>
                  <a:latin typeface="FrutigerNext LT Regular" pitchFamily="34" charset="0"/>
                  <a:ea typeface="宋体" pitchFamily="2" charset="-122"/>
                </a:defRPr>
              </a:lvl2pPr>
              <a:lvl3pPr marL="1143000" indent="-228600" eaLnBrk="0" hangingPunct="0">
                <a:defRPr sz="1000">
                  <a:solidFill>
                    <a:schemeClr val="tx1"/>
                  </a:solidFill>
                  <a:latin typeface="FrutigerNext LT Regular" pitchFamily="34" charset="0"/>
                  <a:ea typeface="宋体" pitchFamily="2" charset="-122"/>
                </a:defRPr>
              </a:lvl3pPr>
              <a:lvl4pPr marL="1600200" indent="-228600" eaLnBrk="0" hangingPunct="0">
                <a:defRPr sz="1000">
                  <a:solidFill>
                    <a:schemeClr val="tx1"/>
                  </a:solidFill>
                  <a:latin typeface="FrutigerNext LT Regular" pitchFamily="34" charset="0"/>
                  <a:ea typeface="宋体" pitchFamily="2" charset="-122"/>
                </a:defRPr>
              </a:lvl4pPr>
              <a:lvl5pPr marL="2057400" indent="-228600" eaLnBrk="0" hangingPunct="0">
                <a:defRPr sz="1000">
                  <a:solidFill>
                    <a:schemeClr val="tx1"/>
                  </a:solidFill>
                  <a:latin typeface="FrutigerNext LT Regular" pitchFamily="34" charset="0"/>
                  <a:ea typeface="宋体" pitchFamily="2" charset="-122"/>
                </a:defRPr>
              </a:lvl5pPr>
              <a:lvl6pPr marL="2514600" indent="-228600" eaLnBrk="0" fontAlgn="t" hangingPunct="0">
                <a:spcBef>
                  <a:spcPct val="0"/>
                </a:spcBef>
                <a:spcAft>
                  <a:spcPct val="0"/>
                </a:spcAft>
                <a:defRPr sz="1000">
                  <a:solidFill>
                    <a:schemeClr val="tx1"/>
                  </a:solidFill>
                  <a:latin typeface="FrutigerNext LT Regular" pitchFamily="34" charset="0"/>
                  <a:ea typeface="宋体" pitchFamily="2" charset="-122"/>
                </a:defRPr>
              </a:lvl6pPr>
              <a:lvl7pPr marL="2971800" indent="-228600" eaLnBrk="0" fontAlgn="t" hangingPunct="0">
                <a:spcBef>
                  <a:spcPct val="0"/>
                </a:spcBef>
                <a:spcAft>
                  <a:spcPct val="0"/>
                </a:spcAft>
                <a:defRPr sz="1000">
                  <a:solidFill>
                    <a:schemeClr val="tx1"/>
                  </a:solidFill>
                  <a:latin typeface="FrutigerNext LT Regular" pitchFamily="34" charset="0"/>
                  <a:ea typeface="宋体" pitchFamily="2" charset="-122"/>
                </a:defRPr>
              </a:lvl7pPr>
              <a:lvl8pPr marL="3429000" indent="-228600" eaLnBrk="0" fontAlgn="t" hangingPunct="0">
                <a:spcBef>
                  <a:spcPct val="0"/>
                </a:spcBef>
                <a:spcAft>
                  <a:spcPct val="0"/>
                </a:spcAft>
                <a:defRPr sz="1000">
                  <a:solidFill>
                    <a:schemeClr val="tx1"/>
                  </a:solidFill>
                  <a:latin typeface="FrutigerNext LT Regular" pitchFamily="34" charset="0"/>
                  <a:ea typeface="宋体" pitchFamily="2" charset="-122"/>
                </a:defRPr>
              </a:lvl8pPr>
              <a:lvl9pPr marL="3886200" indent="-228600" eaLnBrk="0" fontAlgn="t" hangingPunct="0">
                <a:spcBef>
                  <a:spcPct val="0"/>
                </a:spcBef>
                <a:spcAft>
                  <a:spcPct val="0"/>
                </a:spcAft>
                <a:defRPr sz="1000">
                  <a:solidFill>
                    <a:schemeClr val="tx1"/>
                  </a:solidFill>
                  <a:latin typeface="FrutigerNext LT Regular" pitchFamily="34" charset="0"/>
                  <a:ea typeface="宋体" pitchFamily="2" charset="-122"/>
                </a:defRPr>
              </a:lvl9pPr>
            </a:lstStyle>
            <a:p>
              <a:pPr eaLnBrk="1" hangingPunct="1"/>
              <a:r>
                <a:rPr lang="en-US" altLang="zh-CN" sz="1400" dirty="0">
                  <a:solidFill>
                    <a:schemeClr val="bg1"/>
                  </a:solidFill>
                  <a:latin typeface="+mn-ea"/>
                  <a:ea typeface="+mn-ea"/>
                </a:rPr>
                <a:t>QBG</a:t>
              </a:r>
              <a:endParaRPr lang="zh-CN" altLang="en-US" sz="1400" dirty="0">
                <a:solidFill>
                  <a:schemeClr val="bg1"/>
                </a:solidFill>
                <a:latin typeface="+mn-ea"/>
                <a:ea typeface="+mn-ea"/>
              </a:endParaRPr>
            </a:p>
          </p:txBody>
        </p:sp>
        <p:sp>
          <p:nvSpPr>
            <p:cNvPr id="72" name="Rectangle 21">
              <a:extLst>
                <a:ext uri="{FF2B5EF4-FFF2-40B4-BE49-F238E27FC236}">
                  <a16:creationId xmlns:a16="http://schemas.microsoft.com/office/drawing/2014/main" xmlns="" id="{690BA45A-FABA-4738-B3C8-632CC7C7B98C}"/>
                </a:ext>
              </a:extLst>
            </p:cNvPr>
            <p:cNvSpPr>
              <a:spLocks noChangeArrowheads="1"/>
            </p:cNvSpPr>
            <p:nvPr/>
          </p:nvSpPr>
          <p:spPr bwMode="auto">
            <a:xfrm>
              <a:off x="3089988" y="5226107"/>
              <a:ext cx="269708" cy="214790"/>
            </a:xfrm>
            <a:prstGeom prst="rect">
              <a:avLst/>
            </a:prstGeom>
            <a:solidFill>
              <a:srgbClr val="990000"/>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nchorCtr="1"/>
            <a:lstStyle/>
            <a:p>
              <a:pPr eaLnBrk="0" hangingPunct="0"/>
              <a:r>
                <a:rPr kumimoji="1" lang="en-US" altLang="zh-CN" sz="1400" b="1" dirty="0">
                  <a:solidFill>
                    <a:srgbClr val="FFFFFF"/>
                  </a:solidFill>
                  <a:latin typeface="+mn-ea"/>
                  <a:ea typeface="+mn-ea"/>
                </a:rPr>
                <a:t>3</a:t>
              </a:r>
              <a:endParaRPr kumimoji="1" lang="en-US" altLang="zh-CN" sz="1400" b="1" dirty="0">
                <a:solidFill>
                  <a:srgbClr val="000000"/>
                </a:solidFill>
                <a:latin typeface="+mn-ea"/>
                <a:ea typeface="+mn-ea"/>
              </a:endParaRPr>
            </a:p>
          </p:txBody>
        </p:sp>
      </p:grpSp>
    </p:spTree>
    <p:extLst>
      <p:ext uri="{BB962C8B-B14F-4D97-AF65-F5344CB8AC3E}">
        <p14:creationId xmlns:p14="http://schemas.microsoft.com/office/powerpoint/2010/main" val="2904014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1024280"/>
          </a:xfrm>
        </p:spPr>
        <p:txBody>
          <a:bodyPr/>
          <a:lstStyle/>
          <a:p>
            <a:r>
              <a:rPr lang="en-US" altLang="zh-CN" sz="3000" dirty="0"/>
              <a:t>Relationship Between Network Virtualization and Physical NICs</a:t>
            </a:r>
            <a:endParaRPr lang="zh-CN" altLang="en-US" sz="3000" dirty="0"/>
          </a:p>
        </p:txBody>
      </p:sp>
      <p:graphicFrame>
        <p:nvGraphicFramePr>
          <p:cNvPr id="100" name="表格 99"/>
          <p:cNvGraphicFramePr>
            <a:graphicFrameLocks noGrp="1"/>
          </p:cNvGraphicFramePr>
          <p:nvPr>
            <p:extLst>
              <p:ext uri="{D42A27DB-BD31-4B8C-83A1-F6EECF244321}">
                <p14:modId xmlns:p14="http://schemas.microsoft.com/office/powerpoint/2010/main" val="2551646220"/>
              </p:ext>
            </p:extLst>
          </p:nvPr>
        </p:nvGraphicFramePr>
        <p:xfrm>
          <a:off x="1008062" y="4149080"/>
          <a:ext cx="10464801" cy="2239841"/>
        </p:xfrm>
        <a:graphic>
          <a:graphicData uri="http://schemas.openxmlformats.org/drawingml/2006/table">
            <a:tbl>
              <a:tblPr firstRow="1" bandRow="1"/>
              <a:tblGrid>
                <a:gridCol w="1307517">
                  <a:extLst>
                    <a:ext uri="{9D8B030D-6E8A-4147-A177-3AD203B41FA5}">
                      <a16:colId xmlns:a16="http://schemas.microsoft.com/office/drawing/2014/main" xmlns="" val="20000"/>
                    </a:ext>
                  </a:extLst>
                </a:gridCol>
                <a:gridCol w="2964859">
                  <a:extLst>
                    <a:ext uri="{9D8B030D-6E8A-4147-A177-3AD203B41FA5}">
                      <a16:colId xmlns:a16="http://schemas.microsoft.com/office/drawing/2014/main" xmlns="" val="20001"/>
                    </a:ext>
                  </a:extLst>
                </a:gridCol>
                <a:gridCol w="2832315">
                  <a:extLst>
                    <a:ext uri="{9D8B030D-6E8A-4147-A177-3AD203B41FA5}">
                      <a16:colId xmlns:a16="http://schemas.microsoft.com/office/drawing/2014/main" xmlns="" val="20002"/>
                    </a:ext>
                  </a:extLst>
                </a:gridCol>
                <a:gridCol w="3360110">
                  <a:extLst>
                    <a:ext uri="{9D8B030D-6E8A-4147-A177-3AD203B41FA5}">
                      <a16:colId xmlns:a16="http://schemas.microsoft.com/office/drawing/2014/main" xmlns="" val="20003"/>
                    </a:ext>
                  </a:extLst>
                </a:gridCol>
              </a:tblGrid>
              <a:tr h="324498">
                <a:tc>
                  <a:txBody>
                    <a:bodyPr/>
                    <a:lstStyle/>
                    <a:p>
                      <a:pPr algn="ctr">
                        <a:lnSpc>
                          <a:spcPct val="100000"/>
                        </a:lnSpc>
                      </a:pPr>
                      <a:endParaRPr lang="zh-CN" altLang="en-US" sz="1200" b="1" dirty="0">
                        <a:solidFill>
                          <a:schemeClr val="tx1"/>
                        </a:solidFill>
                        <a:latin typeface="+mn-ea"/>
                        <a:ea typeface="+mn-ea"/>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848962" rtl="0" eaLnBrk="1" fontAlgn="auto" latinLnBrk="0" hangingPunct="1">
                        <a:lnSpc>
                          <a:spcPct val="100000"/>
                        </a:lnSpc>
                        <a:spcBef>
                          <a:spcPts val="0"/>
                        </a:spcBef>
                        <a:spcAft>
                          <a:spcPts val="0"/>
                        </a:spcAft>
                        <a:buClrTx/>
                        <a:buSzTx/>
                        <a:buFontTx/>
                        <a:buNone/>
                        <a:tabLst/>
                        <a:defRPr/>
                      </a:pPr>
                      <a:r>
                        <a:rPr lang="en-US" altLang="zh-CN" sz="1200" b="1" dirty="0">
                          <a:latin typeface="+mn-ea"/>
                          <a:ea typeface="+mn-ea"/>
                        </a:rPr>
                        <a:t>Common Virtual NIC</a:t>
                      </a:r>
                      <a:endParaRPr lang="zh-CN" altLang="en-US" sz="1200" b="1" dirty="0">
                        <a:solidFill>
                          <a:schemeClr val="tx1"/>
                        </a:solidFill>
                        <a:latin typeface="+mn-ea"/>
                        <a:ea typeface="+mn-ea"/>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848962" rtl="0" eaLnBrk="1" fontAlgn="auto" latinLnBrk="0" hangingPunct="1">
                        <a:lnSpc>
                          <a:spcPct val="100000"/>
                        </a:lnSpc>
                        <a:spcBef>
                          <a:spcPts val="0"/>
                        </a:spcBef>
                        <a:spcAft>
                          <a:spcPts val="0"/>
                        </a:spcAft>
                        <a:buClrTx/>
                        <a:buSzTx/>
                        <a:buFontTx/>
                        <a:buNone/>
                        <a:tabLst/>
                        <a:defRPr/>
                      </a:pPr>
                      <a:r>
                        <a:rPr lang="en-US" altLang="zh-CN" sz="1200" b="1" dirty="0">
                          <a:latin typeface="+mn-ea"/>
                          <a:ea typeface="+mn-ea"/>
                        </a:rPr>
                        <a:t>VMDq</a:t>
                      </a:r>
                      <a:endParaRPr lang="zh-CN" altLang="en-US" sz="1200" b="1" dirty="0">
                        <a:solidFill>
                          <a:schemeClr val="tx1"/>
                        </a:solidFill>
                        <a:latin typeface="+mn-ea"/>
                        <a:ea typeface="+mn-ea"/>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848962" rtl="0" eaLnBrk="1" fontAlgn="auto" latinLnBrk="0" hangingPunct="1">
                        <a:lnSpc>
                          <a:spcPct val="100000"/>
                        </a:lnSpc>
                        <a:spcBef>
                          <a:spcPts val="0"/>
                        </a:spcBef>
                        <a:spcAft>
                          <a:spcPts val="0"/>
                        </a:spcAft>
                        <a:buClrTx/>
                        <a:buSzTx/>
                        <a:buFontTx/>
                        <a:buNone/>
                        <a:tabLst/>
                        <a:defRPr/>
                      </a:pPr>
                      <a:r>
                        <a:rPr lang="en-US" altLang="zh-CN" sz="1200" b="1" kern="1200" dirty="0">
                          <a:latin typeface="+mn-ea"/>
                          <a:ea typeface="+mn-ea"/>
                        </a:rPr>
                        <a:t>SR-IOV</a:t>
                      </a:r>
                      <a:endParaRPr lang="zh-CN" altLang="en-US" sz="1200" b="1" kern="1200" dirty="0">
                        <a:solidFill>
                          <a:schemeClr val="tx1"/>
                        </a:solidFill>
                        <a:latin typeface="+mn-ea"/>
                        <a:ea typeface="+mn-ea"/>
                        <a:cs typeface="+mn-cs"/>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409031">
                <a:tc rowSpan="2">
                  <a:txBody>
                    <a:bodyPr/>
                    <a:lstStyle/>
                    <a:p>
                      <a:pPr algn="l">
                        <a:lnSpc>
                          <a:spcPct val="100000"/>
                        </a:lnSpc>
                      </a:pPr>
                      <a:r>
                        <a:rPr lang="en-US" altLang="zh-CN" sz="1200" dirty="0">
                          <a:latin typeface="+mn-ea"/>
                          <a:ea typeface="+mn-ea"/>
                        </a:rPr>
                        <a:t>Difference</a:t>
                      </a:r>
                      <a:endParaRPr lang="zh-CN" altLang="en-US" sz="1200" b="1" dirty="0">
                        <a:solidFill>
                          <a:schemeClr val="tx1"/>
                        </a:solidFill>
                        <a:latin typeface="+mn-ea"/>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indent="0" algn="l" defTabSz="848962" rtl="0" eaLnBrk="1" fontAlgn="auto" latinLnBrk="0" hangingPunct="1">
                        <a:lnSpc>
                          <a:spcPct val="100000"/>
                        </a:lnSpc>
                        <a:spcBef>
                          <a:spcPts val="0"/>
                        </a:spcBef>
                        <a:spcAft>
                          <a:spcPts val="0"/>
                        </a:spcAft>
                        <a:buClrTx/>
                        <a:buSzTx/>
                        <a:buFont typeface="Arial" pitchFamily="34" charset="0"/>
                        <a:buChar char="•"/>
                        <a:tabLst/>
                        <a:defRPr/>
                      </a:pPr>
                      <a:r>
                        <a:rPr lang="en-US" altLang="zh-CN" sz="1200" dirty="0">
                          <a:latin typeface="+mn-ea"/>
                          <a:ea typeface="+mn-ea"/>
                        </a:rPr>
                        <a:t>Dom0 bridge queue</a:t>
                      </a:r>
                      <a:endParaRPr lang="zh-CN" altLang="en-US" sz="1200" dirty="0">
                        <a:solidFill>
                          <a:schemeClr val="tx1"/>
                        </a:solidFill>
                        <a:latin typeface="+mn-ea"/>
                        <a:ea typeface="+mn-ea"/>
                      </a:endParaRPr>
                    </a:p>
                  </a:txBody>
                  <a:tcPr anchor="ctr"/>
                </a:tc>
                <a:tc>
                  <a:txBody>
                    <a:bodyPr/>
                    <a:lstStyle/>
                    <a:p>
                      <a:pPr marL="0" marR="0" indent="0" algn="l" defTabSz="848962" rtl="0" eaLnBrk="1" fontAlgn="auto" latinLnBrk="0" hangingPunct="1">
                        <a:lnSpc>
                          <a:spcPct val="100000"/>
                        </a:lnSpc>
                        <a:spcBef>
                          <a:spcPts val="0"/>
                        </a:spcBef>
                        <a:spcAft>
                          <a:spcPts val="0"/>
                        </a:spcAft>
                        <a:buClrTx/>
                        <a:buSzTx/>
                        <a:buFont typeface="Arial" pitchFamily="34" charset="0"/>
                        <a:buChar char="•"/>
                        <a:tabLst/>
                        <a:defRPr/>
                      </a:pPr>
                      <a:r>
                        <a:rPr lang="en-US" altLang="zh-CN" sz="1200" dirty="0">
                          <a:latin typeface="+mn-ea"/>
                          <a:ea typeface="+mn-ea"/>
                        </a:rPr>
                        <a:t>Independent VM message queue</a:t>
                      </a:r>
                      <a:endParaRPr lang="zh-CN" altLang="en-US" sz="1200" dirty="0">
                        <a:solidFill>
                          <a:schemeClr val="tx1"/>
                        </a:solidFill>
                        <a:latin typeface="+mn-ea"/>
                        <a:ea typeface="+mn-ea"/>
                      </a:endParaRPr>
                    </a:p>
                  </a:txBody>
                  <a:tcPr anchor="ctr"/>
                </a:tc>
                <a:tc>
                  <a:txBody>
                    <a:bodyPr/>
                    <a:lstStyle/>
                    <a:p>
                      <a:pPr algn="l">
                        <a:lnSpc>
                          <a:spcPct val="100000"/>
                        </a:lnSpc>
                        <a:buFont typeface="Arial" pitchFamily="34" charset="0"/>
                        <a:buChar char="•"/>
                      </a:pPr>
                      <a:r>
                        <a:rPr lang="en-US" altLang="zh-CN" sz="1200" dirty="0">
                          <a:latin typeface="+mn-ea"/>
                          <a:ea typeface="+mn-ea"/>
                        </a:rPr>
                        <a:t>Address translation enabled by the SR-ROV hardware technology</a:t>
                      </a:r>
                      <a:endParaRPr lang="zh-CN" altLang="en-US" sz="1200" dirty="0">
                        <a:solidFill>
                          <a:schemeClr val="tx1"/>
                        </a:solidFill>
                        <a:latin typeface="+mn-ea"/>
                        <a:ea typeface="+mn-ea"/>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72644">
                <a:tc vMerge="1">
                  <a:txBody>
                    <a:bodyPr/>
                    <a:lstStyle/>
                    <a:p>
                      <a:pPr algn="l"/>
                      <a:endParaRPr lang="zh-CN" altLang="en-US" sz="1200" dirty="0">
                        <a:solidFill>
                          <a:schemeClr val="tx1"/>
                        </a:solidFill>
                        <a:latin typeface="微软雅黑" pitchFamily="34" charset="-122"/>
                        <a:ea typeface="微软雅黑" pitchFamily="34" charset="-122"/>
                      </a:endParaRPr>
                    </a:p>
                  </a:txBody>
                  <a:tcPr/>
                </a:tc>
                <a:tc>
                  <a:txBody>
                    <a:bodyPr/>
                    <a:lstStyle/>
                    <a:p>
                      <a:pPr algn="l">
                        <a:lnSpc>
                          <a:spcPct val="100000"/>
                        </a:lnSpc>
                        <a:buFont typeface="Arial" pitchFamily="34" charset="0"/>
                        <a:buChar char="•"/>
                      </a:pPr>
                      <a:r>
                        <a:rPr lang="en-US" altLang="zh-CN" sz="1200" dirty="0">
                          <a:latin typeface="+mn-ea"/>
                          <a:ea typeface="+mn-ea"/>
                        </a:rPr>
                        <a:t>One-time data copy </a:t>
                      </a:r>
                      <a:endParaRPr lang="zh-CN" altLang="en-US" sz="1200" dirty="0">
                        <a:latin typeface="+mn-ea"/>
                        <a:ea typeface="+mn-ea"/>
                      </a:endParaRPr>
                    </a:p>
                    <a:p>
                      <a:pPr algn="l">
                        <a:lnSpc>
                          <a:spcPct val="100000"/>
                        </a:lnSpc>
                        <a:buFont typeface="Arial" pitchFamily="34" charset="0"/>
                        <a:buChar char="•"/>
                      </a:pPr>
                      <a:endParaRPr lang="zh-CN" altLang="en-US" sz="1200" dirty="0">
                        <a:solidFill>
                          <a:schemeClr val="tx1"/>
                        </a:solidFill>
                        <a:latin typeface="+mn-ea"/>
                        <a:ea typeface="+mn-ea"/>
                      </a:endParaRPr>
                    </a:p>
                  </a:txBody>
                  <a:tcPr anchor="ctr"/>
                </a:tc>
                <a:tc>
                  <a:txBody>
                    <a:bodyPr/>
                    <a:lstStyle/>
                    <a:p>
                      <a:pPr algn="l">
                        <a:lnSpc>
                          <a:spcPct val="100000"/>
                        </a:lnSpc>
                        <a:buFont typeface="Arial" pitchFamily="34" charset="0"/>
                        <a:buChar char="•"/>
                      </a:pPr>
                      <a:r>
                        <a:rPr lang="en-US" altLang="zh-CN" sz="1200" dirty="0">
                          <a:latin typeface="+mn-ea"/>
                          <a:ea typeface="+mn-ea"/>
                        </a:rPr>
                        <a:t>Hypervisor consumes a small amount of resources for each address translation.</a:t>
                      </a:r>
                      <a:endParaRPr lang="zh-CN" altLang="en-US" sz="1200" dirty="0">
                        <a:solidFill>
                          <a:schemeClr val="tx1"/>
                        </a:solidFill>
                        <a:latin typeface="+mn-ea"/>
                        <a:ea typeface="+mn-ea"/>
                      </a:endParaRPr>
                    </a:p>
                  </a:txBody>
                  <a:tcPr anchor="ctr"/>
                </a:tc>
                <a:tc>
                  <a:txBody>
                    <a:bodyPr/>
                    <a:lstStyle/>
                    <a:p>
                      <a:pPr algn="l">
                        <a:lnSpc>
                          <a:spcPct val="100000"/>
                        </a:lnSpc>
                        <a:buFont typeface="Arial" pitchFamily="34" charset="0"/>
                        <a:buChar char="•"/>
                      </a:pPr>
                      <a:r>
                        <a:rPr lang="en-US" altLang="zh-CN" sz="1200" dirty="0">
                          <a:latin typeface="+mn-ea"/>
                          <a:ea typeface="+mn-ea"/>
                        </a:rPr>
                        <a:t>Hypervisor does not require address translation, thereby reducing calculation consumption.</a:t>
                      </a:r>
                      <a:endParaRPr lang="zh-CN" altLang="en-US" sz="1200" dirty="0">
                        <a:solidFill>
                          <a:schemeClr val="tx1"/>
                        </a:solidFill>
                        <a:latin typeface="+mn-ea"/>
                        <a:ea typeface="+mn-ea"/>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818063">
                <a:tc>
                  <a:txBody>
                    <a:bodyPr/>
                    <a:lstStyle/>
                    <a:p>
                      <a:pPr algn="l">
                        <a:lnSpc>
                          <a:spcPct val="100000"/>
                        </a:lnSpc>
                      </a:pPr>
                      <a:r>
                        <a:rPr lang="en-US" altLang="zh-CN" sz="1200" dirty="0">
                          <a:latin typeface="+mn-ea"/>
                          <a:ea typeface="+mn-ea"/>
                        </a:rPr>
                        <a:t>Characteristic</a:t>
                      </a:r>
                      <a:endParaRPr lang="zh-CN" altLang="en-US" sz="1200" b="1" dirty="0">
                        <a:solidFill>
                          <a:schemeClr val="tx1"/>
                        </a:solidFill>
                        <a:latin typeface="+mn-ea"/>
                        <a:ea typeface="+mn-ea"/>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lnSpc>
                          <a:spcPct val="100000"/>
                        </a:lnSpc>
                        <a:buFont typeface="Arial" pitchFamily="34" charset="0"/>
                        <a:buChar char="•"/>
                      </a:pPr>
                      <a:r>
                        <a:rPr lang="en-US" altLang="zh-CN" sz="1200" dirty="0">
                          <a:latin typeface="+mn-ea"/>
                          <a:ea typeface="+mn-ea"/>
                        </a:rPr>
                        <a:t>High host CPU overhead and low VM density</a:t>
                      </a:r>
                    </a:p>
                    <a:p>
                      <a:pPr algn="l">
                        <a:lnSpc>
                          <a:spcPct val="100000"/>
                        </a:lnSpc>
                        <a:buFont typeface="Arial" pitchFamily="34" charset="0"/>
                        <a:buChar char="•"/>
                      </a:pPr>
                      <a:r>
                        <a:rPr lang="en-US" altLang="zh-CN" sz="1200" dirty="0">
                          <a:latin typeface="+mn-ea"/>
                          <a:ea typeface="+mn-ea"/>
                        </a:rPr>
                        <a:t>Smooth VM migration and snapshot</a:t>
                      </a:r>
                      <a:endParaRPr lang="zh-CN" altLang="en-US" sz="1200" dirty="0">
                        <a:solidFill>
                          <a:schemeClr val="tx1"/>
                        </a:solidFill>
                        <a:latin typeface="+mn-ea"/>
                        <a:ea typeface="+mn-ea"/>
                      </a:endParaRPr>
                    </a:p>
                  </a:txBody>
                  <a:tcPr anchor="ctr">
                    <a:lnB w="28575" cap="flat" cmpd="sng" algn="ctr">
                      <a:solidFill>
                        <a:schemeClr val="tx1"/>
                      </a:solidFill>
                      <a:prstDash val="solid"/>
                      <a:round/>
                      <a:headEnd type="none" w="med" len="med"/>
                      <a:tailEnd type="none" w="med" len="med"/>
                    </a:lnB>
                  </a:tcPr>
                </a:tc>
                <a:tc>
                  <a:txBody>
                    <a:bodyPr/>
                    <a:lstStyle/>
                    <a:p>
                      <a:pPr>
                        <a:lnSpc>
                          <a:spcPct val="100000"/>
                        </a:lnSpc>
                        <a:buFont typeface="Arial" pitchFamily="34" charset="0"/>
                        <a:buChar char="•"/>
                      </a:pPr>
                      <a:r>
                        <a:rPr lang="en-US" altLang="zh-CN" sz="1200" dirty="0">
                          <a:latin typeface="+mn-ea"/>
                          <a:ea typeface="+mn-ea"/>
                        </a:rPr>
                        <a:t>Little host CPU overhead</a:t>
                      </a:r>
                    </a:p>
                    <a:p>
                      <a:pPr>
                        <a:lnSpc>
                          <a:spcPct val="100000"/>
                        </a:lnSpc>
                        <a:buFont typeface="Arial" pitchFamily="34" charset="0"/>
                        <a:buChar char="•"/>
                      </a:pPr>
                      <a:r>
                        <a:rPr lang="en-US" altLang="zh-CN" sz="1200" dirty="0">
                          <a:latin typeface="+mn-ea"/>
                          <a:ea typeface="+mn-ea"/>
                        </a:rPr>
                        <a:t>Smooth VM migration and snapshot</a:t>
                      </a:r>
                      <a:endParaRPr lang="en-US" altLang="zh-CN" sz="1200" dirty="0">
                        <a:solidFill>
                          <a:srgbClr val="C00000"/>
                        </a:solidFill>
                        <a:latin typeface="+mn-ea"/>
                        <a:ea typeface="+mn-ea"/>
                      </a:endParaRPr>
                    </a:p>
                  </a:txBody>
                  <a:tcPr anchor="ctr">
                    <a:lnB w="28575" cap="flat" cmpd="sng" algn="ctr">
                      <a:solidFill>
                        <a:schemeClr val="tx1"/>
                      </a:solidFill>
                      <a:prstDash val="solid"/>
                      <a:round/>
                      <a:headEnd type="none" w="med" len="med"/>
                      <a:tailEnd type="none" w="med" len="med"/>
                    </a:lnB>
                  </a:tcPr>
                </a:tc>
                <a:tc>
                  <a:txBody>
                    <a:bodyPr/>
                    <a:lstStyle/>
                    <a:p>
                      <a:pPr algn="l">
                        <a:lnSpc>
                          <a:spcPct val="100000"/>
                        </a:lnSpc>
                        <a:buFont typeface="Arial" pitchFamily="34" charset="0"/>
                        <a:buChar char="•"/>
                      </a:pPr>
                      <a:r>
                        <a:rPr lang="en-US" altLang="zh-CN" sz="1200" dirty="0">
                          <a:latin typeface="+mn-ea"/>
                          <a:ea typeface="+mn-ea"/>
                        </a:rPr>
                        <a:t>Little host CPU overhead</a:t>
                      </a:r>
                    </a:p>
                    <a:p>
                      <a:pPr algn="l">
                        <a:lnSpc>
                          <a:spcPct val="100000"/>
                        </a:lnSpc>
                        <a:buFont typeface="Arial" pitchFamily="34" charset="0"/>
                        <a:buChar char="•"/>
                      </a:pPr>
                      <a:r>
                        <a:rPr lang="en-US" altLang="zh-CN" sz="1200" dirty="0">
                          <a:latin typeface="+mn-ea"/>
                          <a:ea typeface="+mn-ea"/>
                        </a:rPr>
                        <a:t>Affected VM migration and snapshot</a:t>
                      </a:r>
                      <a:endParaRPr lang="en-US" altLang="zh-CN" sz="1200" dirty="0">
                        <a:solidFill>
                          <a:srgbClr val="0000CC"/>
                        </a:solidFill>
                        <a:latin typeface="+mn-ea"/>
                        <a:ea typeface="+mn-ea"/>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5" name="组合 4"/>
          <p:cNvGrpSpPr/>
          <p:nvPr/>
        </p:nvGrpSpPr>
        <p:grpSpPr>
          <a:xfrm>
            <a:off x="1343472" y="1322762"/>
            <a:ext cx="10129391" cy="2862322"/>
            <a:chOff x="2315764" y="1430774"/>
            <a:chExt cx="7912727" cy="2609948"/>
          </a:xfrm>
        </p:grpSpPr>
        <p:sp>
          <p:nvSpPr>
            <p:cNvPr id="98" name="Rectangle 8"/>
            <p:cNvSpPr>
              <a:spLocks noChangeArrowheads="1"/>
            </p:cNvSpPr>
            <p:nvPr/>
          </p:nvSpPr>
          <p:spPr bwMode="auto">
            <a:xfrm>
              <a:off x="8989829" y="1501922"/>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99" name="TextBox 170"/>
            <p:cNvSpPr txBox="1">
              <a:spLocks noChangeArrowheads="1"/>
            </p:cNvSpPr>
            <p:nvPr/>
          </p:nvSpPr>
          <p:spPr bwMode="auto">
            <a:xfrm>
              <a:off x="8989829" y="1582488"/>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pic>
          <p:nvPicPr>
            <p:cNvPr id="97" name="图片 52" descr="22222.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8419" y="1920645"/>
              <a:ext cx="500828" cy="401127"/>
            </a:xfrm>
            <a:prstGeom prst="rect">
              <a:avLst/>
            </a:prstGeom>
            <a:noFill/>
            <a:ln w="9525">
              <a:noFill/>
              <a:miter lim="800000"/>
              <a:headEnd/>
              <a:tailEnd/>
            </a:ln>
          </p:spPr>
        </p:pic>
        <p:sp>
          <p:nvSpPr>
            <p:cNvPr id="94" name="Rectangle 8"/>
            <p:cNvSpPr>
              <a:spLocks noChangeArrowheads="1"/>
            </p:cNvSpPr>
            <p:nvPr/>
          </p:nvSpPr>
          <p:spPr bwMode="auto">
            <a:xfrm>
              <a:off x="9576998" y="1505742"/>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95" name="TextBox 170"/>
            <p:cNvSpPr txBox="1">
              <a:spLocks noChangeArrowheads="1"/>
            </p:cNvSpPr>
            <p:nvPr/>
          </p:nvSpPr>
          <p:spPr bwMode="auto">
            <a:xfrm>
              <a:off x="9576998" y="1586308"/>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sp>
          <p:nvSpPr>
            <p:cNvPr id="92" name="Rectangle 8"/>
            <p:cNvSpPr>
              <a:spLocks noChangeArrowheads="1"/>
            </p:cNvSpPr>
            <p:nvPr/>
          </p:nvSpPr>
          <p:spPr bwMode="auto">
            <a:xfrm>
              <a:off x="3601335" y="1585967"/>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93" name="TextBox 170"/>
            <p:cNvSpPr txBox="1">
              <a:spLocks noChangeArrowheads="1"/>
            </p:cNvSpPr>
            <p:nvPr/>
          </p:nvSpPr>
          <p:spPr bwMode="auto">
            <a:xfrm>
              <a:off x="3601335" y="1666533"/>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pic>
          <p:nvPicPr>
            <p:cNvPr id="91" name="图片 52" descr="22222.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9925" y="2004690"/>
              <a:ext cx="500828" cy="401127"/>
            </a:xfrm>
            <a:prstGeom prst="rect">
              <a:avLst/>
            </a:prstGeom>
            <a:noFill/>
            <a:ln w="9525">
              <a:noFill/>
              <a:miter lim="800000"/>
              <a:headEnd/>
              <a:tailEnd/>
            </a:ln>
          </p:spPr>
        </p:pic>
        <p:sp>
          <p:nvSpPr>
            <p:cNvPr id="79" name="Rounded Rectangle 72"/>
            <p:cNvSpPr/>
            <p:nvPr/>
          </p:nvSpPr>
          <p:spPr bwMode="auto">
            <a:xfrm>
              <a:off x="2315765" y="1432533"/>
              <a:ext cx="1135585" cy="1021938"/>
            </a:xfrm>
            <a:prstGeom prst="roundRect">
              <a:avLst/>
            </a:prstGeom>
            <a:solidFill>
              <a:schemeClr val="accent5">
                <a:lumMod val="90000"/>
              </a:schemeClr>
            </a:solidFill>
            <a:ln>
              <a:solidFill>
                <a:schemeClr val="accent5">
                  <a:lumMod val="90000"/>
                </a:schemeClr>
              </a:solidFill>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80" name="Rounded Rectangle 72"/>
            <p:cNvSpPr/>
            <p:nvPr/>
          </p:nvSpPr>
          <p:spPr bwMode="auto">
            <a:xfrm>
              <a:off x="2315764" y="2566820"/>
              <a:ext cx="2200196" cy="459631"/>
            </a:xfrm>
            <a:prstGeom prst="roundRect">
              <a:avLst/>
            </a:prstGeom>
            <a:solidFill>
              <a:schemeClr val="accent5">
                <a:lumMod val="90000"/>
              </a:schemeClr>
            </a:solidFill>
            <a:ln>
              <a:solidFill>
                <a:schemeClr val="accent5">
                  <a:lumMod val="90000"/>
                </a:schemeClr>
              </a:solidFill>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81" name="Rectangle 126"/>
            <p:cNvSpPr>
              <a:spLocks noChangeArrowheads="1"/>
            </p:cNvSpPr>
            <p:nvPr/>
          </p:nvSpPr>
          <p:spPr bwMode="auto">
            <a:xfrm>
              <a:off x="3123642" y="2608393"/>
              <a:ext cx="1311692" cy="184666"/>
            </a:xfrm>
            <a:prstGeom prst="rect">
              <a:avLst/>
            </a:prstGeom>
            <a:noFill/>
            <a:ln w="9525">
              <a:noFill/>
              <a:miter lim="800000"/>
              <a:headEnd/>
              <a:tailEnd/>
            </a:ln>
          </p:spPr>
          <p:txBody>
            <a:bodyPr wrap="square" lIns="0" tIns="0" rIns="0" bIns="0">
              <a:spAutoFit/>
            </a:bodyPr>
            <a:lstStyle/>
            <a:p>
              <a:pPr algn="ctr" defTabSz="909611"/>
              <a:r>
                <a:rPr lang="en-US" altLang="zh-CN" sz="1200" dirty="0">
                  <a:latin typeface="+mn-ea"/>
                  <a:ea typeface="+mn-ea"/>
                  <a:cs typeface="Arial" pitchFamily="34" charset="0"/>
                </a:rPr>
                <a:t>Hypervisor</a:t>
              </a:r>
              <a:endParaRPr lang="zh-CN" altLang="zh-CN" sz="1200" dirty="0">
                <a:latin typeface="+mn-ea"/>
                <a:ea typeface="+mn-ea"/>
                <a:cs typeface="Arial" pitchFamily="34" charset="0"/>
              </a:endParaRPr>
            </a:p>
          </p:txBody>
        </p:sp>
        <p:sp>
          <p:nvSpPr>
            <p:cNvPr id="82" name="Rounded Rectangle 72"/>
            <p:cNvSpPr/>
            <p:nvPr/>
          </p:nvSpPr>
          <p:spPr bwMode="auto">
            <a:xfrm>
              <a:off x="2315765" y="3105877"/>
              <a:ext cx="2200195" cy="792626"/>
            </a:xfrm>
            <a:prstGeom prst="roundRect">
              <a:avLst/>
            </a:prstGeom>
            <a:ln>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pic>
          <p:nvPicPr>
            <p:cNvPr id="83" name="Picture 223" descr="F:\03-胶片写作\02-how_to_beat\素材\网卡.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9012" y="3183745"/>
              <a:ext cx="922663" cy="555978"/>
            </a:xfrm>
            <a:prstGeom prst="rect">
              <a:avLst/>
            </a:prstGeom>
            <a:noFill/>
            <a:ln w="9525">
              <a:noFill/>
              <a:miter lim="800000"/>
              <a:headEnd/>
              <a:tailEnd/>
            </a:ln>
          </p:spPr>
        </p:pic>
        <p:sp>
          <p:nvSpPr>
            <p:cNvPr id="84" name="329219633"/>
            <p:cNvSpPr txBox="1">
              <a:spLocks noChangeArrowheads="1"/>
            </p:cNvSpPr>
            <p:nvPr/>
          </p:nvSpPr>
          <p:spPr bwMode="auto">
            <a:xfrm>
              <a:off x="2567609" y="1494326"/>
              <a:ext cx="780715" cy="461665"/>
            </a:xfrm>
            <a:prstGeom prst="rect">
              <a:avLst/>
            </a:prstGeom>
            <a:noFill/>
            <a:ln w="9525">
              <a:noFill/>
              <a:miter lim="800000"/>
              <a:headEnd/>
              <a:tailEnd/>
            </a:ln>
          </p:spPr>
          <p:txBody>
            <a:bodyPr>
              <a:spAutoFit/>
            </a:bodyPr>
            <a:lstStyle/>
            <a:p>
              <a:pPr algn="ctr"/>
              <a:r>
                <a:rPr lang="en-US" altLang="zh-CN" sz="1200" dirty="0">
                  <a:latin typeface="+mn-ea"/>
                  <a:ea typeface="+mn-ea"/>
                  <a:cs typeface="Arial" pitchFamily="34" charset="0"/>
                </a:rPr>
                <a:t>Control domain</a:t>
              </a:r>
              <a:endParaRPr lang="zh-CN" altLang="en-US" sz="1200" dirty="0">
                <a:latin typeface="+mn-ea"/>
                <a:ea typeface="+mn-ea"/>
                <a:cs typeface="Arial" pitchFamily="34" charset="0"/>
              </a:endParaRPr>
            </a:p>
          </p:txBody>
        </p:sp>
        <p:sp>
          <p:nvSpPr>
            <p:cNvPr id="85" name="左右箭头 230"/>
            <p:cNvSpPr>
              <a:spLocks noChangeArrowheads="1"/>
            </p:cNvSpPr>
            <p:nvPr/>
          </p:nvSpPr>
          <p:spPr bwMode="auto">
            <a:xfrm>
              <a:off x="3238427" y="2057345"/>
              <a:ext cx="425844" cy="158851"/>
            </a:xfrm>
            <a:prstGeom prst="leftRightArrow">
              <a:avLst>
                <a:gd name="adj1" fmla="val 50000"/>
                <a:gd name="adj2" fmla="val 50000"/>
              </a:avLst>
            </a:prstGeom>
            <a:solidFill>
              <a:srgbClr val="C00000">
                <a:alpha val="69804"/>
              </a:srgbClr>
            </a:solidFill>
            <a:ln w="9525" algn="ctr">
              <a:solidFill>
                <a:schemeClr val="bg2"/>
              </a:solidFill>
              <a:round/>
              <a:headEnd/>
              <a:tailEnd/>
            </a:ln>
          </p:spPr>
          <p:txBody>
            <a:bodyPr/>
            <a:lstStyle/>
            <a:p>
              <a:endParaRPr lang="zh-CN" altLang="en-US" sz="1200">
                <a:latin typeface="+mn-ea"/>
                <a:ea typeface="+mn-ea"/>
              </a:endParaRPr>
            </a:p>
          </p:txBody>
        </p:sp>
        <p:sp>
          <p:nvSpPr>
            <p:cNvPr id="86" name="左右箭头 231"/>
            <p:cNvSpPr>
              <a:spLocks noChangeArrowheads="1"/>
            </p:cNvSpPr>
            <p:nvPr/>
          </p:nvSpPr>
          <p:spPr bwMode="auto">
            <a:xfrm>
              <a:off x="3238428" y="2216196"/>
              <a:ext cx="922663" cy="158851"/>
            </a:xfrm>
            <a:prstGeom prst="leftRightArrow">
              <a:avLst>
                <a:gd name="adj1" fmla="val 50000"/>
                <a:gd name="adj2" fmla="val 50014"/>
              </a:avLst>
            </a:prstGeom>
            <a:solidFill>
              <a:srgbClr val="C00000">
                <a:alpha val="69804"/>
              </a:srgbClr>
            </a:solidFill>
            <a:ln w="9525" algn="ctr">
              <a:solidFill>
                <a:schemeClr val="bg2"/>
              </a:solidFill>
              <a:round/>
              <a:headEnd/>
              <a:tailEnd/>
            </a:ln>
          </p:spPr>
          <p:txBody>
            <a:bodyPr/>
            <a:lstStyle/>
            <a:p>
              <a:endParaRPr lang="zh-CN" altLang="en-US" sz="1200">
                <a:latin typeface="+mn-ea"/>
                <a:ea typeface="+mn-ea"/>
              </a:endParaRPr>
            </a:p>
          </p:txBody>
        </p:sp>
        <p:sp>
          <p:nvSpPr>
            <p:cNvPr id="87" name="TextBox 304"/>
            <p:cNvSpPr txBox="1">
              <a:spLocks noChangeArrowheads="1"/>
            </p:cNvSpPr>
            <p:nvPr/>
          </p:nvSpPr>
          <p:spPr bwMode="auto">
            <a:xfrm>
              <a:off x="3948168" y="2182887"/>
              <a:ext cx="851689" cy="276999"/>
            </a:xfrm>
            <a:prstGeom prst="rect">
              <a:avLst/>
            </a:prstGeom>
            <a:noFill/>
            <a:ln w="9525">
              <a:noFill/>
              <a:miter lim="800000"/>
              <a:headEnd/>
              <a:tailEnd/>
            </a:ln>
          </p:spPr>
          <p:txBody>
            <a:bodyPr>
              <a:spAutoFit/>
            </a:bodyPr>
            <a:lstStyle/>
            <a:p>
              <a:pPr algn="ctr"/>
              <a:endParaRPr lang="zh-CN" altLang="en-US" sz="1200" dirty="0">
                <a:latin typeface="+mn-ea"/>
                <a:ea typeface="+mn-ea"/>
                <a:cs typeface="Arial" pitchFamily="34" charset="0"/>
              </a:endParaRPr>
            </a:p>
          </p:txBody>
        </p:sp>
        <p:sp>
          <p:nvSpPr>
            <p:cNvPr id="88" name="下箭头标注 236"/>
            <p:cNvSpPr>
              <a:spLocks noChangeArrowheads="1"/>
            </p:cNvSpPr>
            <p:nvPr/>
          </p:nvSpPr>
          <p:spPr bwMode="auto">
            <a:xfrm>
              <a:off x="2659062" y="1970890"/>
              <a:ext cx="497474" cy="1350098"/>
            </a:xfrm>
            <a:prstGeom prst="downArrowCallout">
              <a:avLst>
                <a:gd name="adj1" fmla="val 25000"/>
                <a:gd name="adj2" fmla="val 25000"/>
                <a:gd name="adj3" fmla="val 25004"/>
                <a:gd name="adj4" fmla="val 30681"/>
              </a:avLst>
            </a:prstGeom>
            <a:solidFill>
              <a:srgbClr val="C00000">
                <a:alpha val="69804"/>
              </a:srgbClr>
            </a:solidFill>
            <a:ln w="9525" algn="ctr">
              <a:solidFill>
                <a:schemeClr val="bg2"/>
              </a:solidFill>
              <a:round/>
              <a:headEnd/>
              <a:tailEnd/>
            </a:ln>
          </p:spPr>
          <p:txBody>
            <a:bodyPr/>
            <a:lstStyle/>
            <a:p>
              <a:endParaRPr lang="zh-CN" altLang="en-US" sz="1200">
                <a:latin typeface="+mn-ea"/>
                <a:ea typeface="+mn-ea"/>
              </a:endParaRPr>
            </a:p>
          </p:txBody>
        </p:sp>
        <p:sp>
          <p:nvSpPr>
            <p:cNvPr id="72" name="Rounded Rectangle 72"/>
            <p:cNvSpPr/>
            <p:nvPr/>
          </p:nvSpPr>
          <p:spPr bwMode="auto">
            <a:xfrm>
              <a:off x="5084311" y="1430774"/>
              <a:ext cx="1135128" cy="1021804"/>
            </a:xfrm>
            <a:prstGeom prst="roundRect">
              <a:avLst/>
            </a:prstGeom>
            <a:solidFill>
              <a:schemeClr val="accent5">
                <a:lumMod val="90000"/>
              </a:schemeClr>
            </a:solidFill>
            <a:ln>
              <a:solidFill>
                <a:schemeClr val="accent5">
                  <a:lumMod val="90000"/>
                </a:schemeClr>
              </a:solidFill>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73" name="Rounded Rectangle 72"/>
            <p:cNvSpPr/>
            <p:nvPr/>
          </p:nvSpPr>
          <p:spPr bwMode="auto">
            <a:xfrm>
              <a:off x="5084312" y="2564905"/>
              <a:ext cx="2199311" cy="459571"/>
            </a:xfrm>
            <a:prstGeom prst="roundRect">
              <a:avLst/>
            </a:prstGeom>
            <a:solidFill>
              <a:schemeClr val="accent5">
                <a:lumMod val="90000"/>
              </a:schemeClr>
            </a:solidFill>
            <a:ln>
              <a:solidFill>
                <a:schemeClr val="accent5">
                  <a:lumMod val="90000"/>
                </a:schemeClr>
              </a:solidFill>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74" name="Rounded Rectangle 72"/>
            <p:cNvSpPr/>
            <p:nvPr/>
          </p:nvSpPr>
          <p:spPr bwMode="auto">
            <a:xfrm>
              <a:off x="5084311" y="3103891"/>
              <a:ext cx="2199310" cy="794009"/>
            </a:xfrm>
            <a:prstGeom prst="roundRect">
              <a:avLst/>
            </a:prstGeom>
            <a:ln>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75" name="TextBox 304"/>
            <p:cNvSpPr txBox="1">
              <a:spLocks noChangeArrowheads="1"/>
            </p:cNvSpPr>
            <p:nvPr/>
          </p:nvSpPr>
          <p:spPr bwMode="auto">
            <a:xfrm>
              <a:off x="5267909" y="1499940"/>
              <a:ext cx="780401" cy="461665"/>
            </a:xfrm>
            <a:prstGeom prst="rect">
              <a:avLst/>
            </a:prstGeom>
            <a:noFill/>
            <a:ln w="9525">
              <a:noFill/>
              <a:miter lim="800000"/>
              <a:headEnd/>
              <a:tailEnd/>
            </a:ln>
          </p:spPr>
          <p:txBody>
            <a:bodyPr>
              <a:spAutoFit/>
            </a:bodyPr>
            <a:lstStyle/>
            <a:p>
              <a:pPr algn="ctr"/>
              <a:r>
                <a:rPr lang="en-US" altLang="zh-CN" sz="1200" dirty="0">
                  <a:latin typeface="+mn-ea"/>
                  <a:ea typeface="+mn-ea"/>
                  <a:cs typeface="Arial" pitchFamily="34" charset="0"/>
                </a:rPr>
                <a:t>Control domain</a:t>
              </a:r>
              <a:endParaRPr lang="zh-CN" altLang="en-US" sz="1200" dirty="0">
                <a:latin typeface="+mn-ea"/>
                <a:ea typeface="+mn-ea"/>
                <a:cs typeface="Arial" pitchFamily="34" charset="0"/>
              </a:endParaRPr>
            </a:p>
          </p:txBody>
        </p:sp>
        <p:sp>
          <p:nvSpPr>
            <p:cNvPr id="76" name="TextBox 303"/>
            <p:cNvSpPr txBox="1">
              <a:spLocks noChangeArrowheads="1"/>
            </p:cNvSpPr>
            <p:nvPr/>
          </p:nvSpPr>
          <p:spPr bwMode="auto">
            <a:xfrm>
              <a:off x="5385482" y="1976344"/>
              <a:ext cx="638510" cy="646331"/>
            </a:xfrm>
            <a:prstGeom prst="rect">
              <a:avLst/>
            </a:prstGeom>
            <a:noFill/>
            <a:ln w="9525">
              <a:noFill/>
              <a:miter lim="800000"/>
              <a:headEnd/>
              <a:tailEnd/>
            </a:ln>
          </p:spPr>
          <p:txBody>
            <a:bodyPr>
              <a:spAutoFit/>
            </a:bodyPr>
            <a:lstStyle/>
            <a:p>
              <a:pPr algn="ctr"/>
              <a:r>
                <a:rPr lang="en-US" altLang="zh-CN" sz="1200" dirty="0">
                  <a:latin typeface="+mn-ea"/>
                  <a:ea typeface="+mn-ea"/>
                  <a:cs typeface="Arial" pitchFamily="34" charset="0"/>
                </a:rPr>
                <a:t>VIF</a:t>
              </a:r>
            </a:p>
            <a:p>
              <a:pPr algn="ctr"/>
              <a:r>
                <a:rPr lang="en-US" altLang="zh-CN" sz="1200" dirty="0">
                  <a:latin typeface="+mn-ea"/>
                  <a:ea typeface="+mn-ea"/>
                  <a:cs typeface="Arial" pitchFamily="34" charset="0"/>
                </a:rPr>
                <a:t>Bridge</a:t>
              </a:r>
              <a:endParaRPr lang="zh-CN" altLang="en-US" sz="1200" dirty="0">
                <a:latin typeface="+mn-ea"/>
                <a:ea typeface="+mn-ea"/>
                <a:cs typeface="Arial" pitchFamily="34" charset="0"/>
              </a:endParaRPr>
            </a:p>
          </p:txBody>
        </p:sp>
        <p:pic>
          <p:nvPicPr>
            <p:cNvPr id="78" name="Picture 223" descr="F:\03-胶片写作\02-how_to_beat\素材\网卡.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6232" y="3643726"/>
              <a:ext cx="496799" cy="396996"/>
            </a:xfrm>
            <a:prstGeom prst="rect">
              <a:avLst/>
            </a:prstGeom>
            <a:noFill/>
            <a:ln w="9525">
              <a:noFill/>
              <a:miter lim="800000"/>
              <a:headEnd/>
              <a:tailEnd/>
            </a:ln>
          </p:spPr>
        </p:pic>
        <p:sp>
          <p:nvSpPr>
            <p:cNvPr id="77" name="下箭头标注 260"/>
            <p:cNvSpPr>
              <a:spLocks noChangeArrowheads="1"/>
            </p:cNvSpPr>
            <p:nvPr/>
          </p:nvSpPr>
          <p:spPr bwMode="auto">
            <a:xfrm>
              <a:off x="5418810" y="2005294"/>
              <a:ext cx="497171" cy="1182703"/>
            </a:xfrm>
            <a:prstGeom prst="downArrowCallout">
              <a:avLst>
                <a:gd name="adj1" fmla="val 25000"/>
                <a:gd name="adj2" fmla="val 25000"/>
                <a:gd name="adj3" fmla="val 25009"/>
                <a:gd name="adj4" fmla="val 29856"/>
              </a:avLst>
            </a:prstGeom>
            <a:solidFill>
              <a:srgbClr val="79A400">
                <a:alpha val="50195"/>
              </a:srgbClr>
            </a:solidFill>
            <a:ln w="9525" algn="ctr">
              <a:solidFill>
                <a:schemeClr val="bg2"/>
              </a:solidFill>
              <a:round/>
              <a:headEnd/>
              <a:tailEnd/>
            </a:ln>
          </p:spPr>
          <p:txBody>
            <a:bodyPr/>
            <a:lstStyle/>
            <a:p>
              <a:endParaRPr lang="zh-CN" altLang="en-US" sz="1200">
                <a:latin typeface="+mn-ea"/>
                <a:ea typeface="+mn-ea"/>
              </a:endParaRPr>
            </a:p>
          </p:txBody>
        </p:sp>
        <p:sp>
          <p:nvSpPr>
            <p:cNvPr id="12" name="矩形 11"/>
            <p:cNvSpPr/>
            <p:nvPr/>
          </p:nvSpPr>
          <p:spPr bwMode="auto">
            <a:xfrm>
              <a:off x="5111574" y="3184120"/>
              <a:ext cx="2106495" cy="40621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95088" tIns="47544" rIns="95088" bIns="47544"/>
            <a:lstStyle/>
            <a:p>
              <a:pPr>
                <a:defRPr/>
              </a:pPr>
              <a:endParaRPr lang="zh-CN" altLang="en-US" sz="1200">
                <a:latin typeface="+mn-ea"/>
                <a:ea typeface="+mn-ea"/>
              </a:endParaRPr>
            </a:p>
          </p:txBody>
        </p:sp>
        <p:sp>
          <p:nvSpPr>
            <p:cNvPr id="70" name="上下箭头 293"/>
            <p:cNvSpPr>
              <a:spLocks noChangeArrowheads="1"/>
            </p:cNvSpPr>
            <p:nvPr/>
          </p:nvSpPr>
          <p:spPr bwMode="auto">
            <a:xfrm>
              <a:off x="6503030" y="2373340"/>
              <a:ext cx="141942" cy="317596"/>
            </a:xfrm>
            <a:prstGeom prst="upDownArrow">
              <a:avLst>
                <a:gd name="adj1" fmla="val 50000"/>
                <a:gd name="adj2" fmla="val 50009"/>
              </a:avLst>
            </a:prstGeom>
            <a:solidFill>
              <a:srgbClr val="79A400">
                <a:alpha val="50195"/>
              </a:srgbClr>
            </a:solidFill>
            <a:ln w="9525" algn="ctr">
              <a:solidFill>
                <a:schemeClr val="bg2"/>
              </a:solidFill>
              <a:round/>
              <a:headEnd/>
              <a:tailEnd/>
            </a:ln>
          </p:spPr>
          <p:txBody>
            <a:bodyPr/>
            <a:lstStyle/>
            <a:p>
              <a:endParaRPr lang="zh-CN" altLang="en-US" sz="1200">
                <a:latin typeface="+mn-ea"/>
                <a:ea typeface="+mn-ea"/>
              </a:endParaRPr>
            </a:p>
          </p:txBody>
        </p:sp>
        <p:sp>
          <p:nvSpPr>
            <p:cNvPr id="71" name="上下箭头 296"/>
            <p:cNvSpPr>
              <a:spLocks noChangeArrowheads="1"/>
            </p:cNvSpPr>
            <p:nvPr/>
          </p:nvSpPr>
          <p:spPr bwMode="auto">
            <a:xfrm>
              <a:off x="6999830" y="2373340"/>
              <a:ext cx="141942" cy="317596"/>
            </a:xfrm>
            <a:prstGeom prst="upDownArrow">
              <a:avLst>
                <a:gd name="adj1" fmla="val 50000"/>
                <a:gd name="adj2" fmla="val 50009"/>
              </a:avLst>
            </a:prstGeom>
            <a:solidFill>
              <a:srgbClr val="79A400">
                <a:alpha val="50195"/>
              </a:srgbClr>
            </a:solidFill>
            <a:ln w="9525" algn="ctr">
              <a:solidFill>
                <a:schemeClr val="bg2"/>
              </a:solidFill>
              <a:round/>
              <a:headEnd/>
              <a:tailEnd/>
            </a:ln>
          </p:spPr>
          <p:txBody>
            <a:bodyPr/>
            <a:lstStyle/>
            <a:p>
              <a:endParaRPr lang="zh-CN" altLang="en-US" sz="1200">
                <a:latin typeface="+mn-ea"/>
                <a:ea typeface="+mn-ea"/>
              </a:endParaRPr>
            </a:p>
          </p:txBody>
        </p:sp>
        <p:sp>
          <p:nvSpPr>
            <p:cNvPr id="13" name="上下箭头 293"/>
            <p:cNvSpPr>
              <a:spLocks noChangeArrowheads="1"/>
            </p:cNvSpPr>
            <p:nvPr/>
          </p:nvSpPr>
          <p:spPr bwMode="auto">
            <a:xfrm>
              <a:off x="6502907" y="2865449"/>
              <a:ext cx="142383" cy="318673"/>
            </a:xfrm>
            <a:prstGeom prst="upDownArrow">
              <a:avLst>
                <a:gd name="adj1" fmla="val 50000"/>
                <a:gd name="adj2" fmla="val 50009"/>
              </a:avLst>
            </a:prstGeom>
            <a:solidFill>
              <a:srgbClr val="79A400">
                <a:alpha val="50195"/>
              </a:srgbClr>
            </a:solidFill>
            <a:ln w="9525" algn="ctr">
              <a:solidFill>
                <a:schemeClr val="bg2"/>
              </a:solidFill>
              <a:round/>
              <a:headEnd/>
              <a:tailEnd/>
            </a:ln>
          </p:spPr>
          <p:txBody>
            <a:bodyPr lIns="95088" tIns="47544" rIns="95088" bIns="47544"/>
            <a:lstStyle/>
            <a:p>
              <a:endParaRPr lang="zh-CN" altLang="en-US" sz="1200">
                <a:latin typeface="+mn-ea"/>
                <a:ea typeface="+mn-ea"/>
              </a:endParaRPr>
            </a:p>
          </p:txBody>
        </p:sp>
        <p:sp>
          <p:nvSpPr>
            <p:cNvPr id="14" name="上下箭头 296"/>
            <p:cNvSpPr>
              <a:spLocks noChangeArrowheads="1"/>
            </p:cNvSpPr>
            <p:nvPr/>
          </p:nvSpPr>
          <p:spPr bwMode="auto">
            <a:xfrm>
              <a:off x="7000464" y="2865449"/>
              <a:ext cx="140818" cy="318673"/>
            </a:xfrm>
            <a:prstGeom prst="upDownArrow">
              <a:avLst>
                <a:gd name="adj1" fmla="val 50000"/>
                <a:gd name="adj2" fmla="val 50565"/>
              </a:avLst>
            </a:prstGeom>
            <a:solidFill>
              <a:srgbClr val="79A400">
                <a:alpha val="50195"/>
              </a:srgbClr>
            </a:solidFill>
            <a:ln w="9525" algn="ctr">
              <a:solidFill>
                <a:schemeClr val="bg2"/>
              </a:solidFill>
              <a:round/>
              <a:headEnd/>
              <a:tailEnd/>
            </a:ln>
          </p:spPr>
          <p:txBody>
            <a:bodyPr lIns="95088" tIns="47544" rIns="95088" bIns="47544"/>
            <a:lstStyle/>
            <a:p>
              <a:endParaRPr lang="zh-CN" altLang="en-US" sz="1200">
                <a:latin typeface="+mn-ea"/>
                <a:ea typeface="+mn-ea"/>
              </a:endParaRPr>
            </a:p>
          </p:txBody>
        </p:sp>
        <p:pic>
          <p:nvPicPr>
            <p:cNvPr id="15" name="Picture 1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7521" y="2627895"/>
              <a:ext cx="217866" cy="238265"/>
            </a:xfrm>
            <a:prstGeom prst="rect">
              <a:avLst/>
            </a:prstGeom>
            <a:noFill/>
            <a:ln w="9525">
              <a:noFill/>
              <a:miter lim="800000"/>
              <a:headEnd/>
              <a:tailEnd/>
            </a:ln>
            <a:scene3d>
              <a:camera prst="orthographicFront">
                <a:rot lat="10800000" lon="0" rev="0"/>
              </a:camera>
              <a:lightRig rig="threePt" dir="t"/>
            </a:scene3d>
          </p:spPr>
        </p:pic>
        <p:pic>
          <p:nvPicPr>
            <p:cNvPr id="16" name="Picture 1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4265" y="2627895"/>
              <a:ext cx="217866" cy="238265"/>
            </a:xfrm>
            <a:prstGeom prst="rect">
              <a:avLst/>
            </a:prstGeom>
            <a:noFill/>
            <a:ln w="9525">
              <a:noFill/>
              <a:miter lim="800000"/>
              <a:headEnd/>
              <a:tailEnd/>
            </a:ln>
            <a:scene3d>
              <a:camera prst="orthographicFront">
                <a:rot lat="10800000" lon="0" rev="0"/>
              </a:camera>
              <a:lightRig rig="threePt" dir="t"/>
            </a:scene3d>
          </p:spPr>
        </p:pic>
        <p:sp>
          <p:nvSpPr>
            <p:cNvPr id="17" name="矩形 99"/>
            <p:cNvSpPr>
              <a:spLocks noChangeArrowheads="1"/>
            </p:cNvSpPr>
            <p:nvPr/>
          </p:nvSpPr>
          <p:spPr bwMode="auto">
            <a:xfrm>
              <a:off x="5555940" y="3262912"/>
              <a:ext cx="212792" cy="8054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18" name="矩形 101"/>
            <p:cNvSpPr>
              <a:spLocks noChangeArrowheads="1"/>
            </p:cNvSpPr>
            <p:nvPr/>
          </p:nvSpPr>
          <p:spPr bwMode="auto">
            <a:xfrm>
              <a:off x="5555940" y="3343456"/>
              <a:ext cx="212792" cy="78792"/>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19" name="矩形 102"/>
            <p:cNvSpPr>
              <a:spLocks noChangeArrowheads="1"/>
            </p:cNvSpPr>
            <p:nvPr/>
          </p:nvSpPr>
          <p:spPr bwMode="auto">
            <a:xfrm>
              <a:off x="5555940" y="3422248"/>
              <a:ext cx="212792" cy="7879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0" name="矩形 106"/>
            <p:cNvSpPr>
              <a:spLocks noChangeArrowheads="1"/>
            </p:cNvSpPr>
            <p:nvPr/>
          </p:nvSpPr>
          <p:spPr bwMode="auto">
            <a:xfrm>
              <a:off x="6466918" y="3262912"/>
              <a:ext cx="212792" cy="8054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1" name="矩形 107"/>
            <p:cNvSpPr>
              <a:spLocks noChangeArrowheads="1"/>
            </p:cNvSpPr>
            <p:nvPr/>
          </p:nvSpPr>
          <p:spPr bwMode="auto">
            <a:xfrm>
              <a:off x="6466918" y="3343456"/>
              <a:ext cx="212792" cy="78792"/>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2" name="矩形 108"/>
            <p:cNvSpPr>
              <a:spLocks noChangeArrowheads="1"/>
            </p:cNvSpPr>
            <p:nvPr/>
          </p:nvSpPr>
          <p:spPr bwMode="auto">
            <a:xfrm>
              <a:off x="6466918" y="3422248"/>
              <a:ext cx="212792" cy="7879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3" name="矩形 112"/>
            <p:cNvSpPr>
              <a:spLocks noChangeArrowheads="1"/>
            </p:cNvSpPr>
            <p:nvPr/>
          </p:nvSpPr>
          <p:spPr bwMode="auto">
            <a:xfrm>
              <a:off x="6964475" y="3262912"/>
              <a:ext cx="212792" cy="8054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4" name="矩形 113"/>
            <p:cNvSpPr>
              <a:spLocks noChangeArrowheads="1"/>
            </p:cNvSpPr>
            <p:nvPr/>
          </p:nvSpPr>
          <p:spPr bwMode="auto">
            <a:xfrm>
              <a:off x="6964475" y="3343456"/>
              <a:ext cx="212792" cy="78792"/>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5" name="矩形 114"/>
            <p:cNvSpPr>
              <a:spLocks noChangeArrowheads="1"/>
            </p:cNvSpPr>
            <p:nvPr/>
          </p:nvSpPr>
          <p:spPr bwMode="auto">
            <a:xfrm>
              <a:off x="6964475" y="3422248"/>
              <a:ext cx="212792" cy="78794"/>
            </a:xfrm>
            <a:prstGeom prst="rect">
              <a:avLst/>
            </a:prstGeom>
            <a:noFill/>
            <a:ln w="9525" algn="ctr">
              <a:solidFill>
                <a:schemeClr val="tx1"/>
              </a:solidFill>
              <a:round/>
              <a:headEnd/>
              <a:tailEnd/>
            </a:ln>
          </p:spPr>
          <p:txBody>
            <a:bodyPr lIns="95088" tIns="47544" rIns="95088" bIns="47544"/>
            <a:lstStyle/>
            <a:p>
              <a:endParaRPr lang="zh-CN" altLang="en-US" sz="1200">
                <a:latin typeface="+mn-ea"/>
                <a:ea typeface="+mn-ea"/>
              </a:endParaRPr>
            </a:p>
          </p:txBody>
        </p:sp>
        <p:sp>
          <p:nvSpPr>
            <p:cNvPr id="26" name="TextBox 116"/>
            <p:cNvSpPr txBox="1">
              <a:spLocks noChangeArrowheads="1"/>
            </p:cNvSpPr>
            <p:nvPr/>
          </p:nvSpPr>
          <p:spPr bwMode="auto">
            <a:xfrm>
              <a:off x="5051884" y="3184118"/>
              <a:ext cx="526387" cy="255935"/>
            </a:xfrm>
            <a:prstGeom prst="rect">
              <a:avLst/>
            </a:prstGeom>
            <a:noFill/>
            <a:ln w="9525">
              <a:noFill/>
              <a:miter lim="800000"/>
              <a:headEnd/>
              <a:tailEnd/>
            </a:ln>
          </p:spPr>
          <p:txBody>
            <a:bodyPr wrap="square" lIns="95088" tIns="47544" rIns="95088" bIns="47544">
              <a:spAutoFit/>
            </a:bodyPr>
            <a:lstStyle/>
            <a:p>
              <a:r>
                <a:rPr lang="en-US" altLang="zh-CN" sz="1200" dirty="0">
                  <a:latin typeface="+mn-ea"/>
                  <a:ea typeface="+mn-ea"/>
                </a:rPr>
                <a:t>queue</a:t>
              </a:r>
              <a:endParaRPr lang="zh-CN" altLang="en-US" sz="1200" dirty="0">
                <a:latin typeface="+mn-ea"/>
                <a:ea typeface="+mn-ea"/>
              </a:endParaRPr>
            </a:p>
          </p:txBody>
        </p:sp>
        <p:cxnSp>
          <p:nvCxnSpPr>
            <p:cNvPr id="27" name="直接箭头连接符 118"/>
            <p:cNvCxnSpPr>
              <a:cxnSpLocks noChangeShapeType="1"/>
            </p:cNvCxnSpPr>
            <p:nvPr/>
          </p:nvCxnSpPr>
          <p:spPr bwMode="auto">
            <a:xfrm>
              <a:off x="5407057" y="3343456"/>
              <a:ext cx="142382" cy="78792"/>
            </a:xfrm>
            <a:prstGeom prst="straightConnector1">
              <a:avLst/>
            </a:prstGeom>
            <a:noFill/>
            <a:ln w="9525" algn="ctr">
              <a:solidFill>
                <a:schemeClr val="tx1"/>
              </a:solidFill>
              <a:round/>
              <a:headEnd/>
              <a:tailEnd type="triangle" w="med" len="med"/>
            </a:ln>
          </p:spPr>
        </p:cxnSp>
        <p:sp>
          <p:nvSpPr>
            <p:cNvPr id="28" name="TextBox 122"/>
            <p:cNvSpPr txBox="1">
              <a:spLocks noChangeArrowheads="1"/>
            </p:cNvSpPr>
            <p:nvPr/>
          </p:nvSpPr>
          <p:spPr bwMode="auto">
            <a:xfrm>
              <a:off x="5915774" y="3184118"/>
              <a:ext cx="587135" cy="255935"/>
            </a:xfrm>
            <a:prstGeom prst="rect">
              <a:avLst/>
            </a:prstGeom>
            <a:noFill/>
            <a:ln w="9525">
              <a:noFill/>
              <a:miter lim="800000"/>
              <a:headEnd/>
              <a:tailEnd/>
            </a:ln>
          </p:spPr>
          <p:txBody>
            <a:bodyPr wrap="square" lIns="95088" tIns="47544" rIns="95088" bIns="47544">
              <a:spAutoFit/>
            </a:bodyPr>
            <a:lstStyle/>
            <a:p>
              <a:r>
                <a:rPr lang="en-US" altLang="zh-CN" sz="1200" dirty="0">
                  <a:latin typeface="+mn-ea"/>
                  <a:ea typeface="+mn-ea"/>
                </a:rPr>
                <a:t>queue</a:t>
              </a:r>
              <a:endParaRPr lang="zh-CN" altLang="en-US" sz="1200" dirty="0">
                <a:latin typeface="+mn-ea"/>
                <a:ea typeface="+mn-ea"/>
              </a:endParaRPr>
            </a:p>
          </p:txBody>
        </p:sp>
        <p:cxnSp>
          <p:nvCxnSpPr>
            <p:cNvPr id="29" name="直接箭头连接符 123"/>
            <p:cNvCxnSpPr>
              <a:cxnSpLocks noChangeShapeType="1"/>
            </p:cNvCxnSpPr>
            <p:nvPr/>
          </p:nvCxnSpPr>
          <p:spPr bwMode="auto">
            <a:xfrm>
              <a:off x="6290113" y="3343456"/>
              <a:ext cx="176805" cy="78792"/>
            </a:xfrm>
            <a:prstGeom prst="straightConnector1">
              <a:avLst/>
            </a:prstGeom>
            <a:noFill/>
            <a:ln w="9525" algn="ctr">
              <a:solidFill>
                <a:schemeClr val="tx1"/>
              </a:solidFill>
              <a:round/>
              <a:headEnd/>
              <a:tailEnd type="triangle" w="med" len="med"/>
            </a:ln>
          </p:spPr>
        </p:cxnSp>
        <p:sp>
          <p:nvSpPr>
            <p:cNvPr id="30" name="TextBox 130"/>
            <p:cNvSpPr txBox="1">
              <a:spLocks noChangeArrowheads="1"/>
            </p:cNvSpPr>
            <p:nvPr/>
          </p:nvSpPr>
          <p:spPr bwMode="auto">
            <a:xfrm>
              <a:off x="6595255" y="3170111"/>
              <a:ext cx="614270" cy="255935"/>
            </a:xfrm>
            <a:prstGeom prst="rect">
              <a:avLst/>
            </a:prstGeom>
            <a:noFill/>
            <a:ln w="9525">
              <a:noFill/>
              <a:miter lim="800000"/>
              <a:headEnd/>
              <a:tailEnd/>
            </a:ln>
          </p:spPr>
          <p:txBody>
            <a:bodyPr wrap="square" lIns="95088" tIns="47544" rIns="95088" bIns="47544">
              <a:spAutoFit/>
            </a:bodyPr>
            <a:lstStyle/>
            <a:p>
              <a:r>
                <a:rPr lang="en-US" altLang="zh-CN" sz="1200" dirty="0">
                  <a:latin typeface="+mn-ea"/>
                  <a:ea typeface="+mn-ea"/>
                </a:rPr>
                <a:t>queue</a:t>
              </a:r>
              <a:endParaRPr lang="zh-CN" altLang="en-US" sz="1200" dirty="0">
                <a:latin typeface="+mn-ea"/>
                <a:ea typeface="+mn-ea"/>
              </a:endParaRPr>
            </a:p>
          </p:txBody>
        </p:sp>
        <p:cxnSp>
          <p:nvCxnSpPr>
            <p:cNvPr id="31" name="直接箭头连接符 131"/>
            <p:cNvCxnSpPr>
              <a:cxnSpLocks noChangeShapeType="1"/>
            </p:cNvCxnSpPr>
            <p:nvPr/>
          </p:nvCxnSpPr>
          <p:spPr bwMode="auto">
            <a:xfrm>
              <a:off x="6787672" y="3343456"/>
              <a:ext cx="176805" cy="78792"/>
            </a:xfrm>
            <a:prstGeom prst="straightConnector1">
              <a:avLst/>
            </a:prstGeom>
            <a:noFill/>
            <a:ln w="9525" algn="ctr">
              <a:solidFill>
                <a:schemeClr val="tx1"/>
              </a:solidFill>
              <a:round/>
              <a:headEnd/>
              <a:tailEnd type="triangle" w="med" len="med"/>
            </a:ln>
          </p:spPr>
        </p:cxnSp>
        <p:cxnSp>
          <p:nvCxnSpPr>
            <p:cNvPr id="32" name="直接连接符 135"/>
            <p:cNvCxnSpPr>
              <a:cxnSpLocks noChangeShapeType="1"/>
            </p:cNvCxnSpPr>
            <p:nvPr/>
          </p:nvCxnSpPr>
          <p:spPr bwMode="auto">
            <a:xfrm>
              <a:off x="6290116" y="2627320"/>
              <a:ext cx="142383" cy="80544"/>
            </a:xfrm>
            <a:prstGeom prst="line">
              <a:avLst/>
            </a:prstGeom>
            <a:noFill/>
            <a:ln w="9525" algn="ctr">
              <a:solidFill>
                <a:schemeClr val="tx1"/>
              </a:solidFill>
              <a:round/>
              <a:headEnd/>
              <a:tailEnd/>
            </a:ln>
          </p:spPr>
        </p:cxnSp>
        <p:cxnSp>
          <p:nvCxnSpPr>
            <p:cNvPr id="33" name="直接连接符 141"/>
            <p:cNvCxnSpPr>
              <a:cxnSpLocks noChangeShapeType="1"/>
            </p:cNvCxnSpPr>
            <p:nvPr/>
          </p:nvCxnSpPr>
          <p:spPr bwMode="auto">
            <a:xfrm>
              <a:off x="6290113" y="2627320"/>
              <a:ext cx="638375" cy="80544"/>
            </a:xfrm>
            <a:prstGeom prst="line">
              <a:avLst/>
            </a:prstGeom>
            <a:noFill/>
            <a:ln w="9525" algn="ctr">
              <a:solidFill>
                <a:schemeClr val="tx1"/>
              </a:solidFill>
              <a:round/>
              <a:headEnd/>
              <a:tailEnd/>
            </a:ln>
          </p:spPr>
        </p:cxnSp>
        <p:sp>
          <p:nvSpPr>
            <p:cNvPr id="52" name="Rounded Rectangle 72"/>
            <p:cNvSpPr/>
            <p:nvPr/>
          </p:nvSpPr>
          <p:spPr bwMode="auto">
            <a:xfrm>
              <a:off x="7775424" y="1432575"/>
              <a:ext cx="1135843" cy="1022401"/>
            </a:xfrm>
            <a:prstGeom prst="roundRect">
              <a:avLst/>
            </a:prstGeom>
            <a:solidFill>
              <a:schemeClr val="accent5">
                <a:lumMod val="90000"/>
              </a:schemeClr>
            </a:solidFill>
            <a:ln>
              <a:solidFill>
                <a:schemeClr val="accent5">
                  <a:lumMod val="90000"/>
                </a:schemeClr>
              </a:solidFill>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53" name="Rounded Rectangle 72"/>
            <p:cNvSpPr/>
            <p:nvPr/>
          </p:nvSpPr>
          <p:spPr bwMode="auto">
            <a:xfrm>
              <a:off x="7775424" y="2567404"/>
              <a:ext cx="2271797" cy="459839"/>
            </a:xfrm>
            <a:prstGeom prst="roundRect">
              <a:avLst/>
            </a:prstGeom>
            <a:solidFill>
              <a:schemeClr val="accent5">
                <a:lumMod val="90000"/>
              </a:schemeClr>
            </a:solidFill>
            <a:ln>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sp>
          <p:nvSpPr>
            <p:cNvPr id="54" name="Rounded Rectangle 72"/>
            <p:cNvSpPr/>
            <p:nvPr/>
          </p:nvSpPr>
          <p:spPr bwMode="auto">
            <a:xfrm>
              <a:off x="7775423" y="3106702"/>
              <a:ext cx="2271797" cy="793550"/>
            </a:xfrm>
            <a:prstGeom prst="roundRect">
              <a:avLst/>
            </a:prstGeom>
            <a:ln>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390" tIns="45695" rIns="91390" bIns="45695"/>
            <a:lstStyle/>
            <a:p>
              <a:pPr>
                <a:defRPr/>
              </a:pPr>
              <a:endParaRPr lang="en-US" sz="1200" dirty="0">
                <a:solidFill>
                  <a:schemeClr val="bg1"/>
                </a:solidFill>
                <a:latin typeface="+mn-ea"/>
              </a:endParaRPr>
            </a:p>
          </p:txBody>
        </p:sp>
        <p:pic>
          <p:nvPicPr>
            <p:cNvPr id="55" name="Picture 223" descr="F:\03-胶片写作\02-how_to_beat\素材\网卡.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52298" y="3513684"/>
              <a:ext cx="709714" cy="490264"/>
            </a:xfrm>
            <a:prstGeom prst="rect">
              <a:avLst/>
            </a:prstGeom>
            <a:noFill/>
            <a:ln w="9525">
              <a:noFill/>
              <a:miter lim="800000"/>
              <a:headEnd/>
              <a:tailEnd/>
            </a:ln>
          </p:spPr>
        </p:pic>
        <p:sp>
          <p:nvSpPr>
            <p:cNvPr id="56" name="上下箭头 322"/>
            <p:cNvSpPr>
              <a:spLocks noChangeArrowheads="1"/>
            </p:cNvSpPr>
            <p:nvPr/>
          </p:nvSpPr>
          <p:spPr bwMode="auto">
            <a:xfrm>
              <a:off x="9265766" y="2377026"/>
              <a:ext cx="141981" cy="874075"/>
            </a:xfrm>
            <a:prstGeom prst="upDownArrow">
              <a:avLst>
                <a:gd name="adj1" fmla="val 50000"/>
                <a:gd name="adj2" fmla="val 50009"/>
              </a:avLst>
            </a:prstGeom>
            <a:solidFill>
              <a:srgbClr val="00B050">
                <a:alpha val="50000"/>
              </a:srgbClr>
            </a:solidFill>
            <a:ln w="9525" algn="ctr">
              <a:solidFill>
                <a:schemeClr val="bg2"/>
              </a:solidFill>
              <a:round/>
              <a:headEnd/>
              <a:tailEnd/>
            </a:ln>
          </p:spPr>
          <p:txBody>
            <a:bodyPr/>
            <a:lstStyle/>
            <a:p>
              <a:endParaRPr lang="zh-CN" altLang="en-US" sz="1200">
                <a:latin typeface="+mn-ea"/>
                <a:ea typeface="+mn-ea"/>
              </a:endParaRPr>
            </a:p>
          </p:txBody>
        </p:sp>
        <p:sp>
          <p:nvSpPr>
            <p:cNvPr id="57" name="上下箭头 323"/>
            <p:cNvSpPr>
              <a:spLocks noChangeArrowheads="1"/>
            </p:cNvSpPr>
            <p:nvPr/>
          </p:nvSpPr>
          <p:spPr bwMode="auto">
            <a:xfrm>
              <a:off x="9762566" y="2377026"/>
              <a:ext cx="141981" cy="874075"/>
            </a:xfrm>
            <a:prstGeom prst="upDownArrow">
              <a:avLst>
                <a:gd name="adj1" fmla="val 50000"/>
                <a:gd name="adj2" fmla="val 50009"/>
              </a:avLst>
            </a:prstGeom>
            <a:solidFill>
              <a:srgbClr val="00B050">
                <a:alpha val="50000"/>
              </a:srgbClr>
            </a:solidFill>
            <a:ln w="9525" algn="ctr">
              <a:solidFill>
                <a:schemeClr val="bg2"/>
              </a:solidFill>
              <a:round/>
              <a:headEnd/>
              <a:tailEnd/>
            </a:ln>
          </p:spPr>
          <p:txBody>
            <a:bodyPr/>
            <a:lstStyle/>
            <a:p>
              <a:endParaRPr lang="zh-CN" altLang="en-US" sz="1200">
                <a:latin typeface="+mn-ea"/>
                <a:ea typeface="+mn-ea"/>
              </a:endParaRPr>
            </a:p>
          </p:txBody>
        </p:sp>
        <p:sp>
          <p:nvSpPr>
            <p:cNvPr id="58" name="1955150190"/>
            <p:cNvSpPr txBox="1">
              <a:spLocks noChangeArrowheads="1"/>
            </p:cNvSpPr>
            <p:nvPr/>
          </p:nvSpPr>
          <p:spPr bwMode="auto">
            <a:xfrm>
              <a:off x="8974673" y="2146137"/>
              <a:ext cx="645203" cy="662332"/>
            </a:xfrm>
            <a:prstGeom prst="rect">
              <a:avLst/>
            </a:prstGeom>
            <a:solidFill>
              <a:srgbClr val="FFF5E0">
                <a:alpha val="65882"/>
              </a:srgbClr>
            </a:solidFill>
            <a:ln w="9525">
              <a:noFill/>
              <a:miter lim="800000"/>
              <a:headEnd/>
              <a:tailEnd/>
            </a:ln>
          </p:spPr>
          <p:txBody>
            <a:bodyPr wrap="square" lIns="107287" tIns="53643" rIns="107287" bIns="53643">
              <a:spAutoFit/>
            </a:bodyPr>
            <a:lstStyle/>
            <a:p>
              <a:pPr algn="ctr"/>
              <a:endParaRPr lang="en-US" altLang="zh-CN" sz="1200">
                <a:latin typeface="+mn-ea"/>
                <a:ea typeface="+mn-ea"/>
                <a:cs typeface="Arial" pitchFamily="34" charset="0"/>
              </a:endParaRPr>
            </a:p>
            <a:p>
              <a:pPr algn="ctr"/>
              <a:r>
                <a:rPr lang="en-US" altLang="zh-CN" sz="1200">
                  <a:latin typeface="+mn-ea"/>
                  <a:ea typeface="+mn-ea"/>
                  <a:cs typeface="Arial" pitchFamily="34" charset="0"/>
                </a:rPr>
                <a:t>VF </a:t>
              </a:r>
              <a:r>
                <a:rPr lang="en-US" altLang="zh-CN" sz="1200" dirty="0">
                  <a:latin typeface="+mn-ea"/>
                  <a:ea typeface="+mn-ea"/>
                  <a:cs typeface="Arial" pitchFamily="34" charset="0"/>
                </a:rPr>
                <a:t>driver</a:t>
              </a:r>
              <a:endParaRPr lang="zh-CN" altLang="en-US" sz="1200" dirty="0">
                <a:latin typeface="+mn-ea"/>
                <a:ea typeface="+mn-ea"/>
                <a:cs typeface="Arial" pitchFamily="34" charset="0"/>
              </a:endParaRPr>
            </a:p>
          </p:txBody>
        </p:sp>
        <p:pic>
          <p:nvPicPr>
            <p:cNvPr id="59" name="Picture 102"/>
            <p:cNvPicPr>
              <a:picLocks noChangeAspect="1" noChangeArrowheads="1"/>
            </p:cNvPicPr>
            <p:nvPr/>
          </p:nvPicPr>
          <p:blipFill>
            <a:blip r:embed="rId8" cstate="print"/>
            <a:srcRect/>
            <a:stretch>
              <a:fillRect/>
            </a:stretch>
          </p:blipFill>
          <p:spPr bwMode="auto">
            <a:xfrm>
              <a:off x="9240917" y="3255907"/>
              <a:ext cx="309800" cy="189102"/>
            </a:xfrm>
            <a:prstGeom prst="rect">
              <a:avLst/>
            </a:prstGeom>
            <a:noFill/>
            <a:ln w="9525">
              <a:noFill/>
              <a:miter lim="800000"/>
              <a:headEnd/>
              <a:tailEnd/>
            </a:ln>
          </p:spPr>
        </p:pic>
        <p:pic>
          <p:nvPicPr>
            <p:cNvPr id="60" name="Picture 102"/>
            <p:cNvPicPr>
              <a:picLocks noChangeAspect="1" noChangeArrowheads="1"/>
            </p:cNvPicPr>
            <p:nvPr/>
          </p:nvPicPr>
          <p:blipFill>
            <a:blip r:embed="rId8" cstate="print"/>
            <a:srcRect/>
            <a:stretch>
              <a:fillRect/>
            </a:stretch>
          </p:blipFill>
          <p:spPr bwMode="auto">
            <a:xfrm>
              <a:off x="9666501" y="3255907"/>
              <a:ext cx="309800" cy="189102"/>
            </a:xfrm>
            <a:prstGeom prst="rect">
              <a:avLst/>
            </a:prstGeom>
            <a:noFill/>
            <a:ln w="9525">
              <a:noFill/>
              <a:miter lim="800000"/>
              <a:headEnd/>
              <a:tailEnd/>
            </a:ln>
          </p:spPr>
        </p:pic>
        <p:pic>
          <p:nvPicPr>
            <p:cNvPr id="61" name="Picture 102"/>
            <p:cNvPicPr>
              <a:picLocks noChangeAspect="1" noChangeArrowheads="1"/>
            </p:cNvPicPr>
            <p:nvPr/>
          </p:nvPicPr>
          <p:blipFill>
            <a:blip r:embed="rId8" cstate="print"/>
            <a:srcRect/>
            <a:stretch>
              <a:fillRect/>
            </a:stretch>
          </p:blipFill>
          <p:spPr bwMode="auto">
            <a:xfrm>
              <a:off x="8743360" y="3255907"/>
              <a:ext cx="309800" cy="189102"/>
            </a:xfrm>
            <a:prstGeom prst="rect">
              <a:avLst/>
            </a:prstGeom>
            <a:noFill/>
            <a:ln w="9525">
              <a:noFill/>
              <a:miter lim="800000"/>
              <a:headEnd/>
              <a:tailEnd/>
            </a:ln>
          </p:spPr>
        </p:pic>
        <p:sp>
          <p:nvSpPr>
            <p:cNvPr id="62" name="1135642506"/>
            <p:cNvSpPr txBox="1">
              <a:spLocks noChangeArrowheads="1"/>
            </p:cNvSpPr>
            <p:nvPr/>
          </p:nvSpPr>
          <p:spPr bwMode="auto">
            <a:xfrm>
              <a:off x="8982749" y="3175364"/>
              <a:ext cx="355174" cy="293000"/>
            </a:xfrm>
            <a:prstGeom prst="rect">
              <a:avLst/>
            </a:prstGeom>
            <a:noFill/>
            <a:ln w="9525">
              <a:noFill/>
              <a:miter lim="800000"/>
              <a:headEnd/>
              <a:tailEnd/>
            </a:ln>
          </p:spPr>
          <p:txBody>
            <a:bodyPr lIns="107287" tIns="53643" rIns="107287" bIns="53643">
              <a:spAutoFit/>
            </a:bodyPr>
            <a:lstStyle/>
            <a:p>
              <a:r>
                <a:rPr lang="en-US" altLang="zh-CN" sz="1200" dirty="0">
                  <a:latin typeface="+mn-ea"/>
                  <a:ea typeface="+mn-ea"/>
                </a:rPr>
                <a:t>...</a:t>
              </a:r>
              <a:endParaRPr lang="zh-CN" altLang="en-US" sz="1200" dirty="0">
                <a:latin typeface="+mn-ea"/>
                <a:ea typeface="+mn-ea"/>
              </a:endParaRPr>
            </a:p>
          </p:txBody>
        </p:sp>
        <p:sp>
          <p:nvSpPr>
            <p:cNvPr id="63" name="1668393241"/>
            <p:cNvSpPr txBox="1">
              <a:spLocks noChangeArrowheads="1"/>
            </p:cNvSpPr>
            <p:nvPr/>
          </p:nvSpPr>
          <p:spPr bwMode="auto">
            <a:xfrm>
              <a:off x="7968903" y="2136612"/>
              <a:ext cx="852732" cy="477666"/>
            </a:xfrm>
            <a:prstGeom prst="rect">
              <a:avLst/>
            </a:prstGeom>
            <a:noFill/>
            <a:ln w="9525">
              <a:noFill/>
              <a:miter lim="800000"/>
              <a:headEnd/>
              <a:tailEnd/>
            </a:ln>
          </p:spPr>
          <p:txBody>
            <a:bodyPr lIns="107287" tIns="53643" rIns="107287" bIns="53643">
              <a:spAutoFit/>
            </a:bodyPr>
            <a:lstStyle/>
            <a:p>
              <a:pPr algn="ctr"/>
              <a:r>
                <a:rPr lang="en-US" altLang="zh-CN" sz="1200" dirty="0">
                  <a:latin typeface="+mn-ea"/>
                  <a:ea typeface="+mn-ea"/>
                  <a:cs typeface="Arial" pitchFamily="34" charset="0"/>
                </a:rPr>
                <a:t>PF driver</a:t>
              </a:r>
              <a:endParaRPr lang="zh-CN" altLang="en-US" sz="1200" dirty="0">
                <a:latin typeface="+mn-ea"/>
                <a:ea typeface="+mn-ea"/>
                <a:cs typeface="Arial" pitchFamily="34" charset="0"/>
              </a:endParaRPr>
            </a:p>
          </p:txBody>
        </p:sp>
        <p:sp>
          <p:nvSpPr>
            <p:cNvPr id="64" name="上下箭头 322"/>
            <p:cNvSpPr>
              <a:spLocks noChangeArrowheads="1"/>
            </p:cNvSpPr>
            <p:nvPr/>
          </p:nvSpPr>
          <p:spPr bwMode="auto">
            <a:xfrm>
              <a:off x="8274501" y="2384884"/>
              <a:ext cx="212792" cy="873720"/>
            </a:xfrm>
            <a:prstGeom prst="upDownArrow">
              <a:avLst>
                <a:gd name="adj1" fmla="val 50000"/>
                <a:gd name="adj2" fmla="val 49907"/>
              </a:avLst>
            </a:prstGeom>
            <a:solidFill>
              <a:srgbClr val="00B050">
                <a:alpha val="50000"/>
              </a:srgbClr>
            </a:solidFill>
            <a:ln w="9525" algn="ctr">
              <a:solidFill>
                <a:schemeClr val="bg2"/>
              </a:solidFill>
              <a:round/>
              <a:headEnd/>
              <a:tailEnd/>
            </a:ln>
          </p:spPr>
          <p:txBody>
            <a:bodyPr lIns="107287" tIns="53643" rIns="107287" bIns="53643"/>
            <a:lstStyle/>
            <a:p>
              <a:endParaRPr lang="zh-CN" altLang="en-US" sz="1200">
                <a:latin typeface="+mn-ea"/>
                <a:ea typeface="+mn-ea"/>
              </a:endParaRPr>
            </a:p>
          </p:txBody>
        </p:sp>
        <p:sp>
          <p:nvSpPr>
            <p:cNvPr id="65" name="矩形 90"/>
            <p:cNvSpPr>
              <a:spLocks noChangeArrowheads="1"/>
            </p:cNvSpPr>
            <p:nvPr/>
          </p:nvSpPr>
          <p:spPr bwMode="auto">
            <a:xfrm>
              <a:off x="8262670" y="3255908"/>
              <a:ext cx="353610" cy="190855"/>
            </a:xfrm>
            <a:prstGeom prst="rect">
              <a:avLst/>
            </a:prstGeom>
            <a:solidFill>
              <a:schemeClr val="accent1"/>
            </a:solidFill>
            <a:ln w="9525" algn="ctr">
              <a:solidFill>
                <a:schemeClr val="bg2"/>
              </a:solidFill>
              <a:round/>
              <a:headEnd/>
              <a:tailEnd/>
            </a:ln>
          </p:spPr>
          <p:txBody>
            <a:bodyPr lIns="107287" tIns="53643" rIns="107287" bIns="53643"/>
            <a:lstStyle/>
            <a:p>
              <a:endParaRPr lang="zh-CN" altLang="en-US" sz="1200">
                <a:latin typeface="+mn-ea"/>
                <a:ea typeface="+mn-ea"/>
              </a:endParaRPr>
            </a:p>
          </p:txBody>
        </p:sp>
        <p:sp>
          <p:nvSpPr>
            <p:cNvPr id="66" name="TextBox 304"/>
            <p:cNvSpPr txBox="1">
              <a:spLocks noChangeArrowheads="1"/>
            </p:cNvSpPr>
            <p:nvPr/>
          </p:nvSpPr>
          <p:spPr bwMode="auto">
            <a:xfrm>
              <a:off x="8076220" y="3179423"/>
              <a:ext cx="566402" cy="293000"/>
            </a:xfrm>
            <a:prstGeom prst="rect">
              <a:avLst/>
            </a:prstGeom>
            <a:noFill/>
            <a:ln w="9525">
              <a:noFill/>
              <a:miter lim="800000"/>
              <a:headEnd/>
              <a:tailEnd/>
            </a:ln>
          </p:spPr>
          <p:txBody>
            <a:bodyPr lIns="107287" tIns="53643" rIns="107287" bIns="53643">
              <a:spAutoFit/>
            </a:bodyPr>
            <a:lstStyle/>
            <a:p>
              <a:pPr algn="ctr"/>
              <a:r>
                <a:rPr lang="en-US" altLang="zh-CN" sz="1200" dirty="0">
                  <a:latin typeface="+mn-ea"/>
                  <a:ea typeface="+mn-ea"/>
                  <a:cs typeface="Arial" pitchFamily="34" charset="0"/>
                </a:rPr>
                <a:t>PF</a:t>
              </a:r>
              <a:endParaRPr lang="zh-CN" altLang="en-US" sz="1200" dirty="0">
                <a:latin typeface="+mn-ea"/>
                <a:ea typeface="+mn-ea"/>
                <a:cs typeface="Arial" pitchFamily="34" charset="0"/>
              </a:endParaRPr>
            </a:p>
          </p:txBody>
        </p:sp>
        <p:sp>
          <p:nvSpPr>
            <p:cNvPr id="67" name="478427583"/>
            <p:cNvSpPr txBox="1">
              <a:spLocks noChangeArrowheads="1"/>
            </p:cNvSpPr>
            <p:nvPr/>
          </p:nvSpPr>
          <p:spPr bwMode="auto">
            <a:xfrm>
              <a:off x="7968209" y="1484784"/>
              <a:ext cx="779193" cy="477666"/>
            </a:xfrm>
            <a:prstGeom prst="rect">
              <a:avLst/>
            </a:prstGeom>
            <a:noFill/>
            <a:ln w="9525">
              <a:noFill/>
              <a:miter lim="800000"/>
              <a:headEnd/>
              <a:tailEnd/>
            </a:ln>
          </p:spPr>
          <p:txBody>
            <a:bodyPr lIns="107287" tIns="53643" rIns="107287" bIns="53643">
              <a:spAutoFit/>
            </a:bodyPr>
            <a:lstStyle/>
            <a:p>
              <a:pPr algn="ctr"/>
              <a:r>
                <a:rPr lang="en-US" altLang="zh-CN" sz="1200" dirty="0">
                  <a:latin typeface="+mn-ea"/>
                  <a:ea typeface="+mn-ea"/>
                  <a:cs typeface="Arial" pitchFamily="34" charset="0"/>
                </a:rPr>
                <a:t>Control domain</a:t>
              </a:r>
              <a:endParaRPr lang="zh-CN" altLang="en-US" sz="1200" dirty="0">
                <a:latin typeface="+mn-ea"/>
                <a:ea typeface="+mn-ea"/>
                <a:cs typeface="Arial" pitchFamily="34" charset="0"/>
              </a:endParaRPr>
            </a:p>
          </p:txBody>
        </p:sp>
        <p:pic>
          <p:nvPicPr>
            <p:cNvPr id="68" name="Picture 4" descr="\\eventsql\dvd\Online_ART\DVD_ART35\Artwork_Imagery\Icons - Illustrations\_WINDOWS SERVER ICONS\Hardware\Hardware processor chip cpu.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97692" y="3520300"/>
              <a:ext cx="528824" cy="280151"/>
            </a:xfrm>
            <a:prstGeom prst="rect">
              <a:avLst/>
            </a:prstGeom>
            <a:noFill/>
            <a:ln w="9525">
              <a:noFill/>
              <a:miter lim="800000"/>
              <a:headEnd/>
              <a:tailEnd/>
            </a:ln>
          </p:spPr>
        </p:pic>
        <p:sp>
          <p:nvSpPr>
            <p:cNvPr id="35" name="Rectangle 126"/>
            <p:cNvSpPr>
              <a:spLocks noChangeArrowheads="1"/>
            </p:cNvSpPr>
            <p:nvPr/>
          </p:nvSpPr>
          <p:spPr bwMode="auto">
            <a:xfrm>
              <a:off x="5212924" y="2644899"/>
              <a:ext cx="1311693" cy="184666"/>
            </a:xfrm>
            <a:prstGeom prst="rect">
              <a:avLst/>
            </a:prstGeom>
            <a:noFill/>
            <a:ln w="9525">
              <a:noFill/>
              <a:miter lim="800000"/>
              <a:headEnd/>
              <a:tailEnd/>
            </a:ln>
          </p:spPr>
          <p:txBody>
            <a:bodyPr wrap="square" lIns="0" tIns="0" rIns="0" bIns="0">
              <a:spAutoFit/>
            </a:bodyPr>
            <a:lstStyle/>
            <a:p>
              <a:pPr algn="ctr" defTabSz="909611"/>
              <a:r>
                <a:rPr lang="en-US" altLang="zh-CN" sz="1200" dirty="0">
                  <a:latin typeface="+mn-ea"/>
                  <a:ea typeface="+mn-ea"/>
                  <a:cs typeface="Arial" pitchFamily="34" charset="0"/>
                </a:rPr>
                <a:t>Hypervisor</a:t>
              </a:r>
              <a:endParaRPr lang="zh-CN" altLang="zh-CN" sz="1200" dirty="0">
                <a:latin typeface="+mn-ea"/>
                <a:ea typeface="+mn-ea"/>
                <a:cs typeface="Arial" pitchFamily="34" charset="0"/>
              </a:endParaRPr>
            </a:p>
          </p:txBody>
        </p:sp>
        <p:sp>
          <p:nvSpPr>
            <p:cNvPr id="36" name="Rectangle 126"/>
            <p:cNvSpPr>
              <a:spLocks noChangeArrowheads="1"/>
            </p:cNvSpPr>
            <p:nvPr/>
          </p:nvSpPr>
          <p:spPr bwMode="auto">
            <a:xfrm>
              <a:off x="8174559" y="2635560"/>
              <a:ext cx="1311693" cy="184666"/>
            </a:xfrm>
            <a:prstGeom prst="rect">
              <a:avLst/>
            </a:prstGeom>
            <a:noFill/>
            <a:ln w="9525">
              <a:noFill/>
              <a:miter lim="800000"/>
              <a:headEnd/>
              <a:tailEnd/>
            </a:ln>
          </p:spPr>
          <p:txBody>
            <a:bodyPr wrap="square" lIns="0" tIns="0" rIns="0" bIns="0">
              <a:spAutoFit/>
            </a:bodyPr>
            <a:lstStyle/>
            <a:p>
              <a:pPr algn="ctr" defTabSz="909611"/>
              <a:r>
                <a:rPr lang="en-US" altLang="zh-CN" sz="1200" dirty="0">
                  <a:latin typeface="+mn-ea"/>
                  <a:ea typeface="+mn-ea"/>
                  <a:cs typeface="Arial" pitchFamily="34" charset="0"/>
                </a:rPr>
                <a:t>Hypervisor</a:t>
              </a:r>
              <a:endParaRPr lang="zh-CN" altLang="zh-CN" sz="1200" dirty="0">
                <a:latin typeface="+mn-ea"/>
                <a:ea typeface="+mn-ea"/>
                <a:cs typeface="Arial" pitchFamily="34" charset="0"/>
              </a:endParaRPr>
            </a:p>
          </p:txBody>
        </p:sp>
        <p:sp>
          <p:nvSpPr>
            <p:cNvPr id="50" name="Rectangle 8"/>
            <p:cNvSpPr>
              <a:spLocks noChangeArrowheads="1"/>
            </p:cNvSpPr>
            <p:nvPr/>
          </p:nvSpPr>
          <p:spPr bwMode="auto">
            <a:xfrm>
              <a:off x="4188503" y="1589788"/>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51" name="TextBox 170"/>
            <p:cNvSpPr txBox="1">
              <a:spLocks noChangeArrowheads="1"/>
            </p:cNvSpPr>
            <p:nvPr/>
          </p:nvSpPr>
          <p:spPr bwMode="auto">
            <a:xfrm>
              <a:off x="4188503" y="1670354"/>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sp>
          <p:nvSpPr>
            <p:cNvPr id="48" name="Rectangle 8"/>
            <p:cNvSpPr>
              <a:spLocks noChangeArrowheads="1"/>
            </p:cNvSpPr>
            <p:nvPr/>
          </p:nvSpPr>
          <p:spPr bwMode="auto">
            <a:xfrm>
              <a:off x="6306604" y="1490461"/>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9" name="TextBox 170"/>
            <p:cNvSpPr txBox="1">
              <a:spLocks noChangeArrowheads="1"/>
            </p:cNvSpPr>
            <p:nvPr/>
          </p:nvSpPr>
          <p:spPr bwMode="auto">
            <a:xfrm>
              <a:off x="6306604" y="1571027"/>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pic>
          <p:nvPicPr>
            <p:cNvPr id="47" name="图片 52" descr="22222.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5194" y="1909184"/>
              <a:ext cx="500828" cy="401127"/>
            </a:xfrm>
            <a:prstGeom prst="rect">
              <a:avLst/>
            </a:prstGeom>
            <a:noFill/>
            <a:ln w="9525">
              <a:noFill/>
              <a:miter lim="800000"/>
              <a:headEnd/>
              <a:tailEnd/>
            </a:ln>
          </p:spPr>
        </p:pic>
        <p:sp>
          <p:nvSpPr>
            <p:cNvPr id="44" name="Rectangle 8"/>
            <p:cNvSpPr>
              <a:spLocks noChangeArrowheads="1"/>
            </p:cNvSpPr>
            <p:nvPr/>
          </p:nvSpPr>
          <p:spPr bwMode="auto">
            <a:xfrm>
              <a:off x="6893773" y="1494282"/>
              <a:ext cx="546488" cy="861873"/>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5" name="TextBox 170"/>
            <p:cNvSpPr txBox="1">
              <a:spLocks noChangeArrowheads="1"/>
            </p:cNvSpPr>
            <p:nvPr/>
          </p:nvSpPr>
          <p:spPr bwMode="auto">
            <a:xfrm>
              <a:off x="6893773" y="1574848"/>
              <a:ext cx="5464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a:t>
              </a:r>
              <a:endParaRPr lang="zh-CN" altLang="en-US" sz="1200" dirty="0">
                <a:solidFill>
                  <a:schemeClr val="bg1"/>
                </a:solidFill>
                <a:latin typeface="+mn-ea"/>
                <a:ea typeface="+mn-ea"/>
                <a:cs typeface="Arial" pitchFamily="34" charset="0"/>
              </a:endParaRPr>
            </a:p>
          </p:txBody>
        </p:sp>
        <p:pic>
          <p:nvPicPr>
            <p:cNvPr id="40"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35817" y="2000871"/>
              <a:ext cx="438866" cy="462249"/>
            </a:xfrm>
            <a:prstGeom prst="rect">
              <a:avLst/>
            </a:prstGeom>
            <a:noFill/>
            <a:ln w="9525">
              <a:noFill/>
              <a:miter lim="800000"/>
              <a:headEnd/>
              <a:tailEnd/>
            </a:ln>
          </p:spPr>
        </p:pic>
        <p:pic>
          <p:nvPicPr>
            <p:cNvPr id="41"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53604" y="1902819"/>
              <a:ext cx="438866" cy="462249"/>
            </a:xfrm>
            <a:prstGeom prst="rect">
              <a:avLst/>
            </a:prstGeom>
            <a:noFill/>
            <a:ln w="9525">
              <a:noFill/>
              <a:miter lim="800000"/>
              <a:headEnd/>
              <a:tailEnd/>
            </a:ln>
          </p:spPr>
        </p:pic>
        <p:pic>
          <p:nvPicPr>
            <p:cNvPr id="42"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32277" y="1860796"/>
              <a:ext cx="438866" cy="462249"/>
            </a:xfrm>
            <a:prstGeom prst="rect">
              <a:avLst/>
            </a:prstGeom>
            <a:noFill/>
            <a:ln w="9525">
              <a:noFill/>
              <a:miter lim="800000"/>
              <a:headEnd/>
              <a:tailEnd/>
            </a:ln>
          </p:spPr>
        </p:pic>
        <p:sp>
          <p:nvSpPr>
            <p:cNvPr id="43" name="2146319738"/>
            <p:cNvSpPr txBox="1">
              <a:spLocks noChangeArrowheads="1"/>
            </p:cNvSpPr>
            <p:nvPr/>
          </p:nvSpPr>
          <p:spPr bwMode="auto">
            <a:xfrm>
              <a:off x="9583287" y="2146136"/>
              <a:ext cx="645204" cy="662332"/>
            </a:xfrm>
            <a:prstGeom prst="rect">
              <a:avLst/>
            </a:prstGeom>
            <a:solidFill>
              <a:srgbClr val="FFF5E0">
                <a:alpha val="65882"/>
              </a:srgbClr>
            </a:solidFill>
            <a:ln w="9525">
              <a:noFill/>
              <a:miter lim="800000"/>
              <a:headEnd/>
              <a:tailEnd/>
            </a:ln>
          </p:spPr>
          <p:txBody>
            <a:bodyPr wrap="square" lIns="107287" tIns="53643" rIns="107287" bIns="53643">
              <a:spAutoFit/>
            </a:bodyPr>
            <a:lstStyle/>
            <a:p>
              <a:pPr algn="ctr"/>
              <a:endParaRPr lang="en-US" altLang="zh-CN" sz="1200">
                <a:latin typeface="+mn-ea"/>
                <a:ea typeface="+mn-ea"/>
                <a:cs typeface="Arial" pitchFamily="34" charset="0"/>
              </a:endParaRPr>
            </a:p>
            <a:p>
              <a:pPr algn="ctr"/>
              <a:r>
                <a:rPr lang="en-US" altLang="zh-CN" sz="1200">
                  <a:latin typeface="+mn-ea"/>
                  <a:ea typeface="+mn-ea"/>
                  <a:cs typeface="Arial" pitchFamily="34" charset="0"/>
                </a:rPr>
                <a:t>VF </a:t>
              </a:r>
              <a:r>
                <a:rPr lang="en-US" altLang="zh-CN" sz="1200" dirty="0">
                  <a:latin typeface="+mn-ea"/>
                  <a:ea typeface="+mn-ea"/>
                  <a:cs typeface="Arial" pitchFamily="34" charset="0"/>
                </a:rPr>
                <a:t>driver</a:t>
              </a:r>
              <a:endParaRPr lang="zh-CN" altLang="en-US" sz="1200" dirty="0">
                <a:latin typeface="+mn-ea"/>
                <a:ea typeface="+mn-ea"/>
                <a:cs typeface="Arial" pitchFamily="34" charset="0"/>
              </a:endParaRPr>
            </a:p>
          </p:txBody>
        </p:sp>
        <p:sp>
          <p:nvSpPr>
            <p:cNvPr id="89" name="TextBox 303"/>
            <p:cNvSpPr txBox="1">
              <a:spLocks noChangeArrowheads="1"/>
            </p:cNvSpPr>
            <p:nvPr/>
          </p:nvSpPr>
          <p:spPr bwMode="auto">
            <a:xfrm>
              <a:off x="2588092" y="1970889"/>
              <a:ext cx="638767" cy="646331"/>
            </a:xfrm>
            <a:prstGeom prst="rect">
              <a:avLst/>
            </a:prstGeom>
            <a:noFill/>
            <a:ln w="9525">
              <a:noFill/>
              <a:miter lim="800000"/>
              <a:headEnd/>
              <a:tailEnd/>
            </a:ln>
          </p:spPr>
          <p:txBody>
            <a:bodyPr>
              <a:spAutoFit/>
            </a:bodyPr>
            <a:lstStyle/>
            <a:p>
              <a:pPr algn="ctr"/>
              <a:r>
                <a:rPr lang="en-US" altLang="zh-CN" sz="1200" dirty="0">
                  <a:latin typeface="+mn-ea"/>
                  <a:ea typeface="+mn-ea"/>
                  <a:cs typeface="Arial" pitchFamily="34" charset="0"/>
                </a:rPr>
                <a:t>VIF</a:t>
              </a:r>
            </a:p>
            <a:p>
              <a:pPr algn="ctr"/>
              <a:r>
                <a:rPr lang="en-US" altLang="zh-CN" sz="1200" dirty="0">
                  <a:latin typeface="+mn-ea"/>
                  <a:ea typeface="+mn-ea"/>
                  <a:cs typeface="Arial" pitchFamily="34" charset="0"/>
                </a:rPr>
                <a:t>Bridge</a:t>
              </a:r>
              <a:endParaRPr lang="zh-CN" altLang="en-US" sz="1200" dirty="0">
                <a:latin typeface="+mn-ea"/>
                <a:ea typeface="+mn-ea"/>
                <a:cs typeface="Arial" pitchFamily="34" charset="0"/>
              </a:endParaRPr>
            </a:p>
          </p:txBody>
        </p:sp>
      </p:grpSp>
    </p:spTree>
    <p:extLst>
      <p:ext uri="{BB962C8B-B14F-4D97-AF65-F5344CB8AC3E}">
        <p14:creationId xmlns:p14="http://schemas.microsoft.com/office/powerpoint/2010/main" val="408196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1065019"/>
          <p:cNvSpPr>
            <a:spLocks noGrp="1"/>
          </p:cNvSpPr>
          <p:nvPr>
            <p:ph type="body" sz="quarter" idx="10"/>
          </p:nvPr>
        </p:nvSpPr>
        <p:spPr/>
        <p:txBody>
          <a:bodyPr/>
          <a:lstStyle/>
          <a:p>
            <a:pPr algn="l"/>
            <a:r>
              <a:rPr lang="en-US" altLang="zh-CN" dirty="0" smtClean="0"/>
              <a:t>This course introduces data center (DC) cloud computing from the perspectives of DC development, cloud computing development, and cloud computing advantages and deployment modes. After learning this course, you are supposed to have a clear understanding of the entire framework of DC cloud computing.</a:t>
            </a:r>
          </a:p>
          <a:p>
            <a:pPr algn="l"/>
            <a:endParaRPr lang="en-US" altLang="zh-CN" dirty="0"/>
          </a:p>
        </p:txBody>
      </p:sp>
    </p:spTree>
    <p:extLst>
      <p:ext uri="{BB962C8B-B14F-4D97-AF65-F5344CB8AC3E}">
        <p14:creationId xmlns:p14="http://schemas.microsoft.com/office/powerpoint/2010/main" val="120789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9DB0D8A5-128E-4E0F-8663-BFD04409728A}"/>
              </a:ext>
            </a:extLst>
          </p:cNvPr>
          <p:cNvSpPr>
            <a:spLocks noGrp="1"/>
          </p:cNvSpPr>
          <p:nvPr>
            <p:ph type="body" sz="quarter" idx="10"/>
          </p:nvPr>
        </p:nvSpPr>
        <p:spPr>
          <a:xfrm>
            <a:off x="1008063" y="4689140"/>
            <a:ext cx="5087937" cy="1908424"/>
          </a:xfrm>
        </p:spPr>
        <p:txBody>
          <a:bodyPr/>
          <a:lstStyle/>
          <a:p>
            <a:r>
              <a:rPr lang="en-US" altLang="zh-CN" sz="1400" b="1" dirty="0" smtClean="0"/>
              <a:t>Technical features</a:t>
            </a:r>
          </a:p>
          <a:p>
            <a:pPr lvl="1"/>
            <a:r>
              <a:rPr lang="en-US" altLang="zh-CN" sz="1200" dirty="0" smtClean="0">
                <a:latin typeface="+mn-ea"/>
              </a:rPr>
              <a:t>Provides a unified interface for configurations and management.</a:t>
            </a:r>
            <a:endParaRPr lang="zh-CN" altLang="en-US" sz="1200" dirty="0" smtClean="0">
              <a:latin typeface="+mn-ea"/>
            </a:endParaRPr>
          </a:p>
          <a:p>
            <a:pPr lvl="1"/>
            <a:r>
              <a:rPr lang="en-US" altLang="zh-CN" sz="1200" dirty="0" smtClean="0">
                <a:latin typeface="+mn-ea"/>
              </a:rPr>
              <a:t>Supports VLANs, Layer 2 security policies, and bandwidth control.</a:t>
            </a:r>
            <a:endParaRPr lang="zh-CN" altLang="en-US" sz="1200" dirty="0" smtClean="0">
              <a:latin typeface="+mn-ea"/>
            </a:endParaRPr>
          </a:p>
          <a:p>
            <a:endParaRPr lang="zh-CN" altLang="en-US" sz="1400" dirty="0"/>
          </a:p>
        </p:txBody>
      </p:sp>
      <p:sp>
        <p:nvSpPr>
          <p:cNvPr id="8" name="文本占位符 7"/>
          <p:cNvSpPr>
            <a:spLocks noGrp="1"/>
          </p:cNvSpPr>
          <p:nvPr>
            <p:ph type="body" sz="quarter" idx="12"/>
          </p:nvPr>
        </p:nvSpPr>
        <p:spPr/>
        <p:txBody>
          <a:bodyPr/>
          <a:lstStyle/>
          <a:p>
            <a:r>
              <a:rPr lang="en-US" altLang="zh-CN" dirty="0"/>
              <a:t>Distributed Virtual Switches</a:t>
            </a:r>
            <a:endParaRPr lang="zh-CN" altLang="en-US" dirty="0"/>
          </a:p>
        </p:txBody>
      </p:sp>
      <p:grpSp>
        <p:nvGrpSpPr>
          <p:cNvPr id="9" name="组合 8"/>
          <p:cNvGrpSpPr/>
          <p:nvPr/>
        </p:nvGrpSpPr>
        <p:grpSpPr>
          <a:xfrm>
            <a:off x="2387589" y="1376773"/>
            <a:ext cx="7629531" cy="3075782"/>
            <a:chOff x="2387589" y="1376773"/>
            <a:chExt cx="7629531" cy="3075782"/>
          </a:xfrm>
        </p:grpSpPr>
        <p:sp>
          <p:nvSpPr>
            <p:cNvPr id="4" name="矩形 3"/>
            <p:cNvSpPr/>
            <p:nvPr/>
          </p:nvSpPr>
          <p:spPr bwMode="auto">
            <a:xfrm>
              <a:off x="6540495" y="2969561"/>
              <a:ext cx="3476625" cy="1373850"/>
            </a:xfrm>
            <a:prstGeom prst="rect">
              <a:avLst/>
            </a:prstGeom>
            <a:solidFill>
              <a:schemeClr val="bg1">
                <a:lumMod val="95000"/>
              </a:schemeClr>
            </a:solidFill>
            <a:ln w="9525" cap="flat" cmpd="sng" algn="ctr">
              <a:solidFill>
                <a:schemeClr val="bg2"/>
              </a:solidFill>
              <a:prstDash val="solid"/>
              <a:round/>
              <a:headEnd type="none" w="med" len="med"/>
              <a:tailEnd type="none" w="med" len="med"/>
            </a:ln>
            <a:effectLst/>
            <a:extLst/>
          </p:spPr>
          <p:txBody>
            <a:bodyPr lIns="91275" tIns="45640" rIns="91275" bIns="45640"/>
            <a:lstStyle/>
            <a:p>
              <a:pPr algn="ctr">
                <a:defRPr/>
              </a:pPr>
              <a:endParaRPr lang="zh-CN" altLang="en-US" sz="1200" b="1" dirty="0">
                <a:solidFill>
                  <a:schemeClr val="bg2"/>
                </a:solidFill>
                <a:latin typeface="+mn-ea"/>
                <a:ea typeface="+mn-ea"/>
              </a:endParaRPr>
            </a:p>
          </p:txBody>
        </p:sp>
        <p:sp>
          <p:nvSpPr>
            <p:cNvPr id="50" name="Rectangle 8"/>
            <p:cNvSpPr>
              <a:spLocks noChangeArrowheads="1"/>
            </p:cNvSpPr>
            <p:nvPr/>
          </p:nvSpPr>
          <p:spPr bwMode="auto">
            <a:xfrm>
              <a:off x="7770806" y="1376773"/>
              <a:ext cx="1004887"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51" name="TextBox 170"/>
            <p:cNvSpPr txBox="1">
              <a:spLocks noChangeArrowheads="1"/>
            </p:cNvSpPr>
            <p:nvPr/>
          </p:nvSpPr>
          <p:spPr bwMode="auto">
            <a:xfrm>
              <a:off x="7770806" y="1489060"/>
              <a:ext cx="1004887"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12</a:t>
              </a:r>
              <a:endParaRPr lang="zh-CN" altLang="en-US" sz="1200" dirty="0">
                <a:solidFill>
                  <a:schemeClr val="bg1"/>
                </a:solidFill>
                <a:latin typeface="+mn-ea"/>
                <a:ea typeface="+mn-ea"/>
                <a:cs typeface="Arial" pitchFamily="34" charset="0"/>
              </a:endParaRPr>
            </a:p>
          </p:txBody>
        </p:sp>
        <p:sp>
          <p:nvSpPr>
            <p:cNvPr id="6" name="矩形 5"/>
            <p:cNvSpPr/>
            <p:nvPr/>
          </p:nvSpPr>
          <p:spPr bwMode="auto">
            <a:xfrm>
              <a:off x="2387589" y="2977499"/>
              <a:ext cx="3476625" cy="1408246"/>
            </a:xfrm>
            <a:prstGeom prst="rect">
              <a:avLst/>
            </a:prstGeom>
            <a:solidFill>
              <a:schemeClr val="bg1">
                <a:lumMod val="95000"/>
              </a:schemeClr>
            </a:solidFill>
            <a:ln w="9525" cap="flat" cmpd="sng" algn="ctr">
              <a:solidFill>
                <a:schemeClr val="bg2"/>
              </a:solidFill>
              <a:prstDash val="solid"/>
              <a:round/>
              <a:headEnd type="none" w="med" len="med"/>
              <a:tailEnd type="none" w="med" len="med"/>
            </a:ln>
            <a:effectLst/>
            <a:extLst/>
          </p:spPr>
          <p:txBody>
            <a:bodyPr lIns="91275" tIns="45640" rIns="91275" bIns="45640"/>
            <a:lstStyle/>
            <a:p>
              <a:pPr algn="ctr">
                <a:defRPr/>
              </a:pPr>
              <a:endParaRPr lang="zh-CN" altLang="en-US" sz="1200" b="1" dirty="0">
                <a:solidFill>
                  <a:schemeClr val="bg2"/>
                </a:solidFill>
                <a:latin typeface="+mn-ea"/>
                <a:ea typeface="+mn-ea"/>
              </a:endParaRPr>
            </a:p>
          </p:txBody>
        </p:sp>
        <p:sp>
          <p:nvSpPr>
            <p:cNvPr id="7" name="矩形 6"/>
            <p:cNvSpPr/>
            <p:nvPr/>
          </p:nvSpPr>
          <p:spPr bwMode="auto">
            <a:xfrm>
              <a:off x="2387589" y="2648095"/>
              <a:ext cx="3476625" cy="287072"/>
            </a:xfrm>
            <a:prstGeom prst="rect">
              <a:avLst/>
            </a:prstGeom>
            <a:solidFill>
              <a:srgbClr val="FFCC99"/>
            </a:solidFill>
            <a:ln w="9525" cap="flat" cmpd="sng" algn="ctr">
              <a:solidFill>
                <a:schemeClr val="bg2"/>
              </a:solidFill>
              <a:prstDash val="solid"/>
              <a:round/>
              <a:headEnd type="none" w="med" len="med"/>
              <a:tailEnd type="none" w="med" len="med"/>
            </a:ln>
            <a:effectLst/>
            <a:extLst/>
          </p:spPr>
          <p:txBody>
            <a:bodyPr lIns="91275" tIns="45640" rIns="91275" bIns="45640"/>
            <a:lstStyle/>
            <a:p>
              <a:pPr algn="ctr">
                <a:defRPr/>
              </a:pPr>
              <a:r>
                <a:rPr lang="en-US" altLang="zh-CN" sz="1200" b="1" dirty="0">
                  <a:latin typeface="+mn-ea"/>
                  <a:ea typeface="+mn-ea"/>
                </a:rPr>
                <a:t>Hypervisor</a:t>
              </a:r>
              <a:endParaRPr lang="zh-CN" altLang="en-US" sz="1200" b="1" dirty="0">
                <a:latin typeface="+mn-ea"/>
                <a:ea typeface="+mn-ea"/>
              </a:endParaRPr>
            </a:p>
          </p:txBody>
        </p:sp>
        <p:sp>
          <p:nvSpPr>
            <p:cNvPr id="48" name="Rectangle 8"/>
            <p:cNvSpPr>
              <a:spLocks noChangeArrowheads="1"/>
            </p:cNvSpPr>
            <p:nvPr/>
          </p:nvSpPr>
          <p:spPr bwMode="auto">
            <a:xfrm>
              <a:off x="4829163" y="1384710"/>
              <a:ext cx="1004888"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9" name="TextBox 170"/>
            <p:cNvSpPr txBox="1">
              <a:spLocks noChangeArrowheads="1"/>
            </p:cNvSpPr>
            <p:nvPr/>
          </p:nvSpPr>
          <p:spPr bwMode="auto">
            <a:xfrm>
              <a:off x="4829163" y="1496997"/>
              <a:ext cx="10048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3</a:t>
              </a:r>
              <a:endParaRPr lang="zh-CN" altLang="en-US" sz="1200" dirty="0">
                <a:solidFill>
                  <a:schemeClr val="bg1"/>
                </a:solidFill>
                <a:latin typeface="+mn-ea"/>
                <a:ea typeface="+mn-ea"/>
                <a:cs typeface="Arial" pitchFamily="34" charset="0"/>
              </a:endParaRPr>
            </a:p>
          </p:txBody>
        </p:sp>
        <p:sp>
          <p:nvSpPr>
            <p:cNvPr id="46" name="Rectangle 8"/>
            <p:cNvSpPr>
              <a:spLocks noChangeArrowheads="1"/>
            </p:cNvSpPr>
            <p:nvPr/>
          </p:nvSpPr>
          <p:spPr bwMode="auto">
            <a:xfrm>
              <a:off x="3627427" y="1384710"/>
              <a:ext cx="1004887"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7" name="TextBox 170"/>
            <p:cNvSpPr txBox="1">
              <a:spLocks noChangeArrowheads="1"/>
            </p:cNvSpPr>
            <p:nvPr/>
          </p:nvSpPr>
          <p:spPr bwMode="auto">
            <a:xfrm>
              <a:off x="3627427" y="1496997"/>
              <a:ext cx="1004887"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2</a:t>
              </a:r>
              <a:endParaRPr lang="zh-CN" altLang="en-US" sz="1200" dirty="0">
                <a:solidFill>
                  <a:schemeClr val="bg1"/>
                </a:solidFill>
                <a:latin typeface="+mn-ea"/>
                <a:ea typeface="+mn-ea"/>
                <a:cs typeface="Arial" pitchFamily="34" charset="0"/>
              </a:endParaRPr>
            </a:p>
          </p:txBody>
        </p:sp>
        <p:sp>
          <p:nvSpPr>
            <p:cNvPr id="44" name="Rectangle 8"/>
            <p:cNvSpPr>
              <a:spLocks noChangeArrowheads="1"/>
            </p:cNvSpPr>
            <p:nvPr/>
          </p:nvSpPr>
          <p:spPr bwMode="auto">
            <a:xfrm>
              <a:off x="2406642" y="1399263"/>
              <a:ext cx="1004888"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5" name="TextBox 170"/>
            <p:cNvSpPr txBox="1">
              <a:spLocks noChangeArrowheads="1"/>
            </p:cNvSpPr>
            <p:nvPr/>
          </p:nvSpPr>
          <p:spPr bwMode="auto">
            <a:xfrm>
              <a:off x="2406642" y="1511550"/>
              <a:ext cx="10048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1</a:t>
              </a:r>
              <a:endParaRPr lang="zh-CN" altLang="en-US" sz="1200" dirty="0">
                <a:solidFill>
                  <a:schemeClr val="bg1"/>
                </a:solidFill>
                <a:latin typeface="+mn-ea"/>
                <a:ea typeface="+mn-ea"/>
                <a:cs typeface="Arial" pitchFamily="34" charset="0"/>
              </a:endParaRPr>
            </a:p>
          </p:txBody>
        </p:sp>
        <p:sp>
          <p:nvSpPr>
            <p:cNvPr id="11" name="矩形 10"/>
            <p:cNvSpPr/>
            <p:nvPr/>
          </p:nvSpPr>
          <p:spPr bwMode="auto">
            <a:xfrm>
              <a:off x="6540495" y="2632219"/>
              <a:ext cx="3476625" cy="287072"/>
            </a:xfrm>
            <a:prstGeom prst="rect">
              <a:avLst/>
            </a:prstGeom>
            <a:solidFill>
              <a:srgbClr val="FFCC99"/>
            </a:solidFill>
            <a:ln w="9525" cap="flat" cmpd="sng" algn="ctr">
              <a:solidFill>
                <a:schemeClr val="bg2"/>
              </a:solidFill>
              <a:prstDash val="solid"/>
              <a:round/>
              <a:headEnd type="none" w="med" len="med"/>
              <a:tailEnd type="none" w="med" len="med"/>
            </a:ln>
            <a:effectLst/>
            <a:extLst/>
          </p:spPr>
          <p:txBody>
            <a:bodyPr lIns="91275" tIns="45640" rIns="91275" bIns="45640"/>
            <a:lstStyle/>
            <a:p>
              <a:pPr algn="ctr">
                <a:defRPr/>
              </a:pPr>
              <a:r>
                <a:rPr lang="en-US" altLang="zh-CN" sz="1200" b="1" dirty="0">
                  <a:latin typeface="+mn-ea"/>
                  <a:ea typeface="+mn-ea"/>
                </a:rPr>
                <a:t>Hypervisor</a:t>
              </a:r>
              <a:endParaRPr lang="zh-CN" altLang="en-US" sz="1200" b="1" dirty="0">
                <a:latin typeface="+mn-ea"/>
                <a:ea typeface="+mn-ea"/>
              </a:endParaRPr>
            </a:p>
          </p:txBody>
        </p:sp>
        <p:sp>
          <p:nvSpPr>
            <p:cNvPr id="42" name="Rectangle 8"/>
            <p:cNvSpPr>
              <a:spLocks noChangeArrowheads="1"/>
            </p:cNvSpPr>
            <p:nvPr/>
          </p:nvSpPr>
          <p:spPr bwMode="auto">
            <a:xfrm>
              <a:off x="8972538" y="1376773"/>
              <a:ext cx="1004888"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3" name="TextBox 170"/>
            <p:cNvSpPr txBox="1">
              <a:spLocks noChangeArrowheads="1"/>
            </p:cNvSpPr>
            <p:nvPr/>
          </p:nvSpPr>
          <p:spPr bwMode="auto">
            <a:xfrm>
              <a:off x="8972538" y="1489060"/>
              <a:ext cx="10048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13</a:t>
              </a:r>
              <a:endParaRPr lang="zh-CN" altLang="en-US" sz="1200" dirty="0">
                <a:solidFill>
                  <a:schemeClr val="bg1"/>
                </a:solidFill>
                <a:latin typeface="+mn-ea"/>
                <a:ea typeface="+mn-ea"/>
                <a:cs typeface="Arial" pitchFamily="34" charset="0"/>
              </a:endParaRPr>
            </a:p>
          </p:txBody>
        </p:sp>
        <p:sp>
          <p:nvSpPr>
            <p:cNvPr id="40" name="Rectangle 8"/>
            <p:cNvSpPr>
              <a:spLocks noChangeArrowheads="1"/>
            </p:cNvSpPr>
            <p:nvPr/>
          </p:nvSpPr>
          <p:spPr bwMode="auto">
            <a:xfrm>
              <a:off x="6550013" y="1383388"/>
              <a:ext cx="1004888" cy="1201209"/>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lIns="91391" tIns="45698" rIns="91391" bIns="45698"/>
            <a:lstStyle/>
            <a:p>
              <a:endParaRPr lang="zh-CN" altLang="en-US" sz="1200">
                <a:latin typeface="+mn-ea"/>
                <a:ea typeface="+mn-ea"/>
                <a:cs typeface="Arial" pitchFamily="34" charset="0"/>
              </a:endParaRPr>
            </a:p>
          </p:txBody>
        </p:sp>
        <p:sp>
          <p:nvSpPr>
            <p:cNvPr id="41" name="TextBox 170"/>
            <p:cNvSpPr txBox="1">
              <a:spLocks noChangeArrowheads="1"/>
            </p:cNvSpPr>
            <p:nvPr/>
          </p:nvSpPr>
          <p:spPr bwMode="auto">
            <a:xfrm>
              <a:off x="6550013" y="1495675"/>
              <a:ext cx="1004888" cy="276993"/>
            </a:xfrm>
            <a:prstGeom prst="rect">
              <a:avLst/>
            </a:prstGeom>
            <a:solidFill>
              <a:srgbClr val="99CCFF"/>
            </a:solidFill>
            <a:ln w="9525">
              <a:noFill/>
              <a:miter lim="800000"/>
              <a:headEnd/>
              <a:tailEnd/>
            </a:ln>
          </p:spPr>
          <p:txBody>
            <a:bodyPr lIns="91433" tIns="45717" rIns="91433" bIns="45717">
              <a:spAutoFit/>
            </a:bodyPr>
            <a:lstStyle/>
            <a:p>
              <a:pPr algn="ctr"/>
              <a:r>
                <a:rPr lang="en-US" altLang="zh-CN" sz="1200" dirty="0">
                  <a:solidFill>
                    <a:schemeClr val="bg1"/>
                  </a:solidFill>
                  <a:latin typeface="+mn-ea"/>
                  <a:ea typeface="+mn-ea"/>
                  <a:cs typeface="Arial" pitchFamily="34" charset="0"/>
                </a:rPr>
                <a:t>VM 11</a:t>
              </a:r>
              <a:endParaRPr lang="zh-CN" altLang="en-US" sz="1200" dirty="0">
                <a:solidFill>
                  <a:schemeClr val="bg1"/>
                </a:solidFill>
                <a:latin typeface="+mn-ea"/>
                <a:ea typeface="+mn-ea"/>
                <a:cs typeface="Arial" pitchFamily="34" charset="0"/>
              </a:endParaRPr>
            </a:p>
          </p:txBody>
        </p:sp>
        <p:pic>
          <p:nvPicPr>
            <p:cNvPr id="14" name="图片 40" descr="1008490.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38" y="1942981"/>
              <a:ext cx="833438" cy="583407"/>
            </a:xfrm>
            <a:prstGeom prst="rect">
              <a:avLst/>
            </a:prstGeom>
            <a:noFill/>
            <a:ln w="9525">
              <a:noFill/>
              <a:miter lim="800000"/>
              <a:headEnd/>
              <a:tailEnd/>
            </a:ln>
          </p:spPr>
        </p:pic>
        <p:pic>
          <p:nvPicPr>
            <p:cNvPr id="15" name="Picture 40" descr="ICON_NIC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7783" y="4121164"/>
              <a:ext cx="452437" cy="299641"/>
            </a:xfrm>
            <a:prstGeom prst="rect">
              <a:avLst/>
            </a:prstGeom>
            <a:noFill/>
            <a:ln w="9525">
              <a:noFill/>
              <a:miter lim="800000"/>
              <a:headEnd/>
              <a:tailEnd/>
            </a:ln>
          </p:spPr>
        </p:pic>
        <p:pic>
          <p:nvPicPr>
            <p:cNvPr id="16" name="图片 52" descr="22222.jp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8226" y="1937687"/>
              <a:ext cx="773112" cy="563562"/>
            </a:xfrm>
            <a:prstGeom prst="rect">
              <a:avLst/>
            </a:prstGeom>
            <a:noFill/>
            <a:ln w="9525">
              <a:noFill/>
              <a:miter lim="800000"/>
              <a:headEnd/>
              <a:tailEnd/>
            </a:ln>
          </p:spPr>
        </p:pic>
        <p:pic>
          <p:nvPicPr>
            <p:cNvPr id="17" name="图片 53" descr="22222.jp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2251" y="1929750"/>
              <a:ext cx="773112" cy="563562"/>
            </a:xfrm>
            <a:prstGeom prst="rect">
              <a:avLst/>
            </a:prstGeom>
            <a:noFill/>
            <a:ln w="9525">
              <a:noFill/>
              <a:miter lim="800000"/>
              <a:headEnd/>
              <a:tailEnd/>
            </a:ln>
          </p:spPr>
        </p:pic>
        <p:sp>
          <p:nvSpPr>
            <p:cNvPr id="18" name="矩形 17"/>
            <p:cNvSpPr/>
            <p:nvPr/>
          </p:nvSpPr>
          <p:spPr bwMode="auto">
            <a:xfrm>
              <a:off x="4368790" y="3263911"/>
              <a:ext cx="5613401" cy="222250"/>
            </a:xfrm>
            <a:prstGeom prst="rect">
              <a:avLst/>
            </a:prstGeom>
            <a:solidFill>
              <a:srgbClr val="FFCC66"/>
            </a:solidFill>
            <a:ln>
              <a:solidFill>
                <a:schemeClr val="accent1">
                  <a:lumMod val="7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79200" tIns="39600" rIns="79200" bIns="39600" numCol="1" rtlCol="0" anchor="t" anchorCtr="0" compatLnSpc="1">
              <a:prstTxWarp prst="textNoShape">
                <a:avLst/>
              </a:prstTxWarp>
              <a:noAutofit/>
            </a:bodyPr>
            <a:lstStyle/>
            <a:p>
              <a:pPr algn="ctr" defTabSz="801688"/>
              <a:endParaRPr lang="zh-CN" altLang="en-US" sz="1200" dirty="0">
                <a:solidFill>
                  <a:srgbClr val="000000"/>
                </a:solidFill>
                <a:latin typeface="+mn-ea"/>
              </a:endParaRPr>
            </a:p>
          </p:txBody>
        </p:sp>
        <p:sp>
          <p:nvSpPr>
            <p:cNvPr id="19" name="矩形 18"/>
            <p:cNvSpPr/>
            <p:nvPr/>
          </p:nvSpPr>
          <p:spPr bwMode="auto">
            <a:xfrm>
              <a:off x="2552688" y="3623744"/>
              <a:ext cx="6388100" cy="254000"/>
            </a:xfrm>
            <a:prstGeom prst="rect">
              <a:avLst/>
            </a:prstGeom>
            <a:solidFill>
              <a:srgbClr val="00B0F0"/>
            </a:solidFill>
            <a:ln>
              <a:solidFill>
                <a:srgbClr val="0070C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79200" tIns="39600" rIns="79200" bIns="39600" numCol="1" rtlCol="0" anchor="t" anchorCtr="0" compatLnSpc="1">
              <a:prstTxWarp prst="textNoShape">
                <a:avLst/>
              </a:prstTxWarp>
              <a:noAutofit/>
            </a:bodyPr>
            <a:lstStyle/>
            <a:p>
              <a:pPr algn="ctr" defTabSz="801688"/>
              <a:endParaRPr lang="zh-CN" altLang="en-US" sz="1200" dirty="0">
                <a:solidFill>
                  <a:srgbClr val="000000"/>
                </a:solidFill>
                <a:latin typeface="+mn-ea"/>
              </a:endParaRPr>
            </a:p>
          </p:txBody>
        </p:sp>
        <p:sp>
          <p:nvSpPr>
            <p:cNvPr id="20" name="1411295437"/>
            <p:cNvSpPr txBox="1"/>
            <p:nvPr/>
          </p:nvSpPr>
          <p:spPr>
            <a:xfrm>
              <a:off x="5691326" y="3221994"/>
              <a:ext cx="1966762" cy="276999"/>
            </a:xfrm>
            <a:prstGeom prst="rect">
              <a:avLst/>
            </a:prstGeom>
            <a:noFill/>
          </p:spPr>
          <p:txBody>
            <a:bodyPr wrap="square" rtlCol="0">
              <a:spAutoFit/>
            </a:bodyPr>
            <a:lstStyle/>
            <a:p>
              <a:r>
                <a:rPr lang="en-US" altLang="zh-CN" sz="1200" dirty="0">
                  <a:solidFill>
                    <a:srgbClr val="FF0000"/>
                  </a:solidFill>
                  <a:latin typeface="+mn-ea"/>
                  <a:ea typeface="+mn-ea"/>
                </a:rPr>
                <a:t>vSwitch 1 (web)</a:t>
              </a:r>
              <a:endParaRPr lang="zh-CN" altLang="en-US" sz="1200" dirty="0">
                <a:solidFill>
                  <a:srgbClr val="FF0000"/>
                </a:solidFill>
                <a:latin typeface="+mn-ea"/>
                <a:ea typeface="+mn-ea"/>
              </a:endParaRPr>
            </a:p>
          </p:txBody>
        </p:sp>
        <p:sp>
          <p:nvSpPr>
            <p:cNvPr id="21" name="1757893752"/>
            <p:cNvSpPr txBox="1"/>
            <p:nvPr/>
          </p:nvSpPr>
          <p:spPr>
            <a:xfrm>
              <a:off x="4929326" y="3601779"/>
              <a:ext cx="1776262" cy="276999"/>
            </a:xfrm>
            <a:prstGeom prst="rect">
              <a:avLst/>
            </a:prstGeom>
            <a:noFill/>
          </p:spPr>
          <p:txBody>
            <a:bodyPr wrap="square" rtlCol="0">
              <a:spAutoFit/>
            </a:bodyPr>
            <a:lstStyle/>
            <a:p>
              <a:r>
                <a:rPr lang="en-US" altLang="zh-CN" sz="1200" dirty="0">
                  <a:solidFill>
                    <a:schemeClr val="bg1"/>
                  </a:solidFill>
                  <a:latin typeface="+mn-ea"/>
                  <a:ea typeface="+mn-ea"/>
                </a:rPr>
                <a:t>vSwitch 2 (app)</a:t>
              </a:r>
              <a:endParaRPr lang="zh-CN" altLang="en-US" sz="1200" dirty="0">
                <a:solidFill>
                  <a:schemeClr val="bg1"/>
                </a:solidFill>
                <a:latin typeface="+mn-ea"/>
                <a:ea typeface="+mn-ea"/>
              </a:endParaRPr>
            </a:p>
          </p:txBody>
        </p:sp>
        <p:sp>
          <p:nvSpPr>
            <p:cNvPr id="22" name="上下箭头 21"/>
            <p:cNvSpPr/>
            <p:nvPr/>
          </p:nvSpPr>
          <p:spPr bwMode="auto">
            <a:xfrm>
              <a:off x="9382120" y="2544249"/>
              <a:ext cx="155575" cy="645583"/>
            </a:xfrm>
            <a:prstGeom prst="upDownArrow">
              <a:avLst/>
            </a:prstGeom>
            <a:solidFill>
              <a:schemeClr val="accent1">
                <a:lumMod val="75000"/>
                <a:alpha val="80000"/>
              </a:scheme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23" name="上下箭头 22"/>
            <p:cNvSpPr/>
            <p:nvPr/>
          </p:nvSpPr>
          <p:spPr bwMode="auto">
            <a:xfrm>
              <a:off x="2778120" y="2544245"/>
              <a:ext cx="155575" cy="1058333"/>
            </a:xfrm>
            <a:prstGeom prst="upDownArrow">
              <a:avLst/>
            </a:prstGeom>
            <a:solidFill>
              <a:srgbClr val="0099CC">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24" name="上下箭头 23"/>
            <p:cNvSpPr/>
            <p:nvPr/>
          </p:nvSpPr>
          <p:spPr bwMode="auto">
            <a:xfrm>
              <a:off x="3984618" y="2533664"/>
              <a:ext cx="155575" cy="1058333"/>
            </a:xfrm>
            <a:prstGeom prst="upDownArrow">
              <a:avLst/>
            </a:prstGeom>
            <a:solidFill>
              <a:srgbClr val="0099CC">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25" name="上下箭头 24"/>
            <p:cNvSpPr/>
            <p:nvPr/>
          </p:nvSpPr>
          <p:spPr bwMode="auto">
            <a:xfrm>
              <a:off x="5267320" y="2565414"/>
              <a:ext cx="155575" cy="645583"/>
            </a:xfrm>
            <a:prstGeom prst="upDownArrow">
              <a:avLst/>
            </a:prstGeom>
            <a:solidFill>
              <a:schemeClr val="accent1">
                <a:lumMod val="75000"/>
                <a:alpha val="80000"/>
              </a:scheme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26" name="上下箭头 25"/>
            <p:cNvSpPr/>
            <p:nvPr/>
          </p:nvSpPr>
          <p:spPr bwMode="auto">
            <a:xfrm>
              <a:off x="6969120" y="2586580"/>
              <a:ext cx="155575" cy="645583"/>
            </a:xfrm>
            <a:prstGeom prst="upDownArrow">
              <a:avLst/>
            </a:prstGeom>
            <a:solidFill>
              <a:schemeClr val="accent1">
                <a:lumMod val="75000"/>
                <a:alpha val="80000"/>
              </a:scheme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pic>
          <p:nvPicPr>
            <p:cNvPr id="27" name="Picture 40" descr="ICON_NIC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7183" y="4152914"/>
              <a:ext cx="452437" cy="299641"/>
            </a:xfrm>
            <a:prstGeom prst="rect">
              <a:avLst/>
            </a:prstGeom>
            <a:noFill/>
            <a:ln w="9525">
              <a:noFill/>
              <a:miter lim="800000"/>
              <a:headEnd/>
              <a:tailEnd/>
            </a:ln>
          </p:spPr>
        </p:pic>
        <p:sp>
          <p:nvSpPr>
            <p:cNvPr id="28" name="上下箭头 27"/>
            <p:cNvSpPr/>
            <p:nvPr/>
          </p:nvSpPr>
          <p:spPr bwMode="auto">
            <a:xfrm>
              <a:off x="4251320" y="3856577"/>
              <a:ext cx="206375" cy="306918"/>
            </a:xfrm>
            <a:prstGeom prst="upDownArrow">
              <a:avLst/>
            </a:prstGeom>
            <a:solidFill>
              <a:srgbClr val="990000">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29" name="522323948"/>
            <p:cNvSpPr/>
            <p:nvPr/>
          </p:nvSpPr>
          <p:spPr>
            <a:xfrm>
              <a:off x="2531605" y="4030774"/>
              <a:ext cx="804323" cy="276999"/>
            </a:xfrm>
            <a:prstGeom prst="rect">
              <a:avLst/>
            </a:prstGeom>
          </p:spPr>
          <p:txBody>
            <a:bodyPr wrap="none">
              <a:spAutoFit/>
            </a:bodyPr>
            <a:lstStyle/>
            <a:p>
              <a:pPr>
                <a:defRPr/>
              </a:pPr>
              <a:r>
                <a:rPr lang="en-US" altLang="zh-CN" sz="1200" dirty="0">
                  <a:latin typeface="+mn-ea"/>
                  <a:ea typeface="+mn-ea"/>
                </a:rPr>
                <a:t>Server A</a:t>
              </a:r>
              <a:endParaRPr lang="zh-CN" altLang="en-US" sz="1200" dirty="0">
                <a:latin typeface="+mn-ea"/>
                <a:ea typeface="+mn-ea"/>
              </a:endParaRPr>
            </a:p>
          </p:txBody>
        </p:sp>
        <p:sp>
          <p:nvSpPr>
            <p:cNvPr id="30" name="1567418455"/>
            <p:cNvSpPr/>
            <p:nvPr/>
          </p:nvSpPr>
          <p:spPr>
            <a:xfrm>
              <a:off x="6569819" y="4020191"/>
              <a:ext cx="791499" cy="276999"/>
            </a:xfrm>
            <a:prstGeom prst="rect">
              <a:avLst/>
            </a:prstGeom>
          </p:spPr>
          <p:txBody>
            <a:bodyPr wrap="none">
              <a:spAutoFit/>
            </a:bodyPr>
            <a:lstStyle/>
            <a:p>
              <a:pPr>
                <a:defRPr/>
              </a:pPr>
              <a:r>
                <a:rPr lang="en-US" altLang="zh-CN" sz="1200" dirty="0">
                  <a:latin typeface="+mn-ea"/>
                  <a:ea typeface="+mn-ea"/>
                </a:rPr>
                <a:t>Server B</a:t>
              </a:r>
              <a:endParaRPr lang="zh-CN" altLang="en-US" sz="1200" dirty="0">
                <a:latin typeface="+mn-ea"/>
                <a:ea typeface="+mn-ea"/>
              </a:endParaRPr>
            </a:p>
          </p:txBody>
        </p:sp>
        <p:pic>
          <p:nvPicPr>
            <p:cNvPr id="31" name="Picture 40" descr="ICON_NIC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6283" y="4142331"/>
              <a:ext cx="452437" cy="299641"/>
            </a:xfrm>
            <a:prstGeom prst="rect">
              <a:avLst/>
            </a:prstGeom>
            <a:noFill/>
            <a:ln w="9525">
              <a:noFill/>
              <a:miter lim="800000"/>
              <a:headEnd/>
              <a:tailEnd/>
            </a:ln>
          </p:spPr>
        </p:pic>
        <p:sp>
          <p:nvSpPr>
            <p:cNvPr id="32" name="上下箭头 31"/>
            <p:cNvSpPr/>
            <p:nvPr/>
          </p:nvSpPr>
          <p:spPr bwMode="auto">
            <a:xfrm>
              <a:off x="4695820" y="3496744"/>
              <a:ext cx="193675" cy="698500"/>
            </a:xfrm>
            <a:prstGeom prst="upDownArrow">
              <a:avLst/>
            </a:prstGeom>
            <a:solidFill>
              <a:srgbClr val="990000">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33" name="上下箭头 32"/>
            <p:cNvSpPr/>
            <p:nvPr/>
          </p:nvSpPr>
          <p:spPr bwMode="auto">
            <a:xfrm>
              <a:off x="7794616" y="3475577"/>
              <a:ext cx="193675" cy="698500"/>
            </a:xfrm>
            <a:prstGeom prst="upDownArrow">
              <a:avLst/>
            </a:prstGeom>
            <a:solidFill>
              <a:srgbClr val="990000">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sp>
          <p:nvSpPr>
            <p:cNvPr id="34" name="上下箭头 33"/>
            <p:cNvSpPr/>
            <p:nvPr/>
          </p:nvSpPr>
          <p:spPr bwMode="auto">
            <a:xfrm>
              <a:off x="8137520" y="2607747"/>
              <a:ext cx="142875" cy="1005417"/>
            </a:xfrm>
            <a:prstGeom prst="upDownArrow">
              <a:avLst/>
            </a:prstGeom>
            <a:solidFill>
              <a:srgbClr val="0099CC">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pic>
          <p:nvPicPr>
            <p:cNvPr id="35" name="Picture 40" descr="ICON_NIC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6883" y="4142331"/>
              <a:ext cx="452437" cy="299641"/>
            </a:xfrm>
            <a:prstGeom prst="rect">
              <a:avLst/>
            </a:prstGeom>
            <a:noFill/>
            <a:ln w="9525">
              <a:noFill/>
              <a:miter lim="800000"/>
              <a:headEnd/>
              <a:tailEnd/>
            </a:ln>
          </p:spPr>
        </p:pic>
        <p:sp>
          <p:nvSpPr>
            <p:cNvPr id="36" name="上下箭头 35"/>
            <p:cNvSpPr/>
            <p:nvPr/>
          </p:nvSpPr>
          <p:spPr bwMode="auto">
            <a:xfrm>
              <a:off x="8162920" y="3867161"/>
              <a:ext cx="206375" cy="306918"/>
            </a:xfrm>
            <a:prstGeom prst="upDownArrow">
              <a:avLst/>
            </a:prstGeom>
            <a:solidFill>
              <a:srgbClr val="990000">
                <a:alpha val="80000"/>
              </a:srgbClr>
            </a:solidFill>
            <a:ln w="9525" cap="flat" cmpd="sng" algn="ctr">
              <a:solidFill>
                <a:schemeClr val="bg1">
                  <a:lumMod val="85000"/>
                </a:schemeClr>
              </a:solidFill>
              <a:prstDash val="solid"/>
              <a:round/>
              <a:headEnd type="none" w="med" len="med"/>
              <a:tailEnd type="none" w="med" len="med"/>
            </a:ln>
            <a:effectLst/>
          </p:spPr>
          <p:txBody>
            <a:bodyPr lIns="91266" tIns="45635" rIns="91266" bIns="45635"/>
            <a:lstStyle/>
            <a:p>
              <a:pPr defTabSz="912734">
                <a:defRPr/>
              </a:pPr>
              <a:endParaRPr lang="zh-CN" altLang="en-US" sz="1200" dirty="0">
                <a:latin typeface="+mn-ea"/>
                <a:ea typeface="+mn-ea"/>
              </a:endParaRPr>
            </a:p>
          </p:txBody>
        </p:sp>
        <p:pic>
          <p:nvPicPr>
            <p:cNvPr id="37" name="图片 16" descr="1008490.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3355" y="1933662"/>
              <a:ext cx="834071" cy="583525"/>
            </a:xfrm>
            <a:prstGeom prst="rect">
              <a:avLst/>
            </a:prstGeom>
            <a:noFill/>
            <a:ln w="9525">
              <a:noFill/>
              <a:miter lim="800000"/>
              <a:headEnd/>
              <a:tailEnd/>
            </a:ln>
          </p:spPr>
        </p:pic>
        <p:pic>
          <p:nvPicPr>
            <p:cNvPr id="3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3812" y="1953694"/>
              <a:ext cx="838976" cy="593174"/>
            </a:xfrm>
            <a:prstGeom prst="rect">
              <a:avLst/>
            </a:prstGeom>
            <a:noFill/>
            <a:ln w="9525">
              <a:noFill/>
              <a:miter lim="800000"/>
              <a:headEnd/>
              <a:tailEnd/>
            </a:ln>
          </p:spPr>
        </p:pic>
        <p:pic>
          <p:nvPicPr>
            <p:cNvPr id="3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79712" y="1928294"/>
              <a:ext cx="838976" cy="605874"/>
            </a:xfrm>
            <a:prstGeom prst="rect">
              <a:avLst/>
            </a:prstGeom>
            <a:noFill/>
            <a:ln w="9525">
              <a:noFill/>
              <a:miter lim="800000"/>
              <a:headEnd/>
              <a:tailEnd/>
            </a:ln>
          </p:spPr>
        </p:pic>
      </p:grpSp>
      <p:sp>
        <p:nvSpPr>
          <p:cNvPr id="54" name="文本占位符 2">
            <a:extLst>
              <a:ext uri="{FF2B5EF4-FFF2-40B4-BE49-F238E27FC236}">
                <a16:creationId xmlns:a16="http://schemas.microsoft.com/office/drawing/2014/main" xmlns="" id="{C59D5BF8-E44D-49B8-B0F7-ECC8B3D02102}"/>
              </a:ext>
            </a:extLst>
          </p:cNvPr>
          <p:cNvSpPr txBox="1">
            <a:spLocks/>
          </p:cNvSpPr>
          <p:nvPr/>
        </p:nvSpPr>
        <p:spPr bwMode="auto">
          <a:xfrm>
            <a:off x="6064345" y="4738348"/>
            <a:ext cx="3887787" cy="1498941"/>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rgbClr val="808080"/>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en-US" altLang="zh-CN" sz="1400" b="1" kern="0" dirty="0"/>
              <a:t>Benefit</a:t>
            </a:r>
          </a:p>
          <a:p>
            <a:pPr lvl="1"/>
            <a:r>
              <a:rPr lang="en-US" altLang="zh-CN" sz="1200" kern="0" dirty="0"/>
              <a:t>Supports flexible access control over networks</a:t>
            </a:r>
          </a:p>
        </p:txBody>
      </p:sp>
    </p:spTree>
    <p:extLst>
      <p:ext uri="{BB962C8B-B14F-4D97-AF65-F5344CB8AC3E}">
        <p14:creationId xmlns:p14="http://schemas.microsoft.com/office/powerpoint/2010/main" val="1020000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20"/>
          <p:cNvSpPr>
            <a:spLocks noGrp="1"/>
          </p:cNvSpPr>
          <p:nvPr>
            <p:ph type="body" sz="quarter" idx="12"/>
          </p:nvPr>
        </p:nvSpPr>
        <p:spPr>
          <a:xfrm>
            <a:off x="1595500" y="410400"/>
            <a:ext cx="9831600" cy="1024280"/>
          </a:xfrm>
        </p:spPr>
        <p:txBody>
          <a:bodyPr/>
          <a:lstStyle/>
          <a:p>
            <a:r>
              <a:rPr lang="en-US" altLang="zh-CN" sz="3000" dirty="0"/>
              <a:t>Development of Cloud Computing: Virtualization Functions Are to Be Standardized </a:t>
            </a:r>
            <a:endParaRPr lang="zh-CN" altLang="en-US" sz="3000" dirty="0"/>
          </a:p>
        </p:txBody>
      </p:sp>
      <p:grpSp>
        <p:nvGrpSpPr>
          <p:cNvPr id="24" name="组合 23"/>
          <p:cNvGrpSpPr/>
          <p:nvPr/>
        </p:nvGrpSpPr>
        <p:grpSpPr>
          <a:xfrm>
            <a:off x="1131299" y="1340768"/>
            <a:ext cx="10149276" cy="4821415"/>
            <a:chOff x="2290221" y="1340768"/>
            <a:chExt cx="7982242" cy="4248473"/>
          </a:xfrm>
        </p:grpSpPr>
        <p:sp>
          <p:nvSpPr>
            <p:cNvPr id="4" name="Freeform 6"/>
            <p:cNvSpPr>
              <a:spLocks/>
            </p:cNvSpPr>
            <p:nvPr/>
          </p:nvSpPr>
          <p:spPr bwMode="auto">
            <a:xfrm>
              <a:off x="2290221" y="1491728"/>
              <a:ext cx="4454674" cy="4097513"/>
            </a:xfrm>
            <a:custGeom>
              <a:avLst/>
              <a:gdLst/>
              <a:ahLst/>
              <a:cxnLst>
                <a:cxn ang="0">
                  <a:pos x="11874" y="3846"/>
                </a:cxn>
                <a:cxn ang="0">
                  <a:pos x="11859" y="3828"/>
                </a:cxn>
                <a:cxn ang="0">
                  <a:pos x="11946" y="3841"/>
                </a:cxn>
                <a:cxn ang="0">
                  <a:pos x="12094" y="3855"/>
                </a:cxn>
                <a:cxn ang="0">
                  <a:pos x="12245" y="3863"/>
                </a:cxn>
                <a:cxn ang="0">
                  <a:pos x="12427" y="3864"/>
                </a:cxn>
                <a:cxn ang="0">
                  <a:pos x="12635" y="3854"/>
                </a:cxn>
                <a:cxn ang="0">
                  <a:pos x="12867" y="3831"/>
                </a:cxn>
                <a:cxn ang="0">
                  <a:pos x="13118" y="3789"/>
                </a:cxn>
                <a:cxn ang="0">
                  <a:pos x="13386" y="3726"/>
                </a:cxn>
                <a:cxn ang="0">
                  <a:pos x="13665" y="3638"/>
                </a:cxn>
                <a:cxn ang="0">
                  <a:pos x="13948" y="3524"/>
                </a:cxn>
                <a:cxn ang="0">
                  <a:pos x="14217" y="3391"/>
                </a:cxn>
                <a:cxn ang="0">
                  <a:pos x="14468" y="3249"/>
                </a:cxn>
                <a:cxn ang="0">
                  <a:pos x="14699" y="3100"/>
                </a:cxn>
                <a:cxn ang="0">
                  <a:pos x="14907" y="2953"/>
                </a:cxn>
                <a:cxn ang="0">
                  <a:pos x="15090" y="2812"/>
                </a:cxn>
                <a:cxn ang="0">
                  <a:pos x="15246" y="2683"/>
                </a:cxn>
                <a:cxn ang="0">
                  <a:pos x="15463" y="2486"/>
                </a:cxn>
                <a:cxn ang="0">
                  <a:pos x="15540" y="2411"/>
                </a:cxn>
                <a:cxn ang="0">
                  <a:pos x="15200" y="5141"/>
                </a:cxn>
                <a:cxn ang="0">
                  <a:pos x="15050" y="5147"/>
                </a:cxn>
                <a:cxn ang="0">
                  <a:pos x="14763" y="5160"/>
                </a:cxn>
                <a:cxn ang="0">
                  <a:pos x="14763" y="8511"/>
                </a:cxn>
                <a:cxn ang="0">
                  <a:pos x="15050" y="8522"/>
                </a:cxn>
                <a:cxn ang="0">
                  <a:pos x="15200" y="8529"/>
                </a:cxn>
                <a:cxn ang="0">
                  <a:pos x="15540" y="11260"/>
                </a:cxn>
                <a:cxn ang="0">
                  <a:pos x="15463" y="11183"/>
                </a:cxn>
                <a:cxn ang="0">
                  <a:pos x="15246" y="10987"/>
                </a:cxn>
                <a:cxn ang="0">
                  <a:pos x="15090" y="10859"/>
                </a:cxn>
                <a:cxn ang="0">
                  <a:pos x="14907" y="10717"/>
                </a:cxn>
                <a:cxn ang="0">
                  <a:pos x="14699" y="10569"/>
                </a:cxn>
                <a:cxn ang="0">
                  <a:pos x="14468" y="10421"/>
                </a:cxn>
                <a:cxn ang="0">
                  <a:pos x="14217" y="10278"/>
                </a:cxn>
                <a:cxn ang="0">
                  <a:pos x="13948" y="10147"/>
                </a:cxn>
                <a:cxn ang="0">
                  <a:pos x="13674" y="10035"/>
                </a:cxn>
                <a:cxn ang="0">
                  <a:pos x="13424" y="9954"/>
                </a:cxn>
                <a:cxn ang="0">
                  <a:pos x="13182" y="9893"/>
                </a:cxn>
                <a:cxn ang="0">
                  <a:pos x="12952" y="9851"/>
                </a:cxn>
                <a:cxn ang="0">
                  <a:pos x="12737" y="9824"/>
                </a:cxn>
                <a:cxn ang="0">
                  <a:pos x="12540" y="9810"/>
                </a:cxn>
                <a:cxn ang="0">
                  <a:pos x="12363" y="9806"/>
                </a:cxn>
                <a:cxn ang="0">
                  <a:pos x="12208" y="9809"/>
                </a:cxn>
                <a:cxn ang="0">
                  <a:pos x="12041" y="9819"/>
                </a:cxn>
                <a:cxn ang="0">
                  <a:pos x="11886" y="9838"/>
                </a:cxn>
              </a:cxnLst>
              <a:rect l="0" t="0" r="r" b="b"/>
              <a:pathLst>
                <a:path w="16542" h="13938">
                  <a:moveTo>
                    <a:pt x="0" y="0"/>
                  </a:moveTo>
                  <a:lnTo>
                    <a:pt x="11886" y="3861"/>
                  </a:lnTo>
                  <a:lnTo>
                    <a:pt x="11874" y="3846"/>
                  </a:lnTo>
                  <a:lnTo>
                    <a:pt x="11866" y="3836"/>
                  </a:lnTo>
                  <a:lnTo>
                    <a:pt x="11861" y="3830"/>
                  </a:lnTo>
                  <a:lnTo>
                    <a:pt x="11859" y="3828"/>
                  </a:lnTo>
                  <a:lnTo>
                    <a:pt x="11869" y="3829"/>
                  </a:lnTo>
                  <a:lnTo>
                    <a:pt x="11899" y="3834"/>
                  </a:lnTo>
                  <a:lnTo>
                    <a:pt x="11946" y="3841"/>
                  </a:lnTo>
                  <a:lnTo>
                    <a:pt x="12013" y="3848"/>
                  </a:lnTo>
                  <a:lnTo>
                    <a:pt x="12051" y="3851"/>
                  </a:lnTo>
                  <a:lnTo>
                    <a:pt x="12094" y="3855"/>
                  </a:lnTo>
                  <a:lnTo>
                    <a:pt x="12141" y="3859"/>
                  </a:lnTo>
                  <a:lnTo>
                    <a:pt x="12191" y="3861"/>
                  </a:lnTo>
                  <a:lnTo>
                    <a:pt x="12245" y="3863"/>
                  </a:lnTo>
                  <a:lnTo>
                    <a:pt x="12302" y="3864"/>
                  </a:lnTo>
                  <a:lnTo>
                    <a:pt x="12363" y="3865"/>
                  </a:lnTo>
                  <a:lnTo>
                    <a:pt x="12427" y="3864"/>
                  </a:lnTo>
                  <a:lnTo>
                    <a:pt x="12493" y="3862"/>
                  </a:lnTo>
                  <a:lnTo>
                    <a:pt x="12563" y="3859"/>
                  </a:lnTo>
                  <a:lnTo>
                    <a:pt x="12635" y="3854"/>
                  </a:lnTo>
                  <a:lnTo>
                    <a:pt x="12710" y="3848"/>
                  </a:lnTo>
                  <a:lnTo>
                    <a:pt x="12787" y="3840"/>
                  </a:lnTo>
                  <a:lnTo>
                    <a:pt x="12867" y="3831"/>
                  </a:lnTo>
                  <a:lnTo>
                    <a:pt x="12948" y="3819"/>
                  </a:lnTo>
                  <a:lnTo>
                    <a:pt x="13032" y="3805"/>
                  </a:lnTo>
                  <a:lnTo>
                    <a:pt x="13118" y="3789"/>
                  </a:lnTo>
                  <a:lnTo>
                    <a:pt x="13206" y="3771"/>
                  </a:lnTo>
                  <a:lnTo>
                    <a:pt x="13295" y="3750"/>
                  </a:lnTo>
                  <a:lnTo>
                    <a:pt x="13386" y="3726"/>
                  </a:lnTo>
                  <a:lnTo>
                    <a:pt x="13478" y="3699"/>
                  </a:lnTo>
                  <a:lnTo>
                    <a:pt x="13571" y="3671"/>
                  </a:lnTo>
                  <a:lnTo>
                    <a:pt x="13665" y="3638"/>
                  </a:lnTo>
                  <a:lnTo>
                    <a:pt x="13760" y="3602"/>
                  </a:lnTo>
                  <a:lnTo>
                    <a:pt x="13855" y="3564"/>
                  </a:lnTo>
                  <a:lnTo>
                    <a:pt x="13948" y="3524"/>
                  </a:lnTo>
                  <a:lnTo>
                    <a:pt x="14039" y="3481"/>
                  </a:lnTo>
                  <a:lnTo>
                    <a:pt x="14129" y="3437"/>
                  </a:lnTo>
                  <a:lnTo>
                    <a:pt x="14217" y="3391"/>
                  </a:lnTo>
                  <a:lnTo>
                    <a:pt x="14303" y="3345"/>
                  </a:lnTo>
                  <a:lnTo>
                    <a:pt x="14386" y="3297"/>
                  </a:lnTo>
                  <a:lnTo>
                    <a:pt x="14468" y="3249"/>
                  </a:lnTo>
                  <a:lnTo>
                    <a:pt x="14548" y="3199"/>
                  </a:lnTo>
                  <a:lnTo>
                    <a:pt x="14624" y="3150"/>
                  </a:lnTo>
                  <a:lnTo>
                    <a:pt x="14699" y="3100"/>
                  </a:lnTo>
                  <a:lnTo>
                    <a:pt x="14771" y="3050"/>
                  </a:lnTo>
                  <a:lnTo>
                    <a:pt x="14840" y="3002"/>
                  </a:lnTo>
                  <a:lnTo>
                    <a:pt x="14907" y="2953"/>
                  </a:lnTo>
                  <a:lnTo>
                    <a:pt x="14971" y="2905"/>
                  </a:lnTo>
                  <a:lnTo>
                    <a:pt x="15032" y="2857"/>
                  </a:lnTo>
                  <a:lnTo>
                    <a:pt x="15090" y="2812"/>
                  </a:lnTo>
                  <a:lnTo>
                    <a:pt x="15145" y="2767"/>
                  </a:lnTo>
                  <a:lnTo>
                    <a:pt x="15197" y="2724"/>
                  </a:lnTo>
                  <a:lnTo>
                    <a:pt x="15246" y="2683"/>
                  </a:lnTo>
                  <a:lnTo>
                    <a:pt x="15332" y="2607"/>
                  </a:lnTo>
                  <a:lnTo>
                    <a:pt x="15405" y="2541"/>
                  </a:lnTo>
                  <a:lnTo>
                    <a:pt x="15463" y="2486"/>
                  </a:lnTo>
                  <a:lnTo>
                    <a:pt x="15505" y="2446"/>
                  </a:lnTo>
                  <a:lnTo>
                    <a:pt x="15531" y="2420"/>
                  </a:lnTo>
                  <a:lnTo>
                    <a:pt x="15540" y="2411"/>
                  </a:lnTo>
                  <a:lnTo>
                    <a:pt x="16542" y="4000"/>
                  </a:lnTo>
                  <a:lnTo>
                    <a:pt x="15211" y="5140"/>
                  </a:lnTo>
                  <a:lnTo>
                    <a:pt x="15200" y="5141"/>
                  </a:lnTo>
                  <a:lnTo>
                    <a:pt x="15168" y="5142"/>
                  </a:lnTo>
                  <a:lnTo>
                    <a:pt x="15117" y="5144"/>
                  </a:lnTo>
                  <a:lnTo>
                    <a:pt x="15050" y="5147"/>
                  </a:lnTo>
                  <a:lnTo>
                    <a:pt x="14967" y="5151"/>
                  </a:lnTo>
                  <a:lnTo>
                    <a:pt x="14870" y="5154"/>
                  </a:lnTo>
                  <a:lnTo>
                    <a:pt x="14763" y="5160"/>
                  </a:lnTo>
                  <a:lnTo>
                    <a:pt x="14646" y="5164"/>
                  </a:lnTo>
                  <a:lnTo>
                    <a:pt x="14646" y="8507"/>
                  </a:lnTo>
                  <a:lnTo>
                    <a:pt x="14763" y="8511"/>
                  </a:lnTo>
                  <a:lnTo>
                    <a:pt x="14870" y="8515"/>
                  </a:lnTo>
                  <a:lnTo>
                    <a:pt x="14967" y="8519"/>
                  </a:lnTo>
                  <a:lnTo>
                    <a:pt x="15050" y="8522"/>
                  </a:lnTo>
                  <a:lnTo>
                    <a:pt x="15117" y="8525"/>
                  </a:lnTo>
                  <a:lnTo>
                    <a:pt x="15168" y="8528"/>
                  </a:lnTo>
                  <a:lnTo>
                    <a:pt x="15200" y="8529"/>
                  </a:lnTo>
                  <a:lnTo>
                    <a:pt x="15211" y="8530"/>
                  </a:lnTo>
                  <a:lnTo>
                    <a:pt x="16542" y="9670"/>
                  </a:lnTo>
                  <a:lnTo>
                    <a:pt x="15540" y="11260"/>
                  </a:lnTo>
                  <a:lnTo>
                    <a:pt x="15531" y="11250"/>
                  </a:lnTo>
                  <a:lnTo>
                    <a:pt x="15505" y="11224"/>
                  </a:lnTo>
                  <a:lnTo>
                    <a:pt x="15463" y="11183"/>
                  </a:lnTo>
                  <a:lnTo>
                    <a:pt x="15405" y="11129"/>
                  </a:lnTo>
                  <a:lnTo>
                    <a:pt x="15332" y="11063"/>
                  </a:lnTo>
                  <a:lnTo>
                    <a:pt x="15246" y="10987"/>
                  </a:lnTo>
                  <a:lnTo>
                    <a:pt x="15197" y="10945"/>
                  </a:lnTo>
                  <a:lnTo>
                    <a:pt x="15145" y="10903"/>
                  </a:lnTo>
                  <a:lnTo>
                    <a:pt x="15090" y="10859"/>
                  </a:lnTo>
                  <a:lnTo>
                    <a:pt x="15032" y="10812"/>
                  </a:lnTo>
                  <a:lnTo>
                    <a:pt x="14971" y="10766"/>
                  </a:lnTo>
                  <a:lnTo>
                    <a:pt x="14907" y="10717"/>
                  </a:lnTo>
                  <a:lnTo>
                    <a:pt x="14840" y="10668"/>
                  </a:lnTo>
                  <a:lnTo>
                    <a:pt x="14771" y="10619"/>
                  </a:lnTo>
                  <a:lnTo>
                    <a:pt x="14699" y="10569"/>
                  </a:lnTo>
                  <a:lnTo>
                    <a:pt x="14624" y="10520"/>
                  </a:lnTo>
                  <a:lnTo>
                    <a:pt x="14548" y="10470"/>
                  </a:lnTo>
                  <a:lnTo>
                    <a:pt x="14468" y="10421"/>
                  </a:lnTo>
                  <a:lnTo>
                    <a:pt x="14386" y="10373"/>
                  </a:lnTo>
                  <a:lnTo>
                    <a:pt x="14303" y="10325"/>
                  </a:lnTo>
                  <a:lnTo>
                    <a:pt x="14217" y="10278"/>
                  </a:lnTo>
                  <a:lnTo>
                    <a:pt x="14129" y="10232"/>
                  </a:lnTo>
                  <a:lnTo>
                    <a:pt x="14039" y="10189"/>
                  </a:lnTo>
                  <a:lnTo>
                    <a:pt x="13948" y="10147"/>
                  </a:lnTo>
                  <a:lnTo>
                    <a:pt x="13855" y="10105"/>
                  </a:lnTo>
                  <a:lnTo>
                    <a:pt x="13760" y="10067"/>
                  </a:lnTo>
                  <a:lnTo>
                    <a:pt x="13674" y="10035"/>
                  </a:lnTo>
                  <a:lnTo>
                    <a:pt x="13590" y="10006"/>
                  </a:lnTo>
                  <a:lnTo>
                    <a:pt x="13507" y="9979"/>
                  </a:lnTo>
                  <a:lnTo>
                    <a:pt x="13424" y="9954"/>
                  </a:lnTo>
                  <a:lnTo>
                    <a:pt x="13342" y="9932"/>
                  </a:lnTo>
                  <a:lnTo>
                    <a:pt x="13262" y="9912"/>
                  </a:lnTo>
                  <a:lnTo>
                    <a:pt x="13182" y="9893"/>
                  </a:lnTo>
                  <a:lnTo>
                    <a:pt x="13104" y="9878"/>
                  </a:lnTo>
                  <a:lnTo>
                    <a:pt x="13028" y="9863"/>
                  </a:lnTo>
                  <a:lnTo>
                    <a:pt x="12952" y="9851"/>
                  </a:lnTo>
                  <a:lnTo>
                    <a:pt x="12879" y="9841"/>
                  </a:lnTo>
                  <a:lnTo>
                    <a:pt x="12808" y="9831"/>
                  </a:lnTo>
                  <a:lnTo>
                    <a:pt x="12737" y="9824"/>
                  </a:lnTo>
                  <a:lnTo>
                    <a:pt x="12670" y="9818"/>
                  </a:lnTo>
                  <a:lnTo>
                    <a:pt x="12604" y="9814"/>
                  </a:lnTo>
                  <a:lnTo>
                    <a:pt x="12540" y="9810"/>
                  </a:lnTo>
                  <a:lnTo>
                    <a:pt x="12479" y="9808"/>
                  </a:lnTo>
                  <a:lnTo>
                    <a:pt x="12420" y="9806"/>
                  </a:lnTo>
                  <a:lnTo>
                    <a:pt x="12363" y="9806"/>
                  </a:lnTo>
                  <a:lnTo>
                    <a:pt x="12308" y="9806"/>
                  </a:lnTo>
                  <a:lnTo>
                    <a:pt x="12257" y="9807"/>
                  </a:lnTo>
                  <a:lnTo>
                    <a:pt x="12208" y="9809"/>
                  </a:lnTo>
                  <a:lnTo>
                    <a:pt x="12161" y="9811"/>
                  </a:lnTo>
                  <a:lnTo>
                    <a:pt x="12118" y="9813"/>
                  </a:lnTo>
                  <a:lnTo>
                    <a:pt x="12041" y="9819"/>
                  </a:lnTo>
                  <a:lnTo>
                    <a:pt x="11975" y="9826"/>
                  </a:lnTo>
                  <a:lnTo>
                    <a:pt x="11924" y="9832"/>
                  </a:lnTo>
                  <a:lnTo>
                    <a:pt x="11886" y="9838"/>
                  </a:lnTo>
                  <a:lnTo>
                    <a:pt x="0" y="13938"/>
                  </a:lnTo>
                  <a:lnTo>
                    <a:pt x="0" y="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 name="椭圆 4"/>
            <p:cNvSpPr/>
            <p:nvPr/>
          </p:nvSpPr>
          <p:spPr bwMode="auto">
            <a:xfrm>
              <a:off x="6439670" y="1877907"/>
              <a:ext cx="3320983" cy="336007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617" fontAlgn="auto">
                <a:spcBef>
                  <a:spcPts val="0"/>
                </a:spcBef>
                <a:spcAft>
                  <a:spcPts val="0"/>
                </a:spcAft>
                <a:buClr>
                  <a:srgbClr val="CC9900"/>
                </a:buClr>
                <a:defRPr/>
              </a:pPr>
              <a:endParaRPr lang="zh-CN" altLang="en-US" sz="1200" b="1" kern="0" dirty="0">
                <a:solidFill>
                  <a:srgbClr val="FFFFFF"/>
                </a:solidFill>
                <a:latin typeface="+mn-ea"/>
                <a:ea typeface="+mn-ea"/>
                <a:cs typeface="Arial" pitchFamily="34" charset="0"/>
              </a:endParaRPr>
            </a:p>
          </p:txBody>
        </p:sp>
        <p:sp>
          <p:nvSpPr>
            <p:cNvPr id="6" name="矩形 5"/>
            <p:cNvSpPr/>
            <p:nvPr/>
          </p:nvSpPr>
          <p:spPr bwMode="auto">
            <a:xfrm>
              <a:off x="2305113" y="3366112"/>
              <a:ext cx="7679320" cy="350226"/>
            </a:xfrm>
            <a:prstGeom prst="rect">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mn-ea"/>
                <a:ea typeface="+mn-ea"/>
              </a:endParaRPr>
            </a:p>
          </p:txBody>
        </p:sp>
        <p:sp>
          <p:nvSpPr>
            <p:cNvPr id="7" name="等腰三角形 6"/>
            <p:cNvSpPr/>
            <p:nvPr/>
          </p:nvSpPr>
          <p:spPr bwMode="auto">
            <a:xfrm rot="5400000">
              <a:off x="9685855" y="3276955"/>
              <a:ext cx="675570" cy="497647"/>
            </a:xfrm>
            <a:prstGeom prst="triangle">
              <a:avLst/>
            </a:prstGeom>
            <a:solidFill>
              <a:srgbClr val="CC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mn-ea"/>
                <a:ea typeface="+mn-ea"/>
              </a:endParaRPr>
            </a:p>
          </p:txBody>
        </p:sp>
        <p:sp>
          <p:nvSpPr>
            <p:cNvPr id="8" name="687304435"/>
            <p:cNvSpPr txBox="1"/>
            <p:nvPr/>
          </p:nvSpPr>
          <p:spPr>
            <a:xfrm>
              <a:off x="7140639" y="1340768"/>
              <a:ext cx="1841499" cy="244082"/>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rgbClr val="C00000"/>
                  </a:solidFill>
                  <a:latin typeface="+mn-ea"/>
                  <a:ea typeface="+mn-ea"/>
                  <a:cs typeface="Arial" pitchFamily="34" charset="0"/>
                </a:rPr>
                <a:t>Function standardization</a:t>
              </a:r>
            </a:p>
          </p:txBody>
        </p:sp>
        <p:sp>
          <p:nvSpPr>
            <p:cNvPr id="9" name="79862437"/>
            <p:cNvSpPr txBox="1"/>
            <p:nvPr/>
          </p:nvSpPr>
          <p:spPr>
            <a:xfrm>
              <a:off x="8827826" y="4808609"/>
              <a:ext cx="1300425" cy="244082"/>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rgbClr val="C00000"/>
                  </a:solidFill>
                  <a:latin typeface="+mn-ea"/>
                  <a:ea typeface="+mn-ea"/>
                  <a:cs typeface="Arial" pitchFamily="34" charset="0"/>
                </a:rPr>
                <a:t>I/O </a:t>
              </a:r>
              <a:r>
                <a:rPr lang="en-US" altLang="zh-CN" sz="1200" b="1" kern="0" dirty="0" err="1">
                  <a:solidFill>
                    <a:srgbClr val="C00000"/>
                  </a:solidFill>
                  <a:latin typeface="+mn-ea"/>
                  <a:ea typeface="+mn-ea"/>
                  <a:cs typeface="Arial" pitchFamily="34" charset="0"/>
                </a:rPr>
                <a:t>passthrough</a:t>
              </a:r>
              <a:endParaRPr lang="en-US" altLang="zh-CN" sz="1200" b="1" kern="0" dirty="0">
                <a:solidFill>
                  <a:srgbClr val="C00000"/>
                </a:solidFill>
                <a:latin typeface="+mn-ea"/>
                <a:ea typeface="+mn-ea"/>
                <a:cs typeface="Arial" pitchFamily="34" charset="0"/>
              </a:endParaRPr>
            </a:p>
          </p:txBody>
        </p:sp>
        <p:sp>
          <p:nvSpPr>
            <p:cNvPr id="10" name="924086665"/>
            <p:cNvSpPr txBox="1"/>
            <p:nvPr/>
          </p:nvSpPr>
          <p:spPr>
            <a:xfrm>
              <a:off x="2343825" y="5084382"/>
              <a:ext cx="1105744" cy="244082"/>
            </a:xfrm>
            <a:prstGeom prst="rect">
              <a:avLst/>
            </a:prstGeom>
            <a:noFill/>
          </p:spPr>
          <p:txBody>
            <a:bodyPr wrap="square" rtlCol="0">
              <a:spAutoFit/>
            </a:bodyPr>
            <a:lstStyle/>
            <a:p>
              <a:r>
                <a:rPr lang="en-US" altLang="zh-CN" sz="1200" b="1" dirty="0">
                  <a:solidFill>
                    <a:srgbClr val="C00000"/>
                  </a:solidFill>
                  <a:latin typeface="+mn-ea"/>
                  <a:ea typeface="+mn-ea"/>
                  <a:cs typeface="Arial" pitchFamily="34" charset="0"/>
                </a:rPr>
                <a:t>Hardware</a:t>
              </a:r>
            </a:p>
          </p:txBody>
        </p:sp>
        <p:sp>
          <p:nvSpPr>
            <p:cNvPr id="11" name="1236976844"/>
            <p:cNvSpPr txBox="1"/>
            <p:nvPr/>
          </p:nvSpPr>
          <p:spPr>
            <a:xfrm>
              <a:off x="2315509" y="1658023"/>
              <a:ext cx="1064500" cy="410369"/>
            </a:xfrm>
            <a:prstGeom prst="rect">
              <a:avLst/>
            </a:prstGeom>
            <a:noFill/>
            <a:ln w="69850">
              <a:noFill/>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200" b="1" dirty="0">
                  <a:solidFill>
                    <a:srgbClr val="C00000"/>
                  </a:solidFill>
                  <a:latin typeface="+mn-ea"/>
                  <a:ea typeface="+mn-ea"/>
                  <a:cs typeface="Arial" pitchFamily="34" charset="0"/>
                </a:rPr>
                <a:t>Software</a:t>
              </a:r>
              <a:endParaRPr lang="zh-CN" altLang="en-US" sz="1200" b="1" dirty="0">
                <a:solidFill>
                  <a:srgbClr val="C00000"/>
                </a:solidFill>
                <a:latin typeface="+mn-ea"/>
                <a:ea typeface="+mn-ea"/>
                <a:cs typeface="Arial" pitchFamily="34" charset="0"/>
              </a:endParaRPr>
            </a:p>
          </p:txBody>
        </p:sp>
        <p:sp>
          <p:nvSpPr>
            <p:cNvPr id="12" name="164929665"/>
            <p:cNvSpPr txBox="1"/>
            <p:nvPr/>
          </p:nvSpPr>
          <p:spPr>
            <a:xfrm>
              <a:off x="2423345" y="2450482"/>
              <a:ext cx="1415552" cy="569526"/>
            </a:xfrm>
            <a:prstGeom prst="rect">
              <a:avLst/>
            </a:prstGeom>
            <a:noFill/>
          </p:spPr>
          <p:txBody>
            <a:bodyPr wrap="square" rtlCol="0">
              <a:spAutoFit/>
            </a:bodyPr>
            <a:lstStyle/>
            <a:p>
              <a:pPr fontAlgn="auto">
                <a:spcBef>
                  <a:spcPts val="0"/>
                </a:spcBef>
                <a:spcAft>
                  <a:spcPts val="0"/>
                </a:spcAft>
                <a:defRPr/>
              </a:pPr>
              <a:r>
                <a:rPr lang="en-US" altLang="zh-CN" sz="1200" b="1" kern="0" dirty="0" err="1">
                  <a:solidFill>
                    <a:schemeClr val="tx1">
                      <a:lumMod val="75000"/>
                      <a:lumOff val="25000"/>
                    </a:schemeClr>
                  </a:solidFill>
                  <a:latin typeface="+mn-ea"/>
                  <a:ea typeface="+mn-ea"/>
                  <a:cs typeface="Arial" pitchFamily="34" charset="0"/>
                </a:rPr>
                <a:t>Paravirtualization</a:t>
              </a:r>
              <a:endParaRPr lang="en-US" altLang="zh-CN" sz="1200" b="1" kern="0" dirty="0">
                <a:solidFill>
                  <a:schemeClr val="tx1">
                    <a:lumMod val="75000"/>
                    <a:lumOff val="25000"/>
                  </a:schemeClr>
                </a:solidFill>
                <a:latin typeface="+mn-ea"/>
                <a:ea typeface="+mn-ea"/>
                <a:cs typeface="Arial" pitchFamily="34" charset="0"/>
              </a:endParaRPr>
            </a:p>
            <a:p>
              <a:pPr fontAlgn="auto">
                <a:spcBef>
                  <a:spcPts val="0"/>
                </a:spcBef>
                <a:spcAft>
                  <a:spcPts val="0"/>
                </a:spcAft>
                <a:defRPr/>
              </a:pPr>
              <a:endParaRPr lang="en-US" altLang="zh-CN" sz="1200" b="1" kern="0" dirty="0">
                <a:solidFill>
                  <a:schemeClr val="tx1">
                    <a:lumMod val="75000"/>
                    <a:lumOff val="25000"/>
                  </a:schemeClr>
                </a:solidFill>
                <a:latin typeface="+mn-ea"/>
                <a:ea typeface="+mn-ea"/>
                <a:cs typeface="Arial" pitchFamily="34" charset="0"/>
              </a:endParaRPr>
            </a:p>
            <a:p>
              <a:pPr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Full virtualization</a:t>
              </a:r>
              <a:endParaRPr lang="zh-CN" altLang="en-US" sz="1200" b="1" kern="0" dirty="0">
                <a:solidFill>
                  <a:schemeClr val="tx1">
                    <a:lumMod val="75000"/>
                    <a:lumOff val="25000"/>
                  </a:schemeClr>
                </a:solidFill>
                <a:latin typeface="+mn-ea"/>
                <a:ea typeface="+mn-ea"/>
                <a:cs typeface="Arial" pitchFamily="34" charset="0"/>
              </a:endParaRPr>
            </a:p>
          </p:txBody>
        </p:sp>
        <p:sp>
          <p:nvSpPr>
            <p:cNvPr id="13" name="1467777266"/>
            <p:cNvSpPr txBox="1"/>
            <p:nvPr/>
          </p:nvSpPr>
          <p:spPr>
            <a:xfrm>
              <a:off x="3498924" y="2798390"/>
              <a:ext cx="904889" cy="406804"/>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Bare-metal architecture</a:t>
              </a:r>
              <a:endParaRPr lang="zh-CN" altLang="en-US" sz="1200" b="1" kern="0" dirty="0">
                <a:solidFill>
                  <a:schemeClr val="tx1">
                    <a:lumMod val="75000"/>
                    <a:lumOff val="25000"/>
                  </a:schemeClr>
                </a:solidFill>
                <a:latin typeface="+mn-ea"/>
                <a:ea typeface="+mn-ea"/>
                <a:cs typeface="Arial" pitchFamily="34" charset="0"/>
              </a:endParaRPr>
            </a:p>
          </p:txBody>
        </p:sp>
        <p:sp>
          <p:nvSpPr>
            <p:cNvPr id="14" name="1256665633"/>
            <p:cNvSpPr txBox="1"/>
            <p:nvPr/>
          </p:nvSpPr>
          <p:spPr>
            <a:xfrm>
              <a:off x="4305772" y="2960948"/>
              <a:ext cx="1178161" cy="406804"/>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Distributed file system</a:t>
              </a:r>
              <a:endParaRPr lang="zh-CN" altLang="en-US" sz="1200" b="1" kern="0" dirty="0">
                <a:solidFill>
                  <a:schemeClr val="tx1">
                    <a:lumMod val="75000"/>
                    <a:lumOff val="25000"/>
                  </a:schemeClr>
                </a:solidFill>
                <a:latin typeface="+mn-ea"/>
                <a:ea typeface="+mn-ea"/>
                <a:cs typeface="Arial" pitchFamily="34" charset="0"/>
              </a:endParaRPr>
            </a:p>
          </p:txBody>
        </p:sp>
        <p:sp>
          <p:nvSpPr>
            <p:cNvPr id="15" name="TextBox 14"/>
            <p:cNvSpPr txBox="1"/>
            <p:nvPr/>
          </p:nvSpPr>
          <p:spPr>
            <a:xfrm>
              <a:off x="2695989" y="4153567"/>
              <a:ext cx="904889" cy="569526"/>
            </a:xfrm>
            <a:prstGeom prst="rect">
              <a:avLst/>
            </a:prstGeom>
            <a:noFill/>
          </p:spPr>
          <p:txBody>
            <a:bodyPr wrap="square" rtlCol="0">
              <a:spAutoFit/>
            </a:bodyPr>
            <a:lstStyle/>
            <a:p>
              <a:pPr algn="ctr"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VT-X</a:t>
              </a:r>
            </a:p>
            <a:p>
              <a:pPr algn="ctr" fontAlgn="auto">
                <a:spcBef>
                  <a:spcPts val="0"/>
                </a:spcBef>
                <a:spcAft>
                  <a:spcPts val="0"/>
                </a:spcAft>
                <a:defRPr/>
              </a:pPr>
              <a:endParaRPr lang="en-US" altLang="zh-CN" sz="1200" b="1" kern="0" dirty="0">
                <a:solidFill>
                  <a:schemeClr val="tx1">
                    <a:lumMod val="75000"/>
                    <a:lumOff val="25000"/>
                  </a:schemeClr>
                </a:solidFill>
                <a:latin typeface="+mn-ea"/>
                <a:ea typeface="+mn-ea"/>
                <a:cs typeface="Arial" pitchFamily="34" charset="0"/>
              </a:endParaRPr>
            </a:p>
            <a:p>
              <a:pPr algn="ctr"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VT-D</a:t>
              </a:r>
              <a:endParaRPr lang="zh-CN" altLang="en-US" sz="1200" b="1" kern="0" dirty="0">
                <a:solidFill>
                  <a:schemeClr val="tx1">
                    <a:lumMod val="75000"/>
                    <a:lumOff val="25000"/>
                  </a:schemeClr>
                </a:solidFill>
                <a:latin typeface="+mn-ea"/>
                <a:ea typeface="+mn-ea"/>
                <a:cs typeface="Arial" pitchFamily="34" charset="0"/>
              </a:endParaRPr>
            </a:p>
          </p:txBody>
        </p:sp>
        <p:sp>
          <p:nvSpPr>
            <p:cNvPr id="16" name="TextBox 15"/>
            <p:cNvSpPr txBox="1"/>
            <p:nvPr/>
          </p:nvSpPr>
          <p:spPr>
            <a:xfrm>
              <a:off x="3466382" y="3828844"/>
              <a:ext cx="904889" cy="569526"/>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EPT</a:t>
              </a:r>
            </a:p>
            <a:p>
              <a:pPr algn="ctr" defTabSz="1219352" fontAlgn="auto">
                <a:spcBef>
                  <a:spcPts val="0"/>
                </a:spcBef>
                <a:spcAft>
                  <a:spcPts val="0"/>
                </a:spcAft>
                <a:defRPr/>
              </a:pPr>
              <a:endParaRPr lang="en-US" altLang="zh-CN" sz="1200" b="1" kern="0" dirty="0">
                <a:solidFill>
                  <a:schemeClr val="tx1">
                    <a:lumMod val="75000"/>
                    <a:lumOff val="25000"/>
                  </a:schemeClr>
                </a:solidFill>
                <a:latin typeface="+mn-ea"/>
                <a:ea typeface="+mn-ea"/>
                <a:cs typeface="Arial" pitchFamily="34" charset="0"/>
              </a:endParaRPr>
            </a:p>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NPT</a:t>
              </a:r>
              <a:endParaRPr lang="zh-CN" altLang="en-US" sz="1200" b="1" kern="0" dirty="0">
                <a:solidFill>
                  <a:schemeClr val="tx1">
                    <a:lumMod val="75000"/>
                    <a:lumOff val="25000"/>
                  </a:schemeClr>
                </a:solidFill>
                <a:latin typeface="+mn-ea"/>
                <a:ea typeface="+mn-ea"/>
                <a:cs typeface="Arial" pitchFamily="34" charset="0"/>
              </a:endParaRPr>
            </a:p>
          </p:txBody>
        </p:sp>
        <p:sp>
          <p:nvSpPr>
            <p:cNvPr id="17" name="TextBox 16"/>
            <p:cNvSpPr txBox="1"/>
            <p:nvPr/>
          </p:nvSpPr>
          <p:spPr>
            <a:xfrm>
              <a:off x="4202106" y="3828503"/>
              <a:ext cx="904889" cy="246221"/>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VMDQ</a:t>
              </a:r>
              <a:endParaRPr lang="zh-CN" altLang="en-US" sz="1200" b="1" kern="0" dirty="0">
                <a:solidFill>
                  <a:schemeClr val="tx1">
                    <a:lumMod val="75000"/>
                    <a:lumOff val="25000"/>
                  </a:schemeClr>
                </a:solidFill>
                <a:latin typeface="+mn-ea"/>
                <a:ea typeface="+mn-ea"/>
                <a:cs typeface="Arial" pitchFamily="34" charset="0"/>
              </a:endParaRPr>
            </a:p>
          </p:txBody>
        </p:sp>
        <p:sp>
          <p:nvSpPr>
            <p:cNvPr id="18" name="TextBox 17"/>
            <p:cNvSpPr txBox="1"/>
            <p:nvPr/>
          </p:nvSpPr>
          <p:spPr>
            <a:xfrm>
              <a:off x="5011404" y="3653332"/>
              <a:ext cx="904889" cy="246221"/>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SR-IOV</a:t>
              </a:r>
            </a:p>
          </p:txBody>
        </p:sp>
        <p:sp>
          <p:nvSpPr>
            <p:cNvPr id="19" name="2006937143"/>
            <p:cNvSpPr txBox="1"/>
            <p:nvPr/>
          </p:nvSpPr>
          <p:spPr>
            <a:xfrm>
              <a:off x="6132301" y="4807637"/>
              <a:ext cx="1339122" cy="244082"/>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rgbClr val="C00000"/>
                  </a:solidFill>
                  <a:latin typeface="+mn-ea"/>
                  <a:ea typeface="+mn-ea"/>
                  <a:cs typeface="Arial" pitchFamily="34" charset="0"/>
                </a:rPr>
                <a:t>Chip virtualization</a:t>
              </a:r>
            </a:p>
          </p:txBody>
        </p:sp>
        <p:sp>
          <p:nvSpPr>
            <p:cNvPr id="20" name="1297251721"/>
            <p:cNvSpPr txBox="1"/>
            <p:nvPr/>
          </p:nvSpPr>
          <p:spPr>
            <a:xfrm>
              <a:off x="5168490" y="3032956"/>
              <a:ext cx="1310279" cy="406804"/>
            </a:xfrm>
            <a:prstGeom prst="rect">
              <a:avLst/>
            </a:prstGeom>
            <a:noFill/>
          </p:spPr>
          <p:txBody>
            <a:bodyPr wrap="square" rtlCol="0">
              <a:spAutoFit/>
            </a:bodyPr>
            <a:lstStyle/>
            <a:p>
              <a:pPr algn="ctr" defTabSz="1219352" fontAlgn="auto">
                <a:spcBef>
                  <a:spcPts val="0"/>
                </a:spcBef>
                <a:spcAft>
                  <a:spcPts val="0"/>
                </a:spcAft>
                <a:defRPr/>
              </a:pPr>
              <a:r>
                <a:rPr lang="en-US" altLang="zh-CN" sz="1200" b="1" kern="0" dirty="0">
                  <a:solidFill>
                    <a:schemeClr val="tx1">
                      <a:lumMod val="75000"/>
                      <a:lumOff val="25000"/>
                    </a:schemeClr>
                  </a:solidFill>
                  <a:latin typeface="+mn-ea"/>
                  <a:ea typeface="+mn-ea"/>
                  <a:cs typeface="Arial" pitchFamily="34" charset="0"/>
                </a:rPr>
                <a:t>Distributed vSwitch</a:t>
              </a:r>
              <a:endParaRPr lang="zh-CN" altLang="en-US" sz="1200" b="1" kern="0" dirty="0">
                <a:solidFill>
                  <a:schemeClr val="tx1">
                    <a:lumMod val="75000"/>
                    <a:lumOff val="25000"/>
                  </a:schemeClr>
                </a:solidFill>
                <a:latin typeface="+mn-ea"/>
                <a:ea typeface="+mn-ea"/>
                <a:cs typeface="Arial" pitchFamily="34" charset="0"/>
              </a:endParaRPr>
            </a:p>
          </p:txBody>
        </p:sp>
        <p:sp>
          <p:nvSpPr>
            <p:cNvPr id="69" name="Rectangle 6"/>
            <p:cNvSpPr>
              <a:spLocks noChangeArrowheads="1"/>
            </p:cNvSpPr>
            <p:nvPr/>
          </p:nvSpPr>
          <p:spPr bwMode="auto">
            <a:xfrm>
              <a:off x="3768094" y="4725237"/>
              <a:ext cx="207712" cy="900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70" name="Rectangle 7"/>
            <p:cNvSpPr>
              <a:spLocks noChangeArrowheads="1"/>
            </p:cNvSpPr>
            <p:nvPr/>
          </p:nvSpPr>
          <p:spPr bwMode="auto">
            <a:xfrm>
              <a:off x="3768094" y="4753535"/>
              <a:ext cx="207712" cy="8362"/>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71" name="Rectangle 8"/>
            <p:cNvSpPr>
              <a:spLocks noChangeArrowheads="1"/>
            </p:cNvSpPr>
            <p:nvPr/>
          </p:nvSpPr>
          <p:spPr bwMode="auto">
            <a:xfrm>
              <a:off x="3768094" y="4781193"/>
              <a:ext cx="207712" cy="900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72" name="Rectangle 9"/>
            <p:cNvSpPr>
              <a:spLocks noChangeArrowheads="1"/>
            </p:cNvSpPr>
            <p:nvPr/>
          </p:nvSpPr>
          <p:spPr bwMode="auto">
            <a:xfrm>
              <a:off x="3904947" y="4492406"/>
              <a:ext cx="51387" cy="143429"/>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73" name="Freeform 10"/>
            <p:cNvSpPr>
              <a:spLocks noEditPoints="1"/>
            </p:cNvSpPr>
            <p:nvPr/>
          </p:nvSpPr>
          <p:spPr bwMode="auto">
            <a:xfrm>
              <a:off x="3694529" y="4472467"/>
              <a:ext cx="354842" cy="394269"/>
            </a:xfrm>
            <a:custGeom>
              <a:avLst/>
              <a:gdLst/>
              <a:ahLst/>
              <a:cxnLst>
                <a:cxn ang="0">
                  <a:pos x="13845" y="7393"/>
                </a:cxn>
                <a:cxn ang="0">
                  <a:pos x="16400" y="14447"/>
                </a:cxn>
                <a:cxn ang="0">
                  <a:pos x="16360" y="14707"/>
                </a:cxn>
                <a:cxn ang="0">
                  <a:pos x="16249" y="14937"/>
                </a:cxn>
                <a:cxn ang="0">
                  <a:pos x="16079" y="15124"/>
                </a:cxn>
                <a:cxn ang="0">
                  <a:pos x="15863" y="15255"/>
                </a:cxn>
                <a:cxn ang="0">
                  <a:pos x="15611" y="15321"/>
                </a:cxn>
                <a:cxn ang="0">
                  <a:pos x="745" y="15315"/>
                </a:cxn>
                <a:cxn ang="0">
                  <a:pos x="498" y="15238"/>
                </a:cxn>
                <a:cxn ang="0">
                  <a:pos x="288" y="15096"/>
                </a:cxn>
                <a:cxn ang="0">
                  <a:pos x="127" y="14902"/>
                </a:cxn>
                <a:cxn ang="0">
                  <a:pos x="28" y="14666"/>
                </a:cxn>
                <a:cxn ang="0">
                  <a:pos x="0" y="878"/>
                </a:cxn>
                <a:cxn ang="0">
                  <a:pos x="40" y="618"/>
                </a:cxn>
                <a:cxn ang="0">
                  <a:pos x="151" y="388"/>
                </a:cxn>
                <a:cxn ang="0">
                  <a:pos x="321" y="201"/>
                </a:cxn>
                <a:cxn ang="0">
                  <a:pos x="537" y="70"/>
                </a:cxn>
                <a:cxn ang="0">
                  <a:pos x="789" y="4"/>
                </a:cxn>
                <a:cxn ang="0">
                  <a:pos x="5669" y="544"/>
                </a:cxn>
                <a:cxn ang="0">
                  <a:pos x="2555" y="8101"/>
                </a:cxn>
                <a:cxn ang="0">
                  <a:pos x="1198" y="13985"/>
                </a:cxn>
                <a:cxn ang="0">
                  <a:pos x="1308" y="14032"/>
                </a:cxn>
                <a:cxn ang="0">
                  <a:pos x="1398" y="14106"/>
                </a:cxn>
                <a:cxn ang="0">
                  <a:pos x="1464" y="14204"/>
                </a:cxn>
                <a:cxn ang="0">
                  <a:pos x="1500" y="14319"/>
                </a:cxn>
                <a:cxn ang="0">
                  <a:pos x="1500" y="14443"/>
                </a:cxn>
                <a:cxn ang="0">
                  <a:pos x="1464" y="14557"/>
                </a:cxn>
                <a:cxn ang="0">
                  <a:pos x="1398" y="14655"/>
                </a:cxn>
                <a:cxn ang="0">
                  <a:pos x="1308" y="14730"/>
                </a:cxn>
                <a:cxn ang="0">
                  <a:pos x="1198" y="14776"/>
                </a:cxn>
                <a:cxn ang="0">
                  <a:pos x="1075" y="14788"/>
                </a:cxn>
                <a:cxn ang="0">
                  <a:pos x="956" y="14763"/>
                </a:cxn>
                <a:cxn ang="0">
                  <a:pos x="853" y="14707"/>
                </a:cxn>
                <a:cxn ang="0">
                  <a:pos x="770" y="14624"/>
                </a:cxn>
                <a:cxn ang="0">
                  <a:pos x="713" y="14520"/>
                </a:cxn>
                <a:cxn ang="0">
                  <a:pos x="689" y="14402"/>
                </a:cxn>
                <a:cxn ang="0">
                  <a:pos x="701" y="14279"/>
                </a:cxn>
                <a:cxn ang="0">
                  <a:pos x="747" y="14169"/>
                </a:cxn>
                <a:cxn ang="0">
                  <a:pos x="822" y="14079"/>
                </a:cxn>
                <a:cxn ang="0">
                  <a:pos x="919" y="14013"/>
                </a:cxn>
                <a:cxn ang="0">
                  <a:pos x="1034" y="13977"/>
                </a:cxn>
                <a:cxn ang="0">
                  <a:pos x="15346" y="13974"/>
                </a:cxn>
                <a:cxn ang="0">
                  <a:pos x="15464" y="14005"/>
                </a:cxn>
                <a:cxn ang="0">
                  <a:pos x="15565" y="14065"/>
                </a:cxn>
                <a:cxn ang="0">
                  <a:pos x="15644" y="14152"/>
                </a:cxn>
                <a:cxn ang="0">
                  <a:pos x="15695" y="14259"/>
                </a:cxn>
                <a:cxn ang="0">
                  <a:pos x="15713" y="14380"/>
                </a:cxn>
                <a:cxn ang="0">
                  <a:pos x="15695" y="14502"/>
                </a:cxn>
                <a:cxn ang="0">
                  <a:pos x="15644" y="14609"/>
                </a:cxn>
                <a:cxn ang="0">
                  <a:pos x="15565" y="14695"/>
                </a:cxn>
                <a:cxn ang="0">
                  <a:pos x="15464" y="14756"/>
                </a:cxn>
                <a:cxn ang="0">
                  <a:pos x="15346" y="14786"/>
                </a:cxn>
                <a:cxn ang="0">
                  <a:pos x="15223" y="14780"/>
                </a:cxn>
                <a:cxn ang="0">
                  <a:pos x="15111" y="14739"/>
                </a:cxn>
                <a:cxn ang="0">
                  <a:pos x="15017" y="14669"/>
                </a:cxn>
                <a:cxn ang="0">
                  <a:pos x="14947" y="14575"/>
                </a:cxn>
                <a:cxn ang="0">
                  <a:pos x="14906" y="14462"/>
                </a:cxn>
                <a:cxn ang="0">
                  <a:pos x="14899" y="14339"/>
                </a:cxn>
                <a:cxn ang="0">
                  <a:pos x="14929" y="14222"/>
                </a:cxn>
                <a:cxn ang="0">
                  <a:pos x="14991" y="14121"/>
                </a:cxn>
                <a:cxn ang="0">
                  <a:pos x="15077" y="14042"/>
                </a:cxn>
                <a:cxn ang="0">
                  <a:pos x="15184" y="13991"/>
                </a:cxn>
                <a:cxn ang="0">
                  <a:pos x="15305" y="13972"/>
                </a:cxn>
              </a:cxnLst>
              <a:rect l="0" t="0" r="r" b="b"/>
              <a:pathLst>
                <a:path w="16400" h="15325">
                  <a:moveTo>
                    <a:pt x="878" y="0"/>
                  </a:moveTo>
                  <a:lnTo>
                    <a:pt x="1096" y="0"/>
                  </a:lnTo>
                  <a:lnTo>
                    <a:pt x="1096" y="7393"/>
                  </a:lnTo>
                  <a:lnTo>
                    <a:pt x="1267" y="7393"/>
                  </a:lnTo>
                  <a:lnTo>
                    <a:pt x="1517" y="7393"/>
                  </a:lnTo>
                  <a:lnTo>
                    <a:pt x="13845" y="7393"/>
                  </a:lnTo>
                  <a:lnTo>
                    <a:pt x="13845" y="6973"/>
                  </a:lnTo>
                  <a:lnTo>
                    <a:pt x="1517" y="6973"/>
                  </a:lnTo>
                  <a:lnTo>
                    <a:pt x="1517" y="0"/>
                  </a:lnTo>
                  <a:lnTo>
                    <a:pt x="13810" y="0"/>
                  </a:lnTo>
                  <a:lnTo>
                    <a:pt x="16400" y="2494"/>
                  </a:lnTo>
                  <a:lnTo>
                    <a:pt x="16400" y="14447"/>
                  </a:lnTo>
                  <a:lnTo>
                    <a:pt x="16399" y="14492"/>
                  </a:lnTo>
                  <a:lnTo>
                    <a:pt x="16395" y="14536"/>
                  </a:lnTo>
                  <a:lnTo>
                    <a:pt x="16390" y="14580"/>
                  </a:lnTo>
                  <a:lnTo>
                    <a:pt x="16382" y="14623"/>
                  </a:lnTo>
                  <a:lnTo>
                    <a:pt x="16372" y="14666"/>
                  </a:lnTo>
                  <a:lnTo>
                    <a:pt x="16360" y="14707"/>
                  </a:lnTo>
                  <a:lnTo>
                    <a:pt x="16347" y="14748"/>
                  </a:lnTo>
                  <a:lnTo>
                    <a:pt x="16330" y="14788"/>
                  </a:lnTo>
                  <a:lnTo>
                    <a:pt x="16313" y="14827"/>
                  </a:lnTo>
                  <a:lnTo>
                    <a:pt x="16293" y="14865"/>
                  </a:lnTo>
                  <a:lnTo>
                    <a:pt x="16272" y="14902"/>
                  </a:lnTo>
                  <a:lnTo>
                    <a:pt x="16249" y="14937"/>
                  </a:lnTo>
                  <a:lnTo>
                    <a:pt x="16225" y="14971"/>
                  </a:lnTo>
                  <a:lnTo>
                    <a:pt x="16198" y="15004"/>
                  </a:lnTo>
                  <a:lnTo>
                    <a:pt x="16170" y="15036"/>
                  </a:lnTo>
                  <a:lnTo>
                    <a:pt x="16142" y="15067"/>
                  </a:lnTo>
                  <a:lnTo>
                    <a:pt x="16111" y="15096"/>
                  </a:lnTo>
                  <a:lnTo>
                    <a:pt x="16079" y="15124"/>
                  </a:lnTo>
                  <a:lnTo>
                    <a:pt x="16046" y="15150"/>
                  </a:lnTo>
                  <a:lnTo>
                    <a:pt x="16012" y="15174"/>
                  </a:lnTo>
                  <a:lnTo>
                    <a:pt x="15976" y="15197"/>
                  </a:lnTo>
                  <a:lnTo>
                    <a:pt x="15939" y="15218"/>
                  </a:lnTo>
                  <a:lnTo>
                    <a:pt x="15901" y="15238"/>
                  </a:lnTo>
                  <a:lnTo>
                    <a:pt x="15863" y="15255"/>
                  </a:lnTo>
                  <a:lnTo>
                    <a:pt x="15823" y="15272"/>
                  </a:lnTo>
                  <a:lnTo>
                    <a:pt x="15782" y="15285"/>
                  </a:lnTo>
                  <a:lnTo>
                    <a:pt x="15740" y="15297"/>
                  </a:lnTo>
                  <a:lnTo>
                    <a:pt x="15698" y="15308"/>
                  </a:lnTo>
                  <a:lnTo>
                    <a:pt x="15655" y="15315"/>
                  </a:lnTo>
                  <a:lnTo>
                    <a:pt x="15611" y="15321"/>
                  </a:lnTo>
                  <a:lnTo>
                    <a:pt x="15567" y="15324"/>
                  </a:lnTo>
                  <a:lnTo>
                    <a:pt x="15522" y="15325"/>
                  </a:lnTo>
                  <a:lnTo>
                    <a:pt x="878" y="15325"/>
                  </a:lnTo>
                  <a:lnTo>
                    <a:pt x="833" y="15324"/>
                  </a:lnTo>
                  <a:lnTo>
                    <a:pt x="789" y="15321"/>
                  </a:lnTo>
                  <a:lnTo>
                    <a:pt x="745" y="15315"/>
                  </a:lnTo>
                  <a:lnTo>
                    <a:pt x="702" y="15308"/>
                  </a:lnTo>
                  <a:lnTo>
                    <a:pt x="659" y="15297"/>
                  </a:lnTo>
                  <a:lnTo>
                    <a:pt x="618" y="15285"/>
                  </a:lnTo>
                  <a:lnTo>
                    <a:pt x="577" y="15272"/>
                  </a:lnTo>
                  <a:lnTo>
                    <a:pt x="537" y="15255"/>
                  </a:lnTo>
                  <a:lnTo>
                    <a:pt x="498" y="15238"/>
                  </a:lnTo>
                  <a:lnTo>
                    <a:pt x="460" y="15218"/>
                  </a:lnTo>
                  <a:lnTo>
                    <a:pt x="423" y="15198"/>
                  </a:lnTo>
                  <a:lnTo>
                    <a:pt x="388" y="15174"/>
                  </a:lnTo>
                  <a:lnTo>
                    <a:pt x="354" y="15150"/>
                  </a:lnTo>
                  <a:lnTo>
                    <a:pt x="321" y="15124"/>
                  </a:lnTo>
                  <a:lnTo>
                    <a:pt x="288" y="15096"/>
                  </a:lnTo>
                  <a:lnTo>
                    <a:pt x="258" y="15067"/>
                  </a:lnTo>
                  <a:lnTo>
                    <a:pt x="229" y="15037"/>
                  </a:lnTo>
                  <a:lnTo>
                    <a:pt x="201" y="15004"/>
                  </a:lnTo>
                  <a:lnTo>
                    <a:pt x="175" y="14971"/>
                  </a:lnTo>
                  <a:lnTo>
                    <a:pt x="151" y="14937"/>
                  </a:lnTo>
                  <a:lnTo>
                    <a:pt x="127" y="14902"/>
                  </a:lnTo>
                  <a:lnTo>
                    <a:pt x="107" y="14865"/>
                  </a:lnTo>
                  <a:lnTo>
                    <a:pt x="87" y="14827"/>
                  </a:lnTo>
                  <a:lnTo>
                    <a:pt x="70" y="14788"/>
                  </a:lnTo>
                  <a:lnTo>
                    <a:pt x="53" y="14748"/>
                  </a:lnTo>
                  <a:lnTo>
                    <a:pt x="40" y="14707"/>
                  </a:lnTo>
                  <a:lnTo>
                    <a:pt x="28" y="14666"/>
                  </a:lnTo>
                  <a:lnTo>
                    <a:pt x="17" y="14623"/>
                  </a:lnTo>
                  <a:lnTo>
                    <a:pt x="10" y="14580"/>
                  </a:lnTo>
                  <a:lnTo>
                    <a:pt x="4" y="14536"/>
                  </a:lnTo>
                  <a:lnTo>
                    <a:pt x="1" y="14492"/>
                  </a:lnTo>
                  <a:lnTo>
                    <a:pt x="0" y="14447"/>
                  </a:lnTo>
                  <a:lnTo>
                    <a:pt x="0" y="878"/>
                  </a:lnTo>
                  <a:lnTo>
                    <a:pt x="1" y="833"/>
                  </a:lnTo>
                  <a:lnTo>
                    <a:pt x="4" y="789"/>
                  </a:lnTo>
                  <a:lnTo>
                    <a:pt x="10" y="745"/>
                  </a:lnTo>
                  <a:lnTo>
                    <a:pt x="17" y="702"/>
                  </a:lnTo>
                  <a:lnTo>
                    <a:pt x="28" y="660"/>
                  </a:lnTo>
                  <a:lnTo>
                    <a:pt x="40" y="618"/>
                  </a:lnTo>
                  <a:lnTo>
                    <a:pt x="53" y="577"/>
                  </a:lnTo>
                  <a:lnTo>
                    <a:pt x="70" y="537"/>
                  </a:lnTo>
                  <a:lnTo>
                    <a:pt x="87" y="498"/>
                  </a:lnTo>
                  <a:lnTo>
                    <a:pt x="107" y="460"/>
                  </a:lnTo>
                  <a:lnTo>
                    <a:pt x="127" y="424"/>
                  </a:lnTo>
                  <a:lnTo>
                    <a:pt x="151" y="388"/>
                  </a:lnTo>
                  <a:lnTo>
                    <a:pt x="175" y="354"/>
                  </a:lnTo>
                  <a:lnTo>
                    <a:pt x="201" y="321"/>
                  </a:lnTo>
                  <a:lnTo>
                    <a:pt x="229" y="289"/>
                  </a:lnTo>
                  <a:lnTo>
                    <a:pt x="258" y="258"/>
                  </a:lnTo>
                  <a:lnTo>
                    <a:pt x="288" y="229"/>
                  </a:lnTo>
                  <a:lnTo>
                    <a:pt x="321" y="201"/>
                  </a:lnTo>
                  <a:lnTo>
                    <a:pt x="354" y="175"/>
                  </a:lnTo>
                  <a:lnTo>
                    <a:pt x="388" y="151"/>
                  </a:lnTo>
                  <a:lnTo>
                    <a:pt x="423" y="128"/>
                  </a:lnTo>
                  <a:lnTo>
                    <a:pt x="460" y="107"/>
                  </a:lnTo>
                  <a:lnTo>
                    <a:pt x="498" y="87"/>
                  </a:lnTo>
                  <a:lnTo>
                    <a:pt x="537" y="70"/>
                  </a:lnTo>
                  <a:lnTo>
                    <a:pt x="577" y="53"/>
                  </a:lnTo>
                  <a:lnTo>
                    <a:pt x="618" y="40"/>
                  </a:lnTo>
                  <a:lnTo>
                    <a:pt x="659" y="28"/>
                  </a:lnTo>
                  <a:lnTo>
                    <a:pt x="702" y="18"/>
                  </a:lnTo>
                  <a:lnTo>
                    <a:pt x="745" y="10"/>
                  </a:lnTo>
                  <a:lnTo>
                    <a:pt x="789" y="4"/>
                  </a:lnTo>
                  <a:lnTo>
                    <a:pt x="833" y="1"/>
                  </a:lnTo>
                  <a:lnTo>
                    <a:pt x="878" y="0"/>
                  </a:lnTo>
                  <a:close/>
                  <a:moveTo>
                    <a:pt x="12775" y="544"/>
                  </a:moveTo>
                  <a:lnTo>
                    <a:pt x="12775" y="6575"/>
                  </a:lnTo>
                  <a:lnTo>
                    <a:pt x="5669" y="6575"/>
                  </a:lnTo>
                  <a:lnTo>
                    <a:pt x="5669" y="544"/>
                  </a:lnTo>
                  <a:lnTo>
                    <a:pt x="12775" y="544"/>
                  </a:lnTo>
                  <a:close/>
                  <a:moveTo>
                    <a:pt x="2555" y="8101"/>
                  </a:moveTo>
                  <a:lnTo>
                    <a:pt x="13845" y="8101"/>
                  </a:lnTo>
                  <a:lnTo>
                    <a:pt x="13845" y="14069"/>
                  </a:lnTo>
                  <a:lnTo>
                    <a:pt x="2555" y="14069"/>
                  </a:lnTo>
                  <a:lnTo>
                    <a:pt x="2555" y="8101"/>
                  </a:lnTo>
                  <a:close/>
                  <a:moveTo>
                    <a:pt x="1097" y="13972"/>
                  </a:moveTo>
                  <a:lnTo>
                    <a:pt x="1117" y="13973"/>
                  </a:lnTo>
                  <a:lnTo>
                    <a:pt x="1138" y="13974"/>
                  </a:lnTo>
                  <a:lnTo>
                    <a:pt x="1158" y="13977"/>
                  </a:lnTo>
                  <a:lnTo>
                    <a:pt x="1179" y="13980"/>
                  </a:lnTo>
                  <a:lnTo>
                    <a:pt x="1198" y="13985"/>
                  </a:lnTo>
                  <a:lnTo>
                    <a:pt x="1218" y="13991"/>
                  </a:lnTo>
                  <a:lnTo>
                    <a:pt x="1236" y="13998"/>
                  </a:lnTo>
                  <a:lnTo>
                    <a:pt x="1255" y="14005"/>
                  </a:lnTo>
                  <a:lnTo>
                    <a:pt x="1273" y="14013"/>
                  </a:lnTo>
                  <a:lnTo>
                    <a:pt x="1290" y="14022"/>
                  </a:lnTo>
                  <a:lnTo>
                    <a:pt x="1308" y="14032"/>
                  </a:lnTo>
                  <a:lnTo>
                    <a:pt x="1324" y="14042"/>
                  </a:lnTo>
                  <a:lnTo>
                    <a:pt x="1340" y="14054"/>
                  </a:lnTo>
                  <a:lnTo>
                    <a:pt x="1356" y="14065"/>
                  </a:lnTo>
                  <a:lnTo>
                    <a:pt x="1370" y="14079"/>
                  </a:lnTo>
                  <a:lnTo>
                    <a:pt x="1385" y="14092"/>
                  </a:lnTo>
                  <a:lnTo>
                    <a:pt x="1398" y="14106"/>
                  </a:lnTo>
                  <a:lnTo>
                    <a:pt x="1411" y="14121"/>
                  </a:lnTo>
                  <a:lnTo>
                    <a:pt x="1423" y="14136"/>
                  </a:lnTo>
                  <a:lnTo>
                    <a:pt x="1435" y="14152"/>
                  </a:lnTo>
                  <a:lnTo>
                    <a:pt x="1445" y="14169"/>
                  </a:lnTo>
                  <a:lnTo>
                    <a:pt x="1454" y="14186"/>
                  </a:lnTo>
                  <a:lnTo>
                    <a:pt x="1464" y="14204"/>
                  </a:lnTo>
                  <a:lnTo>
                    <a:pt x="1472" y="14222"/>
                  </a:lnTo>
                  <a:lnTo>
                    <a:pt x="1479" y="14241"/>
                  </a:lnTo>
                  <a:lnTo>
                    <a:pt x="1486" y="14259"/>
                  </a:lnTo>
                  <a:lnTo>
                    <a:pt x="1491" y="14279"/>
                  </a:lnTo>
                  <a:lnTo>
                    <a:pt x="1495" y="14298"/>
                  </a:lnTo>
                  <a:lnTo>
                    <a:pt x="1500" y="14319"/>
                  </a:lnTo>
                  <a:lnTo>
                    <a:pt x="1503" y="14339"/>
                  </a:lnTo>
                  <a:lnTo>
                    <a:pt x="1504" y="14360"/>
                  </a:lnTo>
                  <a:lnTo>
                    <a:pt x="1505" y="14380"/>
                  </a:lnTo>
                  <a:lnTo>
                    <a:pt x="1504" y="14402"/>
                  </a:lnTo>
                  <a:lnTo>
                    <a:pt x="1503" y="14422"/>
                  </a:lnTo>
                  <a:lnTo>
                    <a:pt x="1500" y="14443"/>
                  </a:lnTo>
                  <a:lnTo>
                    <a:pt x="1495" y="14462"/>
                  </a:lnTo>
                  <a:lnTo>
                    <a:pt x="1491" y="14482"/>
                  </a:lnTo>
                  <a:lnTo>
                    <a:pt x="1486" y="14502"/>
                  </a:lnTo>
                  <a:lnTo>
                    <a:pt x="1479" y="14520"/>
                  </a:lnTo>
                  <a:lnTo>
                    <a:pt x="1472" y="14539"/>
                  </a:lnTo>
                  <a:lnTo>
                    <a:pt x="1464" y="14557"/>
                  </a:lnTo>
                  <a:lnTo>
                    <a:pt x="1454" y="14575"/>
                  </a:lnTo>
                  <a:lnTo>
                    <a:pt x="1445" y="14592"/>
                  </a:lnTo>
                  <a:lnTo>
                    <a:pt x="1435" y="14609"/>
                  </a:lnTo>
                  <a:lnTo>
                    <a:pt x="1423" y="14624"/>
                  </a:lnTo>
                  <a:lnTo>
                    <a:pt x="1411" y="14639"/>
                  </a:lnTo>
                  <a:lnTo>
                    <a:pt x="1398" y="14655"/>
                  </a:lnTo>
                  <a:lnTo>
                    <a:pt x="1385" y="14669"/>
                  </a:lnTo>
                  <a:lnTo>
                    <a:pt x="1370" y="14682"/>
                  </a:lnTo>
                  <a:lnTo>
                    <a:pt x="1356" y="14695"/>
                  </a:lnTo>
                  <a:lnTo>
                    <a:pt x="1340" y="14707"/>
                  </a:lnTo>
                  <a:lnTo>
                    <a:pt x="1324" y="14718"/>
                  </a:lnTo>
                  <a:lnTo>
                    <a:pt x="1308" y="14730"/>
                  </a:lnTo>
                  <a:lnTo>
                    <a:pt x="1290" y="14739"/>
                  </a:lnTo>
                  <a:lnTo>
                    <a:pt x="1273" y="14748"/>
                  </a:lnTo>
                  <a:lnTo>
                    <a:pt x="1255" y="14756"/>
                  </a:lnTo>
                  <a:lnTo>
                    <a:pt x="1236" y="14763"/>
                  </a:lnTo>
                  <a:lnTo>
                    <a:pt x="1218" y="14769"/>
                  </a:lnTo>
                  <a:lnTo>
                    <a:pt x="1198" y="14776"/>
                  </a:lnTo>
                  <a:lnTo>
                    <a:pt x="1179" y="14780"/>
                  </a:lnTo>
                  <a:lnTo>
                    <a:pt x="1158" y="14784"/>
                  </a:lnTo>
                  <a:lnTo>
                    <a:pt x="1138" y="14786"/>
                  </a:lnTo>
                  <a:lnTo>
                    <a:pt x="1117" y="14788"/>
                  </a:lnTo>
                  <a:lnTo>
                    <a:pt x="1097" y="14788"/>
                  </a:lnTo>
                  <a:lnTo>
                    <a:pt x="1075" y="14788"/>
                  </a:lnTo>
                  <a:lnTo>
                    <a:pt x="1055" y="14786"/>
                  </a:lnTo>
                  <a:lnTo>
                    <a:pt x="1034" y="14784"/>
                  </a:lnTo>
                  <a:lnTo>
                    <a:pt x="1015" y="14780"/>
                  </a:lnTo>
                  <a:lnTo>
                    <a:pt x="994" y="14776"/>
                  </a:lnTo>
                  <a:lnTo>
                    <a:pt x="975" y="14769"/>
                  </a:lnTo>
                  <a:lnTo>
                    <a:pt x="956" y="14763"/>
                  </a:lnTo>
                  <a:lnTo>
                    <a:pt x="938" y="14756"/>
                  </a:lnTo>
                  <a:lnTo>
                    <a:pt x="919" y="14748"/>
                  </a:lnTo>
                  <a:lnTo>
                    <a:pt x="902" y="14739"/>
                  </a:lnTo>
                  <a:lnTo>
                    <a:pt x="885" y="14730"/>
                  </a:lnTo>
                  <a:lnTo>
                    <a:pt x="868" y="14718"/>
                  </a:lnTo>
                  <a:lnTo>
                    <a:pt x="853" y="14707"/>
                  </a:lnTo>
                  <a:lnTo>
                    <a:pt x="837" y="14695"/>
                  </a:lnTo>
                  <a:lnTo>
                    <a:pt x="822" y="14682"/>
                  </a:lnTo>
                  <a:lnTo>
                    <a:pt x="808" y="14669"/>
                  </a:lnTo>
                  <a:lnTo>
                    <a:pt x="794" y="14655"/>
                  </a:lnTo>
                  <a:lnTo>
                    <a:pt x="782" y="14639"/>
                  </a:lnTo>
                  <a:lnTo>
                    <a:pt x="770" y="14624"/>
                  </a:lnTo>
                  <a:lnTo>
                    <a:pt x="759" y="14609"/>
                  </a:lnTo>
                  <a:lnTo>
                    <a:pt x="747" y="14592"/>
                  </a:lnTo>
                  <a:lnTo>
                    <a:pt x="738" y="14575"/>
                  </a:lnTo>
                  <a:lnTo>
                    <a:pt x="729" y="14557"/>
                  </a:lnTo>
                  <a:lnTo>
                    <a:pt x="721" y="14539"/>
                  </a:lnTo>
                  <a:lnTo>
                    <a:pt x="713" y="14520"/>
                  </a:lnTo>
                  <a:lnTo>
                    <a:pt x="706" y="14502"/>
                  </a:lnTo>
                  <a:lnTo>
                    <a:pt x="701" y="14482"/>
                  </a:lnTo>
                  <a:lnTo>
                    <a:pt x="697" y="14462"/>
                  </a:lnTo>
                  <a:lnTo>
                    <a:pt x="693" y="14443"/>
                  </a:lnTo>
                  <a:lnTo>
                    <a:pt x="691" y="14422"/>
                  </a:lnTo>
                  <a:lnTo>
                    <a:pt x="689" y="14402"/>
                  </a:lnTo>
                  <a:lnTo>
                    <a:pt x="689" y="14380"/>
                  </a:lnTo>
                  <a:lnTo>
                    <a:pt x="689" y="14360"/>
                  </a:lnTo>
                  <a:lnTo>
                    <a:pt x="691" y="14339"/>
                  </a:lnTo>
                  <a:lnTo>
                    <a:pt x="693" y="14319"/>
                  </a:lnTo>
                  <a:lnTo>
                    <a:pt x="697" y="14298"/>
                  </a:lnTo>
                  <a:lnTo>
                    <a:pt x="701" y="14279"/>
                  </a:lnTo>
                  <a:lnTo>
                    <a:pt x="706" y="14259"/>
                  </a:lnTo>
                  <a:lnTo>
                    <a:pt x="713" y="14241"/>
                  </a:lnTo>
                  <a:lnTo>
                    <a:pt x="721" y="14222"/>
                  </a:lnTo>
                  <a:lnTo>
                    <a:pt x="729" y="14204"/>
                  </a:lnTo>
                  <a:lnTo>
                    <a:pt x="738" y="14186"/>
                  </a:lnTo>
                  <a:lnTo>
                    <a:pt x="747" y="14169"/>
                  </a:lnTo>
                  <a:lnTo>
                    <a:pt x="759" y="14152"/>
                  </a:lnTo>
                  <a:lnTo>
                    <a:pt x="770" y="14136"/>
                  </a:lnTo>
                  <a:lnTo>
                    <a:pt x="782" y="14121"/>
                  </a:lnTo>
                  <a:lnTo>
                    <a:pt x="794" y="14106"/>
                  </a:lnTo>
                  <a:lnTo>
                    <a:pt x="808" y="14092"/>
                  </a:lnTo>
                  <a:lnTo>
                    <a:pt x="822" y="14079"/>
                  </a:lnTo>
                  <a:lnTo>
                    <a:pt x="837" y="14065"/>
                  </a:lnTo>
                  <a:lnTo>
                    <a:pt x="853" y="14054"/>
                  </a:lnTo>
                  <a:lnTo>
                    <a:pt x="868" y="14042"/>
                  </a:lnTo>
                  <a:lnTo>
                    <a:pt x="885" y="14032"/>
                  </a:lnTo>
                  <a:lnTo>
                    <a:pt x="902" y="14022"/>
                  </a:lnTo>
                  <a:lnTo>
                    <a:pt x="919" y="14013"/>
                  </a:lnTo>
                  <a:lnTo>
                    <a:pt x="938" y="14005"/>
                  </a:lnTo>
                  <a:lnTo>
                    <a:pt x="956" y="13998"/>
                  </a:lnTo>
                  <a:lnTo>
                    <a:pt x="975" y="13991"/>
                  </a:lnTo>
                  <a:lnTo>
                    <a:pt x="994" y="13985"/>
                  </a:lnTo>
                  <a:lnTo>
                    <a:pt x="1015" y="13980"/>
                  </a:lnTo>
                  <a:lnTo>
                    <a:pt x="1034" y="13977"/>
                  </a:lnTo>
                  <a:lnTo>
                    <a:pt x="1055" y="13974"/>
                  </a:lnTo>
                  <a:lnTo>
                    <a:pt x="1075" y="13973"/>
                  </a:lnTo>
                  <a:lnTo>
                    <a:pt x="1097" y="13972"/>
                  </a:lnTo>
                  <a:close/>
                  <a:moveTo>
                    <a:pt x="15305" y="13972"/>
                  </a:moveTo>
                  <a:lnTo>
                    <a:pt x="15326" y="13973"/>
                  </a:lnTo>
                  <a:lnTo>
                    <a:pt x="15346" y="13974"/>
                  </a:lnTo>
                  <a:lnTo>
                    <a:pt x="15367" y="13977"/>
                  </a:lnTo>
                  <a:lnTo>
                    <a:pt x="15387" y="13980"/>
                  </a:lnTo>
                  <a:lnTo>
                    <a:pt x="15407" y="13985"/>
                  </a:lnTo>
                  <a:lnTo>
                    <a:pt x="15426" y="13991"/>
                  </a:lnTo>
                  <a:lnTo>
                    <a:pt x="15445" y="13998"/>
                  </a:lnTo>
                  <a:lnTo>
                    <a:pt x="15464" y="14005"/>
                  </a:lnTo>
                  <a:lnTo>
                    <a:pt x="15482" y="14013"/>
                  </a:lnTo>
                  <a:lnTo>
                    <a:pt x="15499" y="14022"/>
                  </a:lnTo>
                  <a:lnTo>
                    <a:pt x="15516" y="14032"/>
                  </a:lnTo>
                  <a:lnTo>
                    <a:pt x="15533" y="14042"/>
                  </a:lnTo>
                  <a:lnTo>
                    <a:pt x="15549" y="14054"/>
                  </a:lnTo>
                  <a:lnTo>
                    <a:pt x="15565" y="14065"/>
                  </a:lnTo>
                  <a:lnTo>
                    <a:pt x="15579" y="14079"/>
                  </a:lnTo>
                  <a:lnTo>
                    <a:pt x="15593" y="14092"/>
                  </a:lnTo>
                  <a:lnTo>
                    <a:pt x="15607" y="14106"/>
                  </a:lnTo>
                  <a:lnTo>
                    <a:pt x="15620" y="14121"/>
                  </a:lnTo>
                  <a:lnTo>
                    <a:pt x="15631" y="14136"/>
                  </a:lnTo>
                  <a:lnTo>
                    <a:pt x="15644" y="14152"/>
                  </a:lnTo>
                  <a:lnTo>
                    <a:pt x="15654" y="14169"/>
                  </a:lnTo>
                  <a:lnTo>
                    <a:pt x="15664" y="14186"/>
                  </a:lnTo>
                  <a:lnTo>
                    <a:pt x="15672" y="14204"/>
                  </a:lnTo>
                  <a:lnTo>
                    <a:pt x="15680" y="14222"/>
                  </a:lnTo>
                  <a:lnTo>
                    <a:pt x="15689" y="14241"/>
                  </a:lnTo>
                  <a:lnTo>
                    <a:pt x="15695" y="14259"/>
                  </a:lnTo>
                  <a:lnTo>
                    <a:pt x="15700" y="14279"/>
                  </a:lnTo>
                  <a:lnTo>
                    <a:pt x="15705" y="14298"/>
                  </a:lnTo>
                  <a:lnTo>
                    <a:pt x="15708" y="14319"/>
                  </a:lnTo>
                  <a:lnTo>
                    <a:pt x="15711" y="14339"/>
                  </a:lnTo>
                  <a:lnTo>
                    <a:pt x="15712" y="14360"/>
                  </a:lnTo>
                  <a:lnTo>
                    <a:pt x="15713" y="14380"/>
                  </a:lnTo>
                  <a:lnTo>
                    <a:pt x="15712" y="14402"/>
                  </a:lnTo>
                  <a:lnTo>
                    <a:pt x="15711" y="14422"/>
                  </a:lnTo>
                  <a:lnTo>
                    <a:pt x="15708" y="14443"/>
                  </a:lnTo>
                  <a:lnTo>
                    <a:pt x="15705" y="14462"/>
                  </a:lnTo>
                  <a:lnTo>
                    <a:pt x="15700" y="14482"/>
                  </a:lnTo>
                  <a:lnTo>
                    <a:pt x="15695" y="14502"/>
                  </a:lnTo>
                  <a:lnTo>
                    <a:pt x="15689" y="14520"/>
                  </a:lnTo>
                  <a:lnTo>
                    <a:pt x="15680" y="14539"/>
                  </a:lnTo>
                  <a:lnTo>
                    <a:pt x="15672" y="14557"/>
                  </a:lnTo>
                  <a:lnTo>
                    <a:pt x="15664" y="14575"/>
                  </a:lnTo>
                  <a:lnTo>
                    <a:pt x="15654" y="14592"/>
                  </a:lnTo>
                  <a:lnTo>
                    <a:pt x="15644" y="14609"/>
                  </a:lnTo>
                  <a:lnTo>
                    <a:pt x="15631" y="14624"/>
                  </a:lnTo>
                  <a:lnTo>
                    <a:pt x="15620" y="14639"/>
                  </a:lnTo>
                  <a:lnTo>
                    <a:pt x="15607" y="14655"/>
                  </a:lnTo>
                  <a:lnTo>
                    <a:pt x="15593" y="14669"/>
                  </a:lnTo>
                  <a:lnTo>
                    <a:pt x="15579" y="14682"/>
                  </a:lnTo>
                  <a:lnTo>
                    <a:pt x="15565" y="14695"/>
                  </a:lnTo>
                  <a:lnTo>
                    <a:pt x="15549" y="14707"/>
                  </a:lnTo>
                  <a:lnTo>
                    <a:pt x="15533" y="14718"/>
                  </a:lnTo>
                  <a:lnTo>
                    <a:pt x="15516" y="14730"/>
                  </a:lnTo>
                  <a:lnTo>
                    <a:pt x="15499" y="14739"/>
                  </a:lnTo>
                  <a:lnTo>
                    <a:pt x="15482" y="14748"/>
                  </a:lnTo>
                  <a:lnTo>
                    <a:pt x="15464" y="14756"/>
                  </a:lnTo>
                  <a:lnTo>
                    <a:pt x="15445" y="14763"/>
                  </a:lnTo>
                  <a:lnTo>
                    <a:pt x="15426" y="14769"/>
                  </a:lnTo>
                  <a:lnTo>
                    <a:pt x="15407" y="14776"/>
                  </a:lnTo>
                  <a:lnTo>
                    <a:pt x="15387" y="14780"/>
                  </a:lnTo>
                  <a:lnTo>
                    <a:pt x="15367" y="14784"/>
                  </a:lnTo>
                  <a:lnTo>
                    <a:pt x="15346" y="14786"/>
                  </a:lnTo>
                  <a:lnTo>
                    <a:pt x="15326" y="14788"/>
                  </a:lnTo>
                  <a:lnTo>
                    <a:pt x="15305" y="14788"/>
                  </a:lnTo>
                  <a:lnTo>
                    <a:pt x="15284" y="14788"/>
                  </a:lnTo>
                  <a:lnTo>
                    <a:pt x="15263" y="14786"/>
                  </a:lnTo>
                  <a:lnTo>
                    <a:pt x="15243" y="14784"/>
                  </a:lnTo>
                  <a:lnTo>
                    <a:pt x="15223" y="14780"/>
                  </a:lnTo>
                  <a:lnTo>
                    <a:pt x="15203" y="14776"/>
                  </a:lnTo>
                  <a:lnTo>
                    <a:pt x="15184" y="14769"/>
                  </a:lnTo>
                  <a:lnTo>
                    <a:pt x="15165" y="14763"/>
                  </a:lnTo>
                  <a:lnTo>
                    <a:pt x="15146" y="14756"/>
                  </a:lnTo>
                  <a:lnTo>
                    <a:pt x="15128" y="14748"/>
                  </a:lnTo>
                  <a:lnTo>
                    <a:pt x="15111" y="14739"/>
                  </a:lnTo>
                  <a:lnTo>
                    <a:pt x="15094" y="14730"/>
                  </a:lnTo>
                  <a:lnTo>
                    <a:pt x="15077" y="14718"/>
                  </a:lnTo>
                  <a:lnTo>
                    <a:pt x="15061" y="14707"/>
                  </a:lnTo>
                  <a:lnTo>
                    <a:pt x="15046" y="14695"/>
                  </a:lnTo>
                  <a:lnTo>
                    <a:pt x="15031" y="14682"/>
                  </a:lnTo>
                  <a:lnTo>
                    <a:pt x="15017" y="14669"/>
                  </a:lnTo>
                  <a:lnTo>
                    <a:pt x="15003" y="14655"/>
                  </a:lnTo>
                  <a:lnTo>
                    <a:pt x="14991" y="14639"/>
                  </a:lnTo>
                  <a:lnTo>
                    <a:pt x="14978" y="14624"/>
                  </a:lnTo>
                  <a:lnTo>
                    <a:pt x="14967" y="14609"/>
                  </a:lnTo>
                  <a:lnTo>
                    <a:pt x="14956" y="14592"/>
                  </a:lnTo>
                  <a:lnTo>
                    <a:pt x="14947" y="14575"/>
                  </a:lnTo>
                  <a:lnTo>
                    <a:pt x="14937" y="14557"/>
                  </a:lnTo>
                  <a:lnTo>
                    <a:pt x="14929" y="14539"/>
                  </a:lnTo>
                  <a:lnTo>
                    <a:pt x="14922" y="14520"/>
                  </a:lnTo>
                  <a:lnTo>
                    <a:pt x="14916" y="14502"/>
                  </a:lnTo>
                  <a:lnTo>
                    <a:pt x="14910" y="14482"/>
                  </a:lnTo>
                  <a:lnTo>
                    <a:pt x="14906" y="14462"/>
                  </a:lnTo>
                  <a:lnTo>
                    <a:pt x="14901" y="14443"/>
                  </a:lnTo>
                  <a:lnTo>
                    <a:pt x="14899" y="14422"/>
                  </a:lnTo>
                  <a:lnTo>
                    <a:pt x="14897" y="14402"/>
                  </a:lnTo>
                  <a:lnTo>
                    <a:pt x="14897" y="14380"/>
                  </a:lnTo>
                  <a:lnTo>
                    <a:pt x="14897" y="14360"/>
                  </a:lnTo>
                  <a:lnTo>
                    <a:pt x="14899" y="14339"/>
                  </a:lnTo>
                  <a:lnTo>
                    <a:pt x="14901" y="14319"/>
                  </a:lnTo>
                  <a:lnTo>
                    <a:pt x="14906" y="14298"/>
                  </a:lnTo>
                  <a:lnTo>
                    <a:pt x="14910" y="14279"/>
                  </a:lnTo>
                  <a:lnTo>
                    <a:pt x="14916" y="14259"/>
                  </a:lnTo>
                  <a:lnTo>
                    <a:pt x="14922" y="14241"/>
                  </a:lnTo>
                  <a:lnTo>
                    <a:pt x="14929" y="14222"/>
                  </a:lnTo>
                  <a:lnTo>
                    <a:pt x="14937" y="14204"/>
                  </a:lnTo>
                  <a:lnTo>
                    <a:pt x="14947" y="14186"/>
                  </a:lnTo>
                  <a:lnTo>
                    <a:pt x="14956" y="14169"/>
                  </a:lnTo>
                  <a:lnTo>
                    <a:pt x="14967" y="14152"/>
                  </a:lnTo>
                  <a:lnTo>
                    <a:pt x="14978" y="14136"/>
                  </a:lnTo>
                  <a:lnTo>
                    <a:pt x="14991" y="14121"/>
                  </a:lnTo>
                  <a:lnTo>
                    <a:pt x="15003" y="14106"/>
                  </a:lnTo>
                  <a:lnTo>
                    <a:pt x="15017" y="14092"/>
                  </a:lnTo>
                  <a:lnTo>
                    <a:pt x="15031" y="14079"/>
                  </a:lnTo>
                  <a:lnTo>
                    <a:pt x="15046" y="14065"/>
                  </a:lnTo>
                  <a:lnTo>
                    <a:pt x="15061" y="14054"/>
                  </a:lnTo>
                  <a:lnTo>
                    <a:pt x="15077" y="14042"/>
                  </a:lnTo>
                  <a:lnTo>
                    <a:pt x="15094" y="14032"/>
                  </a:lnTo>
                  <a:lnTo>
                    <a:pt x="15111" y="14022"/>
                  </a:lnTo>
                  <a:lnTo>
                    <a:pt x="15128" y="14013"/>
                  </a:lnTo>
                  <a:lnTo>
                    <a:pt x="15146" y="14005"/>
                  </a:lnTo>
                  <a:lnTo>
                    <a:pt x="15165" y="13998"/>
                  </a:lnTo>
                  <a:lnTo>
                    <a:pt x="15184" y="13991"/>
                  </a:lnTo>
                  <a:lnTo>
                    <a:pt x="15203" y="13985"/>
                  </a:lnTo>
                  <a:lnTo>
                    <a:pt x="15223" y="13980"/>
                  </a:lnTo>
                  <a:lnTo>
                    <a:pt x="15243" y="13977"/>
                  </a:lnTo>
                  <a:lnTo>
                    <a:pt x="15263" y="13974"/>
                  </a:lnTo>
                  <a:lnTo>
                    <a:pt x="15284" y="13973"/>
                  </a:lnTo>
                  <a:lnTo>
                    <a:pt x="15305" y="1397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22" name="Freeform 13"/>
            <p:cNvSpPr>
              <a:spLocks noEditPoints="1"/>
            </p:cNvSpPr>
            <p:nvPr/>
          </p:nvSpPr>
          <p:spPr bwMode="auto">
            <a:xfrm>
              <a:off x="5480234" y="2778281"/>
              <a:ext cx="767827" cy="202856"/>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23" name="Freeform 10"/>
            <p:cNvSpPr>
              <a:spLocks noEditPoints="1"/>
            </p:cNvSpPr>
            <p:nvPr/>
          </p:nvSpPr>
          <p:spPr bwMode="auto">
            <a:xfrm>
              <a:off x="4545641" y="2588687"/>
              <a:ext cx="677436" cy="397690"/>
            </a:xfrm>
            <a:custGeom>
              <a:avLst/>
              <a:gdLst/>
              <a:ahLst/>
              <a:cxnLst>
                <a:cxn ang="0">
                  <a:pos x="344" y="372"/>
                </a:cxn>
                <a:cxn ang="0">
                  <a:pos x="452" y="246"/>
                </a:cxn>
                <a:cxn ang="0">
                  <a:pos x="508" y="404"/>
                </a:cxn>
                <a:cxn ang="0">
                  <a:pos x="428" y="0"/>
                </a:cxn>
                <a:cxn ang="0">
                  <a:pos x="460" y="6"/>
                </a:cxn>
                <a:cxn ang="0">
                  <a:pos x="500" y="28"/>
                </a:cxn>
                <a:cxn ang="0">
                  <a:pos x="526" y="66"/>
                </a:cxn>
                <a:cxn ang="0">
                  <a:pos x="530" y="66"/>
                </a:cxn>
                <a:cxn ang="0">
                  <a:pos x="576" y="80"/>
                </a:cxn>
                <a:cxn ang="0">
                  <a:pos x="604" y="116"/>
                </a:cxn>
                <a:cxn ang="0">
                  <a:pos x="610" y="146"/>
                </a:cxn>
                <a:cxn ang="0">
                  <a:pos x="598" y="192"/>
                </a:cxn>
                <a:cxn ang="0">
                  <a:pos x="562" y="222"/>
                </a:cxn>
                <a:cxn ang="0">
                  <a:pos x="336" y="228"/>
                </a:cxn>
                <a:cxn ang="0">
                  <a:pos x="310" y="224"/>
                </a:cxn>
                <a:cxn ang="0">
                  <a:pos x="280" y="198"/>
                </a:cxn>
                <a:cxn ang="0">
                  <a:pos x="268" y="160"/>
                </a:cxn>
                <a:cxn ang="0">
                  <a:pos x="272" y="136"/>
                </a:cxn>
                <a:cxn ang="0">
                  <a:pos x="294" y="108"/>
                </a:cxn>
                <a:cxn ang="0">
                  <a:pos x="326" y="94"/>
                </a:cxn>
                <a:cxn ang="0">
                  <a:pos x="336" y="58"/>
                </a:cxn>
                <a:cxn ang="0">
                  <a:pos x="374" y="16"/>
                </a:cxn>
                <a:cxn ang="0">
                  <a:pos x="428" y="0"/>
                </a:cxn>
                <a:cxn ang="0">
                  <a:pos x="162" y="282"/>
                </a:cxn>
                <a:cxn ang="0">
                  <a:pos x="206" y="294"/>
                </a:cxn>
                <a:cxn ang="0">
                  <a:pos x="242" y="322"/>
                </a:cxn>
                <a:cxn ang="0">
                  <a:pos x="258" y="348"/>
                </a:cxn>
                <a:cxn ang="0">
                  <a:pos x="278" y="350"/>
                </a:cxn>
                <a:cxn ang="0">
                  <a:pos x="320" y="372"/>
                </a:cxn>
                <a:cxn ang="0">
                  <a:pos x="342" y="412"/>
                </a:cxn>
                <a:cxn ang="0">
                  <a:pos x="342" y="446"/>
                </a:cxn>
                <a:cxn ang="0">
                  <a:pos x="320" y="486"/>
                </a:cxn>
                <a:cxn ang="0">
                  <a:pos x="278" y="508"/>
                </a:cxn>
                <a:cxn ang="0">
                  <a:pos x="68" y="510"/>
                </a:cxn>
                <a:cxn ang="0">
                  <a:pos x="30" y="498"/>
                </a:cxn>
                <a:cxn ang="0">
                  <a:pos x="6" y="468"/>
                </a:cxn>
                <a:cxn ang="0">
                  <a:pos x="0" y="442"/>
                </a:cxn>
                <a:cxn ang="0">
                  <a:pos x="10" y="408"/>
                </a:cxn>
                <a:cxn ang="0">
                  <a:pos x="36" y="384"/>
                </a:cxn>
                <a:cxn ang="0">
                  <a:pos x="58" y="376"/>
                </a:cxn>
                <a:cxn ang="0">
                  <a:pos x="78" y="324"/>
                </a:cxn>
                <a:cxn ang="0">
                  <a:pos x="124" y="290"/>
                </a:cxn>
                <a:cxn ang="0">
                  <a:pos x="162" y="282"/>
                </a:cxn>
                <a:cxn ang="0">
                  <a:pos x="702" y="284"/>
                </a:cxn>
                <a:cxn ang="0">
                  <a:pos x="746" y="300"/>
                </a:cxn>
                <a:cxn ang="0">
                  <a:pos x="776" y="334"/>
                </a:cxn>
                <a:cxn ang="0">
                  <a:pos x="788" y="348"/>
                </a:cxn>
                <a:cxn ang="0">
                  <a:pos x="820" y="354"/>
                </a:cxn>
                <a:cxn ang="0">
                  <a:pos x="856" y="384"/>
                </a:cxn>
                <a:cxn ang="0">
                  <a:pos x="868" y="428"/>
                </a:cxn>
                <a:cxn ang="0">
                  <a:pos x="862" y="460"/>
                </a:cxn>
                <a:cxn ang="0">
                  <a:pos x="834" y="496"/>
                </a:cxn>
                <a:cxn ang="0">
                  <a:pos x="788" y="510"/>
                </a:cxn>
                <a:cxn ang="0">
                  <a:pos x="580" y="508"/>
                </a:cxn>
                <a:cxn ang="0">
                  <a:pos x="546" y="490"/>
                </a:cxn>
                <a:cxn ang="0">
                  <a:pos x="528" y="456"/>
                </a:cxn>
                <a:cxn ang="0">
                  <a:pos x="528" y="430"/>
                </a:cxn>
                <a:cxn ang="0">
                  <a:pos x="542" y="398"/>
                </a:cxn>
                <a:cxn ang="0">
                  <a:pos x="572" y="378"/>
                </a:cxn>
                <a:cxn ang="0">
                  <a:pos x="588" y="356"/>
                </a:cxn>
                <a:cxn ang="0">
                  <a:pos x="616" y="310"/>
                </a:cxn>
                <a:cxn ang="0">
                  <a:pos x="668" y="284"/>
                </a:cxn>
              </a:cxnLst>
              <a:rect l="0" t="0" r="r" b="b"/>
              <a:pathLst>
                <a:path w="868" h="510">
                  <a:moveTo>
                    <a:pt x="434" y="362"/>
                  </a:moveTo>
                  <a:lnTo>
                    <a:pt x="362" y="404"/>
                  </a:lnTo>
                  <a:lnTo>
                    <a:pt x="344" y="372"/>
                  </a:lnTo>
                  <a:lnTo>
                    <a:pt x="416" y="330"/>
                  </a:lnTo>
                  <a:lnTo>
                    <a:pt x="416" y="246"/>
                  </a:lnTo>
                  <a:lnTo>
                    <a:pt x="452" y="246"/>
                  </a:lnTo>
                  <a:lnTo>
                    <a:pt x="452" y="330"/>
                  </a:lnTo>
                  <a:lnTo>
                    <a:pt x="526" y="372"/>
                  </a:lnTo>
                  <a:lnTo>
                    <a:pt x="508" y="404"/>
                  </a:lnTo>
                  <a:lnTo>
                    <a:pt x="434" y="362"/>
                  </a:lnTo>
                  <a:lnTo>
                    <a:pt x="434" y="362"/>
                  </a:lnTo>
                  <a:close/>
                  <a:moveTo>
                    <a:pt x="428" y="0"/>
                  </a:moveTo>
                  <a:lnTo>
                    <a:pt x="428" y="0"/>
                  </a:lnTo>
                  <a:lnTo>
                    <a:pt x="444" y="2"/>
                  </a:lnTo>
                  <a:lnTo>
                    <a:pt x="460" y="6"/>
                  </a:lnTo>
                  <a:lnTo>
                    <a:pt x="474" y="12"/>
                  </a:lnTo>
                  <a:lnTo>
                    <a:pt x="488" y="18"/>
                  </a:lnTo>
                  <a:lnTo>
                    <a:pt x="500" y="28"/>
                  </a:lnTo>
                  <a:lnTo>
                    <a:pt x="510" y="40"/>
                  </a:lnTo>
                  <a:lnTo>
                    <a:pt x="518" y="52"/>
                  </a:lnTo>
                  <a:lnTo>
                    <a:pt x="526" y="66"/>
                  </a:lnTo>
                  <a:lnTo>
                    <a:pt x="526" y="66"/>
                  </a:lnTo>
                  <a:lnTo>
                    <a:pt x="530" y="66"/>
                  </a:lnTo>
                  <a:lnTo>
                    <a:pt x="530" y="66"/>
                  </a:lnTo>
                  <a:lnTo>
                    <a:pt x="546" y="68"/>
                  </a:lnTo>
                  <a:lnTo>
                    <a:pt x="562" y="72"/>
                  </a:lnTo>
                  <a:lnTo>
                    <a:pt x="576" y="80"/>
                  </a:lnTo>
                  <a:lnTo>
                    <a:pt x="588" y="90"/>
                  </a:lnTo>
                  <a:lnTo>
                    <a:pt x="598" y="102"/>
                  </a:lnTo>
                  <a:lnTo>
                    <a:pt x="604" y="116"/>
                  </a:lnTo>
                  <a:lnTo>
                    <a:pt x="610" y="130"/>
                  </a:lnTo>
                  <a:lnTo>
                    <a:pt x="610" y="146"/>
                  </a:lnTo>
                  <a:lnTo>
                    <a:pt x="610" y="146"/>
                  </a:lnTo>
                  <a:lnTo>
                    <a:pt x="610" y="164"/>
                  </a:lnTo>
                  <a:lnTo>
                    <a:pt x="604" y="178"/>
                  </a:lnTo>
                  <a:lnTo>
                    <a:pt x="598" y="192"/>
                  </a:lnTo>
                  <a:lnTo>
                    <a:pt x="588" y="204"/>
                  </a:lnTo>
                  <a:lnTo>
                    <a:pt x="576" y="214"/>
                  </a:lnTo>
                  <a:lnTo>
                    <a:pt x="562" y="222"/>
                  </a:lnTo>
                  <a:lnTo>
                    <a:pt x="546" y="226"/>
                  </a:lnTo>
                  <a:lnTo>
                    <a:pt x="530" y="228"/>
                  </a:lnTo>
                  <a:lnTo>
                    <a:pt x="336" y="228"/>
                  </a:lnTo>
                  <a:lnTo>
                    <a:pt x="336" y="228"/>
                  </a:lnTo>
                  <a:lnTo>
                    <a:pt x="322" y="226"/>
                  </a:lnTo>
                  <a:lnTo>
                    <a:pt x="310" y="224"/>
                  </a:lnTo>
                  <a:lnTo>
                    <a:pt x="298" y="216"/>
                  </a:lnTo>
                  <a:lnTo>
                    <a:pt x="288" y="208"/>
                  </a:lnTo>
                  <a:lnTo>
                    <a:pt x="280" y="198"/>
                  </a:lnTo>
                  <a:lnTo>
                    <a:pt x="274" y="186"/>
                  </a:lnTo>
                  <a:lnTo>
                    <a:pt x="270" y="174"/>
                  </a:lnTo>
                  <a:lnTo>
                    <a:pt x="268" y="160"/>
                  </a:lnTo>
                  <a:lnTo>
                    <a:pt x="268" y="160"/>
                  </a:lnTo>
                  <a:lnTo>
                    <a:pt x="270" y="148"/>
                  </a:lnTo>
                  <a:lnTo>
                    <a:pt x="272" y="136"/>
                  </a:lnTo>
                  <a:lnTo>
                    <a:pt x="278" y="126"/>
                  </a:lnTo>
                  <a:lnTo>
                    <a:pt x="284" y="116"/>
                  </a:lnTo>
                  <a:lnTo>
                    <a:pt x="294" y="108"/>
                  </a:lnTo>
                  <a:lnTo>
                    <a:pt x="302" y="102"/>
                  </a:lnTo>
                  <a:lnTo>
                    <a:pt x="314" y="96"/>
                  </a:lnTo>
                  <a:lnTo>
                    <a:pt x="326" y="94"/>
                  </a:lnTo>
                  <a:lnTo>
                    <a:pt x="326" y="94"/>
                  </a:lnTo>
                  <a:lnTo>
                    <a:pt x="330" y="74"/>
                  </a:lnTo>
                  <a:lnTo>
                    <a:pt x="336" y="58"/>
                  </a:lnTo>
                  <a:lnTo>
                    <a:pt x="346" y="42"/>
                  </a:lnTo>
                  <a:lnTo>
                    <a:pt x="358" y="28"/>
                  </a:lnTo>
                  <a:lnTo>
                    <a:pt x="374" y="16"/>
                  </a:lnTo>
                  <a:lnTo>
                    <a:pt x="390" y="8"/>
                  </a:lnTo>
                  <a:lnTo>
                    <a:pt x="410" y="2"/>
                  </a:lnTo>
                  <a:lnTo>
                    <a:pt x="428" y="0"/>
                  </a:lnTo>
                  <a:lnTo>
                    <a:pt x="428" y="0"/>
                  </a:lnTo>
                  <a:close/>
                  <a:moveTo>
                    <a:pt x="162" y="282"/>
                  </a:moveTo>
                  <a:lnTo>
                    <a:pt x="162" y="282"/>
                  </a:lnTo>
                  <a:lnTo>
                    <a:pt x="178" y="284"/>
                  </a:lnTo>
                  <a:lnTo>
                    <a:pt x="192" y="288"/>
                  </a:lnTo>
                  <a:lnTo>
                    <a:pt x="206" y="294"/>
                  </a:lnTo>
                  <a:lnTo>
                    <a:pt x="220" y="300"/>
                  </a:lnTo>
                  <a:lnTo>
                    <a:pt x="232" y="310"/>
                  </a:lnTo>
                  <a:lnTo>
                    <a:pt x="242" y="322"/>
                  </a:lnTo>
                  <a:lnTo>
                    <a:pt x="252" y="334"/>
                  </a:lnTo>
                  <a:lnTo>
                    <a:pt x="258" y="348"/>
                  </a:lnTo>
                  <a:lnTo>
                    <a:pt x="258" y="348"/>
                  </a:lnTo>
                  <a:lnTo>
                    <a:pt x="262" y="348"/>
                  </a:lnTo>
                  <a:lnTo>
                    <a:pt x="262" y="348"/>
                  </a:lnTo>
                  <a:lnTo>
                    <a:pt x="278" y="350"/>
                  </a:lnTo>
                  <a:lnTo>
                    <a:pt x="294" y="354"/>
                  </a:lnTo>
                  <a:lnTo>
                    <a:pt x="308" y="362"/>
                  </a:lnTo>
                  <a:lnTo>
                    <a:pt x="320" y="372"/>
                  </a:lnTo>
                  <a:lnTo>
                    <a:pt x="330" y="384"/>
                  </a:lnTo>
                  <a:lnTo>
                    <a:pt x="336" y="398"/>
                  </a:lnTo>
                  <a:lnTo>
                    <a:pt x="342" y="412"/>
                  </a:lnTo>
                  <a:lnTo>
                    <a:pt x="344" y="428"/>
                  </a:lnTo>
                  <a:lnTo>
                    <a:pt x="344" y="428"/>
                  </a:lnTo>
                  <a:lnTo>
                    <a:pt x="342" y="446"/>
                  </a:lnTo>
                  <a:lnTo>
                    <a:pt x="336" y="460"/>
                  </a:lnTo>
                  <a:lnTo>
                    <a:pt x="330" y="474"/>
                  </a:lnTo>
                  <a:lnTo>
                    <a:pt x="320" y="486"/>
                  </a:lnTo>
                  <a:lnTo>
                    <a:pt x="308" y="496"/>
                  </a:lnTo>
                  <a:lnTo>
                    <a:pt x="294" y="504"/>
                  </a:lnTo>
                  <a:lnTo>
                    <a:pt x="278" y="508"/>
                  </a:lnTo>
                  <a:lnTo>
                    <a:pt x="262" y="510"/>
                  </a:lnTo>
                  <a:lnTo>
                    <a:pt x="68" y="510"/>
                  </a:lnTo>
                  <a:lnTo>
                    <a:pt x="68" y="510"/>
                  </a:lnTo>
                  <a:lnTo>
                    <a:pt x="54" y="508"/>
                  </a:lnTo>
                  <a:lnTo>
                    <a:pt x="42" y="506"/>
                  </a:lnTo>
                  <a:lnTo>
                    <a:pt x="30" y="498"/>
                  </a:lnTo>
                  <a:lnTo>
                    <a:pt x="20" y="490"/>
                  </a:lnTo>
                  <a:lnTo>
                    <a:pt x="12" y="480"/>
                  </a:lnTo>
                  <a:lnTo>
                    <a:pt x="6" y="468"/>
                  </a:lnTo>
                  <a:lnTo>
                    <a:pt x="2" y="456"/>
                  </a:lnTo>
                  <a:lnTo>
                    <a:pt x="0" y="442"/>
                  </a:lnTo>
                  <a:lnTo>
                    <a:pt x="0" y="442"/>
                  </a:lnTo>
                  <a:lnTo>
                    <a:pt x="2" y="430"/>
                  </a:lnTo>
                  <a:lnTo>
                    <a:pt x="6" y="418"/>
                  </a:lnTo>
                  <a:lnTo>
                    <a:pt x="10" y="408"/>
                  </a:lnTo>
                  <a:lnTo>
                    <a:pt x="18" y="398"/>
                  </a:lnTo>
                  <a:lnTo>
                    <a:pt x="26" y="390"/>
                  </a:lnTo>
                  <a:lnTo>
                    <a:pt x="36" y="384"/>
                  </a:lnTo>
                  <a:lnTo>
                    <a:pt x="46" y="378"/>
                  </a:lnTo>
                  <a:lnTo>
                    <a:pt x="58" y="376"/>
                  </a:lnTo>
                  <a:lnTo>
                    <a:pt x="58" y="376"/>
                  </a:lnTo>
                  <a:lnTo>
                    <a:pt x="62" y="356"/>
                  </a:lnTo>
                  <a:lnTo>
                    <a:pt x="68" y="340"/>
                  </a:lnTo>
                  <a:lnTo>
                    <a:pt x="78" y="324"/>
                  </a:lnTo>
                  <a:lnTo>
                    <a:pt x="92" y="310"/>
                  </a:lnTo>
                  <a:lnTo>
                    <a:pt x="106" y="298"/>
                  </a:lnTo>
                  <a:lnTo>
                    <a:pt x="124" y="290"/>
                  </a:lnTo>
                  <a:lnTo>
                    <a:pt x="142" y="284"/>
                  </a:lnTo>
                  <a:lnTo>
                    <a:pt x="162" y="282"/>
                  </a:lnTo>
                  <a:lnTo>
                    <a:pt x="162" y="282"/>
                  </a:lnTo>
                  <a:close/>
                  <a:moveTo>
                    <a:pt x="686" y="282"/>
                  </a:moveTo>
                  <a:lnTo>
                    <a:pt x="686" y="282"/>
                  </a:lnTo>
                  <a:lnTo>
                    <a:pt x="702" y="284"/>
                  </a:lnTo>
                  <a:lnTo>
                    <a:pt x="718" y="288"/>
                  </a:lnTo>
                  <a:lnTo>
                    <a:pt x="732" y="294"/>
                  </a:lnTo>
                  <a:lnTo>
                    <a:pt x="746" y="300"/>
                  </a:lnTo>
                  <a:lnTo>
                    <a:pt x="758" y="310"/>
                  </a:lnTo>
                  <a:lnTo>
                    <a:pt x="768" y="322"/>
                  </a:lnTo>
                  <a:lnTo>
                    <a:pt x="776" y="334"/>
                  </a:lnTo>
                  <a:lnTo>
                    <a:pt x="784" y="348"/>
                  </a:lnTo>
                  <a:lnTo>
                    <a:pt x="784" y="348"/>
                  </a:lnTo>
                  <a:lnTo>
                    <a:pt x="788" y="348"/>
                  </a:lnTo>
                  <a:lnTo>
                    <a:pt x="788" y="348"/>
                  </a:lnTo>
                  <a:lnTo>
                    <a:pt x="804" y="350"/>
                  </a:lnTo>
                  <a:lnTo>
                    <a:pt x="820" y="354"/>
                  </a:lnTo>
                  <a:lnTo>
                    <a:pt x="834" y="362"/>
                  </a:lnTo>
                  <a:lnTo>
                    <a:pt x="846" y="372"/>
                  </a:lnTo>
                  <a:lnTo>
                    <a:pt x="856" y="384"/>
                  </a:lnTo>
                  <a:lnTo>
                    <a:pt x="862" y="398"/>
                  </a:lnTo>
                  <a:lnTo>
                    <a:pt x="868" y="412"/>
                  </a:lnTo>
                  <a:lnTo>
                    <a:pt x="868" y="428"/>
                  </a:lnTo>
                  <a:lnTo>
                    <a:pt x="868" y="428"/>
                  </a:lnTo>
                  <a:lnTo>
                    <a:pt x="868" y="446"/>
                  </a:lnTo>
                  <a:lnTo>
                    <a:pt x="862" y="460"/>
                  </a:lnTo>
                  <a:lnTo>
                    <a:pt x="856" y="474"/>
                  </a:lnTo>
                  <a:lnTo>
                    <a:pt x="846" y="486"/>
                  </a:lnTo>
                  <a:lnTo>
                    <a:pt x="834" y="496"/>
                  </a:lnTo>
                  <a:lnTo>
                    <a:pt x="820" y="504"/>
                  </a:lnTo>
                  <a:lnTo>
                    <a:pt x="804" y="508"/>
                  </a:lnTo>
                  <a:lnTo>
                    <a:pt x="788" y="510"/>
                  </a:lnTo>
                  <a:lnTo>
                    <a:pt x="594" y="510"/>
                  </a:lnTo>
                  <a:lnTo>
                    <a:pt x="594" y="510"/>
                  </a:lnTo>
                  <a:lnTo>
                    <a:pt x="580" y="508"/>
                  </a:lnTo>
                  <a:lnTo>
                    <a:pt x="568" y="506"/>
                  </a:lnTo>
                  <a:lnTo>
                    <a:pt x="556" y="498"/>
                  </a:lnTo>
                  <a:lnTo>
                    <a:pt x="546" y="490"/>
                  </a:lnTo>
                  <a:lnTo>
                    <a:pt x="538" y="480"/>
                  </a:lnTo>
                  <a:lnTo>
                    <a:pt x="532" y="468"/>
                  </a:lnTo>
                  <a:lnTo>
                    <a:pt x="528" y="456"/>
                  </a:lnTo>
                  <a:lnTo>
                    <a:pt x="526" y="442"/>
                  </a:lnTo>
                  <a:lnTo>
                    <a:pt x="526" y="442"/>
                  </a:lnTo>
                  <a:lnTo>
                    <a:pt x="528" y="430"/>
                  </a:lnTo>
                  <a:lnTo>
                    <a:pt x="530" y="418"/>
                  </a:lnTo>
                  <a:lnTo>
                    <a:pt x="536" y="408"/>
                  </a:lnTo>
                  <a:lnTo>
                    <a:pt x="542" y="398"/>
                  </a:lnTo>
                  <a:lnTo>
                    <a:pt x="552" y="390"/>
                  </a:lnTo>
                  <a:lnTo>
                    <a:pt x="560" y="384"/>
                  </a:lnTo>
                  <a:lnTo>
                    <a:pt x="572" y="378"/>
                  </a:lnTo>
                  <a:lnTo>
                    <a:pt x="584" y="376"/>
                  </a:lnTo>
                  <a:lnTo>
                    <a:pt x="584" y="376"/>
                  </a:lnTo>
                  <a:lnTo>
                    <a:pt x="588" y="356"/>
                  </a:lnTo>
                  <a:lnTo>
                    <a:pt x="594" y="340"/>
                  </a:lnTo>
                  <a:lnTo>
                    <a:pt x="604" y="324"/>
                  </a:lnTo>
                  <a:lnTo>
                    <a:pt x="616" y="310"/>
                  </a:lnTo>
                  <a:lnTo>
                    <a:pt x="632" y="298"/>
                  </a:lnTo>
                  <a:lnTo>
                    <a:pt x="648" y="290"/>
                  </a:lnTo>
                  <a:lnTo>
                    <a:pt x="668" y="284"/>
                  </a:lnTo>
                  <a:lnTo>
                    <a:pt x="686" y="282"/>
                  </a:lnTo>
                  <a:lnTo>
                    <a:pt x="686" y="28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6" name="Freeform 111"/>
            <p:cNvSpPr>
              <a:spLocks noEditPoints="1"/>
            </p:cNvSpPr>
            <p:nvPr/>
          </p:nvSpPr>
          <p:spPr bwMode="auto">
            <a:xfrm>
              <a:off x="4078679" y="2313897"/>
              <a:ext cx="284590" cy="300857"/>
            </a:xfrm>
            <a:custGeom>
              <a:avLst/>
              <a:gdLst/>
              <a:ahLst/>
              <a:cxnLst>
                <a:cxn ang="0">
                  <a:pos x="84" y="68"/>
                </a:cxn>
                <a:cxn ang="0">
                  <a:pos x="86" y="64"/>
                </a:cxn>
                <a:cxn ang="0">
                  <a:pos x="94" y="62"/>
                </a:cxn>
                <a:cxn ang="0">
                  <a:pos x="96" y="54"/>
                </a:cxn>
                <a:cxn ang="0">
                  <a:pos x="90" y="48"/>
                </a:cxn>
                <a:cxn ang="0">
                  <a:pos x="90" y="42"/>
                </a:cxn>
                <a:cxn ang="0">
                  <a:pos x="96" y="38"/>
                </a:cxn>
                <a:cxn ang="0">
                  <a:pos x="92" y="28"/>
                </a:cxn>
                <a:cxn ang="0">
                  <a:pos x="84" y="28"/>
                </a:cxn>
                <a:cxn ang="0">
                  <a:pos x="82" y="22"/>
                </a:cxn>
                <a:cxn ang="0">
                  <a:pos x="84" y="16"/>
                </a:cxn>
                <a:cxn ang="0">
                  <a:pos x="78" y="10"/>
                </a:cxn>
                <a:cxn ang="0">
                  <a:pos x="70" y="12"/>
                </a:cxn>
                <a:cxn ang="0">
                  <a:pos x="66" y="10"/>
                </a:cxn>
                <a:cxn ang="0">
                  <a:pos x="64" y="2"/>
                </a:cxn>
                <a:cxn ang="0">
                  <a:pos x="54" y="0"/>
                </a:cxn>
                <a:cxn ang="0">
                  <a:pos x="48" y="6"/>
                </a:cxn>
                <a:cxn ang="0">
                  <a:pos x="42" y="6"/>
                </a:cxn>
                <a:cxn ang="0">
                  <a:pos x="38" y="0"/>
                </a:cxn>
                <a:cxn ang="0">
                  <a:pos x="30" y="2"/>
                </a:cxn>
                <a:cxn ang="0">
                  <a:pos x="28" y="10"/>
                </a:cxn>
                <a:cxn ang="0">
                  <a:pos x="22" y="14"/>
                </a:cxn>
                <a:cxn ang="0">
                  <a:pos x="16" y="12"/>
                </a:cxn>
                <a:cxn ang="0">
                  <a:pos x="10" y="18"/>
                </a:cxn>
                <a:cxn ang="0">
                  <a:pos x="12" y="26"/>
                </a:cxn>
                <a:cxn ang="0">
                  <a:pos x="10" y="32"/>
                </a:cxn>
                <a:cxn ang="0">
                  <a:pos x="2" y="32"/>
                </a:cxn>
                <a:cxn ang="0">
                  <a:pos x="0" y="42"/>
                </a:cxn>
                <a:cxn ang="0">
                  <a:pos x="6" y="46"/>
                </a:cxn>
                <a:cxn ang="0">
                  <a:pos x="6" y="52"/>
                </a:cxn>
                <a:cxn ang="0">
                  <a:pos x="0" y="58"/>
                </a:cxn>
                <a:cxn ang="0">
                  <a:pos x="4" y="66"/>
                </a:cxn>
                <a:cxn ang="0">
                  <a:pos x="12" y="68"/>
                </a:cxn>
                <a:cxn ang="0">
                  <a:pos x="14" y="72"/>
                </a:cxn>
                <a:cxn ang="0">
                  <a:pos x="12" y="80"/>
                </a:cxn>
                <a:cxn ang="0">
                  <a:pos x="18" y="86"/>
                </a:cxn>
                <a:cxn ang="0">
                  <a:pos x="26" y="84"/>
                </a:cxn>
                <a:cxn ang="0">
                  <a:pos x="32" y="86"/>
                </a:cxn>
                <a:cxn ang="0">
                  <a:pos x="32" y="94"/>
                </a:cxn>
                <a:cxn ang="0">
                  <a:pos x="42" y="96"/>
                </a:cxn>
                <a:cxn ang="0">
                  <a:pos x="48" y="90"/>
                </a:cxn>
                <a:cxn ang="0">
                  <a:pos x="54" y="88"/>
                </a:cxn>
                <a:cxn ang="0">
                  <a:pos x="58" y="94"/>
                </a:cxn>
                <a:cxn ang="0">
                  <a:pos x="66" y="92"/>
                </a:cxn>
                <a:cxn ang="0">
                  <a:pos x="68" y="84"/>
                </a:cxn>
                <a:cxn ang="0">
                  <a:pos x="74" y="80"/>
                </a:cxn>
                <a:cxn ang="0">
                  <a:pos x="80" y="84"/>
                </a:cxn>
                <a:cxn ang="0">
                  <a:pos x="86" y="76"/>
                </a:cxn>
                <a:cxn ang="0">
                  <a:pos x="28" y="68"/>
                </a:cxn>
                <a:cxn ang="0">
                  <a:pos x="20" y="48"/>
                </a:cxn>
                <a:cxn ang="0">
                  <a:pos x="28" y="28"/>
                </a:cxn>
                <a:cxn ang="0">
                  <a:pos x="58" y="20"/>
                </a:cxn>
                <a:cxn ang="0">
                  <a:pos x="74" y="36"/>
                </a:cxn>
                <a:cxn ang="0">
                  <a:pos x="68" y="66"/>
                </a:cxn>
                <a:cxn ang="0">
                  <a:pos x="50" y="76"/>
                </a:cxn>
                <a:cxn ang="0">
                  <a:pos x="28" y="68"/>
                </a:cxn>
              </a:cxnLst>
              <a:rect l="0" t="0" r="r" b="b"/>
              <a:pathLst>
                <a:path w="96" h="96">
                  <a:moveTo>
                    <a:pt x="86" y="74"/>
                  </a:moveTo>
                  <a:lnTo>
                    <a:pt x="86" y="74"/>
                  </a:lnTo>
                  <a:lnTo>
                    <a:pt x="84" y="68"/>
                  </a:lnTo>
                  <a:lnTo>
                    <a:pt x="84" y="66"/>
                  </a:lnTo>
                  <a:lnTo>
                    <a:pt x="84" y="66"/>
                  </a:lnTo>
                  <a:lnTo>
                    <a:pt x="86" y="64"/>
                  </a:lnTo>
                  <a:lnTo>
                    <a:pt x="90" y="64"/>
                  </a:lnTo>
                  <a:lnTo>
                    <a:pt x="90" y="64"/>
                  </a:lnTo>
                  <a:lnTo>
                    <a:pt x="94" y="62"/>
                  </a:lnTo>
                  <a:lnTo>
                    <a:pt x="96" y="58"/>
                  </a:lnTo>
                  <a:lnTo>
                    <a:pt x="96" y="58"/>
                  </a:lnTo>
                  <a:lnTo>
                    <a:pt x="96" y="54"/>
                  </a:lnTo>
                  <a:lnTo>
                    <a:pt x="92" y="52"/>
                  </a:lnTo>
                  <a:lnTo>
                    <a:pt x="92" y="52"/>
                  </a:lnTo>
                  <a:lnTo>
                    <a:pt x="90" y="48"/>
                  </a:lnTo>
                  <a:lnTo>
                    <a:pt x="88" y="44"/>
                  </a:lnTo>
                  <a:lnTo>
                    <a:pt x="88" y="44"/>
                  </a:lnTo>
                  <a:lnTo>
                    <a:pt x="90" y="42"/>
                  </a:lnTo>
                  <a:lnTo>
                    <a:pt x="92" y="40"/>
                  </a:lnTo>
                  <a:lnTo>
                    <a:pt x="92" y="40"/>
                  </a:lnTo>
                  <a:lnTo>
                    <a:pt x="96" y="38"/>
                  </a:lnTo>
                  <a:lnTo>
                    <a:pt x="96" y="32"/>
                  </a:lnTo>
                  <a:lnTo>
                    <a:pt x="96" y="32"/>
                  </a:lnTo>
                  <a:lnTo>
                    <a:pt x="92" y="28"/>
                  </a:lnTo>
                  <a:lnTo>
                    <a:pt x="88" y="28"/>
                  </a:lnTo>
                  <a:lnTo>
                    <a:pt x="88" y="28"/>
                  </a:lnTo>
                  <a:lnTo>
                    <a:pt x="84" y="28"/>
                  </a:lnTo>
                  <a:lnTo>
                    <a:pt x="82" y="24"/>
                  </a:lnTo>
                  <a:lnTo>
                    <a:pt x="82" y="24"/>
                  </a:lnTo>
                  <a:lnTo>
                    <a:pt x="82" y="22"/>
                  </a:lnTo>
                  <a:lnTo>
                    <a:pt x="84" y="20"/>
                  </a:lnTo>
                  <a:lnTo>
                    <a:pt x="84" y="20"/>
                  </a:lnTo>
                  <a:lnTo>
                    <a:pt x="84" y="16"/>
                  </a:lnTo>
                  <a:lnTo>
                    <a:pt x="82" y="12"/>
                  </a:lnTo>
                  <a:lnTo>
                    <a:pt x="82" y="12"/>
                  </a:lnTo>
                  <a:lnTo>
                    <a:pt x="78" y="10"/>
                  </a:lnTo>
                  <a:lnTo>
                    <a:pt x="74" y="10"/>
                  </a:lnTo>
                  <a:lnTo>
                    <a:pt x="74" y="10"/>
                  </a:lnTo>
                  <a:lnTo>
                    <a:pt x="70" y="12"/>
                  </a:lnTo>
                  <a:lnTo>
                    <a:pt x="68" y="12"/>
                  </a:lnTo>
                  <a:lnTo>
                    <a:pt x="68" y="12"/>
                  </a:lnTo>
                  <a:lnTo>
                    <a:pt x="66" y="10"/>
                  </a:lnTo>
                  <a:lnTo>
                    <a:pt x="64" y="6"/>
                  </a:lnTo>
                  <a:lnTo>
                    <a:pt x="64" y="6"/>
                  </a:lnTo>
                  <a:lnTo>
                    <a:pt x="64" y="2"/>
                  </a:lnTo>
                  <a:lnTo>
                    <a:pt x="60" y="0"/>
                  </a:lnTo>
                  <a:lnTo>
                    <a:pt x="60" y="0"/>
                  </a:lnTo>
                  <a:lnTo>
                    <a:pt x="54" y="0"/>
                  </a:lnTo>
                  <a:lnTo>
                    <a:pt x="52" y="2"/>
                  </a:lnTo>
                  <a:lnTo>
                    <a:pt x="52" y="2"/>
                  </a:lnTo>
                  <a:lnTo>
                    <a:pt x="48" y="6"/>
                  </a:lnTo>
                  <a:lnTo>
                    <a:pt x="46" y="8"/>
                  </a:lnTo>
                  <a:lnTo>
                    <a:pt x="46" y="8"/>
                  </a:lnTo>
                  <a:lnTo>
                    <a:pt x="42" y="6"/>
                  </a:lnTo>
                  <a:lnTo>
                    <a:pt x="42" y="2"/>
                  </a:lnTo>
                  <a:lnTo>
                    <a:pt x="42" y="2"/>
                  </a:lnTo>
                  <a:lnTo>
                    <a:pt x="38" y="0"/>
                  </a:lnTo>
                  <a:lnTo>
                    <a:pt x="34" y="0"/>
                  </a:lnTo>
                  <a:lnTo>
                    <a:pt x="34" y="0"/>
                  </a:lnTo>
                  <a:lnTo>
                    <a:pt x="30" y="2"/>
                  </a:lnTo>
                  <a:lnTo>
                    <a:pt x="28" y="6"/>
                  </a:lnTo>
                  <a:lnTo>
                    <a:pt x="28" y="6"/>
                  </a:lnTo>
                  <a:lnTo>
                    <a:pt x="28" y="10"/>
                  </a:lnTo>
                  <a:lnTo>
                    <a:pt x="26" y="14"/>
                  </a:lnTo>
                  <a:lnTo>
                    <a:pt x="26" y="14"/>
                  </a:lnTo>
                  <a:lnTo>
                    <a:pt x="22" y="14"/>
                  </a:lnTo>
                  <a:lnTo>
                    <a:pt x="20" y="12"/>
                  </a:lnTo>
                  <a:lnTo>
                    <a:pt x="20" y="12"/>
                  </a:lnTo>
                  <a:lnTo>
                    <a:pt x="16" y="12"/>
                  </a:lnTo>
                  <a:lnTo>
                    <a:pt x="12" y="14"/>
                  </a:lnTo>
                  <a:lnTo>
                    <a:pt x="12" y="14"/>
                  </a:lnTo>
                  <a:lnTo>
                    <a:pt x="10" y="18"/>
                  </a:lnTo>
                  <a:lnTo>
                    <a:pt x="10" y="22"/>
                  </a:lnTo>
                  <a:lnTo>
                    <a:pt x="10" y="22"/>
                  </a:lnTo>
                  <a:lnTo>
                    <a:pt x="12" y="26"/>
                  </a:lnTo>
                  <a:lnTo>
                    <a:pt x="12" y="30"/>
                  </a:lnTo>
                  <a:lnTo>
                    <a:pt x="12" y="30"/>
                  </a:lnTo>
                  <a:lnTo>
                    <a:pt x="10" y="32"/>
                  </a:lnTo>
                  <a:lnTo>
                    <a:pt x="6" y="32"/>
                  </a:lnTo>
                  <a:lnTo>
                    <a:pt x="6" y="32"/>
                  </a:lnTo>
                  <a:lnTo>
                    <a:pt x="2" y="32"/>
                  </a:lnTo>
                  <a:lnTo>
                    <a:pt x="0" y="36"/>
                  </a:lnTo>
                  <a:lnTo>
                    <a:pt x="0" y="36"/>
                  </a:lnTo>
                  <a:lnTo>
                    <a:pt x="0" y="42"/>
                  </a:lnTo>
                  <a:lnTo>
                    <a:pt x="4" y="44"/>
                  </a:lnTo>
                  <a:lnTo>
                    <a:pt x="4" y="44"/>
                  </a:lnTo>
                  <a:lnTo>
                    <a:pt x="6" y="46"/>
                  </a:lnTo>
                  <a:lnTo>
                    <a:pt x="8" y="50"/>
                  </a:lnTo>
                  <a:lnTo>
                    <a:pt x="8" y="50"/>
                  </a:lnTo>
                  <a:lnTo>
                    <a:pt x="6" y="52"/>
                  </a:lnTo>
                  <a:lnTo>
                    <a:pt x="4" y="54"/>
                  </a:lnTo>
                  <a:lnTo>
                    <a:pt x="4" y="54"/>
                  </a:lnTo>
                  <a:lnTo>
                    <a:pt x="0" y="58"/>
                  </a:lnTo>
                  <a:lnTo>
                    <a:pt x="0" y="62"/>
                  </a:lnTo>
                  <a:lnTo>
                    <a:pt x="0" y="62"/>
                  </a:lnTo>
                  <a:lnTo>
                    <a:pt x="4" y="66"/>
                  </a:lnTo>
                  <a:lnTo>
                    <a:pt x="8" y="66"/>
                  </a:lnTo>
                  <a:lnTo>
                    <a:pt x="8" y="66"/>
                  </a:lnTo>
                  <a:lnTo>
                    <a:pt x="12" y="68"/>
                  </a:lnTo>
                  <a:lnTo>
                    <a:pt x="14" y="70"/>
                  </a:lnTo>
                  <a:lnTo>
                    <a:pt x="14" y="70"/>
                  </a:lnTo>
                  <a:lnTo>
                    <a:pt x="14" y="72"/>
                  </a:lnTo>
                  <a:lnTo>
                    <a:pt x="12" y="76"/>
                  </a:lnTo>
                  <a:lnTo>
                    <a:pt x="12" y="76"/>
                  </a:lnTo>
                  <a:lnTo>
                    <a:pt x="12" y="80"/>
                  </a:lnTo>
                  <a:lnTo>
                    <a:pt x="14" y="84"/>
                  </a:lnTo>
                  <a:lnTo>
                    <a:pt x="14" y="84"/>
                  </a:lnTo>
                  <a:lnTo>
                    <a:pt x="18" y="86"/>
                  </a:lnTo>
                  <a:lnTo>
                    <a:pt x="22" y="84"/>
                  </a:lnTo>
                  <a:lnTo>
                    <a:pt x="22" y="84"/>
                  </a:lnTo>
                  <a:lnTo>
                    <a:pt x="26" y="84"/>
                  </a:lnTo>
                  <a:lnTo>
                    <a:pt x="30" y="84"/>
                  </a:lnTo>
                  <a:lnTo>
                    <a:pt x="30" y="84"/>
                  </a:lnTo>
                  <a:lnTo>
                    <a:pt x="32" y="86"/>
                  </a:lnTo>
                  <a:lnTo>
                    <a:pt x="32" y="90"/>
                  </a:lnTo>
                  <a:lnTo>
                    <a:pt x="32" y="90"/>
                  </a:lnTo>
                  <a:lnTo>
                    <a:pt x="32" y="94"/>
                  </a:lnTo>
                  <a:lnTo>
                    <a:pt x="36" y="96"/>
                  </a:lnTo>
                  <a:lnTo>
                    <a:pt x="36" y="96"/>
                  </a:lnTo>
                  <a:lnTo>
                    <a:pt x="42" y="96"/>
                  </a:lnTo>
                  <a:lnTo>
                    <a:pt x="44" y="92"/>
                  </a:lnTo>
                  <a:lnTo>
                    <a:pt x="44" y="92"/>
                  </a:lnTo>
                  <a:lnTo>
                    <a:pt x="48" y="90"/>
                  </a:lnTo>
                  <a:lnTo>
                    <a:pt x="50" y="88"/>
                  </a:lnTo>
                  <a:lnTo>
                    <a:pt x="50" y="88"/>
                  </a:lnTo>
                  <a:lnTo>
                    <a:pt x="54" y="88"/>
                  </a:lnTo>
                  <a:lnTo>
                    <a:pt x="54" y="92"/>
                  </a:lnTo>
                  <a:lnTo>
                    <a:pt x="54" y="92"/>
                  </a:lnTo>
                  <a:lnTo>
                    <a:pt x="58" y="94"/>
                  </a:lnTo>
                  <a:lnTo>
                    <a:pt x="62" y="94"/>
                  </a:lnTo>
                  <a:lnTo>
                    <a:pt x="62" y="94"/>
                  </a:lnTo>
                  <a:lnTo>
                    <a:pt x="66" y="92"/>
                  </a:lnTo>
                  <a:lnTo>
                    <a:pt x="68" y="88"/>
                  </a:lnTo>
                  <a:lnTo>
                    <a:pt x="68" y="88"/>
                  </a:lnTo>
                  <a:lnTo>
                    <a:pt x="68" y="84"/>
                  </a:lnTo>
                  <a:lnTo>
                    <a:pt x="70" y="80"/>
                  </a:lnTo>
                  <a:lnTo>
                    <a:pt x="70" y="80"/>
                  </a:lnTo>
                  <a:lnTo>
                    <a:pt x="74" y="80"/>
                  </a:lnTo>
                  <a:lnTo>
                    <a:pt x="76" y="82"/>
                  </a:lnTo>
                  <a:lnTo>
                    <a:pt x="76" y="82"/>
                  </a:lnTo>
                  <a:lnTo>
                    <a:pt x="80" y="84"/>
                  </a:lnTo>
                  <a:lnTo>
                    <a:pt x="84" y="80"/>
                  </a:lnTo>
                  <a:lnTo>
                    <a:pt x="84" y="80"/>
                  </a:lnTo>
                  <a:lnTo>
                    <a:pt x="86" y="76"/>
                  </a:lnTo>
                  <a:lnTo>
                    <a:pt x="86" y="74"/>
                  </a:lnTo>
                  <a:lnTo>
                    <a:pt x="86" y="74"/>
                  </a:lnTo>
                  <a:close/>
                  <a:moveTo>
                    <a:pt x="28" y="68"/>
                  </a:moveTo>
                  <a:lnTo>
                    <a:pt x="28" y="68"/>
                  </a:lnTo>
                  <a:lnTo>
                    <a:pt x="22" y="58"/>
                  </a:lnTo>
                  <a:lnTo>
                    <a:pt x="20" y="48"/>
                  </a:lnTo>
                  <a:lnTo>
                    <a:pt x="22" y="38"/>
                  </a:lnTo>
                  <a:lnTo>
                    <a:pt x="28" y="28"/>
                  </a:lnTo>
                  <a:lnTo>
                    <a:pt x="28" y="28"/>
                  </a:lnTo>
                  <a:lnTo>
                    <a:pt x="36" y="22"/>
                  </a:lnTo>
                  <a:lnTo>
                    <a:pt x="46" y="20"/>
                  </a:lnTo>
                  <a:lnTo>
                    <a:pt x="58" y="20"/>
                  </a:lnTo>
                  <a:lnTo>
                    <a:pt x="68" y="26"/>
                  </a:lnTo>
                  <a:lnTo>
                    <a:pt x="68" y="26"/>
                  </a:lnTo>
                  <a:lnTo>
                    <a:pt x="74" y="36"/>
                  </a:lnTo>
                  <a:lnTo>
                    <a:pt x="76" y="46"/>
                  </a:lnTo>
                  <a:lnTo>
                    <a:pt x="74" y="58"/>
                  </a:lnTo>
                  <a:lnTo>
                    <a:pt x="68" y="66"/>
                  </a:lnTo>
                  <a:lnTo>
                    <a:pt x="68" y="66"/>
                  </a:lnTo>
                  <a:lnTo>
                    <a:pt x="60" y="74"/>
                  </a:lnTo>
                  <a:lnTo>
                    <a:pt x="50" y="76"/>
                  </a:lnTo>
                  <a:lnTo>
                    <a:pt x="38" y="74"/>
                  </a:lnTo>
                  <a:lnTo>
                    <a:pt x="28" y="68"/>
                  </a:lnTo>
                  <a:lnTo>
                    <a:pt x="28" y="6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7" name="Freeform 112"/>
            <p:cNvSpPr>
              <a:spLocks noEditPoints="1"/>
            </p:cNvSpPr>
            <p:nvPr/>
          </p:nvSpPr>
          <p:spPr bwMode="auto">
            <a:xfrm>
              <a:off x="3639936" y="2288826"/>
              <a:ext cx="444672" cy="470089"/>
            </a:xfrm>
            <a:custGeom>
              <a:avLst/>
              <a:gdLst/>
              <a:ahLst/>
              <a:cxnLst>
                <a:cxn ang="0">
                  <a:pos x="130" y="108"/>
                </a:cxn>
                <a:cxn ang="0">
                  <a:pos x="140" y="100"/>
                </a:cxn>
                <a:cxn ang="0">
                  <a:pos x="148" y="96"/>
                </a:cxn>
                <a:cxn ang="0">
                  <a:pos x="148" y="84"/>
                </a:cxn>
                <a:cxn ang="0">
                  <a:pos x="142" y="78"/>
                </a:cxn>
                <a:cxn ang="0">
                  <a:pos x="140" y="66"/>
                </a:cxn>
                <a:cxn ang="0">
                  <a:pos x="148" y="60"/>
                </a:cxn>
                <a:cxn ang="0">
                  <a:pos x="146" y="48"/>
                </a:cxn>
                <a:cxn ang="0">
                  <a:pos x="138" y="44"/>
                </a:cxn>
                <a:cxn ang="0">
                  <a:pos x="126" y="40"/>
                </a:cxn>
                <a:cxn ang="0">
                  <a:pos x="130" y="28"/>
                </a:cxn>
                <a:cxn ang="0">
                  <a:pos x="126" y="18"/>
                </a:cxn>
                <a:cxn ang="0">
                  <a:pos x="114" y="18"/>
                </a:cxn>
                <a:cxn ang="0">
                  <a:pos x="106" y="20"/>
                </a:cxn>
                <a:cxn ang="0">
                  <a:pos x="100" y="10"/>
                </a:cxn>
                <a:cxn ang="0">
                  <a:pos x="92" y="0"/>
                </a:cxn>
                <a:cxn ang="0">
                  <a:pos x="82" y="2"/>
                </a:cxn>
                <a:cxn ang="0">
                  <a:pos x="76" y="10"/>
                </a:cxn>
                <a:cxn ang="0">
                  <a:pos x="64" y="6"/>
                </a:cxn>
                <a:cxn ang="0">
                  <a:pos x="56" y="0"/>
                </a:cxn>
                <a:cxn ang="0">
                  <a:pos x="46" y="6"/>
                </a:cxn>
                <a:cxn ang="0">
                  <a:pos x="44" y="14"/>
                </a:cxn>
                <a:cxn ang="0">
                  <a:pos x="36" y="22"/>
                </a:cxn>
                <a:cxn ang="0">
                  <a:pos x="24" y="18"/>
                </a:cxn>
                <a:cxn ang="0">
                  <a:pos x="16" y="26"/>
                </a:cxn>
                <a:cxn ang="0">
                  <a:pos x="16" y="34"/>
                </a:cxn>
                <a:cxn ang="0">
                  <a:pos x="18" y="48"/>
                </a:cxn>
                <a:cxn ang="0">
                  <a:pos x="6" y="50"/>
                </a:cxn>
                <a:cxn ang="0">
                  <a:pos x="0" y="58"/>
                </a:cxn>
                <a:cxn ang="0">
                  <a:pos x="4" y="70"/>
                </a:cxn>
                <a:cxn ang="0">
                  <a:pos x="12" y="80"/>
                </a:cxn>
                <a:cxn ang="0">
                  <a:pos x="6" y="86"/>
                </a:cxn>
                <a:cxn ang="0">
                  <a:pos x="2" y="98"/>
                </a:cxn>
                <a:cxn ang="0">
                  <a:pos x="8" y="104"/>
                </a:cxn>
                <a:cxn ang="0">
                  <a:pos x="18" y="106"/>
                </a:cxn>
                <a:cxn ang="0">
                  <a:pos x="20" y="118"/>
                </a:cxn>
                <a:cxn ang="0">
                  <a:pos x="20" y="128"/>
                </a:cxn>
                <a:cxn ang="0">
                  <a:pos x="30" y="134"/>
                </a:cxn>
                <a:cxn ang="0">
                  <a:pos x="38" y="130"/>
                </a:cxn>
                <a:cxn ang="0">
                  <a:pos x="50" y="134"/>
                </a:cxn>
                <a:cxn ang="0">
                  <a:pos x="52" y="146"/>
                </a:cxn>
                <a:cxn ang="0">
                  <a:pos x="62" y="150"/>
                </a:cxn>
                <a:cxn ang="0">
                  <a:pos x="68" y="144"/>
                </a:cxn>
                <a:cxn ang="0">
                  <a:pos x="80" y="138"/>
                </a:cxn>
                <a:cxn ang="0">
                  <a:pos x="86" y="146"/>
                </a:cxn>
                <a:cxn ang="0">
                  <a:pos x="98" y="148"/>
                </a:cxn>
                <a:cxn ang="0">
                  <a:pos x="104" y="138"/>
                </a:cxn>
                <a:cxn ang="0">
                  <a:pos x="110" y="126"/>
                </a:cxn>
                <a:cxn ang="0">
                  <a:pos x="118" y="130"/>
                </a:cxn>
                <a:cxn ang="0">
                  <a:pos x="130" y="128"/>
                </a:cxn>
                <a:cxn ang="0">
                  <a:pos x="134" y="118"/>
                </a:cxn>
                <a:cxn ang="0">
                  <a:pos x="44" y="108"/>
                </a:cxn>
                <a:cxn ang="0">
                  <a:pos x="30" y="76"/>
                </a:cxn>
                <a:cxn ang="0">
                  <a:pos x="42" y="44"/>
                </a:cxn>
                <a:cxn ang="0">
                  <a:pos x="64" y="32"/>
                </a:cxn>
                <a:cxn ang="0">
                  <a:pos x="98" y="38"/>
                </a:cxn>
                <a:cxn ang="0">
                  <a:pos x="114" y="56"/>
                </a:cxn>
                <a:cxn ang="0">
                  <a:pos x="116" y="90"/>
                </a:cxn>
                <a:cxn ang="0">
                  <a:pos x="100" y="110"/>
                </a:cxn>
                <a:cxn ang="0">
                  <a:pos x="68" y="118"/>
                </a:cxn>
                <a:cxn ang="0">
                  <a:pos x="44" y="108"/>
                </a:cxn>
              </a:cxnLst>
              <a:rect l="0" t="0" r="r" b="b"/>
              <a:pathLst>
                <a:path w="150" h="150">
                  <a:moveTo>
                    <a:pt x="132" y="114"/>
                  </a:moveTo>
                  <a:lnTo>
                    <a:pt x="132" y="114"/>
                  </a:lnTo>
                  <a:lnTo>
                    <a:pt x="130" y="112"/>
                  </a:lnTo>
                  <a:lnTo>
                    <a:pt x="130" y="108"/>
                  </a:lnTo>
                  <a:lnTo>
                    <a:pt x="132" y="102"/>
                  </a:lnTo>
                  <a:lnTo>
                    <a:pt x="132" y="102"/>
                  </a:lnTo>
                  <a:lnTo>
                    <a:pt x="134" y="100"/>
                  </a:lnTo>
                  <a:lnTo>
                    <a:pt x="140" y="100"/>
                  </a:lnTo>
                  <a:lnTo>
                    <a:pt x="140" y="100"/>
                  </a:lnTo>
                  <a:lnTo>
                    <a:pt x="142" y="100"/>
                  </a:lnTo>
                  <a:lnTo>
                    <a:pt x="146" y="98"/>
                  </a:lnTo>
                  <a:lnTo>
                    <a:pt x="148" y="96"/>
                  </a:lnTo>
                  <a:lnTo>
                    <a:pt x="150" y="92"/>
                  </a:lnTo>
                  <a:lnTo>
                    <a:pt x="150" y="92"/>
                  </a:lnTo>
                  <a:lnTo>
                    <a:pt x="150" y="88"/>
                  </a:lnTo>
                  <a:lnTo>
                    <a:pt x="148" y="84"/>
                  </a:lnTo>
                  <a:lnTo>
                    <a:pt x="148" y="82"/>
                  </a:lnTo>
                  <a:lnTo>
                    <a:pt x="144" y="80"/>
                  </a:lnTo>
                  <a:lnTo>
                    <a:pt x="144" y="80"/>
                  </a:lnTo>
                  <a:lnTo>
                    <a:pt x="142" y="78"/>
                  </a:lnTo>
                  <a:lnTo>
                    <a:pt x="140" y="76"/>
                  </a:lnTo>
                  <a:lnTo>
                    <a:pt x="138" y="70"/>
                  </a:lnTo>
                  <a:lnTo>
                    <a:pt x="138" y="70"/>
                  </a:lnTo>
                  <a:lnTo>
                    <a:pt x="140" y="66"/>
                  </a:lnTo>
                  <a:lnTo>
                    <a:pt x="144" y="64"/>
                  </a:lnTo>
                  <a:lnTo>
                    <a:pt x="144" y="64"/>
                  </a:lnTo>
                  <a:lnTo>
                    <a:pt x="146" y="62"/>
                  </a:lnTo>
                  <a:lnTo>
                    <a:pt x="148" y="60"/>
                  </a:lnTo>
                  <a:lnTo>
                    <a:pt x="148" y="56"/>
                  </a:lnTo>
                  <a:lnTo>
                    <a:pt x="148" y="52"/>
                  </a:lnTo>
                  <a:lnTo>
                    <a:pt x="148" y="52"/>
                  </a:lnTo>
                  <a:lnTo>
                    <a:pt x="146" y="48"/>
                  </a:lnTo>
                  <a:lnTo>
                    <a:pt x="144" y="46"/>
                  </a:lnTo>
                  <a:lnTo>
                    <a:pt x="140" y="44"/>
                  </a:lnTo>
                  <a:lnTo>
                    <a:pt x="138" y="44"/>
                  </a:lnTo>
                  <a:lnTo>
                    <a:pt x="138" y="44"/>
                  </a:lnTo>
                  <a:lnTo>
                    <a:pt x="134" y="44"/>
                  </a:lnTo>
                  <a:lnTo>
                    <a:pt x="132" y="44"/>
                  </a:lnTo>
                  <a:lnTo>
                    <a:pt x="126" y="40"/>
                  </a:lnTo>
                  <a:lnTo>
                    <a:pt x="126" y="40"/>
                  </a:lnTo>
                  <a:lnTo>
                    <a:pt x="126" y="36"/>
                  </a:lnTo>
                  <a:lnTo>
                    <a:pt x="130" y="30"/>
                  </a:lnTo>
                  <a:lnTo>
                    <a:pt x="130" y="30"/>
                  </a:lnTo>
                  <a:lnTo>
                    <a:pt x="130" y="28"/>
                  </a:lnTo>
                  <a:lnTo>
                    <a:pt x="130" y="24"/>
                  </a:lnTo>
                  <a:lnTo>
                    <a:pt x="130" y="22"/>
                  </a:lnTo>
                  <a:lnTo>
                    <a:pt x="126" y="18"/>
                  </a:lnTo>
                  <a:lnTo>
                    <a:pt x="126" y="18"/>
                  </a:lnTo>
                  <a:lnTo>
                    <a:pt x="124" y="16"/>
                  </a:lnTo>
                  <a:lnTo>
                    <a:pt x="120" y="16"/>
                  </a:lnTo>
                  <a:lnTo>
                    <a:pt x="118" y="16"/>
                  </a:lnTo>
                  <a:lnTo>
                    <a:pt x="114" y="18"/>
                  </a:lnTo>
                  <a:lnTo>
                    <a:pt x="114" y="18"/>
                  </a:lnTo>
                  <a:lnTo>
                    <a:pt x="110" y="20"/>
                  </a:lnTo>
                  <a:lnTo>
                    <a:pt x="106" y="20"/>
                  </a:lnTo>
                  <a:lnTo>
                    <a:pt x="106" y="20"/>
                  </a:lnTo>
                  <a:lnTo>
                    <a:pt x="102" y="16"/>
                  </a:lnTo>
                  <a:lnTo>
                    <a:pt x="100" y="12"/>
                  </a:lnTo>
                  <a:lnTo>
                    <a:pt x="100" y="10"/>
                  </a:lnTo>
                  <a:lnTo>
                    <a:pt x="100" y="10"/>
                  </a:lnTo>
                  <a:lnTo>
                    <a:pt x="100" y="6"/>
                  </a:lnTo>
                  <a:lnTo>
                    <a:pt x="98" y="4"/>
                  </a:lnTo>
                  <a:lnTo>
                    <a:pt x="96" y="2"/>
                  </a:lnTo>
                  <a:lnTo>
                    <a:pt x="92" y="0"/>
                  </a:lnTo>
                  <a:lnTo>
                    <a:pt x="92" y="0"/>
                  </a:lnTo>
                  <a:lnTo>
                    <a:pt x="88" y="0"/>
                  </a:lnTo>
                  <a:lnTo>
                    <a:pt x="84" y="0"/>
                  </a:lnTo>
                  <a:lnTo>
                    <a:pt x="82" y="2"/>
                  </a:lnTo>
                  <a:lnTo>
                    <a:pt x="80" y="4"/>
                  </a:lnTo>
                  <a:lnTo>
                    <a:pt x="80" y="4"/>
                  </a:lnTo>
                  <a:lnTo>
                    <a:pt x="78" y="8"/>
                  </a:lnTo>
                  <a:lnTo>
                    <a:pt x="76" y="10"/>
                  </a:lnTo>
                  <a:lnTo>
                    <a:pt x="70" y="12"/>
                  </a:lnTo>
                  <a:lnTo>
                    <a:pt x="70" y="12"/>
                  </a:lnTo>
                  <a:lnTo>
                    <a:pt x="66" y="10"/>
                  </a:lnTo>
                  <a:lnTo>
                    <a:pt x="64" y="6"/>
                  </a:lnTo>
                  <a:lnTo>
                    <a:pt x="64" y="6"/>
                  </a:lnTo>
                  <a:lnTo>
                    <a:pt x="62" y="2"/>
                  </a:lnTo>
                  <a:lnTo>
                    <a:pt x="60" y="2"/>
                  </a:lnTo>
                  <a:lnTo>
                    <a:pt x="56" y="0"/>
                  </a:lnTo>
                  <a:lnTo>
                    <a:pt x="52" y="2"/>
                  </a:lnTo>
                  <a:lnTo>
                    <a:pt x="52" y="2"/>
                  </a:lnTo>
                  <a:lnTo>
                    <a:pt x="48" y="4"/>
                  </a:lnTo>
                  <a:lnTo>
                    <a:pt x="46" y="6"/>
                  </a:lnTo>
                  <a:lnTo>
                    <a:pt x="44" y="8"/>
                  </a:lnTo>
                  <a:lnTo>
                    <a:pt x="44" y="12"/>
                  </a:lnTo>
                  <a:lnTo>
                    <a:pt x="44" y="12"/>
                  </a:lnTo>
                  <a:lnTo>
                    <a:pt x="44" y="14"/>
                  </a:lnTo>
                  <a:lnTo>
                    <a:pt x="44" y="18"/>
                  </a:lnTo>
                  <a:lnTo>
                    <a:pt x="40" y="22"/>
                  </a:lnTo>
                  <a:lnTo>
                    <a:pt x="40" y="22"/>
                  </a:lnTo>
                  <a:lnTo>
                    <a:pt x="36" y="22"/>
                  </a:lnTo>
                  <a:lnTo>
                    <a:pt x="30" y="20"/>
                  </a:lnTo>
                  <a:lnTo>
                    <a:pt x="30" y="20"/>
                  </a:lnTo>
                  <a:lnTo>
                    <a:pt x="28" y="18"/>
                  </a:lnTo>
                  <a:lnTo>
                    <a:pt x="24" y="18"/>
                  </a:lnTo>
                  <a:lnTo>
                    <a:pt x="22" y="20"/>
                  </a:lnTo>
                  <a:lnTo>
                    <a:pt x="18" y="22"/>
                  </a:lnTo>
                  <a:lnTo>
                    <a:pt x="18" y="22"/>
                  </a:lnTo>
                  <a:lnTo>
                    <a:pt x="16" y="26"/>
                  </a:lnTo>
                  <a:lnTo>
                    <a:pt x="16" y="30"/>
                  </a:lnTo>
                  <a:lnTo>
                    <a:pt x="16" y="32"/>
                  </a:lnTo>
                  <a:lnTo>
                    <a:pt x="16" y="34"/>
                  </a:lnTo>
                  <a:lnTo>
                    <a:pt x="16" y="34"/>
                  </a:lnTo>
                  <a:lnTo>
                    <a:pt x="18" y="38"/>
                  </a:lnTo>
                  <a:lnTo>
                    <a:pt x="20" y="42"/>
                  </a:lnTo>
                  <a:lnTo>
                    <a:pt x="18" y="48"/>
                  </a:lnTo>
                  <a:lnTo>
                    <a:pt x="18" y="48"/>
                  </a:lnTo>
                  <a:lnTo>
                    <a:pt x="14" y="50"/>
                  </a:lnTo>
                  <a:lnTo>
                    <a:pt x="10" y="50"/>
                  </a:lnTo>
                  <a:lnTo>
                    <a:pt x="10" y="50"/>
                  </a:lnTo>
                  <a:lnTo>
                    <a:pt x="6" y="50"/>
                  </a:lnTo>
                  <a:lnTo>
                    <a:pt x="4" y="52"/>
                  </a:lnTo>
                  <a:lnTo>
                    <a:pt x="2" y="54"/>
                  </a:lnTo>
                  <a:lnTo>
                    <a:pt x="0" y="58"/>
                  </a:lnTo>
                  <a:lnTo>
                    <a:pt x="0" y="58"/>
                  </a:lnTo>
                  <a:lnTo>
                    <a:pt x="0" y="62"/>
                  </a:lnTo>
                  <a:lnTo>
                    <a:pt x="0" y="66"/>
                  </a:lnTo>
                  <a:lnTo>
                    <a:pt x="2" y="68"/>
                  </a:lnTo>
                  <a:lnTo>
                    <a:pt x="4" y="70"/>
                  </a:lnTo>
                  <a:lnTo>
                    <a:pt x="4" y="70"/>
                  </a:lnTo>
                  <a:lnTo>
                    <a:pt x="8" y="70"/>
                  </a:lnTo>
                  <a:lnTo>
                    <a:pt x="10" y="74"/>
                  </a:lnTo>
                  <a:lnTo>
                    <a:pt x="12" y="80"/>
                  </a:lnTo>
                  <a:lnTo>
                    <a:pt x="12" y="80"/>
                  </a:lnTo>
                  <a:lnTo>
                    <a:pt x="10" y="82"/>
                  </a:lnTo>
                  <a:lnTo>
                    <a:pt x="6" y="86"/>
                  </a:lnTo>
                  <a:lnTo>
                    <a:pt x="6" y="86"/>
                  </a:lnTo>
                  <a:lnTo>
                    <a:pt x="2" y="88"/>
                  </a:lnTo>
                  <a:lnTo>
                    <a:pt x="2" y="90"/>
                  </a:lnTo>
                  <a:lnTo>
                    <a:pt x="0" y="94"/>
                  </a:lnTo>
                  <a:lnTo>
                    <a:pt x="2" y="98"/>
                  </a:lnTo>
                  <a:lnTo>
                    <a:pt x="2" y="98"/>
                  </a:lnTo>
                  <a:lnTo>
                    <a:pt x="2" y="100"/>
                  </a:lnTo>
                  <a:lnTo>
                    <a:pt x="6" y="104"/>
                  </a:lnTo>
                  <a:lnTo>
                    <a:pt x="8" y="104"/>
                  </a:lnTo>
                  <a:lnTo>
                    <a:pt x="12" y="104"/>
                  </a:lnTo>
                  <a:lnTo>
                    <a:pt x="12" y="104"/>
                  </a:lnTo>
                  <a:lnTo>
                    <a:pt x="14" y="104"/>
                  </a:lnTo>
                  <a:lnTo>
                    <a:pt x="18" y="106"/>
                  </a:lnTo>
                  <a:lnTo>
                    <a:pt x="22" y="110"/>
                  </a:lnTo>
                  <a:lnTo>
                    <a:pt x="22" y="110"/>
                  </a:lnTo>
                  <a:lnTo>
                    <a:pt x="22" y="114"/>
                  </a:lnTo>
                  <a:lnTo>
                    <a:pt x="20" y="118"/>
                  </a:lnTo>
                  <a:lnTo>
                    <a:pt x="20" y="118"/>
                  </a:lnTo>
                  <a:lnTo>
                    <a:pt x="18" y="122"/>
                  </a:lnTo>
                  <a:lnTo>
                    <a:pt x="18" y="124"/>
                  </a:lnTo>
                  <a:lnTo>
                    <a:pt x="20" y="128"/>
                  </a:lnTo>
                  <a:lnTo>
                    <a:pt x="22" y="130"/>
                  </a:lnTo>
                  <a:lnTo>
                    <a:pt x="22" y="130"/>
                  </a:lnTo>
                  <a:lnTo>
                    <a:pt x="26" y="134"/>
                  </a:lnTo>
                  <a:lnTo>
                    <a:pt x="30" y="134"/>
                  </a:lnTo>
                  <a:lnTo>
                    <a:pt x="32" y="134"/>
                  </a:lnTo>
                  <a:lnTo>
                    <a:pt x="34" y="132"/>
                  </a:lnTo>
                  <a:lnTo>
                    <a:pt x="34" y="132"/>
                  </a:lnTo>
                  <a:lnTo>
                    <a:pt x="38" y="130"/>
                  </a:lnTo>
                  <a:lnTo>
                    <a:pt x="42" y="130"/>
                  </a:lnTo>
                  <a:lnTo>
                    <a:pt x="48" y="132"/>
                  </a:lnTo>
                  <a:lnTo>
                    <a:pt x="48" y="132"/>
                  </a:lnTo>
                  <a:lnTo>
                    <a:pt x="50" y="134"/>
                  </a:lnTo>
                  <a:lnTo>
                    <a:pt x="50" y="140"/>
                  </a:lnTo>
                  <a:lnTo>
                    <a:pt x="50" y="140"/>
                  </a:lnTo>
                  <a:lnTo>
                    <a:pt x="50" y="144"/>
                  </a:lnTo>
                  <a:lnTo>
                    <a:pt x="52" y="146"/>
                  </a:lnTo>
                  <a:lnTo>
                    <a:pt x="54" y="148"/>
                  </a:lnTo>
                  <a:lnTo>
                    <a:pt x="58" y="150"/>
                  </a:lnTo>
                  <a:lnTo>
                    <a:pt x="58" y="150"/>
                  </a:lnTo>
                  <a:lnTo>
                    <a:pt x="62" y="150"/>
                  </a:lnTo>
                  <a:lnTo>
                    <a:pt x="64" y="150"/>
                  </a:lnTo>
                  <a:lnTo>
                    <a:pt x="68" y="148"/>
                  </a:lnTo>
                  <a:lnTo>
                    <a:pt x="68" y="144"/>
                  </a:lnTo>
                  <a:lnTo>
                    <a:pt x="68" y="144"/>
                  </a:lnTo>
                  <a:lnTo>
                    <a:pt x="70" y="142"/>
                  </a:lnTo>
                  <a:lnTo>
                    <a:pt x="74" y="140"/>
                  </a:lnTo>
                  <a:lnTo>
                    <a:pt x="80" y="138"/>
                  </a:lnTo>
                  <a:lnTo>
                    <a:pt x="80" y="138"/>
                  </a:lnTo>
                  <a:lnTo>
                    <a:pt x="82" y="140"/>
                  </a:lnTo>
                  <a:lnTo>
                    <a:pt x="86" y="144"/>
                  </a:lnTo>
                  <a:lnTo>
                    <a:pt x="86" y="144"/>
                  </a:lnTo>
                  <a:lnTo>
                    <a:pt x="86" y="146"/>
                  </a:lnTo>
                  <a:lnTo>
                    <a:pt x="90" y="148"/>
                  </a:lnTo>
                  <a:lnTo>
                    <a:pt x="94" y="148"/>
                  </a:lnTo>
                  <a:lnTo>
                    <a:pt x="98" y="148"/>
                  </a:lnTo>
                  <a:lnTo>
                    <a:pt x="98" y="148"/>
                  </a:lnTo>
                  <a:lnTo>
                    <a:pt x="100" y="146"/>
                  </a:lnTo>
                  <a:lnTo>
                    <a:pt x="104" y="144"/>
                  </a:lnTo>
                  <a:lnTo>
                    <a:pt x="104" y="142"/>
                  </a:lnTo>
                  <a:lnTo>
                    <a:pt x="104" y="138"/>
                  </a:lnTo>
                  <a:lnTo>
                    <a:pt x="104" y="138"/>
                  </a:lnTo>
                  <a:lnTo>
                    <a:pt x="104" y="134"/>
                  </a:lnTo>
                  <a:lnTo>
                    <a:pt x="106" y="132"/>
                  </a:lnTo>
                  <a:lnTo>
                    <a:pt x="110" y="126"/>
                  </a:lnTo>
                  <a:lnTo>
                    <a:pt x="110" y="126"/>
                  </a:lnTo>
                  <a:lnTo>
                    <a:pt x="114" y="126"/>
                  </a:lnTo>
                  <a:lnTo>
                    <a:pt x="118" y="130"/>
                  </a:lnTo>
                  <a:lnTo>
                    <a:pt x="118" y="130"/>
                  </a:lnTo>
                  <a:lnTo>
                    <a:pt x="122" y="130"/>
                  </a:lnTo>
                  <a:lnTo>
                    <a:pt x="124" y="130"/>
                  </a:lnTo>
                  <a:lnTo>
                    <a:pt x="128" y="130"/>
                  </a:lnTo>
                  <a:lnTo>
                    <a:pt x="130" y="128"/>
                  </a:lnTo>
                  <a:lnTo>
                    <a:pt x="130" y="128"/>
                  </a:lnTo>
                  <a:lnTo>
                    <a:pt x="134" y="124"/>
                  </a:lnTo>
                  <a:lnTo>
                    <a:pt x="134" y="120"/>
                  </a:lnTo>
                  <a:lnTo>
                    <a:pt x="134" y="118"/>
                  </a:lnTo>
                  <a:lnTo>
                    <a:pt x="132" y="114"/>
                  </a:lnTo>
                  <a:lnTo>
                    <a:pt x="132" y="114"/>
                  </a:lnTo>
                  <a:close/>
                  <a:moveTo>
                    <a:pt x="44" y="108"/>
                  </a:moveTo>
                  <a:lnTo>
                    <a:pt x="44" y="108"/>
                  </a:lnTo>
                  <a:lnTo>
                    <a:pt x="38" y="100"/>
                  </a:lnTo>
                  <a:lnTo>
                    <a:pt x="34" y="92"/>
                  </a:lnTo>
                  <a:lnTo>
                    <a:pt x="32" y="84"/>
                  </a:lnTo>
                  <a:lnTo>
                    <a:pt x="30" y="76"/>
                  </a:lnTo>
                  <a:lnTo>
                    <a:pt x="32" y="68"/>
                  </a:lnTo>
                  <a:lnTo>
                    <a:pt x="34" y="60"/>
                  </a:lnTo>
                  <a:lnTo>
                    <a:pt x="36" y="52"/>
                  </a:lnTo>
                  <a:lnTo>
                    <a:pt x="42" y="44"/>
                  </a:lnTo>
                  <a:lnTo>
                    <a:pt x="42" y="44"/>
                  </a:lnTo>
                  <a:lnTo>
                    <a:pt x="50" y="38"/>
                  </a:lnTo>
                  <a:lnTo>
                    <a:pt x="56" y="34"/>
                  </a:lnTo>
                  <a:lnTo>
                    <a:pt x="64" y="32"/>
                  </a:lnTo>
                  <a:lnTo>
                    <a:pt x="74" y="30"/>
                  </a:lnTo>
                  <a:lnTo>
                    <a:pt x="82" y="32"/>
                  </a:lnTo>
                  <a:lnTo>
                    <a:pt x="90" y="34"/>
                  </a:lnTo>
                  <a:lnTo>
                    <a:pt x="98" y="38"/>
                  </a:lnTo>
                  <a:lnTo>
                    <a:pt x="104" y="42"/>
                  </a:lnTo>
                  <a:lnTo>
                    <a:pt x="104" y="42"/>
                  </a:lnTo>
                  <a:lnTo>
                    <a:pt x="110" y="50"/>
                  </a:lnTo>
                  <a:lnTo>
                    <a:pt x="114" y="56"/>
                  </a:lnTo>
                  <a:lnTo>
                    <a:pt x="118" y="64"/>
                  </a:lnTo>
                  <a:lnTo>
                    <a:pt x="118" y="74"/>
                  </a:lnTo>
                  <a:lnTo>
                    <a:pt x="118" y="82"/>
                  </a:lnTo>
                  <a:lnTo>
                    <a:pt x="116" y="90"/>
                  </a:lnTo>
                  <a:lnTo>
                    <a:pt x="112" y="98"/>
                  </a:lnTo>
                  <a:lnTo>
                    <a:pt x="106" y="104"/>
                  </a:lnTo>
                  <a:lnTo>
                    <a:pt x="106" y="104"/>
                  </a:lnTo>
                  <a:lnTo>
                    <a:pt x="100" y="110"/>
                  </a:lnTo>
                  <a:lnTo>
                    <a:pt x="92" y="114"/>
                  </a:lnTo>
                  <a:lnTo>
                    <a:pt x="84" y="118"/>
                  </a:lnTo>
                  <a:lnTo>
                    <a:pt x="76" y="118"/>
                  </a:lnTo>
                  <a:lnTo>
                    <a:pt x="68" y="118"/>
                  </a:lnTo>
                  <a:lnTo>
                    <a:pt x="60" y="116"/>
                  </a:lnTo>
                  <a:lnTo>
                    <a:pt x="52" y="112"/>
                  </a:lnTo>
                  <a:lnTo>
                    <a:pt x="44" y="108"/>
                  </a:lnTo>
                  <a:lnTo>
                    <a:pt x="44" y="10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8" name="Freeform 113"/>
            <p:cNvSpPr>
              <a:spLocks/>
            </p:cNvSpPr>
            <p:nvPr/>
          </p:nvSpPr>
          <p:spPr bwMode="auto">
            <a:xfrm>
              <a:off x="3770373" y="2426719"/>
              <a:ext cx="183798" cy="194303"/>
            </a:xfrm>
            <a:custGeom>
              <a:avLst/>
              <a:gdLst/>
              <a:ahLst/>
              <a:cxnLst>
                <a:cxn ang="0">
                  <a:pos x="52" y="52"/>
                </a:cxn>
                <a:cxn ang="0">
                  <a:pos x="52" y="52"/>
                </a:cxn>
                <a:cxn ang="0">
                  <a:pos x="48" y="56"/>
                </a:cxn>
                <a:cxn ang="0">
                  <a:pos x="42" y="60"/>
                </a:cxn>
                <a:cxn ang="0">
                  <a:pos x="30" y="62"/>
                </a:cxn>
                <a:cxn ang="0">
                  <a:pos x="18" y="60"/>
                </a:cxn>
                <a:cxn ang="0">
                  <a:pos x="14" y="56"/>
                </a:cxn>
                <a:cxn ang="0">
                  <a:pos x="8" y="52"/>
                </a:cxn>
                <a:cxn ang="0">
                  <a:pos x="8" y="52"/>
                </a:cxn>
                <a:cxn ang="0">
                  <a:pos x="4" y="48"/>
                </a:cxn>
                <a:cxn ang="0">
                  <a:pos x="2" y="42"/>
                </a:cxn>
                <a:cxn ang="0">
                  <a:pos x="0" y="30"/>
                </a:cxn>
                <a:cxn ang="0">
                  <a:pos x="2" y="20"/>
                </a:cxn>
                <a:cxn ang="0">
                  <a:pos x="4" y="14"/>
                </a:cxn>
                <a:cxn ang="0">
                  <a:pos x="8" y="8"/>
                </a:cxn>
                <a:cxn ang="0">
                  <a:pos x="8" y="8"/>
                </a:cxn>
                <a:cxn ang="0">
                  <a:pos x="14" y="4"/>
                </a:cxn>
                <a:cxn ang="0">
                  <a:pos x="18" y="2"/>
                </a:cxn>
                <a:cxn ang="0">
                  <a:pos x="30" y="0"/>
                </a:cxn>
                <a:cxn ang="0">
                  <a:pos x="42" y="2"/>
                </a:cxn>
                <a:cxn ang="0">
                  <a:pos x="48" y="4"/>
                </a:cxn>
                <a:cxn ang="0">
                  <a:pos x="52" y="8"/>
                </a:cxn>
                <a:cxn ang="0">
                  <a:pos x="52" y="8"/>
                </a:cxn>
                <a:cxn ang="0">
                  <a:pos x="56" y="14"/>
                </a:cxn>
                <a:cxn ang="0">
                  <a:pos x="60" y="20"/>
                </a:cxn>
                <a:cxn ang="0">
                  <a:pos x="62" y="30"/>
                </a:cxn>
                <a:cxn ang="0">
                  <a:pos x="60" y="42"/>
                </a:cxn>
                <a:cxn ang="0">
                  <a:pos x="56" y="48"/>
                </a:cxn>
                <a:cxn ang="0">
                  <a:pos x="52" y="52"/>
                </a:cxn>
                <a:cxn ang="0">
                  <a:pos x="52" y="52"/>
                </a:cxn>
              </a:cxnLst>
              <a:rect l="0" t="0" r="r" b="b"/>
              <a:pathLst>
                <a:path w="62" h="62">
                  <a:moveTo>
                    <a:pt x="52" y="52"/>
                  </a:moveTo>
                  <a:lnTo>
                    <a:pt x="52" y="52"/>
                  </a:lnTo>
                  <a:lnTo>
                    <a:pt x="48" y="56"/>
                  </a:lnTo>
                  <a:lnTo>
                    <a:pt x="42" y="60"/>
                  </a:lnTo>
                  <a:lnTo>
                    <a:pt x="30" y="62"/>
                  </a:lnTo>
                  <a:lnTo>
                    <a:pt x="18" y="60"/>
                  </a:lnTo>
                  <a:lnTo>
                    <a:pt x="14" y="56"/>
                  </a:lnTo>
                  <a:lnTo>
                    <a:pt x="8" y="52"/>
                  </a:lnTo>
                  <a:lnTo>
                    <a:pt x="8" y="52"/>
                  </a:lnTo>
                  <a:lnTo>
                    <a:pt x="4" y="48"/>
                  </a:lnTo>
                  <a:lnTo>
                    <a:pt x="2" y="42"/>
                  </a:lnTo>
                  <a:lnTo>
                    <a:pt x="0" y="30"/>
                  </a:lnTo>
                  <a:lnTo>
                    <a:pt x="2" y="20"/>
                  </a:lnTo>
                  <a:lnTo>
                    <a:pt x="4" y="14"/>
                  </a:lnTo>
                  <a:lnTo>
                    <a:pt x="8" y="8"/>
                  </a:lnTo>
                  <a:lnTo>
                    <a:pt x="8" y="8"/>
                  </a:lnTo>
                  <a:lnTo>
                    <a:pt x="14" y="4"/>
                  </a:lnTo>
                  <a:lnTo>
                    <a:pt x="18" y="2"/>
                  </a:lnTo>
                  <a:lnTo>
                    <a:pt x="30" y="0"/>
                  </a:lnTo>
                  <a:lnTo>
                    <a:pt x="42" y="2"/>
                  </a:lnTo>
                  <a:lnTo>
                    <a:pt x="48" y="4"/>
                  </a:lnTo>
                  <a:lnTo>
                    <a:pt x="52" y="8"/>
                  </a:lnTo>
                  <a:lnTo>
                    <a:pt x="52" y="8"/>
                  </a:lnTo>
                  <a:lnTo>
                    <a:pt x="56" y="14"/>
                  </a:lnTo>
                  <a:lnTo>
                    <a:pt x="60" y="20"/>
                  </a:lnTo>
                  <a:lnTo>
                    <a:pt x="62" y="30"/>
                  </a:lnTo>
                  <a:lnTo>
                    <a:pt x="60" y="42"/>
                  </a:lnTo>
                  <a:lnTo>
                    <a:pt x="56" y="48"/>
                  </a:lnTo>
                  <a:lnTo>
                    <a:pt x="52" y="52"/>
                  </a:lnTo>
                  <a:lnTo>
                    <a:pt x="52" y="5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25" name="Freeform 14"/>
            <p:cNvSpPr>
              <a:spLocks noEditPoints="1"/>
            </p:cNvSpPr>
            <p:nvPr/>
          </p:nvSpPr>
          <p:spPr bwMode="auto">
            <a:xfrm>
              <a:off x="2780132" y="1880104"/>
              <a:ext cx="641445" cy="499704"/>
            </a:xfrm>
            <a:custGeom>
              <a:avLst/>
              <a:gdLst/>
              <a:ahLst/>
              <a:cxnLst>
                <a:cxn ang="0">
                  <a:pos x="398" y="176"/>
                </a:cxn>
                <a:cxn ang="0">
                  <a:pos x="174" y="400"/>
                </a:cxn>
                <a:cxn ang="0">
                  <a:pos x="154" y="176"/>
                </a:cxn>
                <a:cxn ang="0">
                  <a:pos x="422" y="200"/>
                </a:cxn>
                <a:cxn ang="0">
                  <a:pos x="442" y="424"/>
                </a:cxn>
                <a:cxn ang="0">
                  <a:pos x="210" y="442"/>
                </a:cxn>
                <a:cxn ang="0">
                  <a:pos x="386" y="418"/>
                </a:cxn>
                <a:cxn ang="0">
                  <a:pos x="416" y="380"/>
                </a:cxn>
                <a:cxn ang="0">
                  <a:pos x="352" y="18"/>
                </a:cxn>
                <a:cxn ang="0">
                  <a:pos x="446" y="110"/>
                </a:cxn>
                <a:cxn ang="0">
                  <a:pos x="524" y="134"/>
                </a:cxn>
                <a:cxn ang="0">
                  <a:pos x="580" y="208"/>
                </a:cxn>
                <a:cxn ang="0">
                  <a:pos x="572" y="310"/>
                </a:cxn>
                <a:cxn ang="0">
                  <a:pos x="502" y="264"/>
                </a:cxn>
                <a:cxn ang="0">
                  <a:pos x="472" y="226"/>
                </a:cxn>
                <a:cxn ang="0">
                  <a:pos x="454" y="198"/>
                </a:cxn>
                <a:cxn ang="0">
                  <a:pos x="416" y="176"/>
                </a:cxn>
                <a:cxn ang="0">
                  <a:pos x="392" y="140"/>
                </a:cxn>
                <a:cxn ang="0">
                  <a:pos x="152" y="144"/>
                </a:cxn>
                <a:cxn ang="0">
                  <a:pos x="136" y="380"/>
                </a:cxn>
                <a:cxn ang="0">
                  <a:pos x="50" y="370"/>
                </a:cxn>
                <a:cxn ang="0">
                  <a:pos x="0" y="274"/>
                </a:cxn>
                <a:cxn ang="0">
                  <a:pos x="76" y="164"/>
                </a:cxn>
                <a:cxn ang="0">
                  <a:pos x="124" y="82"/>
                </a:cxn>
                <a:cxn ang="0">
                  <a:pos x="210" y="12"/>
                </a:cxn>
                <a:cxn ang="0">
                  <a:pos x="464" y="244"/>
                </a:cxn>
                <a:cxn ang="0">
                  <a:pos x="484" y="468"/>
                </a:cxn>
                <a:cxn ang="0">
                  <a:pos x="252" y="486"/>
                </a:cxn>
                <a:cxn ang="0">
                  <a:pos x="428" y="462"/>
                </a:cxn>
                <a:cxn ang="0">
                  <a:pos x="460" y="424"/>
                </a:cxn>
                <a:cxn ang="0">
                  <a:pos x="182" y="306"/>
                </a:cxn>
                <a:cxn ang="0">
                  <a:pos x="200" y="244"/>
                </a:cxn>
                <a:cxn ang="0">
                  <a:pos x="250" y="256"/>
                </a:cxn>
                <a:cxn ang="0">
                  <a:pos x="272" y="248"/>
                </a:cxn>
                <a:cxn ang="0">
                  <a:pos x="278" y="300"/>
                </a:cxn>
                <a:cxn ang="0">
                  <a:pos x="250" y="300"/>
                </a:cxn>
                <a:cxn ang="0">
                  <a:pos x="250" y="284"/>
                </a:cxn>
                <a:cxn ang="0">
                  <a:pos x="268" y="292"/>
                </a:cxn>
                <a:cxn ang="0">
                  <a:pos x="268" y="264"/>
                </a:cxn>
                <a:cxn ang="0">
                  <a:pos x="250" y="268"/>
                </a:cxn>
                <a:cxn ang="0">
                  <a:pos x="304" y="252"/>
                </a:cxn>
                <a:cxn ang="0">
                  <a:pos x="330" y="254"/>
                </a:cxn>
                <a:cxn ang="0">
                  <a:pos x="330" y="300"/>
                </a:cxn>
                <a:cxn ang="0">
                  <a:pos x="302" y="328"/>
                </a:cxn>
                <a:cxn ang="0">
                  <a:pos x="306" y="290"/>
                </a:cxn>
                <a:cxn ang="0">
                  <a:pos x="320" y="292"/>
                </a:cxn>
                <a:cxn ang="0">
                  <a:pos x="318" y="260"/>
                </a:cxn>
                <a:cxn ang="0">
                  <a:pos x="302" y="276"/>
                </a:cxn>
                <a:cxn ang="0">
                  <a:pos x="358" y="296"/>
                </a:cxn>
                <a:cxn ang="0">
                  <a:pos x="370" y="290"/>
                </a:cxn>
                <a:cxn ang="0">
                  <a:pos x="346" y="278"/>
                </a:cxn>
                <a:cxn ang="0">
                  <a:pos x="352" y="248"/>
                </a:cxn>
                <a:cxn ang="0">
                  <a:pos x="382" y="262"/>
                </a:cxn>
                <a:cxn ang="0">
                  <a:pos x="354" y="260"/>
                </a:cxn>
                <a:cxn ang="0">
                  <a:pos x="374" y="274"/>
                </a:cxn>
                <a:cxn ang="0">
                  <a:pos x="378" y="302"/>
                </a:cxn>
                <a:cxn ang="0">
                  <a:pos x="346" y="304"/>
                </a:cxn>
              </a:cxnLst>
              <a:rect l="0" t="0" r="r" b="b"/>
              <a:pathLst>
                <a:path w="586" h="488">
                  <a:moveTo>
                    <a:pt x="174" y="154"/>
                  </a:moveTo>
                  <a:lnTo>
                    <a:pt x="378" y="154"/>
                  </a:lnTo>
                  <a:lnTo>
                    <a:pt x="378" y="154"/>
                  </a:lnTo>
                  <a:lnTo>
                    <a:pt x="386" y="156"/>
                  </a:lnTo>
                  <a:lnTo>
                    <a:pt x="392" y="160"/>
                  </a:lnTo>
                  <a:lnTo>
                    <a:pt x="396" y="168"/>
                  </a:lnTo>
                  <a:lnTo>
                    <a:pt x="398" y="176"/>
                  </a:lnTo>
                  <a:lnTo>
                    <a:pt x="398" y="380"/>
                  </a:lnTo>
                  <a:lnTo>
                    <a:pt x="398" y="380"/>
                  </a:lnTo>
                  <a:lnTo>
                    <a:pt x="396" y="388"/>
                  </a:lnTo>
                  <a:lnTo>
                    <a:pt x="392" y="394"/>
                  </a:lnTo>
                  <a:lnTo>
                    <a:pt x="386" y="398"/>
                  </a:lnTo>
                  <a:lnTo>
                    <a:pt x="378" y="400"/>
                  </a:lnTo>
                  <a:lnTo>
                    <a:pt x="174" y="400"/>
                  </a:lnTo>
                  <a:lnTo>
                    <a:pt x="174" y="400"/>
                  </a:lnTo>
                  <a:lnTo>
                    <a:pt x="166" y="398"/>
                  </a:lnTo>
                  <a:lnTo>
                    <a:pt x="160" y="394"/>
                  </a:lnTo>
                  <a:lnTo>
                    <a:pt x="156" y="388"/>
                  </a:lnTo>
                  <a:lnTo>
                    <a:pt x="154" y="380"/>
                  </a:lnTo>
                  <a:lnTo>
                    <a:pt x="154" y="176"/>
                  </a:lnTo>
                  <a:lnTo>
                    <a:pt x="154" y="176"/>
                  </a:lnTo>
                  <a:lnTo>
                    <a:pt x="156" y="168"/>
                  </a:lnTo>
                  <a:lnTo>
                    <a:pt x="160" y="160"/>
                  </a:lnTo>
                  <a:lnTo>
                    <a:pt x="166" y="156"/>
                  </a:lnTo>
                  <a:lnTo>
                    <a:pt x="174" y="154"/>
                  </a:lnTo>
                  <a:lnTo>
                    <a:pt x="174" y="154"/>
                  </a:lnTo>
                  <a:close/>
                  <a:moveTo>
                    <a:pt x="416" y="200"/>
                  </a:moveTo>
                  <a:lnTo>
                    <a:pt x="422" y="200"/>
                  </a:lnTo>
                  <a:lnTo>
                    <a:pt x="422" y="200"/>
                  </a:lnTo>
                  <a:lnTo>
                    <a:pt x="430" y="200"/>
                  </a:lnTo>
                  <a:lnTo>
                    <a:pt x="436" y="206"/>
                  </a:lnTo>
                  <a:lnTo>
                    <a:pt x="440" y="212"/>
                  </a:lnTo>
                  <a:lnTo>
                    <a:pt x="442" y="220"/>
                  </a:lnTo>
                  <a:lnTo>
                    <a:pt x="442" y="424"/>
                  </a:lnTo>
                  <a:lnTo>
                    <a:pt x="442" y="424"/>
                  </a:lnTo>
                  <a:lnTo>
                    <a:pt x="440" y="432"/>
                  </a:lnTo>
                  <a:lnTo>
                    <a:pt x="436" y="438"/>
                  </a:lnTo>
                  <a:lnTo>
                    <a:pt x="430" y="442"/>
                  </a:lnTo>
                  <a:lnTo>
                    <a:pt x="422" y="444"/>
                  </a:lnTo>
                  <a:lnTo>
                    <a:pt x="218" y="444"/>
                  </a:lnTo>
                  <a:lnTo>
                    <a:pt x="218" y="444"/>
                  </a:lnTo>
                  <a:lnTo>
                    <a:pt x="210" y="442"/>
                  </a:lnTo>
                  <a:lnTo>
                    <a:pt x="202" y="438"/>
                  </a:lnTo>
                  <a:lnTo>
                    <a:pt x="198" y="432"/>
                  </a:lnTo>
                  <a:lnTo>
                    <a:pt x="196" y="424"/>
                  </a:lnTo>
                  <a:lnTo>
                    <a:pt x="196" y="418"/>
                  </a:lnTo>
                  <a:lnTo>
                    <a:pt x="378" y="418"/>
                  </a:lnTo>
                  <a:lnTo>
                    <a:pt x="378" y="418"/>
                  </a:lnTo>
                  <a:lnTo>
                    <a:pt x="386" y="418"/>
                  </a:lnTo>
                  <a:lnTo>
                    <a:pt x="392" y="414"/>
                  </a:lnTo>
                  <a:lnTo>
                    <a:pt x="400" y="412"/>
                  </a:lnTo>
                  <a:lnTo>
                    <a:pt x="406" y="406"/>
                  </a:lnTo>
                  <a:lnTo>
                    <a:pt x="410" y="400"/>
                  </a:lnTo>
                  <a:lnTo>
                    <a:pt x="414" y="394"/>
                  </a:lnTo>
                  <a:lnTo>
                    <a:pt x="416" y="388"/>
                  </a:lnTo>
                  <a:lnTo>
                    <a:pt x="416" y="380"/>
                  </a:lnTo>
                  <a:lnTo>
                    <a:pt x="416" y="20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0" y="110"/>
                  </a:lnTo>
                  <a:lnTo>
                    <a:pt x="446"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76"/>
                  </a:lnTo>
                  <a:lnTo>
                    <a:pt x="416" y="168"/>
                  </a:lnTo>
                  <a:lnTo>
                    <a:pt x="414" y="160"/>
                  </a:lnTo>
                  <a:lnTo>
                    <a:pt x="410" y="154"/>
                  </a:lnTo>
                  <a:lnTo>
                    <a:pt x="406" y="148"/>
                  </a:lnTo>
                  <a:lnTo>
                    <a:pt x="400" y="144"/>
                  </a:lnTo>
                  <a:lnTo>
                    <a:pt x="392" y="140"/>
                  </a:lnTo>
                  <a:lnTo>
                    <a:pt x="386" y="138"/>
                  </a:lnTo>
                  <a:lnTo>
                    <a:pt x="378" y="136"/>
                  </a:lnTo>
                  <a:lnTo>
                    <a:pt x="174"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80"/>
                  </a:lnTo>
                  <a:lnTo>
                    <a:pt x="136" y="390"/>
                  </a:lnTo>
                  <a:lnTo>
                    <a:pt x="11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0" y="274"/>
                  </a:lnTo>
                  <a:lnTo>
                    <a:pt x="2" y="252"/>
                  </a:lnTo>
                  <a:lnTo>
                    <a:pt x="6" y="232"/>
                  </a:lnTo>
                  <a:lnTo>
                    <a:pt x="16" y="214"/>
                  </a:lnTo>
                  <a:lnTo>
                    <a:pt x="28" y="198"/>
                  </a:lnTo>
                  <a:lnTo>
                    <a:pt x="42" y="184"/>
                  </a:lnTo>
                  <a:lnTo>
                    <a:pt x="58" y="172"/>
                  </a:lnTo>
                  <a:lnTo>
                    <a:pt x="76" y="164"/>
                  </a:lnTo>
                  <a:lnTo>
                    <a:pt x="96" y="158"/>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lnTo>
                    <a:pt x="274" y="0"/>
                  </a:lnTo>
                  <a:close/>
                  <a:moveTo>
                    <a:pt x="460" y="244"/>
                  </a:moveTo>
                  <a:lnTo>
                    <a:pt x="464" y="244"/>
                  </a:lnTo>
                  <a:lnTo>
                    <a:pt x="464" y="244"/>
                  </a:lnTo>
                  <a:lnTo>
                    <a:pt x="472" y="246"/>
                  </a:lnTo>
                  <a:lnTo>
                    <a:pt x="478" y="250"/>
                  </a:lnTo>
                  <a:lnTo>
                    <a:pt x="484" y="256"/>
                  </a:lnTo>
                  <a:lnTo>
                    <a:pt x="484" y="264"/>
                  </a:lnTo>
                  <a:lnTo>
                    <a:pt x="484" y="468"/>
                  </a:lnTo>
                  <a:lnTo>
                    <a:pt x="484" y="468"/>
                  </a:lnTo>
                  <a:lnTo>
                    <a:pt x="484" y="476"/>
                  </a:lnTo>
                  <a:lnTo>
                    <a:pt x="478" y="482"/>
                  </a:lnTo>
                  <a:lnTo>
                    <a:pt x="472" y="486"/>
                  </a:lnTo>
                  <a:lnTo>
                    <a:pt x="464" y="488"/>
                  </a:lnTo>
                  <a:lnTo>
                    <a:pt x="260" y="488"/>
                  </a:lnTo>
                  <a:lnTo>
                    <a:pt x="260" y="488"/>
                  </a:lnTo>
                  <a:lnTo>
                    <a:pt x="252" y="486"/>
                  </a:lnTo>
                  <a:lnTo>
                    <a:pt x="246" y="482"/>
                  </a:lnTo>
                  <a:lnTo>
                    <a:pt x="242" y="476"/>
                  </a:lnTo>
                  <a:lnTo>
                    <a:pt x="240" y="468"/>
                  </a:lnTo>
                  <a:lnTo>
                    <a:pt x="240" y="462"/>
                  </a:lnTo>
                  <a:lnTo>
                    <a:pt x="422" y="462"/>
                  </a:lnTo>
                  <a:lnTo>
                    <a:pt x="422" y="462"/>
                  </a:lnTo>
                  <a:lnTo>
                    <a:pt x="428" y="462"/>
                  </a:lnTo>
                  <a:lnTo>
                    <a:pt x="436" y="460"/>
                  </a:lnTo>
                  <a:lnTo>
                    <a:pt x="442" y="456"/>
                  </a:lnTo>
                  <a:lnTo>
                    <a:pt x="448" y="450"/>
                  </a:lnTo>
                  <a:lnTo>
                    <a:pt x="454" y="446"/>
                  </a:lnTo>
                  <a:lnTo>
                    <a:pt x="456" y="438"/>
                  </a:lnTo>
                  <a:lnTo>
                    <a:pt x="458" y="432"/>
                  </a:lnTo>
                  <a:lnTo>
                    <a:pt x="460" y="424"/>
                  </a:lnTo>
                  <a:lnTo>
                    <a:pt x="460" y="24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lnTo>
                    <a:pt x="234" y="306"/>
                  </a:lnTo>
                  <a:close/>
                  <a:moveTo>
                    <a:pt x="210" y="274"/>
                  </a:moveTo>
                  <a:lnTo>
                    <a:pt x="200" y="244"/>
                  </a:lnTo>
                  <a:lnTo>
                    <a:pt x="192" y="274"/>
                  </a:lnTo>
                  <a:lnTo>
                    <a:pt x="210" y="274"/>
                  </a:lnTo>
                  <a:lnTo>
                    <a:pt x="210" y="274"/>
                  </a:lnTo>
                  <a:close/>
                  <a:moveTo>
                    <a:pt x="238" y="248"/>
                  </a:moveTo>
                  <a:lnTo>
                    <a:pt x="250" y="248"/>
                  </a:lnTo>
                  <a:lnTo>
                    <a:pt x="250" y="256"/>
                  </a:lnTo>
                  <a:lnTo>
                    <a:pt x="250" y="256"/>
                  </a:lnTo>
                  <a:lnTo>
                    <a:pt x="252" y="252"/>
                  </a:lnTo>
                  <a:lnTo>
                    <a:pt x="256" y="250"/>
                  </a:lnTo>
                  <a:lnTo>
                    <a:pt x="256" y="250"/>
                  </a:lnTo>
                  <a:lnTo>
                    <a:pt x="260" y="248"/>
                  </a:lnTo>
                  <a:lnTo>
                    <a:pt x="264" y="248"/>
                  </a:lnTo>
                  <a:lnTo>
                    <a:pt x="264" y="248"/>
                  </a:lnTo>
                  <a:lnTo>
                    <a:pt x="272" y="248"/>
                  </a:lnTo>
                  <a:lnTo>
                    <a:pt x="278" y="254"/>
                  </a:lnTo>
                  <a:lnTo>
                    <a:pt x="278" y="254"/>
                  </a:lnTo>
                  <a:lnTo>
                    <a:pt x="282" y="264"/>
                  </a:lnTo>
                  <a:lnTo>
                    <a:pt x="284" y="276"/>
                  </a:lnTo>
                  <a:lnTo>
                    <a:pt x="284" y="276"/>
                  </a:lnTo>
                  <a:lnTo>
                    <a:pt x="282" y="290"/>
                  </a:lnTo>
                  <a:lnTo>
                    <a:pt x="278" y="300"/>
                  </a:lnTo>
                  <a:lnTo>
                    <a:pt x="278" y="300"/>
                  </a:lnTo>
                  <a:lnTo>
                    <a:pt x="272" y="306"/>
                  </a:lnTo>
                  <a:lnTo>
                    <a:pt x="264" y="308"/>
                  </a:lnTo>
                  <a:lnTo>
                    <a:pt x="264" y="308"/>
                  </a:lnTo>
                  <a:lnTo>
                    <a:pt x="256" y="306"/>
                  </a:lnTo>
                  <a:lnTo>
                    <a:pt x="256" y="306"/>
                  </a:lnTo>
                  <a:lnTo>
                    <a:pt x="250" y="300"/>
                  </a:lnTo>
                  <a:lnTo>
                    <a:pt x="250" y="328"/>
                  </a:lnTo>
                  <a:lnTo>
                    <a:pt x="238" y="328"/>
                  </a:lnTo>
                  <a:lnTo>
                    <a:pt x="238" y="248"/>
                  </a:lnTo>
                  <a:lnTo>
                    <a:pt x="238" y="248"/>
                  </a:lnTo>
                  <a:close/>
                  <a:moveTo>
                    <a:pt x="250" y="276"/>
                  </a:moveTo>
                  <a:lnTo>
                    <a:pt x="250" y="276"/>
                  </a:lnTo>
                  <a:lnTo>
                    <a:pt x="250" y="284"/>
                  </a:lnTo>
                  <a:lnTo>
                    <a:pt x="254" y="290"/>
                  </a:lnTo>
                  <a:lnTo>
                    <a:pt x="254" y="290"/>
                  </a:lnTo>
                  <a:lnTo>
                    <a:pt x="256" y="294"/>
                  </a:lnTo>
                  <a:lnTo>
                    <a:pt x="260" y="296"/>
                  </a:lnTo>
                  <a:lnTo>
                    <a:pt x="260" y="296"/>
                  </a:lnTo>
                  <a:lnTo>
                    <a:pt x="264" y="294"/>
                  </a:lnTo>
                  <a:lnTo>
                    <a:pt x="268" y="292"/>
                  </a:lnTo>
                  <a:lnTo>
                    <a:pt x="268" y="292"/>
                  </a:lnTo>
                  <a:lnTo>
                    <a:pt x="270" y="286"/>
                  </a:lnTo>
                  <a:lnTo>
                    <a:pt x="272" y="278"/>
                  </a:lnTo>
                  <a:lnTo>
                    <a:pt x="272" y="278"/>
                  </a:lnTo>
                  <a:lnTo>
                    <a:pt x="270" y="270"/>
                  </a:lnTo>
                  <a:lnTo>
                    <a:pt x="268" y="264"/>
                  </a:lnTo>
                  <a:lnTo>
                    <a:pt x="268" y="264"/>
                  </a:lnTo>
                  <a:lnTo>
                    <a:pt x="264" y="260"/>
                  </a:lnTo>
                  <a:lnTo>
                    <a:pt x="260" y="260"/>
                  </a:lnTo>
                  <a:lnTo>
                    <a:pt x="260" y="260"/>
                  </a:lnTo>
                  <a:lnTo>
                    <a:pt x="256" y="260"/>
                  </a:lnTo>
                  <a:lnTo>
                    <a:pt x="254" y="264"/>
                  </a:lnTo>
                  <a:lnTo>
                    <a:pt x="254" y="264"/>
                  </a:lnTo>
                  <a:lnTo>
                    <a:pt x="250" y="268"/>
                  </a:lnTo>
                  <a:lnTo>
                    <a:pt x="250" y="276"/>
                  </a:lnTo>
                  <a:lnTo>
                    <a:pt x="250" y="276"/>
                  </a:lnTo>
                  <a:close/>
                  <a:moveTo>
                    <a:pt x="290" y="248"/>
                  </a:moveTo>
                  <a:lnTo>
                    <a:pt x="302" y="248"/>
                  </a:lnTo>
                  <a:lnTo>
                    <a:pt x="302" y="256"/>
                  </a:lnTo>
                  <a:lnTo>
                    <a:pt x="302" y="256"/>
                  </a:lnTo>
                  <a:lnTo>
                    <a:pt x="304" y="252"/>
                  </a:lnTo>
                  <a:lnTo>
                    <a:pt x="308" y="250"/>
                  </a:lnTo>
                  <a:lnTo>
                    <a:pt x="308" y="250"/>
                  </a:lnTo>
                  <a:lnTo>
                    <a:pt x="312" y="248"/>
                  </a:lnTo>
                  <a:lnTo>
                    <a:pt x="316" y="248"/>
                  </a:lnTo>
                  <a:lnTo>
                    <a:pt x="316" y="248"/>
                  </a:lnTo>
                  <a:lnTo>
                    <a:pt x="324" y="248"/>
                  </a:lnTo>
                  <a:lnTo>
                    <a:pt x="330" y="254"/>
                  </a:lnTo>
                  <a:lnTo>
                    <a:pt x="330" y="254"/>
                  </a:lnTo>
                  <a:lnTo>
                    <a:pt x="336" y="264"/>
                  </a:lnTo>
                  <a:lnTo>
                    <a:pt x="336" y="276"/>
                  </a:lnTo>
                  <a:lnTo>
                    <a:pt x="336" y="276"/>
                  </a:lnTo>
                  <a:lnTo>
                    <a:pt x="336" y="290"/>
                  </a:lnTo>
                  <a:lnTo>
                    <a:pt x="330" y="300"/>
                  </a:lnTo>
                  <a:lnTo>
                    <a:pt x="330" y="300"/>
                  </a:lnTo>
                  <a:lnTo>
                    <a:pt x="324" y="306"/>
                  </a:lnTo>
                  <a:lnTo>
                    <a:pt x="316" y="308"/>
                  </a:lnTo>
                  <a:lnTo>
                    <a:pt x="316" y="308"/>
                  </a:lnTo>
                  <a:lnTo>
                    <a:pt x="310" y="306"/>
                  </a:lnTo>
                  <a:lnTo>
                    <a:pt x="310" y="306"/>
                  </a:lnTo>
                  <a:lnTo>
                    <a:pt x="302" y="300"/>
                  </a:lnTo>
                  <a:lnTo>
                    <a:pt x="302" y="328"/>
                  </a:lnTo>
                  <a:lnTo>
                    <a:pt x="290" y="328"/>
                  </a:lnTo>
                  <a:lnTo>
                    <a:pt x="290" y="248"/>
                  </a:lnTo>
                  <a:lnTo>
                    <a:pt x="290" y="248"/>
                  </a:lnTo>
                  <a:close/>
                  <a:moveTo>
                    <a:pt x="302" y="276"/>
                  </a:moveTo>
                  <a:lnTo>
                    <a:pt x="302" y="276"/>
                  </a:lnTo>
                  <a:lnTo>
                    <a:pt x="304" y="284"/>
                  </a:lnTo>
                  <a:lnTo>
                    <a:pt x="306" y="290"/>
                  </a:lnTo>
                  <a:lnTo>
                    <a:pt x="306" y="290"/>
                  </a:lnTo>
                  <a:lnTo>
                    <a:pt x="310" y="294"/>
                  </a:lnTo>
                  <a:lnTo>
                    <a:pt x="314" y="296"/>
                  </a:lnTo>
                  <a:lnTo>
                    <a:pt x="314" y="296"/>
                  </a:lnTo>
                  <a:lnTo>
                    <a:pt x="318" y="294"/>
                  </a:lnTo>
                  <a:lnTo>
                    <a:pt x="320" y="292"/>
                  </a:lnTo>
                  <a:lnTo>
                    <a:pt x="320" y="292"/>
                  </a:lnTo>
                  <a:lnTo>
                    <a:pt x="324" y="286"/>
                  </a:lnTo>
                  <a:lnTo>
                    <a:pt x="324" y="278"/>
                  </a:lnTo>
                  <a:lnTo>
                    <a:pt x="324" y="278"/>
                  </a:lnTo>
                  <a:lnTo>
                    <a:pt x="324" y="270"/>
                  </a:lnTo>
                  <a:lnTo>
                    <a:pt x="320" y="264"/>
                  </a:lnTo>
                  <a:lnTo>
                    <a:pt x="320" y="264"/>
                  </a:lnTo>
                  <a:lnTo>
                    <a:pt x="318" y="260"/>
                  </a:lnTo>
                  <a:lnTo>
                    <a:pt x="314" y="260"/>
                  </a:lnTo>
                  <a:lnTo>
                    <a:pt x="314" y="260"/>
                  </a:lnTo>
                  <a:lnTo>
                    <a:pt x="310" y="260"/>
                  </a:lnTo>
                  <a:lnTo>
                    <a:pt x="306" y="264"/>
                  </a:lnTo>
                  <a:lnTo>
                    <a:pt x="306" y="264"/>
                  </a:lnTo>
                  <a:lnTo>
                    <a:pt x="304" y="268"/>
                  </a:lnTo>
                  <a:lnTo>
                    <a:pt x="302" y="276"/>
                  </a:lnTo>
                  <a:lnTo>
                    <a:pt x="302" y="276"/>
                  </a:lnTo>
                  <a:close/>
                  <a:moveTo>
                    <a:pt x="338" y="290"/>
                  </a:moveTo>
                  <a:lnTo>
                    <a:pt x="352" y="288"/>
                  </a:lnTo>
                  <a:lnTo>
                    <a:pt x="352" y="288"/>
                  </a:lnTo>
                  <a:lnTo>
                    <a:pt x="352" y="292"/>
                  </a:lnTo>
                  <a:lnTo>
                    <a:pt x="354" y="294"/>
                  </a:lnTo>
                  <a:lnTo>
                    <a:pt x="358" y="296"/>
                  </a:lnTo>
                  <a:lnTo>
                    <a:pt x="362" y="296"/>
                  </a:lnTo>
                  <a:lnTo>
                    <a:pt x="362" y="296"/>
                  </a:lnTo>
                  <a:lnTo>
                    <a:pt x="368" y="294"/>
                  </a:lnTo>
                  <a:lnTo>
                    <a:pt x="368" y="294"/>
                  </a:lnTo>
                  <a:lnTo>
                    <a:pt x="370" y="292"/>
                  </a:lnTo>
                  <a:lnTo>
                    <a:pt x="370" y="290"/>
                  </a:lnTo>
                  <a:lnTo>
                    <a:pt x="370" y="290"/>
                  </a:lnTo>
                  <a:lnTo>
                    <a:pt x="370" y="288"/>
                  </a:lnTo>
                  <a:lnTo>
                    <a:pt x="370" y="288"/>
                  </a:lnTo>
                  <a:lnTo>
                    <a:pt x="366" y="286"/>
                  </a:lnTo>
                  <a:lnTo>
                    <a:pt x="366" y="286"/>
                  </a:lnTo>
                  <a:lnTo>
                    <a:pt x="352" y="282"/>
                  </a:lnTo>
                  <a:lnTo>
                    <a:pt x="346" y="278"/>
                  </a:lnTo>
                  <a:lnTo>
                    <a:pt x="346" y="278"/>
                  </a:lnTo>
                  <a:lnTo>
                    <a:pt x="342" y="272"/>
                  </a:lnTo>
                  <a:lnTo>
                    <a:pt x="340" y="264"/>
                  </a:lnTo>
                  <a:lnTo>
                    <a:pt x="340" y="264"/>
                  </a:lnTo>
                  <a:lnTo>
                    <a:pt x="342" y="258"/>
                  </a:lnTo>
                  <a:lnTo>
                    <a:pt x="346" y="252"/>
                  </a:lnTo>
                  <a:lnTo>
                    <a:pt x="346" y="252"/>
                  </a:lnTo>
                  <a:lnTo>
                    <a:pt x="352" y="248"/>
                  </a:lnTo>
                  <a:lnTo>
                    <a:pt x="360" y="248"/>
                  </a:lnTo>
                  <a:lnTo>
                    <a:pt x="360" y="248"/>
                  </a:lnTo>
                  <a:lnTo>
                    <a:pt x="368" y="248"/>
                  </a:lnTo>
                  <a:lnTo>
                    <a:pt x="374" y="250"/>
                  </a:lnTo>
                  <a:lnTo>
                    <a:pt x="374" y="250"/>
                  </a:lnTo>
                  <a:lnTo>
                    <a:pt x="380" y="256"/>
                  </a:lnTo>
                  <a:lnTo>
                    <a:pt x="382" y="262"/>
                  </a:lnTo>
                  <a:lnTo>
                    <a:pt x="370" y="266"/>
                  </a:lnTo>
                  <a:lnTo>
                    <a:pt x="370" y="266"/>
                  </a:lnTo>
                  <a:lnTo>
                    <a:pt x="366" y="260"/>
                  </a:lnTo>
                  <a:lnTo>
                    <a:pt x="360" y="258"/>
                  </a:lnTo>
                  <a:lnTo>
                    <a:pt x="360" y="258"/>
                  </a:lnTo>
                  <a:lnTo>
                    <a:pt x="354" y="260"/>
                  </a:lnTo>
                  <a:lnTo>
                    <a:pt x="354" y="260"/>
                  </a:lnTo>
                  <a:lnTo>
                    <a:pt x="352" y="262"/>
                  </a:lnTo>
                  <a:lnTo>
                    <a:pt x="352" y="262"/>
                  </a:lnTo>
                  <a:lnTo>
                    <a:pt x="354" y="266"/>
                  </a:lnTo>
                  <a:lnTo>
                    <a:pt x="354" y="266"/>
                  </a:lnTo>
                  <a:lnTo>
                    <a:pt x="366" y="270"/>
                  </a:lnTo>
                  <a:lnTo>
                    <a:pt x="366" y="270"/>
                  </a:lnTo>
                  <a:lnTo>
                    <a:pt x="374" y="274"/>
                  </a:lnTo>
                  <a:lnTo>
                    <a:pt x="380" y="278"/>
                  </a:lnTo>
                  <a:lnTo>
                    <a:pt x="380" y="278"/>
                  </a:lnTo>
                  <a:lnTo>
                    <a:pt x="382" y="282"/>
                  </a:lnTo>
                  <a:lnTo>
                    <a:pt x="384" y="288"/>
                  </a:lnTo>
                  <a:lnTo>
                    <a:pt x="384" y="288"/>
                  </a:lnTo>
                  <a:lnTo>
                    <a:pt x="382" y="296"/>
                  </a:lnTo>
                  <a:lnTo>
                    <a:pt x="378" y="302"/>
                  </a:lnTo>
                  <a:lnTo>
                    <a:pt x="378" y="302"/>
                  </a:lnTo>
                  <a:lnTo>
                    <a:pt x="370" y="306"/>
                  </a:lnTo>
                  <a:lnTo>
                    <a:pt x="362" y="308"/>
                  </a:lnTo>
                  <a:lnTo>
                    <a:pt x="362" y="308"/>
                  </a:lnTo>
                  <a:lnTo>
                    <a:pt x="354" y="306"/>
                  </a:lnTo>
                  <a:lnTo>
                    <a:pt x="346" y="304"/>
                  </a:lnTo>
                  <a:lnTo>
                    <a:pt x="346" y="304"/>
                  </a:lnTo>
                  <a:lnTo>
                    <a:pt x="342" y="298"/>
                  </a:lnTo>
                  <a:lnTo>
                    <a:pt x="338" y="290"/>
                  </a:lnTo>
                  <a:lnTo>
                    <a:pt x="338" y="290"/>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1" name="Freeform 65"/>
            <p:cNvSpPr>
              <a:spLocks/>
            </p:cNvSpPr>
            <p:nvPr/>
          </p:nvSpPr>
          <p:spPr bwMode="auto">
            <a:xfrm>
              <a:off x="5351610" y="4012336"/>
              <a:ext cx="143279" cy="85224"/>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2" name="Freeform 66"/>
            <p:cNvSpPr>
              <a:spLocks noEditPoints="1"/>
            </p:cNvSpPr>
            <p:nvPr/>
          </p:nvSpPr>
          <p:spPr bwMode="auto">
            <a:xfrm>
              <a:off x="5326692" y="3993629"/>
              <a:ext cx="191039" cy="187077"/>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3" name="Freeform 67"/>
            <p:cNvSpPr>
              <a:spLocks noEditPoints="1"/>
            </p:cNvSpPr>
            <p:nvPr/>
          </p:nvSpPr>
          <p:spPr bwMode="auto">
            <a:xfrm>
              <a:off x="5411829" y="4203569"/>
              <a:ext cx="141203" cy="139268"/>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4" name="Freeform 68"/>
            <p:cNvSpPr>
              <a:spLocks/>
            </p:cNvSpPr>
            <p:nvPr/>
          </p:nvSpPr>
          <p:spPr bwMode="auto">
            <a:xfrm>
              <a:off x="5602868" y="4184863"/>
              <a:ext cx="141203" cy="83145"/>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5" name="Freeform 69"/>
            <p:cNvSpPr>
              <a:spLocks noEditPoints="1"/>
            </p:cNvSpPr>
            <p:nvPr/>
          </p:nvSpPr>
          <p:spPr bwMode="auto">
            <a:xfrm>
              <a:off x="5577949" y="4166154"/>
              <a:ext cx="191039" cy="184998"/>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9" name="Freeform 2614"/>
            <p:cNvSpPr>
              <a:spLocks/>
            </p:cNvSpPr>
            <p:nvPr/>
          </p:nvSpPr>
          <p:spPr bwMode="auto">
            <a:xfrm>
              <a:off x="4432198" y="4177002"/>
              <a:ext cx="99313" cy="371286"/>
            </a:xfrm>
            <a:custGeom>
              <a:avLst/>
              <a:gdLst>
                <a:gd name="T0" fmla="*/ 90 w 132"/>
                <a:gd name="T1" fmla="*/ 400 h 467"/>
                <a:gd name="T2" fmla="*/ 90 w 132"/>
                <a:gd name="T3" fmla="*/ 465 h 467"/>
                <a:gd name="T4" fmla="*/ 90 w 132"/>
                <a:gd name="T5" fmla="*/ 465 h 467"/>
                <a:gd name="T6" fmla="*/ 92 w 132"/>
                <a:gd name="T7" fmla="*/ 467 h 467"/>
                <a:gd name="T8" fmla="*/ 132 w 132"/>
                <a:gd name="T9" fmla="*/ 467 h 467"/>
                <a:gd name="T10" fmla="*/ 132 w 132"/>
                <a:gd name="T11" fmla="*/ 467 h 467"/>
                <a:gd name="T12" fmla="*/ 132 w 132"/>
                <a:gd name="T13" fmla="*/ 465 h 467"/>
                <a:gd name="T14" fmla="*/ 132 w 132"/>
                <a:gd name="T15" fmla="*/ 29 h 467"/>
                <a:gd name="T16" fmla="*/ 132 w 132"/>
                <a:gd name="T17" fmla="*/ 22 h 467"/>
                <a:gd name="T18" fmla="*/ 132 w 132"/>
                <a:gd name="T19" fmla="*/ 15 h 467"/>
                <a:gd name="T20" fmla="*/ 132 w 132"/>
                <a:gd name="T21" fmla="*/ 15 h 467"/>
                <a:gd name="T22" fmla="*/ 132 w 132"/>
                <a:gd name="T23" fmla="*/ 9 h 467"/>
                <a:gd name="T24" fmla="*/ 129 w 132"/>
                <a:gd name="T25" fmla="*/ 4 h 467"/>
                <a:gd name="T26" fmla="*/ 123 w 132"/>
                <a:gd name="T27" fmla="*/ 0 h 467"/>
                <a:gd name="T28" fmla="*/ 118 w 132"/>
                <a:gd name="T29" fmla="*/ 0 h 467"/>
                <a:gd name="T30" fmla="*/ 16 w 132"/>
                <a:gd name="T31" fmla="*/ 0 h 467"/>
                <a:gd name="T32" fmla="*/ 16 w 132"/>
                <a:gd name="T33" fmla="*/ 0 h 467"/>
                <a:gd name="T34" fmla="*/ 10 w 132"/>
                <a:gd name="T35" fmla="*/ 0 h 467"/>
                <a:gd name="T36" fmla="*/ 5 w 132"/>
                <a:gd name="T37" fmla="*/ 4 h 467"/>
                <a:gd name="T38" fmla="*/ 2 w 132"/>
                <a:gd name="T39" fmla="*/ 9 h 467"/>
                <a:gd name="T40" fmla="*/ 0 w 132"/>
                <a:gd name="T41" fmla="*/ 15 h 467"/>
                <a:gd name="T42" fmla="*/ 0 w 132"/>
                <a:gd name="T43" fmla="*/ 29 h 467"/>
                <a:gd name="T44" fmla="*/ 0 w 132"/>
                <a:gd name="T45" fmla="*/ 29 h 467"/>
                <a:gd name="T46" fmla="*/ 2 w 132"/>
                <a:gd name="T47" fmla="*/ 36 h 467"/>
                <a:gd name="T48" fmla="*/ 5 w 132"/>
                <a:gd name="T49" fmla="*/ 41 h 467"/>
                <a:gd name="T50" fmla="*/ 10 w 132"/>
                <a:gd name="T51" fmla="*/ 43 h 467"/>
                <a:gd name="T52" fmla="*/ 16 w 132"/>
                <a:gd name="T53" fmla="*/ 45 h 467"/>
                <a:gd name="T54" fmla="*/ 90 w 132"/>
                <a:gd name="T55" fmla="*/ 45 h 467"/>
                <a:gd name="T56" fmla="*/ 90 w 132"/>
                <a:gd name="T57" fmla="*/ 89 h 467"/>
                <a:gd name="T58" fmla="*/ 76 w 132"/>
                <a:gd name="T59" fmla="*/ 89 h 467"/>
                <a:gd name="T60" fmla="*/ 76 w 132"/>
                <a:gd name="T61" fmla="*/ 89 h 467"/>
                <a:gd name="T62" fmla="*/ 69 w 132"/>
                <a:gd name="T63" fmla="*/ 91 h 467"/>
                <a:gd name="T64" fmla="*/ 62 w 132"/>
                <a:gd name="T65" fmla="*/ 96 h 467"/>
                <a:gd name="T66" fmla="*/ 58 w 132"/>
                <a:gd name="T67" fmla="*/ 101 h 467"/>
                <a:gd name="T68" fmla="*/ 56 w 132"/>
                <a:gd name="T69" fmla="*/ 108 h 467"/>
                <a:gd name="T70" fmla="*/ 56 w 132"/>
                <a:gd name="T71" fmla="*/ 202 h 467"/>
                <a:gd name="T72" fmla="*/ 56 w 132"/>
                <a:gd name="T73" fmla="*/ 202 h 467"/>
                <a:gd name="T74" fmla="*/ 58 w 132"/>
                <a:gd name="T75" fmla="*/ 209 h 467"/>
                <a:gd name="T76" fmla="*/ 62 w 132"/>
                <a:gd name="T77" fmla="*/ 216 h 467"/>
                <a:gd name="T78" fmla="*/ 69 w 132"/>
                <a:gd name="T79" fmla="*/ 219 h 467"/>
                <a:gd name="T80" fmla="*/ 76 w 132"/>
                <a:gd name="T81" fmla="*/ 221 h 467"/>
                <a:gd name="T82" fmla="*/ 90 w 132"/>
                <a:gd name="T83" fmla="*/ 221 h 467"/>
                <a:gd name="T84" fmla="*/ 90 w 132"/>
                <a:gd name="T85" fmla="*/ 292 h 467"/>
                <a:gd name="T86" fmla="*/ 70 w 132"/>
                <a:gd name="T87" fmla="*/ 292 h 467"/>
                <a:gd name="T88" fmla="*/ 70 w 132"/>
                <a:gd name="T89" fmla="*/ 292 h 467"/>
                <a:gd name="T90" fmla="*/ 65 w 132"/>
                <a:gd name="T91" fmla="*/ 294 h 467"/>
                <a:gd name="T92" fmla="*/ 60 w 132"/>
                <a:gd name="T93" fmla="*/ 297 h 467"/>
                <a:gd name="T94" fmla="*/ 56 w 132"/>
                <a:gd name="T95" fmla="*/ 302 h 467"/>
                <a:gd name="T96" fmla="*/ 56 w 132"/>
                <a:gd name="T97" fmla="*/ 308 h 467"/>
                <a:gd name="T98" fmla="*/ 56 w 132"/>
                <a:gd name="T99" fmla="*/ 385 h 467"/>
                <a:gd name="T100" fmla="*/ 56 w 132"/>
                <a:gd name="T101" fmla="*/ 385 h 467"/>
                <a:gd name="T102" fmla="*/ 56 w 132"/>
                <a:gd name="T103" fmla="*/ 391 h 467"/>
                <a:gd name="T104" fmla="*/ 60 w 132"/>
                <a:gd name="T105" fmla="*/ 396 h 467"/>
                <a:gd name="T106" fmla="*/ 65 w 132"/>
                <a:gd name="T107" fmla="*/ 400 h 467"/>
                <a:gd name="T108" fmla="*/ 70 w 132"/>
                <a:gd name="T109" fmla="*/ 400 h 467"/>
                <a:gd name="T110" fmla="*/ 90 w 132"/>
                <a:gd name="T111" fmla="*/ 400 h 467"/>
                <a:gd name="T112" fmla="*/ 90 w 132"/>
                <a:gd name="T113" fmla="*/ 40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467">
                  <a:moveTo>
                    <a:pt x="90" y="400"/>
                  </a:moveTo>
                  <a:lnTo>
                    <a:pt x="90" y="465"/>
                  </a:lnTo>
                  <a:lnTo>
                    <a:pt x="90" y="465"/>
                  </a:lnTo>
                  <a:lnTo>
                    <a:pt x="92" y="467"/>
                  </a:lnTo>
                  <a:lnTo>
                    <a:pt x="132" y="467"/>
                  </a:lnTo>
                  <a:lnTo>
                    <a:pt x="132" y="467"/>
                  </a:lnTo>
                  <a:lnTo>
                    <a:pt x="132" y="465"/>
                  </a:lnTo>
                  <a:lnTo>
                    <a:pt x="132" y="29"/>
                  </a:lnTo>
                  <a:lnTo>
                    <a:pt x="132" y="22"/>
                  </a:lnTo>
                  <a:lnTo>
                    <a:pt x="132" y="15"/>
                  </a:lnTo>
                  <a:lnTo>
                    <a:pt x="132" y="15"/>
                  </a:lnTo>
                  <a:lnTo>
                    <a:pt x="132" y="9"/>
                  </a:lnTo>
                  <a:lnTo>
                    <a:pt x="129" y="4"/>
                  </a:lnTo>
                  <a:lnTo>
                    <a:pt x="123" y="0"/>
                  </a:lnTo>
                  <a:lnTo>
                    <a:pt x="118" y="0"/>
                  </a:lnTo>
                  <a:lnTo>
                    <a:pt x="16" y="0"/>
                  </a:lnTo>
                  <a:lnTo>
                    <a:pt x="16" y="0"/>
                  </a:lnTo>
                  <a:lnTo>
                    <a:pt x="10" y="0"/>
                  </a:lnTo>
                  <a:lnTo>
                    <a:pt x="5" y="4"/>
                  </a:lnTo>
                  <a:lnTo>
                    <a:pt x="2" y="9"/>
                  </a:lnTo>
                  <a:lnTo>
                    <a:pt x="0" y="15"/>
                  </a:lnTo>
                  <a:lnTo>
                    <a:pt x="0" y="29"/>
                  </a:lnTo>
                  <a:lnTo>
                    <a:pt x="0" y="29"/>
                  </a:lnTo>
                  <a:lnTo>
                    <a:pt x="2" y="36"/>
                  </a:lnTo>
                  <a:lnTo>
                    <a:pt x="5" y="41"/>
                  </a:lnTo>
                  <a:lnTo>
                    <a:pt x="10" y="43"/>
                  </a:lnTo>
                  <a:lnTo>
                    <a:pt x="16" y="45"/>
                  </a:lnTo>
                  <a:lnTo>
                    <a:pt x="90" y="45"/>
                  </a:lnTo>
                  <a:lnTo>
                    <a:pt x="90" y="89"/>
                  </a:lnTo>
                  <a:lnTo>
                    <a:pt x="76" y="89"/>
                  </a:lnTo>
                  <a:lnTo>
                    <a:pt x="76" y="89"/>
                  </a:lnTo>
                  <a:lnTo>
                    <a:pt x="69" y="91"/>
                  </a:lnTo>
                  <a:lnTo>
                    <a:pt x="62" y="96"/>
                  </a:lnTo>
                  <a:lnTo>
                    <a:pt x="58" y="101"/>
                  </a:lnTo>
                  <a:lnTo>
                    <a:pt x="56" y="108"/>
                  </a:lnTo>
                  <a:lnTo>
                    <a:pt x="56" y="202"/>
                  </a:lnTo>
                  <a:lnTo>
                    <a:pt x="56" y="202"/>
                  </a:lnTo>
                  <a:lnTo>
                    <a:pt x="58" y="209"/>
                  </a:lnTo>
                  <a:lnTo>
                    <a:pt x="62" y="216"/>
                  </a:lnTo>
                  <a:lnTo>
                    <a:pt x="69" y="219"/>
                  </a:lnTo>
                  <a:lnTo>
                    <a:pt x="76" y="221"/>
                  </a:lnTo>
                  <a:lnTo>
                    <a:pt x="90" y="221"/>
                  </a:lnTo>
                  <a:lnTo>
                    <a:pt x="90" y="292"/>
                  </a:lnTo>
                  <a:lnTo>
                    <a:pt x="70" y="292"/>
                  </a:lnTo>
                  <a:lnTo>
                    <a:pt x="70" y="292"/>
                  </a:lnTo>
                  <a:lnTo>
                    <a:pt x="65" y="294"/>
                  </a:lnTo>
                  <a:lnTo>
                    <a:pt x="60" y="297"/>
                  </a:lnTo>
                  <a:lnTo>
                    <a:pt x="56" y="302"/>
                  </a:lnTo>
                  <a:lnTo>
                    <a:pt x="56" y="308"/>
                  </a:lnTo>
                  <a:lnTo>
                    <a:pt x="56" y="385"/>
                  </a:lnTo>
                  <a:lnTo>
                    <a:pt x="56" y="385"/>
                  </a:lnTo>
                  <a:lnTo>
                    <a:pt x="56" y="391"/>
                  </a:lnTo>
                  <a:lnTo>
                    <a:pt x="60" y="396"/>
                  </a:lnTo>
                  <a:lnTo>
                    <a:pt x="65" y="400"/>
                  </a:lnTo>
                  <a:lnTo>
                    <a:pt x="70" y="400"/>
                  </a:lnTo>
                  <a:lnTo>
                    <a:pt x="90" y="400"/>
                  </a:lnTo>
                  <a:lnTo>
                    <a:pt x="90" y="40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60" name="Freeform 2615"/>
            <p:cNvSpPr>
              <a:spLocks noEditPoints="1"/>
            </p:cNvSpPr>
            <p:nvPr/>
          </p:nvSpPr>
          <p:spPr bwMode="auto">
            <a:xfrm>
              <a:off x="4555226" y="4224808"/>
              <a:ext cx="367603" cy="309139"/>
            </a:xfrm>
            <a:custGeom>
              <a:avLst/>
              <a:gdLst>
                <a:gd name="T0" fmla="*/ 492 w 496"/>
                <a:gd name="T1" fmla="*/ 46 h 387"/>
                <a:gd name="T2" fmla="*/ 482 w 496"/>
                <a:gd name="T3" fmla="*/ 41 h 387"/>
                <a:gd name="T4" fmla="*/ 180 w 496"/>
                <a:gd name="T5" fmla="*/ 23 h 387"/>
                <a:gd name="T6" fmla="*/ 173 w 496"/>
                <a:gd name="T7" fmla="*/ 8 h 387"/>
                <a:gd name="T8" fmla="*/ 155 w 496"/>
                <a:gd name="T9" fmla="*/ 0 h 387"/>
                <a:gd name="T10" fmla="*/ 0 w 496"/>
                <a:gd name="T11" fmla="*/ 4 h 387"/>
                <a:gd name="T12" fmla="*/ 1 w 496"/>
                <a:gd name="T13" fmla="*/ 373 h 387"/>
                <a:gd name="T14" fmla="*/ 72 w 496"/>
                <a:gd name="T15" fmla="*/ 371 h 387"/>
                <a:gd name="T16" fmla="*/ 201 w 496"/>
                <a:gd name="T17" fmla="*/ 340 h 387"/>
                <a:gd name="T18" fmla="*/ 203 w 496"/>
                <a:gd name="T19" fmla="*/ 384 h 387"/>
                <a:gd name="T20" fmla="*/ 406 w 496"/>
                <a:gd name="T21" fmla="*/ 387 h 387"/>
                <a:gd name="T22" fmla="*/ 422 w 496"/>
                <a:gd name="T23" fmla="*/ 355 h 387"/>
                <a:gd name="T24" fmla="*/ 485 w 496"/>
                <a:gd name="T25" fmla="*/ 387 h 387"/>
                <a:gd name="T26" fmla="*/ 496 w 496"/>
                <a:gd name="T27" fmla="*/ 377 h 387"/>
                <a:gd name="T28" fmla="*/ 494 w 496"/>
                <a:gd name="T29" fmla="*/ 50 h 387"/>
                <a:gd name="T30" fmla="*/ 72 w 496"/>
                <a:gd name="T31" fmla="*/ 246 h 387"/>
                <a:gd name="T32" fmla="*/ 107 w 496"/>
                <a:gd name="T33" fmla="*/ 223 h 387"/>
                <a:gd name="T34" fmla="*/ 107 w 496"/>
                <a:gd name="T35" fmla="*/ 198 h 387"/>
                <a:gd name="T36" fmla="*/ 72 w 496"/>
                <a:gd name="T37" fmla="*/ 177 h 387"/>
                <a:gd name="T38" fmla="*/ 107 w 496"/>
                <a:gd name="T39" fmla="*/ 198 h 387"/>
                <a:gd name="T40" fmla="*/ 72 w 496"/>
                <a:gd name="T41" fmla="*/ 152 h 387"/>
                <a:gd name="T42" fmla="*/ 107 w 496"/>
                <a:gd name="T43" fmla="*/ 129 h 387"/>
                <a:gd name="T44" fmla="*/ 107 w 496"/>
                <a:gd name="T45" fmla="*/ 106 h 387"/>
                <a:gd name="T46" fmla="*/ 72 w 496"/>
                <a:gd name="T47" fmla="*/ 83 h 387"/>
                <a:gd name="T48" fmla="*/ 107 w 496"/>
                <a:gd name="T49" fmla="*/ 106 h 387"/>
                <a:gd name="T50" fmla="*/ 418 w 496"/>
                <a:gd name="T51" fmla="*/ 276 h 387"/>
                <a:gd name="T52" fmla="*/ 404 w 496"/>
                <a:gd name="T53" fmla="*/ 292 h 387"/>
                <a:gd name="T54" fmla="*/ 381 w 496"/>
                <a:gd name="T55" fmla="*/ 276 h 387"/>
                <a:gd name="T56" fmla="*/ 356 w 496"/>
                <a:gd name="T57" fmla="*/ 292 h 387"/>
                <a:gd name="T58" fmla="*/ 333 w 496"/>
                <a:gd name="T59" fmla="*/ 276 h 387"/>
                <a:gd name="T60" fmla="*/ 310 w 496"/>
                <a:gd name="T61" fmla="*/ 292 h 387"/>
                <a:gd name="T62" fmla="*/ 288 w 496"/>
                <a:gd name="T63" fmla="*/ 276 h 387"/>
                <a:gd name="T64" fmla="*/ 270 w 496"/>
                <a:gd name="T65" fmla="*/ 272 h 387"/>
                <a:gd name="T66" fmla="*/ 272 w 496"/>
                <a:gd name="T67" fmla="*/ 177 h 387"/>
                <a:gd name="T68" fmla="*/ 288 w 496"/>
                <a:gd name="T69" fmla="*/ 159 h 387"/>
                <a:gd name="T70" fmla="*/ 310 w 496"/>
                <a:gd name="T71" fmla="*/ 177 h 387"/>
                <a:gd name="T72" fmla="*/ 333 w 496"/>
                <a:gd name="T73" fmla="*/ 159 h 387"/>
                <a:gd name="T74" fmla="*/ 356 w 496"/>
                <a:gd name="T75" fmla="*/ 177 h 387"/>
                <a:gd name="T76" fmla="*/ 381 w 496"/>
                <a:gd name="T77" fmla="*/ 159 h 387"/>
                <a:gd name="T78" fmla="*/ 404 w 496"/>
                <a:gd name="T79" fmla="*/ 177 h 387"/>
                <a:gd name="T80" fmla="*/ 420 w 496"/>
                <a:gd name="T81" fmla="*/ 27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6" h="387">
                  <a:moveTo>
                    <a:pt x="494" y="50"/>
                  </a:moveTo>
                  <a:lnTo>
                    <a:pt x="492" y="46"/>
                  </a:lnTo>
                  <a:lnTo>
                    <a:pt x="487" y="43"/>
                  </a:lnTo>
                  <a:lnTo>
                    <a:pt x="482" y="41"/>
                  </a:lnTo>
                  <a:lnTo>
                    <a:pt x="180" y="41"/>
                  </a:lnTo>
                  <a:lnTo>
                    <a:pt x="180" y="23"/>
                  </a:lnTo>
                  <a:lnTo>
                    <a:pt x="178" y="15"/>
                  </a:lnTo>
                  <a:lnTo>
                    <a:pt x="173" y="8"/>
                  </a:lnTo>
                  <a:lnTo>
                    <a:pt x="166" y="2"/>
                  </a:lnTo>
                  <a:lnTo>
                    <a:pt x="155" y="0"/>
                  </a:lnTo>
                  <a:lnTo>
                    <a:pt x="3" y="0"/>
                  </a:lnTo>
                  <a:lnTo>
                    <a:pt x="0" y="4"/>
                  </a:lnTo>
                  <a:lnTo>
                    <a:pt x="0" y="371"/>
                  </a:lnTo>
                  <a:lnTo>
                    <a:pt x="1" y="373"/>
                  </a:lnTo>
                  <a:lnTo>
                    <a:pt x="70" y="373"/>
                  </a:lnTo>
                  <a:lnTo>
                    <a:pt x="72" y="371"/>
                  </a:lnTo>
                  <a:lnTo>
                    <a:pt x="72" y="340"/>
                  </a:lnTo>
                  <a:lnTo>
                    <a:pt x="201" y="340"/>
                  </a:lnTo>
                  <a:lnTo>
                    <a:pt x="201" y="380"/>
                  </a:lnTo>
                  <a:lnTo>
                    <a:pt x="203" y="384"/>
                  </a:lnTo>
                  <a:lnTo>
                    <a:pt x="210" y="387"/>
                  </a:lnTo>
                  <a:lnTo>
                    <a:pt x="406" y="387"/>
                  </a:lnTo>
                  <a:lnTo>
                    <a:pt x="406" y="355"/>
                  </a:lnTo>
                  <a:lnTo>
                    <a:pt x="422" y="355"/>
                  </a:lnTo>
                  <a:lnTo>
                    <a:pt x="422" y="387"/>
                  </a:lnTo>
                  <a:lnTo>
                    <a:pt x="485" y="387"/>
                  </a:lnTo>
                  <a:lnTo>
                    <a:pt x="492" y="384"/>
                  </a:lnTo>
                  <a:lnTo>
                    <a:pt x="496" y="377"/>
                  </a:lnTo>
                  <a:lnTo>
                    <a:pt x="496" y="55"/>
                  </a:lnTo>
                  <a:lnTo>
                    <a:pt x="494" y="50"/>
                  </a:lnTo>
                  <a:close/>
                  <a:moveTo>
                    <a:pt x="107" y="246"/>
                  </a:moveTo>
                  <a:lnTo>
                    <a:pt x="72" y="246"/>
                  </a:lnTo>
                  <a:lnTo>
                    <a:pt x="72" y="223"/>
                  </a:lnTo>
                  <a:lnTo>
                    <a:pt x="107" y="223"/>
                  </a:lnTo>
                  <a:lnTo>
                    <a:pt x="107" y="246"/>
                  </a:lnTo>
                  <a:close/>
                  <a:moveTo>
                    <a:pt x="107" y="198"/>
                  </a:moveTo>
                  <a:lnTo>
                    <a:pt x="72" y="198"/>
                  </a:lnTo>
                  <a:lnTo>
                    <a:pt x="72" y="177"/>
                  </a:lnTo>
                  <a:lnTo>
                    <a:pt x="107" y="177"/>
                  </a:lnTo>
                  <a:lnTo>
                    <a:pt x="107" y="198"/>
                  </a:lnTo>
                  <a:close/>
                  <a:moveTo>
                    <a:pt x="107" y="152"/>
                  </a:moveTo>
                  <a:lnTo>
                    <a:pt x="72" y="152"/>
                  </a:lnTo>
                  <a:lnTo>
                    <a:pt x="72" y="129"/>
                  </a:lnTo>
                  <a:lnTo>
                    <a:pt x="107" y="129"/>
                  </a:lnTo>
                  <a:lnTo>
                    <a:pt x="107" y="152"/>
                  </a:lnTo>
                  <a:close/>
                  <a:moveTo>
                    <a:pt x="107" y="106"/>
                  </a:moveTo>
                  <a:lnTo>
                    <a:pt x="72" y="106"/>
                  </a:lnTo>
                  <a:lnTo>
                    <a:pt x="72" y="83"/>
                  </a:lnTo>
                  <a:lnTo>
                    <a:pt x="107" y="83"/>
                  </a:lnTo>
                  <a:lnTo>
                    <a:pt x="107" y="106"/>
                  </a:lnTo>
                  <a:close/>
                  <a:moveTo>
                    <a:pt x="420" y="274"/>
                  </a:moveTo>
                  <a:lnTo>
                    <a:pt x="418" y="276"/>
                  </a:lnTo>
                  <a:lnTo>
                    <a:pt x="404" y="276"/>
                  </a:lnTo>
                  <a:lnTo>
                    <a:pt x="404" y="292"/>
                  </a:lnTo>
                  <a:lnTo>
                    <a:pt x="381" y="292"/>
                  </a:lnTo>
                  <a:lnTo>
                    <a:pt x="381" y="276"/>
                  </a:lnTo>
                  <a:lnTo>
                    <a:pt x="356" y="276"/>
                  </a:lnTo>
                  <a:lnTo>
                    <a:pt x="356" y="292"/>
                  </a:lnTo>
                  <a:lnTo>
                    <a:pt x="333" y="292"/>
                  </a:lnTo>
                  <a:lnTo>
                    <a:pt x="333" y="276"/>
                  </a:lnTo>
                  <a:lnTo>
                    <a:pt x="310" y="276"/>
                  </a:lnTo>
                  <a:lnTo>
                    <a:pt x="310" y="292"/>
                  </a:lnTo>
                  <a:lnTo>
                    <a:pt x="288" y="292"/>
                  </a:lnTo>
                  <a:lnTo>
                    <a:pt x="288" y="276"/>
                  </a:lnTo>
                  <a:lnTo>
                    <a:pt x="273" y="276"/>
                  </a:lnTo>
                  <a:lnTo>
                    <a:pt x="270" y="272"/>
                  </a:lnTo>
                  <a:lnTo>
                    <a:pt x="270" y="179"/>
                  </a:lnTo>
                  <a:lnTo>
                    <a:pt x="272" y="177"/>
                  </a:lnTo>
                  <a:lnTo>
                    <a:pt x="288" y="177"/>
                  </a:lnTo>
                  <a:lnTo>
                    <a:pt x="288" y="159"/>
                  </a:lnTo>
                  <a:lnTo>
                    <a:pt x="310" y="159"/>
                  </a:lnTo>
                  <a:lnTo>
                    <a:pt x="310" y="177"/>
                  </a:lnTo>
                  <a:lnTo>
                    <a:pt x="333" y="177"/>
                  </a:lnTo>
                  <a:lnTo>
                    <a:pt x="333" y="159"/>
                  </a:lnTo>
                  <a:lnTo>
                    <a:pt x="356" y="159"/>
                  </a:lnTo>
                  <a:lnTo>
                    <a:pt x="356" y="177"/>
                  </a:lnTo>
                  <a:lnTo>
                    <a:pt x="381" y="177"/>
                  </a:lnTo>
                  <a:lnTo>
                    <a:pt x="381" y="159"/>
                  </a:lnTo>
                  <a:lnTo>
                    <a:pt x="404" y="159"/>
                  </a:lnTo>
                  <a:lnTo>
                    <a:pt x="404" y="177"/>
                  </a:lnTo>
                  <a:lnTo>
                    <a:pt x="420" y="177"/>
                  </a:lnTo>
                  <a:lnTo>
                    <a:pt x="420" y="27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5" name="Freeform 142"/>
            <p:cNvSpPr>
              <a:spLocks/>
            </p:cNvSpPr>
            <p:nvPr/>
          </p:nvSpPr>
          <p:spPr bwMode="auto">
            <a:xfrm>
              <a:off x="3147825" y="4789565"/>
              <a:ext cx="13736" cy="36529"/>
            </a:xfrm>
            <a:custGeom>
              <a:avLst/>
              <a:gdLst/>
              <a:ahLst/>
              <a:cxnLst>
                <a:cxn ang="0">
                  <a:pos x="2" y="2"/>
                </a:cxn>
                <a:cxn ang="0">
                  <a:pos x="2" y="2"/>
                </a:cxn>
                <a:cxn ang="0">
                  <a:pos x="0" y="4"/>
                </a:cxn>
                <a:cxn ang="0">
                  <a:pos x="0" y="2"/>
                </a:cxn>
                <a:cxn ang="0">
                  <a:pos x="4" y="0"/>
                </a:cxn>
                <a:cxn ang="0">
                  <a:pos x="6" y="0"/>
                </a:cxn>
                <a:cxn ang="0">
                  <a:pos x="6" y="16"/>
                </a:cxn>
                <a:cxn ang="0">
                  <a:pos x="2" y="16"/>
                </a:cxn>
                <a:cxn ang="0">
                  <a:pos x="2" y="2"/>
                </a:cxn>
              </a:cxnLst>
              <a:rect l="0" t="0" r="r" b="b"/>
              <a:pathLst>
                <a:path w="6" h="16">
                  <a:moveTo>
                    <a:pt x="2" y="2"/>
                  </a:moveTo>
                  <a:lnTo>
                    <a:pt x="2" y="2"/>
                  </a:lnTo>
                  <a:lnTo>
                    <a:pt x="0" y="4"/>
                  </a:lnTo>
                  <a:lnTo>
                    <a:pt x="0" y="2"/>
                  </a:lnTo>
                  <a:lnTo>
                    <a:pt x="4" y="0"/>
                  </a:lnTo>
                  <a:lnTo>
                    <a:pt x="6" y="0"/>
                  </a:lnTo>
                  <a:lnTo>
                    <a:pt x="6" y="16"/>
                  </a:lnTo>
                  <a:lnTo>
                    <a:pt x="2" y="16"/>
                  </a:lnTo>
                  <a:lnTo>
                    <a:pt x="2" y="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6" name="Freeform 143"/>
            <p:cNvSpPr>
              <a:spLocks noEditPoints="1"/>
            </p:cNvSpPr>
            <p:nvPr/>
          </p:nvSpPr>
          <p:spPr bwMode="auto">
            <a:xfrm>
              <a:off x="3175298" y="4789565"/>
              <a:ext cx="27471" cy="36529"/>
            </a:xfrm>
            <a:custGeom>
              <a:avLst/>
              <a:gdLst/>
              <a:ahLst/>
              <a:cxnLst>
                <a:cxn ang="0">
                  <a:pos x="12" y="8"/>
                </a:cxn>
                <a:cxn ang="0">
                  <a:pos x="12" y="8"/>
                </a:cxn>
                <a:cxn ang="0">
                  <a:pos x="10" y="14"/>
                </a:cxn>
                <a:cxn ang="0">
                  <a:pos x="8" y="14"/>
                </a:cxn>
                <a:cxn ang="0">
                  <a:pos x="6" y="16"/>
                </a:cxn>
                <a:cxn ang="0">
                  <a:pos x="6" y="16"/>
                </a:cxn>
                <a:cxn ang="0">
                  <a:pos x="2" y="14"/>
                </a:cxn>
                <a:cxn ang="0">
                  <a:pos x="0" y="12"/>
                </a:cxn>
                <a:cxn ang="0">
                  <a:pos x="0" y="8"/>
                </a:cxn>
                <a:cxn ang="0">
                  <a:pos x="0" y="8"/>
                </a:cxn>
                <a:cxn ang="0">
                  <a:pos x="0" y="2"/>
                </a:cxn>
                <a:cxn ang="0">
                  <a:pos x="2" y="0"/>
                </a:cxn>
                <a:cxn ang="0">
                  <a:pos x="6" y="0"/>
                </a:cxn>
                <a:cxn ang="0">
                  <a:pos x="6" y="0"/>
                </a:cxn>
                <a:cxn ang="0">
                  <a:pos x="8" y="0"/>
                </a:cxn>
                <a:cxn ang="0">
                  <a:pos x="10" y="2"/>
                </a:cxn>
                <a:cxn ang="0">
                  <a:pos x="12" y="8"/>
                </a:cxn>
                <a:cxn ang="0">
                  <a:pos x="12" y="8"/>
                </a:cxn>
                <a:cxn ang="0">
                  <a:pos x="4" y="8"/>
                </a:cxn>
                <a:cxn ang="0">
                  <a:pos x="4" y="8"/>
                </a:cxn>
                <a:cxn ang="0">
                  <a:pos x="4" y="12"/>
                </a:cxn>
                <a:cxn ang="0">
                  <a:pos x="6" y="12"/>
                </a:cxn>
                <a:cxn ang="0">
                  <a:pos x="6" y="12"/>
                </a:cxn>
                <a:cxn ang="0">
                  <a:pos x="6" y="12"/>
                </a:cxn>
                <a:cxn ang="0">
                  <a:pos x="8" y="8"/>
                </a:cxn>
                <a:cxn ang="0">
                  <a:pos x="8" y="8"/>
                </a:cxn>
                <a:cxn ang="0">
                  <a:pos x="6" y="4"/>
                </a:cxn>
                <a:cxn ang="0">
                  <a:pos x="6" y="2"/>
                </a:cxn>
                <a:cxn ang="0">
                  <a:pos x="6" y="2"/>
                </a:cxn>
                <a:cxn ang="0">
                  <a:pos x="4" y="4"/>
                </a:cxn>
                <a:cxn ang="0">
                  <a:pos x="4" y="8"/>
                </a:cxn>
                <a:cxn ang="0">
                  <a:pos x="4" y="8"/>
                </a:cxn>
              </a:cxnLst>
              <a:rect l="0" t="0" r="r" b="b"/>
              <a:pathLst>
                <a:path w="12" h="16">
                  <a:moveTo>
                    <a:pt x="12" y="8"/>
                  </a:moveTo>
                  <a:lnTo>
                    <a:pt x="12" y="8"/>
                  </a:lnTo>
                  <a:lnTo>
                    <a:pt x="10" y="14"/>
                  </a:lnTo>
                  <a:lnTo>
                    <a:pt x="8" y="14"/>
                  </a:lnTo>
                  <a:lnTo>
                    <a:pt x="6" y="16"/>
                  </a:lnTo>
                  <a:lnTo>
                    <a:pt x="6" y="16"/>
                  </a:lnTo>
                  <a:lnTo>
                    <a:pt x="2" y="14"/>
                  </a:lnTo>
                  <a:lnTo>
                    <a:pt x="0" y="12"/>
                  </a:lnTo>
                  <a:lnTo>
                    <a:pt x="0" y="8"/>
                  </a:lnTo>
                  <a:lnTo>
                    <a:pt x="0" y="8"/>
                  </a:lnTo>
                  <a:lnTo>
                    <a:pt x="0" y="2"/>
                  </a:lnTo>
                  <a:lnTo>
                    <a:pt x="2" y="0"/>
                  </a:lnTo>
                  <a:lnTo>
                    <a:pt x="6" y="0"/>
                  </a:lnTo>
                  <a:lnTo>
                    <a:pt x="6" y="0"/>
                  </a:lnTo>
                  <a:lnTo>
                    <a:pt x="8" y="0"/>
                  </a:lnTo>
                  <a:lnTo>
                    <a:pt x="10" y="2"/>
                  </a:lnTo>
                  <a:lnTo>
                    <a:pt x="12" y="8"/>
                  </a:lnTo>
                  <a:lnTo>
                    <a:pt x="12" y="8"/>
                  </a:lnTo>
                  <a:close/>
                  <a:moveTo>
                    <a:pt x="4" y="8"/>
                  </a:moveTo>
                  <a:lnTo>
                    <a:pt x="4" y="8"/>
                  </a:lnTo>
                  <a:lnTo>
                    <a:pt x="4" y="12"/>
                  </a:lnTo>
                  <a:lnTo>
                    <a:pt x="6" y="12"/>
                  </a:lnTo>
                  <a:lnTo>
                    <a:pt x="6" y="12"/>
                  </a:lnTo>
                  <a:lnTo>
                    <a:pt x="6" y="12"/>
                  </a:lnTo>
                  <a:lnTo>
                    <a:pt x="8" y="8"/>
                  </a:lnTo>
                  <a:lnTo>
                    <a:pt x="8" y="8"/>
                  </a:lnTo>
                  <a:lnTo>
                    <a:pt x="6" y="4"/>
                  </a:lnTo>
                  <a:lnTo>
                    <a:pt x="6" y="2"/>
                  </a:lnTo>
                  <a:lnTo>
                    <a:pt x="6" y="2"/>
                  </a:lnTo>
                  <a:lnTo>
                    <a:pt x="4" y="4"/>
                  </a:lnTo>
                  <a:lnTo>
                    <a:pt x="4" y="8"/>
                  </a:lnTo>
                  <a:lnTo>
                    <a:pt x="4" y="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7" name="Freeform 144"/>
            <p:cNvSpPr>
              <a:spLocks noEditPoints="1"/>
            </p:cNvSpPr>
            <p:nvPr/>
          </p:nvSpPr>
          <p:spPr bwMode="auto">
            <a:xfrm>
              <a:off x="3202769" y="4789565"/>
              <a:ext cx="27471" cy="36529"/>
            </a:xfrm>
            <a:custGeom>
              <a:avLst/>
              <a:gdLst/>
              <a:ahLst/>
              <a:cxnLst>
                <a:cxn ang="0">
                  <a:pos x="12" y="8"/>
                </a:cxn>
                <a:cxn ang="0">
                  <a:pos x="12" y="8"/>
                </a:cxn>
                <a:cxn ang="0">
                  <a:pos x="10" y="14"/>
                </a:cxn>
                <a:cxn ang="0">
                  <a:pos x="10" y="14"/>
                </a:cxn>
                <a:cxn ang="0">
                  <a:pos x="6" y="16"/>
                </a:cxn>
                <a:cxn ang="0">
                  <a:pos x="6" y="16"/>
                </a:cxn>
                <a:cxn ang="0">
                  <a:pos x="4" y="14"/>
                </a:cxn>
                <a:cxn ang="0">
                  <a:pos x="2" y="12"/>
                </a:cxn>
                <a:cxn ang="0">
                  <a:pos x="0" y="8"/>
                </a:cxn>
                <a:cxn ang="0">
                  <a:pos x="0" y="8"/>
                </a:cxn>
                <a:cxn ang="0">
                  <a:pos x="2" y="2"/>
                </a:cxn>
                <a:cxn ang="0">
                  <a:pos x="4" y="0"/>
                </a:cxn>
                <a:cxn ang="0">
                  <a:pos x="6" y="0"/>
                </a:cxn>
                <a:cxn ang="0">
                  <a:pos x="6" y="0"/>
                </a:cxn>
                <a:cxn ang="0">
                  <a:pos x="10" y="0"/>
                </a:cxn>
                <a:cxn ang="0">
                  <a:pos x="12" y="2"/>
                </a:cxn>
                <a:cxn ang="0">
                  <a:pos x="12" y="8"/>
                </a:cxn>
                <a:cxn ang="0">
                  <a:pos x="12" y="8"/>
                </a:cxn>
                <a:cxn ang="0">
                  <a:pos x="4" y="8"/>
                </a:cxn>
                <a:cxn ang="0">
                  <a:pos x="4" y="8"/>
                </a:cxn>
                <a:cxn ang="0">
                  <a:pos x="4" y="12"/>
                </a:cxn>
                <a:cxn ang="0">
                  <a:pos x="6" y="12"/>
                </a:cxn>
                <a:cxn ang="0">
                  <a:pos x="6" y="12"/>
                </a:cxn>
                <a:cxn ang="0">
                  <a:pos x="8" y="12"/>
                </a:cxn>
                <a:cxn ang="0">
                  <a:pos x="8" y="8"/>
                </a:cxn>
                <a:cxn ang="0">
                  <a:pos x="8" y="8"/>
                </a:cxn>
                <a:cxn ang="0">
                  <a:pos x="8" y="4"/>
                </a:cxn>
                <a:cxn ang="0">
                  <a:pos x="6" y="2"/>
                </a:cxn>
                <a:cxn ang="0">
                  <a:pos x="6" y="2"/>
                </a:cxn>
                <a:cxn ang="0">
                  <a:pos x="4" y="4"/>
                </a:cxn>
                <a:cxn ang="0">
                  <a:pos x="4" y="8"/>
                </a:cxn>
                <a:cxn ang="0">
                  <a:pos x="4" y="8"/>
                </a:cxn>
              </a:cxnLst>
              <a:rect l="0" t="0" r="r" b="b"/>
              <a:pathLst>
                <a:path w="12" h="16">
                  <a:moveTo>
                    <a:pt x="12" y="8"/>
                  </a:moveTo>
                  <a:lnTo>
                    <a:pt x="12" y="8"/>
                  </a:lnTo>
                  <a:lnTo>
                    <a:pt x="10" y="14"/>
                  </a:lnTo>
                  <a:lnTo>
                    <a:pt x="10" y="14"/>
                  </a:lnTo>
                  <a:lnTo>
                    <a:pt x="6" y="16"/>
                  </a:lnTo>
                  <a:lnTo>
                    <a:pt x="6" y="16"/>
                  </a:lnTo>
                  <a:lnTo>
                    <a:pt x="4" y="14"/>
                  </a:lnTo>
                  <a:lnTo>
                    <a:pt x="2" y="12"/>
                  </a:lnTo>
                  <a:lnTo>
                    <a:pt x="0" y="8"/>
                  </a:lnTo>
                  <a:lnTo>
                    <a:pt x="0" y="8"/>
                  </a:lnTo>
                  <a:lnTo>
                    <a:pt x="2" y="2"/>
                  </a:lnTo>
                  <a:lnTo>
                    <a:pt x="4" y="0"/>
                  </a:lnTo>
                  <a:lnTo>
                    <a:pt x="6" y="0"/>
                  </a:lnTo>
                  <a:lnTo>
                    <a:pt x="6" y="0"/>
                  </a:lnTo>
                  <a:lnTo>
                    <a:pt x="10" y="0"/>
                  </a:lnTo>
                  <a:lnTo>
                    <a:pt x="12" y="2"/>
                  </a:lnTo>
                  <a:lnTo>
                    <a:pt x="12" y="8"/>
                  </a:lnTo>
                  <a:lnTo>
                    <a:pt x="12" y="8"/>
                  </a:lnTo>
                  <a:close/>
                  <a:moveTo>
                    <a:pt x="4" y="8"/>
                  </a:moveTo>
                  <a:lnTo>
                    <a:pt x="4" y="8"/>
                  </a:lnTo>
                  <a:lnTo>
                    <a:pt x="4" y="12"/>
                  </a:lnTo>
                  <a:lnTo>
                    <a:pt x="6" y="12"/>
                  </a:lnTo>
                  <a:lnTo>
                    <a:pt x="6" y="12"/>
                  </a:lnTo>
                  <a:lnTo>
                    <a:pt x="8" y="12"/>
                  </a:lnTo>
                  <a:lnTo>
                    <a:pt x="8" y="8"/>
                  </a:lnTo>
                  <a:lnTo>
                    <a:pt x="8" y="8"/>
                  </a:lnTo>
                  <a:lnTo>
                    <a:pt x="8" y="4"/>
                  </a:lnTo>
                  <a:lnTo>
                    <a:pt x="6" y="2"/>
                  </a:lnTo>
                  <a:lnTo>
                    <a:pt x="6" y="2"/>
                  </a:lnTo>
                  <a:lnTo>
                    <a:pt x="4" y="4"/>
                  </a:lnTo>
                  <a:lnTo>
                    <a:pt x="4" y="8"/>
                  </a:lnTo>
                  <a:lnTo>
                    <a:pt x="4" y="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58" name="Freeform 145"/>
            <p:cNvSpPr>
              <a:spLocks noEditPoints="1"/>
            </p:cNvSpPr>
            <p:nvPr/>
          </p:nvSpPr>
          <p:spPr bwMode="auto">
            <a:xfrm>
              <a:off x="3010469" y="4725638"/>
              <a:ext cx="260979" cy="429216"/>
            </a:xfrm>
            <a:custGeom>
              <a:avLst/>
              <a:gdLst/>
              <a:ahLst/>
              <a:cxnLst>
                <a:cxn ang="0">
                  <a:pos x="6" y="4"/>
                </a:cxn>
                <a:cxn ang="0">
                  <a:pos x="2" y="176"/>
                </a:cxn>
                <a:cxn ang="0">
                  <a:pos x="94" y="188"/>
                </a:cxn>
                <a:cxn ang="0">
                  <a:pos x="114" y="18"/>
                </a:cxn>
                <a:cxn ang="0">
                  <a:pos x="94" y="0"/>
                </a:cxn>
                <a:cxn ang="0">
                  <a:pos x="22" y="162"/>
                </a:cxn>
                <a:cxn ang="0">
                  <a:pos x="22" y="146"/>
                </a:cxn>
                <a:cxn ang="0">
                  <a:pos x="38" y="146"/>
                </a:cxn>
                <a:cxn ang="0">
                  <a:pos x="38" y="162"/>
                </a:cxn>
                <a:cxn ang="0">
                  <a:pos x="30" y="136"/>
                </a:cxn>
                <a:cxn ang="0">
                  <a:pos x="18" y="126"/>
                </a:cxn>
                <a:cxn ang="0">
                  <a:pos x="30" y="114"/>
                </a:cxn>
                <a:cxn ang="0">
                  <a:pos x="40" y="126"/>
                </a:cxn>
                <a:cxn ang="0">
                  <a:pos x="30" y="136"/>
                </a:cxn>
                <a:cxn ang="0">
                  <a:pos x="20" y="104"/>
                </a:cxn>
                <a:cxn ang="0">
                  <a:pos x="24" y="88"/>
                </a:cxn>
                <a:cxn ang="0">
                  <a:pos x="40" y="94"/>
                </a:cxn>
                <a:cxn ang="0">
                  <a:pos x="34" y="110"/>
                </a:cxn>
                <a:cxn ang="0">
                  <a:pos x="20" y="68"/>
                </a:cxn>
                <a:cxn ang="0">
                  <a:pos x="52" y="64"/>
                </a:cxn>
                <a:cxn ang="0">
                  <a:pos x="48" y="78"/>
                </a:cxn>
                <a:cxn ang="0">
                  <a:pos x="20" y="74"/>
                </a:cxn>
                <a:cxn ang="0">
                  <a:pos x="46" y="158"/>
                </a:cxn>
                <a:cxn ang="0">
                  <a:pos x="52" y="144"/>
                </a:cxn>
                <a:cxn ang="0">
                  <a:pos x="68" y="150"/>
                </a:cxn>
                <a:cxn ang="0">
                  <a:pos x="62" y="164"/>
                </a:cxn>
                <a:cxn ang="0">
                  <a:pos x="52" y="136"/>
                </a:cxn>
                <a:cxn ang="0">
                  <a:pos x="46" y="120"/>
                </a:cxn>
                <a:cxn ang="0">
                  <a:pos x="62" y="114"/>
                </a:cxn>
                <a:cxn ang="0">
                  <a:pos x="68" y="130"/>
                </a:cxn>
                <a:cxn ang="0">
                  <a:pos x="58" y="110"/>
                </a:cxn>
                <a:cxn ang="0">
                  <a:pos x="46" y="98"/>
                </a:cxn>
                <a:cxn ang="0">
                  <a:pos x="58" y="88"/>
                </a:cxn>
                <a:cxn ang="0">
                  <a:pos x="68" y="98"/>
                </a:cxn>
                <a:cxn ang="0">
                  <a:pos x="58" y="110"/>
                </a:cxn>
                <a:cxn ang="0">
                  <a:pos x="66" y="64"/>
                </a:cxn>
                <a:cxn ang="0">
                  <a:pos x="94" y="68"/>
                </a:cxn>
                <a:cxn ang="0">
                  <a:pos x="68" y="78"/>
                </a:cxn>
                <a:cxn ang="0">
                  <a:pos x="84" y="166"/>
                </a:cxn>
                <a:cxn ang="0">
                  <a:pos x="74" y="154"/>
                </a:cxn>
                <a:cxn ang="0">
                  <a:pos x="84" y="144"/>
                </a:cxn>
                <a:cxn ang="0">
                  <a:pos x="96" y="154"/>
                </a:cxn>
                <a:cxn ang="0">
                  <a:pos x="84" y="166"/>
                </a:cxn>
                <a:cxn ang="0">
                  <a:pos x="76" y="134"/>
                </a:cxn>
                <a:cxn ang="0">
                  <a:pos x="76" y="118"/>
                </a:cxn>
                <a:cxn ang="0">
                  <a:pos x="92" y="118"/>
                </a:cxn>
                <a:cxn ang="0">
                  <a:pos x="92" y="134"/>
                </a:cxn>
                <a:cxn ang="0">
                  <a:pos x="84" y="110"/>
                </a:cxn>
                <a:cxn ang="0">
                  <a:pos x="74" y="98"/>
                </a:cxn>
                <a:cxn ang="0">
                  <a:pos x="84" y="88"/>
                </a:cxn>
                <a:cxn ang="0">
                  <a:pos x="96" y="98"/>
                </a:cxn>
                <a:cxn ang="0">
                  <a:pos x="84" y="110"/>
                </a:cxn>
                <a:cxn ang="0">
                  <a:pos x="96" y="50"/>
                </a:cxn>
                <a:cxn ang="0">
                  <a:pos x="14" y="48"/>
                </a:cxn>
                <a:cxn ang="0">
                  <a:pos x="12" y="22"/>
                </a:cxn>
                <a:cxn ang="0">
                  <a:pos x="90" y="12"/>
                </a:cxn>
                <a:cxn ang="0">
                  <a:pos x="104" y="38"/>
                </a:cxn>
              </a:cxnLst>
              <a:rect l="0" t="0" r="r" b="b"/>
              <a:pathLst>
                <a:path w="114" h="188">
                  <a:moveTo>
                    <a:pt x="94" y="0"/>
                  </a:moveTo>
                  <a:lnTo>
                    <a:pt x="20" y="0"/>
                  </a:lnTo>
                  <a:lnTo>
                    <a:pt x="20" y="0"/>
                  </a:lnTo>
                  <a:lnTo>
                    <a:pt x="12" y="0"/>
                  </a:lnTo>
                  <a:lnTo>
                    <a:pt x="6" y="4"/>
                  </a:lnTo>
                  <a:lnTo>
                    <a:pt x="2" y="10"/>
                  </a:lnTo>
                  <a:lnTo>
                    <a:pt x="0" y="18"/>
                  </a:lnTo>
                  <a:lnTo>
                    <a:pt x="0" y="168"/>
                  </a:lnTo>
                  <a:lnTo>
                    <a:pt x="0" y="168"/>
                  </a:lnTo>
                  <a:lnTo>
                    <a:pt x="2" y="176"/>
                  </a:lnTo>
                  <a:lnTo>
                    <a:pt x="6" y="182"/>
                  </a:lnTo>
                  <a:lnTo>
                    <a:pt x="12" y="186"/>
                  </a:lnTo>
                  <a:lnTo>
                    <a:pt x="20" y="188"/>
                  </a:lnTo>
                  <a:lnTo>
                    <a:pt x="94" y="188"/>
                  </a:lnTo>
                  <a:lnTo>
                    <a:pt x="94" y="188"/>
                  </a:lnTo>
                  <a:lnTo>
                    <a:pt x="102" y="186"/>
                  </a:lnTo>
                  <a:lnTo>
                    <a:pt x="108" y="182"/>
                  </a:lnTo>
                  <a:lnTo>
                    <a:pt x="112" y="176"/>
                  </a:lnTo>
                  <a:lnTo>
                    <a:pt x="114" y="168"/>
                  </a:lnTo>
                  <a:lnTo>
                    <a:pt x="114" y="18"/>
                  </a:lnTo>
                  <a:lnTo>
                    <a:pt x="114" y="18"/>
                  </a:lnTo>
                  <a:lnTo>
                    <a:pt x="112" y="10"/>
                  </a:lnTo>
                  <a:lnTo>
                    <a:pt x="108" y="4"/>
                  </a:lnTo>
                  <a:lnTo>
                    <a:pt x="102" y="0"/>
                  </a:lnTo>
                  <a:lnTo>
                    <a:pt x="94" y="0"/>
                  </a:lnTo>
                  <a:lnTo>
                    <a:pt x="94" y="0"/>
                  </a:lnTo>
                  <a:close/>
                  <a:moveTo>
                    <a:pt x="30" y="166"/>
                  </a:moveTo>
                  <a:lnTo>
                    <a:pt x="30" y="166"/>
                  </a:lnTo>
                  <a:lnTo>
                    <a:pt x="24" y="164"/>
                  </a:lnTo>
                  <a:lnTo>
                    <a:pt x="22" y="162"/>
                  </a:lnTo>
                  <a:lnTo>
                    <a:pt x="20" y="158"/>
                  </a:lnTo>
                  <a:lnTo>
                    <a:pt x="18" y="154"/>
                  </a:lnTo>
                  <a:lnTo>
                    <a:pt x="18" y="154"/>
                  </a:lnTo>
                  <a:lnTo>
                    <a:pt x="20" y="150"/>
                  </a:lnTo>
                  <a:lnTo>
                    <a:pt x="22" y="146"/>
                  </a:lnTo>
                  <a:lnTo>
                    <a:pt x="24" y="144"/>
                  </a:lnTo>
                  <a:lnTo>
                    <a:pt x="30" y="144"/>
                  </a:lnTo>
                  <a:lnTo>
                    <a:pt x="30" y="144"/>
                  </a:lnTo>
                  <a:lnTo>
                    <a:pt x="34" y="144"/>
                  </a:lnTo>
                  <a:lnTo>
                    <a:pt x="38" y="146"/>
                  </a:lnTo>
                  <a:lnTo>
                    <a:pt x="40" y="150"/>
                  </a:lnTo>
                  <a:lnTo>
                    <a:pt x="40" y="154"/>
                  </a:lnTo>
                  <a:lnTo>
                    <a:pt x="40" y="154"/>
                  </a:lnTo>
                  <a:lnTo>
                    <a:pt x="40" y="158"/>
                  </a:lnTo>
                  <a:lnTo>
                    <a:pt x="38" y="162"/>
                  </a:lnTo>
                  <a:lnTo>
                    <a:pt x="34" y="164"/>
                  </a:lnTo>
                  <a:lnTo>
                    <a:pt x="30" y="166"/>
                  </a:lnTo>
                  <a:lnTo>
                    <a:pt x="30" y="166"/>
                  </a:lnTo>
                  <a:close/>
                  <a:moveTo>
                    <a:pt x="30" y="136"/>
                  </a:moveTo>
                  <a:lnTo>
                    <a:pt x="30" y="136"/>
                  </a:lnTo>
                  <a:lnTo>
                    <a:pt x="24" y="136"/>
                  </a:lnTo>
                  <a:lnTo>
                    <a:pt x="22" y="134"/>
                  </a:lnTo>
                  <a:lnTo>
                    <a:pt x="20" y="130"/>
                  </a:lnTo>
                  <a:lnTo>
                    <a:pt x="18" y="126"/>
                  </a:lnTo>
                  <a:lnTo>
                    <a:pt x="18" y="126"/>
                  </a:lnTo>
                  <a:lnTo>
                    <a:pt x="20" y="120"/>
                  </a:lnTo>
                  <a:lnTo>
                    <a:pt x="22" y="118"/>
                  </a:lnTo>
                  <a:lnTo>
                    <a:pt x="24" y="114"/>
                  </a:lnTo>
                  <a:lnTo>
                    <a:pt x="30" y="114"/>
                  </a:lnTo>
                  <a:lnTo>
                    <a:pt x="30" y="114"/>
                  </a:lnTo>
                  <a:lnTo>
                    <a:pt x="34" y="114"/>
                  </a:lnTo>
                  <a:lnTo>
                    <a:pt x="38" y="118"/>
                  </a:lnTo>
                  <a:lnTo>
                    <a:pt x="40" y="120"/>
                  </a:lnTo>
                  <a:lnTo>
                    <a:pt x="40" y="126"/>
                  </a:lnTo>
                  <a:lnTo>
                    <a:pt x="40" y="126"/>
                  </a:lnTo>
                  <a:lnTo>
                    <a:pt x="40" y="130"/>
                  </a:lnTo>
                  <a:lnTo>
                    <a:pt x="38" y="134"/>
                  </a:lnTo>
                  <a:lnTo>
                    <a:pt x="34" y="136"/>
                  </a:lnTo>
                  <a:lnTo>
                    <a:pt x="30" y="136"/>
                  </a:lnTo>
                  <a:lnTo>
                    <a:pt x="30" y="136"/>
                  </a:lnTo>
                  <a:close/>
                  <a:moveTo>
                    <a:pt x="30" y="110"/>
                  </a:moveTo>
                  <a:lnTo>
                    <a:pt x="30" y="110"/>
                  </a:lnTo>
                  <a:lnTo>
                    <a:pt x="24" y="110"/>
                  </a:lnTo>
                  <a:lnTo>
                    <a:pt x="22" y="106"/>
                  </a:lnTo>
                  <a:lnTo>
                    <a:pt x="20" y="104"/>
                  </a:lnTo>
                  <a:lnTo>
                    <a:pt x="18" y="98"/>
                  </a:lnTo>
                  <a:lnTo>
                    <a:pt x="18" y="98"/>
                  </a:lnTo>
                  <a:lnTo>
                    <a:pt x="20" y="94"/>
                  </a:lnTo>
                  <a:lnTo>
                    <a:pt x="22" y="92"/>
                  </a:lnTo>
                  <a:lnTo>
                    <a:pt x="24" y="88"/>
                  </a:lnTo>
                  <a:lnTo>
                    <a:pt x="30" y="88"/>
                  </a:lnTo>
                  <a:lnTo>
                    <a:pt x="30" y="88"/>
                  </a:lnTo>
                  <a:lnTo>
                    <a:pt x="34" y="88"/>
                  </a:lnTo>
                  <a:lnTo>
                    <a:pt x="38" y="92"/>
                  </a:lnTo>
                  <a:lnTo>
                    <a:pt x="40" y="94"/>
                  </a:lnTo>
                  <a:lnTo>
                    <a:pt x="40" y="98"/>
                  </a:lnTo>
                  <a:lnTo>
                    <a:pt x="40" y="98"/>
                  </a:lnTo>
                  <a:lnTo>
                    <a:pt x="40" y="104"/>
                  </a:lnTo>
                  <a:lnTo>
                    <a:pt x="38" y="106"/>
                  </a:lnTo>
                  <a:lnTo>
                    <a:pt x="34" y="110"/>
                  </a:lnTo>
                  <a:lnTo>
                    <a:pt x="30" y="110"/>
                  </a:lnTo>
                  <a:lnTo>
                    <a:pt x="30" y="110"/>
                  </a:lnTo>
                  <a:close/>
                  <a:moveTo>
                    <a:pt x="20" y="74"/>
                  </a:moveTo>
                  <a:lnTo>
                    <a:pt x="20" y="68"/>
                  </a:lnTo>
                  <a:lnTo>
                    <a:pt x="20" y="68"/>
                  </a:lnTo>
                  <a:lnTo>
                    <a:pt x="22" y="64"/>
                  </a:lnTo>
                  <a:lnTo>
                    <a:pt x="24" y="62"/>
                  </a:lnTo>
                  <a:lnTo>
                    <a:pt x="48" y="62"/>
                  </a:lnTo>
                  <a:lnTo>
                    <a:pt x="48" y="62"/>
                  </a:lnTo>
                  <a:lnTo>
                    <a:pt x="52" y="64"/>
                  </a:lnTo>
                  <a:lnTo>
                    <a:pt x="52" y="68"/>
                  </a:lnTo>
                  <a:lnTo>
                    <a:pt x="52" y="74"/>
                  </a:lnTo>
                  <a:lnTo>
                    <a:pt x="52" y="74"/>
                  </a:lnTo>
                  <a:lnTo>
                    <a:pt x="52" y="76"/>
                  </a:lnTo>
                  <a:lnTo>
                    <a:pt x="48" y="78"/>
                  </a:lnTo>
                  <a:lnTo>
                    <a:pt x="24" y="78"/>
                  </a:lnTo>
                  <a:lnTo>
                    <a:pt x="24" y="78"/>
                  </a:lnTo>
                  <a:lnTo>
                    <a:pt x="22" y="76"/>
                  </a:lnTo>
                  <a:lnTo>
                    <a:pt x="20" y="74"/>
                  </a:lnTo>
                  <a:lnTo>
                    <a:pt x="20" y="74"/>
                  </a:lnTo>
                  <a:close/>
                  <a:moveTo>
                    <a:pt x="58" y="166"/>
                  </a:moveTo>
                  <a:lnTo>
                    <a:pt x="58" y="166"/>
                  </a:lnTo>
                  <a:lnTo>
                    <a:pt x="52" y="164"/>
                  </a:lnTo>
                  <a:lnTo>
                    <a:pt x="50" y="162"/>
                  </a:lnTo>
                  <a:lnTo>
                    <a:pt x="46" y="158"/>
                  </a:lnTo>
                  <a:lnTo>
                    <a:pt x="46" y="154"/>
                  </a:lnTo>
                  <a:lnTo>
                    <a:pt x="46" y="154"/>
                  </a:lnTo>
                  <a:lnTo>
                    <a:pt x="46" y="150"/>
                  </a:lnTo>
                  <a:lnTo>
                    <a:pt x="50" y="146"/>
                  </a:lnTo>
                  <a:lnTo>
                    <a:pt x="52" y="144"/>
                  </a:lnTo>
                  <a:lnTo>
                    <a:pt x="58" y="144"/>
                  </a:lnTo>
                  <a:lnTo>
                    <a:pt x="58" y="144"/>
                  </a:lnTo>
                  <a:lnTo>
                    <a:pt x="62" y="144"/>
                  </a:lnTo>
                  <a:lnTo>
                    <a:pt x="64" y="146"/>
                  </a:lnTo>
                  <a:lnTo>
                    <a:pt x="68" y="150"/>
                  </a:lnTo>
                  <a:lnTo>
                    <a:pt x="68" y="154"/>
                  </a:lnTo>
                  <a:lnTo>
                    <a:pt x="68" y="154"/>
                  </a:lnTo>
                  <a:lnTo>
                    <a:pt x="68" y="158"/>
                  </a:lnTo>
                  <a:lnTo>
                    <a:pt x="64" y="162"/>
                  </a:lnTo>
                  <a:lnTo>
                    <a:pt x="62" y="164"/>
                  </a:lnTo>
                  <a:lnTo>
                    <a:pt x="58" y="166"/>
                  </a:lnTo>
                  <a:lnTo>
                    <a:pt x="58" y="166"/>
                  </a:lnTo>
                  <a:close/>
                  <a:moveTo>
                    <a:pt x="58" y="136"/>
                  </a:moveTo>
                  <a:lnTo>
                    <a:pt x="58" y="136"/>
                  </a:lnTo>
                  <a:lnTo>
                    <a:pt x="52" y="136"/>
                  </a:lnTo>
                  <a:lnTo>
                    <a:pt x="50" y="134"/>
                  </a:lnTo>
                  <a:lnTo>
                    <a:pt x="46" y="130"/>
                  </a:lnTo>
                  <a:lnTo>
                    <a:pt x="46" y="126"/>
                  </a:lnTo>
                  <a:lnTo>
                    <a:pt x="46" y="126"/>
                  </a:lnTo>
                  <a:lnTo>
                    <a:pt x="46" y="120"/>
                  </a:lnTo>
                  <a:lnTo>
                    <a:pt x="50" y="118"/>
                  </a:lnTo>
                  <a:lnTo>
                    <a:pt x="52" y="114"/>
                  </a:lnTo>
                  <a:lnTo>
                    <a:pt x="58" y="114"/>
                  </a:lnTo>
                  <a:lnTo>
                    <a:pt x="58" y="114"/>
                  </a:lnTo>
                  <a:lnTo>
                    <a:pt x="62" y="114"/>
                  </a:lnTo>
                  <a:lnTo>
                    <a:pt x="64" y="118"/>
                  </a:lnTo>
                  <a:lnTo>
                    <a:pt x="68" y="120"/>
                  </a:lnTo>
                  <a:lnTo>
                    <a:pt x="68" y="126"/>
                  </a:lnTo>
                  <a:lnTo>
                    <a:pt x="68" y="126"/>
                  </a:lnTo>
                  <a:lnTo>
                    <a:pt x="68" y="130"/>
                  </a:lnTo>
                  <a:lnTo>
                    <a:pt x="64" y="134"/>
                  </a:lnTo>
                  <a:lnTo>
                    <a:pt x="62" y="136"/>
                  </a:lnTo>
                  <a:lnTo>
                    <a:pt x="58" y="136"/>
                  </a:lnTo>
                  <a:lnTo>
                    <a:pt x="58" y="136"/>
                  </a:lnTo>
                  <a:close/>
                  <a:moveTo>
                    <a:pt x="58" y="110"/>
                  </a:moveTo>
                  <a:lnTo>
                    <a:pt x="58" y="110"/>
                  </a:lnTo>
                  <a:lnTo>
                    <a:pt x="52" y="110"/>
                  </a:lnTo>
                  <a:lnTo>
                    <a:pt x="50" y="106"/>
                  </a:lnTo>
                  <a:lnTo>
                    <a:pt x="46" y="104"/>
                  </a:lnTo>
                  <a:lnTo>
                    <a:pt x="46" y="98"/>
                  </a:lnTo>
                  <a:lnTo>
                    <a:pt x="46" y="98"/>
                  </a:lnTo>
                  <a:lnTo>
                    <a:pt x="46" y="94"/>
                  </a:lnTo>
                  <a:lnTo>
                    <a:pt x="50" y="92"/>
                  </a:lnTo>
                  <a:lnTo>
                    <a:pt x="52" y="88"/>
                  </a:lnTo>
                  <a:lnTo>
                    <a:pt x="58" y="88"/>
                  </a:lnTo>
                  <a:lnTo>
                    <a:pt x="58" y="88"/>
                  </a:lnTo>
                  <a:lnTo>
                    <a:pt x="62" y="88"/>
                  </a:lnTo>
                  <a:lnTo>
                    <a:pt x="64" y="92"/>
                  </a:lnTo>
                  <a:lnTo>
                    <a:pt x="68" y="94"/>
                  </a:lnTo>
                  <a:lnTo>
                    <a:pt x="68" y="98"/>
                  </a:lnTo>
                  <a:lnTo>
                    <a:pt x="68" y="98"/>
                  </a:lnTo>
                  <a:lnTo>
                    <a:pt x="68" y="104"/>
                  </a:lnTo>
                  <a:lnTo>
                    <a:pt x="64" y="106"/>
                  </a:lnTo>
                  <a:lnTo>
                    <a:pt x="62" y="110"/>
                  </a:lnTo>
                  <a:lnTo>
                    <a:pt x="58" y="110"/>
                  </a:lnTo>
                  <a:lnTo>
                    <a:pt x="58" y="110"/>
                  </a:lnTo>
                  <a:close/>
                  <a:moveTo>
                    <a:pt x="64" y="74"/>
                  </a:moveTo>
                  <a:lnTo>
                    <a:pt x="64" y="68"/>
                  </a:lnTo>
                  <a:lnTo>
                    <a:pt x="64" y="68"/>
                  </a:lnTo>
                  <a:lnTo>
                    <a:pt x="66" y="64"/>
                  </a:lnTo>
                  <a:lnTo>
                    <a:pt x="68" y="62"/>
                  </a:lnTo>
                  <a:lnTo>
                    <a:pt x="90" y="62"/>
                  </a:lnTo>
                  <a:lnTo>
                    <a:pt x="90" y="62"/>
                  </a:lnTo>
                  <a:lnTo>
                    <a:pt x="94" y="64"/>
                  </a:lnTo>
                  <a:lnTo>
                    <a:pt x="94" y="68"/>
                  </a:lnTo>
                  <a:lnTo>
                    <a:pt x="94" y="74"/>
                  </a:lnTo>
                  <a:lnTo>
                    <a:pt x="94" y="74"/>
                  </a:lnTo>
                  <a:lnTo>
                    <a:pt x="94" y="76"/>
                  </a:lnTo>
                  <a:lnTo>
                    <a:pt x="90" y="78"/>
                  </a:lnTo>
                  <a:lnTo>
                    <a:pt x="68" y="78"/>
                  </a:lnTo>
                  <a:lnTo>
                    <a:pt x="68" y="78"/>
                  </a:lnTo>
                  <a:lnTo>
                    <a:pt x="66" y="76"/>
                  </a:lnTo>
                  <a:lnTo>
                    <a:pt x="64" y="74"/>
                  </a:lnTo>
                  <a:lnTo>
                    <a:pt x="64" y="74"/>
                  </a:lnTo>
                  <a:close/>
                  <a:moveTo>
                    <a:pt x="84" y="166"/>
                  </a:moveTo>
                  <a:lnTo>
                    <a:pt x="84" y="166"/>
                  </a:lnTo>
                  <a:lnTo>
                    <a:pt x="80" y="164"/>
                  </a:lnTo>
                  <a:lnTo>
                    <a:pt x="76" y="162"/>
                  </a:lnTo>
                  <a:lnTo>
                    <a:pt x="74" y="158"/>
                  </a:lnTo>
                  <a:lnTo>
                    <a:pt x="74" y="154"/>
                  </a:lnTo>
                  <a:lnTo>
                    <a:pt x="74" y="154"/>
                  </a:lnTo>
                  <a:lnTo>
                    <a:pt x="74" y="150"/>
                  </a:lnTo>
                  <a:lnTo>
                    <a:pt x="76" y="146"/>
                  </a:lnTo>
                  <a:lnTo>
                    <a:pt x="80" y="144"/>
                  </a:lnTo>
                  <a:lnTo>
                    <a:pt x="84" y="144"/>
                  </a:lnTo>
                  <a:lnTo>
                    <a:pt x="84" y="144"/>
                  </a:lnTo>
                  <a:lnTo>
                    <a:pt x="90" y="144"/>
                  </a:lnTo>
                  <a:lnTo>
                    <a:pt x="92" y="146"/>
                  </a:lnTo>
                  <a:lnTo>
                    <a:pt x="96" y="150"/>
                  </a:lnTo>
                  <a:lnTo>
                    <a:pt x="96" y="154"/>
                  </a:lnTo>
                  <a:lnTo>
                    <a:pt x="96" y="154"/>
                  </a:lnTo>
                  <a:lnTo>
                    <a:pt x="96" y="158"/>
                  </a:lnTo>
                  <a:lnTo>
                    <a:pt x="92" y="162"/>
                  </a:lnTo>
                  <a:lnTo>
                    <a:pt x="90" y="164"/>
                  </a:lnTo>
                  <a:lnTo>
                    <a:pt x="84" y="166"/>
                  </a:lnTo>
                  <a:lnTo>
                    <a:pt x="84" y="166"/>
                  </a:lnTo>
                  <a:close/>
                  <a:moveTo>
                    <a:pt x="84" y="136"/>
                  </a:moveTo>
                  <a:lnTo>
                    <a:pt x="84" y="136"/>
                  </a:lnTo>
                  <a:lnTo>
                    <a:pt x="80" y="136"/>
                  </a:lnTo>
                  <a:lnTo>
                    <a:pt x="76" y="134"/>
                  </a:lnTo>
                  <a:lnTo>
                    <a:pt x="74" y="130"/>
                  </a:lnTo>
                  <a:lnTo>
                    <a:pt x="74" y="126"/>
                  </a:lnTo>
                  <a:lnTo>
                    <a:pt x="74" y="126"/>
                  </a:lnTo>
                  <a:lnTo>
                    <a:pt x="74" y="120"/>
                  </a:lnTo>
                  <a:lnTo>
                    <a:pt x="76" y="118"/>
                  </a:lnTo>
                  <a:lnTo>
                    <a:pt x="80" y="114"/>
                  </a:lnTo>
                  <a:lnTo>
                    <a:pt x="84" y="114"/>
                  </a:lnTo>
                  <a:lnTo>
                    <a:pt x="84" y="114"/>
                  </a:lnTo>
                  <a:lnTo>
                    <a:pt x="90" y="114"/>
                  </a:lnTo>
                  <a:lnTo>
                    <a:pt x="92" y="118"/>
                  </a:lnTo>
                  <a:lnTo>
                    <a:pt x="96" y="120"/>
                  </a:lnTo>
                  <a:lnTo>
                    <a:pt x="96" y="126"/>
                  </a:lnTo>
                  <a:lnTo>
                    <a:pt x="96" y="126"/>
                  </a:lnTo>
                  <a:lnTo>
                    <a:pt x="96" y="130"/>
                  </a:lnTo>
                  <a:lnTo>
                    <a:pt x="92" y="134"/>
                  </a:lnTo>
                  <a:lnTo>
                    <a:pt x="90" y="136"/>
                  </a:lnTo>
                  <a:lnTo>
                    <a:pt x="84" y="136"/>
                  </a:lnTo>
                  <a:lnTo>
                    <a:pt x="84" y="136"/>
                  </a:lnTo>
                  <a:close/>
                  <a:moveTo>
                    <a:pt x="84" y="110"/>
                  </a:moveTo>
                  <a:lnTo>
                    <a:pt x="84" y="110"/>
                  </a:lnTo>
                  <a:lnTo>
                    <a:pt x="80" y="110"/>
                  </a:lnTo>
                  <a:lnTo>
                    <a:pt x="76" y="106"/>
                  </a:lnTo>
                  <a:lnTo>
                    <a:pt x="74" y="104"/>
                  </a:lnTo>
                  <a:lnTo>
                    <a:pt x="74" y="98"/>
                  </a:lnTo>
                  <a:lnTo>
                    <a:pt x="74" y="98"/>
                  </a:lnTo>
                  <a:lnTo>
                    <a:pt x="74" y="94"/>
                  </a:lnTo>
                  <a:lnTo>
                    <a:pt x="76" y="92"/>
                  </a:lnTo>
                  <a:lnTo>
                    <a:pt x="80" y="88"/>
                  </a:lnTo>
                  <a:lnTo>
                    <a:pt x="84" y="88"/>
                  </a:lnTo>
                  <a:lnTo>
                    <a:pt x="84" y="88"/>
                  </a:lnTo>
                  <a:lnTo>
                    <a:pt x="90" y="88"/>
                  </a:lnTo>
                  <a:lnTo>
                    <a:pt x="92" y="92"/>
                  </a:lnTo>
                  <a:lnTo>
                    <a:pt x="96" y="94"/>
                  </a:lnTo>
                  <a:lnTo>
                    <a:pt x="96" y="98"/>
                  </a:lnTo>
                  <a:lnTo>
                    <a:pt x="96" y="98"/>
                  </a:lnTo>
                  <a:lnTo>
                    <a:pt x="96" y="104"/>
                  </a:lnTo>
                  <a:lnTo>
                    <a:pt x="92" y="106"/>
                  </a:lnTo>
                  <a:lnTo>
                    <a:pt x="90" y="110"/>
                  </a:lnTo>
                  <a:lnTo>
                    <a:pt x="84" y="110"/>
                  </a:lnTo>
                  <a:lnTo>
                    <a:pt x="84" y="110"/>
                  </a:lnTo>
                  <a:close/>
                  <a:moveTo>
                    <a:pt x="104" y="38"/>
                  </a:moveTo>
                  <a:lnTo>
                    <a:pt x="104" y="38"/>
                  </a:lnTo>
                  <a:lnTo>
                    <a:pt x="102" y="42"/>
                  </a:lnTo>
                  <a:lnTo>
                    <a:pt x="100" y="48"/>
                  </a:lnTo>
                  <a:lnTo>
                    <a:pt x="96" y="50"/>
                  </a:lnTo>
                  <a:lnTo>
                    <a:pt x="90" y="52"/>
                  </a:lnTo>
                  <a:lnTo>
                    <a:pt x="24" y="52"/>
                  </a:lnTo>
                  <a:lnTo>
                    <a:pt x="24" y="52"/>
                  </a:lnTo>
                  <a:lnTo>
                    <a:pt x="18" y="50"/>
                  </a:lnTo>
                  <a:lnTo>
                    <a:pt x="14" y="48"/>
                  </a:lnTo>
                  <a:lnTo>
                    <a:pt x="12" y="42"/>
                  </a:lnTo>
                  <a:lnTo>
                    <a:pt x="10" y="38"/>
                  </a:lnTo>
                  <a:lnTo>
                    <a:pt x="10" y="26"/>
                  </a:lnTo>
                  <a:lnTo>
                    <a:pt x="10" y="26"/>
                  </a:lnTo>
                  <a:lnTo>
                    <a:pt x="12" y="22"/>
                  </a:lnTo>
                  <a:lnTo>
                    <a:pt x="14" y="16"/>
                  </a:lnTo>
                  <a:lnTo>
                    <a:pt x="18" y="14"/>
                  </a:lnTo>
                  <a:lnTo>
                    <a:pt x="24" y="12"/>
                  </a:lnTo>
                  <a:lnTo>
                    <a:pt x="90" y="12"/>
                  </a:lnTo>
                  <a:lnTo>
                    <a:pt x="90" y="12"/>
                  </a:lnTo>
                  <a:lnTo>
                    <a:pt x="96" y="14"/>
                  </a:lnTo>
                  <a:lnTo>
                    <a:pt x="100" y="16"/>
                  </a:lnTo>
                  <a:lnTo>
                    <a:pt x="102" y="22"/>
                  </a:lnTo>
                  <a:lnTo>
                    <a:pt x="104" y="26"/>
                  </a:lnTo>
                  <a:lnTo>
                    <a:pt x="104" y="3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endParaRPr>
            </a:p>
          </p:txBody>
        </p:sp>
        <p:sp>
          <p:nvSpPr>
            <p:cNvPr id="29" name="椭圆 28"/>
            <p:cNvSpPr/>
            <p:nvPr/>
          </p:nvSpPr>
          <p:spPr bwMode="auto">
            <a:xfrm>
              <a:off x="6763006" y="2175445"/>
              <a:ext cx="2736232" cy="2910074"/>
            </a:xfrm>
            <a:prstGeom prst="ellipse">
              <a:avLst/>
            </a:prstGeom>
            <a:solidFill>
              <a:schemeClr val="bg1">
                <a:lumMod val="50000"/>
              </a:schemeClr>
            </a:solidFill>
            <a:ln w="9525" cap="flat" cmpd="sng" algn="ctr">
              <a:noFill/>
              <a:prstDash val="solid"/>
              <a:round/>
              <a:headEnd type="none" w="med" len="med"/>
              <a:tailEnd type="none" w="med" len="med"/>
            </a:ln>
            <a:effectLst>
              <a:glow rad="228600">
                <a:schemeClr val="bg1">
                  <a:lumMod val="85000"/>
                  <a:alpha val="40000"/>
                </a:schemeClr>
              </a:glow>
            </a:effectLst>
          </p:spPr>
          <p:txBody>
            <a:bodyPr vert="horz" wrap="square" lIns="0" tIns="0" rIns="0" bIns="0" numCol="1" rtlCol="0" anchor="t" anchorCtr="0" compatLnSpc="1">
              <a:prstTxWarp prst="textNoShape">
                <a:avLst/>
              </a:prstTxWarp>
            </a:bodyPr>
            <a:lstStyle/>
            <a:p>
              <a:pPr algn="ctr" defTabSz="685617" fontAlgn="auto">
                <a:spcBef>
                  <a:spcPts val="0"/>
                </a:spcBef>
                <a:spcAft>
                  <a:spcPts val="0"/>
                </a:spcAft>
                <a:buClr>
                  <a:srgbClr val="CC9900"/>
                </a:buClr>
                <a:defRPr/>
              </a:pPr>
              <a:endParaRPr lang="en-US" altLang="zh-CN" sz="1200" kern="0" dirty="0">
                <a:solidFill>
                  <a:srgbClr val="FFFFFF"/>
                </a:solidFill>
                <a:latin typeface="+mn-ea"/>
                <a:ea typeface="+mn-ea"/>
                <a:cs typeface="Arial" pitchFamily="34" charset="0"/>
              </a:endParaRPr>
            </a:p>
          </p:txBody>
        </p:sp>
        <p:sp>
          <p:nvSpPr>
            <p:cNvPr id="30" name="2000276835"/>
            <p:cNvSpPr txBox="1"/>
            <p:nvPr/>
          </p:nvSpPr>
          <p:spPr>
            <a:xfrm>
              <a:off x="8191792" y="3770822"/>
              <a:ext cx="1127427" cy="406804"/>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GPU virtualization</a:t>
              </a:r>
              <a:r>
                <a:rPr lang="zh-CN" altLang="en-US" sz="1200" b="1" kern="0" dirty="0">
                  <a:solidFill>
                    <a:schemeClr val="bg1"/>
                  </a:solidFill>
                  <a:latin typeface="+mn-ea"/>
                  <a:ea typeface="+mn-ea"/>
                  <a:cs typeface="Arial" pitchFamily="34" charset="0"/>
                </a:rPr>
                <a:t> </a:t>
              </a:r>
              <a:r>
                <a:rPr lang="en-US" altLang="zh-CN" sz="1200" b="1" kern="0" dirty="0">
                  <a:solidFill>
                    <a:schemeClr val="bg1"/>
                  </a:solidFill>
                  <a:latin typeface="+mn-ea"/>
                  <a:ea typeface="+mn-ea"/>
                  <a:cs typeface="Arial" pitchFamily="34" charset="0"/>
                </a:rPr>
                <a:t> </a:t>
              </a:r>
            </a:p>
          </p:txBody>
        </p:sp>
        <p:sp>
          <p:nvSpPr>
            <p:cNvPr id="31" name="321895652"/>
            <p:cNvSpPr txBox="1"/>
            <p:nvPr/>
          </p:nvSpPr>
          <p:spPr>
            <a:xfrm>
              <a:off x="7356140" y="2304303"/>
              <a:ext cx="1431502" cy="406804"/>
            </a:xfrm>
            <a:prstGeom prst="rect">
              <a:avLst/>
            </a:prstGeom>
            <a:noFill/>
          </p:spPr>
          <p:txBody>
            <a:bodyPr wrap="square" rtlCol="0" anchor="ctr">
              <a:spAutoFit/>
            </a:bodyPr>
            <a:lstStyle/>
            <a:p>
              <a:pPr algn="ctr" defTabSz="1219352" fontAlgn="auto">
                <a:spcBef>
                  <a:spcPts val="0"/>
                </a:spcBef>
                <a:spcAft>
                  <a:spcPts val="0"/>
                </a:spcAft>
                <a:defRPr/>
              </a:pPr>
              <a:r>
                <a:rPr lang="en-US" altLang="zh-CN" sz="1200" b="1" kern="0" dirty="0">
                  <a:solidFill>
                    <a:schemeClr val="bg1"/>
                  </a:solidFill>
                  <a:latin typeface="+mn-ea"/>
                  <a:ea typeface="+mn-ea"/>
                  <a:cs typeface="Arial" pitchFamily="34" charset="0"/>
                </a:rPr>
                <a:t>Memory </a:t>
              </a:r>
              <a:r>
                <a:rPr lang="en-US" altLang="zh-CN" sz="1200" b="1" kern="0" dirty="0" err="1">
                  <a:solidFill>
                    <a:schemeClr val="bg1"/>
                  </a:solidFill>
                  <a:latin typeface="+mn-ea"/>
                  <a:ea typeface="+mn-ea"/>
                  <a:cs typeface="Arial" pitchFamily="34" charset="0"/>
                </a:rPr>
                <a:t>overcommitment</a:t>
              </a:r>
              <a:endParaRPr lang="en-US" altLang="zh-CN" sz="1200" b="1" kern="0" dirty="0">
                <a:solidFill>
                  <a:schemeClr val="bg1"/>
                </a:solidFill>
                <a:latin typeface="+mn-ea"/>
                <a:ea typeface="+mn-ea"/>
                <a:cs typeface="Arial" pitchFamily="34" charset="0"/>
              </a:endParaRPr>
            </a:p>
          </p:txBody>
        </p:sp>
        <p:sp>
          <p:nvSpPr>
            <p:cNvPr id="32" name="892003923"/>
            <p:cNvSpPr txBox="1"/>
            <p:nvPr/>
          </p:nvSpPr>
          <p:spPr>
            <a:xfrm>
              <a:off x="7070922" y="3322376"/>
              <a:ext cx="1033555" cy="406804"/>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Load balancing</a:t>
              </a:r>
              <a:r>
                <a:rPr lang="zh-CN" altLang="en-US" sz="1200" b="1" kern="0" dirty="0">
                  <a:solidFill>
                    <a:schemeClr val="bg1"/>
                  </a:solidFill>
                  <a:latin typeface="+mn-ea"/>
                  <a:ea typeface="+mn-ea"/>
                  <a:cs typeface="Arial" pitchFamily="34" charset="0"/>
                </a:rPr>
                <a:t>  </a:t>
              </a:r>
              <a:endParaRPr lang="en-US" altLang="zh-CN" sz="1200" b="1" kern="0" dirty="0">
                <a:solidFill>
                  <a:schemeClr val="bg1"/>
                </a:solidFill>
                <a:latin typeface="+mn-ea"/>
                <a:ea typeface="+mn-ea"/>
                <a:cs typeface="Arial" pitchFamily="34" charset="0"/>
              </a:endParaRPr>
            </a:p>
          </p:txBody>
        </p:sp>
        <p:sp>
          <p:nvSpPr>
            <p:cNvPr id="33" name="TextBox 32"/>
            <p:cNvSpPr txBox="1"/>
            <p:nvPr/>
          </p:nvSpPr>
          <p:spPr>
            <a:xfrm>
              <a:off x="7070921" y="3801143"/>
              <a:ext cx="732778"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QOS </a:t>
              </a:r>
            </a:p>
          </p:txBody>
        </p:sp>
        <p:sp>
          <p:nvSpPr>
            <p:cNvPr id="34" name="TextBox 33"/>
            <p:cNvSpPr txBox="1"/>
            <p:nvPr/>
          </p:nvSpPr>
          <p:spPr>
            <a:xfrm>
              <a:off x="7070922" y="2683657"/>
              <a:ext cx="1293331"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HA/FT</a:t>
              </a:r>
            </a:p>
          </p:txBody>
        </p:sp>
        <p:sp>
          <p:nvSpPr>
            <p:cNvPr id="35" name="189268924"/>
            <p:cNvSpPr txBox="1"/>
            <p:nvPr/>
          </p:nvSpPr>
          <p:spPr>
            <a:xfrm>
              <a:off x="7070921" y="4158285"/>
              <a:ext cx="1080614"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Virtual firewall</a:t>
              </a:r>
              <a:r>
                <a:rPr lang="zh-CN" altLang="en-US" sz="1200" b="1" kern="0" dirty="0">
                  <a:solidFill>
                    <a:schemeClr val="bg1"/>
                  </a:solidFill>
                  <a:latin typeface="+mn-ea"/>
                  <a:ea typeface="+mn-ea"/>
                  <a:cs typeface="Arial" pitchFamily="34" charset="0"/>
                </a:rPr>
                <a:t> </a:t>
              </a:r>
              <a:r>
                <a:rPr lang="en-US" altLang="zh-CN" sz="1200" b="1" kern="0" dirty="0">
                  <a:solidFill>
                    <a:schemeClr val="bg1"/>
                  </a:solidFill>
                  <a:latin typeface="+mn-ea"/>
                  <a:ea typeface="+mn-ea"/>
                  <a:cs typeface="Arial" pitchFamily="34" charset="0"/>
                </a:rPr>
                <a:t> </a:t>
              </a:r>
            </a:p>
          </p:txBody>
        </p:sp>
        <p:sp>
          <p:nvSpPr>
            <p:cNvPr id="36" name="1560116045"/>
            <p:cNvSpPr txBox="1"/>
            <p:nvPr/>
          </p:nvSpPr>
          <p:spPr>
            <a:xfrm>
              <a:off x="7070921" y="2962336"/>
              <a:ext cx="1071512" cy="406804"/>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Live storage migration</a:t>
              </a:r>
              <a:r>
                <a:rPr lang="zh-CN" altLang="en-US" sz="1200" b="1" kern="0" dirty="0">
                  <a:solidFill>
                    <a:schemeClr val="bg1"/>
                  </a:solidFill>
                  <a:latin typeface="+mn-ea"/>
                  <a:ea typeface="+mn-ea"/>
                  <a:cs typeface="Arial" pitchFamily="34" charset="0"/>
                </a:rPr>
                <a:t>  </a:t>
              </a:r>
              <a:endParaRPr lang="en-US" altLang="zh-CN" sz="1200" b="1" kern="0" dirty="0">
                <a:solidFill>
                  <a:schemeClr val="bg1"/>
                </a:solidFill>
                <a:latin typeface="+mn-ea"/>
                <a:ea typeface="+mn-ea"/>
                <a:cs typeface="Arial" pitchFamily="34" charset="0"/>
              </a:endParaRPr>
            </a:p>
          </p:txBody>
        </p:sp>
        <p:sp>
          <p:nvSpPr>
            <p:cNvPr id="47" name="Freeform 84"/>
            <p:cNvSpPr>
              <a:spLocks/>
            </p:cNvSpPr>
            <p:nvPr/>
          </p:nvSpPr>
          <p:spPr bwMode="auto">
            <a:xfrm>
              <a:off x="8071221" y="1794413"/>
              <a:ext cx="187469" cy="200854"/>
            </a:xfrm>
            <a:custGeom>
              <a:avLst/>
              <a:gdLst/>
              <a:ahLst/>
              <a:cxnLst>
                <a:cxn ang="0">
                  <a:pos x="98" y="48"/>
                </a:cxn>
                <a:cxn ang="0">
                  <a:pos x="98" y="48"/>
                </a:cxn>
                <a:cxn ang="0">
                  <a:pos x="98" y="58"/>
                </a:cxn>
                <a:cxn ang="0">
                  <a:pos x="94" y="68"/>
                </a:cxn>
                <a:cxn ang="0">
                  <a:pos x="90" y="76"/>
                </a:cxn>
                <a:cxn ang="0">
                  <a:pos x="84" y="84"/>
                </a:cxn>
                <a:cxn ang="0">
                  <a:pos x="78" y="90"/>
                </a:cxn>
                <a:cxn ang="0">
                  <a:pos x="68" y="94"/>
                </a:cxn>
                <a:cxn ang="0">
                  <a:pos x="60" y="98"/>
                </a:cxn>
                <a:cxn ang="0">
                  <a:pos x="50" y="98"/>
                </a:cxn>
                <a:cxn ang="0">
                  <a:pos x="50" y="98"/>
                </a:cxn>
                <a:cxn ang="0">
                  <a:pos x="40" y="98"/>
                </a:cxn>
                <a:cxn ang="0">
                  <a:pos x="30" y="94"/>
                </a:cxn>
                <a:cxn ang="0">
                  <a:pos x="22" y="90"/>
                </a:cxn>
                <a:cxn ang="0">
                  <a:pos x="14" y="84"/>
                </a:cxn>
                <a:cxn ang="0">
                  <a:pos x="8" y="76"/>
                </a:cxn>
                <a:cxn ang="0">
                  <a:pos x="4" y="68"/>
                </a:cxn>
                <a:cxn ang="0">
                  <a:pos x="2" y="58"/>
                </a:cxn>
                <a:cxn ang="0">
                  <a:pos x="0" y="48"/>
                </a:cxn>
                <a:cxn ang="0">
                  <a:pos x="0" y="48"/>
                </a:cxn>
                <a:cxn ang="0">
                  <a:pos x="2" y="40"/>
                </a:cxn>
                <a:cxn ang="0">
                  <a:pos x="4" y="30"/>
                </a:cxn>
                <a:cxn ang="0">
                  <a:pos x="8" y="22"/>
                </a:cxn>
                <a:cxn ang="0">
                  <a:pos x="14" y="14"/>
                </a:cxn>
                <a:cxn ang="0">
                  <a:pos x="22" y="8"/>
                </a:cxn>
                <a:cxn ang="0">
                  <a:pos x="30" y="4"/>
                </a:cxn>
                <a:cxn ang="0">
                  <a:pos x="40" y="0"/>
                </a:cxn>
                <a:cxn ang="0">
                  <a:pos x="50" y="0"/>
                </a:cxn>
                <a:cxn ang="0">
                  <a:pos x="50" y="0"/>
                </a:cxn>
                <a:cxn ang="0">
                  <a:pos x="60" y="0"/>
                </a:cxn>
                <a:cxn ang="0">
                  <a:pos x="68" y="4"/>
                </a:cxn>
                <a:cxn ang="0">
                  <a:pos x="78" y="8"/>
                </a:cxn>
                <a:cxn ang="0">
                  <a:pos x="84" y="14"/>
                </a:cxn>
                <a:cxn ang="0">
                  <a:pos x="90" y="22"/>
                </a:cxn>
                <a:cxn ang="0">
                  <a:pos x="94" y="30"/>
                </a:cxn>
                <a:cxn ang="0">
                  <a:pos x="98" y="40"/>
                </a:cxn>
                <a:cxn ang="0">
                  <a:pos x="98" y="48"/>
                </a:cxn>
                <a:cxn ang="0">
                  <a:pos x="98" y="48"/>
                </a:cxn>
              </a:cxnLst>
              <a:rect l="0" t="0" r="r" b="b"/>
              <a:pathLst>
                <a:path w="98" h="98">
                  <a:moveTo>
                    <a:pt x="98" y="48"/>
                  </a:moveTo>
                  <a:lnTo>
                    <a:pt x="98" y="48"/>
                  </a:lnTo>
                  <a:lnTo>
                    <a:pt x="98" y="58"/>
                  </a:lnTo>
                  <a:lnTo>
                    <a:pt x="94" y="68"/>
                  </a:lnTo>
                  <a:lnTo>
                    <a:pt x="90" y="76"/>
                  </a:lnTo>
                  <a:lnTo>
                    <a:pt x="84" y="84"/>
                  </a:lnTo>
                  <a:lnTo>
                    <a:pt x="78" y="90"/>
                  </a:lnTo>
                  <a:lnTo>
                    <a:pt x="68" y="94"/>
                  </a:lnTo>
                  <a:lnTo>
                    <a:pt x="60" y="98"/>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40"/>
                  </a:lnTo>
                  <a:lnTo>
                    <a:pt x="4" y="30"/>
                  </a:lnTo>
                  <a:lnTo>
                    <a:pt x="8" y="22"/>
                  </a:lnTo>
                  <a:lnTo>
                    <a:pt x="14" y="14"/>
                  </a:lnTo>
                  <a:lnTo>
                    <a:pt x="22" y="8"/>
                  </a:lnTo>
                  <a:lnTo>
                    <a:pt x="30" y="4"/>
                  </a:lnTo>
                  <a:lnTo>
                    <a:pt x="40" y="0"/>
                  </a:lnTo>
                  <a:lnTo>
                    <a:pt x="50" y="0"/>
                  </a:lnTo>
                  <a:lnTo>
                    <a:pt x="50" y="0"/>
                  </a:lnTo>
                  <a:lnTo>
                    <a:pt x="60" y="0"/>
                  </a:lnTo>
                  <a:lnTo>
                    <a:pt x="68" y="4"/>
                  </a:lnTo>
                  <a:lnTo>
                    <a:pt x="78" y="8"/>
                  </a:lnTo>
                  <a:lnTo>
                    <a:pt x="84" y="14"/>
                  </a:lnTo>
                  <a:lnTo>
                    <a:pt x="90" y="22"/>
                  </a:lnTo>
                  <a:lnTo>
                    <a:pt x="94" y="30"/>
                  </a:lnTo>
                  <a:lnTo>
                    <a:pt x="98" y="40"/>
                  </a:lnTo>
                  <a:lnTo>
                    <a:pt x="98" y="48"/>
                  </a:lnTo>
                  <a:lnTo>
                    <a:pt x="98" y="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48" name="Freeform 85"/>
            <p:cNvSpPr>
              <a:spLocks/>
            </p:cNvSpPr>
            <p:nvPr/>
          </p:nvSpPr>
          <p:spPr bwMode="auto">
            <a:xfrm>
              <a:off x="8002355" y="2015763"/>
              <a:ext cx="329027" cy="262340"/>
            </a:xfrm>
            <a:custGeom>
              <a:avLst/>
              <a:gdLst/>
              <a:ahLst/>
              <a:cxnLst>
                <a:cxn ang="0">
                  <a:pos x="136" y="0"/>
                </a:cxn>
                <a:cxn ang="0">
                  <a:pos x="122" y="0"/>
                </a:cxn>
                <a:cxn ang="0">
                  <a:pos x="86" y="62"/>
                </a:cxn>
                <a:cxn ang="0">
                  <a:pos x="50"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128"/>
                </a:cxn>
                <a:cxn ang="0">
                  <a:pos x="172" y="128"/>
                </a:cxn>
                <a:cxn ang="0">
                  <a:pos x="172" y="34"/>
                </a:cxn>
                <a:cxn ang="0">
                  <a:pos x="172" y="34"/>
                </a:cxn>
                <a:cxn ang="0">
                  <a:pos x="170" y="28"/>
                </a:cxn>
                <a:cxn ang="0">
                  <a:pos x="168" y="20"/>
                </a:cxn>
                <a:cxn ang="0">
                  <a:pos x="166" y="14"/>
                </a:cxn>
                <a:cxn ang="0">
                  <a:pos x="162" y="10"/>
                </a:cxn>
                <a:cxn ang="0">
                  <a:pos x="156" y="6"/>
                </a:cxn>
                <a:cxn ang="0">
                  <a:pos x="150" y="2"/>
                </a:cxn>
                <a:cxn ang="0">
                  <a:pos x="144" y="0"/>
                </a:cxn>
                <a:cxn ang="0">
                  <a:pos x="136" y="0"/>
                </a:cxn>
                <a:cxn ang="0">
                  <a:pos x="136" y="0"/>
                </a:cxn>
              </a:cxnLst>
              <a:rect l="0" t="0" r="r" b="b"/>
              <a:pathLst>
                <a:path w="172" h="128">
                  <a:moveTo>
                    <a:pt x="136" y="0"/>
                  </a:moveTo>
                  <a:lnTo>
                    <a:pt x="122" y="0"/>
                  </a:lnTo>
                  <a:lnTo>
                    <a:pt x="86" y="62"/>
                  </a:lnTo>
                  <a:lnTo>
                    <a:pt x="50" y="0"/>
                  </a:lnTo>
                  <a:lnTo>
                    <a:pt x="34" y="0"/>
                  </a:lnTo>
                  <a:lnTo>
                    <a:pt x="34" y="0"/>
                  </a:lnTo>
                  <a:lnTo>
                    <a:pt x="28" y="0"/>
                  </a:lnTo>
                  <a:lnTo>
                    <a:pt x="20" y="2"/>
                  </a:lnTo>
                  <a:lnTo>
                    <a:pt x="14" y="6"/>
                  </a:lnTo>
                  <a:lnTo>
                    <a:pt x="10" y="10"/>
                  </a:lnTo>
                  <a:lnTo>
                    <a:pt x="6" y="14"/>
                  </a:lnTo>
                  <a:lnTo>
                    <a:pt x="2" y="20"/>
                  </a:lnTo>
                  <a:lnTo>
                    <a:pt x="0" y="28"/>
                  </a:lnTo>
                  <a:lnTo>
                    <a:pt x="0" y="34"/>
                  </a:lnTo>
                  <a:lnTo>
                    <a:pt x="0" y="128"/>
                  </a:lnTo>
                  <a:lnTo>
                    <a:pt x="172" y="128"/>
                  </a:lnTo>
                  <a:lnTo>
                    <a:pt x="172" y="34"/>
                  </a:lnTo>
                  <a:lnTo>
                    <a:pt x="172" y="34"/>
                  </a:lnTo>
                  <a:lnTo>
                    <a:pt x="170" y="28"/>
                  </a:lnTo>
                  <a:lnTo>
                    <a:pt x="168" y="20"/>
                  </a:lnTo>
                  <a:lnTo>
                    <a:pt x="166" y="14"/>
                  </a:lnTo>
                  <a:lnTo>
                    <a:pt x="162" y="10"/>
                  </a:lnTo>
                  <a:lnTo>
                    <a:pt x="156" y="6"/>
                  </a:lnTo>
                  <a:lnTo>
                    <a:pt x="150" y="2"/>
                  </a:lnTo>
                  <a:lnTo>
                    <a:pt x="144" y="0"/>
                  </a:lnTo>
                  <a:lnTo>
                    <a:pt x="136" y="0"/>
                  </a:lnTo>
                  <a:lnTo>
                    <a:pt x="13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49" name="Freeform 86"/>
            <p:cNvSpPr>
              <a:spLocks/>
            </p:cNvSpPr>
            <p:nvPr/>
          </p:nvSpPr>
          <p:spPr bwMode="auto">
            <a:xfrm>
              <a:off x="8117131" y="2015763"/>
              <a:ext cx="99473" cy="90180"/>
            </a:xfrm>
            <a:custGeom>
              <a:avLst/>
              <a:gdLst/>
              <a:ahLst/>
              <a:cxnLst>
                <a:cxn ang="0">
                  <a:pos x="26" y="44"/>
                </a:cxn>
                <a:cxn ang="0">
                  <a:pos x="0" y="0"/>
                </a:cxn>
                <a:cxn ang="0">
                  <a:pos x="52" y="0"/>
                </a:cxn>
                <a:cxn ang="0">
                  <a:pos x="26" y="44"/>
                </a:cxn>
                <a:cxn ang="0">
                  <a:pos x="26" y="44"/>
                </a:cxn>
              </a:cxnLst>
              <a:rect l="0" t="0" r="r" b="b"/>
              <a:pathLst>
                <a:path w="52" h="44">
                  <a:moveTo>
                    <a:pt x="26" y="44"/>
                  </a:moveTo>
                  <a:lnTo>
                    <a:pt x="0" y="0"/>
                  </a:lnTo>
                  <a:lnTo>
                    <a:pt x="52" y="0"/>
                  </a:lnTo>
                  <a:lnTo>
                    <a:pt x="26" y="44"/>
                  </a:lnTo>
                  <a:lnTo>
                    <a:pt x="26"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50" name="Freeform 87"/>
            <p:cNvSpPr>
              <a:spLocks/>
            </p:cNvSpPr>
            <p:nvPr/>
          </p:nvSpPr>
          <p:spPr bwMode="auto">
            <a:xfrm>
              <a:off x="7834015" y="1794413"/>
              <a:ext cx="187469" cy="200854"/>
            </a:xfrm>
            <a:custGeom>
              <a:avLst/>
              <a:gdLst/>
              <a:ahLst/>
              <a:cxnLst>
                <a:cxn ang="0">
                  <a:pos x="98" y="48"/>
                </a:cxn>
                <a:cxn ang="0">
                  <a:pos x="98" y="48"/>
                </a:cxn>
                <a:cxn ang="0">
                  <a:pos x="98" y="58"/>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58"/>
                </a:cxn>
                <a:cxn ang="0">
                  <a:pos x="0" y="48"/>
                </a:cxn>
                <a:cxn ang="0">
                  <a:pos x="0" y="48"/>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48"/>
                </a:cxn>
                <a:cxn ang="0">
                  <a:pos x="98" y="48"/>
                </a:cxn>
              </a:cxnLst>
              <a:rect l="0" t="0" r="r" b="b"/>
              <a:pathLst>
                <a:path w="98" h="98">
                  <a:moveTo>
                    <a:pt x="98" y="48"/>
                  </a:moveTo>
                  <a:lnTo>
                    <a:pt x="98" y="48"/>
                  </a:lnTo>
                  <a:lnTo>
                    <a:pt x="98" y="58"/>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58"/>
                  </a:lnTo>
                  <a:lnTo>
                    <a:pt x="0" y="48"/>
                  </a:lnTo>
                  <a:lnTo>
                    <a:pt x="0" y="48"/>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48"/>
                  </a:lnTo>
                  <a:lnTo>
                    <a:pt x="98" y="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51" name="Freeform 88"/>
            <p:cNvSpPr>
              <a:spLocks/>
            </p:cNvSpPr>
            <p:nvPr/>
          </p:nvSpPr>
          <p:spPr bwMode="auto">
            <a:xfrm>
              <a:off x="7757496" y="2007566"/>
              <a:ext cx="340504" cy="270539"/>
            </a:xfrm>
            <a:custGeom>
              <a:avLst/>
              <a:gdLst/>
              <a:ahLst/>
              <a:cxnLst>
                <a:cxn ang="0">
                  <a:pos x="178" y="132"/>
                </a:cxn>
                <a:cxn ang="0">
                  <a:pos x="174" y="132"/>
                </a:cxn>
                <a:cxn ang="0">
                  <a:pos x="4" y="132"/>
                </a:cxn>
                <a:cxn ang="0">
                  <a:pos x="0" y="132"/>
                </a:cxn>
                <a:cxn ang="0">
                  <a:pos x="0" y="130"/>
                </a:cxn>
                <a:cxn ang="0">
                  <a:pos x="0" y="38"/>
                </a:cxn>
                <a:cxn ang="0">
                  <a:pos x="0" y="38"/>
                </a:cxn>
                <a:cxn ang="0">
                  <a:pos x="0" y="30"/>
                </a:cxn>
                <a:cxn ang="0">
                  <a:pos x="4" y="24"/>
                </a:cxn>
                <a:cxn ang="0">
                  <a:pos x="6" y="16"/>
                </a:cxn>
                <a:cxn ang="0">
                  <a:pos x="12" y="12"/>
                </a:cxn>
                <a:cxn ang="0">
                  <a:pos x="16" y="8"/>
                </a:cxn>
                <a:cxn ang="0">
                  <a:pos x="24" y="4"/>
                </a:cxn>
                <a:cxn ang="0">
                  <a:pos x="30" y="2"/>
                </a:cxn>
                <a:cxn ang="0">
                  <a:pos x="38" y="0"/>
                </a:cxn>
                <a:cxn ang="0">
                  <a:pos x="52" y="0"/>
                </a:cxn>
                <a:cxn ang="0">
                  <a:pos x="54" y="0"/>
                </a:cxn>
                <a:cxn ang="0">
                  <a:pos x="56" y="2"/>
                </a:cxn>
                <a:cxn ang="0">
                  <a:pos x="88" y="60"/>
                </a:cxn>
                <a:cxn ang="0">
                  <a:pos x="122" y="2"/>
                </a:cxn>
                <a:cxn ang="0">
                  <a:pos x="124" y="0"/>
                </a:cxn>
                <a:cxn ang="0">
                  <a:pos x="126" y="0"/>
                </a:cxn>
                <a:cxn ang="0">
                  <a:pos x="140" y="0"/>
                </a:cxn>
                <a:cxn ang="0">
                  <a:pos x="140" y="0"/>
                </a:cxn>
                <a:cxn ang="0">
                  <a:pos x="148" y="2"/>
                </a:cxn>
                <a:cxn ang="0">
                  <a:pos x="154" y="4"/>
                </a:cxn>
                <a:cxn ang="0">
                  <a:pos x="162" y="8"/>
                </a:cxn>
                <a:cxn ang="0">
                  <a:pos x="166" y="12"/>
                </a:cxn>
                <a:cxn ang="0">
                  <a:pos x="172" y="16"/>
                </a:cxn>
                <a:cxn ang="0">
                  <a:pos x="174" y="24"/>
                </a:cxn>
                <a:cxn ang="0">
                  <a:pos x="176" y="30"/>
                </a:cxn>
                <a:cxn ang="0">
                  <a:pos x="178" y="38"/>
                </a:cxn>
                <a:cxn ang="0">
                  <a:pos x="178" y="130"/>
                </a:cxn>
                <a:cxn ang="0">
                  <a:pos x="178" y="132"/>
                </a:cxn>
                <a:cxn ang="0">
                  <a:pos x="178" y="132"/>
                </a:cxn>
              </a:cxnLst>
              <a:rect l="0" t="0" r="r" b="b"/>
              <a:pathLst>
                <a:path w="178" h="132">
                  <a:moveTo>
                    <a:pt x="178" y="132"/>
                  </a:moveTo>
                  <a:lnTo>
                    <a:pt x="174" y="132"/>
                  </a:lnTo>
                  <a:lnTo>
                    <a:pt x="4" y="132"/>
                  </a:lnTo>
                  <a:lnTo>
                    <a:pt x="0" y="132"/>
                  </a:lnTo>
                  <a:lnTo>
                    <a:pt x="0" y="130"/>
                  </a:lnTo>
                  <a:lnTo>
                    <a:pt x="0" y="38"/>
                  </a:lnTo>
                  <a:lnTo>
                    <a:pt x="0" y="38"/>
                  </a:lnTo>
                  <a:lnTo>
                    <a:pt x="0" y="30"/>
                  </a:lnTo>
                  <a:lnTo>
                    <a:pt x="4" y="24"/>
                  </a:lnTo>
                  <a:lnTo>
                    <a:pt x="6" y="16"/>
                  </a:lnTo>
                  <a:lnTo>
                    <a:pt x="12" y="12"/>
                  </a:lnTo>
                  <a:lnTo>
                    <a:pt x="16" y="8"/>
                  </a:lnTo>
                  <a:lnTo>
                    <a:pt x="24" y="4"/>
                  </a:lnTo>
                  <a:lnTo>
                    <a:pt x="30" y="2"/>
                  </a:lnTo>
                  <a:lnTo>
                    <a:pt x="38" y="0"/>
                  </a:lnTo>
                  <a:lnTo>
                    <a:pt x="52" y="0"/>
                  </a:lnTo>
                  <a:lnTo>
                    <a:pt x="54" y="0"/>
                  </a:lnTo>
                  <a:lnTo>
                    <a:pt x="56" y="2"/>
                  </a:lnTo>
                  <a:lnTo>
                    <a:pt x="88" y="60"/>
                  </a:lnTo>
                  <a:lnTo>
                    <a:pt x="122" y="2"/>
                  </a:lnTo>
                  <a:lnTo>
                    <a:pt x="124" y="0"/>
                  </a:lnTo>
                  <a:lnTo>
                    <a:pt x="126" y="0"/>
                  </a:lnTo>
                  <a:lnTo>
                    <a:pt x="140" y="0"/>
                  </a:lnTo>
                  <a:lnTo>
                    <a:pt x="140" y="0"/>
                  </a:lnTo>
                  <a:lnTo>
                    <a:pt x="148" y="2"/>
                  </a:lnTo>
                  <a:lnTo>
                    <a:pt x="154" y="4"/>
                  </a:lnTo>
                  <a:lnTo>
                    <a:pt x="162" y="8"/>
                  </a:lnTo>
                  <a:lnTo>
                    <a:pt x="166" y="12"/>
                  </a:lnTo>
                  <a:lnTo>
                    <a:pt x="172" y="16"/>
                  </a:lnTo>
                  <a:lnTo>
                    <a:pt x="174" y="24"/>
                  </a:lnTo>
                  <a:lnTo>
                    <a:pt x="176" y="30"/>
                  </a:lnTo>
                  <a:lnTo>
                    <a:pt x="178" y="38"/>
                  </a:lnTo>
                  <a:lnTo>
                    <a:pt x="178" y="130"/>
                  </a:lnTo>
                  <a:lnTo>
                    <a:pt x="178" y="132"/>
                  </a:lnTo>
                  <a:lnTo>
                    <a:pt x="178" y="1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52" name="Freeform 89"/>
            <p:cNvSpPr>
              <a:spLocks/>
            </p:cNvSpPr>
            <p:nvPr/>
          </p:nvSpPr>
          <p:spPr bwMode="auto">
            <a:xfrm>
              <a:off x="7761323" y="2015763"/>
              <a:ext cx="329027" cy="262340"/>
            </a:xfrm>
            <a:custGeom>
              <a:avLst/>
              <a:gdLst/>
              <a:ahLst/>
              <a:cxnLst>
                <a:cxn ang="0">
                  <a:pos x="138" y="0"/>
                </a:cxn>
                <a:cxn ang="0">
                  <a:pos x="122" y="0"/>
                </a:cxn>
                <a:cxn ang="0">
                  <a:pos x="86" y="62"/>
                </a:cxn>
                <a:cxn ang="0">
                  <a:pos x="50" y="0"/>
                </a:cxn>
                <a:cxn ang="0">
                  <a:pos x="36" y="0"/>
                </a:cxn>
                <a:cxn ang="0">
                  <a:pos x="36" y="0"/>
                </a:cxn>
                <a:cxn ang="0">
                  <a:pos x="28" y="0"/>
                </a:cxn>
                <a:cxn ang="0">
                  <a:pos x="22" y="2"/>
                </a:cxn>
                <a:cxn ang="0">
                  <a:pos x="16" y="6"/>
                </a:cxn>
                <a:cxn ang="0">
                  <a:pos x="12" y="10"/>
                </a:cxn>
                <a:cxn ang="0">
                  <a:pos x="6" y="14"/>
                </a:cxn>
                <a:cxn ang="0">
                  <a:pos x="4" y="20"/>
                </a:cxn>
                <a:cxn ang="0">
                  <a:pos x="2" y="28"/>
                </a:cxn>
                <a:cxn ang="0">
                  <a:pos x="0" y="34"/>
                </a:cxn>
                <a:cxn ang="0">
                  <a:pos x="0" y="128"/>
                </a:cxn>
                <a:cxn ang="0">
                  <a:pos x="172" y="128"/>
                </a:cxn>
                <a:cxn ang="0">
                  <a:pos x="172" y="34"/>
                </a:cxn>
                <a:cxn ang="0">
                  <a:pos x="172" y="34"/>
                </a:cxn>
                <a:cxn ang="0">
                  <a:pos x="172" y="28"/>
                </a:cxn>
                <a:cxn ang="0">
                  <a:pos x="170" y="20"/>
                </a:cxn>
                <a:cxn ang="0">
                  <a:pos x="166" y="14"/>
                </a:cxn>
                <a:cxn ang="0">
                  <a:pos x="162" y="10"/>
                </a:cxn>
                <a:cxn ang="0">
                  <a:pos x="158" y="6"/>
                </a:cxn>
                <a:cxn ang="0">
                  <a:pos x="152" y="2"/>
                </a:cxn>
                <a:cxn ang="0">
                  <a:pos x="144" y="0"/>
                </a:cxn>
                <a:cxn ang="0">
                  <a:pos x="138" y="0"/>
                </a:cxn>
                <a:cxn ang="0">
                  <a:pos x="138" y="0"/>
                </a:cxn>
              </a:cxnLst>
              <a:rect l="0" t="0" r="r" b="b"/>
              <a:pathLst>
                <a:path w="172" h="128">
                  <a:moveTo>
                    <a:pt x="138" y="0"/>
                  </a:moveTo>
                  <a:lnTo>
                    <a:pt x="122" y="0"/>
                  </a:lnTo>
                  <a:lnTo>
                    <a:pt x="86" y="62"/>
                  </a:lnTo>
                  <a:lnTo>
                    <a:pt x="50" y="0"/>
                  </a:lnTo>
                  <a:lnTo>
                    <a:pt x="36" y="0"/>
                  </a:lnTo>
                  <a:lnTo>
                    <a:pt x="36" y="0"/>
                  </a:lnTo>
                  <a:lnTo>
                    <a:pt x="28" y="0"/>
                  </a:lnTo>
                  <a:lnTo>
                    <a:pt x="22" y="2"/>
                  </a:lnTo>
                  <a:lnTo>
                    <a:pt x="16" y="6"/>
                  </a:lnTo>
                  <a:lnTo>
                    <a:pt x="12" y="10"/>
                  </a:lnTo>
                  <a:lnTo>
                    <a:pt x="6" y="14"/>
                  </a:lnTo>
                  <a:lnTo>
                    <a:pt x="4" y="20"/>
                  </a:lnTo>
                  <a:lnTo>
                    <a:pt x="2" y="28"/>
                  </a:lnTo>
                  <a:lnTo>
                    <a:pt x="0" y="34"/>
                  </a:lnTo>
                  <a:lnTo>
                    <a:pt x="0" y="128"/>
                  </a:lnTo>
                  <a:lnTo>
                    <a:pt x="172" y="128"/>
                  </a:lnTo>
                  <a:lnTo>
                    <a:pt x="172" y="34"/>
                  </a:lnTo>
                  <a:lnTo>
                    <a:pt x="172" y="34"/>
                  </a:lnTo>
                  <a:lnTo>
                    <a:pt x="172" y="28"/>
                  </a:lnTo>
                  <a:lnTo>
                    <a:pt x="170" y="20"/>
                  </a:lnTo>
                  <a:lnTo>
                    <a:pt x="166" y="14"/>
                  </a:lnTo>
                  <a:lnTo>
                    <a:pt x="162" y="10"/>
                  </a:lnTo>
                  <a:lnTo>
                    <a:pt x="158" y="6"/>
                  </a:lnTo>
                  <a:lnTo>
                    <a:pt x="152" y="2"/>
                  </a:lnTo>
                  <a:lnTo>
                    <a:pt x="144" y="0"/>
                  </a:lnTo>
                  <a:lnTo>
                    <a:pt x="138" y="0"/>
                  </a:lnTo>
                  <a:lnTo>
                    <a:pt x="13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53" name="Freeform 90"/>
            <p:cNvSpPr>
              <a:spLocks/>
            </p:cNvSpPr>
            <p:nvPr/>
          </p:nvSpPr>
          <p:spPr bwMode="auto">
            <a:xfrm>
              <a:off x="7876100" y="2015763"/>
              <a:ext cx="99473" cy="90180"/>
            </a:xfrm>
            <a:custGeom>
              <a:avLst/>
              <a:gdLst/>
              <a:ahLst/>
              <a:cxnLst>
                <a:cxn ang="0">
                  <a:pos x="26" y="44"/>
                </a:cxn>
                <a:cxn ang="0">
                  <a:pos x="0" y="0"/>
                </a:cxn>
                <a:cxn ang="0">
                  <a:pos x="52" y="0"/>
                </a:cxn>
                <a:cxn ang="0">
                  <a:pos x="26" y="44"/>
                </a:cxn>
                <a:cxn ang="0">
                  <a:pos x="26" y="44"/>
                </a:cxn>
              </a:cxnLst>
              <a:rect l="0" t="0" r="r" b="b"/>
              <a:pathLst>
                <a:path w="52" h="44">
                  <a:moveTo>
                    <a:pt x="26" y="44"/>
                  </a:moveTo>
                  <a:lnTo>
                    <a:pt x="0" y="0"/>
                  </a:lnTo>
                  <a:lnTo>
                    <a:pt x="52" y="0"/>
                  </a:lnTo>
                  <a:lnTo>
                    <a:pt x="26" y="44"/>
                  </a:lnTo>
                  <a:lnTo>
                    <a:pt x="26"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54" name="Freeform 91"/>
            <p:cNvSpPr>
              <a:spLocks/>
            </p:cNvSpPr>
            <p:nvPr/>
          </p:nvSpPr>
          <p:spPr bwMode="auto">
            <a:xfrm>
              <a:off x="7738368" y="2298600"/>
              <a:ext cx="608317" cy="28693"/>
            </a:xfrm>
            <a:custGeom>
              <a:avLst/>
              <a:gdLst/>
              <a:ahLst/>
              <a:cxnLst>
                <a:cxn ang="0">
                  <a:pos x="318" y="8"/>
                </a:cxn>
                <a:cxn ang="0">
                  <a:pos x="318" y="8"/>
                </a:cxn>
                <a:cxn ang="0">
                  <a:pos x="316" y="12"/>
                </a:cxn>
                <a:cxn ang="0">
                  <a:pos x="312" y="14"/>
                </a:cxn>
                <a:cxn ang="0">
                  <a:pos x="8" y="14"/>
                </a:cxn>
                <a:cxn ang="0">
                  <a:pos x="8" y="14"/>
                </a:cxn>
                <a:cxn ang="0">
                  <a:pos x="2" y="12"/>
                </a:cxn>
                <a:cxn ang="0">
                  <a:pos x="0" y="8"/>
                </a:cxn>
                <a:cxn ang="0">
                  <a:pos x="0" y="8"/>
                </a:cxn>
                <a:cxn ang="0">
                  <a:pos x="0" y="8"/>
                </a:cxn>
                <a:cxn ang="0">
                  <a:pos x="2" y="2"/>
                </a:cxn>
                <a:cxn ang="0">
                  <a:pos x="8" y="0"/>
                </a:cxn>
                <a:cxn ang="0">
                  <a:pos x="312" y="0"/>
                </a:cxn>
                <a:cxn ang="0">
                  <a:pos x="312" y="0"/>
                </a:cxn>
                <a:cxn ang="0">
                  <a:pos x="316" y="2"/>
                </a:cxn>
                <a:cxn ang="0">
                  <a:pos x="318" y="8"/>
                </a:cxn>
                <a:cxn ang="0">
                  <a:pos x="318" y="8"/>
                </a:cxn>
              </a:cxnLst>
              <a:rect l="0" t="0" r="r" b="b"/>
              <a:pathLst>
                <a:path w="318" h="14">
                  <a:moveTo>
                    <a:pt x="318" y="8"/>
                  </a:moveTo>
                  <a:lnTo>
                    <a:pt x="318" y="8"/>
                  </a:lnTo>
                  <a:lnTo>
                    <a:pt x="316" y="12"/>
                  </a:lnTo>
                  <a:lnTo>
                    <a:pt x="312" y="14"/>
                  </a:lnTo>
                  <a:lnTo>
                    <a:pt x="8" y="14"/>
                  </a:lnTo>
                  <a:lnTo>
                    <a:pt x="8" y="14"/>
                  </a:lnTo>
                  <a:lnTo>
                    <a:pt x="2" y="12"/>
                  </a:lnTo>
                  <a:lnTo>
                    <a:pt x="0" y="8"/>
                  </a:lnTo>
                  <a:lnTo>
                    <a:pt x="0" y="8"/>
                  </a:lnTo>
                  <a:lnTo>
                    <a:pt x="0" y="8"/>
                  </a:lnTo>
                  <a:lnTo>
                    <a:pt x="2" y="2"/>
                  </a:lnTo>
                  <a:lnTo>
                    <a:pt x="8" y="0"/>
                  </a:lnTo>
                  <a:lnTo>
                    <a:pt x="312" y="0"/>
                  </a:lnTo>
                  <a:lnTo>
                    <a:pt x="312" y="0"/>
                  </a:lnTo>
                  <a:lnTo>
                    <a:pt x="316" y="2"/>
                  </a:lnTo>
                  <a:lnTo>
                    <a:pt x="318" y="8"/>
                  </a:lnTo>
                  <a:lnTo>
                    <a:pt x="318"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39" name="Freeform 20"/>
            <p:cNvSpPr>
              <a:spLocks noEditPoints="1"/>
            </p:cNvSpPr>
            <p:nvPr/>
          </p:nvSpPr>
          <p:spPr bwMode="auto">
            <a:xfrm>
              <a:off x="8874526" y="4164044"/>
              <a:ext cx="685528" cy="624179"/>
            </a:xfrm>
            <a:custGeom>
              <a:avLst/>
              <a:gdLst/>
              <a:ahLst/>
              <a:cxnLst>
                <a:cxn ang="0">
                  <a:pos x="302" y="2"/>
                </a:cxn>
                <a:cxn ang="0">
                  <a:pos x="376" y="32"/>
                </a:cxn>
                <a:cxn ang="0">
                  <a:pos x="428" y="88"/>
                </a:cxn>
                <a:cxn ang="0">
                  <a:pos x="448" y="112"/>
                </a:cxn>
                <a:cxn ang="0">
                  <a:pos x="476" y="114"/>
                </a:cxn>
                <a:cxn ang="0">
                  <a:pos x="514" y="128"/>
                </a:cxn>
                <a:cxn ang="0">
                  <a:pos x="546" y="152"/>
                </a:cxn>
                <a:cxn ang="0">
                  <a:pos x="570" y="186"/>
                </a:cxn>
                <a:cxn ang="0">
                  <a:pos x="584" y="224"/>
                </a:cxn>
                <a:cxn ang="0">
                  <a:pos x="586" y="252"/>
                </a:cxn>
                <a:cxn ang="0">
                  <a:pos x="580" y="294"/>
                </a:cxn>
                <a:cxn ang="0">
                  <a:pos x="562" y="330"/>
                </a:cxn>
                <a:cxn ang="0">
                  <a:pos x="536" y="360"/>
                </a:cxn>
                <a:cxn ang="0">
                  <a:pos x="502" y="380"/>
                </a:cxn>
                <a:cxn ang="0">
                  <a:pos x="462" y="390"/>
                </a:cxn>
                <a:cxn ang="0">
                  <a:pos x="442" y="158"/>
                </a:cxn>
                <a:cxn ang="0">
                  <a:pos x="116" y="392"/>
                </a:cxn>
                <a:cxn ang="0">
                  <a:pos x="92" y="388"/>
                </a:cxn>
                <a:cxn ang="0">
                  <a:pos x="34" y="358"/>
                </a:cxn>
                <a:cxn ang="0">
                  <a:pos x="2" y="298"/>
                </a:cxn>
                <a:cxn ang="0">
                  <a:pos x="0" y="274"/>
                </a:cxn>
                <a:cxn ang="0">
                  <a:pos x="16" y="216"/>
                </a:cxn>
                <a:cxn ang="0">
                  <a:pos x="58" y="174"/>
                </a:cxn>
                <a:cxn ang="0">
                  <a:pos x="98" y="160"/>
                </a:cxn>
                <a:cxn ang="0">
                  <a:pos x="110" y="112"/>
                </a:cxn>
                <a:cxn ang="0">
                  <a:pos x="134" y="70"/>
                </a:cxn>
                <a:cxn ang="0">
                  <a:pos x="168" y="36"/>
                </a:cxn>
                <a:cxn ang="0">
                  <a:pos x="210" y="14"/>
                </a:cxn>
                <a:cxn ang="0">
                  <a:pos x="258" y="2"/>
                </a:cxn>
                <a:cxn ang="0">
                  <a:pos x="180" y="262"/>
                </a:cxn>
                <a:cxn ang="0">
                  <a:pos x="180" y="284"/>
                </a:cxn>
                <a:cxn ang="0">
                  <a:pos x="180" y="226"/>
                </a:cxn>
                <a:cxn ang="0">
                  <a:pos x="180" y="248"/>
                </a:cxn>
                <a:cxn ang="0">
                  <a:pos x="180" y="190"/>
                </a:cxn>
                <a:cxn ang="0">
                  <a:pos x="180" y="210"/>
                </a:cxn>
                <a:cxn ang="0">
                  <a:pos x="160" y="172"/>
                </a:cxn>
                <a:cxn ang="0">
                  <a:pos x="160" y="424"/>
                </a:cxn>
                <a:cxn ang="0">
                  <a:pos x="448" y="488"/>
                </a:cxn>
                <a:cxn ang="0">
                  <a:pos x="448" y="470"/>
                </a:cxn>
                <a:cxn ang="0">
                  <a:pos x="194" y="488"/>
                </a:cxn>
                <a:cxn ang="0">
                  <a:pos x="194" y="470"/>
                </a:cxn>
                <a:cxn ang="0">
                  <a:pos x="336" y="488"/>
                </a:cxn>
                <a:cxn ang="0">
                  <a:pos x="336" y="470"/>
                </a:cxn>
                <a:cxn ang="0">
                  <a:pos x="374" y="462"/>
                </a:cxn>
                <a:cxn ang="0">
                  <a:pos x="342" y="498"/>
                </a:cxn>
                <a:cxn ang="0">
                  <a:pos x="354" y="434"/>
                </a:cxn>
                <a:cxn ang="0">
                  <a:pos x="374" y="462"/>
                </a:cxn>
                <a:cxn ang="0">
                  <a:pos x="244" y="498"/>
                </a:cxn>
                <a:cxn ang="0">
                  <a:pos x="214" y="462"/>
                </a:cxn>
                <a:cxn ang="0">
                  <a:pos x="232" y="462"/>
                </a:cxn>
                <a:cxn ang="0">
                  <a:pos x="408" y="262"/>
                </a:cxn>
                <a:cxn ang="0">
                  <a:pos x="320" y="262"/>
                </a:cxn>
                <a:cxn ang="0">
                  <a:pos x="408" y="226"/>
                </a:cxn>
                <a:cxn ang="0">
                  <a:pos x="320" y="226"/>
                </a:cxn>
                <a:cxn ang="0">
                  <a:pos x="408" y="190"/>
                </a:cxn>
                <a:cxn ang="0">
                  <a:pos x="320" y="190"/>
                </a:cxn>
                <a:cxn ang="0">
                  <a:pos x="426" y="172"/>
                </a:cxn>
                <a:cxn ang="0">
                  <a:pos x="302" y="172"/>
                </a:cxn>
              </a:cxnLst>
              <a:rect l="0" t="0" r="r" b="b"/>
              <a:pathLst>
                <a:path w="586" h="498">
                  <a:moveTo>
                    <a:pt x="274" y="0"/>
                  </a:moveTo>
                  <a:lnTo>
                    <a:pt x="274" y="0"/>
                  </a:lnTo>
                  <a:lnTo>
                    <a:pt x="302" y="2"/>
                  </a:lnTo>
                  <a:lnTo>
                    <a:pt x="328" y="10"/>
                  </a:lnTo>
                  <a:lnTo>
                    <a:pt x="354" y="18"/>
                  </a:lnTo>
                  <a:lnTo>
                    <a:pt x="376" y="32"/>
                  </a:lnTo>
                  <a:lnTo>
                    <a:pt x="396" y="48"/>
                  </a:lnTo>
                  <a:lnTo>
                    <a:pt x="414" y="68"/>
                  </a:lnTo>
                  <a:lnTo>
                    <a:pt x="428" y="88"/>
                  </a:lnTo>
                  <a:lnTo>
                    <a:pt x="440" y="112"/>
                  </a:lnTo>
                  <a:lnTo>
                    <a:pt x="440" y="112"/>
                  </a:lnTo>
                  <a:lnTo>
                    <a:pt x="448" y="112"/>
                  </a:lnTo>
                  <a:lnTo>
                    <a:pt x="448" y="112"/>
                  </a:lnTo>
                  <a:lnTo>
                    <a:pt x="462" y="112"/>
                  </a:lnTo>
                  <a:lnTo>
                    <a:pt x="476" y="114"/>
                  </a:lnTo>
                  <a:lnTo>
                    <a:pt x="488" y="118"/>
                  </a:lnTo>
                  <a:lnTo>
                    <a:pt x="502" y="124"/>
                  </a:lnTo>
                  <a:lnTo>
                    <a:pt x="514" y="128"/>
                  </a:lnTo>
                  <a:lnTo>
                    <a:pt x="526" y="136"/>
                  </a:lnTo>
                  <a:lnTo>
                    <a:pt x="536" y="144"/>
                  </a:lnTo>
                  <a:lnTo>
                    <a:pt x="546" y="152"/>
                  </a:lnTo>
                  <a:lnTo>
                    <a:pt x="554" y="162"/>
                  </a:lnTo>
                  <a:lnTo>
                    <a:pt x="562" y="174"/>
                  </a:lnTo>
                  <a:lnTo>
                    <a:pt x="570" y="186"/>
                  </a:lnTo>
                  <a:lnTo>
                    <a:pt x="576" y="198"/>
                  </a:lnTo>
                  <a:lnTo>
                    <a:pt x="580" y="210"/>
                  </a:lnTo>
                  <a:lnTo>
                    <a:pt x="584" y="224"/>
                  </a:lnTo>
                  <a:lnTo>
                    <a:pt x="586" y="238"/>
                  </a:lnTo>
                  <a:lnTo>
                    <a:pt x="586" y="252"/>
                  </a:lnTo>
                  <a:lnTo>
                    <a:pt x="586" y="252"/>
                  </a:lnTo>
                  <a:lnTo>
                    <a:pt x="586" y="266"/>
                  </a:lnTo>
                  <a:lnTo>
                    <a:pt x="584" y="280"/>
                  </a:lnTo>
                  <a:lnTo>
                    <a:pt x="580" y="294"/>
                  </a:lnTo>
                  <a:lnTo>
                    <a:pt x="576" y="306"/>
                  </a:lnTo>
                  <a:lnTo>
                    <a:pt x="570" y="318"/>
                  </a:lnTo>
                  <a:lnTo>
                    <a:pt x="562" y="330"/>
                  </a:lnTo>
                  <a:lnTo>
                    <a:pt x="554" y="340"/>
                  </a:lnTo>
                  <a:lnTo>
                    <a:pt x="546" y="350"/>
                  </a:lnTo>
                  <a:lnTo>
                    <a:pt x="536" y="360"/>
                  </a:lnTo>
                  <a:lnTo>
                    <a:pt x="526" y="368"/>
                  </a:lnTo>
                  <a:lnTo>
                    <a:pt x="514" y="374"/>
                  </a:lnTo>
                  <a:lnTo>
                    <a:pt x="502" y="380"/>
                  </a:lnTo>
                  <a:lnTo>
                    <a:pt x="488" y="384"/>
                  </a:lnTo>
                  <a:lnTo>
                    <a:pt x="476" y="388"/>
                  </a:lnTo>
                  <a:lnTo>
                    <a:pt x="462" y="390"/>
                  </a:lnTo>
                  <a:lnTo>
                    <a:pt x="448" y="392"/>
                  </a:lnTo>
                  <a:lnTo>
                    <a:pt x="442" y="392"/>
                  </a:lnTo>
                  <a:lnTo>
                    <a:pt x="442" y="158"/>
                  </a:lnTo>
                  <a:lnTo>
                    <a:pt x="146" y="158"/>
                  </a:lnTo>
                  <a:lnTo>
                    <a:pt x="146" y="392"/>
                  </a:lnTo>
                  <a:lnTo>
                    <a:pt x="116" y="392"/>
                  </a:lnTo>
                  <a:lnTo>
                    <a:pt x="116" y="392"/>
                  </a:lnTo>
                  <a:lnTo>
                    <a:pt x="104" y="390"/>
                  </a:lnTo>
                  <a:lnTo>
                    <a:pt x="92" y="388"/>
                  </a:lnTo>
                  <a:lnTo>
                    <a:pt x="70" y="382"/>
                  </a:lnTo>
                  <a:lnTo>
                    <a:pt x="52" y="372"/>
                  </a:lnTo>
                  <a:lnTo>
                    <a:pt x="34" y="358"/>
                  </a:lnTo>
                  <a:lnTo>
                    <a:pt x="20" y="340"/>
                  </a:lnTo>
                  <a:lnTo>
                    <a:pt x="10" y="320"/>
                  </a:lnTo>
                  <a:lnTo>
                    <a:pt x="2" y="298"/>
                  </a:lnTo>
                  <a:lnTo>
                    <a:pt x="0" y="286"/>
                  </a:lnTo>
                  <a:lnTo>
                    <a:pt x="0" y="274"/>
                  </a:lnTo>
                  <a:lnTo>
                    <a:pt x="0" y="274"/>
                  </a:lnTo>
                  <a:lnTo>
                    <a:pt x="2" y="254"/>
                  </a:lnTo>
                  <a:lnTo>
                    <a:pt x="8" y="234"/>
                  </a:lnTo>
                  <a:lnTo>
                    <a:pt x="16" y="216"/>
                  </a:lnTo>
                  <a:lnTo>
                    <a:pt x="28" y="200"/>
                  </a:lnTo>
                  <a:lnTo>
                    <a:pt x="42" y="186"/>
                  </a:lnTo>
                  <a:lnTo>
                    <a:pt x="58" y="174"/>
                  </a:lnTo>
                  <a:lnTo>
                    <a:pt x="78" y="166"/>
                  </a:lnTo>
                  <a:lnTo>
                    <a:pt x="98" y="160"/>
                  </a:lnTo>
                  <a:lnTo>
                    <a:pt x="98" y="160"/>
                  </a:lnTo>
                  <a:lnTo>
                    <a:pt x="100" y="144"/>
                  </a:lnTo>
                  <a:lnTo>
                    <a:pt x="104" y="128"/>
                  </a:lnTo>
                  <a:lnTo>
                    <a:pt x="110" y="112"/>
                  </a:lnTo>
                  <a:lnTo>
                    <a:pt x="116" y="98"/>
                  </a:lnTo>
                  <a:lnTo>
                    <a:pt x="124" y="84"/>
                  </a:lnTo>
                  <a:lnTo>
                    <a:pt x="134" y="70"/>
                  </a:lnTo>
                  <a:lnTo>
                    <a:pt x="144" y="58"/>
                  </a:lnTo>
                  <a:lnTo>
                    <a:pt x="154" y="46"/>
                  </a:lnTo>
                  <a:lnTo>
                    <a:pt x="168" y="36"/>
                  </a:lnTo>
                  <a:lnTo>
                    <a:pt x="180" y="28"/>
                  </a:lnTo>
                  <a:lnTo>
                    <a:pt x="194" y="20"/>
                  </a:lnTo>
                  <a:lnTo>
                    <a:pt x="210" y="14"/>
                  </a:lnTo>
                  <a:lnTo>
                    <a:pt x="224" y="8"/>
                  </a:lnTo>
                  <a:lnTo>
                    <a:pt x="242" y="4"/>
                  </a:lnTo>
                  <a:lnTo>
                    <a:pt x="258" y="2"/>
                  </a:lnTo>
                  <a:lnTo>
                    <a:pt x="274" y="0"/>
                  </a:lnTo>
                  <a:lnTo>
                    <a:pt x="274" y="0"/>
                  </a:lnTo>
                  <a:close/>
                  <a:moveTo>
                    <a:pt x="180" y="262"/>
                  </a:moveTo>
                  <a:lnTo>
                    <a:pt x="266" y="262"/>
                  </a:lnTo>
                  <a:lnTo>
                    <a:pt x="266" y="284"/>
                  </a:lnTo>
                  <a:lnTo>
                    <a:pt x="180" y="284"/>
                  </a:lnTo>
                  <a:lnTo>
                    <a:pt x="180" y="262"/>
                  </a:lnTo>
                  <a:lnTo>
                    <a:pt x="180" y="262"/>
                  </a:lnTo>
                  <a:close/>
                  <a:moveTo>
                    <a:pt x="180" y="226"/>
                  </a:moveTo>
                  <a:lnTo>
                    <a:pt x="266" y="226"/>
                  </a:lnTo>
                  <a:lnTo>
                    <a:pt x="266" y="248"/>
                  </a:lnTo>
                  <a:lnTo>
                    <a:pt x="180" y="248"/>
                  </a:lnTo>
                  <a:lnTo>
                    <a:pt x="180" y="226"/>
                  </a:lnTo>
                  <a:lnTo>
                    <a:pt x="180" y="226"/>
                  </a:lnTo>
                  <a:close/>
                  <a:moveTo>
                    <a:pt x="180" y="190"/>
                  </a:moveTo>
                  <a:lnTo>
                    <a:pt x="266" y="190"/>
                  </a:lnTo>
                  <a:lnTo>
                    <a:pt x="266" y="210"/>
                  </a:lnTo>
                  <a:lnTo>
                    <a:pt x="180" y="210"/>
                  </a:lnTo>
                  <a:lnTo>
                    <a:pt x="180" y="190"/>
                  </a:lnTo>
                  <a:lnTo>
                    <a:pt x="180" y="190"/>
                  </a:lnTo>
                  <a:close/>
                  <a:moveTo>
                    <a:pt x="160" y="172"/>
                  </a:moveTo>
                  <a:lnTo>
                    <a:pt x="284" y="172"/>
                  </a:lnTo>
                  <a:lnTo>
                    <a:pt x="284" y="424"/>
                  </a:lnTo>
                  <a:lnTo>
                    <a:pt x="160" y="424"/>
                  </a:lnTo>
                  <a:lnTo>
                    <a:pt x="160" y="172"/>
                  </a:lnTo>
                  <a:lnTo>
                    <a:pt x="160" y="172"/>
                  </a:lnTo>
                  <a:close/>
                  <a:moveTo>
                    <a:pt x="448" y="488"/>
                  </a:moveTo>
                  <a:lnTo>
                    <a:pt x="392" y="488"/>
                  </a:lnTo>
                  <a:lnTo>
                    <a:pt x="392" y="470"/>
                  </a:lnTo>
                  <a:lnTo>
                    <a:pt x="448" y="470"/>
                  </a:lnTo>
                  <a:lnTo>
                    <a:pt x="448" y="488"/>
                  </a:lnTo>
                  <a:lnTo>
                    <a:pt x="448" y="488"/>
                  </a:lnTo>
                  <a:close/>
                  <a:moveTo>
                    <a:pt x="194" y="488"/>
                  </a:moveTo>
                  <a:lnTo>
                    <a:pt x="138" y="488"/>
                  </a:lnTo>
                  <a:lnTo>
                    <a:pt x="138" y="470"/>
                  </a:lnTo>
                  <a:lnTo>
                    <a:pt x="194" y="470"/>
                  </a:lnTo>
                  <a:lnTo>
                    <a:pt x="194" y="488"/>
                  </a:lnTo>
                  <a:lnTo>
                    <a:pt x="194" y="488"/>
                  </a:lnTo>
                  <a:close/>
                  <a:moveTo>
                    <a:pt x="336" y="488"/>
                  </a:moveTo>
                  <a:lnTo>
                    <a:pt x="250" y="488"/>
                  </a:lnTo>
                  <a:lnTo>
                    <a:pt x="250" y="470"/>
                  </a:lnTo>
                  <a:lnTo>
                    <a:pt x="336" y="470"/>
                  </a:lnTo>
                  <a:lnTo>
                    <a:pt x="336" y="488"/>
                  </a:lnTo>
                  <a:lnTo>
                    <a:pt x="336" y="488"/>
                  </a:lnTo>
                  <a:close/>
                  <a:moveTo>
                    <a:pt x="374" y="462"/>
                  </a:moveTo>
                  <a:lnTo>
                    <a:pt x="386" y="462"/>
                  </a:lnTo>
                  <a:lnTo>
                    <a:pt x="386" y="498"/>
                  </a:lnTo>
                  <a:lnTo>
                    <a:pt x="342" y="498"/>
                  </a:lnTo>
                  <a:lnTo>
                    <a:pt x="342" y="462"/>
                  </a:lnTo>
                  <a:lnTo>
                    <a:pt x="354" y="462"/>
                  </a:lnTo>
                  <a:lnTo>
                    <a:pt x="354" y="434"/>
                  </a:lnTo>
                  <a:lnTo>
                    <a:pt x="374" y="434"/>
                  </a:lnTo>
                  <a:lnTo>
                    <a:pt x="374" y="462"/>
                  </a:lnTo>
                  <a:lnTo>
                    <a:pt x="374" y="462"/>
                  </a:lnTo>
                  <a:close/>
                  <a:moveTo>
                    <a:pt x="232" y="462"/>
                  </a:moveTo>
                  <a:lnTo>
                    <a:pt x="244" y="462"/>
                  </a:lnTo>
                  <a:lnTo>
                    <a:pt x="244" y="498"/>
                  </a:lnTo>
                  <a:lnTo>
                    <a:pt x="202" y="498"/>
                  </a:lnTo>
                  <a:lnTo>
                    <a:pt x="202" y="462"/>
                  </a:lnTo>
                  <a:lnTo>
                    <a:pt x="214" y="462"/>
                  </a:lnTo>
                  <a:lnTo>
                    <a:pt x="214" y="434"/>
                  </a:lnTo>
                  <a:lnTo>
                    <a:pt x="232" y="434"/>
                  </a:lnTo>
                  <a:lnTo>
                    <a:pt x="232" y="462"/>
                  </a:lnTo>
                  <a:lnTo>
                    <a:pt x="232" y="462"/>
                  </a:lnTo>
                  <a:close/>
                  <a:moveTo>
                    <a:pt x="320" y="262"/>
                  </a:moveTo>
                  <a:lnTo>
                    <a:pt x="408" y="262"/>
                  </a:lnTo>
                  <a:lnTo>
                    <a:pt x="408" y="284"/>
                  </a:lnTo>
                  <a:lnTo>
                    <a:pt x="320" y="284"/>
                  </a:lnTo>
                  <a:lnTo>
                    <a:pt x="320" y="262"/>
                  </a:lnTo>
                  <a:lnTo>
                    <a:pt x="320" y="262"/>
                  </a:lnTo>
                  <a:close/>
                  <a:moveTo>
                    <a:pt x="320" y="226"/>
                  </a:moveTo>
                  <a:lnTo>
                    <a:pt x="408" y="226"/>
                  </a:lnTo>
                  <a:lnTo>
                    <a:pt x="408" y="248"/>
                  </a:lnTo>
                  <a:lnTo>
                    <a:pt x="320" y="248"/>
                  </a:lnTo>
                  <a:lnTo>
                    <a:pt x="320" y="226"/>
                  </a:lnTo>
                  <a:lnTo>
                    <a:pt x="320" y="226"/>
                  </a:lnTo>
                  <a:close/>
                  <a:moveTo>
                    <a:pt x="320" y="190"/>
                  </a:moveTo>
                  <a:lnTo>
                    <a:pt x="408" y="190"/>
                  </a:lnTo>
                  <a:lnTo>
                    <a:pt x="408" y="210"/>
                  </a:lnTo>
                  <a:lnTo>
                    <a:pt x="320" y="210"/>
                  </a:lnTo>
                  <a:lnTo>
                    <a:pt x="320" y="190"/>
                  </a:lnTo>
                  <a:lnTo>
                    <a:pt x="320" y="190"/>
                  </a:lnTo>
                  <a:close/>
                  <a:moveTo>
                    <a:pt x="302" y="172"/>
                  </a:moveTo>
                  <a:lnTo>
                    <a:pt x="426" y="172"/>
                  </a:lnTo>
                  <a:lnTo>
                    <a:pt x="426" y="424"/>
                  </a:lnTo>
                  <a:lnTo>
                    <a:pt x="302" y="424"/>
                  </a:lnTo>
                  <a:lnTo>
                    <a:pt x="302" y="172"/>
                  </a:lnTo>
                  <a:lnTo>
                    <a:pt x="302" y="1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zh-CN" altLang="en-US" sz="1200" kern="0">
                <a:solidFill>
                  <a:sysClr val="windowText" lastClr="000000"/>
                </a:solidFill>
                <a:latin typeface="+mn-ea"/>
                <a:ea typeface="+mn-ea"/>
                <a:cs typeface="Arial" pitchFamily="34" charset="0"/>
              </a:endParaRPr>
            </a:p>
          </p:txBody>
        </p:sp>
        <p:sp>
          <p:nvSpPr>
            <p:cNvPr id="45" name="Rectangle 6"/>
            <p:cNvSpPr>
              <a:spLocks noChangeArrowheads="1"/>
            </p:cNvSpPr>
            <p:nvPr/>
          </p:nvSpPr>
          <p:spPr bwMode="auto">
            <a:xfrm>
              <a:off x="6661266" y="4355254"/>
              <a:ext cx="231294" cy="25523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cs typeface="Arial" pitchFamily="34" charset="0"/>
              </a:endParaRPr>
            </a:p>
          </p:txBody>
        </p:sp>
        <p:sp>
          <p:nvSpPr>
            <p:cNvPr id="46" name="Freeform 7"/>
            <p:cNvSpPr>
              <a:spLocks noEditPoints="1"/>
            </p:cNvSpPr>
            <p:nvPr/>
          </p:nvSpPr>
          <p:spPr bwMode="auto">
            <a:xfrm>
              <a:off x="6492322" y="4174828"/>
              <a:ext cx="573207" cy="616084"/>
            </a:xfrm>
            <a:custGeom>
              <a:avLst/>
              <a:gdLst/>
              <a:ahLst/>
              <a:cxnLst>
                <a:cxn ang="0">
                  <a:pos x="3607" y="2525"/>
                </a:cxn>
                <a:cxn ang="0">
                  <a:pos x="12779" y="2555"/>
                </a:cxn>
                <a:cxn ang="0">
                  <a:pos x="13040" y="2666"/>
                </a:cxn>
                <a:cxn ang="0">
                  <a:pos x="13256" y="2843"/>
                </a:cxn>
                <a:cxn ang="0">
                  <a:pos x="13412" y="3076"/>
                </a:cxn>
                <a:cxn ang="0">
                  <a:pos x="13498" y="3348"/>
                </a:cxn>
                <a:cxn ang="0">
                  <a:pos x="13504" y="12518"/>
                </a:cxn>
                <a:cxn ang="0">
                  <a:pos x="13433" y="12797"/>
                </a:cxn>
                <a:cxn ang="0">
                  <a:pos x="13286" y="13037"/>
                </a:cxn>
                <a:cxn ang="0">
                  <a:pos x="13079" y="13225"/>
                </a:cxn>
                <a:cxn ang="0">
                  <a:pos x="12824" y="13347"/>
                </a:cxn>
                <a:cxn ang="0">
                  <a:pos x="12537" y="13391"/>
                </a:cxn>
                <a:cxn ang="0">
                  <a:pos x="3365" y="13360"/>
                </a:cxn>
                <a:cxn ang="0">
                  <a:pos x="3104" y="13251"/>
                </a:cxn>
                <a:cxn ang="0">
                  <a:pos x="2889" y="13072"/>
                </a:cxn>
                <a:cxn ang="0">
                  <a:pos x="2731" y="12840"/>
                </a:cxn>
                <a:cxn ang="0">
                  <a:pos x="2646" y="12567"/>
                </a:cxn>
                <a:cxn ang="0">
                  <a:pos x="2640" y="3397"/>
                </a:cxn>
                <a:cxn ang="0">
                  <a:pos x="2712" y="3119"/>
                </a:cxn>
                <a:cxn ang="0">
                  <a:pos x="2858" y="2879"/>
                </a:cxn>
                <a:cxn ang="0">
                  <a:pos x="3064" y="2691"/>
                </a:cxn>
                <a:cxn ang="0">
                  <a:pos x="3319" y="2568"/>
                </a:cxn>
                <a:cxn ang="0">
                  <a:pos x="3607" y="2525"/>
                </a:cxn>
                <a:cxn ang="0">
                  <a:pos x="12050" y="3336"/>
                </a:cxn>
                <a:cxn ang="0">
                  <a:pos x="12278" y="3421"/>
                </a:cxn>
                <a:cxn ang="0">
                  <a:pos x="12469" y="3563"/>
                </a:cxn>
                <a:cxn ang="0">
                  <a:pos x="12612" y="3754"/>
                </a:cxn>
                <a:cxn ang="0">
                  <a:pos x="12696" y="3983"/>
                </a:cxn>
                <a:cxn ang="0">
                  <a:pos x="12712" y="11809"/>
                </a:cxn>
                <a:cxn ang="0">
                  <a:pos x="12663" y="12051"/>
                </a:cxn>
                <a:cxn ang="0">
                  <a:pos x="12547" y="12262"/>
                </a:cxn>
                <a:cxn ang="0">
                  <a:pos x="12379" y="12431"/>
                </a:cxn>
                <a:cxn ang="0">
                  <a:pos x="12168" y="12546"/>
                </a:cxn>
                <a:cxn ang="0">
                  <a:pos x="11926" y="12595"/>
                </a:cxn>
                <a:cxn ang="0">
                  <a:pos x="4094" y="12579"/>
                </a:cxn>
                <a:cxn ang="0">
                  <a:pos x="3865" y="12496"/>
                </a:cxn>
                <a:cxn ang="0">
                  <a:pos x="3674" y="12353"/>
                </a:cxn>
                <a:cxn ang="0">
                  <a:pos x="3531" y="12162"/>
                </a:cxn>
                <a:cxn ang="0">
                  <a:pos x="3448" y="11934"/>
                </a:cxn>
                <a:cxn ang="0">
                  <a:pos x="3432" y="4106"/>
                </a:cxn>
                <a:cxn ang="0">
                  <a:pos x="3482" y="3865"/>
                </a:cxn>
                <a:cxn ang="0">
                  <a:pos x="3596" y="3654"/>
                </a:cxn>
                <a:cxn ang="0">
                  <a:pos x="3765" y="3485"/>
                </a:cxn>
                <a:cxn ang="0">
                  <a:pos x="3976" y="3370"/>
                </a:cxn>
                <a:cxn ang="0">
                  <a:pos x="4219" y="3320"/>
                </a:cxn>
                <a:cxn ang="0">
                  <a:pos x="3942" y="14186"/>
                </a:cxn>
                <a:cxn ang="0">
                  <a:pos x="7548" y="14186"/>
                </a:cxn>
                <a:cxn ang="0">
                  <a:pos x="10346" y="14186"/>
                </a:cxn>
                <a:cxn ang="0">
                  <a:pos x="12149" y="15960"/>
                </a:cxn>
                <a:cxn ang="0">
                  <a:pos x="0" y="3857"/>
                </a:cxn>
                <a:cxn ang="0">
                  <a:pos x="1775" y="5659"/>
                </a:cxn>
                <a:cxn ang="0">
                  <a:pos x="1775" y="9262"/>
                </a:cxn>
                <a:cxn ang="0">
                  <a:pos x="1775" y="12059"/>
                </a:cxn>
                <a:cxn ang="0">
                  <a:pos x="14470" y="4852"/>
                </a:cxn>
                <a:cxn ang="0">
                  <a:pos x="14470" y="5659"/>
                </a:cxn>
                <a:cxn ang="0">
                  <a:pos x="16245" y="7460"/>
                </a:cxn>
                <a:cxn ang="0">
                  <a:pos x="16245" y="11063"/>
                </a:cxn>
                <a:cxn ang="0">
                  <a:pos x="4938" y="0"/>
                </a:cxn>
                <a:cxn ang="0">
                  <a:pos x="6741" y="1774"/>
                </a:cxn>
                <a:cxn ang="0">
                  <a:pos x="7548" y="1774"/>
                </a:cxn>
                <a:cxn ang="0">
                  <a:pos x="9351" y="0"/>
                </a:cxn>
              </a:cxnLst>
              <a:rect l="0" t="0" r="r" b="b"/>
              <a:pathLst>
                <a:path w="16245" h="15960">
                  <a:moveTo>
                    <a:pt x="11153" y="0"/>
                  </a:moveTo>
                  <a:lnTo>
                    <a:pt x="12149" y="0"/>
                  </a:lnTo>
                  <a:lnTo>
                    <a:pt x="12149" y="1774"/>
                  </a:lnTo>
                  <a:lnTo>
                    <a:pt x="11153" y="1774"/>
                  </a:lnTo>
                  <a:lnTo>
                    <a:pt x="11153" y="0"/>
                  </a:lnTo>
                  <a:close/>
                  <a:moveTo>
                    <a:pt x="3607" y="2525"/>
                  </a:moveTo>
                  <a:lnTo>
                    <a:pt x="12537" y="2525"/>
                  </a:lnTo>
                  <a:lnTo>
                    <a:pt x="12586" y="2526"/>
                  </a:lnTo>
                  <a:lnTo>
                    <a:pt x="12636" y="2530"/>
                  </a:lnTo>
                  <a:lnTo>
                    <a:pt x="12684" y="2536"/>
                  </a:lnTo>
                  <a:lnTo>
                    <a:pt x="12732" y="2544"/>
                  </a:lnTo>
                  <a:lnTo>
                    <a:pt x="12779" y="2555"/>
                  </a:lnTo>
                  <a:lnTo>
                    <a:pt x="12824" y="2568"/>
                  </a:lnTo>
                  <a:lnTo>
                    <a:pt x="12870" y="2583"/>
                  </a:lnTo>
                  <a:lnTo>
                    <a:pt x="12914" y="2601"/>
                  </a:lnTo>
                  <a:lnTo>
                    <a:pt x="12957" y="2621"/>
                  </a:lnTo>
                  <a:lnTo>
                    <a:pt x="12999" y="2642"/>
                  </a:lnTo>
                  <a:lnTo>
                    <a:pt x="13040" y="2666"/>
                  </a:lnTo>
                  <a:lnTo>
                    <a:pt x="13079" y="2691"/>
                  </a:lnTo>
                  <a:lnTo>
                    <a:pt x="13117" y="2718"/>
                  </a:lnTo>
                  <a:lnTo>
                    <a:pt x="13154" y="2747"/>
                  </a:lnTo>
                  <a:lnTo>
                    <a:pt x="13189" y="2777"/>
                  </a:lnTo>
                  <a:lnTo>
                    <a:pt x="13223" y="2810"/>
                  </a:lnTo>
                  <a:lnTo>
                    <a:pt x="13256" y="2843"/>
                  </a:lnTo>
                  <a:lnTo>
                    <a:pt x="13286" y="2879"/>
                  </a:lnTo>
                  <a:lnTo>
                    <a:pt x="13315" y="2916"/>
                  </a:lnTo>
                  <a:lnTo>
                    <a:pt x="13342" y="2954"/>
                  </a:lnTo>
                  <a:lnTo>
                    <a:pt x="13368" y="2993"/>
                  </a:lnTo>
                  <a:lnTo>
                    <a:pt x="13391" y="3034"/>
                  </a:lnTo>
                  <a:lnTo>
                    <a:pt x="13412" y="3076"/>
                  </a:lnTo>
                  <a:lnTo>
                    <a:pt x="13433" y="3119"/>
                  </a:lnTo>
                  <a:lnTo>
                    <a:pt x="13450" y="3163"/>
                  </a:lnTo>
                  <a:lnTo>
                    <a:pt x="13465" y="3208"/>
                  </a:lnTo>
                  <a:lnTo>
                    <a:pt x="13478" y="3254"/>
                  </a:lnTo>
                  <a:lnTo>
                    <a:pt x="13489" y="3301"/>
                  </a:lnTo>
                  <a:lnTo>
                    <a:pt x="13498" y="3348"/>
                  </a:lnTo>
                  <a:lnTo>
                    <a:pt x="13504" y="3397"/>
                  </a:lnTo>
                  <a:lnTo>
                    <a:pt x="13508" y="3447"/>
                  </a:lnTo>
                  <a:lnTo>
                    <a:pt x="13509" y="3496"/>
                  </a:lnTo>
                  <a:lnTo>
                    <a:pt x="13509" y="12420"/>
                  </a:lnTo>
                  <a:lnTo>
                    <a:pt x="13508" y="12469"/>
                  </a:lnTo>
                  <a:lnTo>
                    <a:pt x="13504" y="12518"/>
                  </a:lnTo>
                  <a:lnTo>
                    <a:pt x="13498" y="12567"/>
                  </a:lnTo>
                  <a:lnTo>
                    <a:pt x="13489" y="12615"/>
                  </a:lnTo>
                  <a:lnTo>
                    <a:pt x="13478" y="12662"/>
                  </a:lnTo>
                  <a:lnTo>
                    <a:pt x="13465" y="12708"/>
                  </a:lnTo>
                  <a:lnTo>
                    <a:pt x="13450" y="12753"/>
                  </a:lnTo>
                  <a:lnTo>
                    <a:pt x="13433" y="12797"/>
                  </a:lnTo>
                  <a:lnTo>
                    <a:pt x="13412" y="12840"/>
                  </a:lnTo>
                  <a:lnTo>
                    <a:pt x="13391" y="12881"/>
                  </a:lnTo>
                  <a:lnTo>
                    <a:pt x="13368" y="12923"/>
                  </a:lnTo>
                  <a:lnTo>
                    <a:pt x="13342" y="12962"/>
                  </a:lnTo>
                  <a:lnTo>
                    <a:pt x="13315" y="13000"/>
                  </a:lnTo>
                  <a:lnTo>
                    <a:pt x="13286" y="13037"/>
                  </a:lnTo>
                  <a:lnTo>
                    <a:pt x="13256" y="13072"/>
                  </a:lnTo>
                  <a:lnTo>
                    <a:pt x="13223" y="13106"/>
                  </a:lnTo>
                  <a:lnTo>
                    <a:pt x="13189" y="13138"/>
                  </a:lnTo>
                  <a:lnTo>
                    <a:pt x="13154" y="13169"/>
                  </a:lnTo>
                  <a:lnTo>
                    <a:pt x="13117" y="13198"/>
                  </a:lnTo>
                  <a:lnTo>
                    <a:pt x="13079" y="13225"/>
                  </a:lnTo>
                  <a:lnTo>
                    <a:pt x="13040" y="13251"/>
                  </a:lnTo>
                  <a:lnTo>
                    <a:pt x="12999" y="13274"/>
                  </a:lnTo>
                  <a:lnTo>
                    <a:pt x="12957" y="13295"/>
                  </a:lnTo>
                  <a:lnTo>
                    <a:pt x="12914" y="13315"/>
                  </a:lnTo>
                  <a:lnTo>
                    <a:pt x="12870" y="13332"/>
                  </a:lnTo>
                  <a:lnTo>
                    <a:pt x="12824" y="13347"/>
                  </a:lnTo>
                  <a:lnTo>
                    <a:pt x="12779" y="13360"/>
                  </a:lnTo>
                  <a:lnTo>
                    <a:pt x="12732" y="13372"/>
                  </a:lnTo>
                  <a:lnTo>
                    <a:pt x="12684" y="13380"/>
                  </a:lnTo>
                  <a:lnTo>
                    <a:pt x="12636" y="13387"/>
                  </a:lnTo>
                  <a:lnTo>
                    <a:pt x="12586" y="13390"/>
                  </a:lnTo>
                  <a:lnTo>
                    <a:pt x="12537" y="13391"/>
                  </a:lnTo>
                  <a:lnTo>
                    <a:pt x="3607" y="13391"/>
                  </a:lnTo>
                  <a:lnTo>
                    <a:pt x="3558" y="13390"/>
                  </a:lnTo>
                  <a:lnTo>
                    <a:pt x="3509" y="13387"/>
                  </a:lnTo>
                  <a:lnTo>
                    <a:pt x="3460" y="13380"/>
                  </a:lnTo>
                  <a:lnTo>
                    <a:pt x="3412" y="13372"/>
                  </a:lnTo>
                  <a:lnTo>
                    <a:pt x="3365" y="13360"/>
                  </a:lnTo>
                  <a:lnTo>
                    <a:pt x="3319" y="13347"/>
                  </a:lnTo>
                  <a:lnTo>
                    <a:pt x="3273" y="13332"/>
                  </a:lnTo>
                  <a:lnTo>
                    <a:pt x="3230" y="13315"/>
                  </a:lnTo>
                  <a:lnTo>
                    <a:pt x="3187" y="13295"/>
                  </a:lnTo>
                  <a:lnTo>
                    <a:pt x="3144" y="13274"/>
                  </a:lnTo>
                  <a:lnTo>
                    <a:pt x="3104" y="13251"/>
                  </a:lnTo>
                  <a:lnTo>
                    <a:pt x="3064" y="13225"/>
                  </a:lnTo>
                  <a:lnTo>
                    <a:pt x="3027" y="13198"/>
                  </a:lnTo>
                  <a:lnTo>
                    <a:pt x="2990" y="13169"/>
                  </a:lnTo>
                  <a:lnTo>
                    <a:pt x="2955" y="13138"/>
                  </a:lnTo>
                  <a:lnTo>
                    <a:pt x="2921" y="13106"/>
                  </a:lnTo>
                  <a:lnTo>
                    <a:pt x="2889" y="13072"/>
                  </a:lnTo>
                  <a:lnTo>
                    <a:pt x="2858" y="13037"/>
                  </a:lnTo>
                  <a:lnTo>
                    <a:pt x="2829" y="13000"/>
                  </a:lnTo>
                  <a:lnTo>
                    <a:pt x="2801" y="12962"/>
                  </a:lnTo>
                  <a:lnTo>
                    <a:pt x="2776" y="12923"/>
                  </a:lnTo>
                  <a:lnTo>
                    <a:pt x="2753" y="12881"/>
                  </a:lnTo>
                  <a:lnTo>
                    <a:pt x="2731" y="12840"/>
                  </a:lnTo>
                  <a:lnTo>
                    <a:pt x="2712" y="12797"/>
                  </a:lnTo>
                  <a:lnTo>
                    <a:pt x="2694" y="12753"/>
                  </a:lnTo>
                  <a:lnTo>
                    <a:pt x="2678" y="12708"/>
                  </a:lnTo>
                  <a:lnTo>
                    <a:pt x="2665" y="12662"/>
                  </a:lnTo>
                  <a:lnTo>
                    <a:pt x="2655" y="12615"/>
                  </a:lnTo>
                  <a:lnTo>
                    <a:pt x="2646" y="12567"/>
                  </a:lnTo>
                  <a:lnTo>
                    <a:pt x="2640" y="12518"/>
                  </a:lnTo>
                  <a:lnTo>
                    <a:pt x="2637" y="12469"/>
                  </a:lnTo>
                  <a:lnTo>
                    <a:pt x="2635" y="12420"/>
                  </a:lnTo>
                  <a:lnTo>
                    <a:pt x="2635" y="3496"/>
                  </a:lnTo>
                  <a:lnTo>
                    <a:pt x="2637" y="3447"/>
                  </a:lnTo>
                  <a:lnTo>
                    <a:pt x="2640" y="3397"/>
                  </a:lnTo>
                  <a:lnTo>
                    <a:pt x="2646" y="3348"/>
                  </a:lnTo>
                  <a:lnTo>
                    <a:pt x="2655" y="3301"/>
                  </a:lnTo>
                  <a:lnTo>
                    <a:pt x="2665" y="3254"/>
                  </a:lnTo>
                  <a:lnTo>
                    <a:pt x="2678" y="3208"/>
                  </a:lnTo>
                  <a:lnTo>
                    <a:pt x="2694" y="3163"/>
                  </a:lnTo>
                  <a:lnTo>
                    <a:pt x="2712" y="3119"/>
                  </a:lnTo>
                  <a:lnTo>
                    <a:pt x="2731" y="3076"/>
                  </a:lnTo>
                  <a:lnTo>
                    <a:pt x="2753" y="3034"/>
                  </a:lnTo>
                  <a:lnTo>
                    <a:pt x="2776" y="2993"/>
                  </a:lnTo>
                  <a:lnTo>
                    <a:pt x="2801" y="2954"/>
                  </a:lnTo>
                  <a:lnTo>
                    <a:pt x="2829" y="2916"/>
                  </a:lnTo>
                  <a:lnTo>
                    <a:pt x="2858" y="2879"/>
                  </a:lnTo>
                  <a:lnTo>
                    <a:pt x="2889" y="2843"/>
                  </a:lnTo>
                  <a:lnTo>
                    <a:pt x="2921" y="2810"/>
                  </a:lnTo>
                  <a:lnTo>
                    <a:pt x="2955" y="2777"/>
                  </a:lnTo>
                  <a:lnTo>
                    <a:pt x="2990" y="2747"/>
                  </a:lnTo>
                  <a:lnTo>
                    <a:pt x="3027" y="2718"/>
                  </a:lnTo>
                  <a:lnTo>
                    <a:pt x="3064" y="2691"/>
                  </a:lnTo>
                  <a:lnTo>
                    <a:pt x="3104" y="2666"/>
                  </a:lnTo>
                  <a:lnTo>
                    <a:pt x="3144" y="2642"/>
                  </a:lnTo>
                  <a:lnTo>
                    <a:pt x="3187" y="2621"/>
                  </a:lnTo>
                  <a:lnTo>
                    <a:pt x="3230" y="2601"/>
                  </a:lnTo>
                  <a:lnTo>
                    <a:pt x="3273" y="2583"/>
                  </a:lnTo>
                  <a:lnTo>
                    <a:pt x="3319" y="2568"/>
                  </a:lnTo>
                  <a:lnTo>
                    <a:pt x="3365" y="2555"/>
                  </a:lnTo>
                  <a:lnTo>
                    <a:pt x="3412" y="2544"/>
                  </a:lnTo>
                  <a:lnTo>
                    <a:pt x="3460" y="2536"/>
                  </a:lnTo>
                  <a:lnTo>
                    <a:pt x="3509" y="2530"/>
                  </a:lnTo>
                  <a:lnTo>
                    <a:pt x="3558" y="2526"/>
                  </a:lnTo>
                  <a:lnTo>
                    <a:pt x="3607" y="2525"/>
                  </a:lnTo>
                  <a:close/>
                  <a:moveTo>
                    <a:pt x="4261" y="3319"/>
                  </a:moveTo>
                  <a:lnTo>
                    <a:pt x="11883" y="3319"/>
                  </a:lnTo>
                  <a:lnTo>
                    <a:pt x="11926" y="3320"/>
                  </a:lnTo>
                  <a:lnTo>
                    <a:pt x="11967" y="3324"/>
                  </a:lnTo>
                  <a:lnTo>
                    <a:pt x="12009" y="3329"/>
                  </a:lnTo>
                  <a:lnTo>
                    <a:pt x="12050" y="3336"/>
                  </a:lnTo>
                  <a:lnTo>
                    <a:pt x="12090" y="3345"/>
                  </a:lnTo>
                  <a:lnTo>
                    <a:pt x="12129" y="3357"/>
                  </a:lnTo>
                  <a:lnTo>
                    <a:pt x="12168" y="3370"/>
                  </a:lnTo>
                  <a:lnTo>
                    <a:pt x="12205" y="3385"/>
                  </a:lnTo>
                  <a:lnTo>
                    <a:pt x="12242" y="3402"/>
                  </a:lnTo>
                  <a:lnTo>
                    <a:pt x="12278" y="3421"/>
                  </a:lnTo>
                  <a:lnTo>
                    <a:pt x="12313" y="3440"/>
                  </a:lnTo>
                  <a:lnTo>
                    <a:pt x="12346" y="3462"/>
                  </a:lnTo>
                  <a:lnTo>
                    <a:pt x="12379" y="3485"/>
                  </a:lnTo>
                  <a:lnTo>
                    <a:pt x="12410" y="3510"/>
                  </a:lnTo>
                  <a:lnTo>
                    <a:pt x="12441" y="3535"/>
                  </a:lnTo>
                  <a:lnTo>
                    <a:pt x="12469" y="3563"/>
                  </a:lnTo>
                  <a:lnTo>
                    <a:pt x="12496" y="3592"/>
                  </a:lnTo>
                  <a:lnTo>
                    <a:pt x="12523" y="3622"/>
                  </a:lnTo>
                  <a:lnTo>
                    <a:pt x="12547" y="3654"/>
                  </a:lnTo>
                  <a:lnTo>
                    <a:pt x="12571" y="3686"/>
                  </a:lnTo>
                  <a:lnTo>
                    <a:pt x="12592" y="3720"/>
                  </a:lnTo>
                  <a:lnTo>
                    <a:pt x="12612" y="3754"/>
                  </a:lnTo>
                  <a:lnTo>
                    <a:pt x="12630" y="3791"/>
                  </a:lnTo>
                  <a:lnTo>
                    <a:pt x="12648" y="3827"/>
                  </a:lnTo>
                  <a:lnTo>
                    <a:pt x="12663" y="3865"/>
                  </a:lnTo>
                  <a:lnTo>
                    <a:pt x="12676" y="3903"/>
                  </a:lnTo>
                  <a:lnTo>
                    <a:pt x="12687" y="3942"/>
                  </a:lnTo>
                  <a:lnTo>
                    <a:pt x="12696" y="3983"/>
                  </a:lnTo>
                  <a:lnTo>
                    <a:pt x="12704" y="4023"/>
                  </a:lnTo>
                  <a:lnTo>
                    <a:pt x="12709" y="4065"/>
                  </a:lnTo>
                  <a:lnTo>
                    <a:pt x="12712" y="4106"/>
                  </a:lnTo>
                  <a:lnTo>
                    <a:pt x="12714" y="4149"/>
                  </a:lnTo>
                  <a:lnTo>
                    <a:pt x="12714" y="11766"/>
                  </a:lnTo>
                  <a:lnTo>
                    <a:pt x="12712" y="11809"/>
                  </a:lnTo>
                  <a:lnTo>
                    <a:pt x="12709" y="11852"/>
                  </a:lnTo>
                  <a:lnTo>
                    <a:pt x="12704" y="11893"/>
                  </a:lnTo>
                  <a:lnTo>
                    <a:pt x="12696" y="11934"/>
                  </a:lnTo>
                  <a:lnTo>
                    <a:pt x="12687" y="11973"/>
                  </a:lnTo>
                  <a:lnTo>
                    <a:pt x="12676" y="12013"/>
                  </a:lnTo>
                  <a:lnTo>
                    <a:pt x="12663" y="12051"/>
                  </a:lnTo>
                  <a:lnTo>
                    <a:pt x="12648" y="12089"/>
                  </a:lnTo>
                  <a:lnTo>
                    <a:pt x="12630" y="12126"/>
                  </a:lnTo>
                  <a:lnTo>
                    <a:pt x="12612" y="12162"/>
                  </a:lnTo>
                  <a:lnTo>
                    <a:pt x="12592" y="12197"/>
                  </a:lnTo>
                  <a:lnTo>
                    <a:pt x="12571" y="12230"/>
                  </a:lnTo>
                  <a:lnTo>
                    <a:pt x="12547" y="12262"/>
                  </a:lnTo>
                  <a:lnTo>
                    <a:pt x="12523" y="12294"/>
                  </a:lnTo>
                  <a:lnTo>
                    <a:pt x="12496" y="12323"/>
                  </a:lnTo>
                  <a:lnTo>
                    <a:pt x="12469" y="12353"/>
                  </a:lnTo>
                  <a:lnTo>
                    <a:pt x="12441" y="12380"/>
                  </a:lnTo>
                  <a:lnTo>
                    <a:pt x="12410" y="12407"/>
                  </a:lnTo>
                  <a:lnTo>
                    <a:pt x="12379" y="12431"/>
                  </a:lnTo>
                  <a:lnTo>
                    <a:pt x="12346" y="12454"/>
                  </a:lnTo>
                  <a:lnTo>
                    <a:pt x="12313" y="12476"/>
                  </a:lnTo>
                  <a:lnTo>
                    <a:pt x="12278" y="12496"/>
                  </a:lnTo>
                  <a:lnTo>
                    <a:pt x="12242" y="12514"/>
                  </a:lnTo>
                  <a:lnTo>
                    <a:pt x="12205" y="12530"/>
                  </a:lnTo>
                  <a:lnTo>
                    <a:pt x="12168" y="12546"/>
                  </a:lnTo>
                  <a:lnTo>
                    <a:pt x="12129" y="12559"/>
                  </a:lnTo>
                  <a:lnTo>
                    <a:pt x="12090" y="12570"/>
                  </a:lnTo>
                  <a:lnTo>
                    <a:pt x="12050" y="12579"/>
                  </a:lnTo>
                  <a:lnTo>
                    <a:pt x="12009" y="12587"/>
                  </a:lnTo>
                  <a:lnTo>
                    <a:pt x="11967" y="12592"/>
                  </a:lnTo>
                  <a:lnTo>
                    <a:pt x="11926" y="12595"/>
                  </a:lnTo>
                  <a:lnTo>
                    <a:pt x="11883" y="12596"/>
                  </a:lnTo>
                  <a:lnTo>
                    <a:pt x="4261" y="12596"/>
                  </a:lnTo>
                  <a:lnTo>
                    <a:pt x="4219" y="12595"/>
                  </a:lnTo>
                  <a:lnTo>
                    <a:pt x="4176" y="12592"/>
                  </a:lnTo>
                  <a:lnTo>
                    <a:pt x="4134" y="12587"/>
                  </a:lnTo>
                  <a:lnTo>
                    <a:pt x="4094" y="12579"/>
                  </a:lnTo>
                  <a:lnTo>
                    <a:pt x="4054" y="12570"/>
                  </a:lnTo>
                  <a:lnTo>
                    <a:pt x="4015" y="12559"/>
                  </a:lnTo>
                  <a:lnTo>
                    <a:pt x="3976" y="12546"/>
                  </a:lnTo>
                  <a:lnTo>
                    <a:pt x="3938" y="12530"/>
                  </a:lnTo>
                  <a:lnTo>
                    <a:pt x="3902" y="12514"/>
                  </a:lnTo>
                  <a:lnTo>
                    <a:pt x="3865" y="12496"/>
                  </a:lnTo>
                  <a:lnTo>
                    <a:pt x="3831" y="12476"/>
                  </a:lnTo>
                  <a:lnTo>
                    <a:pt x="3797" y="12454"/>
                  </a:lnTo>
                  <a:lnTo>
                    <a:pt x="3765" y="12431"/>
                  </a:lnTo>
                  <a:lnTo>
                    <a:pt x="3733" y="12407"/>
                  </a:lnTo>
                  <a:lnTo>
                    <a:pt x="3703" y="12380"/>
                  </a:lnTo>
                  <a:lnTo>
                    <a:pt x="3674" y="12353"/>
                  </a:lnTo>
                  <a:lnTo>
                    <a:pt x="3647" y="12323"/>
                  </a:lnTo>
                  <a:lnTo>
                    <a:pt x="3621" y="12294"/>
                  </a:lnTo>
                  <a:lnTo>
                    <a:pt x="3596" y="12262"/>
                  </a:lnTo>
                  <a:lnTo>
                    <a:pt x="3573" y="12230"/>
                  </a:lnTo>
                  <a:lnTo>
                    <a:pt x="3552" y="12197"/>
                  </a:lnTo>
                  <a:lnTo>
                    <a:pt x="3531" y="12162"/>
                  </a:lnTo>
                  <a:lnTo>
                    <a:pt x="3513" y="12126"/>
                  </a:lnTo>
                  <a:lnTo>
                    <a:pt x="3496" y="12089"/>
                  </a:lnTo>
                  <a:lnTo>
                    <a:pt x="3482" y="12051"/>
                  </a:lnTo>
                  <a:lnTo>
                    <a:pt x="3468" y="12013"/>
                  </a:lnTo>
                  <a:lnTo>
                    <a:pt x="3457" y="11973"/>
                  </a:lnTo>
                  <a:lnTo>
                    <a:pt x="3448" y="11934"/>
                  </a:lnTo>
                  <a:lnTo>
                    <a:pt x="3440" y="11893"/>
                  </a:lnTo>
                  <a:lnTo>
                    <a:pt x="3435" y="11852"/>
                  </a:lnTo>
                  <a:lnTo>
                    <a:pt x="3432" y="11809"/>
                  </a:lnTo>
                  <a:lnTo>
                    <a:pt x="3431" y="11766"/>
                  </a:lnTo>
                  <a:lnTo>
                    <a:pt x="3431" y="4149"/>
                  </a:lnTo>
                  <a:lnTo>
                    <a:pt x="3432" y="4106"/>
                  </a:lnTo>
                  <a:lnTo>
                    <a:pt x="3435" y="4065"/>
                  </a:lnTo>
                  <a:lnTo>
                    <a:pt x="3440" y="4023"/>
                  </a:lnTo>
                  <a:lnTo>
                    <a:pt x="3448" y="3983"/>
                  </a:lnTo>
                  <a:lnTo>
                    <a:pt x="3457" y="3942"/>
                  </a:lnTo>
                  <a:lnTo>
                    <a:pt x="3468" y="3903"/>
                  </a:lnTo>
                  <a:lnTo>
                    <a:pt x="3482" y="3865"/>
                  </a:lnTo>
                  <a:lnTo>
                    <a:pt x="3496" y="3827"/>
                  </a:lnTo>
                  <a:lnTo>
                    <a:pt x="3513" y="3791"/>
                  </a:lnTo>
                  <a:lnTo>
                    <a:pt x="3531" y="3754"/>
                  </a:lnTo>
                  <a:lnTo>
                    <a:pt x="3552" y="3720"/>
                  </a:lnTo>
                  <a:lnTo>
                    <a:pt x="3573" y="3686"/>
                  </a:lnTo>
                  <a:lnTo>
                    <a:pt x="3596" y="3654"/>
                  </a:lnTo>
                  <a:lnTo>
                    <a:pt x="3621" y="3622"/>
                  </a:lnTo>
                  <a:lnTo>
                    <a:pt x="3647" y="3592"/>
                  </a:lnTo>
                  <a:lnTo>
                    <a:pt x="3674" y="3563"/>
                  </a:lnTo>
                  <a:lnTo>
                    <a:pt x="3703" y="3535"/>
                  </a:lnTo>
                  <a:lnTo>
                    <a:pt x="3733" y="3510"/>
                  </a:lnTo>
                  <a:lnTo>
                    <a:pt x="3765" y="3485"/>
                  </a:lnTo>
                  <a:lnTo>
                    <a:pt x="3797" y="3462"/>
                  </a:lnTo>
                  <a:lnTo>
                    <a:pt x="3831" y="3440"/>
                  </a:lnTo>
                  <a:lnTo>
                    <a:pt x="3865" y="3421"/>
                  </a:lnTo>
                  <a:lnTo>
                    <a:pt x="3902" y="3402"/>
                  </a:lnTo>
                  <a:lnTo>
                    <a:pt x="3938" y="3385"/>
                  </a:lnTo>
                  <a:lnTo>
                    <a:pt x="3976" y="3370"/>
                  </a:lnTo>
                  <a:lnTo>
                    <a:pt x="4015" y="3357"/>
                  </a:lnTo>
                  <a:lnTo>
                    <a:pt x="4054" y="3345"/>
                  </a:lnTo>
                  <a:lnTo>
                    <a:pt x="4094" y="3336"/>
                  </a:lnTo>
                  <a:lnTo>
                    <a:pt x="4134" y="3329"/>
                  </a:lnTo>
                  <a:lnTo>
                    <a:pt x="4176" y="3324"/>
                  </a:lnTo>
                  <a:lnTo>
                    <a:pt x="4219" y="3320"/>
                  </a:lnTo>
                  <a:lnTo>
                    <a:pt x="4261" y="3319"/>
                  </a:lnTo>
                  <a:close/>
                  <a:moveTo>
                    <a:pt x="3942" y="14186"/>
                  </a:moveTo>
                  <a:lnTo>
                    <a:pt x="4938" y="14186"/>
                  </a:lnTo>
                  <a:lnTo>
                    <a:pt x="4938" y="15960"/>
                  </a:lnTo>
                  <a:lnTo>
                    <a:pt x="3942" y="15960"/>
                  </a:lnTo>
                  <a:lnTo>
                    <a:pt x="3942" y="14186"/>
                  </a:lnTo>
                  <a:close/>
                  <a:moveTo>
                    <a:pt x="5745" y="14186"/>
                  </a:moveTo>
                  <a:lnTo>
                    <a:pt x="6741" y="14186"/>
                  </a:lnTo>
                  <a:lnTo>
                    <a:pt x="6741" y="15960"/>
                  </a:lnTo>
                  <a:lnTo>
                    <a:pt x="5745" y="15960"/>
                  </a:lnTo>
                  <a:lnTo>
                    <a:pt x="5745" y="14186"/>
                  </a:lnTo>
                  <a:close/>
                  <a:moveTo>
                    <a:pt x="7548" y="14186"/>
                  </a:moveTo>
                  <a:lnTo>
                    <a:pt x="8544" y="14186"/>
                  </a:lnTo>
                  <a:lnTo>
                    <a:pt x="8544" y="15960"/>
                  </a:lnTo>
                  <a:lnTo>
                    <a:pt x="7548" y="15960"/>
                  </a:lnTo>
                  <a:lnTo>
                    <a:pt x="7548" y="14186"/>
                  </a:lnTo>
                  <a:close/>
                  <a:moveTo>
                    <a:pt x="9351" y="14186"/>
                  </a:moveTo>
                  <a:lnTo>
                    <a:pt x="10346" y="14186"/>
                  </a:lnTo>
                  <a:lnTo>
                    <a:pt x="10346" y="15960"/>
                  </a:lnTo>
                  <a:lnTo>
                    <a:pt x="9351" y="15960"/>
                  </a:lnTo>
                  <a:lnTo>
                    <a:pt x="9351" y="14186"/>
                  </a:lnTo>
                  <a:close/>
                  <a:moveTo>
                    <a:pt x="11153" y="14186"/>
                  </a:moveTo>
                  <a:lnTo>
                    <a:pt x="12149" y="14186"/>
                  </a:lnTo>
                  <a:lnTo>
                    <a:pt x="12149" y="15960"/>
                  </a:lnTo>
                  <a:lnTo>
                    <a:pt x="11153" y="15960"/>
                  </a:lnTo>
                  <a:lnTo>
                    <a:pt x="11153" y="14186"/>
                  </a:lnTo>
                  <a:close/>
                  <a:moveTo>
                    <a:pt x="1775" y="3857"/>
                  </a:moveTo>
                  <a:lnTo>
                    <a:pt x="1775" y="4852"/>
                  </a:lnTo>
                  <a:lnTo>
                    <a:pt x="0" y="4852"/>
                  </a:lnTo>
                  <a:lnTo>
                    <a:pt x="0" y="3857"/>
                  </a:lnTo>
                  <a:lnTo>
                    <a:pt x="1775" y="3857"/>
                  </a:lnTo>
                  <a:close/>
                  <a:moveTo>
                    <a:pt x="1775" y="5659"/>
                  </a:moveTo>
                  <a:lnTo>
                    <a:pt x="1775" y="6653"/>
                  </a:lnTo>
                  <a:lnTo>
                    <a:pt x="0" y="6653"/>
                  </a:lnTo>
                  <a:lnTo>
                    <a:pt x="0" y="5659"/>
                  </a:lnTo>
                  <a:lnTo>
                    <a:pt x="1775" y="5659"/>
                  </a:lnTo>
                  <a:close/>
                  <a:moveTo>
                    <a:pt x="1775" y="7460"/>
                  </a:moveTo>
                  <a:lnTo>
                    <a:pt x="1775" y="8455"/>
                  </a:lnTo>
                  <a:lnTo>
                    <a:pt x="0" y="8455"/>
                  </a:lnTo>
                  <a:lnTo>
                    <a:pt x="0" y="7460"/>
                  </a:lnTo>
                  <a:lnTo>
                    <a:pt x="1775" y="7460"/>
                  </a:lnTo>
                  <a:close/>
                  <a:moveTo>
                    <a:pt x="1775" y="9262"/>
                  </a:moveTo>
                  <a:lnTo>
                    <a:pt x="1775" y="10256"/>
                  </a:lnTo>
                  <a:lnTo>
                    <a:pt x="0" y="10256"/>
                  </a:lnTo>
                  <a:lnTo>
                    <a:pt x="0" y="9262"/>
                  </a:lnTo>
                  <a:lnTo>
                    <a:pt x="1775" y="9262"/>
                  </a:lnTo>
                  <a:close/>
                  <a:moveTo>
                    <a:pt x="1775" y="11063"/>
                  </a:moveTo>
                  <a:lnTo>
                    <a:pt x="1775" y="12059"/>
                  </a:lnTo>
                  <a:lnTo>
                    <a:pt x="0" y="12059"/>
                  </a:lnTo>
                  <a:lnTo>
                    <a:pt x="0" y="11063"/>
                  </a:lnTo>
                  <a:lnTo>
                    <a:pt x="1775" y="11063"/>
                  </a:lnTo>
                  <a:close/>
                  <a:moveTo>
                    <a:pt x="16245" y="3857"/>
                  </a:moveTo>
                  <a:lnTo>
                    <a:pt x="16245" y="4852"/>
                  </a:lnTo>
                  <a:lnTo>
                    <a:pt x="14470" y="4852"/>
                  </a:lnTo>
                  <a:lnTo>
                    <a:pt x="14470" y="3857"/>
                  </a:lnTo>
                  <a:lnTo>
                    <a:pt x="16245" y="3857"/>
                  </a:lnTo>
                  <a:close/>
                  <a:moveTo>
                    <a:pt x="16245" y="5659"/>
                  </a:moveTo>
                  <a:lnTo>
                    <a:pt x="16245" y="6653"/>
                  </a:lnTo>
                  <a:lnTo>
                    <a:pt x="14470" y="6653"/>
                  </a:lnTo>
                  <a:lnTo>
                    <a:pt x="14470" y="5659"/>
                  </a:lnTo>
                  <a:lnTo>
                    <a:pt x="16245" y="5659"/>
                  </a:lnTo>
                  <a:close/>
                  <a:moveTo>
                    <a:pt x="16245" y="7460"/>
                  </a:moveTo>
                  <a:lnTo>
                    <a:pt x="16245" y="8455"/>
                  </a:lnTo>
                  <a:lnTo>
                    <a:pt x="14470" y="8455"/>
                  </a:lnTo>
                  <a:lnTo>
                    <a:pt x="14470" y="7460"/>
                  </a:lnTo>
                  <a:lnTo>
                    <a:pt x="16245" y="7460"/>
                  </a:lnTo>
                  <a:close/>
                  <a:moveTo>
                    <a:pt x="16245" y="9262"/>
                  </a:moveTo>
                  <a:lnTo>
                    <a:pt x="16245" y="10256"/>
                  </a:lnTo>
                  <a:lnTo>
                    <a:pt x="14470" y="10256"/>
                  </a:lnTo>
                  <a:lnTo>
                    <a:pt x="14470" y="9262"/>
                  </a:lnTo>
                  <a:lnTo>
                    <a:pt x="16245" y="9262"/>
                  </a:lnTo>
                  <a:close/>
                  <a:moveTo>
                    <a:pt x="16245" y="11063"/>
                  </a:moveTo>
                  <a:lnTo>
                    <a:pt x="16245" y="12059"/>
                  </a:lnTo>
                  <a:lnTo>
                    <a:pt x="14470" y="12059"/>
                  </a:lnTo>
                  <a:lnTo>
                    <a:pt x="14470" y="11063"/>
                  </a:lnTo>
                  <a:lnTo>
                    <a:pt x="16245" y="11063"/>
                  </a:lnTo>
                  <a:close/>
                  <a:moveTo>
                    <a:pt x="3942" y="0"/>
                  </a:moveTo>
                  <a:lnTo>
                    <a:pt x="4938" y="0"/>
                  </a:lnTo>
                  <a:lnTo>
                    <a:pt x="4938" y="1774"/>
                  </a:lnTo>
                  <a:lnTo>
                    <a:pt x="3942" y="1774"/>
                  </a:lnTo>
                  <a:lnTo>
                    <a:pt x="3942" y="0"/>
                  </a:lnTo>
                  <a:close/>
                  <a:moveTo>
                    <a:pt x="5745" y="0"/>
                  </a:moveTo>
                  <a:lnTo>
                    <a:pt x="6741" y="0"/>
                  </a:lnTo>
                  <a:lnTo>
                    <a:pt x="6741" y="1774"/>
                  </a:lnTo>
                  <a:lnTo>
                    <a:pt x="5745" y="1774"/>
                  </a:lnTo>
                  <a:lnTo>
                    <a:pt x="5745" y="0"/>
                  </a:lnTo>
                  <a:close/>
                  <a:moveTo>
                    <a:pt x="7548" y="0"/>
                  </a:moveTo>
                  <a:lnTo>
                    <a:pt x="8544" y="0"/>
                  </a:lnTo>
                  <a:lnTo>
                    <a:pt x="8544" y="1774"/>
                  </a:lnTo>
                  <a:lnTo>
                    <a:pt x="7548" y="1774"/>
                  </a:lnTo>
                  <a:lnTo>
                    <a:pt x="7548" y="0"/>
                  </a:lnTo>
                  <a:close/>
                  <a:moveTo>
                    <a:pt x="9351" y="0"/>
                  </a:moveTo>
                  <a:lnTo>
                    <a:pt x="10346" y="0"/>
                  </a:lnTo>
                  <a:lnTo>
                    <a:pt x="10346" y="1774"/>
                  </a:lnTo>
                  <a:lnTo>
                    <a:pt x="9351" y="1774"/>
                  </a:lnTo>
                  <a:lnTo>
                    <a:pt x="935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latin typeface="+mn-ea"/>
                <a:ea typeface="+mn-ea"/>
                <a:cs typeface="Arial" pitchFamily="34" charset="0"/>
              </a:endParaRPr>
            </a:p>
          </p:txBody>
        </p:sp>
        <p:sp>
          <p:nvSpPr>
            <p:cNvPr id="41" name="1298660467"/>
            <p:cNvSpPr txBox="1"/>
            <p:nvPr/>
          </p:nvSpPr>
          <p:spPr>
            <a:xfrm>
              <a:off x="7854649" y="4617811"/>
              <a:ext cx="732778"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a:t>
              </a:r>
            </a:p>
          </p:txBody>
        </p:sp>
        <p:sp>
          <p:nvSpPr>
            <p:cNvPr id="42" name="TextBox 41"/>
            <p:cNvSpPr txBox="1"/>
            <p:nvPr/>
          </p:nvSpPr>
          <p:spPr>
            <a:xfrm>
              <a:off x="8191792" y="3442628"/>
              <a:ext cx="1127427"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NUMA</a:t>
              </a:r>
            </a:p>
          </p:txBody>
        </p:sp>
        <p:sp>
          <p:nvSpPr>
            <p:cNvPr id="43" name="TextBox 42"/>
            <p:cNvSpPr txBox="1"/>
            <p:nvPr/>
          </p:nvSpPr>
          <p:spPr>
            <a:xfrm>
              <a:off x="8191792" y="3151709"/>
              <a:ext cx="1127427"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SDS</a:t>
              </a:r>
            </a:p>
          </p:txBody>
        </p:sp>
        <p:sp>
          <p:nvSpPr>
            <p:cNvPr id="44" name="TextBox 43"/>
            <p:cNvSpPr txBox="1"/>
            <p:nvPr/>
          </p:nvSpPr>
          <p:spPr>
            <a:xfrm>
              <a:off x="8191792" y="2791670"/>
              <a:ext cx="1127427" cy="244082"/>
            </a:xfrm>
            <a:prstGeom prst="rect">
              <a:avLst/>
            </a:prstGeom>
            <a:noFill/>
          </p:spPr>
          <p:txBody>
            <a:bodyPr wrap="square" rtlCol="0" anchor="ctr">
              <a:spAutoFit/>
            </a:bodyPr>
            <a:lstStyle/>
            <a:p>
              <a:pPr defTabSz="1219352" fontAlgn="auto">
                <a:spcBef>
                  <a:spcPts val="0"/>
                </a:spcBef>
                <a:spcAft>
                  <a:spcPts val="0"/>
                </a:spcAft>
                <a:defRPr/>
              </a:pPr>
              <a:r>
                <a:rPr lang="en-US" altLang="zh-CN" sz="1200" b="1" kern="0" dirty="0">
                  <a:solidFill>
                    <a:schemeClr val="bg1"/>
                  </a:solidFill>
                  <a:latin typeface="+mn-ea"/>
                  <a:ea typeface="+mn-ea"/>
                  <a:cs typeface="Arial" pitchFamily="34" charset="0"/>
                </a:rPr>
                <a:t>SDN</a:t>
              </a:r>
            </a:p>
          </p:txBody>
        </p:sp>
      </p:grpSp>
    </p:spTree>
    <p:extLst>
      <p:ext uri="{BB962C8B-B14F-4D97-AF65-F5344CB8AC3E}">
        <p14:creationId xmlns:p14="http://schemas.microsoft.com/office/powerpoint/2010/main" val="2497352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82807047"/>
          <p:cNvSpPr>
            <a:spLocks noGrp="1"/>
          </p:cNvSpPr>
          <p:nvPr>
            <p:ph type="body" sz="quarter" idx="10"/>
          </p:nvPr>
        </p:nvSpPr>
        <p:spPr/>
        <p:txBody>
          <a:bodyPr/>
          <a:lstStyle/>
          <a:p>
            <a:r>
              <a:rPr lang="en-US" altLang="zh-CN">
                <a:solidFill>
                  <a:schemeClr val="bg1">
                    <a:lumMod val="50000"/>
                  </a:schemeClr>
                </a:solidFill>
              </a:rPr>
              <a:t>DC Development</a:t>
            </a:r>
          </a:p>
          <a:p>
            <a:r>
              <a:rPr lang="en-US" altLang="zh-CN">
                <a:solidFill>
                  <a:schemeClr val="bg1">
                    <a:lumMod val="50000"/>
                  </a:schemeClr>
                </a:solidFill>
              </a:rPr>
              <a:t>Cloud Computing Development</a:t>
            </a:r>
          </a:p>
          <a:p>
            <a:pPr>
              <a:buFont typeface="+mj-lt"/>
              <a:buAutoNum type="arabicPeriod" startAt="3"/>
            </a:pPr>
            <a:r>
              <a:rPr lang="en-US" altLang="zh-CN" b="1"/>
              <a:t>Benefits of Cloud Computing</a:t>
            </a:r>
          </a:p>
          <a:p>
            <a:pPr>
              <a:buFont typeface="+mj-lt"/>
              <a:buAutoNum type="arabicPeriod" startAt="3"/>
            </a:pPr>
            <a:r>
              <a:rPr lang="en-US" altLang="zh-CN">
                <a:solidFill>
                  <a:schemeClr val="bg1">
                    <a:lumMod val="50000"/>
                  </a:schemeClr>
                </a:solidFill>
              </a:rPr>
              <a:t>Deployment Modes of Cloud Computing</a:t>
            </a:r>
          </a:p>
          <a:p>
            <a:endParaRPr lang="zh-CN" altLang="en-US" dirty="0"/>
          </a:p>
        </p:txBody>
      </p:sp>
    </p:spTree>
    <p:extLst>
      <p:ext uri="{BB962C8B-B14F-4D97-AF65-F5344CB8AC3E}">
        <p14:creationId xmlns:p14="http://schemas.microsoft.com/office/powerpoint/2010/main" val="4256278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1024280"/>
          </a:xfrm>
        </p:spPr>
        <p:txBody>
          <a:bodyPr/>
          <a:lstStyle/>
          <a:p>
            <a:r>
              <a:rPr lang="en-US" altLang="zh-CN" sz="3000" dirty="0"/>
              <a:t>Resource Consolidation for Improved Resource Utilization</a:t>
            </a:r>
            <a:endParaRPr lang="zh-CN" altLang="en-US" sz="3000" dirty="0"/>
          </a:p>
        </p:txBody>
      </p:sp>
      <p:grpSp>
        <p:nvGrpSpPr>
          <p:cNvPr id="3" name="组合 2"/>
          <p:cNvGrpSpPr/>
          <p:nvPr/>
        </p:nvGrpSpPr>
        <p:grpSpPr>
          <a:xfrm>
            <a:off x="1271464" y="1628802"/>
            <a:ext cx="10201399" cy="4284474"/>
            <a:chOff x="2279650" y="1628802"/>
            <a:chExt cx="7883813" cy="3812178"/>
          </a:xfrm>
        </p:grpSpPr>
        <p:sp>
          <p:nvSpPr>
            <p:cNvPr id="2052" name="160018356"/>
            <p:cNvSpPr>
              <a:spLocks noChangeArrowheads="1"/>
            </p:cNvSpPr>
            <p:nvPr/>
          </p:nvSpPr>
          <p:spPr bwMode="gray">
            <a:xfrm>
              <a:off x="6924676" y="2287588"/>
              <a:ext cx="3203575" cy="533400"/>
            </a:xfrm>
            <a:prstGeom prst="roundRect">
              <a:avLst>
                <a:gd name="adj" fmla="val 10889"/>
              </a:avLst>
            </a:prstGeom>
            <a:gradFill rotWithShape="1">
              <a:gsLst>
                <a:gs pos="0">
                  <a:srgbClr val="9E9E9E">
                    <a:alpha val="50194"/>
                  </a:srgbClr>
                </a:gs>
                <a:gs pos="100000">
                  <a:srgbClr val="DCECF8"/>
                </a:gs>
              </a:gsLst>
              <a:lin ang="0" scaled="1"/>
            </a:gradFill>
            <a:ln w="38100">
              <a:noFill/>
              <a:round/>
              <a:headEnd/>
              <a:tailEnd/>
            </a:ln>
          </p:spPr>
          <p:txBody>
            <a:bodyPr wrap="none" anchor="ctr"/>
            <a:lstStyle/>
            <a:p>
              <a:pPr eaLnBrk="1" hangingPunct="1">
                <a:defRPr/>
              </a:pPr>
              <a:r>
                <a:rPr lang="en-US" altLang="zh-CN" sz="1600" dirty="0">
                  <a:solidFill>
                    <a:srgbClr val="000000"/>
                  </a:solidFill>
                  <a:latin typeface="+mn-ea"/>
                  <a:ea typeface="+mn-ea"/>
                </a:rPr>
                <a:t>Shared hardware resources</a:t>
              </a:r>
            </a:p>
          </p:txBody>
        </p:sp>
        <p:sp>
          <p:nvSpPr>
            <p:cNvPr id="2053" name="794430451"/>
            <p:cNvSpPr>
              <a:spLocks noChangeArrowheads="1"/>
            </p:cNvSpPr>
            <p:nvPr/>
          </p:nvSpPr>
          <p:spPr bwMode="gray">
            <a:xfrm>
              <a:off x="6924676" y="3500647"/>
              <a:ext cx="3203574" cy="618708"/>
            </a:xfrm>
            <a:prstGeom prst="roundRect">
              <a:avLst>
                <a:gd name="adj" fmla="val 10889"/>
              </a:avLst>
            </a:prstGeom>
            <a:gradFill rotWithShape="1">
              <a:gsLst>
                <a:gs pos="0">
                  <a:srgbClr val="9E9E9E">
                    <a:alpha val="50194"/>
                  </a:srgbClr>
                </a:gs>
                <a:gs pos="100000">
                  <a:srgbClr val="DCECF8"/>
                </a:gs>
              </a:gsLst>
              <a:lin ang="0" scaled="1"/>
            </a:gradFill>
            <a:ln w="38100">
              <a:noFill/>
              <a:round/>
              <a:headEnd/>
              <a:tailEnd/>
            </a:ln>
          </p:spPr>
          <p:txBody>
            <a:bodyPr wrap="square" anchor="ctr">
              <a:spAutoFit/>
            </a:bodyPr>
            <a:lstStyle/>
            <a:p>
              <a:pPr eaLnBrk="1" hangingPunct="1">
                <a:defRPr/>
              </a:pPr>
              <a:r>
                <a:rPr lang="en-US" altLang="zh-CN" sz="1600" dirty="0">
                  <a:solidFill>
                    <a:srgbClr val="000000"/>
                  </a:solidFill>
                  <a:latin typeface="+mn-ea"/>
                  <a:ea typeface="+mn-ea"/>
                </a:rPr>
                <a:t>Memory overcommitment, improving resource utilization</a:t>
              </a:r>
            </a:p>
          </p:txBody>
        </p:sp>
        <p:sp>
          <p:nvSpPr>
            <p:cNvPr id="132" name="140548333"/>
            <p:cNvSpPr>
              <a:spLocks noChangeArrowheads="1"/>
            </p:cNvSpPr>
            <p:nvPr/>
          </p:nvSpPr>
          <p:spPr bwMode="gray">
            <a:xfrm>
              <a:off x="6924676" y="1628802"/>
              <a:ext cx="3203574" cy="584759"/>
            </a:xfrm>
            <a:prstGeom prst="rect">
              <a:avLst/>
            </a:prstGeom>
            <a:solidFill>
              <a:srgbClr val="5AA5DE">
                <a:alpha val="49804"/>
              </a:srgbClr>
            </a:solidFill>
            <a:ln w="9525" algn="ctr">
              <a:noFill/>
              <a:miter lim="800000"/>
              <a:headEnd/>
              <a:tailEnd/>
            </a:ln>
          </p:spPr>
          <p:txBody>
            <a:bodyPr wrap="square" lIns="91422" tIns="45712" rIns="91422" bIns="45712" anchor="ctr">
              <a:spAutoFit/>
            </a:bodyPr>
            <a:lstStyle/>
            <a:p>
              <a:pPr defTabSz="731573" fontAlgn="auto">
                <a:spcBef>
                  <a:spcPct val="50000"/>
                </a:spcBef>
                <a:spcAft>
                  <a:spcPts val="0"/>
                </a:spcAft>
                <a:defRPr/>
              </a:pPr>
              <a:r>
                <a:rPr lang="en-US" altLang="zh-CN" sz="1600" b="1" kern="0" dirty="0">
                  <a:solidFill>
                    <a:srgbClr val="000000"/>
                  </a:solidFill>
                  <a:latin typeface="+mn-ea"/>
                  <a:ea typeface="+mn-ea"/>
                </a:rPr>
                <a:t>Benefits of resource consolidation</a:t>
              </a:r>
            </a:p>
          </p:txBody>
        </p:sp>
        <p:sp>
          <p:nvSpPr>
            <p:cNvPr id="59398" name="214151626"/>
            <p:cNvSpPr>
              <a:spLocks noChangeArrowheads="1"/>
            </p:cNvSpPr>
            <p:nvPr/>
          </p:nvSpPr>
          <p:spPr bwMode="gray">
            <a:xfrm>
              <a:off x="6924675" y="2861678"/>
              <a:ext cx="3203574" cy="618708"/>
            </a:xfrm>
            <a:prstGeom prst="roundRect">
              <a:avLst>
                <a:gd name="adj" fmla="val 10889"/>
              </a:avLst>
            </a:prstGeom>
            <a:gradFill rotWithShape="1">
              <a:gsLst>
                <a:gs pos="0">
                  <a:srgbClr val="9E9E9E">
                    <a:alpha val="50194"/>
                  </a:srgbClr>
                </a:gs>
                <a:gs pos="100000">
                  <a:srgbClr val="DCECF8"/>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square"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r>
                <a:rPr lang="en-US" altLang="zh-CN" sz="1600" dirty="0">
                  <a:solidFill>
                    <a:srgbClr val="000000"/>
                  </a:solidFill>
                  <a:latin typeface="+mn-ea"/>
                  <a:ea typeface="+mn-ea"/>
                </a:rPr>
                <a:t>Flexible adjustment of CPUs and memory of virtual servers</a:t>
              </a:r>
            </a:p>
          </p:txBody>
        </p:sp>
        <p:graphicFrame>
          <p:nvGraphicFramePr>
            <p:cNvPr id="59425" name="Object 3"/>
            <p:cNvGraphicFramePr>
              <a:graphicFrameLocks noChangeAspect="1"/>
            </p:cNvGraphicFramePr>
            <p:nvPr>
              <p:extLst>
                <p:ext uri="{D42A27DB-BD31-4B8C-83A1-F6EECF244321}">
                  <p14:modId xmlns:p14="http://schemas.microsoft.com/office/powerpoint/2010/main" val="118849614"/>
                </p:ext>
              </p:extLst>
            </p:nvPr>
          </p:nvGraphicFramePr>
          <p:xfrm>
            <a:off x="5152528" y="3190507"/>
            <a:ext cx="1104349" cy="1291825"/>
          </p:xfrm>
          <a:graphic>
            <a:graphicData uri="http://schemas.openxmlformats.org/presentationml/2006/ole">
              <mc:AlternateContent xmlns:mc="http://schemas.openxmlformats.org/markup-compatibility/2006">
                <mc:Choice xmlns:v="urn:schemas-microsoft-com:vml" Requires="v">
                  <p:oleObj spid="_x0000_s1029" name="Visio" r:id="rId4" imgW="741578" imgH="947623" progId="Visio.Drawing.11">
                    <p:embed/>
                  </p:oleObj>
                </mc:Choice>
                <mc:Fallback>
                  <p:oleObj name="Visio" r:id="rId4" imgW="741578" imgH="94762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528" y="3190507"/>
                          <a:ext cx="1104349" cy="12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9426" name="Picture 2"/>
            <p:cNvPicPr>
              <a:picLocks noChangeAspect="1" noChangeArrowheads="1"/>
            </p:cNvPicPr>
            <p:nvPr/>
          </p:nvPicPr>
          <p:blipFill>
            <a:blip r:embed="rId6" cstate="print">
              <a:lum contrast="40000"/>
              <a:extLst>
                <a:ext uri="{28A0092B-C50C-407E-A947-70E740481C1C}">
                  <a14:useLocalDpi xmlns:a14="http://schemas.microsoft.com/office/drawing/2010/main"/>
                </a:ext>
              </a:extLst>
            </a:blip>
            <a:srcRect/>
            <a:stretch>
              <a:fillRect/>
            </a:stretch>
          </p:blipFill>
          <p:spPr bwMode="auto">
            <a:xfrm>
              <a:off x="4799705" y="2474659"/>
              <a:ext cx="2088459" cy="8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4" descr="server_blue_shadow"/>
            <p:cNvPicPr>
              <a:picLocks noChangeAspect="1" noChangeArrowheads="1"/>
            </p:cNvPicPr>
            <p:nvPr/>
          </p:nvPicPr>
          <p:blipFill>
            <a:blip r:embed="rId7"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5144335" y="2378848"/>
              <a:ext cx="501576" cy="555786"/>
            </a:xfrm>
            <a:prstGeom prst="rect">
              <a:avLst/>
            </a:prstGeom>
            <a:noFill/>
            <a:ln w="9525">
              <a:noFill/>
              <a:miter lim="800000"/>
              <a:headEnd/>
              <a:tailEnd/>
            </a:ln>
          </p:spPr>
        </p:pic>
        <p:pic>
          <p:nvPicPr>
            <p:cNvPr id="161" name="Picture 15" descr="server_blue_shadow"/>
            <p:cNvPicPr>
              <a:picLocks noChangeAspect="1" noChangeArrowheads="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5446299" y="2458501"/>
              <a:ext cx="501576" cy="555786"/>
            </a:xfrm>
            <a:prstGeom prst="rect">
              <a:avLst/>
            </a:prstGeom>
            <a:noFill/>
            <a:ln w="9525">
              <a:noFill/>
              <a:miter lim="800000"/>
              <a:headEnd/>
              <a:tailEnd/>
            </a:ln>
          </p:spPr>
        </p:pic>
        <p:pic>
          <p:nvPicPr>
            <p:cNvPr id="162" name="Picture 16" descr="server_blue_shadow"/>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5756087" y="2548109"/>
              <a:ext cx="501576" cy="555786"/>
            </a:xfrm>
            <a:prstGeom prst="rect">
              <a:avLst/>
            </a:prstGeom>
            <a:noFill/>
            <a:ln w="9525">
              <a:noFill/>
              <a:miter lim="800000"/>
              <a:headEnd/>
              <a:tailEnd/>
            </a:ln>
          </p:spPr>
        </p:pic>
        <p:pic>
          <p:nvPicPr>
            <p:cNvPr id="59430" name="Picture 17" descr="orangeserver_blue_shado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a:off x="6140209" y="2632469"/>
              <a:ext cx="426671" cy="5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右箭头 135"/>
            <p:cNvSpPr/>
            <p:nvPr/>
          </p:nvSpPr>
          <p:spPr bwMode="auto">
            <a:xfrm>
              <a:off x="4146550" y="3397251"/>
              <a:ext cx="914400"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defRPr/>
              </a:pPr>
              <a:endParaRPr lang="zh-CN" altLang="en-US" sz="1600">
                <a:latin typeface="+mn-ea"/>
              </a:endParaRPr>
            </a:p>
          </p:txBody>
        </p:sp>
        <p:sp>
          <p:nvSpPr>
            <p:cNvPr id="2061" name="1088028550"/>
            <p:cNvSpPr txBox="1">
              <a:spLocks noChangeArrowheads="1"/>
            </p:cNvSpPr>
            <p:nvPr/>
          </p:nvSpPr>
          <p:spPr bwMode="auto">
            <a:xfrm>
              <a:off x="3921295" y="2960868"/>
              <a:ext cx="1268976" cy="520313"/>
            </a:xfrm>
            <a:prstGeom prst="rect">
              <a:avLst/>
            </a:prstGeom>
            <a:noFill/>
            <a:ln w="9525">
              <a:noFill/>
              <a:miter lim="800000"/>
              <a:headEnd/>
              <a:tailEnd/>
            </a:ln>
          </p:spPr>
          <p:txBody>
            <a:bodyPr wrap="square">
              <a:spAutoFit/>
            </a:bodyPr>
            <a:lstStyle/>
            <a:p>
              <a:pPr algn="ctr" eaLnBrk="1" fontAlgn="t" hangingPunct="1">
                <a:defRPr/>
              </a:pPr>
              <a:r>
                <a:rPr lang="en-US" altLang="zh-CN" sz="1600" b="1" dirty="0">
                  <a:latin typeface="+mn-ea"/>
                  <a:ea typeface="+mn-ea"/>
                </a:rPr>
                <a:t>Server consolidation</a:t>
              </a:r>
              <a:endParaRPr lang="zh-CN" altLang="en-US" sz="1600" b="1" dirty="0">
                <a:latin typeface="+mn-ea"/>
                <a:ea typeface="+mn-ea"/>
              </a:endParaRPr>
            </a:p>
          </p:txBody>
        </p:sp>
        <p:pic>
          <p:nvPicPr>
            <p:cNvPr id="138"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2319658" y="2718120"/>
              <a:ext cx="431594" cy="474979"/>
            </a:xfrm>
            <a:prstGeom prst="rect">
              <a:avLst/>
            </a:prstGeom>
            <a:noFill/>
            <a:ln w="9525">
              <a:noFill/>
              <a:miter lim="800000"/>
              <a:headEnd/>
              <a:tailEnd/>
            </a:ln>
          </p:spPr>
        </p:pic>
        <p:pic>
          <p:nvPicPr>
            <p:cNvPr id="139" name="Picture 16" descr="server_blue_shadow"/>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2776509" y="2718120"/>
              <a:ext cx="431594" cy="474979"/>
            </a:xfrm>
            <a:prstGeom prst="rect">
              <a:avLst/>
            </a:prstGeom>
            <a:noFill/>
            <a:ln w="9525">
              <a:noFill/>
              <a:miter lim="800000"/>
              <a:headEnd/>
              <a:tailEnd/>
            </a:ln>
          </p:spPr>
        </p:pic>
        <p:pic>
          <p:nvPicPr>
            <p:cNvPr id="59407" name="Picture 17" descr="orangeserver_blue_shadow"/>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a:off x="3192539" y="2718121"/>
              <a:ext cx="367142" cy="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5" descr="server_blue_shadow"/>
            <p:cNvPicPr>
              <a:picLocks noChangeAspect="1" noChangeArrowheads="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3584937" y="2718120"/>
              <a:ext cx="431594" cy="474979"/>
            </a:xfrm>
            <a:prstGeom prst="rect">
              <a:avLst/>
            </a:prstGeom>
            <a:noFill/>
            <a:ln w="9525">
              <a:noFill/>
              <a:miter lim="800000"/>
              <a:headEnd/>
              <a:tailEnd/>
            </a:ln>
          </p:spPr>
        </p:pic>
        <p:pic>
          <p:nvPicPr>
            <p:cNvPr id="142"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2319658" y="3193100"/>
              <a:ext cx="431594" cy="474979"/>
            </a:xfrm>
            <a:prstGeom prst="rect">
              <a:avLst/>
            </a:prstGeom>
            <a:noFill/>
            <a:ln w="9525">
              <a:noFill/>
              <a:miter lim="800000"/>
              <a:headEnd/>
              <a:tailEnd/>
            </a:ln>
          </p:spPr>
        </p:pic>
        <p:pic>
          <p:nvPicPr>
            <p:cNvPr id="143" name="Picture 16" descr="server_blue_shadow"/>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2736500" y="3193100"/>
              <a:ext cx="431594" cy="474979"/>
            </a:xfrm>
            <a:prstGeom prst="rect">
              <a:avLst/>
            </a:prstGeom>
            <a:noFill/>
            <a:ln w="9525">
              <a:noFill/>
              <a:miter lim="800000"/>
              <a:headEnd/>
              <a:tailEnd/>
            </a:ln>
          </p:spPr>
        </p:pic>
        <p:pic>
          <p:nvPicPr>
            <p:cNvPr id="144"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2319658" y="3668080"/>
              <a:ext cx="431594" cy="474979"/>
            </a:xfrm>
            <a:prstGeom prst="rect">
              <a:avLst/>
            </a:prstGeom>
            <a:noFill/>
            <a:ln w="9525">
              <a:noFill/>
              <a:miter lim="800000"/>
              <a:headEnd/>
              <a:tailEnd/>
            </a:ln>
          </p:spPr>
        </p:pic>
        <p:pic>
          <p:nvPicPr>
            <p:cNvPr id="59412" name="Picture 17" descr="orangeserver_blue_shadow"/>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a:off x="3192539" y="3260954"/>
              <a:ext cx="367142" cy="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5" descr="server_blue_shadow"/>
            <p:cNvPicPr>
              <a:picLocks noChangeAspect="1" noChangeArrowheads="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3559681" y="3193100"/>
              <a:ext cx="431594" cy="474979"/>
            </a:xfrm>
            <a:prstGeom prst="rect">
              <a:avLst/>
            </a:prstGeom>
            <a:noFill/>
            <a:ln w="9525">
              <a:noFill/>
              <a:miter lim="800000"/>
              <a:headEnd/>
              <a:tailEnd/>
            </a:ln>
          </p:spPr>
        </p:pic>
        <p:pic>
          <p:nvPicPr>
            <p:cNvPr id="147" name="Picture 16" descr="server_blue_shadow"/>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2711244" y="3668080"/>
              <a:ext cx="431594" cy="474979"/>
            </a:xfrm>
            <a:prstGeom prst="rect">
              <a:avLst/>
            </a:prstGeom>
            <a:noFill/>
            <a:ln w="9525">
              <a:noFill/>
              <a:miter lim="800000"/>
              <a:headEnd/>
              <a:tailEnd/>
            </a:ln>
          </p:spPr>
        </p:pic>
        <p:pic>
          <p:nvPicPr>
            <p:cNvPr id="59415" name="Picture 17" descr="orangeserver_blue_shadow"/>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a:off x="3168095" y="3735934"/>
              <a:ext cx="367142" cy="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5" descr="server_blue_shadow"/>
            <p:cNvPicPr>
              <a:picLocks noChangeAspect="1" noChangeArrowheads="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3559681" y="3668080"/>
              <a:ext cx="431594" cy="474979"/>
            </a:xfrm>
            <a:prstGeom prst="rect">
              <a:avLst/>
            </a:prstGeom>
            <a:noFill/>
            <a:ln w="9525">
              <a:noFill/>
              <a:miter lim="800000"/>
              <a:headEnd/>
              <a:tailEnd/>
            </a:ln>
          </p:spPr>
        </p:pic>
        <p:pic>
          <p:nvPicPr>
            <p:cNvPr id="150"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2279650" y="4143060"/>
              <a:ext cx="431594" cy="474979"/>
            </a:xfrm>
            <a:prstGeom prst="rect">
              <a:avLst/>
            </a:prstGeom>
            <a:noFill/>
            <a:ln w="9525">
              <a:noFill/>
              <a:miter lim="800000"/>
              <a:headEnd/>
              <a:tailEnd/>
            </a:ln>
          </p:spPr>
        </p:pic>
        <p:pic>
          <p:nvPicPr>
            <p:cNvPr id="151" name="Picture 16" descr="server_blue_shadow"/>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2711244" y="4143060"/>
              <a:ext cx="431594" cy="474979"/>
            </a:xfrm>
            <a:prstGeom prst="rect">
              <a:avLst/>
            </a:prstGeom>
            <a:noFill/>
            <a:ln w="9525">
              <a:noFill/>
              <a:miter lim="800000"/>
              <a:headEnd/>
              <a:tailEnd/>
            </a:ln>
          </p:spPr>
        </p:pic>
        <p:pic>
          <p:nvPicPr>
            <p:cNvPr id="152"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3168095" y="4143060"/>
              <a:ext cx="431594" cy="474979"/>
            </a:xfrm>
            <a:prstGeom prst="rect">
              <a:avLst/>
            </a:prstGeom>
            <a:noFill/>
            <a:ln w="9525">
              <a:noFill/>
              <a:miter lim="800000"/>
              <a:headEnd/>
              <a:tailEnd/>
            </a:ln>
          </p:spPr>
        </p:pic>
        <p:pic>
          <p:nvPicPr>
            <p:cNvPr id="153" name="Picture 15" descr="server_blue_shadow"/>
            <p:cNvPicPr>
              <a:picLocks noChangeAspect="1" noChangeArrowheads="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3559681" y="4143060"/>
              <a:ext cx="431594" cy="474979"/>
            </a:xfrm>
            <a:prstGeom prst="rect">
              <a:avLst/>
            </a:prstGeom>
            <a:noFill/>
            <a:ln w="9525">
              <a:noFill/>
              <a:miter lim="800000"/>
              <a:headEnd/>
              <a:tailEnd/>
            </a:ln>
          </p:spPr>
        </p:pic>
        <p:pic>
          <p:nvPicPr>
            <p:cNvPr id="154" name="Picture 14" descr="server_blue_shadow"/>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2344914" y="2243139"/>
              <a:ext cx="431594" cy="474979"/>
            </a:xfrm>
            <a:prstGeom prst="rect">
              <a:avLst/>
            </a:prstGeom>
            <a:noFill/>
            <a:ln w="9525">
              <a:noFill/>
              <a:miter lim="800000"/>
              <a:headEnd/>
              <a:tailEnd/>
            </a:ln>
          </p:spPr>
        </p:pic>
        <p:pic>
          <p:nvPicPr>
            <p:cNvPr id="155" name="Picture 16" descr="server_blue_shadow"/>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2801765" y="2243139"/>
              <a:ext cx="431594" cy="474979"/>
            </a:xfrm>
            <a:prstGeom prst="rect">
              <a:avLst/>
            </a:prstGeom>
            <a:noFill/>
            <a:ln w="9525">
              <a:noFill/>
              <a:miter lim="800000"/>
              <a:headEnd/>
              <a:tailEnd/>
            </a:ln>
          </p:spPr>
        </p:pic>
        <p:pic>
          <p:nvPicPr>
            <p:cNvPr id="59423" name="Picture 17" descr="orangeserver_blue_shadow"/>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a:off x="3192539" y="2243140"/>
              <a:ext cx="367142" cy="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 descr="server_blue_shadow"/>
            <p:cNvPicPr>
              <a:picLocks noChangeAspect="1" noChangeArrowheads="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gray">
            <a:xfrm>
              <a:off x="3584937" y="2243139"/>
              <a:ext cx="431594" cy="474979"/>
            </a:xfrm>
            <a:prstGeom prst="rect">
              <a:avLst/>
            </a:prstGeom>
            <a:noFill/>
            <a:ln w="9525">
              <a:noFill/>
              <a:miter lim="800000"/>
              <a:headEnd/>
              <a:tailEnd/>
            </a:ln>
          </p:spPr>
        </p:pic>
        <p:sp>
          <p:nvSpPr>
            <p:cNvPr id="2057" name="739881351"/>
            <p:cNvSpPr>
              <a:spLocks noChangeArrowheads="1"/>
            </p:cNvSpPr>
            <p:nvPr/>
          </p:nvSpPr>
          <p:spPr bwMode="gray">
            <a:xfrm>
              <a:off x="6924676" y="4141203"/>
              <a:ext cx="3238787" cy="618708"/>
            </a:xfrm>
            <a:prstGeom prst="roundRect">
              <a:avLst>
                <a:gd name="adj" fmla="val 10889"/>
              </a:avLst>
            </a:prstGeom>
            <a:gradFill rotWithShape="1">
              <a:gsLst>
                <a:gs pos="0">
                  <a:srgbClr val="9E9E9E">
                    <a:alpha val="50194"/>
                  </a:srgbClr>
                </a:gs>
                <a:gs pos="100000">
                  <a:srgbClr val="DCECF8"/>
                </a:gs>
              </a:gsLst>
              <a:lin ang="0" scaled="1"/>
            </a:gradFill>
            <a:ln w="38100">
              <a:noFill/>
              <a:round/>
              <a:headEnd/>
              <a:tailEnd/>
            </a:ln>
          </p:spPr>
          <p:txBody>
            <a:bodyPr wrap="square" anchor="ctr">
              <a:spAutoFit/>
            </a:bodyPr>
            <a:lstStyle/>
            <a:p>
              <a:pPr eaLnBrk="1" hangingPunct="1">
                <a:defRPr/>
              </a:pPr>
              <a:r>
                <a:rPr lang="en-US" altLang="zh-CN" sz="1600" dirty="0">
                  <a:solidFill>
                    <a:srgbClr val="000000"/>
                  </a:solidFill>
                  <a:latin typeface="+mn-ea"/>
                  <a:ea typeface="+mn-ea"/>
                </a:rPr>
                <a:t>Server consolidation, improving server utilization</a:t>
              </a:r>
            </a:p>
          </p:txBody>
        </p:sp>
        <p:sp>
          <p:nvSpPr>
            <p:cNvPr id="2058" name="1876094681"/>
            <p:cNvSpPr>
              <a:spLocks noChangeArrowheads="1"/>
            </p:cNvSpPr>
            <p:nvPr/>
          </p:nvSpPr>
          <p:spPr bwMode="gray">
            <a:xfrm>
              <a:off x="6924676" y="4822272"/>
              <a:ext cx="3238787" cy="618708"/>
            </a:xfrm>
            <a:prstGeom prst="roundRect">
              <a:avLst>
                <a:gd name="adj" fmla="val 10889"/>
              </a:avLst>
            </a:prstGeom>
            <a:gradFill rotWithShape="1">
              <a:gsLst>
                <a:gs pos="0">
                  <a:srgbClr val="9E9E9E">
                    <a:alpha val="50194"/>
                  </a:srgbClr>
                </a:gs>
                <a:gs pos="100000">
                  <a:srgbClr val="DCECF8"/>
                </a:gs>
              </a:gsLst>
              <a:lin ang="0" scaled="1"/>
            </a:gradFill>
            <a:ln w="38100">
              <a:noFill/>
              <a:round/>
              <a:headEnd/>
              <a:tailEnd/>
            </a:ln>
          </p:spPr>
          <p:txBody>
            <a:bodyPr wrap="square" anchor="ctr">
              <a:spAutoFit/>
            </a:bodyPr>
            <a:lstStyle/>
            <a:p>
              <a:pPr eaLnBrk="1" hangingPunct="1">
                <a:defRPr/>
              </a:pPr>
              <a:r>
                <a:rPr lang="en-US" altLang="zh-CN" sz="1600" dirty="0">
                  <a:solidFill>
                    <a:srgbClr val="000000"/>
                  </a:solidFill>
                  <a:latin typeface="+mn-ea"/>
                  <a:ea typeface="+mn-ea"/>
                </a:rPr>
                <a:t>Server consolidation, saving equipment room space</a:t>
              </a:r>
            </a:p>
          </p:txBody>
        </p:sp>
      </p:grpSp>
    </p:spTree>
    <p:extLst>
      <p:ext uri="{BB962C8B-B14F-4D97-AF65-F5344CB8AC3E}">
        <p14:creationId xmlns:p14="http://schemas.microsoft.com/office/powerpoint/2010/main" val="11874552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24547393"/>
          <p:cNvSpPr>
            <a:spLocks noGrp="1"/>
          </p:cNvSpPr>
          <p:nvPr>
            <p:ph type="body" sz="quarter" idx="10"/>
          </p:nvPr>
        </p:nvSpPr>
        <p:spPr>
          <a:xfrm>
            <a:off x="6240017" y="2888940"/>
            <a:ext cx="5232316" cy="3024548"/>
          </a:xfrm>
        </p:spPr>
        <p:txBody>
          <a:bodyPr/>
          <a:lstStyle/>
          <a:p>
            <a:r>
              <a:rPr lang="en-US" altLang="zh-CN" sz="1800" dirty="0"/>
              <a:t>Batch VM deployment</a:t>
            </a:r>
          </a:p>
          <a:p>
            <a:r>
              <a:rPr lang="en-US" altLang="zh-CN" sz="1800" dirty="0"/>
              <a:t>Elastic resource addition/reduction</a:t>
            </a:r>
          </a:p>
          <a:p>
            <a:r>
              <a:rPr lang="en-US" altLang="zh-CN" sz="1800" dirty="0"/>
              <a:t>Shortening the deployment period of a new service</a:t>
            </a:r>
            <a:endParaRPr lang="zh-CN" altLang="en-US" sz="1800" dirty="0"/>
          </a:p>
          <a:p>
            <a:endParaRPr lang="zh-CN" altLang="en-US" sz="1800" dirty="0"/>
          </a:p>
        </p:txBody>
      </p:sp>
      <p:sp>
        <p:nvSpPr>
          <p:cNvPr id="5" name="文本占位符 4"/>
          <p:cNvSpPr>
            <a:spLocks noGrp="1"/>
          </p:cNvSpPr>
          <p:nvPr>
            <p:ph type="body" sz="quarter" idx="12"/>
          </p:nvPr>
        </p:nvSpPr>
        <p:spPr>
          <a:xfrm>
            <a:off x="1595500" y="410400"/>
            <a:ext cx="9831600" cy="562615"/>
          </a:xfrm>
        </p:spPr>
        <p:txBody>
          <a:bodyPr/>
          <a:lstStyle/>
          <a:p>
            <a:r>
              <a:rPr lang="en-US" altLang="zh-CN" sz="3000" dirty="0"/>
              <a:t>Rapid Deployment and Elastic Capacity Expansion</a:t>
            </a:r>
            <a:endParaRPr lang="zh-CN" altLang="en-US" sz="3000" dirty="0"/>
          </a:p>
        </p:txBody>
      </p:sp>
      <p:sp>
        <p:nvSpPr>
          <p:cNvPr id="61444" name="AutoShape 10"/>
          <p:cNvSpPr>
            <a:spLocks noChangeArrowheads="1"/>
          </p:cNvSpPr>
          <p:nvPr/>
        </p:nvSpPr>
        <p:spPr bwMode="auto">
          <a:xfrm>
            <a:off x="2400301" y="4402139"/>
            <a:ext cx="2359025" cy="276225"/>
          </a:xfrm>
          <a:prstGeom prst="roundRect">
            <a:avLst>
              <a:gd name="adj" fmla="val 5287"/>
            </a:avLst>
          </a:prstGeom>
          <a:noFill/>
          <a:ln w="9525" algn="ctr">
            <a:solidFill>
              <a:srgbClr val="FF99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80142" tIns="40070" rIns="80142" bIns="40070"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endParaRPr lang="zh-CN" altLang="en-US" sz="1000">
              <a:latin typeface="+mn-lt"/>
              <a:ea typeface="+mn-ea"/>
            </a:endParaRPr>
          </a:p>
        </p:txBody>
      </p:sp>
      <p:sp>
        <p:nvSpPr>
          <p:cNvPr id="61445" name="AutoShape 11"/>
          <p:cNvSpPr>
            <a:spLocks noChangeArrowheads="1"/>
          </p:cNvSpPr>
          <p:nvPr/>
        </p:nvSpPr>
        <p:spPr bwMode="auto">
          <a:xfrm>
            <a:off x="2894013" y="4727576"/>
            <a:ext cx="1465262" cy="206375"/>
          </a:xfrm>
          <a:prstGeom prst="roundRect">
            <a:avLst>
              <a:gd name="adj" fmla="val 5287"/>
            </a:avLst>
          </a:prstGeom>
          <a:noFill/>
          <a:ln w="9525" algn="ctr">
            <a:solidFill>
              <a:srgbClr val="FF99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80142" tIns="40070" rIns="80142" bIns="40070"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endParaRPr lang="zh-CN" altLang="en-US" sz="1000">
              <a:latin typeface="+mn-lt"/>
              <a:ea typeface="+mn-ea"/>
            </a:endParaRPr>
          </a:p>
        </p:txBody>
      </p:sp>
      <p:pic>
        <p:nvPicPr>
          <p:cNvPr id="61446" name="Picture 16" descr="Orange Curved Arrow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20363">
            <a:off x="3484564" y="4402139"/>
            <a:ext cx="2952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5558" y="1676083"/>
            <a:ext cx="4740442" cy="4080510"/>
          </a:xfrm>
          <a:prstGeom prst="rect">
            <a:avLst/>
          </a:prstGeom>
        </p:spPr>
      </p:pic>
      <p:sp>
        <p:nvSpPr>
          <p:cNvPr id="4" name="文本框 3"/>
          <p:cNvSpPr txBox="1"/>
          <p:nvPr/>
        </p:nvSpPr>
        <p:spPr bwMode="auto">
          <a:xfrm>
            <a:off x="2344997" y="4036921"/>
            <a:ext cx="1013032" cy="2086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700">
                <a:solidFill>
                  <a:srgbClr val="000000"/>
                </a:solidFill>
                <a:latin typeface="+mn-lt"/>
                <a:ea typeface="+mn-ea"/>
                <a:cs typeface="Arial" pitchFamily="34" charset="0"/>
              </a:rPr>
              <a:t> Acceleration node</a:t>
            </a:r>
            <a:endParaRPr lang="zh-CN" altLang="en-US" sz="700" dirty="0">
              <a:solidFill>
                <a:srgbClr val="000000"/>
              </a:solidFill>
              <a:latin typeface="+mn-lt"/>
              <a:ea typeface="+mn-ea"/>
              <a:cs typeface="Arial" pitchFamily="34" charset="0"/>
            </a:endParaRPr>
          </a:p>
        </p:txBody>
      </p:sp>
      <p:sp>
        <p:nvSpPr>
          <p:cNvPr id="10" name="文本框 9"/>
          <p:cNvSpPr txBox="1"/>
          <p:nvPr/>
        </p:nvSpPr>
        <p:spPr bwMode="auto">
          <a:xfrm>
            <a:off x="2318724" y="3156698"/>
            <a:ext cx="735713" cy="193281"/>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600">
                <a:solidFill>
                  <a:srgbClr val="000000"/>
                </a:solidFill>
                <a:latin typeface="+mn-lt"/>
                <a:ea typeface="+mn-ea"/>
                <a:cs typeface="Arial" pitchFamily="34" charset="0"/>
              </a:rPr>
              <a:t>Center node A</a:t>
            </a:r>
            <a:endParaRPr lang="zh-CN" altLang="en-US" sz="600" dirty="0">
              <a:solidFill>
                <a:srgbClr val="000000"/>
              </a:solidFill>
              <a:latin typeface="+mn-lt"/>
              <a:ea typeface="+mn-ea"/>
              <a:cs typeface="Arial" pitchFamily="34" charset="0"/>
            </a:endParaRPr>
          </a:p>
        </p:txBody>
      </p:sp>
      <p:sp>
        <p:nvSpPr>
          <p:cNvPr id="11" name="文本框 10"/>
          <p:cNvSpPr txBox="1"/>
          <p:nvPr/>
        </p:nvSpPr>
        <p:spPr bwMode="auto">
          <a:xfrm>
            <a:off x="4618101" y="3156698"/>
            <a:ext cx="729301" cy="193281"/>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600">
                <a:solidFill>
                  <a:srgbClr val="000000"/>
                </a:solidFill>
                <a:latin typeface="+mn-lt"/>
                <a:ea typeface="+mn-ea"/>
                <a:cs typeface="Arial" pitchFamily="34" charset="0"/>
              </a:rPr>
              <a:t>Center node B</a:t>
            </a:r>
            <a:endParaRPr lang="zh-CN" altLang="en-US" sz="600" dirty="0">
              <a:solidFill>
                <a:srgbClr val="000000"/>
              </a:solidFill>
              <a:latin typeface="+mn-lt"/>
              <a:ea typeface="+mn-ea"/>
              <a:cs typeface="Arial" pitchFamily="34" charset="0"/>
            </a:endParaRPr>
          </a:p>
        </p:txBody>
      </p:sp>
    </p:spTree>
    <p:extLst>
      <p:ext uri="{BB962C8B-B14F-4D97-AF65-F5344CB8AC3E}">
        <p14:creationId xmlns:p14="http://schemas.microsoft.com/office/powerpoint/2010/main" val="2162748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43527385"/>
          <p:cNvSpPr>
            <a:spLocks noGrp="1"/>
          </p:cNvSpPr>
          <p:nvPr>
            <p:ph type="body" sz="quarter" idx="10"/>
          </p:nvPr>
        </p:nvSpPr>
        <p:spPr>
          <a:xfrm>
            <a:off x="7068107" y="2492896"/>
            <a:ext cx="4404225" cy="3420592"/>
          </a:xfrm>
        </p:spPr>
        <p:txBody>
          <a:bodyPr/>
          <a:lstStyle/>
          <a:p>
            <a:pPr algn="l"/>
            <a:r>
              <a:rPr lang="en-US" altLang="zh-CN" sz="1600" dirty="0"/>
              <a:t>Automatic and intelligent resource scheduling: </a:t>
            </a:r>
          </a:p>
          <a:p>
            <a:pPr lvl="1"/>
            <a:r>
              <a:rPr lang="en-US" altLang="zh-CN" sz="1400" dirty="0">
                <a:latin typeface="+mn-ea"/>
              </a:rPr>
              <a:t>During daytime, resources are monitored according to the load policy to implement automatic load balancing and efficient heat management.</a:t>
            </a:r>
            <a:endParaRPr lang="zh-CN" altLang="en-US" sz="1400" dirty="0">
              <a:latin typeface="+mn-ea"/>
            </a:endParaRPr>
          </a:p>
          <a:p>
            <a:pPr lvl="1"/>
            <a:r>
              <a:rPr lang="en-US" altLang="zh-CN" sz="1400" dirty="0">
                <a:latin typeface="+mn-ea"/>
              </a:rPr>
              <a:t>At nights, resources are adjusted according to the time policy to minimize the power consumption by powering off unused servers.</a:t>
            </a:r>
            <a:endParaRPr lang="zh-CN" altLang="en-US" sz="1400" dirty="0">
              <a:latin typeface="+mn-ea"/>
            </a:endParaRPr>
          </a:p>
          <a:p>
            <a:pPr algn="l"/>
            <a:endParaRPr lang="zh-CN" altLang="en-US" sz="1600" dirty="0"/>
          </a:p>
        </p:txBody>
      </p:sp>
      <p:sp>
        <p:nvSpPr>
          <p:cNvPr id="3" name="文本占位符 2"/>
          <p:cNvSpPr>
            <a:spLocks noGrp="1"/>
          </p:cNvSpPr>
          <p:nvPr>
            <p:ph type="body" sz="quarter" idx="12"/>
          </p:nvPr>
        </p:nvSpPr>
        <p:spPr>
          <a:xfrm>
            <a:off x="1595500" y="410400"/>
            <a:ext cx="9831600" cy="1024280"/>
          </a:xfrm>
        </p:spPr>
        <p:txBody>
          <a:bodyPr/>
          <a:lstStyle/>
          <a:p>
            <a:r>
              <a:rPr lang="en-US" altLang="zh-CN" sz="3000" dirty="0"/>
              <a:t>Automatic Scheduling for Energy Conservation and Emission Reduction</a:t>
            </a:r>
            <a:endParaRPr lang="zh-CN" altLang="en-US" sz="3000" dirty="0"/>
          </a:p>
        </p:txBody>
      </p:sp>
      <p:grpSp>
        <p:nvGrpSpPr>
          <p:cNvPr id="4" name="组合 3"/>
          <p:cNvGrpSpPr/>
          <p:nvPr/>
        </p:nvGrpSpPr>
        <p:grpSpPr>
          <a:xfrm>
            <a:off x="1008063" y="1592796"/>
            <a:ext cx="6060045" cy="4585754"/>
            <a:chOff x="2358527" y="1395414"/>
            <a:chExt cx="4537493" cy="4783136"/>
          </a:xfrm>
        </p:grpSpPr>
        <p:sp>
          <p:nvSpPr>
            <p:cNvPr id="65542" name="Rectangle 164"/>
            <p:cNvSpPr>
              <a:spLocks noChangeArrowheads="1"/>
            </p:cNvSpPr>
            <p:nvPr/>
          </p:nvSpPr>
          <p:spPr bwMode="auto">
            <a:xfrm>
              <a:off x="2884489" y="3760788"/>
              <a:ext cx="3932237" cy="2417762"/>
            </a:xfrm>
            <a:prstGeom prst="rect">
              <a:avLst/>
            </a:prstGeom>
            <a:solidFill>
              <a:srgbClr val="EAEAEA"/>
            </a:solidFill>
            <a:ln w="12700">
              <a:solidFill>
                <a:schemeClr val="bg1">
                  <a:lumMod val="85000"/>
                </a:schemeClr>
              </a:solidFill>
              <a:miter lim="800000"/>
              <a:headEnd/>
              <a:tailEnd/>
            </a:ln>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43" name="Rectangle 165"/>
            <p:cNvSpPr>
              <a:spLocks noChangeArrowheads="1"/>
            </p:cNvSpPr>
            <p:nvPr/>
          </p:nvSpPr>
          <p:spPr bwMode="auto">
            <a:xfrm>
              <a:off x="2884489" y="1395414"/>
              <a:ext cx="3932237" cy="2251075"/>
            </a:xfrm>
            <a:prstGeom prst="rect">
              <a:avLst/>
            </a:prstGeom>
            <a:solidFill>
              <a:srgbClr val="EAEAEA">
                <a:alpha val="70195"/>
              </a:srgbClr>
            </a:solidFill>
            <a:ln w="12700">
              <a:solidFill>
                <a:schemeClr val="bg1">
                  <a:lumMod val="85000"/>
                </a:schemeClr>
              </a:solidFill>
              <a:miter lim="800000"/>
              <a:headEnd/>
              <a:tailEnd/>
            </a:ln>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44" name="Rectangle 166"/>
            <p:cNvSpPr>
              <a:spLocks noChangeArrowheads="1"/>
            </p:cNvSpPr>
            <p:nvPr/>
          </p:nvSpPr>
          <p:spPr bwMode="auto">
            <a:xfrm>
              <a:off x="3224212" y="1646239"/>
              <a:ext cx="449262" cy="223837"/>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APP1</a:t>
              </a:r>
            </a:p>
          </p:txBody>
        </p:sp>
        <p:sp>
          <p:nvSpPr>
            <p:cNvPr id="65545" name="Rectangle 167"/>
            <p:cNvSpPr>
              <a:spLocks noChangeArrowheads="1"/>
            </p:cNvSpPr>
            <p:nvPr/>
          </p:nvSpPr>
          <p:spPr bwMode="auto">
            <a:xfrm>
              <a:off x="3224212" y="1897064"/>
              <a:ext cx="449262" cy="223837"/>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APP2</a:t>
              </a:r>
            </a:p>
          </p:txBody>
        </p:sp>
        <p:sp>
          <p:nvSpPr>
            <p:cNvPr id="65546" name="Rectangle 168"/>
            <p:cNvSpPr>
              <a:spLocks noChangeArrowheads="1"/>
            </p:cNvSpPr>
            <p:nvPr/>
          </p:nvSpPr>
          <p:spPr bwMode="auto">
            <a:xfrm>
              <a:off x="3224212" y="2155825"/>
              <a:ext cx="449262" cy="223838"/>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APP3</a:t>
              </a:r>
            </a:p>
          </p:txBody>
        </p:sp>
        <p:sp>
          <p:nvSpPr>
            <p:cNvPr id="65547" name="Rectangle 169"/>
            <p:cNvSpPr>
              <a:spLocks noChangeArrowheads="1"/>
            </p:cNvSpPr>
            <p:nvPr/>
          </p:nvSpPr>
          <p:spPr bwMode="auto">
            <a:xfrm>
              <a:off x="3163887" y="1950803"/>
              <a:ext cx="550862"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pic>
          <p:nvPicPr>
            <p:cNvPr id="65548" name="Picture 17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60372" y="2578869"/>
              <a:ext cx="373073" cy="6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7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8532" y="2763786"/>
              <a:ext cx="263881"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Rectangle 172"/>
            <p:cNvSpPr>
              <a:spLocks noChangeArrowheads="1"/>
            </p:cNvSpPr>
            <p:nvPr/>
          </p:nvSpPr>
          <p:spPr bwMode="auto">
            <a:xfrm>
              <a:off x="4111625" y="2155825"/>
              <a:ext cx="447675" cy="223838"/>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APP4</a:t>
              </a:r>
            </a:p>
          </p:txBody>
        </p:sp>
        <p:sp>
          <p:nvSpPr>
            <p:cNvPr id="65551" name="Rectangle 173"/>
            <p:cNvSpPr>
              <a:spLocks noChangeArrowheads="1"/>
            </p:cNvSpPr>
            <p:nvPr/>
          </p:nvSpPr>
          <p:spPr bwMode="auto">
            <a:xfrm>
              <a:off x="4051301" y="1950803"/>
              <a:ext cx="549275"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pic>
          <p:nvPicPr>
            <p:cNvPr id="65552" name="Picture 17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2003" y="2578870"/>
              <a:ext cx="321076" cy="6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3" name="Rectangle 175"/>
            <p:cNvSpPr>
              <a:spLocks noChangeArrowheads="1"/>
            </p:cNvSpPr>
            <p:nvPr/>
          </p:nvSpPr>
          <p:spPr bwMode="auto">
            <a:xfrm>
              <a:off x="3038475" y="1506538"/>
              <a:ext cx="1754188" cy="1776412"/>
            </a:xfrm>
            <a:prstGeom prst="rect">
              <a:avLst/>
            </a:prstGeom>
            <a:noFill/>
            <a:ln w="9525" cap="rnd">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pic>
          <p:nvPicPr>
            <p:cNvPr id="65554" name="Picture 176" descr="Orange Curved Arrow Smal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0418" y="1936463"/>
              <a:ext cx="882635" cy="28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94" name="Rectangle 178"/>
            <p:cNvSpPr>
              <a:spLocks noChangeArrowheads="1"/>
            </p:cNvSpPr>
            <p:nvPr/>
          </p:nvSpPr>
          <p:spPr bwMode="auto">
            <a:xfrm>
              <a:off x="5115152" y="1898109"/>
              <a:ext cx="449767" cy="222058"/>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9190" tIns="39595" rIns="79190" bIns="39595"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APP2</a:t>
              </a:r>
            </a:p>
          </p:txBody>
        </p:sp>
        <p:sp>
          <p:nvSpPr>
            <p:cNvPr id="65595" name="Rectangle 179"/>
            <p:cNvSpPr>
              <a:spLocks noChangeArrowheads="1"/>
            </p:cNvSpPr>
            <p:nvPr/>
          </p:nvSpPr>
          <p:spPr bwMode="auto">
            <a:xfrm>
              <a:off x="5115152" y="2155746"/>
              <a:ext cx="449767" cy="220831"/>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9190" tIns="39595" rIns="79190" bIns="39595"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APP3</a:t>
              </a:r>
            </a:p>
          </p:txBody>
        </p:sp>
        <p:sp>
          <p:nvSpPr>
            <p:cNvPr id="65556" name="Rectangle 180"/>
            <p:cNvSpPr>
              <a:spLocks noChangeArrowheads="1"/>
            </p:cNvSpPr>
            <p:nvPr/>
          </p:nvSpPr>
          <p:spPr bwMode="auto">
            <a:xfrm>
              <a:off x="5054601" y="1953184"/>
              <a:ext cx="550863"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57" name="Rectangle 181"/>
            <p:cNvSpPr>
              <a:spLocks noChangeArrowheads="1"/>
            </p:cNvSpPr>
            <p:nvPr/>
          </p:nvSpPr>
          <p:spPr bwMode="auto">
            <a:xfrm>
              <a:off x="5940426" y="1953184"/>
              <a:ext cx="549275"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58" name="Rectangle 182"/>
            <p:cNvSpPr>
              <a:spLocks noChangeArrowheads="1"/>
            </p:cNvSpPr>
            <p:nvPr/>
          </p:nvSpPr>
          <p:spPr bwMode="auto">
            <a:xfrm>
              <a:off x="4927600" y="1509713"/>
              <a:ext cx="1755775" cy="1776412"/>
            </a:xfrm>
            <a:prstGeom prst="rect">
              <a:avLst/>
            </a:prstGeom>
            <a:noFill/>
            <a:ln w="9525" cap="rnd">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92" name="Rectangle 184"/>
            <p:cNvSpPr>
              <a:spLocks noChangeArrowheads="1"/>
            </p:cNvSpPr>
            <p:nvPr/>
          </p:nvSpPr>
          <p:spPr bwMode="auto">
            <a:xfrm>
              <a:off x="6005586" y="2155814"/>
              <a:ext cx="449767" cy="224445"/>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9190" tIns="39595" rIns="79190" bIns="39595"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APP4</a:t>
              </a:r>
            </a:p>
          </p:txBody>
        </p:sp>
        <p:sp>
          <p:nvSpPr>
            <p:cNvPr id="65593" name="Rectangle 185"/>
            <p:cNvSpPr>
              <a:spLocks noChangeArrowheads="1"/>
            </p:cNvSpPr>
            <p:nvPr/>
          </p:nvSpPr>
          <p:spPr bwMode="auto">
            <a:xfrm>
              <a:off x="6005586" y="1903159"/>
              <a:ext cx="449767" cy="224445"/>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9190" tIns="39595" rIns="79190" bIns="39595"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APP1</a:t>
              </a:r>
            </a:p>
          </p:txBody>
        </p:sp>
        <p:pic>
          <p:nvPicPr>
            <p:cNvPr id="65560" name="Picture 18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50434" y="2578870"/>
              <a:ext cx="310677" cy="6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18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1368" y="2578870"/>
              <a:ext cx="350974" cy="65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2" name="Rectangle 188"/>
            <p:cNvSpPr>
              <a:spLocks noChangeArrowheads="1"/>
            </p:cNvSpPr>
            <p:nvPr/>
          </p:nvSpPr>
          <p:spPr bwMode="auto">
            <a:xfrm>
              <a:off x="3224212" y="4206875"/>
              <a:ext cx="449262" cy="209550"/>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APP1</a:t>
              </a:r>
            </a:p>
          </p:txBody>
        </p:sp>
        <p:sp>
          <p:nvSpPr>
            <p:cNvPr id="65563" name="Rectangle 189"/>
            <p:cNvSpPr>
              <a:spLocks noChangeArrowheads="1"/>
            </p:cNvSpPr>
            <p:nvPr/>
          </p:nvSpPr>
          <p:spPr bwMode="auto">
            <a:xfrm>
              <a:off x="3224212" y="4446588"/>
              <a:ext cx="449262" cy="214312"/>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APP2</a:t>
              </a:r>
            </a:p>
          </p:txBody>
        </p:sp>
        <p:sp>
          <p:nvSpPr>
            <p:cNvPr id="65564" name="Rectangle 190"/>
            <p:cNvSpPr>
              <a:spLocks noChangeArrowheads="1"/>
            </p:cNvSpPr>
            <p:nvPr/>
          </p:nvSpPr>
          <p:spPr bwMode="auto">
            <a:xfrm>
              <a:off x="3224212" y="4692651"/>
              <a:ext cx="449262" cy="212725"/>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APP3</a:t>
              </a:r>
            </a:p>
          </p:txBody>
        </p:sp>
        <p:sp>
          <p:nvSpPr>
            <p:cNvPr id="65565" name="Rectangle 191"/>
            <p:cNvSpPr>
              <a:spLocks noChangeArrowheads="1"/>
            </p:cNvSpPr>
            <p:nvPr/>
          </p:nvSpPr>
          <p:spPr bwMode="auto">
            <a:xfrm>
              <a:off x="2927351" y="4200290"/>
              <a:ext cx="550863"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66" name="Rectangle 192"/>
            <p:cNvSpPr>
              <a:spLocks noChangeArrowheads="1"/>
            </p:cNvSpPr>
            <p:nvPr/>
          </p:nvSpPr>
          <p:spPr bwMode="auto">
            <a:xfrm>
              <a:off x="4122739" y="4662489"/>
              <a:ext cx="447675" cy="211137"/>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APP4</a:t>
              </a:r>
            </a:p>
          </p:txBody>
        </p:sp>
        <p:sp>
          <p:nvSpPr>
            <p:cNvPr id="65567" name="Rectangle 193"/>
            <p:cNvSpPr>
              <a:spLocks noChangeArrowheads="1"/>
            </p:cNvSpPr>
            <p:nvPr/>
          </p:nvSpPr>
          <p:spPr bwMode="auto">
            <a:xfrm>
              <a:off x="4060826" y="4326496"/>
              <a:ext cx="550863"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pic>
          <p:nvPicPr>
            <p:cNvPr id="65568" name="Picture 19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7899" y="4963589"/>
              <a:ext cx="276880" cy="60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9" name="Rectangle 195"/>
            <p:cNvSpPr>
              <a:spLocks noChangeArrowheads="1"/>
            </p:cNvSpPr>
            <p:nvPr/>
          </p:nvSpPr>
          <p:spPr bwMode="auto">
            <a:xfrm>
              <a:off x="3048001" y="3906838"/>
              <a:ext cx="1755775" cy="1695450"/>
            </a:xfrm>
            <a:prstGeom prst="rect">
              <a:avLst/>
            </a:prstGeom>
            <a:noFill/>
            <a:ln w="9525" cap="rnd">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pic>
          <p:nvPicPr>
            <p:cNvPr id="65570" name="Picture 196" descr="Orange Curved Arrow Smal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3415" y="4318441"/>
              <a:ext cx="881336" cy="2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1" name="Rectangle 197"/>
            <p:cNvSpPr>
              <a:spLocks noChangeArrowheads="1"/>
            </p:cNvSpPr>
            <p:nvPr/>
          </p:nvSpPr>
          <p:spPr bwMode="auto">
            <a:xfrm>
              <a:off x="5064126" y="4328084"/>
              <a:ext cx="550863"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72" name="Rectangle 198"/>
            <p:cNvSpPr>
              <a:spLocks noChangeArrowheads="1"/>
            </p:cNvSpPr>
            <p:nvPr/>
          </p:nvSpPr>
          <p:spPr bwMode="auto">
            <a:xfrm>
              <a:off x="5951538" y="4328084"/>
              <a:ext cx="550862" cy="257646"/>
            </a:xfrm>
            <a:prstGeom prst="rect">
              <a:avLst/>
            </a:prstGeom>
            <a:noFill/>
            <a:ln w="9525" algn="ctr">
              <a:solidFill>
                <a:srgbClr val="B2B2B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273" tIns="36137" rIns="72273" bIns="36137" anchor="ctr">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73" name="Rectangle 199"/>
            <p:cNvSpPr>
              <a:spLocks noChangeArrowheads="1"/>
            </p:cNvSpPr>
            <p:nvPr/>
          </p:nvSpPr>
          <p:spPr bwMode="auto">
            <a:xfrm>
              <a:off x="4938714" y="3910013"/>
              <a:ext cx="1754187" cy="1693862"/>
            </a:xfrm>
            <a:prstGeom prst="rect">
              <a:avLst/>
            </a:prstGeom>
            <a:noFill/>
            <a:ln w="9525" cap="rnd">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83443" tIns="41721" rIns="83443" bIns="41721"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00000"/>
                </a:lnSpc>
                <a:spcBef>
                  <a:spcPct val="0"/>
                </a:spcBef>
                <a:buClrTx/>
                <a:buSzTx/>
                <a:buFontTx/>
                <a:buNone/>
                <a:defRPr/>
              </a:pPr>
              <a:endParaRPr lang="zh-CN" altLang="en-US" sz="1200">
                <a:solidFill>
                  <a:srgbClr val="FFFFFF"/>
                </a:solidFill>
                <a:latin typeface="+mn-ea"/>
                <a:ea typeface="+mn-ea"/>
              </a:endParaRPr>
            </a:p>
          </p:txBody>
        </p:sp>
        <p:sp>
          <p:nvSpPr>
            <p:cNvPr id="65574" name="Rectangle 200"/>
            <p:cNvSpPr>
              <a:spLocks noChangeArrowheads="1"/>
            </p:cNvSpPr>
            <p:nvPr/>
          </p:nvSpPr>
          <p:spPr bwMode="auto">
            <a:xfrm>
              <a:off x="5102226" y="4238626"/>
              <a:ext cx="449263" cy="214313"/>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APP1</a:t>
              </a:r>
            </a:p>
          </p:txBody>
        </p:sp>
        <p:sp>
          <p:nvSpPr>
            <p:cNvPr id="65575" name="Rectangle 201"/>
            <p:cNvSpPr>
              <a:spLocks noChangeArrowheads="1"/>
            </p:cNvSpPr>
            <p:nvPr/>
          </p:nvSpPr>
          <p:spPr bwMode="auto">
            <a:xfrm>
              <a:off x="5102226" y="4465638"/>
              <a:ext cx="449263" cy="215900"/>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APP2</a:t>
              </a:r>
            </a:p>
          </p:txBody>
        </p:sp>
        <p:sp>
          <p:nvSpPr>
            <p:cNvPr id="65576" name="Rectangle 202"/>
            <p:cNvSpPr>
              <a:spLocks noChangeArrowheads="1"/>
            </p:cNvSpPr>
            <p:nvPr/>
          </p:nvSpPr>
          <p:spPr bwMode="auto">
            <a:xfrm>
              <a:off x="5102226" y="4695826"/>
              <a:ext cx="449263" cy="212725"/>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APP3</a:t>
              </a:r>
            </a:p>
          </p:txBody>
        </p:sp>
        <p:sp>
          <p:nvSpPr>
            <p:cNvPr id="65577" name="Rectangle 203"/>
            <p:cNvSpPr>
              <a:spLocks noChangeArrowheads="1"/>
            </p:cNvSpPr>
            <p:nvPr/>
          </p:nvSpPr>
          <p:spPr bwMode="auto">
            <a:xfrm>
              <a:off x="5119688" y="4011613"/>
              <a:ext cx="450850" cy="214312"/>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nchor="ctr"/>
            <a:lstStyle>
              <a:lvl1pPr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b="1" dirty="0">
                  <a:solidFill>
                    <a:srgbClr val="000000"/>
                  </a:solidFill>
                  <a:latin typeface="+mn-ea"/>
                  <a:ea typeface="+mn-ea"/>
                </a:rPr>
                <a:t>APP4</a:t>
              </a:r>
            </a:p>
          </p:txBody>
        </p:sp>
        <p:pic>
          <p:nvPicPr>
            <p:cNvPr id="65578" name="Picture 2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16267" y="4963589"/>
              <a:ext cx="296378" cy="60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20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06329" y="4963589"/>
              <a:ext cx="326275" cy="60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80" name="1262889125"/>
            <p:cNvSpPr txBox="1">
              <a:spLocks noChangeArrowheads="1"/>
            </p:cNvSpPr>
            <p:nvPr/>
          </p:nvSpPr>
          <p:spPr bwMode="auto">
            <a:xfrm>
              <a:off x="2919413" y="5650066"/>
              <a:ext cx="3865562" cy="51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264" tIns="36132" rIns="72264" bIns="36132">
              <a:spAutoFit/>
            </a:bodyPr>
            <a:lstStyle>
              <a:lvl1pPr marL="165100" indent="-165100"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20000"/>
                </a:lnSpc>
                <a:spcBef>
                  <a:spcPct val="50000"/>
                </a:spcBef>
                <a:buClrTx/>
                <a:buSzTx/>
                <a:buFontTx/>
                <a:buChar char="•"/>
                <a:defRPr/>
              </a:pPr>
              <a:r>
                <a:rPr lang="en-US" altLang="zh-CN" sz="1200" dirty="0">
                  <a:solidFill>
                    <a:srgbClr val="000000"/>
                  </a:solidFill>
                  <a:latin typeface="+mn-ea"/>
                  <a:ea typeface="+mn-ea"/>
                </a:rPr>
                <a:t>At nights: automatic scheduling for energy conservation and emission reduction</a:t>
              </a:r>
            </a:p>
          </p:txBody>
        </p:sp>
        <p:pic>
          <p:nvPicPr>
            <p:cNvPr id="65581" name="Picture 2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8496" y="2763786"/>
              <a:ext cx="263880"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2" name="Picture 2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9460" y="2763786"/>
              <a:ext cx="263881"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3" name="Picture 2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9093" y="2763786"/>
              <a:ext cx="263880"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4" name="Picture 2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4428" y="5051253"/>
              <a:ext cx="263880"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5" name="Picture 2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4394" y="5051253"/>
              <a:ext cx="263881"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6" name="Picture 2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5353" y="5051253"/>
              <a:ext cx="263880"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7" name="Picture 2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8871" y="5051253"/>
              <a:ext cx="263880"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88" name="938949027"/>
            <p:cNvSpPr txBox="1">
              <a:spLocks noChangeArrowheads="1"/>
            </p:cNvSpPr>
            <p:nvPr/>
          </p:nvSpPr>
          <p:spPr bwMode="auto">
            <a:xfrm>
              <a:off x="2960688" y="3212977"/>
              <a:ext cx="3935332" cy="51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2264" tIns="36132" rIns="72264" bIns="36132">
              <a:spAutoFit/>
            </a:bodyPr>
            <a:lstStyle>
              <a:lvl1pPr marL="165100" indent="-165100" defTabSz="7302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7302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73025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73025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73025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73025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hangingPunct="1">
                <a:lnSpc>
                  <a:spcPct val="120000"/>
                </a:lnSpc>
                <a:spcBef>
                  <a:spcPct val="50000"/>
                </a:spcBef>
                <a:buClrTx/>
                <a:buSzTx/>
                <a:buFontTx/>
                <a:buChar char="•"/>
                <a:defRPr/>
              </a:pPr>
              <a:r>
                <a:rPr lang="en-US" altLang="zh-CN" sz="1200" dirty="0">
                  <a:solidFill>
                    <a:srgbClr val="000000"/>
                  </a:solidFill>
                  <a:latin typeface="+mn-ea"/>
                  <a:ea typeface="+mn-ea"/>
                </a:rPr>
                <a:t>During daytime: resource monitoring for automatic load balancing</a:t>
              </a:r>
              <a:endParaRPr lang="zh-CN" altLang="en-US" sz="1200" dirty="0">
                <a:solidFill>
                  <a:srgbClr val="000000"/>
                </a:solidFill>
                <a:latin typeface="+mn-ea"/>
                <a:ea typeface="+mn-ea"/>
              </a:endParaRPr>
            </a:p>
          </p:txBody>
        </p:sp>
        <p:pic>
          <p:nvPicPr>
            <p:cNvPr id="65589" name="Picture 215" descr="Stop-Normal-Red-128x1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28982" y="4567733"/>
              <a:ext cx="383473" cy="3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1604112130"/>
            <p:cNvSpPr txBox="1">
              <a:spLocks noChangeArrowheads="1"/>
            </p:cNvSpPr>
            <p:nvPr/>
          </p:nvSpPr>
          <p:spPr bwMode="auto">
            <a:xfrm rot="10800000">
              <a:off x="2363592" y="1395414"/>
              <a:ext cx="287937" cy="2236787"/>
            </a:xfrm>
            <a:prstGeom prst="rect">
              <a:avLst/>
            </a:prstGeom>
            <a:solidFill>
              <a:schemeClr val="tx2">
                <a:lumMod val="40000"/>
                <a:lumOff val="60000"/>
              </a:schemeClr>
            </a:solidFill>
            <a:ln w="9525">
              <a:noFill/>
              <a:miter lim="800000"/>
              <a:headEnd/>
              <a:tailEnd/>
            </a:ln>
            <a:effectLst>
              <a:prstShdw prst="shdw17" dist="17961" dir="2700000">
                <a:srgbClr val="007A99"/>
              </a:prstShdw>
            </a:effectLst>
          </p:spPr>
          <p:txBody>
            <a:bodyPr vert="eaVert" lIns="83443" tIns="41721" rIns="83443" bIns="41721" anchor="b">
              <a:spAutoFit/>
            </a:bodyPr>
            <a:lstStyle/>
            <a:p>
              <a:pPr algn="ctr" eaLnBrk="1" hangingPunct="1">
                <a:defRPr/>
              </a:pPr>
              <a:r>
                <a:rPr lang="en-US" altLang="zh-CN" sz="1200" dirty="0">
                  <a:solidFill>
                    <a:srgbClr val="FFFFFF"/>
                  </a:solidFill>
                  <a:latin typeface="+mn-ea"/>
                  <a:ea typeface="+mn-ea"/>
                </a:rPr>
                <a:t>Based on the load policy</a:t>
              </a:r>
              <a:endParaRPr lang="zh-CN" altLang="en-US" sz="1200" dirty="0">
                <a:solidFill>
                  <a:srgbClr val="FFFFFF"/>
                </a:solidFill>
                <a:latin typeface="+mn-ea"/>
                <a:ea typeface="+mn-ea"/>
              </a:endParaRPr>
            </a:p>
          </p:txBody>
        </p:sp>
        <p:sp>
          <p:nvSpPr>
            <p:cNvPr id="65591" name="1053838879"/>
            <p:cNvSpPr txBox="1">
              <a:spLocks noChangeArrowheads="1"/>
            </p:cNvSpPr>
            <p:nvPr/>
          </p:nvSpPr>
          <p:spPr bwMode="auto">
            <a:xfrm rot="10800000">
              <a:off x="2358527" y="3767138"/>
              <a:ext cx="287937" cy="2411412"/>
            </a:xfrm>
            <a:prstGeom prst="rect">
              <a:avLst/>
            </a:prstGeom>
            <a:solidFill>
              <a:srgbClr val="CF6B63"/>
            </a:solidFill>
            <a:ln>
              <a:noFill/>
            </a:ln>
            <a:effectLst>
              <a:prstShdw prst="shdw17" dist="17961" dir="2700000">
                <a:srgbClr val="007A99"/>
              </a:prstShdw>
            </a:effectLst>
            <a:extLst>
              <a:ext uri="{91240B29-F687-4F45-9708-019B960494DF}">
                <a14:hiddenLine xmlns:a14="http://schemas.microsoft.com/office/drawing/2010/main" w="9525">
                  <a:solidFill>
                    <a:srgbClr val="000000"/>
                  </a:solidFill>
                  <a:miter lim="800000"/>
                  <a:headEnd/>
                  <a:tailEnd/>
                </a14:hiddenLine>
              </a:ext>
            </a:extLst>
          </p:spPr>
          <p:txBody>
            <a:bodyPr vert="eaVert" lIns="83443" tIns="41721" rIns="83443" bIns="41721" anchor="b">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hangingPunct="1">
                <a:lnSpc>
                  <a:spcPct val="100000"/>
                </a:lnSpc>
                <a:spcBef>
                  <a:spcPct val="0"/>
                </a:spcBef>
                <a:buClrTx/>
                <a:buSzTx/>
                <a:buFontTx/>
                <a:buNone/>
                <a:defRPr/>
              </a:pPr>
              <a:r>
                <a:rPr lang="en-US" altLang="zh-CN" sz="1200" dirty="0">
                  <a:solidFill>
                    <a:srgbClr val="FFFFFF"/>
                  </a:solidFill>
                  <a:latin typeface="+mn-ea"/>
                  <a:ea typeface="+mn-ea"/>
                </a:rPr>
                <a:t>Based on the time policy</a:t>
              </a:r>
              <a:endParaRPr lang="zh-CN" altLang="en-US" sz="1200" dirty="0">
                <a:solidFill>
                  <a:srgbClr val="FFFFFF"/>
                </a:solidFill>
                <a:latin typeface="+mn-ea"/>
                <a:ea typeface="+mn-ea"/>
              </a:endParaRPr>
            </a:p>
          </p:txBody>
        </p:sp>
      </p:grpSp>
    </p:spTree>
    <p:extLst>
      <p:ext uri="{BB962C8B-B14F-4D97-AF65-F5344CB8AC3E}">
        <p14:creationId xmlns:p14="http://schemas.microsoft.com/office/powerpoint/2010/main" val="2033640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1024280"/>
          </a:xfrm>
        </p:spPr>
        <p:txBody>
          <a:bodyPr/>
          <a:lstStyle/>
          <a:p>
            <a:r>
              <a:rPr lang="en-US" altLang="zh-CN" sz="3000" dirty="0"/>
              <a:t>Lowered Temperature and Reduced Noise Create Green Offices</a:t>
            </a:r>
            <a:endParaRPr lang="zh-CN" altLang="en-US" sz="3000" dirty="0"/>
          </a:p>
        </p:txBody>
      </p:sp>
      <p:grpSp>
        <p:nvGrpSpPr>
          <p:cNvPr id="7" name="组合 6"/>
          <p:cNvGrpSpPr/>
          <p:nvPr/>
        </p:nvGrpSpPr>
        <p:grpSpPr>
          <a:xfrm>
            <a:off x="2301876" y="1546226"/>
            <a:ext cx="7713663" cy="4425950"/>
            <a:chOff x="2301876" y="1546226"/>
            <a:chExt cx="7713663" cy="4425950"/>
          </a:xfrm>
        </p:grpSpPr>
        <p:sp>
          <p:nvSpPr>
            <p:cNvPr id="25" name="矩形 24"/>
            <p:cNvSpPr/>
            <p:nvPr/>
          </p:nvSpPr>
          <p:spPr bwMode="auto">
            <a:xfrm>
              <a:off x="6096000" y="1557339"/>
              <a:ext cx="3919538" cy="441483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80142" tIns="40070" rIns="80142" bIns="40070"/>
            <a:lstStyle/>
            <a:p>
              <a:pPr defTabSz="801161">
                <a:lnSpc>
                  <a:spcPct val="110000"/>
                </a:lnSpc>
                <a:buClr>
                  <a:schemeClr val="bg1"/>
                </a:buClr>
                <a:buFont typeface="Wingdings" pitchFamily="2" charset="2"/>
                <a:buChar char="•"/>
                <a:defRPr/>
              </a:pPr>
              <a:endParaRPr lang="zh-CN" altLang="en-US" dirty="0">
                <a:solidFill>
                  <a:schemeClr val="bg1"/>
                </a:solidFill>
                <a:latin typeface="+mn-ea"/>
              </a:endParaRPr>
            </a:p>
          </p:txBody>
        </p:sp>
        <p:sp>
          <p:nvSpPr>
            <p:cNvPr id="24" name="矩形 23"/>
            <p:cNvSpPr/>
            <p:nvPr/>
          </p:nvSpPr>
          <p:spPr bwMode="auto">
            <a:xfrm>
              <a:off x="2301876" y="1546226"/>
              <a:ext cx="3540125" cy="44037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80142" tIns="40070" rIns="80142" bIns="40070"/>
            <a:lstStyle/>
            <a:p>
              <a:pPr defTabSz="801161">
                <a:lnSpc>
                  <a:spcPct val="110000"/>
                </a:lnSpc>
                <a:buClr>
                  <a:schemeClr val="bg1"/>
                </a:buClr>
                <a:buFont typeface="Wingdings" pitchFamily="2" charset="2"/>
                <a:buChar char="•"/>
                <a:defRPr/>
              </a:pPr>
              <a:endParaRPr lang="zh-CN" altLang="en-US" dirty="0">
                <a:solidFill>
                  <a:schemeClr val="bg1"/>
                </a:solidFill>
                <a:latin typeface="+mn-ea"/>
              </a:endParaRPr>
            </a:p>
          </p:txBody>
        </p:sp>
        <p:sp>
          <p:nvSpPr>
            <p:cNvPr id="67589" name="1982705136"/>
            <p:cNvSpPr>
              <a:spLocks noChangeArrowheads="1"/>
            </p:cNvSpPr>
            <p:nvPr/>
          </p:nvSpPr>
          <p:spPr bwMode="auto">
            <a:xfrm>
              <a:off x="2492376" y="3867150"/>
              <a:ext cx="3097213" cy="191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4" rIns="83448" bIns="41724">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 typeface="Wingdings" panose="05000000000000000000" pitchFamily="2" charset="2"/>
                <a:buNone/>
                <a:defRPr/>
              </a:pPr>
              <a:r>
                <a:rPr lang="en-US" altLang="zh-CN" sz="1200" dirty="0">
                  <a:latin typeface="+mn-ea"/>
                  <a:ea typeface="+mn-ea"/>
                </a:rPr>
                <a:t>Note:</a:t>
              </a:r>
            </a:p>
            <a:p>
              <a:pPr eaLnBrk="1" fontAlgn="t" hangingPunct="1">
                <a:lnSpc>
                  <a:spcPct val="110000"/>
                </a:lnSpc>
                <a:spcBef>
                  <a:spcPct val="0"/>
                </a:spcBef>
                <a:buClr>
                  <a:schemeClr val="bg1"/>
                </a:buClr>
                <a:buSzTx/>
                <a:buFont typeface="Wingdings" panose="05000000000000000000" pitchFamily="2" charset="2"/>
                <a:buNone/>
                <a:defRPr/>
              </a:pPr>
              <a:r>
                <a:rPr lang="en-US" altLang="zh-CN" sz="1200" dirty="0">
                  <a:latin typeface="+mn-ea"/>
                  <a:ea typeface="+mn-ea"/>
                </a:rPr>
                <a:t>1 dB is the lowest sound that people can hear. If the sound is below 20 dB, the environment is quite; if the sound is between 20 to 40 dB, it is like people softly whispering; if the sound is between 40 to 60 dB, people can carry on normal conversations; if the sound is above 60 dB, the environment is noisy. </a:t>
              </a:r>
              <a:endParaRPr lang="zh-CN" altLang="en-US" sz="1200" dirty="0">
                <a:latin typeface="+mn-ea"/>
                <a:ea typeface="+mn-ea"/>
              </a:endParaRPr>
            </a:p>
          </p:txBody>
        </p:sp>
        <p:pic>
          <p:nvPicPr>
            <p:cNvPr id="67590"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3763" y="2384425"/>
              <a:ext cx="9461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5" descr="u=381298064,1264853880&amp;fm=0&amp;gp=0">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8963" y="2543175"/>
              <a:ext cx="9064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66" descr="3D_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92376" y="2338389"/>
              <a:ext cx="8175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67"/>
            <p:cNvSpPr>
              <a:spLocks noChangeArrowheads="1" noChangeShapeType="1" noTextEdit="1"/>
            </p:cNvSpPr>
            <p:nvPr/>
          </p:nvSpPr>
          <p:spPr bwMode="auto">
            <a:xfrm>
              <a:off x="2622525" y="1907401"/>
              <a:ext cx="1074698" cy="272145"/>
            </a:xfrm>
            <a:prstGeom prst="rect">
              <a:avLst/>
            </a:prstGeom>
          </p:spPr>
          <p:txBody>
            <a:bodyPr wrap="none" lIns="83448" tIns="41724" rIns="83448" bIns="41724" numCol="1" fromWordArt="1">
              <a:prstTxWarp prst="textPlain">
                <a:avLst>
                  <a:gd name="adj" fmla="val 50000"/>
                </a:avLst>
              </a:prstTxWarp>
            </a:bodyPr>
            <a:lstStyle/>
            <a:p>
              <a:pPr algn="ctr" eaLnBrk="1" fontAlgn="t" hangingPunct="1">
                <a:lnSpc>
                  <a:spcPct val="110000"/>
                </a:lnSpc>
                <a:buClr>
                  <a:schemeClr val="bg1"/>
                </a:buClr>
                <a:buFont typeface="Wingdings" pitchFamily="2" charset="2"/>
                <a:buNone/>
                <a:defRPr/>
              </a:pPr>
              <a:endParaRPr lang="zh-CN" altLang="en-US" sz="2200" kern="10" dirty="0">
                <a:ln w="9525">
                  <a:noFill/>
                  <a:round/>
                  <a:headEnd/>
                  <a:tailEnd/>
                </a:ln>
                <a:solidFill>
                  <a:srgbClr val="FF0000"/>
                </a:solidFill>
                <a:latin typeface="+mn-ea"/>
                <a:ea typeface="+mn-ea"/>
              </a:endParaRPr>
            </a:p>
          </p:txBody>
        </p:sp>
        <p:sp>
          <p:nvSpPr>
            <p:cNvPr id="11" name="WordArt 70"/>
            <p:cNvSpPr>
              <a:spLocks noChangeArrowheads="1" noChangeShapeType="1" noTextEdit="1"/>
            </p:cNvSpPr>
            <p:nvPr/>
          </p:nvSpPr>
          <p:spPr bwMode="auto">
            <a:xfrm>
              <a:off x="4831651" y="1886588"/>
              <a:ext cx="751581" cy="230971"/>
            </a:xfrm>
            <a:prstGeom prst="rect">
              <a:avLst/>
            </a:prstGeom>
          </p:spPr>
          <p:txBody>
            <a:bodyPr wrap="none" lIns="83448" tIns="41724" rIns="83448" bIns="41724" numCol="1" fromWordArt="1">
              <a:prstTxWarp prst="textPlain">
                <a:avLst>
                  <a:gd name="adj" fmla="val 50000"/>
                </a:avLst>
              </a:prstTxWarp>
            </a:bodyPr>
            <a:lstStyle/>
            <a:p>
              <a:pPr algn="ctr" eaLnBrk="1" fontAlgn="t" hangingPunct="1">
                <a:lnSpc>
                  <a:spcPct val="110000"/>
                </a:lnSpc>
                <a:buClr>
                  <a:schemeClr val="bg1"/>
                </a:buClr>
                <a:buFont typeface="Wingdings" pitchFamily="2" charset="2"/>
                <a:buNone/>
                <a:defRPr/>
              </a:pPr>
              <a:endParaRPr lang="zh-CN" altLang="en-US" sz="2200" kern="10" dirty="0">
                <a:ln w="9525">
                  <a:noFill/>
                  <a:round/>
                  <a:headEnd/>
                  <a:tailEnd/>
                </a:ln>
                <a:solidFill>
                  <a:srgbClr val="FF0000"/>
                </a:solidFill>
                <a:latin typeface="+mn-ea"/>
                <a:ea typeface="+mn-ea"/>
              </a:endParaRPr>
            </a:p>
          </p:txBody>
        </p:sp>
        <p:sp>
          <p:nvSpPr>
            <p:cNvPr id="67595" name="下箭头 11"/>
            <p:cNvSpPr>
              <a:spLocks noChangeArrowheads="1"/>
            </p:cNvSpPr>
            <p:nvPr/>
          </p:nvSpPr>
          <p:spPr bwMode="auto">
            <a:xfrm rot="-5400000">
              <a:off x="4216400" y="2570163"/>
              <a:ext cx="407988" cy="442912"/>
            </a:xfrm>
            <a:prstGeom prst="downArrow">
              <a:avLst>
                <a:gd name="adj1" fmla="val 50000"/>
                <a:gd name="adj2" fmla="val 50073"/>
              </a:avLst>
            </a:prstGeom>
            <a:solidFill>
              <a:srgbClr val="33CC33"/>
            </a:solidFill>
            <a:ln>
              <a:noFill/>
            </a:ln>
            <a:extLst>
              <a:ext uri="{91240B29-F687-4F45-9708-019B960494DF}">
                <a14:hiddenLine xmlns:a14="http://schemas.microsoft.com/office/drawing/2010/main" w="9525" algn="ctr">
                  <a:solidFill>
                    <a:srgbClr val="000000"/>
                  </a:solidFill>
                  <a:round/>
                  <a:headEnd/>
                  <a:tailEnd/>
                </a14:hiddenLine>
              </a:ext>
            </a:extLst>
          </p:spPr>
          <p:txBody>
            <a:bodyPr lIns="80142" tIns="40070" rIns="80142" bIns="40070"/>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 typeface="Wingdings" panose="05000000000000000000" pitchFamily="2" charset="2"/>
                <a:buChar char="•"/>
                <a:defRPr/>
              </a:pPr>
              <a:endParaRPr lang="zh-CN" altLang="en-US" sz="1000">
                <a:latin typeface="+mn-ea"/>
                <a:ea typeface="+mn-ea"/>
              </a:endParaRPr>
            </a:p>
          </p:txBody>
        </p:sp>
        <p:sp>
          <p:nvSpPr>
            <p:cNvPr id="14" name="Text Box 5"/>
            <p:cNvSpPr txBox="1">
              <a:spLocks noChangeArrowheads="1"/>
            </p:cNvSpPr>
            <p:nvPr/>
          </p:nvSpPr>
          <p:spPr bwMode="auto">
            <a:xfrm>
              <a:off x="6223001" y="3343275"/>
              <a:ext cx="1331913" cy="382588"/>
            </a:xfrm>
            <a:prstGeom prst="rect">
              <a:avLst/>
            </a:prstGeom>
            <a:noFill/>
            <a:ln w="9525" algn="ctr">
              <a:noFill/>
              <a:miter lim="800000"/>
              <a:headEnd/>
              <a:tailEnd/>
            </a:ln>
            <a:effectLst/>
          </p:spPr>
          <p:txBody>
            <a:bodyPr lIns="80142" tIns="40070" rIns="80142" bIns="40070">
              <a:spAutoFit/>
            </a:bodyPr>
            <a:lstStyle/>
            <a:p>
              <a:pPr algn="ctr" defTabSz="801161">
                <a:lnSpc>
                  <a:spcPct val="110000"/>
                </a:lnSpc>
                <a:buClr>
                  <a:schemeClr val="bg1"/>
                </a:buClr>
                <a:defRPr/>
              </a:pPr>
              <a:r>
                <a:rPr lang="en-US" altLang="zh-CN" sz="1800" dirty="0">
                  <a:effectLst>
                    <a:outerShdw blurRad="38100" dist="38100" dir="2700000" algn="tl">
                      <a:srgbClr val="000000">
                        <a:alpha val="43137"/>
                      </a:srgbClr>
                    </a:outerShdw>
                  </a:effectLst>
                  <a:latin typeface="+mn-ea"/>
                  <a:ea typeface="+mn-ea"/>
                </a:rPr>
                <a:t>300 W</a:t>
              </a:r>
            </a:p>
          </p:txBody>
        </p:sp>
        <p:sp>
          <p:nvSpPr>
            <p:cNvPr id="15" name="Text Box 6"/>
            <p:cNvSpPr txBox="1">
              <a:spLocks noChangeArrowheads="1"/>
            </p:cNvSpPr>
            <p:nvPr/>
          </p:nvSpPr>
          <p:spPr bwMode="auto">
            <a:xfrm>
              <a:off x="8313708" y="3343275"/>
              <a:ext cx="1390650" cy="382588"/>
            </a:xfrm>
            <a:prstGeom prst="rect">
              <a:avLst/>
            </a:prstGeom>
            <a:noFill/>
            <a:ln w="9525" algn="ctr">
              <a:noFill/>
              <a:miter lim="800000"/>
              <a:headEnd/>
              <a:tailEnd/>
            </a:ln>
            <a:effectLst/>
          </p:spPr>
          <p:txBody>
            <a:bodyPr lIns="80142" tIns="40070" rIns="80142" bIns="40070">
              <a:spAutoFit/>
            </a:bodyPr>
            <a:lstStyle/>
            <a:p>
              <a:pPr algn="ctr" defTabSz="801161">
                <a:lnSpc>
                  <a:spcPct val="110000"/>
                </a:lnSpc>
                <a:buClr>
                  <a:schemeClr val="bg1"/>
                </a:buClr>
                <a:defRPr/>
              </a:pPr>
              <a:r>
                <a:rPr lang="en-US" altLang="zh-CN" sz="1800" dirty="0">
                  <a:effectLst>
                    <a:outerShdw blurRad="38100" dist="38100" dir="2700000" algn="tl">
                      <a:srgbClr val="000000">
                        <a:alpha val="43137"/>
                      </a:srgbClr>
                    </a:outerShdw>
                  </a:effectLst>
                  <a:latin typeface="+mn-ea"/>
                  <a:ea typeface="+mn-ea"/>
                </a:rPr>
                <a:t>70 W</a:t>
              </a:r>
            </a:p>
          </p:txBody>
        </p:sp>
        <p:pic>
          <p:nvPicPr>
            <p:cNvPr id="67598" name="Picture 7" descr="XP icon my comput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3000" y="2390776"/>
              <a:ext cx="112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2" descr="Wyse Vista Desktop"/>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837614" y="2525713"/>
              <a:ext cx="1177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7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53503" y="2425700"/>
              <a:ext cx="1076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下箭头 20"/>
            <p:cNvSpPr>
              <a:spLocks noChangeArrowheads="1"/>
            </p:cNvSpPr>
            <p:nvPr/>
          </p:nvSpPr>
          <p:spPr bwMode="auto">
            <a:xfrm rot="-5400000">
              <a:off x="7630319" y="2577307"/>
              <a:ext cx="407988" cy="441325"/>
            </a:xfrm>
            <a:prstGeom prst="downArrow">
              <a:avLst>
                <a:gd name="adj1" fmla="val 50000"/>
                <a:gd name="adj2" fmla="val 49894"/>
              </a:avLst>
            </a:prstGeom>
            <a:solidFill>
              <a:srgbClr val="33CC33"/>
            </a:solidFill>
            <a:ln>
              <a:noFill/>
            </a:ln>
            <a:extLst>
              <a:ext uri="{91240B29-F687-4F45-9708-019B960494DF}">
                <a14:hiddenLine xmlns:a14="http://schemas.microsoft.com/office/drawing/2010/main" w="9525" algn="ctr">
                  <a:solidFill>
                    <a:srgbClr val="000000"/>
                  </a:solidFill>
                  <a:round/>
                  <a:headEnd/>
                  <a:tailEnd/>
                </a14:hiddenLine>
              </a:ext>
            </a:extLst>
          </p:spPr>
          <p:txBody>
            <a:bodyPr lIns="80142" tIns="40070" rIns="80142" bIns="40070"/>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 typeface="Wingdings" panose="05000000000000000000" pitchFamily="2" charset="2"/>
                <a:buChar char="•"/>
                <a:defRPr/>
              </a:pPr>
              <a:endParaRPr lang="zh-CN" altLang="en-US" sz="1000">
                <a:latin typeface="+mn-ea"/>
                <a:ea typeface="+mn-ea"/>
              </a:endParaRPr>
            </a:p>
          </p:txBody>
        </p:sp>
        <p:sp>
          <p:nvSpPr>
            <p:cNvPr id="22" name="WordArt 67"/>
            <p:cNvSpPr>
              <a:spLocks noChangeArrowheads="1" noChangeShapeType="1" noTextEdit="1"/>
            </p:cNvSpPr>
            <p:nvPr/>
          </p:nvSpPr>
          <p:spPr bwMode="auto">
            <a:xfrm>
              <a:off x="6411240" y="1913181"/>
              <a:ext cx="1074698" cy="272145"/>
            </a:xfrm>
            <a:prstGeom prst="rect">
              <a:avLst/>
            </a:prstGeom>
          </p:spPr>
          <p:txBody>
            <a:bodyPr wrap="none" lIns="83448" tIns="41724" rIns="83448" bIns="41724" numCol="1" fromWordArt="1">
              <a:prstTxWarp prst="textPlain">
                <a:avLst>
                  <a:gd name="adj" fmla="val 50000"/>
                </a:avLst>
              </a:prstTxWarp>
            </a:bodyPr>
            <a:lstStyle/>
            <a:p>
              <a:pPr algn="ctr" eaLnBrk="1" fontAlgn="t" hangingPunct="1">
                <a:lnSpc>
                  <a:spcPct val="110000"/>
                </a:lnSpc>
                <a:buClr>
                  <a:schemeClr val="bg1"/>
                </a:buClr>
                <a:buFont typeface="Wingdings" pitchFamily="2" charset="2"/>
                <a:buNone/>
                <a:defRPr/>
              </a:pPr>
              <a:endParaRPr lang="zh-CN" altLang="en-US" sz="2200" kern="10" dirty="0">
                <a:ln w="9525">
                  <a:noFill/>
                  <a:round/>
                  <a:headEnd/>
                  <a:tailEnd/>
                </a:ln>
                <a:solidFill>
                  <a:srgbClr val="FF0000"/>
                </a:solidFill>
                <a:latin typeface="+mn-ea"/>
                <a:ea typeface="+mn-ea"/>
              </a:endParaRPr>
            </a:p>
          </p:txBody>
        </p:sp>
        <p:sp>
          <p:nvSpPr>
            <p:cNvPr id="67603" name="WordArt 67"/>
            <p:cNvSpPr>
              <a:spLocks noChangeArrowheads="1" noChangeShapeType="1" noTextEdit="1"/>
            </p:cNvSpPr>
            <p:nvPr/>
          </p:nvSpPr>
          <p:spPr bwMode="auto">
            <a:xfrm>
              <a:off x="8561389" y="1914526"/>
              <a:ext cx="822325" cy="271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200" kern="10" dirty="0">
                <a:solidFill>
                  <a:srgbClr val="FF0000"/>
                </a:solidFill>
                <a:latin typeface="+mn-ea"/>
                <a:ea typeface="+mn-ea"/>
                <a:cs typeface="+mn-ea"/>
              </a:endParaRPr>
            </a:p>
          </p:txBody>
        </p:sp>
        <p:sp>
          <p:nvSpPr>
            <p:cNvPr id="67604" name="998541689"/>
            <p:cNvSpPr>
              <a:spLocks noChangeArrowheads="1"/>
            </p:cNvSpPr>
            <p:nvPr/>
          </p:nvSpPr>
          <p:spPr bwMode="auto">
            <a:xfrm>
              <a:off x="6284913" y="3873500"/>
              <a:ext cx="3478212" cy="109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48" tIns="41724" rIns="83448" bIns="41724">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 typeface="Wingdings" panose="05000000000000000000" pitchFamily="2" charset="2"/>
                <a:buNone/>
                <a:defRPr/>
              </a:pPr>
              <a:r>
                <a:rPr lang="en-US" altLang="zh-CN" sz="1200" dirty="0">
                  <a:latin typeface="+mn-ea"/>
                  <a:ea typeface="+mn-ea"/>
                </a:rPr>
                <a:t>Note:</a:t>
              </a:r>
            </a:p>
            <a:p>
              <a:pPr>
                <a:lnSpc>
                  <a:spcPct val="110000"/>
                </a:lnSpc>
                <a:spcBef>
                  <a:spcPct val="0"/>
                </a:spcBef>
                <a:buClr>
                  <a:schemeClr val="bg1"/>
                </a:buClr>
                <a:buSzTx/>
                <a:buNone/>
                <a:defRPr/>
              </a:pPr>
              <a:r>
                <a:rPr lang="en-US" altLang="zh-CN" sz="1200" dirty="0">
                  <a:latin typeface="+mn-ea"/>
                  <a:ea typeface="+mn-ea"/>
                </a:rPr>
                <a:t>Generally, the ambient temperature of a PC ranges between 35</a:t>
              </a:r>
              <a:r>
                <a:rPr lang="en-US" altLang="zh-CN" sz="1200" dirty="0">
                  <a:latin typeface="+mn-ea"/>
                  <a:ea typeface="+mn-ea"/>
                  <a:cs typeface="Arial" panose="020B0604020202020204" pitchFamily="34" charset="0"/>
                </a:rPr>
                <a:t>ºC</a:t>
              </a:r>
              <a:r>
                <a:rPr lang="en-US" altLang="zh-CN" sz="1200" dirty="0">
                  <a:latin typeface="+mn-ea"/>
                  <a:ea typeface="+mn-ea"/>
                </a:rPr>
                <a:t> and 45</a:t>
              </a:r>
              <a:r>
                <a:rPr lang="en-US" altLang="zh-CN" sz="1200" dirty="0">
                  <a:latin typeface="+mn-ea"/>
                  <a:ea typeface="+mn-ea"/>
                  <a:cs typeface="Arial" panose="020B0604020202020204" pitchFamily="34" charset="0"/>
                </a:rPr>
                <a:t>ºC</a:t>
              </a:r>
              <a:r>
                <a:rPr lang="en-US" altLang="zh-CN" sz="1200" dirty="0">
                  <a:latin typeface="+mn-ea"/>
                  <a:ea typeface="+mn-ea"/>
                </a:rPr>
                <a:t>. In a dense office environment, the ambient temperature is close to the PC temperature. </a:t>
              </a:r>
              <a:endParaRPr lang="zh-CN" altLang="en-US" sz="1200" dirty="0">
                <a:latin typeface="+mn-ea"/>
                <a:ea typeface="+mn-ea"/>
              </a:endParaRPr>
            </a:p>
          </p:txBody>
        </p:sp>
        <p:sp>
          <p:nvSpPr>
            <p:cNvPr id="3" name="695442852">
              <a:extLst>
                <a:ext uri="{FF2B5EF4-FFF2-40B4-BE49-F238E27FC236}">
                  <a16:creationId xmlns:a16="http://schemas.microsoft.com/office/drawing/2014/main" xmlns="" id="{0E831A11-9DE8-4011-8FC7-9E6215142EEA}"/>
                </a:ext>
              </a:extLst>
            </p:cNvPr>
            <p:cNvSpPr/>
            <p:nvPr/>
          </p:nvSpPr>
          <p:spPr>
            <a:xfrm>
              <a:off x="2788802" y="1878884"/>
              <a:ext cx="1055097" cy="369332"/>
            </a:xfrm>
            <a:prstGeom prst="rect">
              <a:avLst/>
            </a:prstGeom>
          </p:spPr>
          <p:txBody>
            <a:bodyPr wrap="none">
              <a:spAutoFit/>
            </a:bodyPr>
            <a:lstStyle/>
            <a:p>
              <a:r>
                <a:rPr lang="en-US" altLang="zh-CN" sz="1800" dirty="0">
                  <a:solidFill>
                    <a:srgbClr val="C00000"/>
                  </a:solidFill>
                  <a:latin typeface="+mn-ea"/>
                  <a:ea typeface="+mn-ea"/>
                </a:rPr>
                <a:t>&lt; 55 dB</a:t>
              </a:r>
              <a:endParaRPr lang="zh-CN" altLang="en-US" sz="1800" dirty="0">
                <a:solidFill>
                  <a:srgbClr val="C00000"/>
                </a:solidFill>
                <a:latin typeface="+mn-ea"/>
                <a:ea typeface="+mn-ea"/>
              </a:endParaRPr>
            </a:p>
          </p:txBody>
        </p:sp>
        <p:sp>
          <p:nvSpPr>
            <p:cNvPr id="4" name="867588735">
              <a:extLst>
                <a:ext uri="{FF2B5EF4-FFF2-40B4-BE49-F238E27FC236}">
                  <a16:creationId xmlns:a16="http://schemas.microsoft.com/office/drawing/2014/main" xmlns="" id="{3AF767F9-419F-46D4-9D9F-705DA12A4A26}"/>
                </a:ext>
              </a:extLst>
            </p:cNvPr>
            <p:cNvSpPr/>
            <p:nvPr/>
          </p:nvSpPr>
          <p:spPr>
            <a:xfrm>
              <a:off x="4781333" y="1878884"/>
              <a:ext cx="679994" cy="369332"/>
            </a:xfrm>
            <a:prstGeom prst="rect">
              <a:avLst/>
            </a:prstGeom>
          </p:spPr>
          <p:txBody>
            <a:bodyPr wrap="none">
              <a:spAutoFit/>
            </a:bodyPr>
            <a:lstStyle/>
            <a:p>
              <a:r>
                <a:rPr lang="en-US" altLang="zh-CN" sz="1800" dirty="0">
                  <a:solidFill>
                    <a:srgbClr val="C00000"/>
                  </a:solidFill>
                  <a:latin typeface="+mn-ea"/>
                  <a:ea typeface="+mn-ea"/>
                </a:rPr>
                <a:t>1 dB</a:t>
              </a:r>
              <a:endParaRPr lang="zh-CN" altLang="en-US" sz="1800" dirty="0">
                <a:solidFill>
                  <a:srgbClr val="C00000"/>
                </a:solidFill>
                <a:latin typeface="+mn-ea"/>
                <a:ea typeface="+mn-ea"/>
              </a:endParaRPr>
            </a:p>
          </p:txBody>
        </p:sp>
        <p:sp>
          <p:nvSpPr>
            <p:cNvPr id="5" name="1212525878">
              <a:extLst>
                <a:ext uri="{FF2B5EF4-FFF2-40B4-BE49-F238E27FC236}">
                  <a16:creationId xmlns:a16="http://schemas.microsoft.com/office/drawing/2014/main" xmlns="" id="{AF758E7D-4B6E-45B3-9E9B-F88113163182}"/>
                </a:ext>
              </a:extLst>
            </p:cNvPr>
            <p:cNvSpPr/>
            <p:nvPr/>
          </p:nvSpPr>
          <p:spPr>
            <a:xfrm>
              <a:off x="6204013" y="1878884"/>
              <a:ext cx="1676741" cy="369332"/>
            </a:xfrm>
            <a:prstGeom prst="rect">
              <a:avLst/>
            </a:prstGeom>
          </p:spPr>
          <p:txBody>
            <a:bodyPr wrap="none">
              <a:spAutoFit/>
            </a:bodyPr>
            <a:lstStyle/>
            <a:p>
              <a:r>
                <a:rPr lang="en-US" altLang="zh-CN" sz="1800" dirty="0">
                  <a:solidFill>
                    <a:srgbClr val="C00000"/>
                  </a:solidFill>
                  <a:latin typeface="+mn-ea"/>
                  <a:ea typeface="+mn-ea"/>
                </a:rPr>
                <a:t>35</a:t>
              </a:r>
              <a:r>
                <a:rPr lang="en-US" altLang="zh-CN" sz="1800" dirty="0">
                  <a:solidFill>
                    <a:srgbClr val="C00000"/>
                  </a:solidFill>
                  <a:latin typeface="+mn-ea"/>
                  <a:ea typeface="+mn-ea"/>
                  <a:cs typeface="Arial" panose="020B0604020202020204" pitchFamily="34" charset="0"/>
                </a:rPr>
                <a:t>ºC</a:t>
              </a:r>
              <a:r>
                <a:rPr lang="en-US" altLang="zh-CN" sz="1600" dirty="0">
                  <a:solidFill>
                    <a:srgbClr val="C00000"/>
                  </a:solidFill>
                  <a:latin typeface="+mn-ea"/>
                  <a:ea typeface="+mn-ea"/>
                </a:rPr>
                <a:t> </a:t>
              </a:r>
              <a:r>
                <a:rPr lang="en-US" altLang="zh-CN" sz="1800" dirty="0">
                  <a:solidFill>
                    <a:srgbClr val="C00000"/>
                  </a:solidFill>
                  <a:latin typeface="+mn-ea"/>
                  <a:ea typeface="+mn-ea"/>
                </a:rPr>
                <a:t>to 45</a:t>
              </a:r>
              <a:r>
                <a:rPr lang="en-US" altLang="zh-CN" sz="1800" dirty="0">
                  <a:solidFill>
                    <a:srgbClr val="C00000"/>
                  </a:solidFill>
                  <a:latin typeface="+mn-ea"/>
                  <a:ea typeface="+mn-ea"/>
                  <a:cs typeface="Arial" panose="020B0604020202020204" pitchFamily="34" charset="0"/>
                </a:rPr>
                <a:t>ºC</a:t>
              </a:r>
              <a:r>
                <a:rPr lang="en-US" altLang="zh-CN" sz="1800" dirty="0">
                  <a:solidFill>
                    <a:srgbClr val="C00000"/>
                  </a:solidFill>
                  <a:latin typeface="+mn-ea"/>
                  <a:ea typeface="+mn-ea"/>
                </a:rPr>
                <a:t> </a:t>
              </a:r>
              <a:endParaRPr lang="zh-CN" altLang="en-US" sz="1800" dirty="0">
                <a:solidFill>
                  <a:srgbClr val="C00000"/>
                </a:solidFill>
                <a:latin typeface="+mn-ea"/>
                <a:ea typeface="+mn-ea"/>
              </a:endParaRPr>
            </a:p>
          </p:txBody>
        </p:sp>
        <p:sp>
          <p:nvSpPr>
            <p:cNvPr id="6" name="384286883">
              <a:extLst>
                <a:ext uri="{FF2B5EF4-FFF2-40B4-BE49-F238E27FC236}">
                  <a16:creationId xmlns:a16="http://schemas.microsoft.com/office/drawing/2014/main" xmlns="" id="{6A4909F4-904A-401B-8919-53C5620ED2FE}"/>
                </a:ext>
              </a:extLst>
            </p:cNvPr>
            <p:cNvSpPr/>
            <p:nvPr/>
          </p:nvSpPr>
          <p:spPr>
            <a:xfrm>
              <a:off x="8256241" y="1772817"/>
              <a:ext cx="1727993" cy="646331"/>
            </a:xfrm>
            <a:prstGeom prst="rect">
              <a:avLst/>
            </a:prstGeom>
          </p:spPr>
          <p:txBody>
            <a:bodyPr wrap="square">
              <a:spAutoFit/>
            </a:bodyPr>
            <a:lstStyle/>
            <a:p>
              <a:r>
                <a:rPr lang="en-US" altLang="zh-CN" sz="1800" dirty="0">
                  <a:solidFill>
                    <a:srgbClr val="C00000"/>
                  </a:solidFill>
                  <a:latin typeface="+mn-ea"/>
                  <a:ea typeface="+mn-ea"/>
                </a:rPr>
                <a:t>≈ Room temperature</a:t>
              </a:r>
              <a:endParaRPr lang="zh-CN" altLang="en-US" sz="1800" dirty="0">
                <a:solidFill>
                  <a:srgbClr val="C00000"/>
                </a:solidFill>
                <a:latin typeface="+mn-ea"/>
                <a:ea typeface="+mn-ea"/>
              </a:endParaRPr>
            </a:p>
          </p:txBody>
        </p:sp>
      </p:grpSp>
    </p:spTree>
    <p:extLst>
      <p:ext uri="{BB962C8B-B14F-4D97-AF65-F5344CB8AC3E}">
        <p14:creationId xmlns:p14="http://schemas.microsoft.com/office/powerpoint/2010/main" val="28633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Efficient O&amp;M for Reduced Costs</a:t>
            </a:r>
            <a:endParaRPr lang="zh-CN" altLang="en-US" dirty="0"/>
          </a:p>
        </p:txBody>
      </p:sp>
      <p:grpSp>
        <p:nvGrpSpPr>
          <p:cNvPr id="4" name="组合 3"/>
          <p:cNvGrpSpPr/>
          <p:nvPr/>
        </p:nvGrpSpPr>
        <p:grpSpPr>
          <a:xfrm>
            <a:off x="1008062" y="1233488"/>
            <a:ext cx="10164501" cy="5424375"/>
            <a:chOff x="2287589" y="1397000"/>
            <a:chExt cx="7840662" cy="5260863"/>
          </a:xfrm>
        </p:grpSpPr>
        <p:sp>
          <p:nvSpPr>
            <p:cNvPr id="69635" name="Text Box 5"/>
            <p:cNvSpPr txBox="1">
              <a:spLocks noChangeArrowheads="1"/>
            </p:cNvSpPr>
            <p:nvPr/>
          </p:nvSpPr>
          <p:spPr bwMode="auto">
            <a:xfrm>
              <a:off x="2927351" y="2947988"/>
              <a:ext cx="1539875" cy="2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42" tIns="40070" rIns="80142" bIns="40070">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10000"/>
                </a:lnSpc>
                <a:spcBef>
                  <a:spcPct val="0"/>
                </a:spcBef>
                <a:buClr>
                  <a:schemeClr val="bg1"/>
                </a:buClr>
                <a:buSzTx/>
                <a:buFontTx/>
                <a:buNone/>
                <a:defRPr/>
              </a:pPr>
              <a:r>
                <a:rPr lang="en-US" altLang="zh-CN" sz="1200" dirty="0">
                  <a:latin typeface="+mn-ea"/>
                  <a:ea typeface="+mn-ea"/>
                </a:rPr>
                <a:t>300 W</a:t>
              </a:r>
            </a:p>
          </p:txBody>
        </p:sp>
        <p:sp>
          <p:nvSpPr>
            <p:cNvPr id="69636" name="Text Box 6"/>
            <p:cNvSpPr txBox="1">
              <a:spLocks noChangeArrowheads="1"/>
            </p:cNvSpPr>
            <p:nvPr/>
          </p:nvSpPr>
          <p:spPr bwMode="auto">
            <a:xfrm>
              <a:off x="5483225" y="2995613"/>
              <a:ext cx="1265238" cy="2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42" tIns="40070" rIns="80142" bIns="40070">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10000"/>
                </a:lnSpc>
                <a:spcBef>
                  <a:spcPct val="0"/>
                </a:spcBef>
                <a:buClr>
                  <a:schemeClr val="bg1"/>
                </a:buClr>
                <a:buSzTx/>
                <a:buFontTx/>
                <a:buNone/>
                <a:defRPr/>
              </a:pPr>
              <a:r>
                <a:rPr lang="en-US" altLang="zh-CN" sz="1200" dirty="0">
                  <a:latin typeface="+mn-ea"/>
                  <a:ea typeface="+mn-ea"/>
                </a:rPr>
                <a:t>70 W</a:t>
              </a:r>
            </a:p>
          </p:txBody>
        </p:sp>
        <p:pic>
          <p:nvPicPr>
            <p:cNvPr id="69637" name="Picture 7" descr="XP icon my compu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9264" y="2060576"/>
              <a:ext cx="10763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2" descr="Wyse Vista Deskto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3225" y="2171701"/>
              <a:ext cx="1290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73"/>
            <p:cNvSpPr txBox="1">
              <a:spLocks noChangeArrowheads="1"/>
            </p:cNvSpPr>
            <p:nvPr/>
          </p:nvSpPr>
          <p:spPr bwMode="auto">
            <a:xfrm>
              <a:off x="7026276" y="2147889"/>
              <a:ext cx="365125" cy="2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3448" tIns="41724" rIns="83448" bIns="41724">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Tx/>
                <a:buNone/>
                <a:defRPr/>
              </a:pPr>
              <a:r>
                <a:rPr lang="en-US" altLang="zh-CN" sz="1200" dirty="0">
                  <a:solidFill>
                    <a:srgbClr val="0033CC"/>
                  </a:solidFill>
                  <a:latin typeface="+mn-ea"/>
                  <a:ea typeface="+mn-ea"/>
                </a:rPr>
                <a:t>+</a:t>
              </a:r>
            </a:p>
          </p:txBody>
        </p:sp>
        <p:pic>
          <p:nvPicPr>
            <p:cNvPr id="69651" name="Picture 3" descr="virt-diagr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122" y="2284806"/>
              <a:ext cx="2536616" cy="74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1" name="Line 7"/>
            <p:cNvSpPr>
              <a:spLocks noChangeShapeType="1"/>
            </p:cNvSpPr>
            <p:nvPr/>
          </p:nvSpPr>
          <p:spPr bwMode="gray">
            <a:xfrm>
              <a:off x="8010820" y="2441643"/>
              <a:ext cx="1250886" cy="347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defRPr/>
              </a:pPr>
              <a:endParaRPr lang="en-US" sz="1200" dirty="0">
                <a:latin typeface="+mn-ea"/>
                <a:ea typeface="+mn-ea"/>
              </a:endParaRPr>
            </a:p>
          </p:txBody>
        </p:sp>
        <p:sp>
          <p:nvSpPr>
            <p:cNvPr id="69662" name="Line 8"/>
            <p:cNvSpPr>
              <a:spLocks noChangeShapeType="1"/>
            </p:cNvSpPr>
            <p:nvPr/>
          </p:nvSpPr>
          <p:spPr bwMode="gray">
            <a:xfrm>
              <a:off x="9263298" y="2792442"/>
              <a:ext cx="0" cy="70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pPr>
                <a:defRPr/>
              </a:pPr>
              <a:endParaRPr lang="en-US" sz="1200" dirty="0">
                <a:latin typeface="+mn-ea"/>
                <a:ea typeface="+mn-ea"/>
              </a:endParaRPr>
            </a:p>
          </p:txBody>
        </p:sp>
        <p:pic>
          <p:nvPicPr>
            <p:cNvPr id="69653" name="Picture 12" descr="appNetworkFi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59481" y="2270009"/>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13" descr="appHTMLwe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63101" y="2056942"/>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14" descr="appGree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57971" y="2234498"/>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6"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63214" y="2163475"/>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7" name="Picture 16" descr="appData"/>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094020" y="2370623"/>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8" name="Picture 27" descr="Down:  app16Bi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90004" y="2450523"/>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9" name="Picture 28" descr="Down:  app32Bit"/>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165551" y="2370624"/>
              <a:ext cx="339840" cy="38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29" descr="Down:  appHTMLwe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06476" y="2272968"/>
              <a:ext cx="338557" cy="3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7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73950" y="1468439"/>
              <a:ext cx="1033490" cy="77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矩形 23"/>
            <p:cNvSpPr>
              <a:spLocks noChangeArrowheads="1"/>
            </p:cNvSpPr>
            <p:nvPr/>
          </p:nvSpPr>
          <p:spPr bwMode="auto">
            <a:xfrm>
              <a:off x="2287589" y="1397000"/>
              <a:ext cx="2871787" cy="4706938"/>
            </a:xfrm>
            <a:prstGeom prst="rect">
              <a:avLst/>
            </a:prstGeom>
            <a:noFill/>
            <a:ln w="25400" algn="ctr">
              <a:solidFill>
                <a:srgbClr val="BCBCBC"/>
              </a:solidFill>
              <a:miter lim="800000"/>
              <a:headEnd/>
              <a:tailEnd/>
            </a:ln>
            <a:extLst>
              <a:ext uri="{909E8E84-426E-40DD-AFC4-6F175D3DCCD1}">
                <a14:hiddenFill xmlns:a14="http://schemas.microsoft.com/office/drawing/2010/main">
                  <a:solidFill>
                    <a:srgbClr val="FFFFFF"/>
                  </a:solidFill>
                </a14:hiddenFill>
              </a:ext>
            </a:extLst>
          </p:spPr>
          <p:txBody>
            <a:bodyPr lIns="80142" tIns="40070" rIns="80142" bIns="40070"/>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Tx/>
                <a:buNone/>
                <a:defRPr/>
              </a:pPr>
              <a:endParaRPr lang="zh-CN" altLang="en-US" sz="1200">
                <a:solidFill>
                  <a:srgbClr val="080808"/>
                </a:solidFill>
                <a:latin typeface="+mn-ea"/>
                <a:ea typeface="+mn-ea"/>
              </a:endParaRPr>
            </a:p>
          </p:txBody>
        </p:sp>
        <p:sp>
          <p:nvSpPr>
            <p:cNvPr id="27" name="1220037647"/>
            <p:cNvSpPr>
              <a:spLocks noChangeArrowheads="1"/>
            </p:cNvSpPr>
            <p:nvPr/>
          </p:nvSpPr>
          <p:spPr bwMode="auto">
            <a:xfrm>
              <a:off x="2387589" y="3249613"/>
              <a:ext cx="2700350" cy="340825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3448" tIns="41724" rIns="83448" bIns="41724">
              <a:spAutoFit/>
            </a:bodyPr>
            <a:lstStyle/>
            <a:p>
              <a:pPr eaLnBrk="1" fontAlgn="t" hangingPunct="1">
                <a:spcBef>
                  <a:spcPct val="20000"/>
                </a:spcBef>
                <a:spcAft>
                  <a:spcPct val="20000"/>
                </a:spcAft>
                <a:defRPr/>
              </a:pPr>
              <a:r>
                <a:rPr lang="en-US" altLang="zh-CN" sz="1200" b="1" dirty="0">
                  <a:solidFill>
                    <a:srgbClr val="C00000"/>
                  </a:solidFill>
                  <a:latin typeface="+mn-ea"/>
                  <a:ea typeface="+mn-ea"/>
                </a:rPr>
                <a:t>Maintenance</a:t>
              </a:r>
              <a:r>
                <a:rPr lang="zh-CN" altLang="en-US" sz="1200" b="1" dirty="0">
                  <a:solidFill>
                    <a:srgbClr val="C00000"/>
                  </a:solidFill>
                  <a:latin typeface="+mn-ea"/>
                  <a:ea typeface="+mn-ea"/>
                </a:rPr>
                <a:t> </a:t>
              </a:r>
              <a:endParaRPr lang="en-US" altLang="zh-CN" sz="1200" b="1" dirty="0">
                <a:solidFill>
                  <a:srgbClr val="C00000"/>
                </a:solidFill>
                <a:latin typeface="+mn-ea"/>
                <a:ea typeface="+mn-ea"/>
              </a:endParaRP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rPr>
                <a:t>Maintenance process: report a fault &gt; assign personnel to handle &gt; locate the fault &gt; rectify the fault</a:t>
              </a:r>
              <a:endParaRPr lang="zh-CN" altLang="en-US" sz="1200" dirty="0">
                <a:solidFill>
                  <a:srgbClr val="080808"/>
                </a:solidFill>
                <a:latin typeface="+mn-ea"/>
                <a:ea typeface="+mn-ea"/>
                <a:sym typeface="Wingdings" pitchFamily="2" charset="2"/>
              </a:endParaRP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The PC maintenance process takes about </a:t>
              </a:r>
              <a:r>
                <a:rPr lang="en-US" altLang="zh-CN" sz="1200" dirty="0">
                  <a:solidFill>
                    <a:srgbClr val="00B0F0"/>
                  </a:solidFill>
                  <a:latin typeface="+mn-ea"/>
                  <a:ea typeface="+mn-ea"/>
                  <a:sym typeface="Wingdings" pitchFamily="2" charset="2"/>
                </a:rPr>
                <a:t>two to four hours</a:t>
              </a:r>
              <a:r>
                <a:rPr lang="en-US" altLang="zh-CN" sz="1200" dirty="0">
                  <a:solidFill>
                    <a:srgbClr val="080808"/>
                  </a:solidFill>
                  <a:latin typeface="+mn-ea"/>
                  <a:ea typeface="+mn-ea"/>
                  <a:sym typeface="Wingdings" pitchFamily="2" charset="2"/>
                </a:rPr>
                <a:t>, resulting in a long downtime and high labor cost.</a:t>
              </a:r>
              <a:endParaRPr lang="zh-CN" altLang="en-US" sz="1200" dirty="0">
                <a:solidFill>
                  <a:srgbClr val="080808"/>
                </a:solidFill>
                <a:latin typeface="+mn-ea"/>
                <a:ea typeface="+mn-ea"/>
                <a:sym typeface="Wingdings" pitchFamily="2" charset="2"/>
              </a:endParaRP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Maintenance personnel: account for about 3% to 5% of the total number of employees.</a:t>
              </a:r>
            </a:p>
            <a:p>
              <a:pPr eaLnBrk="1" fontAlgn="t" hangingPunct="1">
                <a:spcBef>
                  <a:spcPct val="20000"/>
                </a:spcBef>
                <a:spcAft>
                  <a:spcPct val="20000"/>
                </a:spcAft>
                <a:buClr>
                  <a:schemeClr val="bg1">
                    <a:lumMod val="50000"/>
                  </a:schemeClr>
                </a:buClr>
                <a:defRPr/>
              </a:pPr>
              <a:r>
                <a:rPr lang="en-US" altLang="zh-CN" sz="1200" b="1" dirty="0">
                  <a:solidFill>
                    <a:srgbClr val="C00000"/>
                  </a:solidFill>
                  <a:latin typeface="+mn-ea"/>
                  <a:ea typeface="+mn-ea"/>
                  <a:sym typeface="Wingdings" pitchFamily="2" charset="2"/>
                </a:rPr>
                <a:t>Power consumption</a:t>
              </a: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Traditional PCs are power consuming and drive high expenses.</a:t>
              </a:r>
            </a:p>
          </p:txBody>
        </p:sp>
        <p:sp>
          <p:nvSpPr>
            <p:cNvPr id="29" name="927601279"/>
            <p:cNvSpPr txBox="1">
              <a:spLocks noChangeArrowheads="1"/>
            </p:cNvSpPr>
            <p:nvPr/>
          </p:nvSpPr>
          <p:spPr bwMode="auto">
            <a:xfrm>
              <a:off x="8831264" y="1735139"/>
              <a:ext cx="776706" cy="26892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48" tIns="41724" rIns="83448" bIns="41724">
              <a:spAutoFit/>
            </a:bodyPr>
            <a:lstStyle/>
            <a:p>
              <a:pPr eaLnBrk="1" fontAlgn="t" hangingPunct="1">
                <a:defRPr/>
              </a:pPr>
              <a:r>
                <a:rPr lang="en-US" altLang="zh-CN" sz="1200" dirty="0">
                  <a:latin typeface="+mn-ea"/>
                  <a:ea typeface="+mn-ea"/>
                </a:rPr>
                <a:t>Desktop</a:t>
              </a:r>
            </a:p>
          </p:txBody>
        </p:sp>
        <p:sp>
          <p:nvSpPr>
            <p:cNvPr id="30" name="657898469"/>
            <p:cNvSpPr>
              <a:spLocks noChangeArrowheads="1"/>
            </p:cNvSpPr>
            <p:nvPr/>
          </p:nvSpPr>
          <p:spPr bwMode="auto">
            <a:xfrm>
              <a:off x="5512521" y="3280417"/>
              <a:ext cx="4608513" cy="292811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3448" tIns="41724" rIns="83448" bIns="41724">
              <a:spAutoFit/>
            </a:bodyPr>
            <a:lstStyle/>
            <a:p>
              <a:pPr eaLnBrk="1" fontAlgn="t" hangingPunct="1">
                <a:spcBef>
                  <a:spcPct val="20000"/>
                </a:spcBef>
                <a:spcAft>
                  <a:spcPct val="20000"/>
                </a:spcAft>
                <a:defRPr/>
              </a:pPr>
              <a:r>
                <a:rPr lang="en-US" altLang="zh-CN" sz="1200" b="1" dirty="0">
                  <a:solidFill>
                    <a:srgbClr val="C00000"/>
                  </a:solidFill>
                  <a:latin typeface="+mn-ea"/>
                  <a:ea typeface="+mn-ea"/>
                </a:rPr>
                <a:t>Maintenance</a:t>
              </a:r>
              <a:r>
                <a:rPr lang="zh-CN" altLang="en-US" sz="1200" b="1" dirty="0">
                  <a:solidFill>
                    <a:srgbClr val="C00000"/>
                  </a:solidFill>
                  <a:latin typeface="+mn-ea"/>
                  <a:ea typeface="+mn-ea"/>
                </a:rPr>
                <a:t> </a:t>
              </a:r>
              <a:endParaRPr lang="en-US" altLang="zh-CN" sz="1200" b="1" dirty="0">
                <a:solidFill>
                  <a:srgbClr val="C00000"/>
                </a:solidFill>
                <a:latin typeface="+mn-ea"/>
                <a:ea typeface="+mn-ea"/>
              </a:endParaRP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rPr>
                <a:t>Maintenance-free frontend</a:t>
              </a:r>
              <a:r>
                <a:rPr lang="zh-CN" altLang="en-US" sz="1200" dirty="0">
                  <a:solidFill>
                    <a:srgbClr val="080808"/>
                  </a:solidFill>
                  <a:latin typeface="+mn-ea"/>
                  <a:ea typeface="+mn-ea"/>
                </a:rPr>
                <a:t> </a:t>
              </a: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rPr>
                <a:t>Maintenance process: failure (crash) &gt; self-service restart &gt; completed</a:t>
              </a:r>
              <a:endParaRPr lang="zh-CN" altLang="en-US" sz="1200" dirty="0">
                <a:solidFill>
                  <a:srgbClr val="080808"/>
                </a:solidFill>
                <a:latin typeface="+mn-ea"/>
                <a:ea typeface="+mn-ea"/>
                <a:sym typeface="Wingdings" pitchFamily="2" charset="2"/>
              </a:endParaRP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The maintenance process only takes about 3 minutes and the service downtime is short.</a:t>
              </a: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Each maintenance personnel can maintain an average of 1000 desktops. The number of maintenance personnel is greatly reduced, which significantly cuts maintenance cost.</a:t>
              </a:r>
            </a:p>
            <a:p>
              <a:pPr eaLnBrk="1" fontAlgn="t" hangingPunct="1">
                <a:spcBef>
                  <a:spcPct val="20000"/>
                </a:spcBef>
                <a:spcAft>
                  <a:spcPct val="20000"/>
                </a:spcAft>
                <a:buClr>
                  <a:schemeClr val="bg1">
                    <a:lumMod val="50000"/>
                  </a:schemeClr>
                </a:buClr>
                <a:defRPr/>
              </a:pPr>
              <a:r>
                <a:rPr lang="en-US" altLang="zh-CN" sz="1200" b="1" dirty="0">
                  <a:solidFill>
                    <a:srgbClr val="C00000"/>
                  </a:solidFill>
                  <a:latin typeface="+mn-ea"/>
                  <a:ea typeface="+mn-ea"/>
                  <a:sym typeface="Wingdings" pitchFamily="2" charset="2"/>
                </a:rPr>
                <a:t>Power consumption</a:t>
              </a:r>
            </a:p>
            <a:p>
              <a:pPr eaLnBrk="1" fontAlgn="t" hangingPunct="1">
                <a:spcBef>
                  <a:spcPct val="20000"/>
                </a:spcBef>
                <a:spcAft>
                  <a:spcPct val="20000"/>
                </a:spcAft>
                <a:buClr>
                  <a:schemeClr val="bg1">
                    <a:lumMod val="50000"/>
                  </a:schemeClr>
                </a:buClr>
                <a:buFontTx/>
                <a:buChar char="•"/>
                <a:defRPr/>
              </a:pPr>
              <a:r>
                <a:rPr lang="en-US" altLang="zh-CN" sz="1200" dirty="0">
                  <a:solidFill>
                    <a:srgbClr val="080808"/>
                  </a:solidFill>
                  <a:latin typeface="+mn-ea"/>
                  <a:ea typeface="+mn-ea"/>
                  <a:sym typeface="Wingdings" pitchFamily="2" charset="2"/>
                </a:rPr>
                <a:t>Each TC consumes power from several watts to 20+ W, following the policy of energy conservation and emission reduction policy while trimming costs.</a:t>
              </a:r>
            </a:p>
          </p:txBody>
        </p:sp>
        <p:sp>
          <p:nvSpPr>
            <p:cNvPr id="69645" name="矩形 23"/>
            <p:cNvSpPr>
              <a:spLocks noChangeArrowheads="1"/>
            </p:cNvSpPr>
            <p:nvPr/>
          </p:nvSpPr>
          <p:spPr bwMode="auto">
            <a:xfrm>
              <a:off x="5375276" y="1397001"/>
              <a:ext cx="4752975" cy="4695825"/>
            </a:xfrm>
            <a:prstGeom prst="rect">
              <a:avLst/>
            </a:prstGeom>
            <a:noFill/>
            <a:ln w="25400" algn="ctr">
              <a:solidFill>
                <a:srgbClr val="BCBCBC"/>
              </a:solidFill>
              <a:miter lim="800000"/>
              <a:headEnd/>
              <a:tailEnd/>
            </a:ln>
            <a:extLst>
              <a:ext uri="{909E8E84-426E-40DD-AFC4-6F175D3DCCD1}">
                <a14:hiddenFill xmlns:a14="http://schemas.microsoft.com/office/drawing/2010/main">
                  <a:solidFill>
                    <a:srgbClr val="FFFFFF"/>
                  </a:solidFill>
                </a14:hiddenFill>
              </a:ext>
            </a:extLst>
          </p:spPr>
          <p:txBody>
            <a:bodyPr lIns="80142" tIns="40070" rIns="80142" bIns="40070"/>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10000"/>
                </a:lnSpc>
                <a:spcBef>
                  <a:spcPct val="0"/>
                </a:spcBef>
                <a:buClr>
                  <a:schemeClr val="bg1"/>
                </a:buClr>
                <a:buSzTx/>
                <a:buFontTx/>
                <a:buNone/>
                <a:defRPr/>
              </a:pPr>
              <a:endParaRPr lang="zh-CN" altLang="en-US" sz="1200">
                <a:solidFill>
                  <a:srgbClr val="080808"/>
                </a:solidFill>
                <a:latin typeface="+mn-ea"/>
                <a:ea typeface="+mn-ea"/>
              </a:endParaRPr>
            </a:p>
          </p:txBody>
        </p:sp>
        <p:sp>
          <p:nvSpPr>
            <p:cNvPr id="32" name="1282849318"/>
            <p:cNvSpPr txBox="1">
              <a:spLocks noChangeArrowheads="1"/>
            </p:cNvSpPr>
            <p:nvPr/>
          </p:nvSpPr>
          <p:spPr bwMode="auto">
            <a:xfrm>
              <a:off x="4007769" y="2392844"/>
              <a:ext cx="1214437" cy="2689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3448" tIns="41724" rIns="83448" bIns="41724">
              <a:spAutoFit/>
            </a:bodyPr>
            <a:lstStyle/>
            <a:p>
              <a:pPr eaLnBrk="1" fontAlgn="t" hangingPunct="1">
                <a:defRPr/>
              </a:pPr>
              <a:r>
                <a:rPr lang="en-US" altLang="zh-CN" sz="1200" dirty="0">
                  <a:latin typeface="+mn-ea"/>
                  <a:ea typeface="+mn-ea"/>
                </a:rPr>
                <a:t>Traditional PC</a:t>
              </a:r>
            </a:p>
          </p:txBody>
        </p:sp>
        <p:sp>
          <p:nvSpPr>
            <p:cNvPr id="33" name="Text Box 12"/>
            <p:cNvSpPr txBox="1">
              <a:spLocks noChangeArrowheads="1"/>
            </p:cNvSpPr>
            <p:nvPr/>
          </p:nvSpPr>
          <p:spPr bwMode="auto">
            <a:xfrm>
              <a:off x="6670675" y="2346326"/>
              <a:ext cx="351846" cy="26892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48" tIns="41724" rIns="83448" bIns="41724">
              <a:spAutoFit/>
            </a:bodyPr>
            <a:lstStyle/>
            <a:p>
              <a:pPr eaLnBrk="1" fontAlgn="t" hangingPunct="1">
                <a:defRPr/>
              </a:pPr>
              <a:r>
                <a:rPr lang="en-US" altLang="zh-CN" sz="1200" dirty="0">
                  <a:latin typeface="+mn-ea"/>
                  <a:ea typeface="+mn-ea"/>
                </a:rPr>
                <a:t>TC</a:t>
              </a:r>
            </a:p>
          </p:txBody>
        </p:sp>
        <p:sp>
          <p:nvSpPr>
            <p:cNvPr id="69648" name="Freeform 8"/>
            <p:cNvSpPr>
              <a:spLocks/>
            </p:cNvSpPr>
            <p:nvPr/>
          </p:nvSpPr>
          <p:spPr bwMode="auto">
            <a:xfrm rot="1213818" flipV="1">
              <a:off x="4137026" y="1530351"/>
              <a:ext cx="3148013" cy="1057275"/>
            </a:xfrm>
            <a:custGeom>
              <a:avLst/>
              <a:gdLst>
                <a:gd name="T0" fmla="*/ 2147483646 w 627"/>
                <a:gd name="T1" fmla="*/ 2147483646 h 892"/>
                <a:gd name="T2" fmla="*/ 2147483646 w 627"/>
                <a:gd name="T3" fmla="*/ 2147483646 h 892"/>
                <a:gd name="T4" fmla="*/ 2147483646 w 627"/>
                <a:gd name="T5" fmla="*/ 2147483646 h 892"/>
                <a:gd name="T6" fmla="*/ 2147483646 w 627"/>
                <a:gd name="T7" fmla="*/ 2147483646 h 892"/>
                <a:gd name="T8" fmla="*/ 2147483646 w 627"/>
                <a:gd name="T9" fmla="*/ 2147483646 h 892"/>
                <a:gd name="T10" fmla="*/ 2147483646 w 627"/>
                <a:gd name="T11" fmla="*/ 2147483646 h 892"/>
                <a:gd name="T12" fmla="*/ 2147483646 w 627"/>
                <a:gd name="T13" fmla="*/ 2147483646 h 892"/>
                <a:gd name="T14" fmla="*/ 2147483646 w 627"/>
                <a:gd name="T15" fmla="*/ 2147483646 h 892"/>
                <a:gd name="T16" fmla="*/ 2147483646 w 627"/>
                <a:gd name="T17" fmla="*/ 2147483646 h 892"/>
                <a:gd name="T18" fmla="*/ 2147483646 w 627"/>
                <a:gd name="T19" fmla="*/ 2147483646 h 892"/>
                <a:gd name="T20" fmla="*/ 2147483646 w 627"/>
                <a:gd name="T21" fmla="*/ 2147483646 h 892"/>
                <a:gd name="T22" fmla="*/ 2147483646 w 627"/>
                <a:gd name="T23" fmla="*/ 2147483646 h 892"/>
                <a:gd name="T24" fmla="*/ 2147483646 w 627"/>
                <a:gd name="T25" fmla="*/ 2147483646 h 892"/>
                <a:gd name="T26" fmla="*/ 2147483646 w 627"/>
                <a:gd name="T27" fmla="*/ 2147483646 h 892"/>
                <a:gd name="T28" fmla="*/ 2147483646 w 627"/>
                <a:gd name="T29" fmla="*/ 2147483646 h 892"/>
                <a:gd name="T30" fmla="*/ 2147483646 w 627"/>
                <a:gd name="T31" fmla="*/ 2147483646 h 892"/>
                <a:gd name="T32" fmla="*/ 2147483646 w 627"/>
                <a:gd name="T33" fmla="*/ 2147483646 h 892"/>
                <a:gd name="T34" fmla="*/ 2147483646 w 627"/>
                <a:gd name="T35" fmla="*/ 2147483646 h 892"/>
                <a:gd name="T36" fmla="*/ 2147483646 w 627"/>
                <a:gd name="T37" fmla="*/ 2147483646 h 892"/>
                <a:gd name="T38" fmla="*/ 2147483646 w 627"/>
                <a:gd name="T39" fmla="*/ 2147483646 h 892"/>
                <a:gd name="T40" fmla="*/ 2147483646 w 627"/>
                <a:gd name="T41" fmla="*/ 2147483646 h 892"/>
                <a:gd name="T42" fmla="*/ 2147483646 w 627"/>
                <a:gd name="T43" fmla="*/ 2147483646 h 892"/>
                <a:gd name="T44" fmla="*/ 2147483646 w 627"/>
                <a:gd name="T45" fmla="*/ 2147483646 h 892"/>
                <a:gd name="T46" fmla="*/ 2147483646 w 627"/>
                <a:gd name="T47" fmla="*/ 2147483646 h 892"/>
                <a:gd name="T48" fmla="*/ 2147483646 w 627"/>
                <a:gd name="T49" fmla="*/ 2147483646 h 892"/>
                <a:gd name="T50" fmla="*/ 2147483646 w 627"/>
                <a:gd name="T51" fmla="*/ 2147483646 h 892"/>
                <a:gd name="T52" fmla="*/ 2147483646 w 627"/>
                <a:gd name="T53" fmla="*/ 0 h 892"/>
                <a:gd name="T54" fmla="*/ 2147483646 w 627"/>
                <a:gd name="T55" fmla="*/ 0 h 892"/>
                <a:gd name="T56" fmla="*/ 2147483646 w 627"/>
                <a:gd name="T57" fmla="*/ 0 h 892"/>
                <a:gd name="T58" fmla="*/ 2147483646 w 627"/>
                <a:gd name="T59" fmla="*/ 0 h 892"/>
                <a:gd name="T60" fmla="*/ 2147483646 w 627"/>
                <a:gd name="T61" fmla="*/ 0 h 892"/>
                <a:gd name="T62" fmla="*/ 2147483646 w 627"/>
                <a:gd name="T63" fmla="*/ 0 h 892"/>
                <a:gd name="T64" fmla="*/ 2147483646 w 627"/>
                <a:gd name="T65" fmla="*/ 0 h 892"/>
                <a:gd name="T66" fmla="*/ 0 w 627"/>
                <a:gd name="T67" fmla="*/ 0 h 892"/>
                <a:gd name="T68" fmla="*/ 0 w 627"/>
                <a:gd name="T69" fmla="*/ 2147483646 h 892"/>
                <a:gd name="T70" fmla="*/ 2147483646 w 627"/>
                <a:gd name="T71" fmla="*/ 2147483646 h 892"/>
                <a:gd name="T72" fmla="*/ 2147483646 w 627"/>
                <a:gd name="T73" fmla="*/ 2147483646 h 892"/>
                <a:gd name="T74" fmla="*/ 2147483646 w 627"/>
                <a:gd name="T75" fmla="*/ 2147483646 h 892"/>
                <a:gd name="T76" fmla="*/ 2147483646 w 627"/>
                <a:gd name="T77" fmla="*/ 2147483646 h 892"/>
                <a:gd name="T78" fmla="*/ 2147483646 w 627"/>
                <a:gd name="T79" fmla="*/ 2147483646 h 892"/>
                <a:gd name="T80" fmla="*/ 2147483646 w 627"/>
                <a:gd name="T81" fmla="*/ 2147483646 h 892"/>
                <a:gd name="T82" fmla="*/ 2147483646 w 627"/>
                <a:gd name="T83" fmla="*/ 2147483646 h 892"/>
                <a:gd name="T84" fmla="*/ 2147483646 w 627"/>
                <a:gd name="T85" fmla="*/ 2147483646 h 892"/>
                <a:gd name="T86" fmla="*/ 2147483646 w 627"/>
                <a:gd name="T87" fmla="*/ 2147483646 h 892"/>
                <a:gd name="T88" fmla="*/ 2147483646 w 627"/>
                <a:gd name="T89" fmla="*/ 2147483646 h 892"/>
                <a:gd name="T90" fmla="*/ 2147483646 w 627"/>
                <a:gd name="T91" fmla="*/ 2147483646 h 892"/>
                <a:gd name="T92" fmla="*/ 2147483646 w 627"/>
                <a:gd name="T93" fmla="*/ 2147483646 h 892"/>
                <a:gd name="T94" fmla="*/ 2147483646 w 627"/>
                <a:gd name="T95" fmla="*/ 2147483646 h 892"/>
                <a:gd name="T96" fmla="*/ 2147483646 w 627"/>
                <a:gd name="T97" fmla="*/ 2147483646 h 892"/>
                <a:gd name="T98" fmla="*/ 2147483646 w 627"/>
                <a:gd name="T99" fmla="*/ 2147483646 h 892"/>
                <a:gd name="T100" fmla="*/ 2147483646 w 627"/>
                <a:gd name="T101" fmla="*/ 2147483646 h 892"/>
                <a:gd name="T102" fmla="*/ 2147483646 w 627"/>
                <a:gd name="T103" fmla="*/ 2147483646 h 892"/>
                <a:gd name="T104" fmla="*/ 2147483646 w 627"/>
                <a:gd name="T105" fmla="*/ 2147483646 h 892"/>
                <a:gd name="T106" fmla="*/ 2147483646 w 627"/>
                <a:gd name="T107" fmla="*/ 2147483646 h 892"/>
                <a:gd name="T108" fmla="*/ 2147483646 w 627"/>
                <a:gd name="T109" fmla="*/ 2147483646 h 892"/>
                <a:gd name="T110" fmla="*/ 2147483646 w 627"/>
                <a:gd name="T111" fmla="*/ 2147483646 h 892"/>
                <a:gd name="T112" fmla="*/ 2147483646 w 627"/>
                <a:gd name="T113" fmla="*/ 2147483646 h 892"/>
                <a:gd name="T114" fmla="*/ 2147483646 w 627"/>
                <a:gd name="T115" fmla="*/ 2147483646 h 892"/>
                <a:gd name="T116" fmla="*/ 2147483646 w 627"/>
                <a:gd name="T117" fmla="*/ 2147483646 h 892"/>
                <a:gd name="T118" fmla="*/ 2147483646 w 627"/>
                <a:gd name="T119" fmla="*/ 2147483646 h 892"/>
                <a:gd name="T120" fmla="*/ 2147483646 w 627"/>
                <a:gd name="T121" fmla="*/ 2147483646 h 892"/>
                <a:gd name="T122" fmla="*/ 2147483646 w 627"/>
                <a:gd name="T123" fmla="*/ 2147483646 h 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892"/>
                <a:gd name="T188" fmla="*/ 627 w 627"/>
                <a:gd name="T189" fmla="*/ 892 h 8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892">
                  <a:moveTo>
                    <a:pt x="627" y="756"/>
                  </a:moveTo>
                  <a:lnTo>
                    <a:pt x="479" y="621"/>
                  </a:lnTo>
                  <a:lnTo>
                    <a:pt x="479" y="691"/>
                  </a:lnTo>
                  <a:lnTo>
                    <a:pt x="433" y="688"/>
                  </a:lnTo>
                  <a:lnTo>
                    <a:pt x="391" y="679"/>
                  </a:lnTo>
                  <a:lnTo>
                    <a:pt x="352" y="665"/>
                  </a:lnTo>
                  <a:lnTo>
                    <a:pt x="314" y="647"/>
                  </a:lnTo>
                  <a:lnTo>
                    <a:pt x="281" y="623"/>
                  </a:lnTo>
                  <a:lnTo>
                    <a:pt x="248" y="596"/>
                  </a:lnTo>
                  <a:lnTo>
                    <a:pt x="220" y="566"/>
                  </a:lnTo>
                  <a:lnTo>
                    <a:pt x="193" y="532"/>
                  </a:lnTo>
                  <a:lnTo>
                    <a:pt x="168" y="496"/>
                  </a:lnTo>
                  <a:lnTo>
                    <a:pt x="145" y="459"/>
                  </a:lnTo>
                  <a:lnTo>
                    <a:pt x="125" y="419"/>
                  </a:lnTo>
                  <a:lnTo>
                    <a:pt x="107" y="379"/>
                  </a:lnTo>
                  <a:lnTo>
                    <a:pt x="91" y="338"/>
                  </a:lnTo>
                  <a:lnTo>
                    <a:pt x="77" y="299"/>
                  </a:lnTo>
                  <a:lnTo>
                    <a:pt x="65" y="259"/>
                  </a:lnTo>
                  <a:lnTo>
                    <a:pt x="53" y="219"/>
                  </a:lnTo>
                  <a:lnTo>
                    <a:pt x="45" y="182"/>
                  </a:lnTo>
                  <a:lnTo>
                    <a:pt x="36" y="146"/>
                  </a:lnTo>
                  <a:lnTo>
                    <a:pt x="30" y="113"/>
                  </a:lnTo>
                  <a:lnTo>
                    <a:pt x="25" y="82"/>
                  </a:lnTo>
                  <a:lnTo>
                    <a:pt x="21" y="56"/>
                  </a:lnTo>
                  <a:lnTo>
                    <a:pt x="19" y="33"/>
                  </a:lnTo>
                  <a:lnTo>
                    <a:pt x="17" y="14"/>
                  </a:lnTo>
                  <a:lnTo>
                    <a:pt x="17" y="0"/>
                  </a:lnTo>
                  <a:lnTo>
                    <a:pt x="16" y="0"/>
                  </a:lnTo>
                  <a:lnTo>
                    <a:pt x="14" y="0"/>
                  </a:lnTo>
                  <a:lnTo>
                    <a:pt x="11" y="0"/>
                  </a:lnTo>
                  <a:lnTo>
                    <a:pt x="6" y="0"/>
                  </a:lnTo>
                  <a:lnTo>
                    <a:pt x="0" y="0"/>
                  </a:lnTo>
                  <a:lnTo>
                    <a:pt x="0" y="8"/>
                  </a:lnTo>
                  <a:lnTo>
                    <a:pt x="1" y="21"/>
                  </a:lnTo>
                  <a:lnTo>
                    <a:pt x="2" y="39"/>
                  </a:lnTo>
                  <a:lnTo>
                    <a:pt x="4" y="61"/>
                  </a:lnTo>
                  <a:lnTo>
                    <a:pt x="6" y="89"/>
                  </a:lnTo>
                  <a:lnTo>
                    <a:pt x="10" y="120"/>
                  </a:lnTo>
                  <a:lnTo>
                    <a:pt x="15" y="153"/>
                  </a:lnTo>
                  <a:lnTo>
                    <a:pt x="20" y="189"/>
                  </a:lnTo>
                  <a:lnTo>
                    <a:pt x="27" y="228"/>
                  </a:lnTo>
                  <a:lnTo>
                    <a:pt x="35" y="269"/>
                  </a:lnTo>
                  <a:lnTo>
                    <a:pt x="45" y="311"/>
                  </a:lnTo>
                  <a:lnTo>
                    <a:pt x="57" y="355"/>
                  </a:lnTo>
                  <a:lnTo>
                    <a:pt x="70" y="398"/>
                  </a:lnTo>
                  <a:lnTo>
                    <a:pt x="86" y="443"/>
                  </a:lnTo>
                  <a:lnTo>
                    <a:pt x="103" y="486"/>
                  </a:lnTo>
                  <a:lnTo>
                    <a:pt x="123" y="530"/>
                  </a:lnTo>
                  <a:lnTo>
                    <a:pt x="145" y="572"/>
                  </a:lnTo>
                  <a:lnTo>
                    <a:pt x="170" y="612"/>
                  </a:lnTo>
                  <a:lnTo>
                    <a:pt x="197" y="650"/>
                  </a:lnTo>
                  <a:lnTo>
                    <a:pt x="229" y="685"/>
                  </a:lnTo>
                  <a:lnTo>
                    <a:pt x="262" y="719"/>
                  </a:lnTo>
                  <a:lnTo>
                    <a:pt x="298" y="747"/>
                  </a:lnTo>
                  <a:lnTo>
                    <a:pt x="338" y="773"/>
                  </a:lnTo>
                  <a:lnTo>
                    <a:pt x="381" y="795"/>
                  </a:lnTo>
                  <a:lnTo>
                    <a:pt x="429" y="811"/>
                  </a:lnTo>
                  <a:lnTo>
                    <a:pt x="479" y="822"/>
                  </a:lnTo>
                  <a:lnTo>
                    <a:pt x="479" y="892"/>
                  </a:lnTo>
                  <a:lnTo>
                    <a:pt x="627" y="756"/>
                  </a:ln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83448" tIns="41724" rIns="83448" bIns="41724"/>
            <a:lstStyle/>
            <a:p>
              <a:endParaRPr lang="en-US" sz="1200" dirty="0">
                <a:latin typeface="+mn-ea"/>
                <a:ea typeface="+mn-ea"/>
              </a:endParaRPr>
            </a:p>
          </p:txBody>
        </p:sp>
      </p:grpSp>
    </p:spTree>
    <p:extLst>
      <p:ext uri="{BB962C8B-B14F-4D97-AF65-F5344CB8AC3E}">
        <p14:creationId xmlns:p14="http://schemas.microsoft.com/office/powerpoint/2010/main" val="3778087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1733907307"/>
          <p:cNvSpPr>
            <a:spLocks noGrp="1"/>
          </p:cNvSpPr>
          <p:nvPr>
            <p:ph type="body" sz="quarter" idx="10"/>
          </p:nvPr>
        </p:nvSpPr>
        <p:spPr>
          <a:xfrm>
            <a:off x="6384031" y="1233488"/>
            <a:ext cx="5088301" cy="4680000"/>
          </a:xfrm>
        </p:spPr>
        <p:txBody>
          <a:bodyPr/>
          <a:lstStyle/>
          <a:p>
            <a:r>
              <a:rPr lang="en-US" altLang="zh-CN" dirty="0" smtClean="0"/>
              <a:t>Technical features</a:t>
            </a:r>
            <a:endParaRPr lang="zh-CN" altLang="en-US" dirty="0" smtClean="0"/>
          </a:p>
          <a:p>
            <a:pPr lvl="1"/>
            <a:r>
              <a:rPr lang="en-US" altLang="zh-CN" dirty="0" smtClean="0"/>
              <a:t>Live migration, automatically obtaining the standby node space</a:t>
            </a:r>
            <a:endParaRPr lang="zh-CN" altLang="en-US" dirty="0" smtClean="0"/>
          </a:p>
          <a:p>
            <a:pPr lvl="1"/>
            <a:r>
              <a:rPr lang="en-US" altLang="zh-CN" dirty="0" smtClean="0"/>
              <a:t>Automatic pipeline operation mode, easy to use</a:t>
            </a:r>
            <a:endParaRPr lang="zh-CN" altLang="en-US" dirty="0" smtClean="0"/>
          </a:p>
          <a:p>
            <a:r>
              <a:rPr lang="en-US" altLang="zh-CN" dirty="0" smtClean="0"/>
              <a:t>Benefits</a:t>
            </a:r>
            <a:endParaRPr lang="zh-CN" altLang="en-US" dirty="0" smtClean="0"/>
          </a:p>
          <a:p>
            <a:pPr lvl="1"/>
            <a:r>
              <a:rPr lang="en-US" altLang="zh-CN" dirty="0" smtClean="0"/>
              <a:t>On-demand capacity adjustment, cutting maintenance costs</a:t>
            </a:r>
            <a:endParaRPr lang="zh-CN" altLang="en-US" dirty="0" smtClean="0"/>
          </a:p>
          <a:p>
            <a:pPr lvl="1"/>
            <a:r>
              <a:rPr lang="en-US" altLang="zh-CN" dirty="0" smtClean="0"/>
              <a:t>Reduced upgrade costs and risks, ensuring business continuity</a:t>
            </a:r>
            <a:endParaRPr lang="zh-CN" altLang="en-US" dirty="0"/>
          </a:p>
        </p:txBody>
      </p:sp>
      <p:sp>
        <p:nvSpPr>
          <p:cNvPr id="2" name="文本占位符 1"/>
          <p:cNvSpPr>
            <a:spLocks noGrp="1"/>
          </p:cNvSpPr>
          <p:nvPr>
            <p:ph type="body" sz="quarter" idx="12"/>
          </p:nvPr>
        </p:nvSpPr>
        <p:spPr/>
        <p:txBody>
          <a:bodyPr/>
          <a:lstStyle/>
          <a:p>
            <a:r>
              <a:rPr lang="en-US" altLang="zh-CN" smtClean="0"/>
              <a:t>Hitless Capacity Expansion</a:t>
            </a:r>
            <a:endParaRPr lang="zh-CN" altLang="en-US" dirty="0"/>
          </a:p>
        </p:txBody>
      </p:sp>
      <p:grpSp>
        <p:nvGrpSpPr>
          <p:cNvPr id="5" name="组合 4"/>
          <p:cNvGrpSpPr/>
          <p:nvPr/>
        </p:nvGrpSpPr>
        <p:grpSpPr>
          <a:xfrm>
            <a:off x="1008063" y="1430084"/>
            <a:ext cx="5328592" cy="4572508"/>
            <a:chOff x="2257538" y="1357626"/>
            <a:chExt cx="4259069" cy="3507269"/>
          </a:xfrm>
        </p:grpSpPr>
        <p:sp>
          <p:nvSpPr>
            <p:cNvPr id="6" name="Line 8"/>
            <p:cNvSpPr>
              <a:spLocks noChangeShapeType="1"/>
            </p:cNvSpPr>
            <p:nvPr/>
          </p:nvSpPr>
          <p:spPr bwMode="auto">
            <a:xfrm>
              <a:off x="2995613" y="3935414"/>
              <a:ext cx="0" cy="517525"/>
            </a:xfrm>
            <a:prstGeom prst="line">
              <a:avLst/>
            </a:prstGeom>
            <a:noFill/>
            <a:ln w="57150">
              <a:solidFill>
                <a:srgbClr val="AAAA8C"/>
              </a:solidFill>
              <a:round/>
              <a:headEnd/>
              <a:tailEnd/>
            </a:ln>
          </p:spPr>
          <p:txBody>
            <a:bodyPr lIns="45711" tIns="45711" rIns="45711" bIns="45711" anchor="ctr" anchorCtr="1"/>
            <a:lstStyle/>
            <a:p>
              <a:pPr fontAlgn="auto">
                <a:spcBef>
                  <a:spcPts val="0"/>
                </a:spcBef>
                <a:spcAft>
                  <a:spcPts val="0"/>
                </a:spcAft>
                <a:defRPr/>
              </a:pPr>
              <a:endParaRPr lang="zh-CN" altLang="en-US" sz="1800" kern="0" dirty="0">
                <a:solidFill>
                  <a:sysClr val="windowText" lastClr="000000"/>
                </a:solidFill>
                <a:latin typeface="+mn-ea"/>
                <a:ea typeface="+mn-ea"/>
              </a:endParaRPr>
            </a:p>
          </p:txBody>
        </p:sp>
        <p:sp>
          <p:nvSpPr>
            <p:cNvPr id="7" name="AutoShape 5"/>
            <p:cNvSpPr>
              <a:spLocks noChangeArrowheads="1"/>
            </p:cNvSpPr>
            <p:nvPr/>
          </p:nvSpPr>
          <p:spPr bwMode="auto">
            <a:xfrm>
              <a:off x="2620964" y="1852613"/>
              <a:ext cx="782637" cy="2259012"/>
            </a:xfrm>
            <a:prstGeom prst="roundRect">
              <a:avLst>
                <a:gd name="adj" fmla="val 16667"/>
              </a:avLst>
            </a:prstGeom>
            <a:gradFill rotWithShape="1">
              <a:gsLst>
                <a:gs pos="0">
                  <a:srgbClr val="FFFFFF"/>
                </a:gs>
                <a:gs pos="100000">
                  <a:srgbClr val="FFFFFF">
                    <a:gamma/>
                    <a:shade val="86275"/>
                    <a:invGamma/>
                  </a:srgbClr>
                </a:gs>
              </a:gsLst>
              <a:lin ang="5400000" scaled="1"/>
            </a:gradFill>
            <a:ln w="57150" algn="ctr">
              <a:solidFill>
                <a:srgbClr val="AAAA8C"/>
              </a:solidFill>
              <a:round/>
              <a:headEnd/>
              <a:tailEnd/>
            </a:ln>
            <a:effectLst/>
          </p:spPr>
          <p:txBody>
            <a:bodyPr wrap="none" lIns="45711" tIns="45711" rIns="45711" bIns="45711" anchor="ctr"/>
            <a:lstStyle/>
            <a:p>
              <a:pPr fontAlgn="auto">
                <a:spcBef>
                  <a:spcPts val="0"/>
                </a:spcBef>
                <a:spcAft>
                  <a:spcPts val="0"/>
                </a:spcAft>
                <a:defRPr/>
              </a:pPr>
              <a:endParaRPr lang="zh-CN" altLang="en-US" sz="1800" kern="0" dirty="0">
                <a:solidFill>
                  <a:sysClr val="windowText" lastClr="000000"/>
                </a:solidFill>
                <a:latin typeface="+mn-ea"/>
                <a:ea typeface="+mn-ea"/>
              </a:endParaRPr>
            </a:p>
          </p:txBody>
        </p:sp>
        <p:sp>
          <p:nvSpPr>
            <p:cNvPr id="73736" name="AutoShape 23"/>
            <p:cNvSpPr>
              <a:spLocks noChangeArrowheads="1"/>
            </p:cNvSpPr>
            <p:nvPr/>
          </p:nvSpPr>
          <p:spPr bwMode="auto">
            <a:xfrm>
              <a:off x="2738439" y="1993900"/>
              <a:ext cx="554037" cy="4826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73737" name="AutoShape 23"/>
            <p:cNvSpPr>
              <a:spLocks noChangeArrowheads="1"/>
            </p:cNvSpPr>
            <p:nvPr/>
          </p:nvSpPr>
          <p:spPr bwMode="auto">
            <a:xfrm>
              <a:off x="2757489" y="2738438"/>
              <a:ext cx="554037" cy="4826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73738" name="AutoShape 23"/>
            <p:cNvSpPr>
              <a:spLocks noChangeArrowheads="1"/>
            </p:cNvSpPr>
            <p:nvPr/>
          </p:nvSpPr>
          <p:spPr bwMode="auto">
            <a:xfrm>
              <a:off x="2760664" y="3452813"/>
              <a:ext cx="554037" cy="481012"/>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11" name="Line 8"/>
            <p:cNvSpPr>
              <a:spLocks noChangeShapeType="1"/>
            </p:cNvSpPr>
            <p:nvPr/>
          </p:nvSpPr>
          <p:spPr bwMode="auto">
            <a:xfrm>
              <a:off x="5607050" y="3922714"/>
              <a:ext cx="0" cy="517525"/>
            </a:xfrm>
            <a:prstGeom prst="line">
              <a:avLst/>
            </a:prstGeom>
            <a:noFill/>
            <a:ln w="57150">
              <a:solidFill>
                <a:srgbClr val="AAAA8C"/>
              </a:solidFill>
              <a:round/>
              <a:headEnd/>
              <a:tailEnd/>
            </a:ln>
          </p:spPr>
          <p:txBody>
            <a:bodyPr lIns="45711" tIns="45711" rIns="45711" bIns="45711" anchor="ctr" anchorCtr="1"/>
            <a:lstStyle/>
            <a:p>
              <a:pPr fontAlgn="auto">
                <a:spcBef>
                  <a:spcPts val="0"/>
                </a:spcBef>
                <a:spcAft>
                  <a:spcPts val="0"/>
                </a:spcAft>
                <a:defRPr/>
              </a:pPr>
              <a:endParaRPr lang="zh-CN" altLang="en-US" sz="1800" kern="0" dirty="0">
                <a:solidFill>
                  <a:sysClr val="windowText" lastClr="000000"/>
                </a:solidFill>
                <a:latin typeface="+mn-ea"/>
                <a:ea typeface="+mn-ea"/>
              </a:endParaRPr>
            </a:p>
          </p:txBody>
        </p:sp>
        <p:sp>
          <p:nvSpPr>
            <p:cNvPr id="12" name="AutoShape 5"/>
            <p:cNvSpPr>
              <a:spLocks noChangeArrowheads="1"/>
            </p:cNvSpPr>
            <p:nvPr/>
          </p:nvSpPr>
          <p:spPr bwMode="auto">
            <a:xfrm>
              <a:off x="5230814" y="1839913"/>
              <a:ext cx="784225" cy="2259012"/>
            </a:xfrm>
            <a:prstGeom prst="roundRect">
              <a:avLst>
                <a:gd name="adj" fmla="val 16667"/>
              </a:avLst>
            </a:prstGeom>
            <a:gradFill rotWithShape="1">
              <a:gsLst>
                <a:gs pos="0">
                  <a:srgbClr val="FFFFFF"/>
                </a:gs>
                <a:gs pos="100000">
                  <a:srgbClr val="FFFFFF">
                    <a:gamma/>
                    <a:shade val="86275"/>
                    <a:invGamma/>
                  </a:srgbClr>
                </a:gs>
              </a:gsLst>
              <a:lin ang="5400000" scaled="1"/>
            </a:gradFill>
            <a:ln w="57150" algn="ctr">
              <a:solidFill>
                <a:srgbClr val="AAAA8C"/>
              </a:solidFill>
              <a:round/>
              <a:headEnd/>
              <a:tailEnd/>
            </a:ln>
            <a:effectLst/>
          </p:spPr>
          <p:txBody>
            <a:bodyPr wrap="none" lIns="45711" tIns="45711" rIns="45711" bIns="45711" anchor="ctr"/>
            <a:lstStyle/>
            <a:p>
              <a:pPr fontAlgn="auto">
                <a:spcBef>
                  <a:spcPts val="0"/>
                </a:spcBef>
                <a:spcAft>
                  <a:spcPts val="0"/>
                </a:spcAft>
                <a:defRPr/>
              </a:pPr>
              <a:endParaRPr lang="zh-CN" altLang="en-US" sz="1800" kern="0" dirty="0">
                <a:solidFill>
                  <a:sysClr val="windowText" lastClr="000000"/>
                </a:solidFill>
                <a:latin typeface="+mn-ea"/>
                <a:ea typeface="+mn-ea"/>
              </a:endParaRPr>
            </a:p>
          </p:txBody>
        </p:sp>
        <p:sp>
          <p:nvSpPr>
            <p:cNvPr id="73741" name="AutoShape 23"/>
            <p:cNvSpPr>
              <a:spLocks noChangeArrowheads="1"/>
            </p:cNvSpPr>
            <p:nvPr/>
          </p:nvSpPr>
          <p:spPr bwMode="auto">
            <a:xfrm>
              <a:off x="5349875" y="1982788"/>
              <a:ext cx="552450" cy="481012"/>
            </a:xfrm>
            <a:prstGeom prst="roundRect">
              <a:avLst>
                <a:gd name="adj" fmla="val 16667"/>
              </a:avLst>
            </a:prstGeom>
            <a:solidFill>
              <a:srgbClr val="00B05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73742" name="AutoShape 23"/>
            <p:cNvSpPr>
              <a:spLocks noChangeArrowheads="1"/>
            </p:cNvSpPr>
            <p:nvPr/>
          </p:nvSpPr>
          <p:spPr bwMode="auto">
            <a:xfrm>
              <a:off x="5368925" y="2725738"/>
              <a:ext cx="552450" cy="482600"/>
            </a:xfrm>
            <a:prstGeom prst="roundRect">
              <a:avLst>
                <a:gd name="adj" fmla="val 16667"/>
              </a:avLst>
            </a:prstGeom>
            <a:solidFill>
              <a:srgbClr val="00B05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73743" name="AutoShape 23"/>
            <p:cNvSpPr>
              <a:spLocks noChangeArrowheads="1"/>
            </p:cNvSpPr>
            <p:nvPr/>
          </p:nvSpPr>
          <p:spPr bwMode="auto">
            <a:xfrm>
              <a:off x="5370514" y="3440113"/>
              <a:ext cx="554037" cy="482600"/>
            </a:xfrm>
            <a:prstGeom prst="roundRect">
              <a:avLst>
                <a:gd name="adj" fmla="val 16667"/>
              </a:avLst>
            </a:prstGeom>
            <a:solidFill>
              <a:srgbClr val="00B050"/>
            </a:solidFill>
            <a:ln>
              <a:noFill/>
            </a:ln>
            <a:effectLst>
              <a:prstShdw prst="shdw17" dist="17961" dir="2700000">
                <a:srgbClr val="995C00"/>
              </a:prstShdw>
            </a:effectLst>
            <a:extLst>
              <a:ext uri="{91240B29-F687-4F45-9708-019B960494DF}">
                <a14:hiddenLine xmlns:a14="http://schemas.microsoft.com/office/drawing/2010/main" w="9525" algn="ctr">
                  <a:solidFill>
                    <a:srgbClr val="000000"/>
                  </a:solidFill>
                  <a:round/>
                  <a:headEnd/>
                  <a:tailEnd/>
                </a14:hiddenLine>
              </a:ext>
            </a:extLst>
          </p:spPr>
          <p:txBody>
            <a:bodyPr lIns="79184" tIns="39593" rIns="79184" bIns="39593"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pPr>
              <a:r>
                <a:rPr lang="en-US" altLang="zh-CN" sz="1200" b="1" dirty="0">
                  <a:solidFill>
                    <a:srgbClr val="000000"/>
                  </a:solidFill>
                  <a:latin typeface="+mn-ea"/>
                  <a:ea typeface="+mn-ea"/>
                  <a:cs typeface="Arial Unicode MS" panose="020B0604020202020204" pitchFamily="34" charset="-122"/>
                </a:rPr>
                <a:t>VM</a:t>
              </a:r>
              <a:endParaRPr lang="zh-CN" altLang="en-US" sz="1200" b="1">
                <a:solidFill>
                  <a:srgbClr val="000000"/>
                </a:solidFill>
                <a:latin typeface="+mn-ea"/>
                <a:ea typeface="+mn-ea"/>
                <a:cs typeface="Arial Unicode MS" panose="020B0604020202020204" pitchFamily="34" charset="-122"/>
              </a:endParaRPr>
            </a:p>
          </p:txBody>
        </p:sp>
        <p:sp>
          <p:nvSpPr>
            <p:cNvPr id="16" name="右箭头 15"/>
            <p:cNvSpPr/>
            <p:nvPr/>
          </p:nvSpPr>
          <p:spPr bwMode="auto">
            <a:xfrm>
              <a:off x="4041776" y="1930400"/>
              <a:ext cx="936625" cy="300038"/>
            </a:xfrm>
            <a:prstGeom prst="rightArrow">
              <a:avLst/>
            </a:prstGeom>
            <a:solidFill>
              <a:srgbClr val="E7B95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lIns="79184" tIns="39593" rIns="79184" bIns="39593"/>
            <a:lstStyle/>
            <a:p>
              <a:pPr defTabSz="800100">
                <a:defRPr/>
              </a:pPr>
              <a:endParaRPr lang="zh-CN" altLang="en-US" sz="1800" b="1">
                <a:solidFill>
                  <a:srgbClr val="000000"/>
                </a:solidFill>
                <a:latin typeface="+mn-ea"/>
                <a:ea typeface="+mn-ea"/>
              </a:endParaRPr>
            </a:p>
          </p:txBody>
        </p:sp>
        <p:sp>
          <p:nvSpPr>
            <p:cNvPr id="17" name="112634970"/>
            <p:cNvSpPr txBox="1"/>
            <p:nvPr/>
          </p:nvSpPr>
          <p:spPr bwMode="auto">
            <a:xfrm>
              <a:off x="3683732" y="1563198"/>
              <a:ext cx="1502990" cy="461647"/>
            </a:xfrm>
            <a:prstGeom prst="rect">
              <a:avLst/>
            </a:prstGeom>
            <a:noFill/>
          </p:spPr>
          <p:txBody>
            <a:bodyPr wrap="square" lIns="91422" tIns="45711" rIns="91422" bIns="45711">
              <a:spAutoFit/>
            </a:bodyPr>
            <a:lstStyle/>
            <a:p>
              <a:pPr algn="ctr" fontAlgn="auto">
                <a:spcBef>
                  <a:spcPts val="0"/>
                </a:spcBef>
                <a:spcAft>
                  <a:spcPts val="0"/>
                </a:spcAft>
                <a:defRPr/>
              </a:pPr>
              <a:r>
                <a:rPr lang="en-US" altLang="zh-CN" sz="1200" b="1" kern="0" dirty="0">
                  <a:solidFill>
                    <a:srgbClr val="000000"/>
                  </a:solidFill>
                  <a:latin typeface="+mn-ea"/>
                  <a:ea typeface="+mn-ea"/>
                </a:rPr>
                <a:t>Application migration</a:t>
              </a:r>
              <a:endParaRPr lang="zh-CN" altLang="en-US" sz="1200" b="1" kern="0" dirty="0">
                <a:solidFill>
                  <a:srgbClr val="000000"/>
                </a:solidFill>
                <a:latin typeface="+mn-ea"/>
                <a:ea typeface="+mn-ea"/>
              </a:endParaRPr>
            </a:p>
          </p:txBody>
        </p:sp>
        <p:pic>
          <p:nvPicPr>
            <p:cNvPr id="73746" name="Picture 5" descr="未标题2_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4889" y="1811338"/>
              <a:ext cx="4794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右箭头 18"/>
            <p:cNvSpPr/>
            <p:nvPr/>
          </p:nvSpPr>
          <p:spPr bwMode="auto">
            <a:xfrm>
              <a:off x="4044951" y="2598739"/>
              <a:ext cx="936625" cy="301625"/>
            </a:xfrm>
            <a:prstGeom prst="rightArrow">
              <a:avLst/>
            </a:prstGeom>
            <a:solidFill>
              <a:srgbClr val="E7B95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lIns="79184" tIns="39593" rIns="79184" bIns="39593"/>
            <a:lstStyle/>
            <a:p>
              <a:pPr defTabSz="800100">
                <a:defRPr/>
              </a:pPr>
              <a:endParaRPr lang="zh-CN" altLang="en-US" sz="1800" b="1">
                <a:solidFill>
                  <a:srgbClr val="000000"/>
                </a:solidFill>
                <a:latin typeface="+mn-ea"/>
                <a:ea typeface="+mn-ea"/>
              </a:endParaRPr>
            </a:p>
          </p:txBody>
        </p:sp>
        <p:sp>
          <p:nvSpPr>
            <p:cNvPr id="20" name="1275086705"/>
            <p:cNvSpPr txBox="1"/>
            <p:nvPr/>
          </p:nvSpPr>
          <p:spPr bwMode="auto">
            <a:xfrm>
              <a:off x="3969574" y="2384885"/>
              <a:ext cx="1157653" cy="276981"/>
            </a:xfrm>
            <a:prstGeom prst="rect">
              <a:avLst/>
            </a:prstGeom>
            <a:noFill/>
          </p:spPr>
          <p:txBody>
            <a:bodyPr wrap="none" lIns="91422" tIns="45711" rIns="91422" bIns="45711">
              <a:spAutoFit/>
            </a:bodyPr>
            <a:lstStyle/>
            <a:p>
              <a:pPr fontAlgn="auto">
                <a:spcBef>
                  <a:spcPts val="0"/>
                </a:spcBef>
                <a:spcAft>
                  <a:spcPts val="0"/>
                </a:spcAft>
                <a:defRPr/>
              </a:pPr>
              <a:r>
                <a:rPr lang="en-US" altLang="zh-CN" sz="1200" b="1" kern="0" dirty="0">
                  <a:solidFill>
                    <a:srgbClr val="000000"/>
                  </a:solidFill>
                  <a:latin typeface="+mn-ea"/>
                  <a:ea typeface="+mn-ea"/>
                </a:rPr>
                <a:t>Data backup</a:t>
              </a:r>
              <a:endParaRPr lang="zh-CN" altLang="en-US" sz="1200" b="1" kern="0" dirty="0">
                <a:solidFill>
                  <a:srgbClr val="000000"/>
                </a:solidFill>
                <a:latin typeface="+mn-ea"/>
                <a:ea typeface="+mn-ea"/>
              </a:endParaRPr>
            </a:p>
          </p:txBody>
        </p:sp>
        <p:pic>
          <p:nvPicPr>
            <p:cNvPr id="73749" name="Picture 9" descr="未标题2_07-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938" y="2462213"/>
              <a:ext cx="4810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13" descr="未标题2_07-0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8064" y="3067050"/>
              <a:ext cx="4794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1" name="矩形 22"/>
            <p:cNvSpPr>
              <a:spLocks noChangeArrowheads="1"/>
            </p:cNvSpPr>
            <p:nvPr/>
          </p:nvSpPr>
          <p:spPr bwMode="auto">
            <a:xfrm>
              <a:off x="4046538" y="3276600"/>
              <a:ext cx="933450" cy="90488"/>
            </a:xfrm>
            <a:prstGeom prst="rect">
              <a:avLst/>
            </a:prstGeom>
            <a:solidFill>
              <a:srgbClr val="6699FF"/>
            </a:solidFill>
            <a:ln w="9525" algn="ctr">
              <a:solidFill>
                <a:schemeClr val="tx1"/>
              </a:solidFill>
              <a:prstDash val="dash"/>
              <a:round/>
              <a:headEnd/>
              <a:tailEnd/>
            </a:ln>
          </p:spPr>
          <p:txBody>
            <a:bodyPr lIns="79184" tIns="39593" rIns="79184" bIns="39593"/>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400">
                <a:solidFill>
                  <a:srgbClr val="000000"/>
                </a:solidFill>
                <a:latin typeface="+mn-ea"/>
                <a:ea typeface="+mn-ea"/>
              </a:endParaRPr>
            </a:p>
          </p:txBody>
        </p:sp>
        <p:sp>
          <p:nvSpPr>
            <p:cNvPr id="24" name="1734383167"/>
            <p:cNvSpPr txBox="1"/>
            <p:nvPr/>
          </p:nvSpPr>
          <p:spPr bwMode="auto">
            <a:xfrm>
              <a:off x="3967164" y="2947989"/>
              <a:ext cx="1305129" cy="276981"/>
            </a:xfrm>
            <a:prstGeom prst="rect">
              <a:avLst/>
            </a:prstGeom>
            <a:noFill/>
          </p:spPr>
          <p:txBody>
            <a:bodyPr wrap="none" lIns="91422" tIns="45711" rIns="91422" bIns="45711">
              <a:spAutoFit/>
            </a:bodyPr>
            <a:lstStyle/>
            <a:p>
              <a:pPr fontAlgn="auto">
                <a:spcBef>
                  <a:spcPts val="0"/>
                </a:spcBef>
                <a:spcAft>
                  <a:spcPts val="0"/>
                </a:spcAft>
                <a:defRPr/>
              </a:pPr>
              <a:r>
                <a:rPr lang="en-US" altLang="zh-CN" sz="1200" b="1" kern="0" dirty="0">
                  <a:solidFill>
                    <a:srgbClr val="000000"/>
                  </a:solidFill>
                  <a:latin typeface="+mn-ea"/>
                  <a:ea typeface="+mn-ea"/>
                </a:rPr>
                <a:t>Node upgrade</a:t>
              </a:r>
              <a:endParaRPr lang="zh-CN" altLang="en-US" sz="1200" b="1" kern="0" dirty="0">
                <a:solidFill>
                  <a:srgbClr val="000000"/>
                </a:solidFill>
                <a:latin typeface="+mn-ea"/>
                <a:ea typeface="+mn-ea"/>
              </a:endParaRPr>
            </a:p>
          </p:txBody>
        </p:sp>
        <p:pic>
          <p:nvPicPr>
            <p:cNvPr id="73753" name="Picture 17" descr="未标题2_07-0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22663" y="3643313"/>
              <a:ext cx="4810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4" name="Picture 21" descr="未标题2_07-0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14726" y="4310063"/>
              <a:ext cx="4810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箭头 26"/>
            <p:cNvSpPr/>
            <p:nvPr/>
          </p:nvSpPr>
          <p:spPr bwMode="auto">
            <a:xfrm>
              <a:off x="4064183" y="3871558"/>
              <a:ext cx="936446" cy="301367"/>
            </a:xfrm>
            <a:prstGeom prst="rightArrow">
              <a:avLst/>
            </a:prstGeom>
            <a:solidFill>
              <a:srgbClr val="E7B95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10800000"/>
              </a:camera>
              <a:lightRig rig="threePt" dir="t"/>
            </a:scene3d>
          </p:spPr>
          <p:txBody>
            <a:bodyPr lIns="79184" tIns="39593" rIns="79184" bIns="39593"/>
            <a:lstStyle/>
            <a:p>
              <a:pPr defTabSz="801535">
                <a:defRPr/>
              </a:pPr>
              <a:endParaRPr lang="zh-CN" altLang="en-US" sz="1800" b="1" dirty="0">
                <a:solidFill>
                  <a:srgbClr val="000000"/>
                </a:solidFill>
                <a:latin typeface="+mn-ea"/>
                <a:ea typeface="+mn-ea"/>
              </a:endParaRPr>
            </a:p>
          </p:txBody>
        </p:sp>
        <p:sp>
          <p:nvSpPr>
            <p:cNvPr id="28" name="1407400099"/>
            <p:cNvSpPr txBox="1"/>
            <p:nvPr/>
          </p:nvSpPr>
          <p:spPr bwMode="auto">
            <a:xfrm>
              <a:off x="4007768" y="3501009"/>
              <a:ext cx="1137402" cy="646313"/>
            </a:xfrm>
            <a:prstGeom prst="rect">
              <a:avLst/>
            </a:prstGeom>
            <a:noFill/>
          </p:spPr>
          <p:txBody>
            <a:bodyPr wrap="square" lIns="91422" tIns="45711" rIns="91422" bIns="45711">
              <a:spAutoFit/>
            </a:bodyPr>
            <a:lstStyle/>
            <a:p>
              <a:pPr algn="ctr" fontAlgn="auto">
                <a:spcBef>
                  <a:spcPts val="0"/>
                </a:spcBef>
                <a:spcAft>
                  <a:spcPts val="0"/>
                </a:spcAft>
                <a:defRPr/>
              </a:pPr>
              <a:r>
                <a:rPr lang="en-US" altLang="zh-CN" sz="1200" b="1" kern="0" dirty="0">
                  <a:solidFill>
                    <a:srgbClr val="000000"/>
                  </a:solidFill>
                  <a:latin typeface="+mn-ea"/>
                  <a:ea typeface="+mn-ea"/>
                </a:rPr>
                <a:t>Data moving back</a:t>
              </a:r>
              <a:endParaRPr lang="zh-CN" altLang="en-US" sz="1200" b="1" kern="0" dirty="0">
                <a:solidFill>
                  <a:srgbClr val="000000"/>
                </a:solidFill>
                <a:latin typeface="+mn-ea"/>
                <a:ea typeface="+mn-ea"/>
              </a:endParaRPr>
            </a:p>
          </p:txBody>
        </p:sp>
        <p:sp>
          <p:nvSpPr>
            <p:cNvPr id="29" name="右箭头 28"/>
            <p:cNvSpPr/>
            <p:nvPr/>
          </p:nvSpPr>
          <p:spPr bwMode="auto">
            <a:xfrm>
              <a:off x="4066866" y="4555468"/>
              <a:ext cx="936446" cy="301367"/>
            </a:xfrm>
            <a:prstGeom prst="rightArrow">
              <a:avLst/>
            </a:prstGeom>
            <a:solidFill>
              <a:srgbClr val="E7B95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scene3d>
              <a:camera prst="orthographicFront">
                <a:rot lat="0" lon="0" rev="10800000"/>
              </a:camera>
              <a:lightRig rig="threePt" dir="t"/>
            </a:scene3d>
          </p:spPr>
          <p:txBody>
            <a:bodyPr lIns="79184" tIns="39593" rIns="79184" bIns="39593"/>
            <a:lstStyle/>
            <a:p>
              <a:pPr defTabSz="801535">
                <a:defRPr/>
              </a:pPr>
              <a:endParaRPr lang="zh-CN" altLang="en-US" sz="1800" b="1" dirty="0">
                <a:solidFill>
                  <a:srgbClr val="000000"/>
                </a:solidFill>
                <a:latin typeface="+mn-ea"/>
                <a:ea typeface="+mn-ea"/>
              </a:endParaRPr>
            </a:p>
          </p:txBody>
        </p:sp>
        <p:sp>
          <p:nvSpPr>
            <p:cNvPr id="30" name="1376627640"/>
            <p:cNvSpPr txBox="1"/>
            <p:nvPr/>
          </p:nvSpPr>
          <p:spPr bwMode="auto">
            <a:xfrm>
              <a:off x="3935760" y="4185221"/>
              <a:ext cx="1258888" cy="461647"/>
            </a:xfrm>
            <a:prstGeom prst="rect">
              <a:avLst/>
            </a:prstGeom>
            <a:noFill/>
          </p:spPr>
          <p:txBody>
            <a:bodyPr wrap="square" lIns="91422" tIns="45711" rIns="91422" bIns="45711">
              <a:spAutoFit/>
            </a:bodyPr>
            <a:lstStyle/>
            <a:p>
              <a:pPr algn="ctr" fontAlgn="auto">
                <a:spcBef>
                  <a:spcPts val="0"/>
                </a:spcBef>
                <a:spcAft>
                  <a:spcPts val="0"/>
                </a:spcAft>
                <a:defRPr/>
              </a:pPr>
              <a:r>
                <a:rPr lang="en-US" altLang="zh-CN" sz="1200" b="1" kern="0" dirty="0">
                  <a:solidFill>
                    <a:srgbClr val="000000"/>
                  </a:solidFill>
                  <a:latin typeface="+mn-ea"/>
                  <a:ea typeface="+mn-ea"/>
                </a:rPr>
                <a:t>Application moving back</a:t>
              </a:r>
              <a:endParaRPr lang="zh-CN" altLang="en-US" sz="1200" b="1" kern="0" dirty="0">
                <a:solidFill>
                  <a:srgbClr val="000000"/>
                </a:solidFill>
                <a:latin typeface="+mn-ea"/>
                <a:ea typeface="+mn-ea"/>
              </a:endParaRPr>
            </a:p>
          </p:txBody>
        </p:sp>
        <p:sp>
          <p:nvSpPr>
            <p:cNvPr id="31" name="1311015986"/>
            <p:cNvSpPr txBox="1"/>
            <p:nvPr/>
          </p:nvSpPr>
          <p:spPr bwMode="auto">
            <a:xfrm>
              <a:off x="2257538" y="1357626"/>
              <a:ext cx="1462198" cy="738646"/>
            </a:xfrm>
            <a:prstGeom prst="rect">
              <a:avLst/>
            </a:prstGeom>
            <a:noFill/>
          </p:spPr>
          <p:txBody>
            <a:bodyPr wrap="square" lIns="91422" tIns="45711" rIns="91422" bIns="45711">
              <a:spAutoFit/>
            </a:bodyPr>
            <a:lstStyle/>
            <a:p>
              <a:pPr algn="ctr" fontAlgn="auto">
                <a:spcBef>
                  <a:spcPts val="0"/>
                </a:spcBef>
                <a:spcAft>
                  <a:spcPts val="0"/>
                </a:spcAft>
                <a:defRPr/>
              </a:pPr>
              <a:r>
                <a:rPr lang="en-US" altLang="zh-CN" sz="1400" b="1" kern="0" dirty="0">
                  <a:solidFill>
                    <a:srgbClr val="000000"/>
                  </a:solidFill>
                  <a:latin typeface="+mn-ea"/>
                  <a:ea typeface="+mn-ea"/>
                </a:rPr>
                <a:t>To-be-upgraded node</a:t>
              </a:r>
              <a:endParaRPr lang="zh-CN" altLang="en-US" sz="1400" b="1" kern="0" dirty="0">
                <a:solidFill>
                  <a:srgbClr val="000000"/>
                </a:solidFill>
                <a:latin typeface="+mn-ea"/>
                <a:ea typeface="+mn-ea"/>
              </a:endParaRPr>
            </a:p>
          </p:txBody>
        </p:sp>
        <p:sp>
          <p:nvSpPr>
            <p:cNvPr id="32" name="525628383"/>
            <p:cNvSpPr txBox="1"/>
            <p:nvPr/>
          </p:nvSpPr>
          <p:spPr bwMode="auto">
            <a:xfrm>
              <a:off x="5076826" y="1484313"/>
              <a:ext cx="1439781" cy="307758"/>
            </a:xfrm>
            <a:prstGeom prst="rect">
              <a:avLst/>
            </a:prstGeom>
            <a:noFill/>
          </p:spPr>
          <p:txBody>
            <a:bodyPr wrap="none" lIns="91422" tIns="45711" rIns="91422" bIns="45711">
              <a:spAutoFit/>
            </a:bodyPr>
            <a:lstStyle/>
            <a:p>
              <a:pPr fontAlgn="auto">
                <a:spcBef>
                  <a:spcPts val="0"/>
                </a:spcBef>
                <a:spcAft>
                  <a:spcPts val="0"/>
                </a:spcAft>
                <a:defRPr/>
              </a:pPr>
              <a:r>
                <a:rPr lang="en-US" altLang="zh-CN" sz="1400" b="1" kern="0" dirty="0">
                  <a:solidFill>
                    <a:srgbClr val="000000"/>
                  </a:solidFill>
                  <a:latin typeface="+mn-ea"/>
                  <a:ea typeface="+mn-ea"/>
                </a:rPr>
                <a:t>Standby node</a:t>
              </a:r>
              <a:endParaRPr lang="zh-CN" altLang="en-US" sz="1400" b="1" kern="0" dirty="0">
                <a:solidFill>
                  <a:srgbClr val="000000"/>
                </a:solidFill>
                <a:latin typeface="+mn-ea"/>
                <a:ea typeface="+mn-ea"/>
              </a:endParaRPr>
            </a:p>
          </p:txBody>
        </p:sp>
        <p:pic>
          <p:nvPicPr>
            <p:cNvPr id="73761" name="Picture 8" descr="ICON_Server_flat_Q408.png"/>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2346325" y="4449762"/>
              <a:ext cx="11874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62" name="Picture 8" descr="ICON_Server_flat_Q408.png"/>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5064125" y="4448970"/>
              <a:ext cx="1187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448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562615"/>
          </a:xfrm>
        </p:spPr>
        <p:txBody>
          <a:bodyPr/>
          <a:lstStyle/>
          <a:p>
            <a:r>
              <a:rPr lang="en-US" altLang="zh-CN" sz="3000" dirty="0"/>
              <a:t>Unified Hardware and Software Management</a:t>
            </a:r>
            <a:endParaRPr lang="zh-CN" altLang="en-US" sz="3000" dirty="0"/>
          </a:p>
        </p:txBody>
      </p:sp>
      <p:grpSp>
        <p:nvGrpSpPr>
          <p:cNvPr id="3" name="组合 2"/>
          <p:cNvGrpSpPr/>
          <p:nvPr/>
        </p:nvGrpSpPr>
        <p:grpSpPr>
          <a:xfrm>
            <a:off x="2959708" y="1502712"/>
            <a:ext cx="6877049" cy="4626626"/>
            <a:chOff x="2959708" y="1502712"/>
            <a:chExt cx="6877049" cy="4626626"/>
          </a:xfrm>
        </p:grpSpPr>
        <p:pic>
          <p:nvPicPr>
            <p:cNvPr id="75816" name="Picture 20" descr="aa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4087" y="1828601"/>
              <a:ext cx="628759" cy="103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Picture 21" descr="800-chassis-deadfront_fla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1921" y="2571406"/>
              <a:ext cx="537342" cy="26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Picture 22" descr="Eugene_Bezel_Cisco cop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0524" y="1870048"/>
              <a:ext cx="493759" cy="8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9" name="Picture 23" descr="Eugene_Bezel_Cisco cop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1587" y="1955738"/>
              <a:ext cx="494291" cy="8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0" name="Picture 24" descr="800-chassis-deadfront_fla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1389" y="2041430"/>
              <a:ext cx="537342" cy="26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1" name="Picture 25" descr="800-chassis-deadfront_flat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1921" y="2303624"/>
              <a:ext cx="536810" cy="26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7"/>
            <p:cNvSpPr>
              <a:spLocks/>
            </p:cNvSpPr>
            <p:nvPr/>
          </p:nvSpPr>
          <p:spPr bwMode="auto">
            <a:xfrm>
              <a:off x="7393356" y="1743004"/>
              <a:ext cx="423632" cy="682964"/>
            </a:xfrm>
            <a:custGeom>
              <a:avLst/>
              <a:gdLst/>
              <a:ahLst/>
              <a:cxnLst>
                <a:cxn ang="0">
                  <a:pos x="285" y="544"/>
                </a:cxn>
                <a:cxn ang="0">
                  <a:pos x="285" y="544"/>
                </a:cxn>
                <a:cxn ang="0">
                  <a:pos x="281" y="556"/>
                </a:cxn>
                <a:cxn ang="0">
                  <a:pos x="273" y="568"/>
                </a:cxn>
                <a:cxn ang="0">
                  <a:pos x="265" y="572"/>
                </a:cxn>
                <a:cxn ang="0">
                  <a:pos x="253" y="576"/>
                </a:cxn>
                <a:cxn ang="0">
                  <a:pos x="32" y="576"/>
                </a:cxn>
                <a:cxn ang="0">
                  <a:pos x="32" y="576"/>
                </a:cxn>
                <a:cxn ang="0">
                  <a:pos x="16" y="572"/>
                </a:cxn>
                <a:cxn ang="0">
                  <a:pos x="8" y="568"/>
                </a:cxn>
                <a:cxn ang="0">
                  <a:pos x="0" y="556"/>
                </a:cxn>
                <a:cxn ang="0">
                  <a:pos x="0" y="544"/>
                </a:cxn>
                <a:cxn ang="0">
                  <a:pos x="0" y="32"/>
                </a:cxn>
                <a:cxn ang="0">
                  <a:pos x="0" y="32"/>
                </a:cxn>
                <a:cxn ang="0">
                  <a:pos x="0" y="20"/>
                </a:cxn>
                <a:cxn ang="0">
                  <a:pos x="8" y="8"/>
                </a:cxn>
                <a:cxn ang="0">
                  <a:pos x="16" y="0"/>
                </a:cxn>
                <a:cxn ang="0">
                  <a:pos x="32" y="0"/>
                </a:cxn>
                <a:cxn ang="0">
                  <a:pos x="253" y="0"/>
                </a:cxn>
                <a:cxn ang="0">
                  <a:pos x="253" y="0"/>
                </a:cxn>
                <a:cxn ang="0">
                  <a:pos x="265" y="0"/>
                </a:cxn>
                <a:cxn ang="0">
                  <a:pos x="273" y="8"/>
                </a:cxn>
                <a:cxn ang="0">
                  <a:pos x="281" y="20"/>
                </a:cxn>
                <a:cxn ang="0">
                  <a:pos x="285" y="32"/>
                </a:cxn>
                <a:cxn ang="0">
                  <a:pos x="285" y="544"/>
                </a:cxn>
                <a:cxn ang="0">
                  <a:pos x="285" y="544"/>
                </a:cxn>
              </a:cxnLst>
              <a:rect l="0" t="0" r="r" b="b"/>
              <a:pathLst>
                <a:path w="285" h="576">
                  <a:moveTo>
                    <a:pt x="285" y="544"/>
                  </a:moveTo>
                  <a:lnTo>
                    <a:pt x="285" y="544"/>
                  </a:lnTo>
                  <a:lnTo>
                    <a:pt x="281" y="556"/>
                  </a:lnTo>
                  <a:lnTo>
                    <a:pt x="273" y="568"/>
                  </a:lnTo>
                  <a:lnTo>
                    <a:pt x="265" y="572"/>
                  </a:lnTo>
                  <a:lnTo>
                    <a:pt x="253" y="576"/>
                  </a:lnTo>
                  <a:lnTo>
                    <a:pt x="32" y="576"/>
                  </a:lnTo>
                  <a:lnTo>
                    <a:pt x="32" y="576"/>
                  </a:lnTo>
                  <a:lnTo>
                    <a:pt x="16" y="572"/>
                  </a:lnTo>
                  <a:lnTo>
                    <a:pt x="8" y="568"/>
                  </a:lnTo>
                  <a:lnTo>
                    <a:pt x="0" y="556"/>
                  </a:lnTo>
                  <a:lnTo>
                    <a:pt x="0" y="544"/>
                  </a:lnTo>
                  <a:lnTo>
                    <a:pt x="0" y="32"/>
                  </a:lnTo>
                  <a:lnTo>
                    <a:pt x="0" y="32"/>
                  </a:lnTo>
                  <a:lnTo>
                    <a:pt x="0" y="20"/>
                  </a:lnTo>
                  <a:lnTo>
                    <a:pt x="8" y="8"/>
                  </a:lnTo>
                  <a:lnTo>
                    <a:pt x="16" y="0"/>
                  </a:lnTo>
                  <a:lnTo>
                    <a:pt x="32" y="0"/>
                  </a:lnTo>
                  <a:lnTo>
                    <a:pt x="253" y="0"/>
                  </a:lnTo>
                  <a:lnTo>
                    <a:pt x="253" y="0"/>
                  </a:lnTo>
                  <a:lnTo>
                    <a:pt x="265" y="0"/>
                  </a:lnTo>
                  <a:lnTo>
                    <a:pt x="273" y="8"/>
                  </a:lnTo>
                  <a:lnTo>
                    <a:pt x="281" y="20"/>
                  </a:lnTo>
                  <a:lnTo>
                    <a:pt x="285" y="32"/>
                  </a:lnTo>
                  <a:lnTo>
                    <a:pt x="285" y="544"/>
                  </a:lnTo>
                  <a:lnTo>
                    <a:pt x="285" y="544"/>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9" name="Freeform 9"/>
            <p:cNvSpPr>
              <a:spLocks/>
            </p:cNvSpPr>
            <p:nvPr/>
          </p:nvSpPr>
          <p:spPr bwMode="auto">
            <a:xfrm>
              <a:off x="7440923" y="1780946"/>
              <a:ext cx="328501" cy="645022"/>
            </a:xfrm>
            <a:custGeom>
              <a:avLst/>
              <a:gdLst/>
              <a:ahLst/>
              <a:cxnLst>
                <a:cxn ang="0">
                  <a:pos x="221" y="528"/>
                </a:cxn>
                <a:cxn ang="0">
                  <a:pos x="221" y="528"/>
                </a:cxn>
                <a:cxn ang="0">
                  <a:pos x="217" y="536"/>
                </a:cxn>
                <a:cxn ang="0">
                  <a:pos x="212" y="540"/>
                </a:cxn>
                <a:cxn ang="0">
                  <a:pos x="208" y="544"/>
                </a:cxn>
                <a:cxn ang="0">
                  <a:pos x="204" y="544"/>
                </a:cxn>
                <a:cxn ang="0">
                  <a:pos x="17" y="544"/>
                </a:cxn>
                <a:cxn ang="0">
                  <a:pos x="17" y="544"/>
                </a:cxn>
                <a:cxn ang="0">
                  <a:pos x="9" y="544"/>
                </a:cxn>
                <a:cxn ang="0">
                  <a:pos x="4" y="540"/>
                </a:cxn>
                <a:cxn ang="0">
                  <a:pos x="0" y="536"/>
                </a:cxn>
                <a:cxn ang="0">
                  <a:pos x="0" y="528"/>
                </a:cxn>
                <a:cxn ang="0">
                  <a:pos x="0" y="16"/>
                </a:cxn>
                <a:cxn ang="0">
                  <a:pos x="0" y="16"/>
                </a:cxn>
                <a:cxn ang="0">
                  <a:pos x="0" y="8"/>
                </a:cxn>
                <a:cxn ang="0">
                  <a:pos x="4" y="4"/>
                </a:cxn>
                <a:cxn ang="0">
                  <a:pos x="9" y="0"/>
                </a:cxn>
                <a:cxn ang="0">
                  <a:pos x="17" y="0"/>
                </a:cxn>
                <a:cxn ang="0">
                  <a:pos x="204" y="0"/>
                </a:cxn>
                <a:cxn ang="0">
                  <a:pos x="204" y="0"/>
                </a:cxn>
                <a:cxn ang="0">
                  <a:pos x="208" y="0"/>
                </a:cxn>
                <a:cxn ang="0">
                  <a:pos x="212" y="4"/>
                </a:cxn>
                <a:cxn ang="0">
                  <a:pos x="217" y="8"/>
                </a:cxn>
                <a:cxn ang="0">
                  <a:pos x="221" y="16"/>
                </a:cxn>
                <a:cxn ang="0">
                  <a:pos x="221" y="528"/>
                </a:cxn>
                <a:cxn ang="0">
                  <a:pos x="221" y="528"/>
                </a:cxn>
              </a:cxnLst>
              <a:rect l="0" t="0" r="r" b="b"/>
              <a:pathLst>
                <a:path w="221" h="544">
                  <a:moveTo>
                    <a:pt x="221" y="528"/>
                  </a:moveTo>
                  <a:lnTo>
                    <a:pt x="221" y="528"/>
                  </a:lnTo>
                  <a:lnTo>
                    <a:pt x="217" y="536"/>
                  </a:lnTo>
                  <a:lnTo>
                    <a:pt x="212" y="540"/>
                  </a:lnTo>
                  <a:lnTo>
                    <a:pt x="208" y="544"/>
                  </a:lnTo>
                  <a:lnTo>
                    <a:pt x="204" y="544"/>
                  </a:lnTo>
                  <a:lnTo>
                    <a:pt x="17" y="544"/>
                  </a:lnTo>
                  <a:lnTo>
                    <a:pt x="17" y="544"/>
                  </a:lnTo>
                  <a:lnTo>
                    <a:pt x="9" y="544"/>
                  </a:lnTo>
                  <a:lnTo>
                    <a:pt x="4" y="540"/>
                  </a:lnTo>
                  <a:lnTo>
                    <a:pt x="0" y="536"/>
                  </a:lnTo>
                  <a:lnTo>
                    <a:pt x="0" y="528"/>
                  </a:lnTo>
                  <a:lnTo>
                    <a:pt x="0" y="16"/>
                  </a:lnTo>
                  <a:lnTo>
                    <a:pt x="0" y="16"/>
                  </a:lnTo>
                  <a:lnTo>
                    <a:pt x="0" y="8"/>
                  </a:lnTo>
                  <a:lnTo>
                    <a:pt x="4" y="4"/>
                  </a:lnTo>
                  <a:lnTo>
                    <a:pt x="9" y="0"/>
                  </a:lnTo>
                  <a:lnTo>
                    <a:pt x="17" y="0"/>
                  </a:lnTo>
                  <a:lnTo>
                    <a:pt x="204" y="0"/>
                  </a:lnTo>
                  <a:lnTo>
                    <a:pt x="204" y="0"/>
                  </a:lnTo>
                  <a:lnTo>
                    <a:pt x="208" y="0"/>
                  </a:lnTo>
                  <a:lnTo>
                    <a:pt x="212" y="4"/>
                  </a:lnTo>
                  <a:lnTo>
                    <a:pt x="217" y="8"/>
                  </a:lnTo>
                  <a:lnTo>
                    <a:pt x="221" y="16"/>
                  </a:lnTo>
                  <a:lnTo>
                    <a:pt x="221" y="528"/>
                  </a:lnTo>
                  <a:lnTo>
                    <a:pt x="221" y="528"/>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0" name="Line 10"/>
            <p:cNvSpPr>
              <a:spLocks noChangeShapeType="1"/>
            </p:cNvSpPr>
            <p:nvPr/>
          </p:nvSpPr>
          <p:spPr bwMode="auto">
            <a:xfrm>
              <a:off x="7429031" y="2306213"/>
              <a:ext cx="352284" cy="1186"/>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1" name="Line 11"/>
            <p:cNvSpPr>
              <a:spLocks noChangeShapeType="1"/>
            </p:cNvSpPr>
            <p:nvPr/>
          </p:nvSpPr>
          <p:spPr bwMode="auto">
            <a:xfrm>
              <a:off x="7708480"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2" name="Line 12"/>
            <p:cNvSpPr>
              <a:spLocks noChangeShapeType="1"/>
            </p:cNvSpPr>
            <p:nvPr/>
          </p:nvSpPr>
          <p:spPr bwMode="auto">
            <a:xfrm>
              <a:off x="7635645"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3" name="Line 13"/>
            <p:cNvSpPr>
              <a:spLocks noChangeShapeType="1"/>
            </p:cNvSpPr>
            <p:nvPr/>
          </p:nvSpPr>
          <p:spPr bwMode="auto">
            <a:xfrm>
              <a:off x="7568756"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4" name="Line 14"/>
            <p:cNvSpPr>
              <a:spLocks noChangeShapeType="1"/>
            </p:cNvSpPr>
            <p:nvPr/>
          </p:nvSpPr>
          <p:spPr bwMode="auto">
            <a:xfrm>
              <a:off x="7501867"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5" name="Freeform 15"/>
            <p:cNvSpPr>
              <a:spLocks/>
            </p:cNvSpPr>
            <p:nvPr/>
          </p:nvSpPr>
          <p:spPr bwMode="auto">
            <a:xfrm>
              <a:off x="7363331" y="2427867"/>
              <a:ext cx="478035" cy="34147"/>
            </a:xfrm>
            <a:custGeom>
              <a:avLst/>
              <a:gdLst/>
              <a:ahLst/>
              <a:cxnLst>
                <a:cxn ang="0">
                  <a:pos x="400" y="16"/>
                </a:cxn>
                <a:cxn ang="0">
                  <a:pos x="400" y="16"/>
                </a:cxn>
                <a:cxn ang="0">
                  <a:pos x="396" y="24"/>
                </a:cxn>
                <a:cxn ang="0">
                  <a:pos x="392" y="28"/>
                </a:cxn>
                <a:cxn ang="0">
                  <a:pos x="388" y="32"/>
                </a:cxn>
                <a:cxn ang="0">
                  <a:pos x="384" y="32"/>
                </a:cxn>
                <a:cxn ang="0">
                  <a:pos x="16" y="32"/>
                </a:cxn>
                <a:cxn ang="0">
                  <a:pos x="16" y="32"/>
                </a:cxn>
                <a:cxn ang="0">
                  <a:pos x="8" y="32"/>
                </a:cxn>
                <a:cxn ang="0">
                  <a:pos x="4" y="28"/>
                </a:cxn>
                <a:cxn ang="0">
                  <a:pos x="0" y="24"/>
                </a:cxn>
                <a:cxn ang="0">
                  <a:pos x="0" y="16"/>
                </a:cxn>
                <a:cxn ang="0">
                  <a:pos x="0" y="16"/>
                </a:cxn>
                <a:cxn ang="0">
                  <a:pos x="0" y="16"/>
                </a:cxn>
                <a:cxn ang="0">
                  <a:pos x="0" y="12"/>
                </a:cxn>
                <a:cxn ang="0">
                  <a:pos x="4" y="4"/>
                </a:cxn>
                <a:cxn ang="0">
                  <a:pos x="8" y="0"/>
                </a:cxn>
                <a:cxn ang="0">
                  <a:pos x="16" y="0"/>
                </a:cxn>
                <a:cxn ang="0">
                  <a:pos x="384" y="0"/>
                </a:cxn>
                <a:cxn ang="0">
                  <a:pos x="384" y="0"/>
                </a:cxn>
                <a:cxn ang="0">
                  <a:pos x="388" y="0"/>
                </a:cxn>
                <a:cxn ang="0">
                  <a:pos x="392" y="4"/>
                </a:cxn>
                <a:cxn ang="0">
                  <a:pos x="396" y="12"/>
                </a:cxn>
                <a:cxn ang="0">
                  <a:pos x="400" y="16"/>
                </a:cxn>
                <a:cxn ang="0">
                  <a:pos x="400" y="16"/>
                </a:cxn>
                <a:cxn ang="0">
                  <a:pos x="400" y="16"/>
                </a:cxn>
              </a:cxnLst>
              <a:rect l="0" t="0" r="r" b="b"/>
              <a:pathLst>
                <a:path w="400" h="32">
                  <a:moveTo>
                    <a:pt x="400" y="16"/>
                  </a:moveTo>
                  <a:lnTo>
                    <a:pt x="400" y="16"/>
                  </a:lnTo>
                  <a:lnTo>
                    <a:pt x="396" y="24"/>
                  </a:lnTo>
                  <a:lnTo>
                    <a:pt x="392" y="28"/>
                  </a:lnTo>
                  <a:lnTo>
                    <a:pt x="388" y="32"/>
                  </a:lnTo>
                  <a:lnTo>
                    <a:pt x="384" y="32"/>
                  </a:lnTo>
                  <a:lnTo>
                    <a:pt x="16" y="32"/>
                  </a:lnTo>
                  <a:lnTo>
                    <a:pt x="16" y="32"/>
                  </a:lnTo>
                  <a:lnTo>
                    <a:pt x="8" y="32"/>
                  </a:lnTo>
                  <a:lnTo>
                    <a:pt x="4" y="28"/>
                  </a:lnTo>
                  <a:lnTo>
                    <a:pt x="0" y="24"/>
                  </a:lnTo>
                  <a:lnTo>
                    <a:pt x="0" y="16"/>
                  </a:lnTo>
                  <a:lnTo>
                    <a:pt x="0" y="16"/>
                  </a:lnTo>
                  <a:lnTo>
                    <a:pt x="0" y="16"/>
                  </a:lnTo>
                  <a:lnTo>
                    <a:pt x="0" y="12"/>
                  </a:lnTo>
                  <a:lnTo>
                    <a:pt x="4" y="4"/>
                  </a:lnTo>
                  <a:lnTo>
                    <a:pt x="8" y="0"/>
                  </a:lnTo>
                  <a:lnTo>
                    <a:pt x="16" y="0"/>
                  </a:lnTo>
                  <a:lnTo>
                    <a:pt x="384" y="0"/>
                  </a:lnTo>
                  <a:lnTo>
                    <a:pt x="384" y="0"/>
                  </a:lnTo>
                  <a:lnTo>
                    <a:pt x="388" y="0"/>
                  </a:lnTo>
                  <a:lnTo>
                    <a:pt x="392" y="4"/>
                  </a:lnTo>
                  <a:lnTo>
                    <a:pt x="396" y="12"/>
                  </a:lnTo>
                  <a:lnTo>
                    <a:pt x="400" y="16"/>
                  </a:lnTo>
                  <a:lnTo>
                    <a:pt x="400" y="16"/>
                  </a:lnTo>
                  <a:lnTo>
                    <a:pt x="400" y="1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6" name="Freeform 17"/>
            <p:cNvSpPr>
              <a:spLocks noEditPoints="1"/>
            </p:cNvSpPr>
            <p:nvPr/>
          </p:nvSpPr>
          <p:spPr bwMode="auto">
            <a:xfrm>
              <a:off x="7484029" y="1929161"/>
              <a:ext cx="236342" cy="133985"/>
            </a:xfrm>
            <a:custGeom>
              <a:avLst/>
              <a:gdLst/>
              <a:ahLst/>
              <a:cxnLst>
                <a:cxn ang="0">
                  <a:pos x="0" y="113"/>
                </a:cxn>
                <a:cxn ang="0">
                  <a:pos x="159" y="113"/>
                </a:cxn>
                <a:cxn ang="0">
                  <a:pos x="159" y="77"/>
                </a:cxn>
                <a:cxn ang="0">
                  <a:pos x="0" y="77"/>
                </a:cxn>
                <a:cxn ang="0">
                  <a:pos x="0" y="113"/>
                </a:cxn>
                <a:cxn ang="0">
                  <a:pos x="0" y="113"/>
                </a:cxn>
                <a:cxn ang="0">
                  <a:pos x="0" y="36"/>
                </a:cxn>
                <a:cxn ang="0">
                  <a:pos x="159" y="36"/>
                </a:cxn>
                <a:cxn ang="0">
                  <a:pos x="159" y="0"/>
                </a:cxn>
                <a:cxn ang="0">
                  <a:pos x="0" y="0"/>
                </a:cxn>
                <a:cxn ang="0">
                  <a:pos x="0" y="36"/>
                </a:cxn>
                <a:cxn ang="0">
                  <a:pos x="0" y="36"/>
                </a:cxn>
              </a:cxnLst>
              <a:rect l="0" t="0" r="r" b="b"/>
              <a:pathLst>
                <a:path w="159" h="113">
                  <a:moveTo>
                    <a:pt x="0" y="113"/>
                  </a:moveTo>
                  <a:lnTo>
                    <a:pt x="159" y="113"/>
                  </a:lnTo>
                  <a:lnTo>
                    <a:pt x="159" y="77"/>
                  </a:lnTo>
                  <a:lnTo>
                    <a:pt x="0" y="77"/>
                  </a:lnTo>
                  <a:lnTo>
                    <a:pt x="0" y="113"/>
                  </a:lnTo>
                  <a:lnTo>
                    <a:pt x="0" y="113"/>
                  </a:lnTo>
                  <a:close/>
                  <a:moveTo>
                    <a:pt x="0" y="36"/>
                  </a:moveTo>
                  <a:lnTo>
                    <a:pt x="159" y="36"/>
                  </a:lnTo>
                  <a:lnTo>
                    <a:pt x="159"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7" name="Freeform 18"/>
            <p:cNvSpPr>
              <a:spLocks/>
            </p:cNvSpPr>
            <p:nvPr/>
          </p:nvSpPr>
          <p:spPr bwMode="auto">
            <a:xfrm>
              <a:off x="7623753" y="2182901"/>
              <a:ext cx="96618" cy="42685"/>
            </a:xfrm>
            <a:custGeom>
              <a:avLst/>
              <a:gdLst/>
              <a:ahLst/>
              <a:cxnLst>
                <a:cxn ang="0">
                  <a:pos x="0" y="36"/>
                </a:cxn>
                <a:cxn ang="0">
                  <a:pos x="65" y="36"/>
                </a:cxn>
                <a:cxn ang="0">
                  <a:pos x="65" y="0"/>
                </a:cxn>
                <a:cxn ang="0">
                  <a:pos x="0" y="0"/>
                </a:cxn>
                <a:cxn ang="0">
                  <a:pos x="0" y="36"/>
                </a:cxn>
                <a:cxn ang="0">
                  <a:pos x="0" y="36"/>
                </a:cxn>
              </a:cxnLst>
              <a:rect l="0" t="0" r="r" b="b"/>
              <a:pathLst>
                <a:path w="65" h="36">
                  <a:moveTo>
                    <a:pt x="0" y="36"/>
                  </a:moveTo>
                  <a:lnTo>
                    <a:pt x="65" y="36"/>
                  </a:lnTo>
                  <a:lnTo>
                    <a:pt x="65"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8" name="Freeform 19"/>
            <p:cNvSpPr>
              <a:spLocks/>
            </p:cNvSpPr>
            <p:nvPr/>
          </p:nvSpPr>
          <p:spPr bwMode="auto">
            <a:xfrm>
              <a:off x="7495920" y="2182901"/>
              <a:ext cx="66890" cy="42685"/>
            </a:xfrm>
            <a:custGeom>
              <a:avLst/>
              <a:gdLst/>
              <a:ahLst/>
              <a:cxnLst>
                <a:cxn ang="0">
                  <a:pos x="0" y="20"/>
                </a:cxn>
                <a:cxn ang="0">
                  <a:pos x="0" y="20"/>
                </a:cxn>
                <a:cxn ang="0">
                  <a:pos x="4" y="24"/>
                </a:cxn>
                <a:cxn ang="0">
                  <a:pos x="8" y="32"/>
                </a:cxn>
                <a:cxn ang="0">
                  <a:pos x="16" y="36"/>
                </a:cxn>
                <a:cxn ang="0">
                  <a:pos x="20" y="36"/>
                </a:cxn>
                <a:cxn ang="0">
                  <a:pos x="20" y="36"/>
                </a:cxn>
                <a:cxn ang="0">
                  <a:pos x="29" y="36"/>
                </a:cxn>
                <a:cxn ang="0">
                  <a:pos x="37" y="32"/>
                </a:cxn>
                <a:cxn ang="0">
                  <a:pos x="41" y="24"/>
                </a:cxn>
                <a:cxn ang="0">
                  <a:pos x="45" y="20"/>
                </a:cxn>
                <a:cxn ang="0">
                  <a:pos x="45" y="20"/>
                </a:cxn>
                <a:cxn ang="0">
                  <a:pos x="41" y="12"/>
                </a:cxn>
                <a:cxn ang="0">
                  <a:pos x="37" y="4"/>
                </a:cxn>
                <a:cxn ang="0">
                  <a:pos x="29" y="0"/>
                </a:cxn>
                <a:cxn ang="0">
                  <a:pos x="20" y="0"/>
                </a:cxn>
                <a:cxn ang="0">
                  <a:pos x="20" y="0"/>
                </a:cxn>
                <a:cxn ang="0">
                  <a:pos x="16" y="0"/>
                </a:cxn>
                <a:cxn ang="0">
                  <a:pos x="8" y="4"/>
                </a:cxn>
                <a:cxn ang="0">
                  <a:pos x="4" y="12"/>
                </a:cxn>
                <a:cxn ang="0">
                  <a:pos x="0" y="20"/>
                </a:cxn>
                <a:cxn ang="0">
                  <a:pos x="0" y="20"/>
                </a:cxn>
              </a:cxnLst>
              <a:rect l="0" t="0" r="r" b="b"/>
              <a:pathLst>
                <a:path w="45" h="36">
                  <a:moveTo>
                    <a:pt x="0" y="20"/>
                  </a:moveTo>
                  <a:lnTo>
                    <a:pt x="0" y="20"/>
                  </a:lnTo>
                  <a:lnTo>
                    <a:pt x="4" y="24"/>
                  </a:lnTo>
                  <a:lnTo>
                    <a:pt x="8" y="32"/>
                  </a:lnTo>
                  <a:lnTo>
                    <a:pt x="16" y="36"/>
                  </a:lnTo>
                  <a:lnTo>
                    <a:pt x="20" y="36"/>
                  </a:lnTo>
                  <a:lnTo>
                    <a:pt x="20" y="36"/>
                  </a:lnTo>
                  <a:lnTo>
                    <a:pt x="29" y="36"/>
                  </a:lnTo>
                  <a:lnTo>
                    <a:pt x="37" y="32"/>
                  </a:lnTo>
                  <a:lnTo>
                    <a:pt x="41" y="24"/>
                  </a:lnTo>
                  <a:lnTo>
                    <a:pt x="45" y="20"/>
                  </a:lnTo>
                  <a:lnTo>
                    <a:pt x="45" y="20"/>
                  </a:lnTo>
                  <a:lnTo>
                    <a:pt x="41" y="12"/>
                  </a:lnTo>
                  <a:lnTo>
                    <a:pt x="37" y="4"/>
                  </a:lnTo>
                  <a:lnTo>
                    <a:pt x="29" y="0"/>
                  </a:lnTo>
                  <a:lnTo>
                    <a:pt x="20" y="0"/>
                  </a:lnTo>
                  <a:lnTo>
                    <a:pt x="20" y="0"/>
                  </a:lnTo>
                  <a:lnTo>
                    <a:pt x="16" y="0"/>
                  </a:lnTo>
                  <a:lnTo>
                    <a:pt x="8" y="4"/>
                  </a:lnTo>
                  <a:lnTo>
                    <a:pt x="4" y="12"/>
                  </a:lnTo>
                  <a:lnTo>
                    <a:pt x="0" y="20"/>
                  </a:lnTo>
                  <a:lnTo>
                    <a:pt x="0" y="20"/>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39" name="Freeform 20"/>
            <p:cNvSpPr>
              <a:spLocks/>
            </p:cNvSpPr>
            <p:nvPr/>
          </p:nvSpPr>
          <p:spPr bwMode="auto">
            <a:xfrm>
              <a:off x="7484029" y="1834304"/>
              <a:ext cx="236342" cy="42685"/>
            </a:xfrm>
            <a:custGeom>
              <a:avLst/>
              <a:gdLst/>
              <a:ahLst/>
              <a:cxnLst>
                <a:cxn ang="0">
                  <a:pos x="0" y="36"/>
                </a:cxn>
                <a:cxn ang="0">
                  <a:pos x="159" y="36"/>
                </a:cxn>
                <a:cxn ang="0">
                  <a:pos x="159" y="0"/>
                </a:cxn>
                <a:cxn ang="0">
                  <a:pos x="0" y="0"/>
                </a:cxn>
                <a:cxn ang="0">
                  <a:pos x="0" y="36"/>
                </a:cxn>
                <a:cxn ang="0">
                  <a:pos x="0" y="36"/>
                </a:cxn>
              </a:cxnLst>
              <a:rect l="0" t="0" r="r" b="b"/>
              <a:pathLst>
                <a:path w="159" h="36">
                  <a:moveTo>
                    <a:pt x="0" y="36"/>
                  </a:moveTo>
                  <a:lnTo>
                    <a:pt x="159" y="36"/>
                  </a:lnTo>
                  <a:lnTo>
                    <a:pt x="159"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16" name="Freeform 7"/>
            <p:cNvSpPr>
              <a:spLocks/>
            </p:cNvSpPr>
            <p:nvPr/>
          </p:nvSpPr>
          <p:spPr bwMode="auto">
            <a:xfrm>
              <a:off x="7943990" y="1743004"/>
              <a:ext cx="423632" cy="682964"/>
            </a:xfrm>
            <a:custGeom>
              <a:avLst/>
              <a:gdLst/>
              <a:ahLst/>
              <a:cxnLst>
                <a:cxn ang="0">
                  <a:pos x="285" y="544"/>
                </a:cxn>
                <a:cxn ang="0">
                  <a:pos x="285" y="544"/>
                </a:cxn>
                <a:cxn ang="0">
                  <a:pos x="281" y="556"/>
                </a:cxn>
                <a:cxn ang="0">
                  <a:pos x="273" y="568"/>
                </a:cxn>
                <a:cxn ang="0">
                  <a:pos x="265" y="572"/>
                </a:cxn>
                <a:cxn ang="0">
                  <a:pos x="253" y="576"/>
                </a:cxn>
                <a:cxn ang="0">
                  <a:pos x="32" y="576"/>
                </a:cxn>
                <a:cxn ang="0">
                  <a:pos x="32" y="576"/>
                </a:cxn>
                <a:cxn ang="0">
                  <a:pos x="16" y="572"/>
                </a:cxn>
                <a:cxn ang="0">
                  <a:pos x="8" y="568"/>
                </a:cxn>
                <a:cxn ang="0">
                  <a:pos x="0" y="556"/>
                </a:cxn>
                <a:cxn ang="0">
                  <a:pos x="0" y="544"/>
                </a:cxn>
                <a:cxn ang="0">
                  <a:pos x="0" y="32"/>
                </a:cxn>
                <a:cxn ang="0">
                  <a:pos x="0" y="32"/>
                </a:cxn>
                <a:cxn ang="0">
                  <a:pos x="0" y="20"/>
                </a:cxn>
                <a:cxn ang="0">
                  <a:pos x="8" y="8"/>
                </a:cxn>
                <a:cxn ang="0">
                  <a:pos x="16" y="0"/>
                </a:cxn>
                <a:cxn ang="0">
                  <a:pos x="32" y="0"/>
                </a:cxn>
                <a:cxn ang="0">
                  <a:pos x="253" y="0"/>
                </a:cxn>
                <a:cxn ang="0">
                  <a:pos x="253" y="0"/>
                </a:cxn>
                <a:cxn ang="0">
                  <a:pos x="265" y="0"/>
                </a:cxn>
                <a:cxn ang="0">
                  <a:pos x="273" y="8"/>
                </a:cxn>
                <a:cxn ang="0">
                  <a:pos x="281" y="20"/>
                </a:cxn>
                <a:cxn ang="0">
                  <a:pos x="285" y="32"/>
                </a:cxn>
                <a:cxn ang="0">
                  <a:pos x="285" y="544"/>
                </a:cxn>
                <a:cxn ang="0">
                  <a:pos x="285" y="544"/>
                </a:cxn>
              </a:cxnLst>
              <a:rect l="0" t="0" r="r" b="b"/>
              <a:pathLst>
                <a:path w="285" h="576">
                  <a:moveTo>
                    <a:pt x="285" y="544"/>
                  </a:moveTo>
                  <a:lnTo>
                    <a:pt x="285" y="544"/>
                  </a:lnTo>
                  <a:lnTo>
                    <a:pt x="281" y="556"/>
                  </a:lnTo>
                  <a:lnTo>
                    <a:pt x="273" y="568"/>
                  </a:lnTo>
                  <a:lnTo>
                    <a:pt x="265" y="572"/>
                  </a:lnTo>
                  <a:lnTo>
                    <a:pt x="253" y="576"/>
                  </a:lnTo>
                  <a:lnTo>
                    <a:pt x="32" y="576"/>
                  </a:lnTo>
                  <a:lnTo>
                    <a:pt x="32" y="576"/>
                  </a:lnTo>
                  <a:lnTo>
                    <a:pt x="16" y="572"/>
                  </a:lnTo>
                  <a:lnTo>
                    <a:pt x="8" y="568"/>
                  </a:lnTo>
                  <a:lnTo>
                    <a:pt x="0" y="556"/>
                  </a:lnTo>
                  <a:lnTo>
                    <a:pt x="0" y="544"/>
                  </a:lnTo>
                  <a:lnTo>
                    <a:pt x="0" y="32"/>
                  </a:lnTo>
                  <a:lnTo>
                    <a:pt x="0" y="32"/>
                  </a:lnTo>
                  <a:lnTo>
                    <a:pt x="0" y="20"/>
                  </a:lnTo>
                  <a:lnTo>
                    <a:pt x="8" y="8"/>
                  </a:lnTo>
                  <a:lnTo>
                    <a:pt x="16" y="0"/>
                  </a:lnTo>
                  <a:lnTo>
                    <a:pt x="32" y="0"/>
                  </a:lnTo>
                  <a:lnTo>
                    <a:pt x="253" y="0"/>
                  </a:lnTo>
                  <a:lnTo>
                    <a:pt x="253" y="0"/>
                  </a:lnTo>
                  <a:lnTo>
                    <a:pt x="265" y="0"/>
                  </a:lnTo>
                  <a:lnTo>
                    <a:pt x="273" y="8"/>
                  </a:lnTo>
                  <a:lnTo>
                    <a:pt x="281" y="20"/>
                  </a:lnTo>
                  <a:lnTo>
                    <a:pt x="285" y="32"/>
                  </a:lnTo>
                  <a:lnTo>
                    <a:pt x="285" y="544"/>
                  </a:lnTo>
                  <a:lnTo>
                    <a:pt x="285" y="544"/>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17" name="Freeform 9"/>
            <p:cNvSpPr>
              <a:spLocks/>
            </p:cNvSpPr>
            <p:nvPr/>
          </p:nvSpPr>
          <p:spPr bwMode="auto">
            <a:xfrm>
              <a:off x="7991557" y="1780946"/>
              <a:ext cx="328501" cy="645022"/>
            </a:xfrm>
            <a:custGeom>
              <a:avLst/>
              <a:gdLst/>
              <a:ahLst/>
              <a:cxnLst>
                <a:cxn ang="0">
                  <a:pos x="221" y="528"/>
                </a:cxn>
                <a:cxn ang="0">
                  <a:pos x="221" y="528"/>
                </a:cxn>
                <a:cxn ang="0">
                  <a:pos x="217" y="536"/>
                </a:cxn>
                <a:cxn ang="0">
                  <a:pos x="212" y="540"/>
                </a:cxn>
                <a:cxn ang="0">
                  <a:pos x="208" y="544"/>
                </a:cxn>
                <a:cxn ang="0">
                  <a:pos x="204" y="544"/>
                </a:cxn>
                <a:cxn ang="0">
                  <a:pos x="17" y="544"/>
                </a:cxn>
                <a:cxn ang="0">
                  <a:pos x="17" y="544"/>
                </a:cxn>
                <a:cxn ang="0">
                  <a:pos x="9" y="544"/>
                </a:cxn>
                <a:cxn ang="0">
                  <a:pos x="4" y="540"/>
                </a:cxn>
                <a:cxn ang="0">
                  <a:pos x="0" y="536"/>
                </a:cxn>
                <a:cxn ang="0">
                  <a:pos x="0" y="528"/>
                </a:cxn>
                <a:cxn ang="0">
                  <a:pos x="0" y="16"/>
                </a:cxn>
                <a:cxn ang="0">
                  <a:pos x="0" y="16"/>
                </a:cxn>
                <a:cxn ang="0">
                  <a:pos x="0" y="8"/>
                </a:cxn>
                <a:cxn ang="0">
                  <a:pos x="4" y="4"/>
                </a:cxn>
                <a:cxn ang="0">
                  <a:pos x="9" y="0"/>
                </a:cxn>
                <a:cxn ang="0">
                  <a:pos x="17" y="0"/>
                </a:cxn>
                <a:cxn ang="0">
                  <a:pos x="204" y="0"/>
                </a:cxn>
                <a:cxn ang="0">
                  <a:pos x="204" y="0"/>
                </a:cxn>
                <a:cxn ang="0">
                  <a:pos x="208" y="0"/>
                </a:cxn>
                <a:cxn ang="0">
                  <a:pos x="212" y="4"/>
                </a:cxn>
                <a:cxn ang="0">
                  <a:pos x="217" y="8"/>
                </a:cxn>
                <a:cxn ang="0">
                  <a:pos x="221" y="16"/>
                </a:cxn>
                <a:cxn ang="0">
                  <a:pos x="221" y="528"/>
                </a:cxn>
                <a:cxn ang="0">
                  <a:pos x="221" y="528"/>
                </a:cxn>
              </a:cxnLst>
              <a:rect l="0" t="0" r="r" b="b"/>
              <a:pathLst>
                <a:path w="221" h="544">
                  <a:moveTo>
                    <a:pt x="221" y="528"/>
                  </a:moveTo>
                  <a:lnTo>
                    <a:pt x="221" y="528"/>
                  </a:lnTo>
                  <a:lnTo>
                    <a:pt x="217" y="536"/>
                  </a:lnTo>
                  <a:lnTo>
                    <a:pt x="212" y="540"/>
                  </a:lnTo>
                  <a:lnTo>
                    <a:pt x="208" y="544"/>
                  </a:lnTo>
                  <a:lnTo>
                    <a:pt x="204" y="544"/>
                  </a:lnTo>
                  <a:lnTo>
                    <a:pt x="17" y="544"/>
                  </a:lnTo>
                  <a:lnTo>
                    <a:pt x="17" y="544"/>
                  </a:lnTo>
                  <a:lnTo>
                    <a:pt x="9" y="544"/>
                  </a:lnTo>
                  <a:lnTo>
                    <a:pt x="4" y="540"/>
                  </a:lnTo>
                  <a:lnTo>
                    <a:pt x="0" y="536"/>
                  </a:lnTo>
                  <a:lnTo>
                    <a:pt x="0" y="528"/>
                  </a:lnTo>
                  <a:lnTo>
                    <a:pt x="0" y="16"/>
                  </a:lnTo>
                  <a:lnTo>
                    <a:pt x="0" y="16"/>
                  </a:lnTo>
                  <a:lnTo>
                    <a:pt x="0" y="8"/>
                  </a:lnTo>
                  <a:lnTo>
                    <a:pt x="4" y="4"/>
                  </a:lnTo>
                  <a:lnTo>
                    <a:pt x="9" y="0"/>
                  </a:lnTo>
                  <a:lnTo>
                    <a:pt x="17" y="0"/>
                  </a:lnTo>
                  <a:lnTo>
                    <a:pt x="204" y="0"/>
                  </a:lnTo>
                  <a:lnTo>
                    <a:pt x="204" y="0"/>
                  </a:lnTo>
                  <a:lnTo>
                    <a:pt x="208" y="0"/>
                  </a:lnTo>
                  <a:lnTo>
                    <a:pt x="212" y="4"/>
                  </a:lnTo>
                  <a:lnTo>
                    <a:pt x="217" y="8"/>
                  </a:lnTo>
                  <a:lnTo>
                    <a:pt x="221" y="16"/>
                  </a:lnTo>
                  <a:lnTo>
                    <a:pt x="221" y="528"/>
                  </a:lnTo>
                  <a:lnTo>
                    <a:pt x="221" y="528"/>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18" name="Line 10"/>
            <p:cNvSpPr>
              <a:spLocks noChangeShapeType="1"/>
            </p:cNvSpPr>
            <p:nvPr/>
          </p:nvSpPr>
          <p:spPr bwMode="auto">
            <a:xfrm>
              <a:off x="7979665" y="2306213"/>
              <a:ext cx="352284" cy="1186"/>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19" name="Line 11"/>
            <p:cNvSpPr>
              <a:spLocks noChangeShapeType="1"/>
            </p:cNvSpPr>
            <p:nvPr/>
          </p:nvSpPr>
          <p:spPr bwMode="auto">
            <a:xfrm>
              <a:off x="8259114"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0" name="Line 12"/>
            <p:cNvSpPr>
              <a:spLocks noChangeShapeType="1"/>
            </p:cNvSpPr>
            <p:nvPr/>
          </p:nvSpPr>
          <p:spPr bwMode="auto">
            <a:xfrm>
              <a:off x="8186279"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1" name="Line 13"/>
            <p:cNvSpPr>
              <a:spLocks noChangeShapeType="1"/>
            </p:cNvSpPr>
            <p:nvPr/>
          </p:nvSpPr>
          <p:spPr bwMode="auto">
            <a:xfrm>
              <a:off x="8119390"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2" name="Line 14"/>
            <p:cNvSpPr>
              <a:spLocks noChangeShapeType="1"/>
            </p:cNvSpPr>
            <p:nvPr/>
          </p:nvSpPr>
          <p:spPr bwMode="auto">
            <a:xfrm>
              <a:off x="8052501" y="2315699"/>
              <a:ext cx="1487" cy="77071"/>
            </a:xfrm>
            <a:prstGeom prst="line">
              <a:avLst/>
            </a:pr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3" name="Freeform 15"/>
            <p:cNvSpPr>
              <a:spLocks/>
            </p:cNvSpPr>
            <p:nvPr/>
          </p:nvSpPr>
          <p:spPr bwMode="auto">
            <a:xfrm>
              <a:off x="7913965" y="2427867"/>
              <a:ext cx="478035" cy="34147"/>
            </a:xfrm>
            <a:custGeom>
              <a:avLst/>
              <a:gdLst/>
              <a:ahLst/>
              <a:cxnLst>
                <a:cxn ang="0">
                  <a:pos x="400" y="16"/>
                </a:cxn>
                <a:cxn ang="0">
                  <a:pos x="400" y="16"/>
                </a:cxn>
                <a:cxn ang="0">
                  <a:pos x="396" y="24"/>
                </a:cxn>
                <a:cxn ang="0">
                  <a:pos x="392" y="28"/>
                </a:cxn>
                <a:cxn ang="0">
                  <a:pos x="388" y="32"/>
                </a:cxn>
                <a:cxn ang="0">
                  <a:pos x="384" y="32"/>
                </a:cxn>
                <a:cxn ang="0">
                  <a:pos x="16" y="32"/>
                </a:cxn>
                <a:cxn ang="0">
                  <a:pos x="16" y="32"/>
                </a:cxn>
                <a:cxn ang="0">
                  <a:pos x="8" y="32"/>
                </a:cxn>
                <a:cxn ang="0">
                  <a:pos x="4" y="28"/>
                </a:cxn>
                <a:cxn ang="0">
                  <a:pos x="0" y="24"/>
                </a:cxn>
                <a:cxn ang="0">
                  <a:pos x="0" y="16"/>
                </a:cxn>
                <a:cxn ang="0">
                  <a:pos x="0" y="16"/>
                </a:cxn>
                <a:cxn ang="0">
                  <a:pos x="0" y="16"/>
                </a:cxn>
                <a:cxn ang="0">
                  <a:pos x="0" y="12"/>
                </a:cxn>
                <a:cxn ang="0">
                  <a:pos x="4" y="4"/>
                </a:cxn>
                <a:cxn ang="0">
                  <a:pos x="8" y="0"/>
                </a:cxn>
                <a:cxn ang="0">
                  <a:pos x="16" y="0"/>
                </a:cxn>
                <a:cxn ang="0">
                  <a:pos x="384" y="0"/>
                </a:cxn>
                <a:cxn ang="0">
                  <a:pos x="384" y="0"/>
                </a:cxn>
                <a:cxn ang="0">
                  <a:pos x="388" y="0"/>
                </a:cxn>
                <a:cxn ang="0">
                  <a:pos x="392" y="4"/>
                </a:cxn>
                <a:cxn ang="0">
                  <a:pos x="396" y="12"/>
                </a:cxn>
                <a:cxn ang="0">
                  <a:pos x="400" y="16"/>
                </a:cxn>
                <a:cxn ang="0">
                  <a:pos x="400" y="16"/>
                </a:cxn>
                <a:cxn ang="0">
                  <a:pos x="400" y="16"/>
                </a:cxn>
              </a:cxnLst>
              <a:rect l="0" t="0" r="r" b="b"/>
              <a:pathLst>
                <a:path w="400" h="32">
                  <a:moveTo>
                    <a:pt x="400" y="16"/>
                  </a:moveTo>
                  <a:lnTo>
                    <a:pt x="400" y="16"/>
                  </a:lnTo>
                  <a:lnTo>
                    <a:pt x="396" y="24"/>
                  </a:lnTo>
                  <a:lnTo>
                    <a:pt x="392" y="28"/>
                  </a:lnTo>
                  <a:lnTo>
                    <a:pt x="388" y="32"/>
                  </a:lnTo>
                  <a:lnTo>
                    <a:pt x="384" y="32"/>
                  </a:lnTo>
                  <a:lnTo>
                    <a:pt x="16" y="32"/>
                  </a:lnTo>
                  <a:lnTo>
                    <a:pt x="16" y="32"/>
                  </a:lnTo>
                  <a:lnTo>
                    <a:pt x="8" y="32"/>
                  </a:lnTo>
                  <a:lnTo>
                    <a:pt x="4" y="28"/>
                  </a:lnTo>
                  <a:lnTo>
                    <a:pt x="0" y="24"/>
                  </a:lnTo>
                  <a:lnTo>
                    <a:pt x="0" y="16"/>
                  </a:lnTo>
                  <a:lnTo>
                    <a:pt x="0" y="16"/>
                  </a:lnTo>
                  <a:lnTo>
                    <a:pt x="0" y="16"/>
                  </a:lnTo>
                  <a:lnTo>
                    <a:pt x="0" y="12"/>
                  </a:lnTo>
                  <a:lnTo>
                    <a:pt x="4" y="4"/>
                  </a:lnTo>
                  <a:lnTo>
                    <a:pt x="8" y="0"/>
                  </a:lnTo>
                  <a:lnTo>
                    <a:pt x="16" y="0"/>
                  </a:lnTo>
                  <a:lnTo>
                    <a:pt x="384" y="0"/>
                  </a:lnTo>
                  <a:lnTo>
                    <a:pt x="384" y="0"/>
                  </a:lnTo>
                  <a:lnTo>
                    <a:pt x="388" y="0"/>
                  </a:lnTo>
                  <a:lnTo>
                    <a:pt x="392" y="4"/>
                  </a:lnTo>
                  <a:lnTo>
                    <a:pt x="396" y="12"/>
                  </a:lnTo>
                  <a:lnTo>
                    <a:pt x="400" y="16"/>
                  </a:lnTo>
                  <a:lnTo>
                    <a:pt x="400" y="16"/>
                  </a:lnTo>
                  <a:lnTo>
                    <a:pt x="400" y="1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4" name="Freeform 17"/>
            <p:cNvSpPr>
              <a:spLocks noEditPoints="1"/>
            </p:cNvSpPr>
            <p:nvPr/>
          </p:nvSpPr>
          <p:spPr bwMode="auto">
            <a:xfrm>
              <a:off x="8034663" y="1929161"/>
              <a:ext cx="236342" cy="133985"/>
            </a:xfrm>
            <a:custGeom>
              <a:avLst/>
              <a:gdLst/>
              <a:ahLst/>
              <a:cxnLst>
                <a:cxn ang="0">
                  <a:pos x="0" y="113"/>
                </a:cxn>
                <a:cxn ang="0">
                  <a:pos x="159" y="113"/>
                </a:cxn>
                <a:cxn ang="0">
                  <a:pos x="159" y="77"/>
                </a:cxn>
                <a:cxn ang="0">
                  <a:pos x="0" y="77"/>
                </a:cxn>
                <a:cxn ang="0">
                  <a:pos x="0" y="113"/>
                </a:cxn>
                <a:cxn ang="0">
                  <a:pos x="0" y="113"/>
                </a:cxn>
                <a:cxn ang="0">
                  <a:pos x="0" y="36"/>
                </a:cxn>
                <a:cxn ang="0">
                  <a:pos x="159" y="36"/>
                </a:cxn>
                <a:cxn ang="0">
                  <a:pos x="159" y="0"/>
                </a:cxn>
                <a:cxn ang="0">
                  <a:pos x="0" y="0"/>
                </a:cxn>
                <a:cxn ang="0">
                  <a:pos x="0" y="36"/>
                </a:cxn>
                <a:cxn ang="0">
                  <a:pos x="0" y="36"/>
                </a:cxn>
              </a:cxnLst>
              <a:rect l="0" t="0" r="r" b="b"/>
              <a:pathLst>
                <a:path w="159" h="113">
                  <a:moveTo>
                    <a:pt x="0" y="113"/>
                  </a:moveTo>
                  <a:lnTo>
                    <a:pt x="159" y="113"/>
                  </a:lnTo>
                  <a:lnTo>
                    <a:pt x="159" y="77"/>
                  </a:lnTo>
                  <a:lnTo>
                    <a:pt x="0" y="77"/>
                  </a:lnTo>
                  <a:lnTo>
                    <a:pt x="0" y="113"/>
                  </a:lnTo>
                  <a:lnTo>
                    <a:pt x="0" y="113"/>
                  </a:lnTo>
                  <a:close/>
                  <a:moveTo>
                    <a:pt x="0" y="36"/>
                  </a:moveTo>
                  <a:lnTo>
                    <a:pt x="159" y="36"/>
                  </a:lnTo>
                  <a:lnTo>
                    <a:pt x="159"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5" name="Freeform 18"/>
            <p:cNvSpPr>
              <a:spLocks/>
            </p:cNvSpPr>
            <p:nvPr/>
          </p:nvSpPr>
          <p:spPr bwMode="auto">
            <a:xfrm>
              <a:off x="8174387" y="2182901"/>
              <a:ext cx="96618" cy="42685"/>
            </a:xfrm>
            <a:custGeom>
              <a:avLst/>
              <a:gdLst/>
              <a:ahLst/>
              <a:cxnLst>
                <a:cxn ang="0">
                  <a:pos x="0" y="36"/>
                </a:cxn>
                <a:cxn ang="0">
                  <a:pos x="65" y="36"/>
                </a:cxn>
                <a:cxn ang="0">
                  <a:pos x="65" y="0"/>
                </a:cxn>
                <a:cxn ang="0">
                  <a:pos x="0" y="0"/>
                </a:cxn>
                <a:cxn ang="0">
                  <a:pos x="0" y="36"/>
                </a:cxn>
                <a:cxn ang="0">
                  <a:pos x="0" y="36"/>
                </a:cxn>
              </a:cxnLst>
              <a:rect l="0" t="0" r="r" b="b"/>
              <a:pathLst>
                <a:path w="65" h="36">
                  <a:moveTo>
                    <a:pt x="0" y="36"/>
                  </a:moveTo>
                  <a:lnTo>
                    <a:pt x="65" y="36"/>
                  </a:lnTo>
                  <a:lnTo>
                    <a:pt x="65"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6" name="Freeform 19"/>
            <p:cNvSpPr>
              <a:spLocks/>
            </p:cNvSpPr>
            <p:nvPr/>
          </p:nvSpPr>
          <p:spPr bwMode="auto">
            <a:xfrm>
              <a:off x="8046554" y="2182901"/>
              <a:ext cx="66890" cy="42685"/>
            </a:xfrm>
            <a:custGeom>
              <a:avLst/>
              <a:gdLst/>
              <a:ahLst/>
              <a:cxnLst>
                <a:cxn ang="0">
                  <a:pos x="0" y="20"/>
                </a:cxn>
                <a:cxn ang="0">
                  <a:pos x="0" y="20"/>
                </a:cxn>
                <a:cxn ang="0">
                  <a:pos x="4" y="24"/>
                </a:cxn>
                <a:cxn ang="0">
                  <a:pos x="8" y="32"/>
                </a:cxn>
                <a:cxn ang="0">
                  <a:pos x="16" y="36"/>
                </a:cxn>
                <a:cxn ang="0">
                  <a:pos x="20" y="36"/>
                </a:cxn>
                <a:cxn ang="0">
                  <a:pos x="20" y="36"/>
                </a:cxn>
                <a:cxn ang="0">
                  <a:pos x="29" y="36"/>
                </a:cxn>
                <a:cxn ang="0">
                  <a:pos x="37" y="32"/>
                </a:cxn>
                <a:cxn ang="0">
                  <a:pos x="41" y="24"/>
                </a:cxn>
                <a:cxn ang="0">
                  <a:pos x="45" y="20"/>
                </a:cxn>
                <a:cxn ang="0">
                  <a:pos x="45" y="20"/>
                </a:cxn>
                <a:cxn ang="0">
                  <a:pos x="41" y="12"/>
                </a:cxn>
                <a:cxn ang="0">
                  <a:pos x="37" y="4"/>
                </a:cxn>
                <a:cxn ang="0">
                  <a:pos x="29" y="0"/>
                </a:cxn>
                <a:cxn ang="0">
                  <a:pos x="20" y="0"/>
                </a:cxn>
                <a:cxn ang="0">
                  <a:pos x="20" y="0"/>
                </a:cxn>
                <a:cxn ang="0">
                  <a:pos x="16" y="0"/>
                </a:cxn>
                <a:cxn ang="0">
                  <a:pos x="8" y="4"/>
                </a:cxn>
                <a:cxn ang="0">
                  <a:pos x="4" y="12"/>
                </a:cxn>
                <a:cxn ang="0">
                  <a:pos x="0" y="20"/>
                </a:cxn>
                <a:cxn ang="0">
                  <a:pos x="0" y="20"/>
                </a:cxn>
              </a:cxnLst>
              <a:rect l="0" t="0" r="r" b="b"/>
              <a:pathLst>
                <a:path w="45" h="36">
                  <a:moveTo>
                    <a:pt x="0" y="20"/>
                  </a:moveTo>
                  <a:lnTo>
                    <a:pt x="0" y="20"/>
                  </a:lnTo>
                  <a:lnTo>
                    <a:pt x="4" y="24"/>
                  </a:lnTo>
                  <a:lnTo>
                    <a:pt x="8" y="32"/>
                  </a:lnTo>
                  <a:lnTo>
                    <a:pt x="16" y="36"/>
                  </a:lnTo>
                  <a:lnTo>
                    <a:pt x="20" y="36"/>
                  </a:lnTo>
                  <a:lnTo>
                    <a:pt x="20" y="36"/>
                  </a:lnTo>
                  <a:lnTo>
                    <a:pt x="29" y="36"/>
                  </a:lnTo>
                  <a:lnTo>
                    <a:pt x="37" y="32"/>
                  </a:lnTo>
                  <a:lnTo>
                    <a:pt x="41" y="24"/>
                  </a:lnTo>
                  <a:lnTo>
                    <a:pt x="45" y="20"/>
                  </a:lnTo>
                  <a:lnTo>
                    <a:pt x="45" y="20"/>
                  </a:lnTo>
                  <a:lnTo>
                    <a:pt x="41" y="12"/>
                  </a:lnTo>
                  <a:lnTo>
                    <a:pt x="37" y="4"/>
                  </a:lnTo>
                  <a:lnTo>
                    <a:pt x="29" y="0"/>
                  </a:lnTo>
                  <a:lnTo>
                    <a:pt x="20" y="0"/>
                  </a:lnTo>
                  <a:lnTo>
                    <a:pt x="20" y="0"/>
                  </a:lnTo>
                  <a:lnTo>
                    <a:pt x="16" y="0"/>
                  </a:lnTo>
                  <a:lnTo>
                    <a:pt x="8" y="4"/>
                  </a:lnTo>
                  <a:lnTo>
                    <a:pt x="4" y="12"/>
                  </a:lnTo>
                  <a:lnTo>
                    <a:pt x="0" y="20"/>
                  </a:lnTo>
                  <a:lnTo>
                    <a:pt x="0" y="20"/>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sp>
          <p:nvSpPr>
            <p:cNvPr id="27" name="Freeform 20"/>
            <p:cNvSpPr>
              <a:spLocks/>
            </p:cNvSpPr>
            <p:nvPr/>
          </p:nvSpPr>
          <p:spPr bwMode="auto">
            <a:xfrm>
              <a:off x="8034663" y="1834304"/>
              <a:ext cx="236342" cy="42685"/>
            </a:xfrm>
            <a:custGeom>
              <a:avLst/>
              <a:gdLst/>
              <a:ahLst/>
              <a:cxnLst>
                <a:cxn ang="0">
                  <a:pos x="0" y="36"/>
                </a:cxn>
                <a:cxn ang="0">
                  <a:pos x="159" y="36"/>
                </a:cxn>
                <a:cxn ang="0">
                  <a:pos x="159" y="0"/>
                </a:cxn>
                <a:cxn ang="0">
                  <a:pos x="0" y="0"/>
                </a:cxn>
                <a:cxn ang="0">
                  <a:pos x="0" y="36"/>
                </a:cxn>
                <a:cxn ang="0">
                  <a:pos x="0" y="36"/>
                </a:cxn>
              </a:cxnLst>
              <a:rect l="0" t="0" r="r" b="b"/>
              <a:pathLst>
                <a:path w="159" h="36">
                  <a:moveTo>
                    <a:pt x="0" y="36"/>
                  </a:moveTo>
                  <a:lnTo>
                    <a:pt x="159" y="36"/>
                  </a:lnTo>
                  <a:lnTo>
                    <a:pt x="159" y="0"/>
                  </a:lnTo>
                  <a:lnTo>
                    <a:pt x="0" y="0"/>
                  </a:lnTo>
                  <a:lnTo>
                    <a:pt x="0" y="36"/>
                  </a:lnTo>
                  <a:lnTo>
                    <a:pt x="0" y="36"/>
                  </a:lnTo>
                  <a:close/>
                </a:path>
              </a:pathLst>
            </a:custGeom>
            <a:solidFill>
              <a:schemeClr val="bg1"/>
            </a:solidFill>
            <a:ln w="3175">
              <a:solidFill>
                <a:srgbClr val="0064AF"/>
              </a:solidFill>
              <a:prstDash val="sysDash"/>
              <a:round/>
              <a:headEnd/>
              <a:tailEnd/>
            </a:ln>
          </p:spPr>
          <p:txBody>
            <a:bodyPr/>
            <a:lstStyle/>
            <a:p>
              <a:pPr eaLnBrk="1" fontAlgn="t" hangingPunct="1">
                <a:defRPr/>
              </a:pPr>
              <a:endParaRPr lang="en-US" sz="1400" dirty="0">
                <a:solidFill>
                  <a:srgbClr val="000000"/>
                </a:solidFill>
                <a:latin typeface="+mn-ea"/>
                <a:ea typeface="+mn-ea"/>
                <a:cs typeface="Arial" pitchFamily="34" charset="0"/>
              </a:endParaRPr>
            </a:p>
          </p:txBody>
        </p:sp>
        <p:pic>
          <p:nvPicPr>
            <p:cNvPr id="75782" name="Picture 464" descr="图片15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48658" y="4676104"/>
              <a:ext cx="864544" cy="77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2" name="Picture 34" descr="图片240"/>
            <p:cNvPicPr preferRelativeResize="0">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20301" y="5166855"/>
              <a:ext cx="1087732" cy="6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3" name="Picture 34" descr="图片240"/>
            <p:cNvPicPr preferRelativeResize="0">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52318" y="5445824"/>
              <a:ext cx="1087732" cy="6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4"/>
            <p:cNvPicPr>
              <a:picLocks noChangeAspect="1" noChangeArrowheads="1"/>
            </p:cNvPicPr>
            <p:nvPr/>
          </p:nvPicPr>
          <p:blipFill>
            <a:blip r:embed="rId9" cstate="print"/>
            <a:srcRect/>
            <a:stretch>
              <a:fillRect/>
            </a:stretch>
          </p:blipFill>
          <p:spPr bwMode="auto">
            <a:xfrm>
              <a:off x="6943901" y="5108860"/>
              <a:ext cx="1889952" cy="829094"/>
            </a:xfrm>
            <a:prstGeom prst="rect">
              <a:avLst/>
            </a:prstGeom>
            <a:ln>
              <a:noFill/>
            </a:ln>
            <a:effectLst>
              <a:softEdge rad="112500"/>
            </a:effectLst>
          </p:spPr>
        </p:pic>
        <p:pic>
          <p:nvPicPr>
            <p:cNvPr id="75809" name="Picture 19"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13091" y="1502712"/>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0" name="Picture 20"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91161" y="1514341"/>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1" name="Picture 21"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17438" y="1529847"/>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6" name="Picture 23"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15572" y="1611568"/>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7" name="Picture 24"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93642" y="1623197"/>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8" name="Picture 25"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19919" y="1638703"/>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3" name="Picture 27"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30312" y="1700492"/>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4" name="Picture 28"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08382" y="1712121"/>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5" name="Picture 29" descr="图片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34659" y="1727627"/>
              <a:ext cx="357124" cy="5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6" descr="J2EE logo">
              <a:hlinkClick r:id="rId11"/>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992089" y="2777769"/>
              <a:ext cx="1844668" cy="61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8" descr="http://t0.gstatic.com/images?q=tbn:ANd9GcSX9XVIJ3AlBJ3WWUWK5t8aNmiNNysZW31nWfpZ0gxiFrXtfFn7NlG1RuGf"/>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992090" y="3789707"/>
              <a:ext cx="1368475" cy="105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13" descr="circl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196420" y="2452502"/>
              <a:ext cx="3497472" cy="270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9" name="1487464733"/>
            <p:cNvSpPr txBox="1">
              <a:spLocks noChangeArrowheads="1"/>
            </p:cNvSpPr>
            <p:nvPr/>
          </p:nvSpPr>
          <p:spPr bwMode="auto">
            <a:xfrm>
              <a:off x="4820605" y="3537013"/>
              <a:ext cx="21716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600" b="1" dirty="0">
                  <a:solidFill>
                    <a:srgbClr val="990000"/>
                  </a:solidFill>
                  <a:latin typeface="+mn-ea"/>
                  <a:ea typeface="+mn-ea"/>
                  <a:cs typeface="Arial" panose="020B0604020202020204" pitchFamily="34" charset="0"/>
                </a:rPr>
                <a:t>Huawei cloud management expert system</a:t>
              </a:r>
              <a:endParaRPr lang="zh-CN" altLang="en-US" sz="1600" b="1" dirty="0">
                <a:solidFill>
                  <a:srgbClr val="990000"/>
                </a:solidFill>
                <a:latin typeface="+mn-ea"/>
                <a:ea typeface="+mn-ea"/>
                <a:cs typeface="Arial" panose="020B0604020202020204" pitchFamily="34" charset="0"/>
              </a:endParaRPr>
            </a:p>
          </p:txBody>
        </p:sp>
        <p:sp>
          <p:nvSpPr>
            <p:cNvPr id="52240" name="1195475631"/>
            <p:cNvSpPr txBox="1">
              <a:spLocks noChangeArrowheads="1"/>
            </p:cNvSpPr>
            <p:nvPr/>
          </p:nvSpPr>
          <p:spPr bwMode="auto">
            <a:xfrm>
              <a:off x="3583596" y="2778125"/>
              <a:ext cx="1277937" cy="523202"/>
            </a:xfrm>
            <a:prstGeom prst="rect">
              <a:avLst/>
            </a:prstGeom>
            <a:noFill/>
            <a:ln w="9525">
              <a:noFill/>
              <a:miter lim="800000"/>
              <a:headEnd/>
              <a:tailEnd/>
            </a:ln>
          </p:spPr>
          <p:txBody>
            <a:bodyPr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All-in-one machine</a:t>
              </a:r>
              <a:endParaRPr lang="zh-CN" altLang="en-US" sz="1400" dirty="0">
                <a:solidFill>
                  <a:srgbClr val="000000"/>
                </a:solidFill>
                <a:latin typeface="+mn-ea"/>
                <a:ea typeface="+mn-ea"/>
                <a:cs typeface="Arial" pitchFamily="34" charset="0"/>
              </a:endParaRPr>
            </a:p>
          </p:txBody>
        </p:sp>
        <p:pic>
          <p:nvPicPr>
            <p:cNvPr id="75791" name="Picture 10" descr="http://news.newhua.com/Files/Remoteupfile/2009-4/18/Microsoft-Windows-8-Major-Improvements-Beginning-Soon-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59708" y="3468244"/>
              <a:ext cx="1125755" cy="87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2" name="19058282"/>
            <p:cNvSpPr txBox="1">
              <a:spLocks noChangeArrowheads="1"/>
            </p:cNvSpPr>
            <p:nvPr/>
          </p:nvSpPr>
          <p:spPr bwMode="auto">
            <a:xfrm>
              <a:off x="4009046" y="4591050"/>
              <a:ext cx="848594" cy="523202"/>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Storage</a:t>
              </a:r>
            </a:p>
            <a:p>
              <a:pPr eaLnBrk="1" fontAlgn="t" hangingPunct="1">
                <a:defRPr/>
              </a:pPr>
              <a:endParaRPr lang="zh-CN" altLang="en-US" sz="1400" dirty="0">
                <a:solidFill>
                  <a:srgbClr val="000000"/>
                </a:solidFill>
                <a:latin typeface="+mn-ea"/>
                <a:ea typeface="+mn-ea"/>
                <a:cs typeface="Arial" pitchFamily="34" charset="0"/>
              </a:endParaRPr>
            </a:p>
          </p:txBody>
        </p:sp>
        <p:sp>
          <p:nvSpPr>
            <p:cNvPr id="52243" name="1187865919"/>
            <p:cNvSpPr txBox="1">
              <a:spLocks noChangeArrowheads="1"/>
            </p:cNvSpPr>
            <p:nvPr/>
          </p:nvSpPr>
          <p:spPr bwMode="auto">
            <a:xfrm>
              <a:off x="5163158" y="4822825"/>
              <a:ext cx="921498" cy="523202"/>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Network</a:t>
              </a:r>
            </a:p>
            <a:p>
              <a:pPr eaLnBrk="1" fontAlgn="t" hangingPunct="1">
                <a:defRPr/>
              </a:pPr>
              <a:endParaRPr lang="zh-CN" altLang="en-US" sz="1400" dirty="0">
                <a:solidFill>
                  <a:srgbClr val="000000"/>
                </a:solidFill>
                <a:latin typeface="+mn-ea"/>
                <a:ea typeface="+mn-ea"/>
                <a:cs typeface="Arial" pitchFamily="34" charset="0"/>
              </a:endParaRPr>
            </a:p>
          </p:txBody>
        </p:sp>
        <p:sp>
          <p:nvSpPr>
            <p:cNvPr id="52244" name="351290655"/>
            <p:cNvSpPr txBox="1">
              <a:spLocks noChangeArrowheads="1"/>
            </p:cNvSpPr>
            <p:nvPr/>
          </p:nvSpPr>
          <p:spPr bwMode="auto">
            <a:xfrm>
              <a:off x="6633183" y="4765675"/>
              <a:ext cx="870715" cy="523202"/>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Security</a:t>
              </a:r>
            </a:p>
            <a:p>
              <a:pPr eaLnBrk="1" fontAlgn="t" hangingPunct="1">
                <a:defRPr/>
              </a:pPr>
              <a:endParaRPr lang="zh-CN" altLang="en-US" sz="1400" dirty="0">
                <a:solidFill>
                  <a:srgbClr val="000000"/>
                </a:solidFill>
                <a:latin typeface="+mn-ea"/>
                <a:ea typeface="+mn-ea"/>
                <a:cs typeface="Arial" pitchFamily="34" charset="0"/>
              </a:endParaRPr>
            </a:p>
          </p:txBody>
        </p:sp>
        <p:sp>
          <p:nvSpPr>
            <p:cNvPr id="52245" name="1113138248"/>
            <p:cNvSpPr txBox="1">
              <a:spLocks noChangeArrowheads="1"/>
            </p:cNvSpPr>
            <p:nvPr/>
          </p:nvSpPr>
          <p:spPr bwMode="auto">
            <a:xfrm>
              <a:off x="7258658" y="3727450"/>
              <a:ext cx="985170" cy="307758"/>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Database</a:t>
              </a:r>
              <a:endParaRPr lang="zh-CN" altLang="en-US" sz="1400" dirty="0">
                <a:solidFill>
                  <a:srgbClr val="000000"/>
                </a:solidFill>
                <a:latin typeface="+mn-ea"/>
                <a:ea typeface="+mn-ea"/>
                <a:cs typeface="Arial" pitchFamily="34" charset="0"/>
              </a:endParaRPr>
            </a:p>
          </p:txBody>
        </p:sp>
        <p:sp>
          <p:nvSpPr>
            <p:cNvPr id="52246" name="744048018"/>
            <p:cNvSpPr txBox="1">
              <a:spLocks noChangeArrowheads="1"/>
            </p:cNvSpPr>
            <p:nvPr/>
          </p:nvSpPr>
          <p:spPr bwMode="auto">
            <a:xfrm>
              <a:off x="7136222" y="3036888"/>
              <a:ext cx="1167271" cy="307758"/>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Application</a:t>
              </a:r>
              <a:endParaRPr lang="zh-CN" altLang="en-US" sz="1400" dirty="0">
                <a:solidFill>
                  <a:srgbClr val="000000"/>
                </a:solidFill>
                <a:latin typeface="+mn-ea"/>
                <a:ea typeface="+mn-ea"/>
                <a:cs typeface="Arial" pitchFamily="34" charset="0"/>
              </a:endParaRPr>
            </a:p>
          </p:txBody>
        </p:sp>
        <p:sp>
          <p:nvSpPr>
            <p:cNvPr id="52247" name="358302694"/>
            <p:cNvSpPr txBox="1">
              <a:spLocks noChangeArrowheads="1"/>
            </p:cNvSpPr>
            <p:nvPr/>
          </p:nvSpPr>
          <p:spPr bwMode="auto">
            <a:xfrm>
              <a:off x="6734783" y="2519363"/>
              <a:ext cx="586984" cy="307758"/>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 VM </a:t>
              </a:r>
              <a:endParaRPr lang="zh-CN" altLang="en-US" sz="1400" dirty="0">
                <a:solidFill>
                  <a:srgbClr val="000000"/>
                </a:solidFill>
                <a:latin typeface="+mn-ea"/>
                <a:ea typeface="+mn-ea"/>
                <a:cs typeface="Arial" pitchFamily="34" charset="0"/>
              </a:endParaRPr>
            </a:p>
          </p:txBody>
        </p:sp>
        <p:sp>
          <p:nvSpPr>
            <p:cNvPr id="52248" name="396164705"/>
            <p:cNvSpPr txBox="1">
              <a:spLocks noChangeArrowheads="1"/>
            </p:cNvSpPr>
            <p:nvPr/>
          </p:nvSpPr>
          <p:spPr bwMode="auto">
            <a:xfrm>
              <a:off x="4834544" y="2273300"/>
              <a:ext cx="1449656" cy="307758"/>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Physical server</a:t>
              </a:r>
              <a:endParaRPr lang="zh-CN" altLang="en-US" sz="1400" dirty="0">
                <a:solidFill>
                  <a:srgbClr val="000000"/>
                </a:solidFill>
                <a:latin typeface="+mn-ea"/>
                <a:ea typeface="+mn-ea"/>
                <a:cs typeface="Arial" pitchFamily="34" charset="0"/>
              </a:endParaRPr>
            </a:p>
          </p:txBody>
        </p:sp>
        <p:sp>
          <p:nvSpPr>
            <p:cNvPr id="52249" name="TextBox 70"/>
            <p:cNvSpPr txBox="1">
              <a:spLocks noChangeArrowheads="1"/>
            </p:cNvSpPr>
            <p:nvPr/>
          </p:nvSpPr>
          <p:spPr bwMode="auto">
            <a:xfrm>
              <a:off x="4009046" y="3641725"/>
              <a:ext cx="487598" cy="307758"/>
            </a:xfrm>
            <a:prstGeom prst="rect">
              <a:avLst/>
            </a:prstGeom>
            <a:noFill/>
            <a:ln w="9525">
              <a:noFill/>
              <a:miter lim="800000"/>
              <a:headEnd/>
              <a:tailEnd/>
            </a:ln>
          </p:spPr>
          <p:txBody>
            <a:bodyPr wrap="none" lIns="91422" tIns="45711" rIns="91422" bIns="45711">
              <a:spAutoFit/>
            </a:bodyPr>
            <a:lstStyle/>
            <a:p>
              <a:pPr eaLnBrk="1" fontAlgn="t" hangingPunct="1">
                <a:defRPr/>
              </a:pPr>
              <a:r>
                <a:rPr lang="en-US" altLang="zh-CN" sz="1400" dirty="0">
                  <a:solidFill>
                    <a:srgbClr val="000000"/>
                  </a:solidFill>
                  <a:latin typeface="+mn-ea"/>
                  <a:ea typeface="+mn-ea"/>
                  <a:cs typeface="Arial" pitchFamily="34" charset="0"/>
                </a:rPr>
                <a:t>OS</a:t>
              </a:r>
              <a:r>
                <a:rPr lang="zh-CN" altLang="en-US" sz="1400" dirty="0">
                  <a:solidFill>
                    <a:srgbClr val="000000"/>
                  </a:solidFill>
                  <a:latin typeface="+mn-ea"/>
                  <a:ea typeface="+mn-ea"/>
                  <a:cs typeface="Arial" pitchFamily="34" charset="0"/>
                </a:rPr>
                <a:t> </a:t>
              </a:r>
            </a:p>
          </p:txBody>
        </p:sp>
      </p:grpSp>
    </p:spTree>
    <p:extLst>
      <p:ext uri="{BB962C8B-B14F-4D97-AF65-F5344CB8AC3E}">
        <p14:creationId xmlns:p14="http://schemas.microsoft.com/office/powerpoint/2010/main" val="73937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338449596"/>
          <p:cNvSpPr>
            <a:spLocks noGrp="1"/>
          </p:cNvSpPr>
          <p:nvPr>
            <p:ph idx="1"/>
          </p:nvPr>
        </p:nvSpPr>
        <p:spPr/>
        <p:txBody>
          <a:bodyPr/>
          <a:lstStyle/>
          <a:p>
            <a:r>
              <a:rPr lang="en-US" altLang="zh-CN" smtClean="0"/>
              <a:t>On completion of this course, you will be able to know:</a:t>
            </a:r>
            <a:endParaRPr lang="zh-CN" altLang="en-US" smtClean="0"/>
          </a:p>
          <a:p>
            <a:pPr lvl="1"/>
            <a:r>
              <a:rPr lang="en-US" altLang="zh-CN" smtClean="0"/>
              <a:t>DC development and evolution</a:t>
            </a:r>
          </a:p>
          <a:p>
            <a:pPr lvl="1"/>
            <a:r>
              <a:rPr lang="en-US" altLang="zh-CN" smtClean="0"/>
              <a:t>Virtualization of cloud computing</a:t>
            </a:r>
          </a:p>
          <a:p>
            <a:pPr lvl="1"/>
            <a:r>
              <a:rPr lang="en-US" altLang="zh-CN" smtClean="0"/>
              <a:t>Benefits of cloud computing</a:t>
            </a:r>
          </a:p>
          <a:p>
            <a:pPr lvl="1"/>
            <a:r>
              <a:rPr lang="en-US" altLang="zh-CN" smtClean="0"/>
              <a:t>Deployment modes of cloud computing</a:t>
            </a:r>
          </a:p>
          <a:p>
            <a:pPr lvl="1"/>
            <a:endParaRPr lang="zh-CN" altLang="en-US" smtClean="0"/>
          </a:p>
          <a:p>
            <a:endParaRPr lang="zh-CN" altLang="en-US" dirty="0"/>
          </a:p>
        </p:txBody>
      </p:sp>
    </p:spTree>
    <p:extLst>
      <p:ext uri="{BB962C8B-B14F-4D97-AF65-F5344CB8AC3E}">
        <p14:creationId xmlns:p14="http://schemas.microsoft.com/office/powerpoint/2010/main" val="4078074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15540420"/>
          <p:cNvSpPr>
            <a:spLocks noGrp="1"/>
          </p:cNvSpPr>
          <p:nvPr>
            <p:ph type="body" sz="quarter" idx="10"/>
          </p:nvPr>
        </p:nvSpPr>
        <p:spPr/>
        <p:txBody>
          <a:bodyPr/>
          <a:lstStyle/>
          <a:p>
            <a:r>
              <a:rPr lang="en-US" altLang="zh-CN">
                <a:solidFill>
                  <a:schemeClr val="bg1">
                    <a:lumMod val="50000"/>
                  </a:schemeClr>
                </a:solidFill>
              </a:rPr>
              <a:t>DC Development</a:t>
            </a:r>
          </a:p>
          <a:p>
            <a:r>
              <a:rPr lang="en-US" altLang="zh-CN">
                <a:solidFill>
                  <a:schemeClr val="bg1">
                    <a:lumMod val="50000"/>
                  </a:schemeClr>
                </a:solidFill>
              </a:rPr>
              <a:t>Cloud Computing Development</a:t>
            </a:r>
          </a:p>
          <a:p>
            <a:pPr>
              <a:buFont typeface="+mj-lt"/>
              <a:buAutoNum type="arabicPeriod" startAt="3"/>
            </a:pPr>
            <a:r>
              <a:rPr lang="en-US" altLang="zh-CN">
                <a:solidFill>
                  <a:schemeClr val="bg1">
                    <a:lumMod val="50000"/>
                  </a:schemeClr>
                </a:solidFill>
              </a:rPr>
              <a:t>Benefits of Cloud Computing</a:t>
            </a:r>
          </a:p>
          <a:p>
            <a:pPr>
              <a:buFont typeface="+mj-lt"/>
              <a:buAutoNum type="arabicPeriod" startAt="3"/>
            </a:pPr>
            <a:r>
              <a:rPr lang="en-US" altLang="zh-CN" b="1"/>
              <a:t>Deployment Modes of Cloud Computing</a:t>
            </a:r>
            <a:endParaRPr lang="en-US" altLang="zh-CN">
              <a:solidFill>
                <a:schemeClr val="bg1">
                  <a:lumMod val="50000"/>
                </a:schemeClr>
              </a:solidFill>
            </a:endParaRPr>
          </a:p>
          <a:p>
            <a:endParaRPr lang="zh-CN" altLang="en-US" dirty="0"/>
          </a:p>
        </p:txBody>
      </p:sp>
    </p:spTree>
    <p:extLst>
      <p:ext uri="{BB962C8B-B14F-4D97-AF65-F5344CB8AC3E}">
        <p14:creationId xmlns:p14="http://schemas.microsoft.com/office/powerpoint/2010/main" val="2780524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Deployment Modes of Cloud Computing</a:t>
            </a:r>
            <a:endParaRPr lang="zh-CN" altLang="en-US" dirty="0"/>
          </a:p>
        </p:txBody>
      </p:sp>
      <p:grpSp>
        <p:nvGrpSpPr>
          <p:cNvPr id="3" name="组合 2"/>
          <p:cNvGrpSpPr/>
          <p:nvPr/>
        </p:nvGrpSpPr>
        <p:grpSpPr>
          <a:xfrm>
            <a:off x="2351088" y="1844676"/>
            <a:ext cx="7669212" cy="3478213"/>
            <a:chOff x="2351088" y="1844676"/>
            <a:chExt cx="7669212" cy="3478213"/>
          </a:xfrm>
        </p:grpSpPr>
        <p:pic>
          <p:nvPicPr>
            <p:cNvPr id="34820" name="Picture 27" descr="云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6106" y="2643389"/>
              <a:ext cx="4078287" cy="256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9" descr="云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0088" y="3911056"/>
              <a:ext cx="2335212" cy="141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8" name="354047435"/>
            <p:cNvSpPr txBox="1">
              <a:spLocks noChangeArrowheads="1"/>
            </p:cNvSpPr>
            <p:nvPr/>
          </p:nvSpPr>
          <p:spPr bwMode="auto">
            <a:xfrm>
              <a:off x="3539717" y="4401647"/>
              <a:ext cx="1600739" cy="393334"/>
            </a:xfrm>
            <a:prstGeom prst="rect">
              <a:avLst/>
            </a:prstGeom>
            <a:noFill/>
            <a:ln w="9525" algn="ctr">
              <a:noFill/>
              <a:miter lim="800000"/>
              <a:headEnd/>
              <a:tailEnd/>
            </a:ln>
            <a:effectLst/>
          </p:spPr>
          <p:txBody>
            <a:bodyPr wrap="none" lIns="87779" tIns="43889" rIns="87779" bIns="43889">
              <a:spAutoFit/>
            </a:bodyPr>
            <a:lstStyle/>
            <a:p>
              <a:pPr defTabSz="801161">
                <a:lnSpc>
                  <a:spcPct val="110000"/>
                </a:lnSpc>
                <a:buClr>
                  <a:schemeClr val="bg1"/>
                </a:buClr>
                <a:defRPr/>
              </a:pPr>
              <a:r>
                <a:rPr lang="en-US" altLang="zh-CN" sz="1800" b="1" dirty="0">
                  <a:solidFill>
                    <a:srgbClr val="006699"/>
                  </a:solidFill>
                  <a:effectLst>
                    <a:outerShdw blurRad="38100" dist="38100" dir="2700000" algn="tl">
                      <a:srgbClr val="C0C0C0"/>
                    </a:outerShdw>
                  </a:effectLst>
                  <a:latin typeface="+mn-lt"/>
                  <a:ea typeface="+mn-ea"/>
                </a:rPr>
                <a:t>Public cloud</a:t>
              </a:r>
              <a:endParaRPr lang="zh-CN" altLang="en-US" sz="1800" b="1" dirty="0">
                <a:solidFill>
                  <a:srgbClr val="006699"/>
                </a:solidFill>
                <a:effectLst>
                  <a:outerShdw blurRad="38100" dist="38100" dir="2700000" algn="tl">
                    <a:srgbClr val="C0C0C0"/>
                  </a:outerShdw>
                </a:effectLst>
                <a:latin typeface="+mn-lt"/>
                <a:ea typeface="+mn-ea"/>
              </a:endParaRPr>
            </a:p>
          </p:txBody>
        </p:sp>
        <p:sp>
          <p:nvSpPr>
            <p:cNvPr id="68639" name="561574356"/>
            <p:cNvSpPr txBox="1">
              <a:spLocks noChangeArrowheads="1"/>
            </p:cNvSpPr>
            <p:nvPr/>
          </p:nvSpPr>
          <p:spPr bwMode="auto">
            <a:xfrm>
              <a:off x="6852084" y="4073449"/>
              <a:ext cx="1686468" cy="393334"/>
            </a:xfrm>
            <a:prstGeom prst="rect">
              <a:avLst/>
            </a:prstGeom>
            <a:noFill/>
            <a:ln w="9525" algn="ctr">
              <a:noFill/>
              <a:miter lim="800000"/>
              <a:headEnd/>
              <a:tailEnd/>
            </a:ln>
            <a:effectLst/>
          </p:spPr>
          <p:txBody>
            <a:bodyPr wrap="none" lIns="87779" tIns="43889" rIns="87779" bIns="43889">
              <a:spAutoFit/>
            </a:bodyPr>
            <a:lstStyle/>
            <a:p>
              <a:pPr defTabSz="801161">
                <a:lnSpc>
                  <a:spcPct val="110000"/>
                </a:lnSpc>
                <a:buClr>
                  <a:schemeClr val="bg1"/>
                </a:buClr>
                <a:defRPr/>
              </a:pPr>
              <a:r>
                <a:rPr lang="en-US" altLang="zh-CN" sz="1800" b="1" dirty="0">
                  <a:solidFill>
                    <a:srgbClr val="006699"/>
                  </a:solidFill>
                  <a:effectLst>
                    <a:outerShdw blurRad="38100" dist="38100" dir="2700000" algn="tl">
                      <a:srgbClr val="C0C0C0"/>
                    </a:outerShdw>
                  </a:effectLst>
                  <a:latin typeface="+mn-lt"/>
                  <a:ea typeface="+mn-ea"/>
                </a:rPr>
                <a:t>Hybrid cloud</a:t>
              </a:r>
              <a:endParaRPr lang="zh-CN" altLang="en-US" sz="1800" b="1" dirty="0">
                <a:solidFill>
                  <a:srgbClr val="006699"/>
                </a:solidFill>
                <a:effectLst>
                  <a:outerShdw blurRad="38100" dist="38100" dir="2700000" algn="tl">
                    <a:srgbClr val="C0C0C0"/>
                  </a:outerShdw>
                </a:effectLst>
                <a:latin typeface="+mn-lt"/>
                <a:ea typeface="+mn-ea"/>
              </a:endParaRPr>
            </a:p>
          </p:txBody>
        </p:sp>
        <p:pic>
          <p:nvPicPr>
            <p:cNvPr id="34832" name="Picture 34" descr="云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9264" y="2033958"/>
              <a:ext cx="2357437" cy="14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3" name="Text Box 35"/>
            <p:cNvSpPr txBox="1">
              <a:spLocks noChangeArrowheads="1"/>
            </p:cNvSpPr>
            <p:nvPr/>
          </p:nvSpPr>
          <p:spPr bwMode="auto">
            <a:xfrm>
              <a:off x="3431810" y="2563948"/>
              <a:ext cx="1700831" cy="393334"/>
            </a:xfrm>
            <a:prstGeom prst="rect">
              <a:avLst/>
            </a:prstGeom>
            <a:noFill/>
            <a:ln w="9525" algn="ctr">
              <a:noFill/>
              <a:miter lim="800000"/>
              <a:headEnd/>
              <a:tailEnd/>
            </a:ln>
            <a:effectLst/>
          </p:spPr>
          <p:txBody>
            <a:bodyPr wrap="none" lIns="87779" tIns="43889" rIns="87779" bIns="43889">
              <a:spAutoFit/>
            </a:bodyPr>
            <a:lstStyle/>
            <a:p>
              <a:pPr defTabSz="801161">
                <a:lnSpc>
                  <a:spcPct val="110000"/>
                </a:lnSpc>
                <a:buClr>
                  <a:schemeClr val="bg1"/>
                </a:buClr>
                <a:defRPr/>
              </a:pPr>
              <a:r>
                <a:rPr lang="en-US" altLang="zh-CN" sz="1800" b="1" dirty="0">
                  <a:solidFill>
                    <a:srgbClr val="006699"/>
                  </a:solidFill>
                  <a:effectLst>
                    <a:outerShdw blurRad="38100" dist="38100" dir="2700000" algn="tl">
                      <a:srgbClr val="C0C0C0"/>
                    </a:outerShdw>
                  </a:effectLst>
                  <a:latin typeface="+mn-lt"/>
                  <a:ea typeface="+mn-ea"/>
                </a:rPr>
                <a:t>Private cloud</a:t>
              </a:r>
              <a:endParaRPr lang="zh-CN" altLang="en-US" sz="1800" b="1" dirty="0">
                <a:solidFill>
                  <a:srgbClr val="006699"/>
                </a:solidFill>
                <a:effectLst>
                  <a:outerShdw blurRad="38100" dist="38100" dir="2700000" algn="tl">
                    <a:srgbClr val="C0C0C0"/>
                  </a:outerShdw>
                </a:effectLst>
                <a:latin typeface="+mn-lt"/>
                <a:ea typeface="+mn-ea"/>
              </a:endParaRPr>
            </a:p>
          </p:txBody>
        </p:sp>
        <p:pic>
          <p:nvPicPr>
            <p:cNvPr id="34831" name="Picture 36" descr="图形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363" y="1844676"/>
              <a:ext cx="765675" cy="83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7" descr="图形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16864" y="2275516"/>
              <a:ext cx="852487" cy="9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38" descr="j043394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70176" y="4858905"/>
              <a:ext cx="382587"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7" name="603217615"/>
            <p:cNvSpPr>
              <a:spLocks noChangeArrowheads="1"/>
            </p:cNvSpPr>
            <p:nvPr/>
          </p:nvSpPr>
          <p:spPr bwMode="auto">
            <a:xfrm>
              <a:off x="2351088" y="3347648"/>
              <a:ext cx="7669212" cy="507067"/>
            </a:xfrm>
            <a:prstGeom prst="rect">
              <a:avLst/>
            </a:prstGeom>
            <a:gradFill rotWithShape="1">
              <a:gsLst>
                <a:gs pos="0">
                  <a:srgbClr val="FFBF61"/>
                </a:gs>
                <a:gs pos="50000">
                  <a:srgbClr val="FFBF61">
                    <a:gamma/>
                    <a:tint val="41176"/>
                    <a:invGamma/>
                  </a:srgbClr>
                </a:gs>
                <a:gs pos="100000">
                  <a:srgbClr val="FFBF61"/>
                </a:gs>
              </a:gsLst>
              <a:lin ang="2700000" scaled="1"/>
            </a:gradFill>
            <a:ln w="9525" algn="ctr">
              <a:solidFill>
                <a:srgbClr val="FF6600"/>
              </a:solidFill>
              <a:miter lim="800000"/>
              <a:headEnd/>
              <a:tailEnd/>
            </a:ln>
            <a:effectLst/>
          </p:spPr>
          <p:txBody>
            <a:bodyPr lIns="87779" tIns="43889" rIns="87779" bIns="43889" anchor="ctr" anchorCtr="1"/>
            <a:lstStyle/>
            <a:p>
              <a:pPr defTabSz="801161">
                <a:lnSpc>
                  <a:spcPct val="110000"/>
                </a:lnSpc>
                <a:buClr>
                  <a:schemeClr val="bg1"/>
                </a:buClr>
                <a:defRPr/>
              </a:pPr>
              <a:r>
                <a:rPr lang="en-US" altLang="zh-CN" sz="1800" b="1" dirty="0">
                  <a:effectLst>
                    <a:outerShdw blurRad="38100" dist="38100" dir="2700000" algn="tl">
                      <a:srgbClr val="FFFFFF"/>
                    </a:outerShdw>
                  </a:effectLst>
                  <a:latin typeface="+mn-lt"/>
                  <a:ea typeface="+mn-ea"/>
                </a:rPr>
                <a:t>Enterprise firewall</a:t>
              </a:r>
              <a:endParaRPr lang="zh-CN" altLang="en-US" sz="1800" b="1" dirty="0">
                <a:effectLst>
                  <a:outerShdw blurRad="38100" dist="38100" dir="2700000" algn="tl">
                    <a:srgbClr val="FFFFFF"/>
                  </a:outerShdw>
                </a:effectLst>
                <a:latin typeface="+mn-lt"/>
                <a:ea typeface="+mn-ea"/>
              </a:endParaRPr>
            </a:p>
          </p:txBody>
        </p:sp>
        <p:pic>
          <p:nvPicPr>
            <p:cNvPr id="34827" name="Picture 40" descr="j043394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51089" y="4399894"/>
              <a:ext cx="382587"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41" descr="j043394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24988" y="4474463"/>
              <a:ext cx="381000"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42" descr="j043394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15400" y="4832392"/>
              <a:ext cx="381000" cy="3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0527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Business Modes of Cloud Computing (1)</a:t>
            </a:r>
            <a:endParaRPr lang="zh-CN" altLang="en-US" dirty="0"/>
          </a:p>
        </p:txBody>
      </p:sp>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r="20155" b="19581"/>
          <a:stretch/>
        </p:blipFill>
        <p:spPr>
          <a:xfrm>
            <a:off x="3215680" y="1954542"/>
            <a:ext cx="6228692" cy="3523592"/>
          </a:xfrm>
          <a:prstGeom prst="rect">
            <a:avLst/>
          </a:prstGeom>
        </p:spPr>
      </p:pic>
    </p:spTree>
    <p:extLst>
      <p:ext uri="{BB962C8B-B14F-4D97-AF65-F5344CB8AC3E}">
        <p14:creationId xmlns:p14="http://schemas.microsoft.com/office/powerpoint/2010/main" val="507111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Business Modes of Cloud Computing (2)</a:t>
            </a:r>
            <a:endParaRPr lang="zh-CN" altLang="en-US" dirty="0"/>
          </a:p>
        </p:txBody>
      </p:sp>
      <p:graphicFrame>
        <p:nvGraphicFramePr>
          <p:cNvPr id="70659" name="1923215120"/>
          <p:cNvGraphicFramePr>
            <a:graphicFrameLocks noGrp="1"/>
          </p:cNvGraphicFramePr>
          <p:nvPr>
            <p:extLst>
              <p:ext uri="{D42A27DB-BD31-4B8C-83A1-F6EECF244321}">
                <p14:modId xmlns:p14="http://schemas.microsoft.com/office/powerpoint/2010/main" val="130185962"/>
              </p:ext>
            </p:extLst>
          </p:nvPr>
        </p:nvGraphicFramePr>
        <p:xfrm>
          <a:off x="1008063" y="1389425"/>
          <a:ext cx="10272512" cy="4653825"/>
        </p:xfrm>
        <a:graphic>
          <a:graphicData uri="http://schemas.openxmlformats.org/drawingml/2006/table">
            <a:tbl>
              <a:tblPr/>
              <a:tblGrid>
                <a:gridCol w="1935009">
                  <a:extLst>
                    <a:ext uri="{9D8B030D-6E8A-4147-A177-3AD203B41FA5}">
                      <a16:colId xmlns:a16="http://schemas.microsoft.com/office/drawing/2014/main" xmlns="" val="20000"/>
                    </a:ext>
                  </a:extLst>
                </a:gridCol>
                <a:gridCol w="2687908">
                  <a:extLst>
                    <a:ext uri="{9D8B030D-6E8A-4147-A177-3AD203B41FA5}">
                      <a16:colId xmlns:a16="http://schemas.microsoft.com/office/drawing/2014/main" xmlns="" val="20001"/>
                    </a:ext>
                  </a:extLst>
                </a:gridCol>
                <a:gridCol w="3460921">
                  <a:extLst>
                    <a:ext uri="{9D8B030D-6E8A-4147-A177-3AD203B41FA5}">
                      <a16:colId xmlns:a16="http://schemas.microsoft.com/office/drawing/2014/main" xmlns="" val="20002"/>
                    </a:ext>
                  </a:extLst>
                </a:gridCol>
                <a:gridCol w="2188674">
                  <a:extLst>
                    <a:ext uri="{9D8B030D-6E8A-4147-A177-3AD203B41FA5}">
                      <a16:colId xmlns:a16="http://schemas.microsoft.com/office/drawing/2014/main" xmlns="" val="20003"/>
                    </a:ext>
                  </a:extLst>
                </a:gridCol>
              </a:tblGrid>
              <a:tr h="435446">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800" b="1" u="none" strike="noStrike" cap="none" normalizeH="0" baseline="0">
                          <a:ln>
                            <a:noFill/>
                          </a:ln>
                          <a:effectLst/>
                          <a:latin typeface="+mn-ea"/>
                          <a:ea typeface="+mn-ea"/>
                        </a:rPr>
                        <a:t>Service Type</a:t>
                      </a:r>
                      <a:endParaRPr kumimoji="0" lang="zh-CN" altLang="en-US" sz="1800" b="1" i="0" u="none" strike="noStrike" cap="none" normalizeH="0" baseline="0" dirty="0">
                        <a:ln>
                          <a:noFill/>
                        </a:ln>
                        <a:solidFill>
                          <a:srgbClr val="000000"/>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800" b="1" u="none" strike="noStrike" cap="none" normalizeH="0" baseline="0" dirty="0">
                          <a:ln>
                            <a:noFill/>
                          </a:ln>
                          <a:effectLst/>
                          <a:latin typeface="+mn-ea"/>
                          <a:ea typeface="+mn-ea"/>
                        </a:rPr>
                        <a:t>Service Content</a:t>
                      </a:r>
                      <a:endParaRPr kumimoji="0" lang="zh-CN" altLang="en-US" sz="1800" b="1" i="0" u="none" strike="noStrike" cap="none" normalizeH="0" baseline="0" dirty="0">
                        <a:ln>
                          <a:noFill/>
                        </a:ln>
                        <a:solidFill>
                          <a:srgbClr val="000000"/>
                        </a:solidFill>
                        <a:effectLst/>
                        <a:latin typeface="+mn-ea"/>
                        <a:ea typeface="+mn-ea"/>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800" b="1" u="none" strike="noStrike" cap="none" normalizeH="0" baseline="0" dirty="0">
                          <a:ln>
                            <a:noFill/>
                          </a:ln>
                          <a:effectLst/>
                          <a:latin typeface="+mn-ea"/>
                          <a:ea typeface="+mn-ea"/>
                        </a:rPr>
                        <a:t>Profit Model</a:t>
                      </a:r>
                      <a:endParaRPr kumimoji="0" lang="zh-CN" altLang="en-US" sz="1800" b="1" i="0" u="none" strike="noStrike" cap="none" normalizeH="0" baseline="0" dirty="0">
                        <a:ln>
                          <a:noFill/>
                        </a:ln>
                        <a:solidFill>
                          <a:srgbClr val="000000"/>
                        </a:solidFill>
                        <a:effectLst/>
                        <a:latin typeface="+mn-ea"/>
                        <a:ea typeface="+mn-ea"/>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800" b="1" u="none" strike="noStrike" cap="none" normalizeH="0" baseline="0" dirty="0">
                          <a:ln>
                            <a:noFill/>
                          </a:ln>
                          <a:effectLst/>
                          <a:latin typeface="+mn-ea"/>
                          <a:ea typeface="+mn-ea"/>
                        </a:rPr>
                        <a:t>Instance</a:t>
                      </a:r>
                      <a:endParaRPr kumimoji="0" lang="zh-CN" altLang="en-US" sz="1800" b="1" i="0" u="none" strike="noStrike" cap="none" normalizeH="0" baseline="0" dirty="0">
                        <a:ln>
                          <a:noFill/>
                        </a:ln>
                        <a:solidFill>
                          <a:srgbClr val="000000"/>
                        </a:solidFill>
                        <a:effectLst/>
                        <a:latin typeface="+mn-ea"/>
                        <a:ea typeface="+mn-ea"/>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199367">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600" u="none" strike="noStrike" cap="none" normalizeH="0" baseline="0" dirty="0">
                          <a:ln>
                            <a:noFill/>
                          </a:ln>
                          <a:effectLst/>
                          <a:latin typeface="+mn-ea"/>
                          <a:ea typeface="+mn-ea"/>
                        </a:rPr>
                        <a:t>SaaS</a:t>
                      </a:r>
                      <a:endParaRPr kumimoji="0" lang="zh-CN" altLang="en-US" sz="1600" b="1" i="0" u="none" strike="noStrike" cap="none" normalizeH="0" baseline="0" dirty="0">
                        <a:ln>
                          <a:noFill/>
                        </a:ln>
                        <a:solidFill>
                          <a:srgbClr val="FF3300"/>
                        </a:solidFill>
                        <a:effectLst/>
                        <a:latin typeface="+mn-ea"/>
                        <a:ea typeface="+mn-ea"/>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Internet Web 2.0 application</a:t>
                      </a:r>
                      <a:endParaRPr kumimoji="0" lang="zh-CN" altLang="en-US" sz="1600" u="none" strike="noStrike" kern="1200" cap="none" normalizeH="0" baseline="0" dirty="0">
                        <a:ln>
                          <a:noFill/>
                        </a:ln>
                        <a:effectLst/>
                        <a:latin typeface="+mn-ea"/>
                        <a:ea typeface="+mn-ea"/>
                      </a:endParaRPr>
                    </a:p>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Enterprise application</a:t>
                      </a:r>
                      <a:endParaRPr kumimoji="0" lang="zh-CN" altLang="en-US" sz="1600" u="none" strike="noStrike" kern="1200" cap="none" normalizeH="0" baseline="0" dirty="0">
                        <a:ln>
                          <a:noFill/>
                        </a:ln>
                        <a:effectLst/>
                        <a:latin typeface="+mn-ea"/>
                        <a:ea typeface="+mn-ea"/>
                      </a:endParaRPr>
                    </a:p>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Teleservice</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Provides services meeting end-users' requirements on a pay-per-use basis.</a:t>
                      </a:r>
                      <a:endParaRPr kumimoji="0" lang="en-US" altLang="zh-CN"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None/>
                        <a:tabLst/>
                      </a:pPr>
                      <a:r>
                        <a:rPr kumimoji="0" lang="en-US" altLang="zh-CN" sz="1600" u="none" strike="noStrike" kern="1200" cap="none" normalizeH="0" baseline="0" dirty="0">
                          <a:ln>
                            <a:noFill/>
                          </a:ln>
                          <a:effectLst/>
                          <a:latin typeface="+mn-ea"/>
                          <a:ea typeface="+mn-ea"/>
                        </a:rPr>
                        <a:t>Salesforce: CRM</a:t>
                      </a:r>
                      <a:endParaRPr kumimoji="0" lang="en-US" altLang="zh-CN"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912145">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600" u="none" strike="noStrike" cap="none" normalizeH="0" baseline="0" dirty="0">
                          <a:ln>
                            <a:noFill/>
                          </a:ln>
                          <a:effectLst/>
                          <a:latin typeface="+mn-ea"/>
                          <a:ea typeface="+mn-ea"/>
                        </a:rPr>
                        <a:t>PaaS</a:t>
                      </a:r>
                      <a:endParaRPr kumimoji="0" lang="en-US" altLang="zh-CN" sz="1600" b="1" i="0" u="none" strike="noStrike" cap="none" normalizeH="0" baseline="0" dirty="0">
                        <a:ln>
                          <a:noFill/>
                        </a:ln>
                        <a:solidFill>
                          <a:srgbClr val="FF3300"/>
                        </a:solidFill>
                        <a:effectLst/>
                        <a:latin typeface="+mn-ea"/>
                        <a:ea typeface="+mn-ea"/>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Provides the application running and development environment.</a:t>
                      </a:r>
                      <a:endParaRPr kumimoji="0" lang="zh-CN" altLang="en-US" sz="1600" u="none" strike="noStrike" kern="1200" cap="none" normalizeH="0" baseline="0" dirty="0">
                        <a:ln>
                          <a:noFill/>
                        </a:ln>
                        <a:effectLst/>
                        <a:latin typeface="+mn-ea"/>
                        <a:ea typeface="+mn-ea"/>
                      </a:endParaRPr>
                    </a:p>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Provides application development components (such as databases).</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Leases IT resources, universal web capabilities, and communication capabilities as a package to application developers and operators on a pay-per-use basis. </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77888" rtl="0" eaLnBrk="1" fontAlgn="base" latinLnBrk="0" hangingPunct="1">
                        <a:lnSpc>
                          <a:spcPct val="100000"/>
                        </a:lnSpc>
                        <a:spcBef>
                          <a:spcPct val="0"/>
                        </a:spcBef>
                        <a:spcAft>
                          <a:spcPct val="0"/>
                        </a:spcAft>
                        <a:buClrTx/>
                        <a:buSzPct val="60000"/>
                        <a:buFont typeface="Wingdings" pitchFamily="2" charset="2"/>
                        <a:buNone/>
                        <a:tabLst/>
                        <a:defRPr/>
                      </a:pPr>
                      <a:r>
                        <a:rPr kumimoji="0" lang="en-US" altLang="zh-CN" sz="1600" u="none" strike="noStrike" kern="1200" cap="none" normalizeH="0" baseline="0" dirty="0">
                          <a:ln>
                            <a:noFill/>
                          </a:ln>
                          <a:effectLst/>
                          <a:latin typeface="+mn-ea"/>
                          <a:ea typeface="+mn-ea"/>
                        </a:rPr>
                        <a:t>Microsoft: Azure Visio Studio</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74692">
                <a:tc>
                  <a:txBody>
                    <a:bodyPr/>
                    <a:lstStyle/>
                    <a:p>
                      <a:pPr marL="0" marR="0" lvl="0" indent="0" algn="ctr" defTabSz="87788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en-US" altLang="zh-CN" sz="1600" u="none" strike="noStrike" cap="none" normalizeH="0" baseline="0" dirty="0">
                          <a:ln>
                            <a:noFill/>
                          </a:ln>
                          <a:effectLst/>
                          <a:latin typeface="+mn-ea"/>
                          <a:ea typeface="+mn-ea"/>
                        </a:rPr>
                        <a:t>IaaS</a:t>
                      </a:r>
                      <a:endParaRPr kumimoji="0" lang="en-US" altLang="zh-CN" sz="1600" b="1" i="0" u="none" strike="noStrike" cap="none" normalizeH="0" baseline="0" dirty="0">
                        <a:ln>
                          <a:noFill/>
                        </a:ln>
                        <a:solidFill>
                          <a:srgbClr val="000000"/>
                        </a:solidFill>
                        <a:effectLst/>
                        <a:latin typeface="+mn-ea"/>
                        <a:ea typeface="+mn-ea"/>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Leases IT resources such as computing, storage, and networks.</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Pay per use.</a:t>
                      </a:r>
                      <a:r>
                        <a:rPr kumimoji="0" lang="zh-CN" altLang="en-US" sz="1600" u="none" strike="noStrike" kern="1200" cap="none" normalizeH="0" baseline="0" dirty="0">
                          <a:ln>
                            <a:noFill/>
                          </a:ln>
                          <a:effectLst/>
                          <a:latin typeface="+mn-ea"/>
                          <a:ea typeface="+mn-ea"/>
                        </a:rPr>
                        <a:t> </a:t>
                      </a:r>
                    </a:p>
                    <a:p>
                      <a:pPr marL="182563" marR="0" lvl="0" indent="-182563" algn="l" defTabSz="877888" rtl="0" eaLnBrk="1" fontAlgn="base" latinLnBrk="0" hangingPunct="1">
                        <a:lnSpc>
                          <a:spcPct val="100000"/>
                        </a:lnSpc>
                        <a:spcBef>
                          <a:spcPct val="0"/>
                        </a:spcBef>
                        <a:spcAft>
                          <a:spcPct val="0"/>
                        </a:spcAft>
                        <a:buClrTx/>
                        <a:buSzPct val="60000"/>
                        <a:buFont typeface="Wingdings" pitchFamily="2" charset="2"/>
                        <a:buChar char="l"/>
                        <a:tabLst/>
                      </a:pPr>
                      <a:r>
                        <a:rPr kumimoji="0" lang="en-US" altLang="zh-CN" sz="1600" u="none" strike="noStrike" kern="1200" cap="none" normalizeH="0" baseline="0" dirty="0">
                          <a:ln>
                            <a:noFill/>
                          </a:ln>
                          <a:effectLst/>
                          <a:latin typeface="+mn-ea"/>
                          <a:ea typeface="+mn-ea"/>
                        </a:rPr>
                        <a:t>Makes profits by mass sales.</a:t>
                      </a:r>
                      <a:endParaRPr kumimoji="0" lang="en-US" altLang="zh-CN"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877888" rtl="0" eaLnBrk="1" fontAlgn="base" latinLnBrk="0" hangingPunct="1">
                        <a:lnSpc>
                          <a:spcPct val="100000"/>
                        </a:lnSpc>
                        <a:spcBef>
                          <a:spcPct val="0"/>
                        </a:spcBef>
                        <a:spcAft>
                          <a:spcPct val="0"/>
                        </a:spcAft>
                        <a:buClrTx/>
                        <a:buSzPct val="60000"/>
                        <a:buFont typeface="Wingdings" pitchFamily="2" charset="2"/>
                        <a:buNone/>
                        <a:tabLst/>
                      </a:pPr>
                      <a:r>
                        <a:rPr kumimoji="0" lang="en-US" altLang="zh-CN" sz="1600" u="none" strike="noStrike" kern="1200" cap="none" normalizeH="0" baseline="0" dirty="0">
                          <a:ln>
                            <a:noFill/>
                          </a:ln>
                          <a:effectLst/>
                          <a:latin typeface="+mn-ea"/>
                          <a:ea typeface="+mn-ea"/>
                        </a:rPr>
                        <a:t>Amazon: EC2 cloud host</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27614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1024280"/>
          </a:xfrm>
        </p:spPr>
        <p:txBody>
          <a:bodyPr/>
          <a:lstStyle/>
          <a:p>
            <a:r>
              <a:rPr lang="en-US" altLang="zh-CN" sz="3000" dirty="0" smtClean="0"/>
              <a:t>Intense Competition in the Cloud Computing Industry</a:t>
            </a:r>
            <a:endParaRPr lang="zh-CN" altLang="en-US" sz="3000" dirty="0"/>
          </a:p>
        </p:txBody>
      </p:sp>
      <p:grpSp>
        <p:nvGrpSpPr>
          <p:cNvPr id="4" name="组合 3"/>
          <p:cNvGrpSpPr/>
          <p:nvPr/>
        </p:nvGrpSpPr>
        <p:grpSpPr>
          <a:xfrm>
            <a:off x="1008063" y="1233488"/>
            <a:ext cx="10272513" cy="5148262"/>
            <a:chOff x="1981560" y="1726478"/>
            <a:chExt cx="8146690" cy="3725897"/>
          </a:xfrm>
        </p:grpSpPr>
        <p:sp>
          <p:nvSpPr>
            <p:cNvPr id="88068" name="Line 3"/>
            <p:cNvSpPr>
              <a:spLocks noChangeAspect="1" noChangeShapeType="1"/>
            </p:cNvSpPr>
            <p:nvPr/>
          </p:nvSpPr>
          <p:spPr bwMode="auto">
            <a:xfrm flipV="1">
              <a:off x="9203854" y="2239307"/>
              <a:ext cx="0" cy="4895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latin typeface="+mn-ea"/>
                <a:ea typeface="+mn-ea"/>
              </a:endParaRPr>
            </a:p>
          </p:txBody>
        </p:sp>
        <p:sp>
          <p:nvSpPr>
            <p:cNvPr id="88069" name="AutoShape 4"/>
            <p:cNvSpPr>
              <a:spLocks noChangeAspect="1" noChangeArrowheads="1"/>
            </p:cNvSpPr>
            <p:nvPr/>
          </p:nvSpPr>
          <p:spPr bwMode="auto">
            <a:xfrm>
              <a:off x="3195513" y="2589846"/>
              <a:ext cx="5079245" cy="1471652"/>
            </a:xfrm>
            <a:prstGeom prst="roundRect">
              <a:avLst>
                <a:gd name="adj" fmla="val 11856"/>
              </a:avLst>
            </a:prstGeom>
            <a:solidFill>
              <a:srgbClr val="99CC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0" name="AutoShape 5"/>
            <p:cNvSpPr>
              <a:spLocks noChangeAspect="1" noChangeArrowheads="1"/>
            </p:cNvSpPr>
            <p:nvPr/>
          </p:nvSpPr>
          <p:spPr bwMode="auto">
            <a:xfrm>
              <a:off x="4371926" y="2951196"/>
              <a:ext cx="1113976" cy="980586"/>
            </a:xfrm>
            <a:prstGeom prst="roundRect">
              <a:avLst>
                <a:gd name="adj" fmla="val 16667"/>
              </a:avLst>
            </a:prstGeom>
            <a:solidFill>
              <a:srgbClr val="FFFF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1" name="AutoShape 6"/>
            <p:cNvSpPr>
              <a:spLocks noChangeAspect="1" noChangeArrowheads="1"/>
            </p:cNvSpPr>
            <p:nvPr/>
          </p:nvSpPr>
          <p:spPr bwMode="auto">
            <a:xfrm>
              <a:off x="5579908" y="2951196"/>
              <a:ext cx="1350558" cy="980586"/>
            </a:xfrm>
            <a:prstGeom prst="roundRect">
              <a:avLst>
                <a:gd name="adj" fmla="val 16667"/>
              </a:avLst>
            </a:prstGeom>
            <a:solidFill>
              <a:srgbClr val="FFFF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endParaRPr lang="zh-CN" altLang="en-US" sz="1000" dirty="0">
                <a:latin typeface="+mn-ea"/>
                <a:ea typeface="+mn-ea"/>
              </a:endParaRPr>
            </a:p>
          </p:txBody>
        </p:sp>
        <p:sp>
          <p:nvSpPr>
            <p:cNvPr id="88072" name="AutoShape 7"/>
            <p:cNvSpPr>
              <a:spLocks noChangeAspect="1" noChangeArrowheads="1"/>
            </p:cNvSpPr>
            <p:nvPr/>
          </p:nvSpPr>
          <p:spPr bwMode="auto">
            <a:xfrm>
              <a:off x="7000971" y="2951196"/>
              <a:ext cx="1207982" cy="980586"/>
            </a:xfrm>
            <a:prstGeom prst="roundRect">
              <a:avLst>
                <a:gd name="adj" fmla="val 16667"/>
              </a:avLst>
            </a:prstGeom>
            <a:solidFill>
              <a:srgbClr val="FFFF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3" name="AutoShape 8"/>
            <p:cNvSpPr>
              <a:spLocks noChangeAspect="1" noChangeArrowheads="1"/>
            </p:cNvSpPr>
            <p:nvPr/>
          </p:nvSpPr>
          <p:spPr bwMode="auto">
            <a:xfrm>
              <a:off x="3234450" y="2951196"/>
              <a:ext cx="1137477" cy="980586"/>
            </a:xfrm>
            <a:prstGeom prst="roundRect">
              <a:avLst>
                <a:gd name="adj" fmla="val 16667"/>
              </a:avLst>
            </a:prstGeom>
            <a:solidFill>
              <a:srgbClr val="FFFF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4" name="AutoShape 9"/>
            <p:cNvSpPr>
              <a:spLocks noChangeAspect="1" noChangeArrowheads="1"/>
            </p:cNvSpPr>
            <p:nvPr/>
          </p:nvSpPr>
          <p:spPr bwMode="auto">
            <a:xfrm>
              <a:off x="8351530" y="2589847"/>
              <a:ext cx="1718390" cy="1456209"/>
            </a:xfrm>
            <a:prstGeom prst="roundRect">
              <a:avLst>
                <a:gd name="adj" fmla="val 4898"/>
              </a:avLst>
            </a:prstGeom>
            <a:solidFill>
              <a:srgbClr val="99CCFF"/>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5" name="AutoShape 10"/>
            <p:cNvSpPr>
              <a:spLocks noChangeAspect="1" noChangeArrowheads="1"/>
            </p:cNvSpPr>
            <p:nvPr/>
          </p:nvSpPr>
          <p:spPr bwMode="auto">
            <a:xfrm>
              <a:off x="3226521" y="4381155"/>
              <a:ext cx="1701515" cy="864769"/>
            </a:xfrm>
            <a:prstGeom prst="roundRect">
              <a:avLst>
                <a:gd name="adj" fmla="val 16667"/>
              </a:avLst>
            </a:prstGeom>
            <a:solidFill>
              <a:srgbClr val="99CC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6" name="AutoShape 11"/>
            <p:cNvSpPr>
              <a:spLocks noChangeAspect="1" noChangeArrowheads="1"/>
            </p:cNvSpPr>
            <p:nvPr/>
          </p:nvSpPr>
          <p:spPr bwMode="auto">
            <a:xfrm>
              <a:off x="6974336" y="4376521"/>
              <a:ext cx="1135910" cy="869402"/>
            </a:xfrm>
            <a:prstGeom prst="roundRect">
              <a:avLst>
                <a:gd name="adj" fmla="val 16667"/>
              </a:avLst>
            </a:prstGeom>
            <a:solidFill>
              <a:srgbClr val="99CC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7" name="AutoShape 12"/>
            <p:cNvSpPr>
              <a:spLocks noChangeAspect="1" noChangeArrowheads="1"/>
            </p:cNvSpPr>
            <p:nvPr/>
          </p:nvSpPr>
          <p:spPr bwMode="auto">
            <a:xfrm>
              <a:off x="5131811" y="4381155"/>
              <a:ext cx="1504102" cy="864769"/>
            </a:xfrm>
            <a:prstGeom prst="roundRect">
              <a:avLst>
                <a:gd name="adj" fmla="val 16667"/>
              </a:avLst>
            </a:prstGeom>
            <a:solidFill>
              <a:srgbClr val="99CC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078" name="AutoShape 13"/>
            <p:cNvSpPr>
              <a:spLocks noChangeAspect="1" noChangeArrowheads="1"/>
            </p:cNvSpPr>
            <p:nvPr/>
          </p:nvSpPr>
          <p:spPr bwMode="auto">
            <a:xfrm>
              <a:off x="8130084" y="4365104"/>
              <a:ext cx="1962360" cy="870946"/>
            </a:xfrm>
            <a:prstGeom prst="roundRect">
              <a:avLst>
                <a:gd name="adj" fmla="val 16667"/>
              </a:avLst>
            </a:prstGeom>
            <a:solidFill>
              <a:srgbClr val="99CC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pic>
          <p:nvPicPr>
            <p:cNvPr id="88079"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0429" y="3284984"/>
              <a:ext cx="523302" cy="22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0" name="Picture 15" descr="Google">
              <a:hlinkClick r:id="rId4"/>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7531" y="3604406"/>
              <a:ext cx="654911" cy="23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1"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1927" y="3516384"/>
              <a:ext cx="296120" cy="3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2"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85430" y="3226070"/>
              <a:ext cx="719149" cy="2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3" name="Picture 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6494" y="3284984"/>
              <a:ext cx="521735" cy="21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84" name="Oval 19"/>
            <p:cNvSpPr>
              <a:spLocks noChangeAspect="1" noChangeArrowheads="1"/>
            </p:cNvSpPr>
            <p:nvPr/>
          </p:nvSpPr>
          <p:spPr bwMode="auto">
            <a:xfrm>
              <a:off x="8796493" y="2881706"/>
              <a:ext cx="1046604" cy="1034634"/>
            </a:xfrm>
            <a:prstGeom prst="ellipse">
              <a:avLst/>
            </a:prstGeom>
            <a:solidFill>
              <a:srgbClr val="FFFFFF"/>
            </a:solidFill>
            <a:ln w="19050" algn="ctr">
              <a:solidFill>
                <a:srgbClr val="009999"/>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pic>
          <p:nvPicPr>
            <p:cNvPr id="88085" name="Picture 2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71476" y="3541093"/>
              <a:ext cx="1066972" cy="27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6" name="Picture 2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04083" y="3247688"/>
              <a:ext cx="568739" cy="2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7" name="Picture 2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198784" y="3612127"/>
              <a:ext cx="393260" cy="22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8" name="Picture 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112981" y="3011421"/>
              <a:ext cx="393260" cy="3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89" name="Picture 2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926536" y="3462337"/>
              <a:ext cx="784953" cy="18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0" name="Picture 2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448272" y="4546387"/>
              <a:ext cx="589107" cy="2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1" name="Picture 2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979435" y="4547931"/>
              <a:ext cx="523302" cy="32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2" name="Picture 2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996272" y="4563374"/>
              <a:ext cx="394827" cy="2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3" name="Picture 28" descr="Google">
              <a:hlinkClick r:id="rId4"/>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08341" y="4598891"/>
              <a:ext cx="784953" cy="28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4" name="Picture 2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772992" y="4537121"/>
              <a:ext cx="589107" cy="25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5" name="Picture 3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140015" y="4546386"/>
              <a:ext cx="523302" cy="2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6" name="Picture 31"/>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447531" y="3303282"/>
              <a:ext cx="654911" cy="2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7" name="Picture 3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298593" y="4527855"/>
              <a:ext cx="654911" cy="3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98" name="Picture 3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53770" y="4498515"/>
              <a:ext cx="322755" cy="32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99" name="1067994333"/>
            <p:cNvSpPr txBox="1">
              <a:spLocks noChangeAspect="1" noChangeArrowheads="1"/>
            </p:cNvSpPr>
            <p:nvPr/>
          </p:nvSpPr>
          <p:spPr bwMode="auto">
            <a:xfrm>
              <a:off x="3218368" y="5035161"/>
              <a:ext cx="1694946" cy="190135"/>
            </a:xfrm>
            <a:prstGeom prst="rect">
              <a:avLst/>
            </a:prstGeom>
            <a:solidFill>
              <a:srgbClr val="990000"/>
            </a:solidFill>
            <a:ln w="9525" algn="ctr">
              <a:solidFill>
                <a:srgbClr val="990000"/>
              </a:solidFill>
              <a:miter lim="800000"/>
              <a:headEnd/>
              <a:tailEnd/>
            </a:ln>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050" b="1" dirty="0">
                  <a:solidFill>
                    <a:srgbClr val="FFFFFF"/>
                  </a:solidFill>
                  <a:latin typeface="+mn-ea"/>
                  <a:ea typeface="+mn-ea"/>
                </a:rPr>
                <a:t>Internet service providers</a:t>
              </a:r>
              <a:endParaRPr lang="zh-CN" altLang="en-US" sz="1050" b="1" dirty="0">
                <a:solidFill>
                  <a:srgbClr val="FFFFFF"/>
                </a:solidFill>
                <a:latin typeface="+mn-ea"/>
                <a:ea typeface="+mn-ea"/>
              </a:endParaRPr>
            </a:p>
          </p:txBody>
        </p:sp>
        <p:sp>
          <p:nvSpPr>
            <p:cNvPr id="88100" name="1434033994"/>
            <p:cNvSpPr txBox="1">
              <a:spLocks noChangeAspect="1" noChangeArrowheads="1"/>
            </p:cNvSpPr>
            <p:nvPr/>
          </p:nvSpPr>
          <p:spPr bwMode="auto">
            <a:xfrm>
              <a:off x="5159988" y="5035161"/>
              <a:ext cx="1397167" cy="190135"/>
            </a:xfrm>
            <a:prstGeom prst="rect">
              <a:avLst/>
            </a:prstGeom>
            <a:solidFill>
              <a:srgbClr val="990000"/>
            </a:solidFill>
            <a:ln w="9525" algn="ctr">
              <a:solidFill>
                <a:srgbClr val="990000"/>
              </a:solidFill>
              <a:miter lim="800000"/>
              <a:headEnd/>
              <a:tailEnd/>
            </a:ln>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050" b="1" dirty="0">
                  <a:solidFill>
                    <a:srgbClr val="FFFFFF"/>
                  </a:solidFill>
                  <a:latin typeface="+mn-ea"/>
                  <a:ea typeface="+mn-ea"/>
                </a:rPr>
                <a:t>Network suppliers</a:t>
              </a:r>
              <a:endParaRPr lang="zh-CN" altLang="en-US" sz="1050" b="1" dirty="0">
                <a:solidFill>
                  <a:srgbClr val="FFFFFF"/>
                </a:solidFill>
                <a:latin typeface="+mn-ea"/>
                <a:ea typeface="+mn-ea"/>
              </a:endParaRPr>
            </a:p>
          </p:txBody>
        </p:sp>
        <p:sp>
          <p:nvSpPr>
            <p:cNvPr id="88101" name="430130081"/>
            <p:cNvSpPr txBox="1">
              <a:spLocks noChangeAspect="1" noChangeArrowheads="1"/>
            </p:cNvSpPr>
            <p:nvPr/>
          </p:nvSpPr>
          <p:spPr bwMode="auto">
            <a:xfrm>
              <a:off x="7558459" y="5027424"/>
              <a:ext cx="1447022" cy="190135"/>
            </a:xfrm>
            <a:prstGeom prst="rect">
              <a:avLst/>
            </a:prstGeom>
            <a:solidFill>
              <a:srgbClr val="990000"/>
            </a:solidFill>
            <a:ln w="9525" algn="ctr">
              <a:solidFill>
                <a:srgbClr val="990000"/>
              </a:solidFill>
              <a:miter lim="800000"/>
              <a:headEnd/>
              <a:tailEnd/>
            </a:ln>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050" b="1" dirty="0">
                  <a:solidFill>
                    <a:srgbClr val="FFFFFF"/>
                  </a:solidFill>
                  <a:latin typeface="+mn-ea"/>
                  <a:ea typeface="+mn-ea"/>
                </a:rPr>
                <a:t>Traditional IT vendors</a:t>
              </a:r>
              <a:endParaRPr lang="zh-CN" altLang="en-US" sz="1050" b="1" dirty="0">
                <a:solidFill>
                  <a:srgbClr val="FFFFFF"/>
                </a:solidFill>
                <a:latin typeface="+mn-ea"/>
                <a:ea typeface="+mn-ea"/>
              </a:endParaRPr>
            </a:p>
          </p:txBody>
        </p:sp>
        <p:cxnSp>
          <p:nvCxnSpPr>
            <p:cNvPr id="88102" name="AutoShape 37"/>
            <p:cNvCxnSpPr>
              <a:cxnSpLocks noChangeAspect="1" noChangeShapeType="1"/>
              <a:stCxn id="88075" idx="0"/>
              <a:endCxn id="88073" idx="2"/>
            </p:cNvCxnSpPr>
            <p:nvPr/>
          </p:nvCxnSpPr>
          <p:spPr bwMode="auto">
            <a:xfrm flipH="1" flipV="1">
              <a:off x="3803188" y="3931782"/>
              <a:ext cx="274090" cy="449372"/>
            </a:xfrm>
            <a:prstGeom prst="straightConnector1">
              <a:avLst/>
            </a:prstGeom>
            <a:noFill/>
            <a:ln w="22225">
              <a:solidFill>
                <a:srgbClr val="0000FF"/>
              </a:solidFill>
              <a:round/>
              <a:headEnd type="triangle" w="med" len="med"/>
              <a:tailEnd/>
            </a:ln>
            <a:extLst>
              <a:ext uri="{909E8E84-426E-40DD-AFC4-6F175D3DCCD1}">
                <a14:hiddenFill xmlns:a14="http://schemas.microsoft.com/office/drawing/2010/main">
                  <a:noFill/>
                </a14:hiddenFill>
              </a:ext>
            </a:extLst>
          </p:spPr>
        </p:cxnSp>
        <p:cxnSp>
          <p:nvCxnSpPr>
            <p:cNvPr id="88103" name="AutoShape 38"/>
            <p:cNvCxnSpPr>
              <a:cxnSpLocks noChangeAspect="1" noChangeShapeType="1"/>
              <a:stCxn id="88077" idx="0"/>
              <a:endCxn id="88071" idx="2"/>
            </p:cNvCxnSpPr>
            <p:nvPr/>
          </p:nvCxnSpPr>
          <p:spPr bwMode="auto">
            <a:xfrm flipV="1">
              <a:off x="5883863" y="3931783"/>
              <a:ext cx="371325" cy="449371"/>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04" name="AutoShape 39"/>
            <p:cNvCxnSpPr>
              <a:cxnSpLocks noChangeAspect="1" noChangeShapeType="1"/>
              <a:stCxn id="88077" idx="0"/>
              <a:endCxn id="88084" idx="4"/>
            </p:cNvCxnSpPr>
            <p:nvPr/>
          </p:nvCxnSpPr>
          <p:spPr bwMode="auto">
            <a:xfrm flipV="1">
              <a:off x="5883863" y="3925605"/>
              <a:ext cx="3435933" cy="455548"/>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05" name="AutoShape 40"/>
            <p:cNvCxnSpPr>
              <a:cxnSpLocks noChangeAspect="1" noChangeShapeType="1"/>
              <a:stCxn id="88077" idx="0"/>
              <a:endCxn id="88070" idx="2"/>
            </p:cNvCxnSpPr>
            <p:nvPr/>
          </p:nvCxnSpPr>
          <p:spPr bwMode="auto">
            <a:xfrm flipH="1" flipV="1">
              <a:off x="4929699" y="3931783"/>
              <a:ext cx="954165" cy="449371"/>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06" name="AutoShape 41"/>
            <p:cNvCxnSpPr>
              <a:cxnSpLocks noChangeAspect="1" noChangeShapeType="1"/>
              <a:stCxn id="88078" idx="0"/>
              <a:endCxn id="88071" idx="2"/>
            </p:cNvCxnSpPr>
            <p:nvPr/>
          </p:nvCxnSpPr>
          <p:spPr bwMode="auto">
            <a:xfrm flipH="1" flipV="1">
              <a:off x="6255188" y="3931782"/>
              <a:ext cx="2856077" cy="433322"/>
            </a:xfrm>
            <a:prstGeom prst="straightConnector1">
              <a:avLst/>
            </a:prstGeom>
            <a:noFill/>
            <a:ln w="22225">
              <a:solidFill>
                <a:srgbClr val="FF6600"/>
              </a:solidFill>
              <a:prstDash val="dash"/>
              <a:round/>
              <a:headEnd/>
              <a:tailEnd type="triangle" w="med" len="med"/>
            </a:ln>
            <a:extLst>
              <a:ext uri="{909E8E84-426E-40DD-AFC4-6F175D3DCCD1}">
                <a14:hiddenFill xmlns:a14="http://schemas.microsoft.com/office/drawing/2010/main">
                  <a:noFill/>
                </a14:hiddenFill>
              </a:ext>
            </a:extLst>
          </p:spPr>
        </p:cxnSp>
        <p:cxnSp>
          <p:nvCxnSpPr>
            <p:cNvPr id="88107" name="AutoShape 42"/>
            <p:cNvCxnSpPr>
              <a:cxnSpLocks noChangeAspect="1" noChangeShapeType="1"/>
              <a:stCxn id="88078" idx="0"/>
              <a:endCxn id="88072" idx="2"/>
            </p:cNvCxnSpPr>
            <p:nvPr/>
          </p:nvCxnSpPr>
          <p:spPr bwMode="auto">
            <a:xfrm flipH="1" flipV="1">
              <a:off x="7604962" y="3931782"/>
              <a:ext cx="1506302" cy="433322"/>
            </a:xfrm>
            <a:prstGeom prst="straightConnector1">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8108" name="AutoShape 43"/>
            <p:cNvCxnSpPr>
              <a:cxnSpLocks noChangeAspect="1" noChangeShapeType="1"/>
              <a:stCxn id="88078" idx="0"/>
              <a:endCxn id="88084" idx="4"/>
            </p:cNvCxnSpPr>
            <p:nvPr/>
          </p:nvCxnSpPr>
          <p:spPr bwMode="auto">
            <a:xfrm flipV="1">
              <a:off x="9111265" y="3916340"/>
              <a:ext cx="208531" cy="448764"/>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09" name="AutoShape 44"/>
            <p:cNvCxnSpPr>
              <a:cxnSpLocks noChangeAspect="1" noChangeShapeType="1"/>
              <a:stCxn id="88076" idx="0"/>
              <a:endCxn id="88070" idx="2"/>
            </p:cNvCxnSpPr>
            <p:nvPr/>
          </p:nvCxnSpPr>
          <p:spPr bwMode="auto">
            <a:xfrm flipH="1" flipV="1">
              <a:off x="4929699" y="3931782"/>
              <a:ext cx="2613377" cy="444738"/>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10" name="AutoShape 45"/>
            <p:cNvCxnSpPr>
              <a:cxnSpLocks noChangeAspect="1" noChangeShapeType="1"/>
              <a:stCxn id="88076" idx="0"/>
              <a:endCxn id="88071" idx="2"/>
            </p:cNvCxnSpPr>
            <p:nvPr/>
          </p:nvCxnSpPr>
          <p:spPr bwMode="auto">
            <a:xfrm flipH="1" flipV="1">
              <a:off x="6255188" y="3931782"/>
              <a:ext cx="1287887" cy="444738"/>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8111" name="AutoShape 46"/>
            <p:cNvCxnSpPr>
              <a:cxnSpLocks noChangeAspect="1" noChangeShapeType="1"/>
              <a:stCxn id="88076" idx="0"/>
              <a:endCxn id="88084" idx="4"/>
            </p:cNvCxnSpPr>
            <p:nvPr/>
          </p:nvCxnSpPr>
          <p:spPr bwMode="auto">
            <a:xfrm flipV="1">
              <a:off x="7543075" y="3925606"/>
              <a:ext cx="1776720" cy="450915"/>
            </a:xfrm>
            <a:prstGeom prst="straightConnector1">
              <a:avLst/>
            </a:prstGeom>
            <a:noFill/>
            <a:ln w="22225">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8112" name="1604515680"/>
            <p:cNvSpPr txBox="1">
              <a:spLocks noChangeAspect="1" noChangeArrowheads="1"/>
            </p:cNvSpPr>
            <p:nvPr/>
          </p:nvSpPr>
          <p:spPr bwMode="auto">
            <a:xfrm>
              <a:off x="8292245" y="2528900"/>
              <a:ext cx="1836005" cy="65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200" b="1" dirty="0">
                  <a:solidFill>
                    <a:srgbClr val="000000"/>
                  </a:solidFill>
                  <a:latin typeface="+mn-ea"/>
                  <a:ea typeface="+mn-ea"/>
                </a:rPr>
                <a:t>Large-sized enterprises or industries</a:t>
              </a:r>
              <a:endParaRPr lang="zh-CN" altLang="en-US" sz="1200" b="1" dirty="0">
                <a:solidFill>
                  <a:srgbClr val="000000"/>
                </a:solidFill>
                <a:latin typeface="+mn-ea"/>
                <a:ea typeface="+mn-ea"/>
              </a:endParaRPr>
            </a:p>
          </p:txBody>
        </p:sp>
        <p:sp>
          <p:nvSpPr>
            <p:cNvPr id="88113" name="529597092"/>
            <p:cNvSpPr txBox="1">
              <a:spLocks noChangeAspect="1" noChangeArrowheads="1"/>
            </p:cNvSpPr>
            <p:nvPr/>
          </p:nvSpPr>
          <p:spPr bwMode="auto">
            <a:xfrm>
              <a:off x="1981560" y="3080901"/>
              <a:ext cx="1282847" cy="7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Cloud computing providers</a:t>
              </a:r>
              <a:endParaRPr lang="zh-CN" altLang="en-US" sz="1300" b="1" dirty="0">
                <a:solidFill>
                  <a:srgbClr val="000000"/>
                </a:solidFill>
                <a:latin typeface="+mn-ea"/>
                <a:ea typeface="+mn-ea"/>
              </a:endParaRPr>
            </a:p>
          </p:txBody>
        </p:sp>
        <p:sp>
          <p:nvSpPr>
            <p:cNvPr id="88114" name="1631494902"/>
            <p:cNvSpPr txBox="1">
              <a:spLocks noChangeAspect="1" noChangeArrowheads="1"/>
            </p:cNvSpPr>
            <p:nvPr/>
          </p:nvSpPr>
          <p:spPr bwMode="auto">
            <a:xfrm>
              <a:off x="1981560" y="4551020"/>
              <a:ext cx="1435164" cy="90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Cloud computing equipment suppliers</a:t>
              </a:r>
              <a:endParaRPr lang="zh-CN" altLang="en-US" sz="1300" b="1" dirty="0">
                <a:solidFill>
                  <a:srgbClr val="000000"/>
                </a:solidFill>
                <a:latin typeface="+mn-ea"/>
                <a:ea typeface="+mn-ea"/>
              </a:endParaRPr>
            </a:p>
          </p:txBody>
        </p:sp>
        <p:sp>
          <p:nvSpPr>
            <p:cNvPr id="88115" name="1314980226"/>
            <p:cNvSpPr txBox="1">
              <a:spLocks noChangeAspect="1" noChangeArrowheads="1"/>
            </p:cNvSpPr>
            <p:nvPr/>
          </p:nvSpPr>
          <p:spPr bwMode="auto">
            <a:xfrm>
              <a:off x="1981560" y="1856232"/>
              <a:ext cx="1367517" cy="7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Cloud computing users</a:t>
              </a:r>
              <a:endParaRPr lang="zh-CN" altLang="en-US" sz="1300" b="1" dirty="0">
                <a:solidFill>
                  <a:srgbClr val="000000"/>
                </a:solidFill>
                <a:latin typeface="+mn-ea"/>
                <a:ea typeface="+mn-ea"/>
              </a:endParaRPr>
            </a:p>
          </p:txBody>
        </p:sp>
        <p:pic>
          <p:nvPicPr>
            <p:cNvPr id="88116" name="Picture 51"/>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653945" y="3615216"/>
              <a:ext cx="709748" cy="19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8117" name="AutoShape 52"/>
            <p:cNvCxnSpPr>
              <a:cxnSpLocks noChangeAspect="1" noChangeShapeType="1"/>
              <a:stCxn id="88069" idx="0"/>
              <a:endCxn id="88139" idx="4"/>
            </p:cNvCxnSpPr>
            <p:nvPr/>
          </p:nvCxnSpPr>
          <p:spPr bwMode="auto">
            <a:xfrm flipH="1" flipV="1">
              <a:off x="3874477" y="2239306"/>
              <a:ext cx="1860658" cy="3505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8118" name="AutoShape 53"/>
            <p:cNvCxnSpPr>
              <a:cxnSpLocks noChangeAspect="1" noChangeShapeType="1"/>
              <a:stCxn id="88069" idx="0"/>
              <a:endCxn id="88137" idx="4"/>
            </p:cNvCxnSpPr>
            <p:nvPr/>
          </p:nvCxnSpPr>
          <p:spPr bwMode="auto">
            <a:xfrm flipH="1" flipV="1">
              <a:off x="5131733" y="2239308"/>
              <a:ext cx="603402" cy="3505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8119" name="966434463"/>
            <p:cNvSpPr txBox="1">
              <a:spLocks noChangeAspect="1" noChangeArrowheads="1"/>
            </p:cNvSpPr>
            <p:nvPr/>
          </p:nvSpPr>
          <p:spPr bwMode="auto">
            <a:xfrm>
              <a:off x="5588286" y="2950617"/>
              <a:ext cx="1341843" cy="133646"/>
            </a:xfrm>
            <a:prstGeom prst="rect">
              <a:avLst/>
            </a:prstGeom>
            <a:solidFill>
              <a:srgbClr val="990000"/>
            </a:solidFill>
            <a:ln w="9525" algn="ctr">
              <a:solidFill>
                <a:srgbClr val="990000"/>
              </a:solidFill>
              <a:miter lim="800000"/>
              <a:headEnd/>
              <a:tailEnd/>
            </a:ln>
          </p:spPr>
          <p:txBody>
            <a:bodyPr wrap="square" lIns="0" tIns="0" rIns="0" bIns="0">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200" b="1" dirty="0">
                  <a:solidFill>
                    <a:srgbClr val="FFFFFF"/>
                  </a:solidFill>
                  <a:latin typeface="+mn-ea"/>
                  <a:ea typeface="+mn-ea"/>
                </a:rPr>
                <a:t>Telecom operators</a:t>
              </a:r>
              <a:endParaRPr lang="zh-CN" altLang="en-US" sz="1200" b="1" dirty="0">
                <a:solidFill>
                  <a:srgbClr val="FFFFFF"/>
                </a:solidFill>
                <a:latin typeface="+mn-ea"/>
                <a:ea typeface="+mn-ea"/>
              </a:endParaRPr>
            </a:p>
          </p:txBody>
        </p:sp>
        <p:sp>
          <p:nvSpPr>
            <p:cNvPr id="88120" name="30892415"/>
            <p:cNvSpPr txBox="1">
              <a:spLocks noChangeAspect="1" noChangeArrowheads="1"/>
            </p:cNvSpPr>
            <p:nvPr/>
          </p:nvSpPr>
          <p:spPr bwMode="auto">
            <a:xfrm>
              <a:off x="3251685" y="2950617"/>
              <a:ext cx="2121411" cy="133646"/>
            </a:xfrm>
            <a:prstGeom prst="rect">
              <a:avLst/>
            </a:prstGeom>
            <a:solidFill>
              <a:srgbClr val="990000"/>
            </a:solidFill>
            <a:ln w="9525" algn="ctr">
              <a:solidFill>
                <a:srgbClr val="990000"/>
              </a:solidFill>
              <a:miter lim="800000"/>
              <a:headEnd/>
              <a:tailEnd/>
            </a:ln>
          </p:spPr>
          <p:txBody>
            <a:bodyPr wrap="square" lIns="100159" tIns="0" rIns="100159" bIns="0">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200" b="1" dirty="0">
                  <a:solidFill>
                    <a:srgbClr val="FFFFFF"/>
                  </a:solidFill>
                  <a:latin typeface="+mn-ea"/>
                  <a:ea typeface="+mn-ea"/>
                </a:rPr>
                <a:t>Internet service providers</a:t>
              </a:r>
              <a:endParaRPr lang="zh-CN" altLang="en-US" sz="1200" b="1" dirty="0">
                <a:solidFill>
                  <a:srgbClr val="FFFFFF"/>
                </a:solidFill>
                <a:latin typeface="+mn-ea"/>
                <a:ea typeface="+mn-ea"/>
              </a:endParaRPr>
            </a:p>
          </p:txBody>
        </p:sp>
        <p:sp>
          <p:nvSpPr>
            <p:cNvPr id="88121" name="2135286067"/>
            <p:cNvSpPr txBox="1">
              <a:spLocks noChangeAspect="1" noChangeArrowheads="1"/>
            </p:cNvSpPr>
            <p:nvPr/>
          </p:nvSpPr>
          <p:spPr bwMode="auto">
            <a:xfrm>
              <a:off x="7008759" y="2950617"/>
              <a:ext cx="1200195" cy="267293"/>
            </a:xfrm>
            <a:prstGeom prst="rect">
              <a:avLst/>
            </a:prstGeom>
            <a:solidFill>
              <a:srgbClr val="990000"/>
            </a:solidFill>
            <a:ln w="9525" algn="ctr">
              <a:solidFill>
                <a:srgbClr val="990000"/>
              </a:solidFill>
              <a:miter lim="800000"/>
              <a:headEnd/>
              <a:tailEnd/>
            </a:ln>
          </p:spPr>
          <p:txBody>
            <a:bodyPr wrap="square" lIns="0" tIns="0" rIns="0" bIns="0">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200" b="1" dirty="0">
                  <a:solidFill>
                    <a:srgbClr val="FFFFFF"/>
                  </a:solidFill>
                  <a:latin typeface="+mn-ea"/>
                  <a:ea typeface="+mn-ea"/>
                </a:rPr>
                <a:t>Transformed IT vendors </a:t>
              </a:r>
              <a:endParaRPr lang="zh-CN" altLang="en-US" sz="1200" b="1" dirty="0">
                <a:solidFill>
                  <a:srgbClr val="FFFFFF"/>
                </a:solidFill>
                <a:latin typeface="+mn-ea"/>
                <a:ea typeface="+mn-ea"/>
              </a:endParaRPr>
            </a:p>
          </p:txBody>
        </p:sp>
        <p:cxnSp>
          <p:nvCxnSpPr>
            <p:cNvPr id="88122" name="AutoShape 57"/>
            <p:cNvCxnSpPr>
              <a:cxnSpLocks noChangeAspect="1" noChangeShapeType="1"/>
              <a:stCxn id="88069" idx="0"/>
              <a:endCxn id="88135" idx="4"/>
            </p:cNvCxnSpPr>
            <p:nvPr/>
          </p:nvCxnSpPr>
          <p:spPr bwMode="auto">
            <a:xfrm flipV="1">
              <a:off x="5735135" y="2239308"/>
              <a:ext cx="622676" cy="3505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8123" name="AutoShape 58"/>
            <p:cNvCxnSpPr>
              <a:cxnSpLocks noChangeAspect="1" noChangeShapeType="1"/>
              <a:stCxn id="88069" idx="0"/>
              <a:endCxn id="88133" idx="4"/>
            </p:cNvCxnSpPr>
            <p:nvPr/>
          </p:nvCxnSpPr>
          <p:spPr bwMode="auto">
            <a:xfrm flipV="1">
              <a:off x="5735135" y="2239306"/>
              <a:ext cx="2046448" cy="3505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8124" name="1352049507"/>
            <p:cNvSpPr txBox="1">
              <a:spLocks noChangeAspect="1" noChangeArrowheads="1"/>
            </p:cNvSpPr>
            <p:nvPr/>
          </p:nvSpPr>
          <p:spPr bwMode="auto">
            <a:xfrm>
              <a:off x="3251684" y="2564904"/>
              <a:ext cx="5115692" cy="47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200" b="1" dirty="0">
                  <a:solidFill>
                    <a:srgbClr val="000000"/>
                  </a:solidFill>
                  <a:latin typeface="+mn-ea"/>
                  <a:ea typeface="+mn-ea"/>
                </a:rPr>
                <a:t>Cloud computing, telecom, IT, Internet service providers compete with each other.</a:t>
              </a:r>
            </a:p>
          </p:txBody>
        </p:sp>
        <p:sp>
          <p:nvSpPr>
            <p:cNvPr id="88139" name="Oval 61"/>
            <p:cNvSpPr>
              <a:spLocks noChangeAspect="1" noChangeArrowheads="1"/>
            </p:cNvSpPr>
            <p:nvPr/>
          </p:nvSpPr>
          <p:spPr bwMode="auto">
            <a:xfrm>
              <a:off x="3377027" y="1819276"/>
              <a:ext cx="994901" cy="420031"/>
            </a:xfrm>
            <a:prstGeom prst="ellipse">
              <a:avLst/>
            </a:prstGeom>
            <a:solidFill>
              <a:srgbClr val="DDDDDD"/>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140" name="196712031"/>
            <p:cNvSpPr txBox="1">
              <a:spLocks noChangeAspect="1" noChangeArrowheads="1"/>
            </p:cNvSpPr>
            <p:nvPr/>
          </p:nvSpPr>
          <p:spPr bwMode="auto">
            <a:xfrm>
              <a:off x="3380673" y="1896488"/>
              <a:ext cx="1184274" cy="3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Consumers</a:t>
              </a:r>
              <a:r>
                <a:rPr lang="zh-CN" altLang="en-US" sz="1300" b="1" dirty="0">
                  <a:solidFill>
                    <a:srgbClr val="000000"/>
                  </a:solidFill>
                  <a:latin typeface="+mn-ea"/>
                  <a:ea typeface="+mn-ea"/>
                </a:rPr>
                <a:t> </a:t>
              </a:r>
            </a:p>
          </p:txBody>
        </p:sp>
        <p:sp>
          <p:nvSpPr>
            <p:cNvPr id="88137" name="Oval 64"/>
            <p:cNvSpPr>
              <a:spLocks noChangeAspect="1" noChangeArrowheads="1"/>
            </p:cNvSpPr>
            <p:nvPr/>
          </p:nvSpPr>
          <p:spPr bwMode="auto">
            <a:xfrm>
              <a:off x="4619320" y="1753201"/>
              <a:ext cx="1024826" cy="486106"/>
            </a:xfrm>
            <a:prstGeom prst="ellipse">
              <a:avLst/>
            </a:prstGeom>
            <a:solidFill>
              <a:srgbClr val="DDDDDD"/>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138" name="1824694886"/>
            <p:cNvSpPr txBox="1">
              <a:spLocks noChangeAspect="1" noChangeArrowheads="1"/>
            </p:cNvSpPr>
            <p:nvPr/>
          </p:nvSpPr>
          <p:spPr bwMode="auto">
            <a:xfrm>
              <a:off x="4548974" y="1726478"/>
              <a:ext cx="1150605" cy="5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1050" b="1" dirty="0">
                  <a:solidFill>
                    <a:srgbClr val="000000"/>
                  </a:solidFill>
                  <a:latin typeface="+mn-ea"/>
                  <a:ea typeface="+mn-ea"/>
                </a:rPr>
                <a:t>Small- to medium-sized ICPs</a:t>
              </a:r>
            </a:p>
          </p:txBody>
        </p:sp>
        <p:sp>
          <p:nvSpPr>
            <p:cNvPr id="88135" name="Oval 67"/>
            <p:cNvSpPr>
              <a:spLocks noChangeAspect="1" noChangeArrowheads="1"/>
            </p:cNvSpPr>
            <p:nvPr/>
          </p:nvSpPr>
          <p:spPr bwMode="auto">
            <a:xfrm>
              <a:off x="5863494" y="1776037"/>
              <a:ext cx="988634" cy="463270"/>
            </a:xfrm>
            <a:prstGeom prst="ellipse">
              <a:avLst/>
            </a:prstGeom>
            <a:solidFill>
              <a:srgbClr val="DDDDDD"/>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300">
                <a:latin typeface="+mn-ea"/>
                <a:ea typeface="+mn-ea"/>
              </a:endParaRPr>
            </a:p>
          </p:txBody>
        </p:sp>
        <p:sp>
          <p:nvSpPr>
            <p:cNvPr id="88136" name="1393749263"/>
            <p:cNvSpPr txBox="1">
              <a:spLocks noChangeAspect="1" noChangeArrowheads="1"/>
            </p:cNvSpPr>
            <p:nvPr/>
          </p:nvSpPr>
          <p:spPr bwMode="auto">
            <a:xfrm>
              <a:off x="6044994" y="1880829"/>
              <a:ext cx="670351" cy="3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SMBs</a:t>
              </a:r>
              <a:endParaRPr lang="zh-CN" altLang="en-US" sz="1300" b="1" dirty="0">
                <a:solidFill>
                  <a:srgbClr val="000000"/>
                </a:solidFill>
                <a:latin typeface="+mn-ea"/>
                <a:ea typeface="+mn-ea"/>
              </a:endParaRPr>
            </a:p>
          </p:txBody>
        </p:sp>
        <p:sp>
          <p:nvSpPr>
            <p:cNvPr id="88133" name="Oval 70"/>
            <p:cNvSpPr>
              <a:spLocks noChangeAspect="1" noChangeArrowheads="1"/>
            </p:cNvSpPr>
            <p:nvPr/>
          </p:nvSpPr>
          <p:spPr bwMode="auto">
            <a:xfrm>
              <a:off x="7284133" y="1819276"/>
              <a:ext cx="994901" cy="420031"/>
            </a:xfrm>
            <a:prstGeom prst="ellipse">
              <a:avLst/>
            </a:prstGeom>
            <a:solidFill>
              <a:srgbClr val="DDDDDD"/>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134" name="1457076753"/>
            <p:cNvSpPr txBox="1">
              <a:spLocks noChangeAspect="1" noChangeArrowheads="1"/>
            </p:cNvSpPr>
            <p:nvPr/>
          </p:nvSpPr>
          <p:spPr bwMode="auto">
            <a:xfrm>
              <a:off x="7311192" y="1896488"/>
              <a:ext cx="1034810" cy="3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300" b="1" dirty="0">
                  <a:solidFill>
                    <a:srgbClr val="000000"/>
                  </a:solidFill>
                  <a:latin typeface="+mn-ea"/>
                  <a:ea typeface="+mn-ea"/>
                </a:rPr>
                <a:t>Industries</a:t>
              </a:r>
              <a:endParaRPr lang="zh-CN" altLang="en-US" sz="1300" b="1" dirty="0">
                <a:solidFill>
                  <a:srgbClr val="000000"/>
                </a:solidFill>
                <a:latin typeface="+mn-ea"/>
                <a:ea typeface="+mn-ea"/>
              </a:endParaRPr>
            </a:p>
          </p:txBody>
        </p:sp>
        <p:sp>
          <p:nvSpPr>
            <p:cNvPr id="88131" name="Oval 73"/>
            <p:cNvSpPr>
              <a:spLocks noChangeAspect="1" noChangeArrowheads="1"/>
            </p:cNvSpPr>
            <p:nvPr/>
          </p:nvSpPr>
          <p:spPr bwMode="auto">
            <a:xfrm>
              <a:off x="8700921" y="1819276"/>
              <a:ext cx="994901" cy="420031"/>
            </a:xfrm>
            <a:prstGeom prst="ellipse">
              <a:avLst/>
            </a:prstGeom>
            <a:solidFill>
              <a:srgbClr val="DDDDDD"/>
            </a:solidFill>
            <a:ln w="9525" algn="ctr">
              <a:solidFill>
                <a:srgbClr val="000000"/>
              </a:solidFill>
              <a:round/>
              <a:headEnd/>
              <a:tailEnd/>
            </a:ln>
          </p:spPr>
          <p:txBody>
            <a:bodyPr wrap="none"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endParaRPr lang="zh-CN" altLang="en-US" sz="1000">
                <a:latin typeface="+mn-ea"/>
                <a:ea typeface="+mn-ea"/>
              </a:endParaRPr>
            </a:p>
          </p:txBody>
        </p:sp>
        <p:sp>
          <p:nvSpPr>
            <p:cNvPr id="88132" name="1399265804"/>
            <p:cNvSpPr txBox="1">
              <a:spLocks noChangeAspect="1" noChangeArrowheads="1"/>
            </p:cNvSpPr>
            <p:nvPr/>
          </p:nvSpPr>
          <p:spPr bwMode="auto">
            <a:xfrm>
              <a:off x="8724293" y="1898031"/>
              <a:ext cx="1030963" cy="28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0159" tIns="50079" rIns="100159" bIns="50079">
              <a:spAutoFit/>
            </a:bodyPr>
            <a:lstStyle>
              <a:lvl1pPr defTabSz="80010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anose="02010600040101010101" pitchFamily="2" charset="-122"/>
                </a:defRPr>
              </a:lvl1pPr>
              <a:lvl2pPr marL="742950" indent="-285750" defTabSz="80010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anose="02010600040101010101" pitchFamily="2" charset="-122"/>
                </a:defRPr>
              </a:lvl2pPr>
              <a:lvl3pPr marL="1143000" indent="-228600" defTabSz="800100">
                <a:lnSpc>
                  <a:spcPct val="140000"/>
                </a:lnSpc>
                <a:spcBef>
                  <a:spcPct val="30000"/>
                </a:spcBef>
                <a:buSzPct val="50000"/>
                <a:buFont typeface="Wingdings" panose="05000000000000000000" pitchFamily="2" charset="2"/>
                <a:buChar char="n"/>
                <a:defRPr>
                  <a:solidFill>
                    <a:schemeClr val="tx1"/>
                  </a:solidFill>
                  <a:latin typeface="FrutigerNext LT Light" pitchFamily="34" charset="0"/>
                  <a:ea typeface="华文细黑" panose="02010600040101010101" pitchFamily="2" charset="-122"/>
                </a:defRPr>
              </a:lvl3pPr>
              <a:lvl4pPr marL="1600200" indent="-228600" defTabSz="800100">
                <a:lnSpc>
                  <a:spcPct val="140000"/>
                </a:lnSpc>
                <a:spcBef>
                  <a:spcPct val="30000"/>
                </a:spcBef>
                <a:buChar char="–"/>
                <a:defRPr sz="1600">
                  <a:solidFill>
                    <a:schemeClr val="tx1"/>
                  </a:solidFill>
                  <a:latin typeface="FrutigerNext LT Medium" pitchFamily="34" charset="0"/>
                  <a:ea typeface="华文细黑" panose="02010600040101010101" pitchFamily="2" charset="-122"/>
                </a:defRPr>
              </a:lvl4pPr>
              <a:lvl5pPr marL="2057400" indent="-228600" defTabSz="800100">
                <a:lnSpc>
                  <a:spcPct val="140000"/>
                </a:lnSpc>
                <a:spcBef>
                  <a:spcPct val="30000"/>
                </a:spcBef>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5pPr>
              <a:lvl6pPr marL="25146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6pPr>
              <a:lvl7pPr marL="29718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7pPr>
              <a:lvl8pPr marL="34290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8pPr>
              <a:lvl9pPr marL="3886200" indent="-228600" defTabSz="800100" eaLnBrk="0" fontAlgn="base" hangingPunct="0">
                <a:lnSpc>
                  <a:spcPct val="140000"/>
                </a:lnSpc>
                <a:spcBef>
                  <a:spcPct val="30000"/>
                </a:spcBef>
                <a:spcAft>
                  <a:spcPct val="0"/>
                </a:spcAft>
                <a:buFont typeface="FrutigerNext LT Medium" pitchFamily="34" charset="0"/>
                <a:buChar char="~"/>
                <a:defRPr sz="1600">
                  <a:solidFill>
                    <a:schemeClr val="tx1"/>
                  </a:solidFill>
                  <a:latin typeface="FrutigerNext LT Medium" pitchFamily="34" charset="0"/>
                  <a:ea typeface="华文细黑" panose="02010600040101010101" pitchFamily="2" charset="-122"/>
                </a:defRPr>
              </a:lvl9pPr>
            </a:lstStyle>
            <a:p>
              <a:pPr eaLnBrk="1" fontAlgn="t" hangingPunct="1">
                <a:lnSpc>
                  <a:spcPct val="100000"/>
                </a:lnSpc>
                <a:spcBef>
                  <a:spcPct val="0"/>
                </a:spcBef>
                <a:buClrTx/>
                <a:buSzTx/>
                <a:buFontTx/>
                <a:buNone/>
                <a:defRPr/>
              </a:pPr>
              <a:r>
                <a:rPr lang="en-US" altLang="zh-CN" sz="1200" b="1" dirty="0">
                  <a:solidFill>
                    <a:srgbClr val="000000"/>
                  </a:solidFill>
                  <a:latin typeface="+mn-ea"/>
                  <a:ea typeface="+mn-ea"/>
                </a:rPr>
                <a:t>Employees</a:t>
              </a:r>
              <a:endParaRPr lang="zh-CN" altLang="en-US" sz="1200" b="1" dirty="0">
                <a:solidFill>
                  <a:srgbClr val="000000"/>
                </a:solidFill>
                <a:latin typeface="+mn-ea"/>
                <a:ea typeface="+mn-ea"/>
              </a:endParaRPr>
            </a:p>
          </p:txBody>
        </p:sp>
        <p:pic>
          <p:nvPicPr>
            <p:cNvPr id="88130" name="Picture 75" descr="HW_POS_RGB_Vertical"/>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366828" y="4481528"/>
              <a:ext cx="391693" cy="38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1300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952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355461766"/>
          <p:cNvSpPr>
            <a:spLocks noGrp="1"/>
          </p:cNvSpPr>
          <p:nvPr>
            <p:ph sz="quarter" idx="11"/>
          </p:nvPr>
        </p:nvSpPr>
        <p:spPr>
          <a:xfrm>
            <a:off x="911225" y="1233488"/>
            <a:ext cx="10560050" cy="4679950"/>
          </a:xfrm>
        </p:spPr>
        <p:txBody>
          <a:bodyPr/>
          <a:lstStyle/>
          <a:p>
            <a:r>
              <a:rPr lang="en-US" altLang="zh-CN" smtClean="0"/>
              <a:t>DC development</a:t>
            </a:r>
          </a:p>
          <a:p>
            <a:r>
              <a:rPr lang="en-US" altLang="zh-CN" smtClean="0"/>
              <a:t>Concepts of cloud computing</a:t>
            </a:r>
          </a:p>
          <a:p>
            <a:r>
              <a:rPr lang="en-US" altLang="zh-CN" smtClean="0"/>
              <a:t>Benefits of cloud computing</a:t>
            </a:r>
          </a:p>
          <a:p>
            <a:r>
              <a:rPr lang="en-US" altLang="zh-CN" smtClean="0"/>
              <a:t>Deployment modes of cloud computing</a:t>
            </a:r>
            <a:endParaRPr lang="en-US" altLang="zh-CN" dirty="0"/>
          </a:p>
        </p:txBody>
      </p:sp>
    </p:spTree>
    <p:extLst>
      <p:ext uri="{BB962C8B-B14F-4D97-AF65-F5344CB8AC3E}">
        <p14:creationId xmlns:p14="http://schemas.microsoft.com/office/powerpoint/2010/main" val="1892202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lgn="l"/>
            <a:r>
              <a:rPr lang="en-US" altLang="zh-CN" dirty="0"/>
              <a:t>Cloud computing is a type of computing technology based on Internet. By using this technology, users can provide shared software and hardware resources and information for computers and other devices on demand. (True or </a:t>
            </a:r>
            <a:r>
              <a:rPr lang="en-US" altLang="zh-CN" dirty="0" smtClean="0"/>
              <a:t>False)</a:t>
            </a:r>
            <a:endParaRPr lang="en-US" altLang="zh-CN" dirty="0"/>
          </a:p>
          <a:p>
            <a:pPr algn="l"/>
            <a:r>
              <a:rPr lang="en-US" altLang="zh-CN" dirty="0"/>
              <a:t>(</a:t>
            </a:r>
            <a:r>
              <a:rPr lang="en-US" altLang="zh-CN" dirty="0" smtClean="0"/>
              <a:t>Multiple </a:t>
            </a:r>
            <a:r>
              <a:rPr lang="en-US" altLang="zh-CN" dirty="0"/>
              <a:t>Choice </a:t>
            </a:r>
            <a:r>
              <a:rPr lang="en-US" altLang="zh-CN" dirty="0" smtClean="0"/>
              <a:t>Answer) What </a:t>
            </a:r>
            <a:r>
              <a:rPr lang="en-US" altLang="zh-CN" dirty="0"/>
              <a:t>benefits does cloud computing bring to enterprise IT?  (     )</a:t>
            </a:r>
          </a:p>
          <a:p>
            <a:pPr lvl="1" algn="l"/>
            <a:r>
              <a:rPr lang="en-US" altLang="zh-CN" dirty="0"/>
              <a:t>A. Resource reuse, improving resource utilization</a:t>
            </a:r>
          </a:p>
          <a:p>
            <a:pPr lvl="1" algn="l"/>
            <a:r>
              <a:rPr lang="en-US" altLang="zh-CN" dirty="0"/>
              <a:t>B. Unified maintenance, cutting down maintenance costs</a:t>
            </a:r>
          </a:p>
          <a:p>
            <a:pPr lvl="1" algn="l"/>
            <a:r>
              <a:rPr lang="en-US" altLang="zh-CN" dirty="0"/>
              <a:t>C. Fast and flexible deployment</a:t>
            </a:r>
          </a:p>
          <a:p>
            <a:pPr lvl="1" algn="l"/>
            <a:r>
              <a:rPr lang="en-US" altLang="zh-CN" dirty="0"/>
              <a:t>D. Centralized data management, enhancing information security</a:t>
            </a:r>
          </a:p>
          <a:p>
            <a:pPr algn="l"/>
            <a:endParaRPr lang="en-US" altLang="zh-CN" dirty="0"/>
          </a:p>
          <a:p>
            <a:pPr algn="l"/>
            <a:endParaRPr lang="zh-CN" altLang="en-US" dirty="0"/>
          </a:p>
        </p:txBody>
      </p:sp>
    </p:spTree>
    <p:extLst>
      <p:ext uri="{BB962C8B-B14F-4D97-AF65-F5344CB8AC3E}">
        <p14:creationId xmlns:p14="http://schemas.microsoft.com/office/powerpoint/2010/main" val="456230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93467596"/>
          <p:cNvSpPr>
            <a:spLocks noGrp="1"/>
          </p:cNvSpPr>
          <p:nvPr>
            <p:ph type="body" sz="quarter" idx="10"/>
          </p:nvPr>
        </p:nvSpPr>
        <p:spPr/>
        <p:txBody>
          <a:bodyPr/>
          <a:lstStyle/>
          <a:p>
            <a:r>
              <a:rPr lang="en-US" altLang="zh-CN"/>
              <a:t>Huawei Official Websites</a:t>
            </a:r>
          </a:p>
          <a:p>
            <a:pPr lvl="1"/>
            <a:r>
              <a:rPr lang="en-US" altLang="zh-CN"/>
              <a:t>Enterprise business: http://e.huawei.com/us/</a:t>
            </a:r>
          </a:p>
          <a:p>
            <a:pPr lvl="1"/>
            <a:r>
              <a:rPr lang="en-US" altLang="zh-CN"/>
              <a:t>Technical support: http://support.huawei.com/enterprise/en/index.html</a:t>
            </a:r>
          </a:p>
          <a:p>
            <a:pPr lvl="1"/>
            <a:r>
              <a:rPr lang="en-US" altLang="zh-CN"/>
              <a:t>Online learning: http://learning.huawei.com/en/</a:t>
            </a:r>
          </a:p>
          <a:p>
            <a:r>
              <a:rPr lang="en-US" altLang="zh-CN"/>
              <a:t>Documentation Tool</a:t>
            </a:r>
          </a:p>
          <a:p>
            <a:pPr lvl="1"/>
            <a:r>
              <a:rPr lang="en-US" altLang="zh-CN"/>
              <a:t>HedEx Lite</a:t>
            </a:r>
          </a:p>
          <a:p>
            <a:endParaRPr lang="zh-CN" altLang="en-US" dirty="0"/>
          </a:p>
        </p:txBody>
      </p:sp>
    </p:spTree>
    <p:extLst>
      <p:ext uri="{BB962C8B-B14F-4D97-AF65-F5344CB8AC3E}">
        <p14:creationId xmlns:p14="http://schemas.microsoft.com/office/powerpoint/2010/main" val="39599080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1343904611"/>
          <p:cNvSpPr>
            <a:spLocks noGrp="1"/>
          </p:cNvSpPr>
          <p:nvPr>
            <p:ph type="body" sz="quarter" idx="10"/>
          </p:nvPr>
        </p:nvSpPr>
        <p:spPr/>
        <p:txBody>
          <a:bodyPr/>
          <a:lstStyle/>
          <a:p>
            <a:r>
              <a:rPr lang="en-US" altLang="zh-CN" smtClean="0"/>
              <a:t>Huawei Learning Website</a:t>
            </a:r>
          </a:p>
          <a:p>
            <a:pPr lvl="1"/>
            <a:r>
              <a:rPr lang="en-US" altLang="zh-CN" smtClean="0"/>
              <a:t>http://support.huawei.com/learning/Index!toTrainIndex</a:t>
            </a:r>
          </a:p>
          <a:p>
            <a:r>
              <a:rPr lang="en-US" altLang="zh-CN" smtClean="0"/>
              <a:t>Huawei Support Case Library</a:t>
            </a:r>
          </a:p>
          <a:p>
            <a:pPr lvl="1"/>
            <a:r>
              <a:rPr lang="en-US" altLang="zh-CN" smtClean="0"/>
              <a:t>http://support.huawei.com/enterprise/servicecenter?lang=en</a:t>
            </a:r>
            <a:endParaRPr lang="zh-CN" altLang="en-US" smtClean="0"/>
          </a:p>
          <a:p>
            <a:endParaRPr lang="zh-CN" altLang="en-US" dirty="0"/>
          </a:p>
        </p:txBody>
      </p:sp>
    </p:spTree>
    <p:extLst>
      <p:ext uri="{BB962C8B-B14F-4D97-AF65-F5344CB8AC3E}">
        <p14:creationId xmlns:p14="http://schemas.microsoft.com/office/powerpoint/2010/main" val="127568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79280838"/>
          <p:cNvSpPr>
            <a:spLocks noGrp="1"/>
          </p:cNvSpPr>
          <p:nvPr>
            <p:ph type="body" sz="quarter" idx="10"/>
          </p:nvPr>
        </p:nvSpPr>
        <p:spPr/>
        <p:txBody>
          <a:bodyPr/>
          <a:lstStyle/>
          <a:p>
            <a:r>
              <a:rPr lang="en-US" altLang="zh-CN" b="1"/>
              <a:t>DC Development</a:t>
            </a:r>
          </a:p>
          <a:p>
            <a:r>
              <a:rPr lang="en-US" altLang="zh-CN">
                <a:solidFill>
                  <a:schemeClr val="bg1">
                    <a:lumMod val="50000"/>
                  </a:schemeClr>
                </a:solidFill>
              </a:rPr>
              <a:t>Cloud Computing Development</a:t>
            </a:r>
          </a:p>
          <a:p>
            <a:r>
              <a:rPr lang="en-US" altLang="zh-CN">
                <a:solidFill>
                  <a:schemeClr val="bg1">
                    <a:lumMod val="50000"/>
                  </a:schemeClr>
                </a:solidFill>
              </a:rPr>
              <a:t>Benefits of Cloud Computing</a:t>
            </a:r>
          </a:p>
          <a:p>
            <a:r>
              <a:rPr lang="en-US" altLang="zh-CN">
                <a:solidFill>
                  <a:schemeClr val="bg1">
                    <a:lumMod val="50000"/>
                  </a:schemeClr>
                </a:solidFill>
              </a:rPr>
              <a:t>Deployment Modes of Cloud Computing</a:t>
            </a:r>
          </a:p>
          <a:p>
            <a:endParaRPr lang="zh-CN" altLang="en-US" dirty="0">
              <a:solidFill>
                <a:schemeClr val="bg1">
                  <a:lumMod val="50000"/>
                </a:schemeClr>
              </a:solidFill>
            </a:endParaRPr>
          </a:p>
        </p:txBody>
      </p:sp>
    </p:spTree>
    <p:extLst>
      <p:ext uri="{BB962C8B-B14F-4D97-AF65-F5344CB8AC3E}">
        <p14:creationId xmlns:p14="http://schemas.microsoft.com/office/powerpoint/2010/main" val="21311142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71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DC Development</a:t>
            </a:r>
            <a:endParaRPr lang="zh-CN" altLang="en-US" dirty="0"/>
          </a:p>
        </p:txBody>
      </p:sp>
      <p:grpSp>
        <p:nvGrpSpPr>
          <p:cNvPr id="6" name="组合 5"/>
          <p:cNvGrpSpPr/>
          <p:nvPr/>
        </p:nvGrpSpPr>
        <p:grpSpPr>
          <a:xfrm>
            <a:off x="1343472" y="1376772"/>
            <a:ext cx="9168366" cy="5004978"/>
            <a:chOff x="2261198" y="1379754"/>
            <a:chExt cx="8254229" cy="4606281"/>
          </a:xfrm>
        </p:grpSpPr>
        <p:sp>
          <p:nvSpPr>
            <p:cNvPr id="3" name="1679264085"/>
            <p:cNvSpPr txBox="1">
              <a:spLocks/>
            </p:cNvSpPr>
            <p:nvPr/>
          </p:nvSpPr>
          <p:spPr>
            <a:xfrm>
              <a:off x="2261198" y="5013927"/>
              <a:ext cx="8254229" cy="972108"/>
            </a:xfrm>
            <a:prstGeom prst="rect">
              <a:avLst/>
            </a:prstGeom>
          </p:spPr>
          <p:txBody>
            <a:bodyPr/>
            <a:lstStyle/>
            <a:p>
              <a:pPr marL="654050" lvl="1" indent="-252413" defTabSz="801688" fontAlgn="base">
                <a:lnSpc>
                  <a:spcPct val="140000"/>
                </a:lnSpc>
                <a:spcBef>
                  <a:spcPct val="30000"/>
                </a:spcBef>
                <a:buClr>
                  <a:schemeClr val="tx1"/>
                </a:buClr>
                <a:buSzPct val="50000"/>
                <a:defRPr/>
              </a:pPr>
              <a:endParaRPr lang="en-US" altLang="zh-CN" sz="1400" kern="0" dirty="0">
                <a:solidFill>
                  <a:srgbClr val="C00000"/>
                </a:solidFill>
                <a:latin typeface="+mn-ea"/>
                <a:ea typeface="+mn-ea"/>
              </a:endParaRPr>
            </a:p>
            <a:p>
              <a:pPr marL="301625" indent="-301625" defTabSz="801688" fontAlgn="base">
                <a:lnSpc>
                  <a:spcPct val="140000"/>
                </a:lnSpc>
                <a:spcBef>
                  <a:spcPct val="30000"/>
                </a:spcBef>
                <a:buClr>
                  <a:srgbClr val="808080"/>
                </a:buClr>
                <a:buSzPct val="60000"/>
                <a:buFont typeface="Wingdings" pitchFamily="2" charset="2"/>
                <a:buChar char="l"/>
                <a:defRPr/>
              </a:pPr>
              <a:r>
                <a:rPr lang="en-US" altLang="zh-CN" sz="1400" b="1" dirty="0">
                  <a:solidFill>
                    <a:srgbClr val="C00000"/>
                  </a:solidFill>
                  <a:latin typeface="+mn-ea"/>
                  <a:ea typeface="+mn-ea"/>
                </a:rPr>
                <a:t>Service capability is a key indicator for weighing DC maturity. Cloud DCs are the future of DCs. </a:t>
              </a:r>
            </a:p>
            <a:p>
              <a:pPr marL="301625" indent="-301625" defTabSz="801688" fontAlgn="base">
                <a:lnSpc>
                  <a:spcPct val="140000"/>
                </a:lnSpc>
                <a:spcBef>
                  <a:spcPct val="30000"/>
                </a:spcBef>
                <a:buClr>
                  <a:srgbClr val="808080"/>
                </a:buClr>
                <a:buSzPct val="60000"/>
                <a:defRPr/>
              </a:pPr>
              <a:endParaRPr lang="en-US" altLang="zh-CN" sz="1400" kern="0" dirty="0">
                <a:solidFill>
                  <a:srgbClr val="C00000"/>
                </a:solidFill>
                <a:latin typeface="+mn-ea"/>
                <a:ea typeface="+mn-ea"/>
              </a:endParaRPr>
            </a:p>
          </p:txBody>
        </p:sp>
        <p:sp>
          <p:nvSpPr>
            <p:cNvPr id="48" name="Freeform 91"/>
            <p:cNvSpPr>
              <a:spLocks/>
            </p:cNvSpPr>
            <p:nvPr/>
          </p:nvSpPr>
          <p:spPr bwMode="auto">
            <a:xfrm>
              <a:off x="2493107" y="1379754"/>
              <a:ext cx="6516289" cy="3695821"/>
            </a:xfrm>
            <a:custGeom>
              <a:avLst/>
              <a:gdLst>
                <a:gd name="T0" fmla="*/ 0 w 1224"/>
                <a:gd name="T1" fmla="*/ 2147483647 h 765"/>
                <a:gd name="T2" fmla="*/ 2147483647 w 1224"/>
                <a:gd name="T3" fmla="*/ 2147483647 h 765"/>
                <a:gd name="T4" fmla="*/ 2147483647 w 1224"/>
                <a:gd name="T5" fmla="*/ 2147483647 h 765"/>
                <a:gd name="T6" fmla="*/ 2147483647 w 1224"/>
                <a:gd name="T7" fmla="*/ 2147483647 h 765"/>
                <a:gd name="T8" fmla="*/ 2147483647 w 1224"/>
                <a:gd name="T9" fmla="*/ 2147483647 h 765"/>
                <a:gd name="T10" fmla="*/ 2147483647 w 1224"/>
                <a:gd name="T11" fmla="*/ 2147483647 h 765"/>
                <a:gd name="T12" fmla="*/ 2147483647 w 1224"/>
                <a:gd name="T13" fmla="*/ 2147483647 h 765"/>
                <a:gd name="T14" fmla="*/ 2147483647 w 1224"/>
                <a:gd name="T15" fmla="*/ 2147483647 h 765"/>
                <a:gd name="T16" fmla="*/ 2147483647 w 1224"/>
                <a:gd name="T17" fmla="*/ 2147483647 h 765"/>
                <a:gd name="T18" fmla="*/ 2147483647 w 1224"/>
                <a:gd name="T19" fmla="*/ 2147483647 h 765"/>
                <a:gd name="T20" fmla="*/ 2147483647 w 1224"/>
                <a:gd name="T21" fmla="*/ 2147483647 h 765"/>
                <a:gd name="T22" fmla="*/ 2147483647 w 1224"/>
                <a:gd name="T23" fmla="*/ 2147483647 h 765"/>
                <a:gd name="T24" fmla="*/ 2147483647 w 1224"/>
                <a:gd name="T25" fmla="*/ 2147483647 h 765"/>
                <a:gd name="T26" fmla="*/ 2147483647 w 1224"/>
                <a:gd name="T27" fmla="*/ 2147483647 h 765"/>
                <a:gd name="T28" fmla="*/ 2147483647 w 1224"/>
                <a:gd name="T29" fmla="*/ 2147483647 h 765"/>
                <a:gd name="T30" fmla="*/ 2147483647 w 1224"/>
                <a:gd name="T31" fmla="*/ 0 h 765"/>
                <a:gd name="T32" fmla="*/ 2147483647 w 1224"/>
                <a:gd name="T33" fmla="*/ 2147483647 h 765"/>
                <a:gd name="T34" fmla="*/ 2147483647 w 1224"/>
                <a:gd name="T35" fmla="*/ 2147483647 h 765"/>
                <a:gd name="T36" fmla="*/ 2147483647 w 1224"/>
                <a:gd name="T37" fmla="*/ 2147483647 h 765"/>
                <a:gd name="T38" fmla="*/ 2147483647 w 1224"/>
                <a:gd name="T39" fmla="*/ 2147483647 h 765"/>
                <a:gd name="T40" fmla="*/ 2147483647 w 1224"/>
                <a:gd name="T41" fmla="*/ 2147483647 h 765"/>
                <a:gd name="T42" fmla="*/ 2147483647 w 1224"/>
                <a:gd name="T43" fmla="*/ 2147483647 h 765"/>
                <a:gd name="T44" fmla="*/ 2147483647 w 1224"/>
                <a:gd name="T45" fmla="*/ 2147483647 h 765"/>
                <a:gd name="T46" fmla="*/ 0 w 1224"/>
                <a:gd name="T47" fmla="*/ 2147483647 h 7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4" h="765">
                  <a:moveTo>
                    <a:pt x="0" y="764"/>
                  </a:moveTo>
                  <a:lnTo>
                    <a:pt x="149" y="714"/>
                  </a:lnTo>
                  <a:lnTo>
                    <a:pt x="193" y="697"/>
                  </a:lnTo>
                  <a:lnTo>
                    <a:pt x="234" y="683"/>
                  </a:lnTo>
                  <a:lnTo>
                    <a:pt x="282" y="662"/>
                  </a:lnTo>
                  <a:lnTo>
                    <a:pt x="351" y="632"/>
                  </a:lnTo>
                  <a:lnTo>
                    <a:pt x="402" y="606"/>
                  </a:lnTo>
                  <a:lnTo>
                    <a:pt x="470" y="575"/>
                  </a:lnTo>
                  <a:lnTo>
                    <a:pt x="594" y="514"/>
                  </a:lnTo>
                  <a:lnTo>
                    <a:pt x="685" y="457"/>
                  </a:lnTo>
                  <a:lnTo>
                    <a:pt x="779" y="395"/>
                  </a:lnTo>
                  <a:lnTo>
                    <a:pt x="855" y="338"/>
                  </a:lnTo>
                  <a:lnTo>
                    <a:pt x="1033" y="200"/>
                  </a:lnTo>
                  <a:lnTo>
                    <a:pt x="1073" y="252"/>
                  </a:lnTo>
                  <a:lnTo>
                    <a:pt x="1142" y="147"/>
                  </a:lnTo>
                  <a:lnTo>
                    <a:pt x="1223" y="0"/>
                  </a:lnTo>
                  <a:lnTo>
                    <a:pt x="1073" y="50"/>
                  </a:lnTo>
                  <a:lnTo>
                    <a:pt x="896" y="108"/>
                  </a:lnTo>
                  <a:lnTo>
                    <a:pt x="984" y="150"/>
                  </a:lnTo>
                  <a:lnTo>
                    <a:pt x="836" y="245"/>
                  </a:lnTo>
                  <a:lnTo>
                    <a:pt x="709" y="329"/>
                  </a:lnTo>
                  <a:lnTo>
                    <a:pt x="642" y="373"/>
                  </a:lnTo>
                  <a:lnTo>
                    <a:pt x="524" y="456"/>
                  </a:lnTo>
                  <a:lnTo>
                    <a:pt x="0" y="764"/>
                  </a:lnTo>
                </a:path>
              </a:pathLst>
            </a:custGeom>
            <a:solidFill>
              <a:srgbClr val="92D050"/>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lIns="92382" tIns="46191" rIns="92382" bIns="46191"/>
            <a:lstStyle/>
            <a:p>
              <a:endParaRPr lang="zh-CN" altLang="en-US" sz="1200">
                <a:latin typeface="+mn-ea"/>
              </a:endParaRPr>
            </a:p>
          </p:txBody>
        </p:sp>
        <p:sp>
          <p:nvSpPr>
            <p:cNvPr id="49" name="1191885267"/>
            <p:cNvSpPr/>
            <p:nvPr/>
          </p:nvSpPr>
          <p:spPr>
            <a:xfrm>
              <a:off x="8421428" y="2369937"/>
              <a:ext cx="1388796" cy="276829"/>
            </a:xfrm>
            <a:prstGeom prst="rect">
              <a:avLst/>
            </a:prstGeom>
            <a:noFill/>
          </p:spPr>
          <p:txBody>
            <a:bodyPr wrap="none">
              <a:spAutoFit/>
            </a:bodyPr>
            <a:lstStyle/>
            <a:p>
              <a:pPr algn="ctr"/>
              <a:r>
                <a:rPr lang="en-US" altLang="zh-CN" sz="1200" b="1" dirty="0">
                  <a:solidFill>
                    <a:srgbClr val="0000FF"/>
                  </a:solidFill>
                  <a:latin typeface="+mn-ea"/>
                  <a:ea typeface="+mn-ea"/>
                  <a:cs typeface="Arial" pitchFamily="34" charset="0"/>
                </a:rPr>
                <a:t>Service definition</a:t>
              </a:r>
              <a:endParaRPr lang="zh-TW" altLang="en-US" sz="1200" b="1" dirty="0">
                <a:solidFill>
                  <a:srgbClr val="0000FF"/>
                </a:solidFill>
                <a:latin typeface="+mn-ea"/>
                <a:ea typeface="+mn-ea"/>
                <a:cs typeface="Arial" pitchFamily="34" charset="0"/>
              </a:endParaRPr>
            </a:p>
          </p:txBody>
        </p:sp>
        <p:sp>
          <p:nvSpPr>
            <p:cNvPr id="50" name="1743939948"/>
            <p:cNvSpPr/>
            <p:nvPr/>
          </p:nvSpPr>
          <p:spPr>
            <a:xfrm>
              <a:off x="7680898" y="2979754"/>
              <a:ext cx="1710451" cy="276829"/>
            </a:xfrm>
            <a:prstGeom prst="rect">
              <a:avLst/>
            </a:prstGeom>
            <a:noFill/>
          </p:spPr>
          <p:txBody>
            <a:bodyPr wrap="none">
              <a:spAutoFit/>
            </a:bodyPr>
            <a:lstStyle/>
            <a:p>
              <a:pPr algn="ctr"/>
              <a:r>
                <a:rPr lang="en-US" altLang="zh-CN" sz="1200" b="1" dirty="0">
                  <a:solidFill>
                    <a:srgbClr val="0000FF"/>
                  </a:solidFill>
                  <a:latin typeface="+mn-ea"/>
                  <a:ea typeface="+mn-ea"/>
                  <a:cs typeface="Arial" pitchFamily="34" charset="0"/>
                </a:rPr>
                <a:t>Sharing service center</a:t>
              </a:r>
              <a:endParaRPr lang="zh-TW" altLang="en-US" sz="1200" b="1" dirty="0">
                <a:solidFill>
                  <a:srgbClr val="0000FF"/>
                </a:solidFill>
                <a:latin typeface="+mn-ea"/>
                <a:ea typeface="+mn-ea"/>
                <a:cs typeface="Arial" pitchFamily="34" charset="0"/>
              </a:endParaRPr>
            </a:p>
          </p:txBody>
        </p:sp>
        <p:sp>
          <p:nvSpPr>
            <p:cNvPr id="51" name="873186576"/>
            <p:cNvSpPr/>
            <p:nvPr/>
          </p:nvSpPr>
          <p:spPr>
            <a:xfrm>
              <a:off x="6637456" y="3544949"/>
              <a:ext cx="1618722" cy="276829"/>
            </a:xfrm>
            <a:prstGeom prst="rect">
              <a:avLst/>
            </a:prstGeom>
            <a:noFill/>
          </p:spPr>
          <p:txBody>
            <a:bodyPr wrap="none">
              <a:spAutoFit/>
            </a:bodyPr>
            <a:lstStyle/>
            <a:p>
              <a:pPr algn="ctr"/>
              <a:r>
                <a:rPr lang="en-US" altLang="zh-CN" sz="1200" b="1" dirty="0">
                  <a:solidFill>
                    <a:srgbClr val="0000FF"/>
                  </a:solidFill>
                  <a:latin typeface="+mn-ea"/>
                  <a:ea typeface="+mn-ea"/>
                  <a:cs typeface="Arial" pitchFamily="34" charset="0"/>
                </a:rPr>
                <a:t>Resource integration</a:t>
              </a:r>
              <a:endParaRPr lang="zh-TW" altLang="en-US" sz="1200" b="1" dirty="0">
                <a:solidFill>
                  <a:srgbClr val="0000FF"/>
                </a:solidFill>
                <a:latin typeface="+mn-ea"/>
                <a:ea typeface="+mn-ea"/>
                <a:cs typeface="Arial" pitchFamily="34" charset="0"/>
              </a:endParaRPr>
            </a:p>
          </p:txBody>
        </p:sp>
        <p:sp>
          <p:nvSpPr>
            <p:cNvPr id="52" name="950191312"/>
            <p:cNvSpPr/>
            <p:nvPr/>
          </p:nvSpPr>
          <p:spPr>
            <a:xfrm>
              <a:off x="5489599" y="4159137"/>
              <a:ext cx="1670099" cy="276829"/>
            </a:xfrm>
            <a:prstGeom prst="rect">
              <a:avLst/>
            </a:prstGeom>
            <a:noFill/>
          </p:spPr>
          <p:txBody>
            <a:bodyPr wrap="none">
              <a:spAutoFit/>
            </a:bodyPr>
            <a:lstStyle/>
            <a:p>
              <a:pPr algn="ctr"/>
              <a:r>
                <a:rPr lang="en-US" altLang="zh-CN" sz="1200" b="1" dirty="0">
                  <a:solidFill>
                    <a:srgbClr val="0000FF"/>
                  </a:solidFill>
                  <a:latin typeface="+mn-ea"/>
                  <a:ea typeface="+mn-ea"/>
                  <a:cs typeface="Arial" pitchFamily="34" charset="0"/>
                </a:rPr>
                <a:t>Hardware decoupling</a:t>
              </a:r>
              <a:endParaRPr lang="zh-TW" altLang="en-US" sz="1200" b="1" dirty="0">
                <a:solidFill>
                  <a:srgbClr val="0000FF"/>
                </a:solidFill>
                <a:latin typeface="+mn-ea"/>
                <a:ea typeface="+mn-ea"/>
                <a:cs typeface="Arial" pitchFamily="34" charset="0"/>
              </a:endParaRPr>
            </a:p>
          </p:txBody>
        </p:sp>
        <p:cxnSp>
          <p:nvCxnSpPr>
            <p:cNvPr id="53" name="直線接點 35"/>
            <p:cNvCxnSpPr/>
            <p:nvPr/>
          </p:nvCxnSpPr>
          <p:spPr>
            <a:xfrm>
              <a:off x="8152941" y="2447200"/>
              <a:ext cx="350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接點 37"/>
            <p:cNvCxnSpPr/>
            <p:nvPr/>
          </p:nvCxnSpPr>
          <p:spPr>
            <a:xfrm>
              <a:off x="8503139" y="2313009"/>
              <a:ext cx="0" cy="357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38"/>
            <p:cNvCxnSpPr/>
            <p:nvPr/>
          </p:nvCxnSpPr>
          <p:spPr>
            <a:xfrm>
              <a:off x="7396999" y="3071620"/>
              <a:ext cx="350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39"/>
            <p:cNvCxnSpPr/>
            <p:nvPr/>
          </p:nvCxnSpPr>
          <p:spPr>
            <a:xfrm>
              <a:off x="7747197" y="2937429"/>
              <a:ext cx="0" cy="313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接點 40"/>
            <p:cNvCxnSpPr/>
            <p:nvPr/>
          </p:nvCxnSpPr>
          <p:spPr>
            <a:xfrm>
              <a:off x="6304224" y="3620595"/>
              <a:ext cx="350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接點 41"/>
            <p:cNvCxnSpPr/>
            <p:nvPr/>
          </p:nvCxnSpPr>
          <p:spPr>
            <a:xfrm>
              <a:off x="6655363" y="3486404"/>
              <a:ext cx="0" cy="313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42"/>
            <p:cNvCxnSpPr/>
            <p:nvPr/>
          </p:nvCxnSpPr>
          <p:spPr>
            <a:xfrm>
              <a:off x="5194145" y="4256774"/>
              <a:ext cx="350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接點 43"/>
            <p:cNvCxnSpPr/>
            <p:nvPr/>
          </p:nvCxnSpPr>
          <p:spPr>
            <a:xfrm>
              <a:off x="5544343" y="4122584"/>
              <a:ext cx="0" cy="26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接點 44"/>
            <p:cNvCxnSpPr/>
            <p:nvPr/>
          </p:nvCxnSpPr>
          <p:spPr>
            <a:xfrm>
              <a:off x="3968449" y="4659346"/>
              <a:ext cx="350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45"/>
            <p:cNvCxnSpPr/>
            <p:nvPr/>
          </p:nvCxnSpPr>
          <p:spPr>
            <a:xfrm>
              <a:off x="4318647" y="4525155"/>
              <a:ext cx="0" cy="313112"/>
            </a:xfrm>
            <a:prstGeom prst="line">
              <a:avLst/>
            </a:prstGeom>
          </p:spPr>
          <p:style>
            <a:lnRef idx="1">
              <a:schemeClr val="accent1"/>
            </a:lnRef>
            <a:fillRef idx="0">
              <a:schemeClr val="accent1"/>
            </a:fillRef>
            <a:effectRef idx="0">
              <a:schemeClr val="accent1"/>
            </a:effectRef>
            <a:fontRef idx="minor">
              <a:schemeClr val="tx1"/>
            </a:fontRef>
          </p:style>
        </p:cxnSp>
        <p:sp>
          <p:nvSpPr>
            <p:cNvPr id="63" name="179425883"/>
            <p:cNvSpPr/>
            <p:nvPr/>
          </p:nvSpPr>
          <p:spPr bwMode="auto">
            <a:xfrm>
              <a:off x="6027835" y="2721915"/>
              <a:ext cx="1313246" cy="670953"/>
            </a:xfrm>
            <a:prstGeom prst="ellipse">
              <a:avLst/>
            </a:prstGeom>
            <a:solidFill>
              <a:srgbClr val="3276C8"/>
            </a:solidFill>
            <a:ln w="12700" cap="flat" cmpd="sng" algn="ctr">
              <a:solidFill>
                <a:schemeClr val="tx1">
                  <a:lumMod val="50000"/>
                  <a:lumOff val="50000"/>
                </a:schemeClr>
              </a:solidFill>
              <a:prstDash val="solid"/>
              <a:round/>
              <a:headEnd type="none" w="med" len="med"/>
              <a:tailEnd type="none" w="med" len="med"/>
            </a:ln>
            <a:effectLst>
              <a:outerShdw blurRad="107950" dist="12700" dir="5400000" algn="ctr">
                <a:srgbClr val="000000"/>
              </a:outerShdw>
              <a:softEdge rad="31750"/>
            </a:effectLst>
            <a:scene3d>
              <a:camera prst="orthographicFront">
                <a:rot lat="0" lon="0" rev="0"/>
              </a:camera>
              <a:lightRig rig="soft" dir="t">
                <a:rot lat="0" lon="0" rev="0"/>
              </a:lightRig>
            </a:scene3d>
            <a:sp3d contourW="38100" prstMaterial="matte">
              <a:bevelT w="63500" h="63500" prst="artDeco"/>
              <a:contourClr>
                <a:srgbClr val="FFFFFF"/>
              </a:contourClr>
            </a:sp3d>
          </p:spPr>
          <p:txBody>
            <a:bodyPr wrap="none" anchor="ctr"/>
            <a:lstStyle/>
            <a:p>
              <a:pPr marL="94083" indent="-94083" algn="ctr" eaLnBrk="0" fontAlgn="base" hangingPunct="0">
                <a:lnSpc>
                  <a:spcPct val="60000"/>
                </a:lnSpc>
                <a:spcBef>
                  <a:spcPct val="50000"/>
                </a:spcBef>
                <a:defRPr/>
              </a:pPr>
              <a:r>
                <a:rPr lang="en-US" altLang="zh-CN" sz="1200" b="1" dirty="0">
                  <a:solidFill>
                    <a:schemeClr val="bg1"/>
                  </a:solidFill>
                  <a:latin typeface="+mn-ea"/>
                  <a:ea typeface="+mn-ea"/>
                </a:rPr>
                <a:t>Cloud service</a:t>
              </a:r>
            </a:p>
            <a:p>
              <a:pPr marL="94083" indent="-94083" algn="ctr" eaLnBrk="0" fontAlgn="base" hangingPunct="0">
                <a:lnSpc>
                  <a:spcPct val="60000"/>
                </a:lnSpc>
                <a:spcBef>
                  <a:spcPct val="50000"/>
                </a:spcBef>
                <a:defRPr/>
              </a:pPr>
              <a:r>
                <a:rPr lang="en-US" altLang="zh-CN" sz="1200" b="1" dirty="0">
                  <a:solidFill>
                    <a:schemeClr val="bg1"/>
                  </a:solidFill>
                  <a:latin typeface="+mn-ea"/>
                  <a:ea typeface="+mn-ea"/>
                </a:rPr>
                <a:t>(cloud DC)</a:t>
              </a:r>
            </a:p>
          </p:txBody>
        </p:sp>
        <p:sp>
          <p:nvSpPr>
            <p:cNvPr id="64" name="1032088947"/>
            <p:cNvSpPr/>
            <p:nvPr/>
          </p:nvSpPr>
          <p:spPr bwMode="auto">
            <a:xfrm>
              <a:off x="5207883" y="3410976"/>
              <a:ext cx="1138147" cy="581493"/>
            </a:xfrm>
            <a:prstGeom prst="ellipse">
              <a:avLst/>
            </a:prstGeom>
            <a:solidFill>
              <a:srgbClr val="7DA9DF"/>
            </a:solidFill>
            <a:ln w="12700" cap="flat" cmpd="sng" algn="ctr">
              <a:solidFill>
                <a:schemeClr val="tx1">
                  <a:lumMod val="50000"/>
                  <a:lumOff val="50000"/>
                </a:schemeClr>
              </a:solidFill>
              <a:prstDash val="solid"/>
              <a:round/>
              <a:headEnd type="none" w="med" len="med"/>
              <a:tailEnd type="none" w="med" len="med"/>
            </a:ln>
            <a:effectLst>
              <a:outerShdw blurRad="107950" dist="12700" dir="5400000" algn="ctr">
                <a:srgbClr val="000000"/>
              </a:outerShdw>
              <a:softEdge rad="31750"/>
            </a:effectLst>
            <a:scene3d>
              <a:camera prst="orthographicFront">
                <a:rot lat="0" lon="0" rev="0"/>
              </a:camera>
              <a:lightRig rig="soft" dir="t">
                <a:rot lat="0" lon="0" rev="0"/>
              </a:lightRig>
            </a:scene3d>
            <a:sp3d contourW="38100" prstMaterial="matte">
              <a:bevelT w="63500" h="63500" prst="artDeco"/>
              <a:contourClr>
                <a:srgbClr val="FFFFFF"/>
              </a:contourClr>
            </a:sp3d>
          </p:spPr>
          <p:txBody>
            <a:bodyPr wrap="none" anchor="ctr"/>
            <a:lstStyle/>
            <a:p>
              <a:pPr marL="94083" indent="-94083" algn="ctr" eaLnBrk="0" fontAlgn="base" hangingPunct="0">
                <a:lnSpc>
                  <a:spcPct val="60000"/>
                </a:lnSpc>
                <a:spcBef>
                  <a:spcPct val="50000"/>
                </a:spcBef>
                <a:defRPr/>
              </a:pPr>
              <a:r>
                <a:rPr lang="en-US" altLang="zh-CN" sz="1200" b="1" dirty="0">
                  <a:latin typeface="+mn-ea"/>
                  <a:ea typeface="+mn-ea"/>
                </a:rPr>
                <a:t>Resource </a:t>
              </a:r>
            </a:p>
            <a:p>
              <a:pPr marL="94083" indent="-94083" algn="ctr" eaLnBrk="0" fontAlgn="base" hangingPunct="0">
                <a:lnSpc>
                  <a:spcPct val="60000"/>
                </a:lnSpc>
                <a:spcBef>
                  <a:spcPct val="50000"/>
                </a:spcBef>
                <a:defRPr/>
              </a:pPr>
              <a:r>
                <a:rPr lang="en-US" altLang="zh-CN" sz="1200" b="1" dirty="0">
                  <a:latin typeface="+mn-ea"/>
                  <a:ea typeface="+mn-ea"/>
                </a:rPr>
                <a:t>pooling</a:t>
              </a:r>
            </a:p>
          </p:txBody>
        </p:sp>
        <p:sp>
          <p:nvSpPr>
            <p:cNvPr id="65" name="813931278"/>
            <p:cNvSpPr/>
            <p:nvPr/>
          </p:nvSpPr>
          <p:spPr bwMode="auto">
            <a:xfrm>
              <a:off x="4143549" y="3988394"/>
              <a:ext cx="963047" cy="492033"/>
            </a:xfrm>
            <a:prstGeom prst="ellipse">
              <a:avLst/>
            </a:prstGeom>
            <a:solidFill>
              <a:srgbClr val="9DBEE7"/>
            </a:solidFill>
            <a:ln w="12700" cap="flat" cmpd="sng" algn="ctr">
              <a:solidFill>
                <a:schemeClr val="tx1">
                  <a:lumMod val="50000"/>
                  <a:lumOff val="50000"/>
                </a:schemeClr>
              </a:solidFill>
              <a:prstDash val="solid"/>
              <a:round/>
              <a:headEnd type="none" w="med" len="med"/>
              <a:tailEnd type="none" w="med" len="med"/>
            </a:ln>
            <a:effectLst>
              <a:outerShdw blurRad="107950" dist="12700" dir="5400000" algn="ctr">
                <a:srgbClr val="000000"/>
              </a:outerShdw>
              <a:softEdge rad="31750"/>
            </a:effectLst>
            <a:scene3d>
              <a:camera prst="orthographicFront">
                <a:rot lat="0" lon="0" rev="0"/>
              </a:camera>
              <a:lightRig rig="soft" dir="t">
                <a:rot lat="0" lon="0" rev="0"/>
              </a:lightRig>
            </a:scene3d>
            <a:sp3d contourW="38100" prstMaterial="matte">
              <a:bevelT w="63500" h="63500" prst="artDeco"/>
              <a:contourClr>
                <a:srgbClr val="FFFFFF"/>
              </a:contourClr>
            </a:sp3d>
          </p:spPr>
          <p:txBody>
            <a:bodyPr wrap="none" anchor="ctr"/>
            <a:lstStyle/>
            <a:p>
              <a:pPr marL="94083" indent="-94083" algn="ctr" eaLnBrk="0" fontAlgn="base" hangingPunct="0">
                <a:lnSpc>
                  <a:spcPct val="60000"/>
                </a:lnSpc>
                <a:spcBef>
                  <a:spcPct val="50000"/>
                </a:spcBef>
                <a:defRPr/>
              </a:pPr>
              <a:r>
                <a:rPr lang="en-US" altLang="zh-CN" sz="1200" b="1" dirty="0">
                  <a:latin typeface="+mn-ea"/>
                  <a:ea typeface="+mn-ea"/>
                </a:rPr>
                <a:t>Virtualization</a:t>
              </a:r>
            </a:p>
          </p:txBody>
        </p:sp>
        <p:sp>
          <p:nvSpPr>
            <p:cNvPr id="66" name="2109084517"/>
            <p:cNvSpPr/>
            <p:nvPr/>
          </p:nvSpPr>
          <p:spPr bwMode="auto">
            <a:xfrm>
              <a:off x="2906217" y="4459521"/>
              <a:ext cx="989055" cy="402572"/>
            </a:xfrm>
            <a:prstGeom prst="ellipse">
              <a:avLst/>
            </a:prstGeom>
            <a:solidFill>
              <a:srgbClr val="C2D7F0"/>
            </a:solidFill>
            <a:ln w="12700" cap="flat" cmpd="sng" algn="ctr">
              <a:solidFill>
                <a:schemeClr val="tx1">
                  <a:lumMod val="50000"/>
                  <a:lumOff val="50000"/>
                </a:schemeClr>
              </a:solidFill>
              <a:prstDash val="solid"/>
              <a:round/>
              <a:headEnd type="none" w="med" len="med"/>
              <a:tailEnd type="none" w="med" len="med"/>
            </a:ln>
            <a:effectLst>
              <a:outerShdw blurRad="107950" dist="12700" dir="5400000" algn="ctr">
                <a:srgbClr val="000000"/>
              </a:outerShdw>
              <a:softEdge rad="31750"/>
            </a:effectLst>
            <a:scene3d>
              <a:camera prst="orthographicFront">
                <a:rot lat="0" lon="0" rev="0"/>
              </a:camera>
              <a:lightRig rig="soft" dir="t">
                <a:rot lat="0" lon="0" rev="0"/>
              </a:lightRig>
            </a:scene3d>
            <a:sp3d contourW="38100" prstMaterial="matte">
              <a:bevelT w="63500" h="63500" prst="artDeco"/>
              <a:contourClr>
                <a:srgbClr val="FFFFFF"/>
              </a:contourClr>
            </a:sp3d>
          </p:spPr>
          <p:txBody>
            <a:bodyPr wrap="none" anchor="ctr"/>
            <a:lstStyle/>
            <a:p>
              <a:pPr marL="94083" indent="-94083" algn="ctr" eaLnBrk="0" fontAlgn="base" hangingPunct="0">
                <a:lnSpc>
                  <a:spcPct val="60000"/>
                </a:lnSpc>
                <a:spcBef>
                  <a:spcPct val="50000"/>
                </a:spcBef>
                <a:defRPr/>
              </a:pPr>
              <a:r>
                <a:rPr lang="en-US" altLang="zh-CN" sz="1200" b="1" dirty="0">
                  <a:latin typeface="+mn-ea"/>
                  <a:ea typeface="+mn-ea"/>
                </a:rPr>
                <a:t>Resource </a:t>
              </a:r>
            </a:p>
            <a:p>
              <a:pPr marL="94083" indent="-94083" algn="ctr" eaLnBrk="0" fontAlgn="base" hangingPunct="0">
                <a:lnSpc>
                  <a:spcPct val="60000"/>
                </a:lnSpc>
                <a:spcBef>
                  <a:spcPct val="50000"/>
                </a:spcBef>
                <a:defRPr/>
              </a:pPr>
              <a:r>
                <a:rPr lang="en-US" altLang="zh-CN" sz="1200" b="1" dirty="0">
                  <a:latin typeface="+mn-ea"/>
                  <a:ea typeface="+mn-ea"/>
                </a:rPr>
                <a:t>centralization</a:t>
              </a:r>
            </a:p>
          </p:txBody>
        </p:sp>
        <p:cxnSp>
          <p:nvCxnSpPr>
            <p:cNvPr id="67" name="Straight Connector 36"/>
            <p:cNvCxnSpPr>
              <a:cxnSpLocks noChangeShapeType="1"/>
            </p:cNvCxnSpPr>
            <p:nvPr/>
          </p:nvCxnSpPr>
          <p:spPr bwMode="auto">
            <a:xfrm flipV="1">
              <a:off x="2444641" y="1541734"/>
              <a:ext cx="16832" cy="3471443"/>
            </a:xfrm>
            <a:prstGeom prst="line">
              <a:avLst/>
            </a:prstGeom>
            <a:noFill/>
            <a:ln w="63500" algn="ctr">
              <a:solidFill>
                <a:schemeClr val="bg1">
                  <a:lumMod val="65000"/>
                </a:schemeClr>
              </a:solidFill>
              <a:round/>
              <a:headEnd/>
              <a:tailEnd type="arrow" w="med" len="med"/>
            </a:ln>
          </p:spPr>
        </p:cxnSp>
        <p:cxnSp>
          <p:nvCxnSpPr>
            <p:cNvPr id="69" name="Straight Connector 36"/>
            <p:cNvCxnSpPr>
              <a:cxnSpLocks noChangeShapeType="1"/>
            </p:cNvCxnSpPr>
            <p:nvPr/>
          </p:nvCxnSpPr>
          <p:spPr bwMode="auto">
            <a:xfrm>
              <a:off x="2415896" y="5012341"/>
              <a:ext cx="6862728" cy="4708"/>
            </a:xfrm>
            <a:prstGeom prst="line">
              <a:avLst/>
            </a:prstGeom>
            <a:noFill/>
            <a:ln w="63500" algn="ctr">
              <a:solidFill>
                <a:schemeClr val="bg1">
                  <a:lumMod val="65000"/>
                </a:schemeClr>
              </a:solidFill>
              <a:round/>
              <a:headEnd/>
              <a:tailEnd type="arrow" w="med" len="med"/>
            </a:ln>
          </p:spPr>
        </p:cxnSp>
        <p:cxnSp>
          <p:nvCxnSpPr>
            <p:cNvPr id="70" name="直接连接符 45"/>
            <p:cNvCxnSpPr>
              <a:cxnSpLocks noChangeShapeType="1"/>
            </p:cNvCxnSpPr>
            <p:nvPr/>
          </p:nvCxnSpPr>
          <p:spPr bwMode="auto">
            <a:xfrm>
              <a:off x="4731845" y="4921121"/>
              <a:ext cx="0" cy="183659"/>
            </a:xfrm>
            <a:prstGeom prst="line">
              <a:avLst/>
            </a:prstGeom>
            <a:noFill/>
            <a:ln w="25400">
              <a:solidFill>
                <a:srgbClr val="00CC99"/>
              </a:solidFill>
              <a:round/>
              <a:headEnd/>
              <a:tailEnd/>
            </a:ln>
          </p:spPr>
        </p:cxnSp>
        <p:cxnSp>
          <p:nvCxnSpPr>
            <p:cNvPr id="71" name="直接连接符 52"/>
            <p:cNvCxnSpPr>
              <a:cxnSpLocks noChangeShapeType="1"/>
            </p:cNvCxnSpPr>
            <p:nvPr/>
          </p:nvCxnSpPr>
          <p:spPr bwMode="auto">
            <a:xfrm>
              <a:off x="6210508" y="4927680"/>
              <a:ext cx="0" cy="183659"/>
            </a:xfrm>
            <a:prstGeom prst="line">
              <a:avLst/>
            </a:prstGeom>
            <a:noFill/>
            <a:ln w="25400">
              <a:solidFill>
                <a:srgbClr val="00CC99"/>
              </a:solidFill>
              <a:round/>
              <a:headEnd/>
              <a:tailEnd/>
            </a:ln>
          </p:spPr>
        </p:cxnSp>
        <p:sp>
          <p:nvSpPr>
            <p:cNvPr id="72" name="TextBox 54"/>
            <p:cNvSpPr txBox="1">
              <a:spLocks noChangeArrowheads="1"/>
            </p:cNvSpPr>
            <p:nvPr/>
          </p:nvSpPr>
          <p:spPr bwMode="auto">
            <a:xfrm>
              <a:off x="4407667" y="5065424"/>
              <a:ext cx="740979" cy="307793"/>
            </a:xfrm>
            <a:prstGeom prst="rect">
              <a:avLst/>
            </a:prstGeom>
            <a:noFill/>
            <a:ln w="9525">
              <a:noFill/>
              <a:miter lim="800000"/>
              <a:headEnd/>
              <a:tailEnd/>
            </a:ln>
          </p:spPr>
          <p:txBody>
            <a:bodyPr lIns="121935" tIns="60968" rIns="121935" bIns="60968">
              <a:spAutoFit/>
            </a:bodyPr>
            <a:lstStyle/>
            <a:p>
              <a:r>
                <a:rPr lang="en-US" altLang="zh-CN" sz="1200" dirty="0">
                  <a:latin typeface="+mn-ea"/>
                  <a:ea typeface="+mn-ea"/>
                </a:rPr>
                <a:t>2010</a:t>
              </a:r>
              <a:endParaRPr lang="zh-CN" altLang="en-US" sz="1200" dirty="0">
                <a:latin typeface="+mn-ea"/>
                <a:ea typeface="+mn-ea"/>
              </a:endParaRPr>
            </a:p>
          </p:txBody>
        </p:sp>
        <p:sp>
          <p:nvSpPr>
            <p:cNvPr id="73" name="TextBox 55"/>
            <p:cNvSpPr txBox="1">
              <a:spLocks noChangeArrowheads="1"/>
            </p:cNvSpPr>
            <p:nvPr/>
          </p:nvSpPr>
          <p:spPr bwMode="auto">
            <a:xfrm>
              <a:off x="5923936" y="5065424"/>
              <a:ext cx="696116" cy="307793"/>
            </a:xfrm>
            <a:prstGeom prst="rect">
              <a:avLst/>
            </a:prstGeom>
            <a:noFill/>
            <a:ln w="9525">
              <a:noFill/>
              <a:miter lim="800000"/>
              <a:headEnd/>
              <a:tailEnd/>
            </a:ln>
          </p:spPr>
          <p:txBody>
            <a:bodyPr lIns="121935" tIns="60968" rIns="121935" bIns="60968">
              <a:spAutoFit/>
            </a:bodyPr>
            <a:lstStyle/>
            <a:p>
              <a:r>
                <a:rPr lang="en-US" altLang="zh-CN" sz="1200" dirty="0">
                  <a:latin typeface="+mn-ea"/>
                  <a:ea typeface="+mn-ea"/>
                </a:rPr>
                <a:t>2012</a:t>
              </a:r>
              <a:endParaRPr lang="zh-CN" altLang="en-US" sz="1200" dirty="0">
                <a:latin typeface="+mn-ea"/>
                <a:ea typeface="+mn-ea"/>
              </a:endParaRPr>
            </a:p>
          </p:txBody>
        </p:sp>
        <p:sp>
          <p:nvSpPr>
            <p:cNvPr id="74" name="TextBox 56"/>
            <p:cNvSpPr txBox="1">
              <a:spLocks noChangeArrowheads="1"/>
            </p:cNvSpPr>
            <p:nvPr/>
          </p:nvSpPr>
          <p:spPr bwMode="auto">
            <a:xfrm>
              <a:off x="8001168" y="5065424"/>
              <a:ext cx="846044" cy="307793"/>
            </a:xfrm>
            <a:prstGeom prst="rect">
              <a:avLst/>
            </a:prstGeom>
            <a:noFill/>
            <a:ln w="9525">
              <a:noFill/>
              <a:miter lim="800000"/>
              <a:headEnd/>
              <a:tailEnd/>
            </a:ln>
          </p:spPr>
          <p:txBody>
            <a:bodyPr wrap="square" lIns="121935" tIns="60968" rIns="121935" bIns="60968">
              <a:spAutoFit/>
            </a:bodyPr>
            <a:lstStyle/>
            <a:p>
              <a:r>
                <a:rPr lang="en-US" altLang="zh-CN" sz="1200" dirty="0">
                  <a:latin typeface="+mn-ea"/>
                  <a:ea typeface="+mn-ea"/>
                </a:rPr>
                <a:t>2016</a:t>
              </a:r>
              <a:endParaRPr lang="zh-CN" altLang="en-US" sz="1200" dirty="0">
                <a:latin typeface="+mn-ea"/>
                <a:ea typeface="+mn-ea"/>
              </a:endParaRPr>
            </a:p>
          </p:txBody>
        </p:sp>
        <p:cxnSp>
          <p:nvCxnSpPr>
            <p:cNvPr id="75" name="直接连接符 57"/>
            <p:cNvCxnSpPr>
              <a:cxnSpLocks noChangeShapeType="1"/>
            </p:cNvCxnSpPr>
            <p:nvPr/>
          </p:nvCxnSpPr>
          <p:spPr bwMode="auto">
            <a:xfrm>
              <a:off x="8296511" y="4921121"/>
              <a:ext cx="0" cy="183659"/>
            </a:xfrm>
            <a:prstGeom prst="line">
              <a:avLst/>
            </a:prstGeom>
            <a:noFill/>
            <a:ln w="25400">
              <a:solidFill>
                <a:srgbClr val="00CC99"/>
              </a:solidFill>
              <a:round/>
              <a:headEnd/>
              <a:tailEnd/>
            </a:ln>
          </p:spPr>
        </p:cxnSp>
        <p:sp>
          <p:nvSpPr>
            <p:cNvPr id="76" name="TextBox 58"/>
            <p:cNvSpPr txBox="1">
              <a:spLocks noChangeArrowheads="1"/>
            </p:cNvSpPr>
            <p:nvPr/>
          </p:nvSpPr>
          <p:spPr bwMode="auto">
            <a:xfrm>
              <a:off x="6975847" y="5065424"/>
              <a:ext cx="694668" cy="307793"/>
            </a:xfrm>
            <a:prstGeom prst="rect">
              <a:avLst/>
            </a:prstGeom>
            <a:noFill/>
            <a:ln w="9525">
              <a:noFill/>
              <a:miter lim="800000"/>
              <a:headEnd/>
              <a:tailEnd/>
            </a:ln>
          </p:spPr>
          <p:txBody>
            <a:bodyPr lIns="121935" tIns="60968" rIns="121935" bIns="60968">
              <a:spAutoFit/>
            </a:bodyPr>
            <a:lstStyle/>
            <a:p>
              <a:r>
                <a:rPr lang="en-US" altLang="zh-CN" sz="1200" dirty="0">
                  <a:latin typeface="+mn-ea"/>
                  <a:ea typeface="+mn-ea"/>
                </a:rPr>
                <a:t>2014</a:t>
              </a:r>
              <a:endParaRPr lang="zh-CN" altLang="en-US" sz="1200" dirty="0">
                <a:latin typeface="+mn-ea"/>
                <a:ea typeface="+mn-ea"/>
              </a:endParaRPr>
            </a:p>
          </p:txBody>
        </p:sp>
        <p:cxnSp>
          <p:nvCxnSpPr>
            <p:cNvPr id="77" name="直接连接符 59"/>
            <p:cNvCxnSpPr>
              <a:cxnSpLocks noChangeShapeType="1"/>
            </p:cNvCxnSpPr>
            <p:nvPr/>
          </p:nvCxnSpPr>
          <p:spPr bwMode="auto">
            <a:xfrm>
              <a:off x="7253714" y="4927680"/>
              <a:ext cx="0" cy="183659"/>
            </a:xfrm>
            <a:prstGeom prst="line">
              <a:avLst/>
            </a:prstGeom>
            <a:noFill/>
            <a:ln w="25400">
              <a:solidFill>
                <a:srgbClr val="00CC99"/>
              </a:solidFill>
              <a:round/>
              <a:headEnd/>
              <a:tailEnd/>
            </a:ln>
          </p:spPr>
        </p:cxnSp>
        <p:sp>
          <p:nvSpPr>
            <p:cNvPr id="78" name="204676815"/>
            <p:cNvSpPr/>
            <p:nvPr/>
          </p:nvSpPr>
          <p:spPr>
            <a:xfrm>
              <a:off x="4240530" y="4569605"/>
              <a:ext cx="1913939" cy="276829"/>
            </a:xfrm>
            <a:prstGeom prst="rect">
              <a:avLst/>
            </a:prstGeom>
            <a:noFill/>
          </p:spPr>
          <p:txBody>
            <a:bodyPr wrap="none">
              <a:spAutoFit/>
            </a:bodyPr>
            <a:lstStyle/>
            <a:p>
              <a:pPr algn="ctr"/>
              <a:r>
                <a:rPr lang="en-US" altLang="zh-CN" sz="1200" b="1" dirty="0">
                  <a:solidFill>
                    <a:srgbClr val="0000FF"/>
                  </a:solidFill>
                  <a:latin typeface="+mn-ea"/>
                  <a:ea typeface="+mn-ea"/>
                  <a:cs typeface="Arial" pitchFamily="34" charset="0"/>
                </a:rPr>
                <a:t>Centralized management</a:t>
              </a:r>
              <a:endParaRPr lang="zh-TW" altLang="en-US" sz="1200" b="1" dirty="0">
                <a:solidFill>
                  <a:srgbClr val="0000FF"/>
                </a:solidFill>
                <a:latin typeface="+mn-ea"/>
                <a:ea typeface="+mn-ea"/>
                <a:cs typeface="Arial" pitchFamily="34" charset="0"/>
              </a:endParaRPr>
            </a:p>
          </p:txBody>
        </p:sp>
        <p:pic>
          <p:nvPicPr>
            <p:cNvPr id="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5876" y="2060849"/>
              <a:ext cx="2059904" cy="1326233"/>
            </a:xfrm>
            <a:prstGeom prst="rect">
              <a:avLst/>
            </a:prstGeom>
            <a:noFill/>
            <a:ln w="9525">
              <a:noFill/>
              <a:miter lim="800000"/>
              <a:headEnd/>
              <a:tailEnd/>
            </a:ln>
          </p:spPr>
        </p:pic>
        <p:pic>
          <p:nvPicPr>
            <p:cNvPr id="80"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3733" y="1431153"/>
              <a:ext cx="1378022" cy="1241670"/>
            </a:xfrm>
            <a:prstGeom prst="rect">
              <a:avLst/>
            </a:prstGeom>
            <a:noFill/>
            <a:ln w="9525">
              <a:noFill/>
              <a:miter lim="800000"/>
              <a:headEnd/>
              <a:tailEnd/>
            </a:ln>
          </p:spPr>
        </p:pic>
        <p:sp>
          <p:nvSpPr>
            <p:cNvPr id="81" name="356594810"/>
            <p:cNvSpPr/>
            <p:nvPr/>
          </p:nvSpPr>
          <p:spPr bwMode="auto">
            <a:xfrm>
              <a:off x="6780585" y="1857600"/>
              <a:ext cx="1488345" cy="805144"/>
            </a:xfrm>
            <a:prstGeom prst="ellipse">
              <a:avLst/>
            </a:prstGeom>
            <a:solidFill>
              <a:srgbClr val="265996"/>
            </a:solidFill>
            <a:ln w="12700" cap="flat" cmpd="sng" algn="ctr">
              <a:solidFill>
                <a:schemeClr val="tx1">
                  <a:lumMod val="50000"/>
                  <a:lumOff val="50000"/>
                </a:schemeClr>
              </a:solidFill>
              <a:prstDash val="solid"/>
              <a:round/>
              <a:headEnd type="none" w="med" len="med"/>
              <a:tailEnd type="none" w="med" len="med"/>
            </a:ln>
            <a:effectLst>
              <a:outerShdw blurRad="107950" dist="12700" dir="5400000" algn="ctr">
                <a:srgbClr val="000000"/>
              </a:outerShdw>
              <a:softEdge rad="31750"/>
            </a:effectLst>
            <a:scene3d>
              <a:camera prst="orthographicFront">
                <a:rot lat="0" lon="0" rev="0"/>
              </a:camera>
              <a:lightRig rig="soft" dir="t">
                <a:rot lat="0" lon="0" rev="0"/>
              </a:lightRig>
            </a:scene3d>
            <a:sp3d contourW="38100" prstMaterial="matte">
              <a:bevelT w="63500" h="63500" prst="artDeco"/>
              <a:contourClr>
                <a:srgbClr val="FFFFFF"/>
              </a:contourClr>
            </a:sp3d>
          </p:spPr>
          <p:txBody>
            <a:bodyPr wrap="none" anchor="ctr"/>
            <a:lstStyle/>
            <a:p>
              <a:pPr marL="94083" indent="-94083" algn="ctr" eaLnBrk="0" fontAlgn="base" hangingPunct="0">
                <a:lnSpc>
                  <a:spcPct val="60000"/>
                </a:lnSpc>
                <a:spcBef>
                  <a:spcPct val="50000"/>
                </a:spcBef>
                <a:defRPr/>
              </a:pPr>
              <a:r>
                <a:rPr lang="en-US" altLang="zh-CN" sz="1200" b="1" dirty="0">
                  <a:solidFill>
                    <a:schemeClr val="bg1"/>
                  </a:solidFill>
                  <a:latin typeface="+mn-ea"/>
                  <a:ea typeface="+mn-ea"/>
                </a:rPr>
                <a:t>Software-defined DC</a:t>
              </a:r>
            </a:p>
          </p:txBody>
        </p:sp>
        <p:sp>
          <p:nvSpPr>
            <p:cNvPr id="82" name="Text Box 23"/>
            <p:cNvSpPr txBox="1">
              <a:spLocks noChangeArrowheads="1"/>
            </p:cNvSpPr>
            <p:nvPr/>
          </p:nvSpPr>
          <p:spPr bwMode="auto">
            <a:xfrm>
              <a:off x="6928843" y="1595645"/>
              <a:ext cx="1555882" cy="307604"/>
            </a:xfrm>
            <a:prstGeom prst="rect">
              <a:avLst/>
            </a:prstGeom>
            <a:noFill/>
            <a:ln w="9525">
              <a:noFill/>
              <a:miter lim="800000"/>
              <a:headEnd/>
              <a:tailEnd/>
            </a:ln>
          </p:spPr>
          <p:txBody>
            <a:bodyPr wrap="square" lIns="121935" tIns="60968" rIns="121935" bIns="60968">
              <a:spAutoFit/>
            </a:bodyPr>
            <a:lstStyle/>
            <a:p>
              <a:r>
                <a:rPr lang="en-US" altLang="zh-CN" sz="1200" b="1" dirty="0">
                  <a:solidFill>
                    <a:schemeClr val="bg1"/>
                  </a:solidFill>
                  <a:latin typeface="+mn-ea"/>
                  <a:ea typeface="+mn-ea"/>
                </a:rPr>
                <a:t>DC As A Service</a:t>
              </a:r>
              <a:endParaRPr lang="zh-CN" altLang="en-US" sz="1200" b="1" dirty="0">
                <a:solidFill>
                  <a:schemeClr val="bg1"/>
                </a:solidFill>
                <a:latin typeface="+mn-ea"/>
                <a:ea typeface="+mn-ea"/>
              </a:endParaRPr>
            </a:p>
          </p:txBody>
        </p:sp>
        <p:sp>
          <p:nvSpPr>
            <p:cNvPr id="83" name="1311812559"/>
            <p:cNvSpPr/>
            <p:nvPr/>
          </p:nvSpPr>
          <p:spPr>
            <a:xfrm>
              <a:off x="4606290" y="2888941"/>
              <a:ext cx="1395970" cy="461665"/>
            </a:xfrm>
            <a:prstGeom prst="rect">
              <a:avLst/>
            </a:prstGeom>
            <a:noFill/>
          </p:spPr>
          <p:txBody>
            <a:bodyPr wrap="square">
              <a:spAutoFit/>
            </a:bodyPr>
            <a:lstStyle/>
            <a:p>
              <a:pPr algn="ctr"/>
              <a:r>
                <a:rPr lang="en-US" altLang="zh-CN" sz="1200" dirty="0">
                  <a:latin typeface="+mn-ea"/>
                  <a:ea typeface="+mn-ea"/>
                  <a:cs typeface="Arial" pitchFamily="34" charset="0"/>
                </a:rPr>
                <a:t>Resource mgmt. service</a:t>
              </a:r>
              <a:endParaRPr lang="zh-TW" altLang="en-US" sz="1200" dirty="0">
                <a:latin typeface="+mn-ea"/>
                <a:ea typeface="+mn-ea"/>
                <a:cs typeface="Arial" pitchFamily="34" charset="0"/>
              </a:endParaRPr>
            </a:p>
          </p:txBody>
        </p:sp>
        <p:sp>
          <p:nvSpPr>
            <p:cNvPr id="84" name="267979139"/>
            <p:cNvSpPr/>
            <p:nvPr/>
          </p:nvSpPr>
          <p:spPr>
            <a:xfrm>
              <a:off x="5203727" y="2683950"/>
              <a:ext cx="955902" cy="276829"/>
            </a:xfrm>
            <a:prstGeom prst="rect">
              <a:avLst/>
            </a:prstGeom>
            <a:noFill/>
          </p:spPr>
          <p:txBody>
            <a:bodyPr wrap="none">
              <a:spAutoFit/>
            </a:bodyPr>
            <a:lstStyle/>
            <a:p>
              <a:pPr algn="ctr"/>
              <a:r>
                <a:rPr lang="en-US" altLang="zh-TW" sz="1200" dirty="0">
                  <a:latin typeface="+mn-ea"/>
                  <a:ea typeface="+mn-ea"/>
                  <a:cs typeface="Arial" pitchFamily="34" charset="0"/>
                </a:rPr>
                <a:t>VDC service</a:t>
              </a:r>
              <a:endParaRPr lang="zh-TW" altLang="en-US" sz="1200" dirty="0">
                <a:latin typeface="+mn-ea"/>
                <a:ea typeface="+mn-ea"/>
                <a:cs typeface="Arial" pitchFamily="34" charset="0"/>
              </a:endParaRPr>
            </a:p>
          </p:txBody>
        </p:sp>
        <p:sp>
          <p:nvSpPr>
            <p:cNvPr id="85" name="733516308"/>
            <p:cNvSpPr/>
            <p:nvPr/>
          </p:nvSpPr>
          <p:spPr>
            <a:xfrm>
              <a:off x="4346077" y="3332022"/>
              <a:ext cx="1113491" cy="276999"/>
            </a:xfrm>
            <a:prstGeom prst="rect">
              <a:avLst/>
            </a:prstGeom>
            <a:noFill/>
          </p:spPr>
          <p:txBody>
            <a:bodyPr wrap="square">
              <a:spAutoFit/>
            </a:bodyPr>
            <a:lstStyle/>
            <a:p>
              <a:pPr algn="ctr"/>
              <a:r>
                <a:rPr lang="en-US" altLang="zh-CN" sz="1200" dirty="0">
                  <a:latin typeface="+mn-ea"/>
                  <a:ea typeface="+mn-ea"/>
                  <a:cs typeface="Arial" pitchFamily="34" charset="0"/>
                </a:rPr>
                <a:t>Auto scaling</a:t>
              </a:r>
              <a:endParaRPr lang="zh-TW" altLang="en-US" sz="1200" dirty="0">
                <a:latin typeface="+mn-ea"/>
                <a:ea typeface="+mn-ea"/>
                <a:cs typeface="Arial" pitchFamily="34" charset="0"/>
              </a:endParaRPr>
            </a:p>
          </p:txBody>
        </p:sp>
        <p:sp>
          <p:nvSpPr>
            <p:cNvPr id="86" name="616709511"/>
            <p:cNvSpPr/>
            <p:nvPr/>
          </p:nvSpPr>
          <p:spPr>
            <a:xfrm>
              <a:off x="5859989" y="2035878"/>
              <a:ext cx="934715" cy="276829"/>
            </a:xfrm>
            <a:prstGeom prst="rect">
              <a:avLst/>
            </a:prstGeom>
            <a:noFill/>
          </p:spPr>
          <p:txBody>
            <a:bodyPr wrap="none">
              <a:spAutoFit/>
            </a:bodyPr>
            <a:lstStyle/>
            <a:p>
              <a:pPr algn="ctr"/>
              <a:r>
                <a:rPr lang="en-US" altLang="zh-TW" sz="1200" dirty="0">
                  <a:latin typeface="+mn-ea"/>
                  <a:ea typeface="+mn-ea"/>
                  <a:cs typeface="Arial" pitchFamily="34" charset="0"/>
                </a:rPr>
                <a:t>SDX service</a:t>
              </a:r>
              <a:endParaRPr lang="zh-TW" altLang="en-US" sz="1200" dirty="0">
                <a:latin typeface="+mn-ea"/>
                <a:ea typeface="+mn-ea"/>
                <a:cs typeface="Arial" pitchFamily="34" charset="0"/>
              </a:endParaRPr>
            </a:p>
          </p:txBody>
        </p:sp>
        <p:sp>
          <p:nvSpPr>
            <p:cNvPr id="87" name="529673752"/>
            <p:cNvSpPr/>
            <p:nvPr/>
          </p:nvSpPr>
          <p:spPr>
            <a:xfrm>
              <a:off x="5248580" y="2349184"/>
              <a:ext cx="1797797" cy="461665"/>
            </a:xfrm>
            <a:prstGeom prst="rect">
              <a:avLst/>
            </a:prstGeom>
            <a:noFill/>
          </p:spPr>
          <p:txBody>
            <a:bodyPr wrap="square">
              <a:spAutoFit/>
            </a:bodyPr>
            <a:lstStyle/>
            <a:p>
              <a:pPr algn="ctr"/>
              <a:r>
                <a:rPr lang="en-US" altLang="zh-CN" sz="1200" dirty="0">
                  <a:latin typeface="+mn-ea"/>
                  <a:ea typeface="+mn-ea"/>
                  <a:cs typeface="Arial" pitchFamily="34" charset="0"/>
                </a:rPr>
                <a:t>Planned migration service</a:t>
              </a:r>
              <a:endParaRPr lang="zh-TW" altLang="en-US" sz="1200" dirty="0">
                <a:latin typeface="+mn-ea"/>
                <a:ea typeface="+mn-ea"/>
                <a:cs typeface="Arial" pitchFamily="34" charset="0"/>
              </a:endParaRPr>
            </a:p>
          </p:txBody>
        </p:sp>
        <p:sp>
          <p:nvSpPr>
            <p:cNvPr id="88" name="193823767"/>
            <p:cNvSpPr/>
            <p:nvPr/>
          </p:nvSpPr>
          <p:spPr>
            <a:xfrm>
              <a:off x="3770013" y="3507396"/>
              <a:ext cx="1401215" cy="461665"/>
            </a:xfrm>
            <a:prstGeom prst="rect">
              <a:avLst/>
            </a:prstGeom>
            <a:noFill/>
          </p:spPr>
          <p:txBody>
            <a:bodyPr wrap="square">
              <a:spAutoFit/>
            </a:bodyPr>
            <a:lstStyle/>
            <a:p>
              <a:pPr algn="ctr"/>
              <a:r>
                <a:rPr lang="en-US" altLang="zh-CN" sz="1200" dirty="0">
                  <a:latin typeface="+mn-ea"/>
                  <a:ea typeface="+mn-ea"/>
                  <a:cs typeface="Arial" pitchFamily="34" charset="0"/>
                </a:rPr>
                <a:t>Resource scheduling</a:t>
              </a:r>
              <a:endParaRPr lang="zh-TW" altLang="en-US" sz="1200" dirty="0">
                <a:latin typeface="+mn-ea"/>
                <a:ea typeface="+mn-ea"/>
                <a:cs typeface="Arial" pitchFamily="34" charset="0"/>
              </a:endParaRPr>
            </a:p>
          </p:txBody>
        </p:sp>
        <p:sp>
          <p:nvSpPr>
            <p:cNvPr id="89" name="1935633780"/>
            <p:cNvSpPr/>
            <p:nvPr/>
          </p:nvSpPr>
          <p:spPr>
            <a:xfrm>
              <a:off x="2853446" y="3825045"/>
              <a:ext cx="1348615" cy="461665"/>
            </a:xfrm>
            <a:prstGeom prst="rect">
              <a:avLst/>
            </a:prstGeom>
            <a:noFill/>
          </p:spPr>
          <p:txBody>
            <a:bodyPr wrap="square">
              <a:spAutoFit/>
            </a:bodyPr>
            <a:lstStyle/>
            <a:p>
              <a:pPr algn="ctr"/>
              <a:r>
                <a:rPr lang="en-US" altLang="zh-CN" sz="1200" dirty="0">
                  <a:latin typeface="+mn-ea"/>
                  <a:ea typeface="+mn-ea"/>
                  <a:cs typeface="Arial" pitchFamily="34" charset="0"/>
                </a:rPr>
                <a:t>Resource standardization</a:t>
              </a:r>
              <a:endParaRPr lang="zh-TW" altLang="en-US" sz="1200" dirty="0">
                <a:latin typeface="+mn-ea"/>
                <a:ea typeface="+mn-ea"/>
                <a:cs typeface="Arial" pitchFamily="34" charset="0"/>
              </a:endParaRPr>
            </a:p>
          </p:txBody>
        </p:sp>
      </p:grpSp>
    </p:spTree>
    <p:extLst>
      <p:ext uri="{BB962C8B-B14F-4D97-AF65-F5344CB8AC3E}">
        <p14:creationId xmlns:p14="http://schemas.microsoft.com/office/powerpoint/2010/main" val="3219752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Key Capabilities of Cloud Computing DCs</a:t>
            </a:r>
            <a:endParaRPr lang="zh-CN" altLang="en-US" dirty="0"/>
          </a:p>
        </p:txBody>
      </p:sp>
      <p:grpSp>
        <p:nvGrpSpPr>
          <p:cNvPr id="5" name="组合 4"/>
          <p:cNvGrpSpPr/>
          <p:nvPr/>
        </p:nvGrpSpPr>
        <p:grpSpPr>
          <a:xfrm>
            <a:off x="1271464" y="1233488"/>
            <a:ext cx="9937104" cy="5148262"/>
            <a:chOff x="2278770" y="1452432"/>
            <a:chExt cx="8101706" cy="4784880"/>
          </a:xfrm>
        </p:grpSpPr>
        <p:sp>
          <p:nvSpPr>
            <p:cNvPr id="3" name="1645097169"/>
            <p:cNvSpPr txBox="1">
              <a:spLocks noChangeArrowheads="1"/>
            </p:cNvSpPr>
            <p:nvPr/>
          </p:nvSpPr>
          <p:spPr>
            <a:xfrm>
              <a:off x="2278770" y="5877272"/>
              <a:ext cx="7849481" cy="360040"/>
            </a:xfrm>
            <a:prstGeom prst="rect">
              <a:avLst/>
            </a:prstGeom>
          </p:spPr>
          <p:txBody>
            <a:bodyPr/>
            <a:lstStyle/>
            <a:p>
              <a:pPr algn="ctr"/>
              <a:r>
                <a:rPr lang="en-US" altLang="zh-CN" sz="1200" b="1" dirty="0">
                  <a:solidFill>
                    <a:srgbClr val="C00000"/>
                  </a:solidFill>
                  <a:latin typeface="+mn-ea"/>
                  <a:ea typeface="+mn-ea"/>
                </a:rPr>
                <a:t>A cloud DC is a shared DC, which is more than a virtualization DC.</a:t>
              </a:r>
              <a:endParaRPr lang="zh-CN" altLang="en-US" sz="1200" b="1" dirty="0">
                <a:solidFill>
                  <a:srgbClr val="C00000"/>
                </a:solidFill>
                <a:latin typeface="+mn-ea"/>
                <a:ea typeface="+mn-ea"/>
              </a:endParaRPr>
            </a:p>
          </p:txBody>
        </p:sp>
        <p:sp>
          <p:nvSpPr>
            <p:cNvPr id="25" name="椭圆​​ 2"/>
            <p:cNvSpPr/>
            <p:nvPr/>
          </p:nvSpPr>
          <p:spPr>
            <a:xfrm>
              <a:off x="2640584" y="1922684"/>
              <a:ext cx="3409204" cy="3327159"/>
            </a:xfrm>
            <a:prstGeom prst="ellipse">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26" name="1585981558"/>
            <p:cNvSpPr/>
            <p:nvPr/>
          </p:nvSpPr>
          <p:spPr>
            <a:xfrm>
              <a:off x="2279651" y="3188410"/>
              <a:ext cx="1073475" cy="971384"/>
            </a:xfrm>
            <a:prstGeom prst="ellipse">
              <a:avLst/>
            </a:prstGeom>
            <a:solidFill>
              <a:srgbClr val="00B050"/>
            </a:solidFill>
            <a:ln/>
          </p:spPr>
          <p:style>
            <a:lnRef idx="0">
              <a:schemeClr val="accent5"/>
            </a:lnRef>
            <a:fillRef idx="3">
              <a:schemeClr val="accent5"/>
            </a:fillRef>
            <a:effectRef idx="3">
              <a:schemeClr val="accent5"/>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cs typeface="Arial Unicode MS" pitchFamily="34" charset="-122"/>
                </a:rPr>
                <a:t>VDC</a:t>
              </a:r>
            </a:p>
            <a:p>
              <a:pPr algn="ctr" fontAlgn="auto">
                <a:spcBef>
                  <a:spcPts val="0"/>
                </a:spcBef>
                <a:spcAft>
                  <a:spcPts val="0"/>
                </a:spcAft>
                <a:defRPr/>
              </a:pPr>
              <a:r>
                <a:rPr lang="en-US" altLang="zh-CN" sz="1200" b="1" dirty="0">
                  <a:latin typeface="+mn-ea"/>
                  <a:cs typeface="Arial Unicode MS" pitchFamily="34" charset="-122"/>
                </a:rPr>
                <a:t>service</a:t>
              </a:r>
              <a:endParaRPr lang="zh-CN" altLang="en-US" sz="1200" b="1" dirty="0">
                <a:latin typeface="+mn-ea"/>
                <a:cs typeface="Arial Unicode MS" pitchFamily="34" charset="-122"/>
              </a:endParaRPr>
            </a:p>
          </p:txBody>
        </p:sp>
        <p:sp>
          <p:nvSpPr>
            <p:cNvPr id="27" name="807212128"/>
            <p:cNvSpPr/>
            <p:nvPr/>
          </p:nvSpPr>
          <p:spPr>
            <a:xfrm>
              <a:off x="2920613" y="1615281"/>
              <a:ext cx="1106468" cy="970024"/>
            </a:xfrm>
            <a:prstGeom prst="ellipse">
              <a:avLst/>
            </a:prstGeom>
            <a:solidFill>
              <a:srgbClr val="C00000"/>
            </a:solidFill>
            <a:ln/>
          </p:spPr>
          <p:style>
            <a:lnRef idx="0">
              <a:schemeClr val="accent5"/>
            </a:lnRef>
            <a:fillRef idx="3">
              <a:schemeClr val="accent5"/>
            </a:fillRef>
            <a:effectRef idx="3">
              <a:schemeClr val="accent5"/>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cs typeface="Arial Unicode MS" pitchFamily="34" charset="-122"/>
                </a:rPr>
                <a:t>Resource mgmt. service</a:t>
              </a:r>
              <a:endParaRPr lang="zh-CN" altLang="en-US" sz="1200" b="1" dirty="0">
                <a:latin typeface="+mn-ea"/>
                <a:cs typeface="Arial Unicode MS" pitchFamily="34" charset="-122"/>
              </a:endParaRPr>
            </a:p>
          </p:txBody>
        </p:sp>
        <p:sp>
          <p:nvSpPr>
            <p:cNvPr id="28" name="1056347988"/>
            <p:cNvSpPr/>
            <p:nvPr/>
          </p:nvSpPr>
          <p:spPr>
            <a:xfrm>
              <a:off x="3136791" y="4675763"/>
              <a:ext cx="1067649" cy="971384"/>
            </a:xfrm>
            <a:prstGeom prst="ellipse">
              <a:avLst/>
            </a:prstGeom>
            <a:solidFill>
              <a:srgbClr val="00B0F0"/>
            </a:solidFill>
            <a:ln/>
          </p:spPr>
          <p:style>
            <a:lnRef idx="0">
              <a:schemeClr val="accent5"/>
            </a:lnRef>
            <a:fillRef idx="3">
              <a:schemeClr val="accent5"/>
            </a:fillRef>
            <a:effectRef idx="3">
              <a:schemeClr val="accent5"/>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cs typeface="Arial Unicode MS" pitchFamily="34" charset="-122"/>
                </a:rPr>
                <a:t>SDX capability service</a:t>
              </a:r>
              <a:endParaRPr lang="zh-CN" altLang="en-US" sz="1200" b="1" dirty="0">
                <a:latin typeface="+mn-ea"/>
                <a:cs typeface="Arial Unicode MS" pitchFamily="34" charset="-122"/>
              </a:endParaRPr>
            </a:p>
          </p:txBody>
        </p:sp>
        <p:sp>
          <p:nvSpPr>
            <p:cNvPr id="29" name="2020143024"/>
            <p:cNvSpPr/>
            <p:nvPr/>
          </p:nvSpPr>
          <p:spPr>
            <a:xfrm>
              <a:off x="3496715" y="2758210"/>
              <a:ext cx="1696945" cy="1656107"/>
            </a:xfrm>
            <a:prstGeom prst="ellipse">
              <a:avLst/>
            </a:prstGeom>
            <a:gradFill>
              <a:gsLst>
                <a:gs pos="0">
                  <a:schemeClr val="accent6">
                    <a:shade val="51000"/>
                    <a:satMod val="130000"/>
                  </a:schemeClr>
                </a:gs>
                <a:gs pos="80000">
                  <a:srgbClr val="FFC000"/>
                </a:gs>
                <a:gs pos="100000">
                  <a:srgbClr val="F5D031"/>
                </a:gs>
              </a:gsLst>
            </a:gradFill>
            <a:ln/>
          </p:spPr>
          <p:style>
            <a:lnRef idx="0">
              <a:schemeClr val="accent6"/>
            </a:lnRef>
            <a:fillRef idx="3">
              <a:schemeClr val="accent6"/>
            </a:fillRef>
            <a:effectRef idx="3">
              <a:schemeClr val="accent6"/>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rPr>
                <a:t>Key capabilities of cloud DCs</a:t>
              </a:r>
              <a:endParaRPr lang="zh-CN" altLang="en-US" sz="1200" b="1" dirty="0">
                <a:latin typeface="+mn-ea"/>
              </a:endParaRPr>
            </a:p>
          </p:txBody>
        </p:sp>
        <p:sp>
          <p:nvSpPr>
            <p:cNvPr id="30" name="流程图: 摘录 29"/>
            <p:cNvSpPr/>
            <p:nvPr/>
          </p:nvSpPr>
          <p:spPr>
            <a:xfrm rot="1598736">
              <a:off x="4547044" y="2517582"/>
              <a:ext cx="568294" cy="320845"/>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31" name="流程图: 摘录 30"/>
            <p:cNvSpPr/>
            <p:nvPr/>
          </p:nvSpPr>
          <p:spPr>
            <a:xfrm rot="1433349" flipV="1">
              <a:off x="3522297" y="4367426"/>
              <a:ext cx="568294" cy="320845"/>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32" name="流程图: 摘录 31"/>
            <p:cNvSpPr/>
            <p:nvPr/>
          </p:nvSpPr>
          <p:spPr>
            <a:xfrm rot="16200000" flipH="1">
              <a:off x="2993921" y="3489343"/>
              <a:ext cx="554618" cy="328757"/>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33" name="流程图: 摘录 32"/>
            <p:cNvSpPr/>
            <p:nvPr/>
          </p:nvSpPr>
          <p:spPr>
            <a:xfrm rot="19989923" flipH="1">
              <a:off x="3482282" y="2497465"/>
              <a:ext cx="426110" cy="427905"/>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34" name="右箭头​​ 5"/>
            <p:cNvSpPr/>
            <p:nvPr/>
          </p:nvSpPr>
          <p:spPr>
            <a:xfrm>
              <a:off x="5020283" y="2389424"/>
              <a:ext cx="1419639" cy="2457903"/>
            </a:xfrm>
            <a:custGeom>
              <a:avLst/>
              <a:gdLst>
                <a:gd name="connsiteX0" fmla="*/ 0 w 1696700"/>
                <a:gd name="connsiteY0" fmla="*/ 718016 h 2872062"/>
                <a:gd name="connsiteX1" fmla="*/ 848350 w 1696700"/>
                <a:gd name="connsiteY1" fmla="*/ 718016 h 2872062"/>
                <a:gd name="connsiteX2" fmla="*/ 848350 w 1696700"/>
                <a:gd name="connsiteY2" fmla="*/ 0 h 2872062"/>
                <a:gd name="connsiteX3" fmla="*/ 1696700 w 1696700"/>
                <a:gd name="connsiteY3" fmla="*/ 1436031 h 2872062"/>
                <a:gd name="connsiteX4" fmla="*/ 848350 w 1696700"/>
                <a:gd name="connsiteY4" fmla="*/ 2872062 h 2872062"/>
                <a:gd name="connsiteX5" fmla="*/ 848350 w 1696700"/>
                <a:gd name="connsiteY5" fmla="*/ 2154047 h 2872062"/>
                <a:gd name="connsiteX6" fmla="*/ 0 w 1696700"/>
                <a:gd name="connsiteY6" fmla="*/ 2154047 h 2872062"/>
                <a:gd name="connsiteX7" fmla="*/ 0 w 1696700"/>
                <a:gd name="connsiteY7" fmla="*/ 718016 h 2872062"/>
                <a:gd name="connsiteX0" fmla="*/ 101600 w 1696700"/>
                <a:gd name="connsiteY0" fmla="*/ 1060916 h 2872062"/>
                <a:gd name="connsiteX1" fmla="*/ 848350 w 1696700"/>
                <a:gd name="connsiteY1" fmla="*/ 718016 h 2872062"/>
                <a:gd name="connsiteX2" fmla="*/ 848350 w 1696700"/>
                <a:gd name="connsiteY2" fmla="*/ 0 h 2872062"/>
                <a:gd name="connsiteX3" fmla="*/ 1696700 w 1696700"/>
                <a:gd name="connsiteY3" fmla="*/ 1436031 h 2872062"/>
                <a:gd name="connsiteX4" fmla="*/ 848350 w 1696700"/>
                <a:gd name="connsiteY4" fmla="*/ 2872062 h 2872062"/>
                <a:gd name="connsiteX5" fmla="*/ 848350 w 1696700"/>
                <a:gd name="connsiteY5" fmla="*/ 2154047 h 2872062"/>
                <a:gd name="connsiteX6" fmla="*/ 0 w 1696700"/>
                <a:gd name="connsiteY6" fmla="*/ 2154047 h 2872062"/>
                <a:gd name="connsiteX7" fmla="*/ 101600 w 1696700"/>
                <a:gd name="connsiteY7" fmla="*/ 1060916 h 2872062"/>
                <a:gd name="connsiteX0" fmla="*/ 0 w 1595100"/>
                <a:gd name="connsiteY0" fmla="*/ 1060916 h 2872062"/>
                <a:gd name="connsiteX1" fmla="*/ 746750 w 1595100"/>
                <a:gd name="connsiteY1" fmla="*/ 718016 h 2872062"/>
                <a:gd name="connsiteX2" fmla="*/ 746750 w 1595100"/>
                <a:gd name="connsiteY2" fmla="*/ 0 h 2872062"/>
                <a:gd name="connsiteX3" fmla="*/ 1595100 w 1595100"/>
                <a:gd name="connsiteY3" fmla="*/ 1436031 h 2872062"/>
                <a:gd name="connsiteX4" fmla="*/ 746750 w 1595100"/>
                <a:gd name="connsiteY4" fmla="*/ 2872062 h 2872062"/>
                <a:gd name="connsiteX5" fmla="*/ 746750 w 1595100"/>
                <a:gd name="connsiteY5" fmla="*/ 2154047 h 2872062"/>
                <a:gd name="connsiteX6" fmla="*/ 12700 w 1595100"/>
                <a:gd name="connsiteY6" fmla="*/ 1684147 h 2872062"/>
                <a:gd name="connsiteX7" fmla="*/ 0 w 1595100"/>
                <a:gd name="connsiteY7" fmla="*/ 1060916 h 2872062"/>
                <a:gd name="connsiteX0" fmla="*/ 0 w 1595100"/>
                <a:gd name="connsiteY0" fmla="*/ 1060916 h 2872062"/>
                <a:gd name="connsiteX1" fmla="*/ 746750 w 1595100"/>
                <a:gd name="connsiteY1" fmla="*/ 718016 h 2872062"/>
                <a:gd name="connsiteX2" fmla="*/ 746750 w 1595100"/>
                <a:gd name="connsiteY2" fmla="*/ 0 h 2872062"/>
                <a:gd name="connsiteX3" fmla="*/ 1595100 w 1595100"/>
                <a:gd name="connsiteY3" fmla="*/ 1436031 h 2872062"/>
                <a:gd name="connsiteX4" fmla="*/ 746750 w 1595100"/>
                <a:gd name="connsiteY4" fmla="*/ 2872062 h 2872062"/>
                <a:gd name="connsiteX5" fmla="*/ 746750 w 1595100"/>
                <a:gd name="connsiteY5" fmla="*/ 2154047 h 2872062"/>
                <a:gd name="connsiteX6" fmla="*/ 12700 w 1595100"/>
                <a:gd name="connsiteY6" fmla="*/ 1823847 h 2872062"/>
                <a:gd name="connsiteX7" fmla="*/ 0 w 1595100"/>
                <a:gd name="connsiteY7" fmla="*/ 1060916 h 287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100" h="2872062">
                  <a:moveTo>
                    <a:pt x="0" y="1060916"/>
                  </a:moveTo>
                  <a:lnTo>
                    <a:pt x="746750" y="718016"/>
                  </a:lnTo>
                  <a:lnTo>
                    <a:pt x="746750" y="0"/>
                  </a:lnTo>
                  <a:lnTo>
                    <a:pt x="1595100" y="1436031"/>
                  </a:lnTo>
                  <a:lnTo>
                    <a:pt x="746750" y="2872062"/>
                  </a:lnTo>
                  <a:lnTo>
                    <a:pt x="746750" y="2154047"/>
                  </a:lnTo>
                  <a:lnTo>
                    <a:pt x="12700" y="1823847"/>
                  </a:lnTo>
                  <a:lnTo>
                    <a:pt x="0" y="1060916"/>
                  </a:lnTo>
                  <a:close/>
                </a:path>
              </a:pathLst>
            </a:custGeom>
            <a:gradFill>
              <a:gsLst>
                <a:gs pos="33000">
                  <a:srgbClr val="AEAEAE">
                    <a:alpha val="88000"/>
                  </a:srgbClr>
                </a:gs>
                <a:gs pos="100000">
                  <a:schemeClr val="bg1">
                    <a:lumMod val="85000"/>
                    <a:alpha val="0"/>
                  </a:schemeClr>
                </a:gs>
                <a:gs pos="0">
                  <a:schemeClr val="bg1">
                    <a:lumMod val="6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35" name="889036798"/>
            <p:cNvSpPr/>
            <p:nvPr/>
          </p:nvSpPr>
          <p:spPr>
            <a:xfrm>
              <a:off x="4621941" y="4660612"/>
              <a:ext cx="1122519" cy="971384"/>
            </a:xfrm>
            <a:prstGeom prst="ellipse">
              <a:avLst/>
            </a:prstGeom>
            <a:solidFill>
              <a:schemeClr val="bg1">
                <a:lumMod val="50000"/>
              </a:schemeClr>
            </a:solidFill>
            <a:ln/>
          </p:spPr>
          <p:style>
            <a:lnRef idx="0">
              <a:schemeClr val="accent5"/>
            </a:lnRef>
            <a:fillRef idx="3">
              <a:schemeClr val="accent5"/>
            </a:fillRef>
            <a:effectRef idx="3">
              <a:schemeClr val="accent5"/>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cs typeface="Arial Unicode MS" pitchFamily="34" charset="-122"/>
                </a:rPr>
                <a:t>Planned migration service</a:t>
              </a:r>
              <a:endParaRPr lang="zh-CN" altLang="en-US" sz="1200" b="1" dirty="0">
                <a:latin typeface="+mn-ea"/>
                <a:cs typeface="Arial Unicode MS" pitchFamily="34" charset="-122"/>
              </a:endParaRPr>
            </a:p>
          </p:txBody>
        </p:sp>
        <p:sp>
          <p:nvSpPr>
            <p:cNvPr id="36" name="流程图: 摘录 35"/>
            <p:cNvSpPr/>
            <p:nvPr/>
          </p:nvSpPr>
          <p:spPr>
            <a:xfrm rot="20456573" flipV="1">
              <a:off x="4578248" y="4377529"/>
              <a:ext cx="568294" cy="320845"/>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1305" tIns="35652" rIns="71305" bIns="35652" anchor="ctr"/>
            <a:lstStyle/>
            <a:p>
              <a:pPr algn="ctr" fontAlgn="auto">
                <a:spcBef>
                  <a:spcPts val="0"/>
                </a:spcBef>
                <a:spcAft>
                  <a:spcPts val="0"/>
                </a:spcAft>
                <a:defRPr/>
              </a:pPr>
              <a:endParaRPr lang="zh-CN" altLang="en-US" sz="1200" dirty="0">
                <a:latin typeface="+mn-ea"/>
              </a:endParaRPr>
            </a:p>
          </p:txBody>
        </p:sp>
        <p:sp>
          <p:nvSpPr>
            <p:cNvPr id="44" name="789045776"/>
            <p:cNvSpPr txBox="1"/>
            <p:nvPr/>
          </p:nvSpPr>
          <p:spPr>
            <a:xfrm>
              <a:off x="6675514" y="1452432"/>
              <a:ext cx="2553149" cy="781977"/>
            </a:xfrm>
            <a:prstGeom prst="roundRect">
              <a:avLst/>
            </a:prstGeom>
            <a:noFill/>
            <a:ln w="9525">
              <a:solidFill>
                <a:schemeClr val="bg1">
                  <a:lumMod val="65000"/>
                </a:schemeClr>
              </a:solidFill>
              <a:prstDash val="dash"/>
            </a:ln>
          </p:spPr>
          <p:txBody>
            <a:bodyPr tIns="144000" bIns="72000" anchor="ctr" anchorCtr="0"/>
            <a:lstStyle/>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Resource pooling reduces investments.</a:t>
              </a:r>
            </a:p>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Feature resource pools allow differentiated configurations. </a:t>
              </a:r>
            </a:p>
          </p:txBody>
        </p:sp>
        <p:sp>
          <p:nvSpPr>
            <p:cNvPr id="45" name="1820039140"/>
            <p:cNvSpPr txBox="1"/>
            <p:nvPr/>
          </p:nvSpPr>
          <p:spPr>
            <a:xfrm>
              <a:off x="6675514" y="3281917"/>
              <a:ext cx="2553149" cy="692616"/>
            </a:xfrm>
            <a:prstGeom prst="roundRect">
              <a:avLst/>
            </a:prstGeom>
            <a:noFill/>
            <a:ln w="9525">
              <a:solidFill>
                <a:schemeClr val="bg1">
                  <a:lumMod val="65000"/>
                </a:schemeClr>
              </a:solidFill>
              <a:prstDash val="dash"/>
            </a:ln>
          </p:spPr>
          <p:txBody>
            <a:bodyPr tIns="144000" bIns="72000" anchor="ctr" anchorCtr="0"/>
            <a:lstStyle/>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Self-services bring service agility. </a:t>
              </a:r>
            </a:p>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Rights-and domain-based management trims management costs.</a:t>
              </a:r>
            </a:p>
          </p:txBody>
        </p:sp>
        <p:sp>
          <p:nvSpPr>
            <p:cNvPr id="46" name="314723398"/>
            <p:cNvSpPr txBox="1"/>
            <p:nvPr/>
          </p:nvSpPr>
          <p:spPr>
            <a:xfrm>
              <a:off x="6675514" y="4080724"/>
              <a:ext cx="2553149" cy="857333"/>
            </a:xfrm>
            <a:prstGeom prst="roundRect">
              <a:avLst/>
            </a:prstGeom>
            <a:noFill/>
            <a:ln w="9525">
              <a:solidFill>
                <a:schemeClr val="bg1">
                  <a:lumMod val="65000"/>
                </a:schemeClr>
              </a:solidFill>
              <a:prstDash val="dash"/>
            </a:ln>
          </p:spPr>
          <p:txBody>
            <a:bodyPr tIns="144000" bIns="72000" anchor="t" anchorCtr="0"/>
            <a:lstStyle/>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Resources are flexibly allocated for improved resource utilization. </a:t>
              </a:r>
            </a:p>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Resource standardization cuts management costs. </a:t>
              </a:r>
            </a:p>
          </p:txBody>
        </p:sp>
        <p:sp>
          <p:nvSpPr>
            <p:cNvPr id="47" name="1266169527"/>
            <p:cNvSpPr txBox="1"/>
            <p:nvPr/>
          </p:nvSpPr>
          <p:spPr>
            <a:xfrm>
              <a:off x="6675514" y="2310006"/>
              <a:ext cx="2553149" cy="866967"/>
            </a:xfrm>
            <a:prstGeom prst="roundRect">
              <a:avLst/>
            </a:prstGeom>
            <a:noFill/>
            <a:ln w="9525">
              <a:solidFill>
                <a:schemeClr val="bg1">
                  <a:lumMod val="65000"/>
                </a:schemeClr>
              </a:solidFill>
              <a:prstDash val="dash"/>
            </a:ln>
          </p:spPr>
          <p:txBody>
            <a:bodyPr tIns="144000" bIns="72000" anchor="b"/>
            <a:lstStyle/>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Automation brings down management costs. </a:t>
              </a:r>
            </a:p>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Unified resource pool scheduling enhances resource utilization.</a:t>
              </a:r>
            </a:p>
          </p:txBody>
        </p:sp>
        <p:sp>
          <p:nvSpPr>
            <p:cNvPr id="48" name="椭圆​​ 24"/>
            <p:cNvSpPr/>
            <p:nvPr/>
          </p:nvSpPr>
          <p:spPr>
            <a:xfrm>
              <a:off x="6312025" y="1652528"/>
              <a:ext cx="311138" cy="325636"/>
            </a:xfrm>
            <a:prstGeom prst="ellips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200" dirty="0">
                  <a:latin typeface="+mn-ea"/>
                  <a:cs typeface="Arial Unicode MS" pitchFamily="34" charset="-122"/>
                </a:rPr>
                <a:t>1</a:t>
              </a:r>
              <a:endParaRPr lang="zh-CN" altLang="en-US" sz="1200" dirty="0">
                <a:latin typeface="+mn-ea"/>
                <a:cs typeface="Arial Unicode MS" pitchFamily="34" charset="-122"/>
              </a:endParaRPr>
            </a:p>
          </p:txBody>
        </p:sp>
        <p:sp>
          <p:nvSpPr>
            <p:cNvPr id="49" name="椭圆​​ 25"/>
            <p:cNvSpPr/>
            <p:nvPr/>
          </p:nvSpPr>
          <p:spPr>
            <a:xfrm>
              <a:off x="6305375" y="2589484"/>
              <a:ext cx="347142" cy="362928"/>
            </a:xfrm>
            <a:prstGeom prst="ellipse">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200" dirty="0">
                  <a:latin typeface="+mn-ea"/>
                  <a:cs typeface="Arial Unicode MS" pitchFamily="34" charset="-122"/>
                </a:rPr>
                <a:t>2</a:t>
              </a:r>
              <a:endParaRPr lang="zh-CN" altLang="en-US" sz="1200" dirty="0">
                <a:latin typeface="+mn-ea"/>
                <a:cs typeface="Arial Unicode MS" pitchFamily="34" charset="-122"/>
              </a:endParaRPr>
            </a:p>
          </p:txBody>
        </p:sp>
        <p:sp>
          <p:nvSpPr>
            <p:cNvPr id="50" name="椭圆​​ 26"/>
            <p:cNvSpPr/>
            <p:nvPr/>
          </p:nvSpPr>
          <p:spPr>
            <a:xfrm>
              <a:off x="6298040" y="3426051"/>
              <a:ext cx="325123" cy="386263"/>
            </a:xfrm>
            <a:prstGeom prst="ellipse">
              <a:avLst/>
            </a:prstGeom>
            <a:solidFill>
              <a:srgbClr val="00B05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1200" dirty="0">
                  <a:latin typeface="+mn-ea"/>
                  <a:cs typeface="Arial Unicode MS" pitchFamily="34" charset="-122"/>
                </a:rPr>
                <a:t>3</a:t>
              </a:r>
              <a:endParaRPr lang="zh-CN" altLang="en-US" sz="1200" dirty="0">
                <a:latin typeface="+mn-ea"/>
                <a:cs typeface="Arial Unicode MS" pitchFamily="34" charset="-122"/>
              </a:endParaRPr>
            </a:p>
          </p:txBody>
        </p:sp>
        <p:sp>
          <p:nvSpPr>
            <p:cNvPr id="51" name="椭圆​​ 27"/>
            <p:cNvSpPr/>
            <p:nvPr/>
          </p:nvSpPr>
          <p:spPr>
            <a:xfrm>
              <a:off x="6296091" y="4363008"/>
              <a:ext cx="356427" cy="380960"/>
            </a:xfrm>
            <a:prstGeom prst="ellips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200" dirty="0">
                  <a:latin typeface="+mn-ea"/>
                  <a:cs typeface="Arial Unicode MS" pitchFamily="34" charset="-122"/>
                </a:rPr>
                <a:t>4</a:t>
              </a:r>
              <a:endParaRPr lang="zh-CN" altLang="en-US" sz="1200" dirty="0">
                <a:latin typeface="+mn-ea"/>
                <a:cs typeface="Arial Unicode MS" pitchFamily="34" charset="-122"/>
              </a:endParaRPr>
            </a:p>
          </p:txBody>
        </p:sp>
        <p:sp>
          <p:nvSpPr>
            <p:cNvPr id="52" name="1854222194"/>
            <p:cNvSpPr txBox="1"/>
            <p:nvPr/>
          </p:nvSpPr>
          <p:spPr>
            <a:xfrm>
              <a:off x="6662131" y="5116300"/>
              <a:ext cx="2553149" cy="796976"/>
            </a:xfrm>
            <a:prstGeom prst="roundRect">
              <a:avLst/>
            </a:prstGeom>
            <a:noFill/>
            <a:ln w="9525">
              <a:solidFill>
                <a:schemeClr val="bg1">
                  <a:lumMod val="65000"/>
                </a:schemeClr>
              </a:solidFill>
              <a:prstDash val="dash"/>
            </a:ln>
          </p:spPr>
          <p:txBody>
            <a:bodyPr tIns="144000" bIns="72000" anchor="ctr" anchorCtr="0"/>
            <a:lstStyle/>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Strategic planning adapts to service development. </a:t>
              </a:r>
            </a:p>
            <a:p>
              <a:pPr marL="267393" indent="-267393" fontAlgn="auto">
                <a:spcBef>
                  <a:spcPts val="0"/>
                </a:spcBef>
                <a:spcAft>
                  <a:spcPts val="0"/>
                </a:spcAft>
                <a:buFont typeface="Arial" pitchFamily="34" charset="0"/>
                <a:buChar char="•"/>
                <a:defRPr/>
              </a:pPr>
              <a:r>
                <a:rPr lang="en-US" altLang="zh-CN" sz="1200" dirty="0">
                  <a:solidFill>
                    <a:schemeClr val="tx1">
                      <a:lumMod val="75000"/>
                      <a:lumOff val="25000"/>
                    </a:schemeClr>
                  </a:solidFill>
                  <a:latin typeface="+mn-ea"/>
                  <a:ea typeface="+mn-ea"/>
                </a:rPr>
                <a:t>Professional service drives smooth business migration. </a:t>
              </a:r>
            </a:p>
          </p:txBody>
        </p:sp>
        <p:sp>
          <p:nvSpPr>
            <p:cNvPr id="53" name="椭圆​​ 27"/>
            <p:cNvSpPr/>
            <p:nvPr/>
          </p:nvSpPr>
          <p:spPr>
            <a:xfrm>
              <a:off x="6312814" y="5299964"/>
              <a:ext cx="310350" cy="363062"/>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200" dirty="0">
                  <a:latin typeface="+mn-ea"/>
                  <a:cs typeface="Arial Unicode MS" pitchFamily="34" charset="-122"/>
                </a:rPr>
                <a:t>5</a:t>
              </a:r>
              <a:endParaRPr lang="zh-CN" altLang="en-US" sz="1200" dirty="0">
                <a:latin typeface="+mn-ea"/>
                <a:cs typeface="Arial Unicode MS" pitchFamily="34" charset="-122"/>
              </a:endParaRPr>
            </a:p>
          </p:txBody>
        </p:sp>
        <p:sp>
          <p:nvSpPr>
            <p:cNvPr id="38" name="1636375747"/>
            <p:cNvSpPr/>
            <p:nvPr/>
          </p:nvSpPr>
          <p:spPr>
            <a:xfrm>
              <a:off x="4569604" y="1553439"/>
              <a:ext cx="1098079" cy="971383"/>
            </a:xfrm>
            <a:prstGeom prst="ellipse">
              <a:avLst/>
            </a:prstGeom>
            <a:solidFill>
              <a:srgbClr val="7030A0"/>
            </a:solidFill>
            <a:ln/>
          </p:spPr>
          <p:style>
            <a:lnRef idx="0">
              <a:schemeClr val="accent5"/>
            </a:lnRef>
            <a:fillRef idx="3">
              <a:schemeClr val="accent5"/>
            </a:fillRef>
            <a:effectRef idx="3">
              <a:schemeClr val="accent5"/>
            </a:effectRef>
            <a:fontRef idx="minor">
              <a:schemeClr val="lt1"/>
            </a:fontRef>
          </p:style>
          <p:txBody>
            <a:bodyPr lIns="71305" tIns="35652" rIns="71305" bIns="35652" anchor="ctr"/>
            <a:lstStyle/>
            <a:p>
              <a:pPr algn="ctr" fontAlgn="auto">
                <a:spcBef>
                  <a:spcPts val="0"/>
                </a:spcBef>
                <a:spcAft>
                  <a:spcPts val="0"/>
                </a:spcAft>
                <a:defRPr/>
              </a:pPr>
              <a:r>
                <a:rPr lang="en-US" altLang="zh-CN" sz="1200" b="1" dirty="0">
                  <a:latin typeface="+mn-ea"/>
                  <a:cs typeface="Arial Unicode MS" pitchFamily="34" charset="-122"/>
                </a:rPr>
                <a:t>Resource pool service</a:t>
              </a:r>
              <a:endParaRPr lang="zh-CN" altLang="en-US" sz="1200" b="1" dirty="0">
                <a:latin typeface="+mn-ea"/>
                <a:cs typeface="Arial Unicode MS" pitchFamily="34" charset="-122"/>
              </a:endParaRPr>
            </a:p>
          </p:txBody>
        </p:sp>
        <p:sp>
          <p:nvSpPr>
            <p:cNvPr id="39" name="上下箭头 38"/>
            <p:cNvSpPr/>
            <p:nvPr/>
          </p:nvSpPr>
          <p:spPr bwMode="auto">
            <a:xfrm>
              <a:off x="9228662" y="1530558"/>
              <a:ext cx="600184" cy="4259543"/>
            </a:xfrm>
            <a:prstGeom prst="upDownArrow">
              <a:avLst/>
            </a:prstGeom>
            <a:solidFill>
              <a:srgbClr val="92D050"/>
            </a:solidFill>
            <a:ln>
              <a:noFill/>
            </a:ln>
            <a:effectLst>
              <a:glow rad="63500">
                <a:schemeClr val="accent1">
                  <a:satMod val="175000"/>
                  <a:alpha val="40000"/>
                </a:schemeClr>
              </a:glow>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05" tIns="35652" rIns="71305" bIns="35652" numCol="1" rtlCol="0" anchor="t" anchorCtr="0" compatLnSpc="1">
              <a:prstTxWarp prst="textNoShape">
                <a:avLst/>
              </a:prstTxWarp>
            </a:bodyPr>
            <a:lstStyle/>
            <a:p>
              <a:pPr algn="dist" defTabSz="713049" fontAlgn="base">
                <a:buClr>
                  <a:srgbClr val="CC9900"/>
                </a:buClr>
              </a:pPr>
              <a:endParaRPr lang="en-US" altLang="zh-CN" sz="1200" dirty="0">
                <a:latin typeface="+mn-ea"/>
                <a:ea typeface="+mn-ea"/>
              </a:endParaRPr>
            </a:p>
            <a:p>
              <a:pPr algn="dist" defTabSz="713049" fontAlgn="base">
                <a:buClr>
                  <a:srgbClr val="CC9900"/>
                </a:buClr>
              </a:pPr>
              <a:endParaRPr lang="en-US" altLang="zh-CN" sz="1200" dirty="0">
                <a:latin typeface="+mn-ea"/>
                <a:ea typeface="+mn-ea"/>
              </a:endParaRPr>
            </a:p>
            <a:p>
              <a:pPr algn="dist" defTabSz="713049" fontAlgn="base">
                <a:buClr>
                  <a:srgbClr val="CC9900"/>
                </a:buClr>
              </a:pPr>
              <a:endParaRPr lang="en-US" altLang="zh-CN" sz="1200" dirty="0">
                <a:latin typeface="+mn-ea"/>
                <a:ea typeface="+mn-ea"/>
              </a:endParaRPr>
            </a:p>
            <a:p>
              <a:pPr algn="dist" defTabSz="713049" fontAlgn="base">
                <a:buClr>
                  <a:srgbClr val="CC9900"/>
                </a:buClr>
              </a:pPr>
              <a:endParaRPr lang="en-US" altLang="zh-CN" sz="1200" dirty="0">
                <a:latin typeface="+mn-ea"/>
                <a:ea typeface="+mn-ea"/>
              </a:endParaRPr>
            </a:p>
          </p:txBody>
        </p:sp>
        <p:pic>
          <p:nvPicPr>
            <p:cNvPr id="40" name="Picture 758" descr="图片1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2096" y="2862460"/>
              <a:ext cx="688380" cy="808980"/>
            </a:xfrm>
            <a:prstGeom prst="rect">
              <a:avLst/>
            </a:prstGeom>
            <a:noFill/>
            <a:ln w="9525">
              <a:noFill/>
              <a:miter lim="800000"/>
              <a:headEnd/>
              <a:tailEnd/>
            </a:ln>
          </p:spPr>
        </p:pic>
        <p:pic>
          <p:nvPicPr>
            <p:cNvPr id="41" name="Picture 758" descr="图片1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2096" y="3236371"/>
              <a:ext cx="688380" cy="808980"/>
            </a:xfrm>
            <a:prstGeom prst="rect">
              <a:avLst/>
            </a:prstGeom>
            <a:noFill/>
            <a:ln w="9525">
              <a:noFill/>
              <a:miter lim="800000"/>
              <a:headEnd/>
              <a:tailEnd/>
            </a:ln>
          </p:spPr>
        </p:pic>
        <p:pic>
          <p:nvPicPr>
            <p:cNvPr id="42" name="Picture 758" descr="图片1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2096" y="3600192"/>
              <a:ext cx="688380" cy="808980"/>
            </a:xfrm>
            <a:prstGeom prst="rect">
              <a:avLst/>
            </a:prstGeom>
            <a:noFill/>
            <a:ln w="9525">
              <a:noFill/>
              <a:miter lim="800000"/>
              <a:headEnd/>
              <a:tailEnd/>
            </a:ln>
          </p:spPr>
        </p:pic>
        <p:sp>
          <p:nvSpPr>
            <p:cNvPr id="43" name="400773037"/>
            <p:cNvSpPr txBox="1"/>
            <p:nvPr/>
          </p:nvSpPr>
          <p:spPr>
            <a:xfrm rot="10800000">
              <a:off x="9354210" y="2322000"/>
              <a:ext cx="328669" cy="2849937"/>
            </a:xfrm>
            <a:prstGeom prst="rect">
              <a:avLst/>
            </a:prstGeom>
            <a:noFill/>
          </p:spPr>
          <p:txBody>
            <a:bodyPr vert="eaVert" wrap="square" lIns="71305" tIns="35652" rIns="71305" bIns="35652" rtlCol="0">
              <a:spAutoFit/>
            </a:bodyPr>
            <a:lstStyle/>
            <a:p>
              <a:pPr algn="ctr"/>
              <a:r>
                <a:rPr lang="en-US" altLang="zh-CN" sz="1200" b="1" dirty="0">
                  <a:solidFill>
                    <a:schemeClr val="bg1"/>
                  </a:solidFill>
                  <a:latin typeface="+mn-ea"/>
                  <a:ea typeface="+mn-ea"/>
                </a:rPr>
                <a:t>Cloud-sharing DC</a:t>
              </a:r>
              <a:endParaRPr lang="zh-CN" altLang="en-US" sz="1200" dirty="0">
                <a:latin typeface="+mn-ea"/>
                <a:ea typeface="+mn-ea"/>
              </a:endParaRPr>
            </a:p>
          </p:txBody>
        </p:sp>
      </p:grpSp>
    </p:spTree>
    <p:extLst>
      <p:ext uri="{BB962C8B-B14F-4D97-AF65-F5344CB8AC3E}">
        <p14:creationId xmlns:p14="http://schemas.microsoft.com/office/powerpoint/2010/main" val="1494161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1024280"/>
          </a:xfrm>
        </p:spPr>
        <p:txBody>
          <a:bodyPr/>
          <a:lstStyle/>
          <a:p>
            <a:r>
              <a:rPr lang="en-US" altLang="zh-CN" sz="3000" dirty="0"/>
              <a:t>Rapidly Developing Cloud Computing Is a Preferred Solution to IT Construction </a:t>
            </a:r>
            <a:endParaRPr lang="zh-CN" altLang="en-US" sz="3000" dirty="0"/>
          </a:p>
        </p:txBody>
      </p:sp>
      <p:grpSp>
        <p:nvGrpSpPr>
          <p:cNvPr id="5" name="组合 4"/>
          <p:cNvGrpSpPr/>
          <p:nvPr/>
        </p:nvGrpSpPr>
        <p:grpSpPr>
          <a:xfrm>
            <a:off x="2027747" y="1542274"/>
            <a:ext cx="8064698" cy="4577281"/>
            <a:chOff x="2027747" y="1542274"/>
            <a:chExt cx="8064698" cy="4577281"/>
          </a:xfrm>
        </p:grpSpPr>
        <p:sp>
          <p:nvSpPr>
            <p:cNvPr id="30" name="矩形 29"/>
            <p:cNvSpPr/>
            <p:nvPr>
              <p:custDataLst>
                <p:tags r:id="rId1"/>
              </p:custDataLst>
            </p:nvPr>
          </p:nvSpPr>
          <p:spPr>
            <a:xfrm>
              <a:off x="4882506" y="2033596"/>
              <a:ext cx="2682430" cy="372098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chemeClr val="bg2">
                  <a:lumMod val="40000"/>
                  <a:lumOff val="60000"/>
                </a:schemeClr>
              </a:solidFill>
            </a:ln>
            <a:effectLst>
              <a:outerShdw blurRad="50800" dist="38100" dir="2700000" algn="tl" rotWithShape="0">
                <a:prstClr val="black">
                  <a:alpha val="40000"/>
                </a:prstClr>
              </a:outerShdw>
            </a:effectLst>
          </p:spPr>
          <p:txBody>
            <a:bodyPr anchor="ctr"/>
            <a:lstStyle/>
            <a:p>
              <a:pPr algn="ctr">
                <a:defRPr/>
              </a:pPr>
              <a:endParaRPr lang="zh-CN" altLang="en-US" sz="1200" dirty="0">
                <a:latin typeface="+mn-ea"/>
                <a:ea typeface="+mn-ea"/>
                <a:cs typeface="Arial Unicode MS" pitchFamily="34" charset="-122"/>
              </a:endParaRPr>
            </a:p>
          </p:txBody>
        </p:sp>
        <p:sp>
          <p:nvSpPr>
            <p:cNvPr id="31" name="矩形 30"/>
            <p:cNvSpPr/>
            <p:nvPr>
              <p:custDataLst>
                <p:tags r:id="rId2"/>
              </p:custDataLst>
            </p:nvPr>
          </p:nvSpPr>
          <p:spPr>
            <a:xfrm>
              <a:off x="7580604" y="2047632"/>
              <a:ext cx="2370843" cy="3678877"/>
            </a:xfrm>
            <a:prstGeom prst="rect">
              <a:avLst/>
            </a:prstGeom>
            <a:gradFill flip="none" rotWithShape="1">
              <a:gsLst>
                <a:gs pos="0">
                  <a:srgbClr val="C9F49E">
                    <a:tint val="66000"/>
                    <a:satMod val="160000"/>
                  </a:srgbClr>
                </a:gs>
                <a:gs pos="50000">
                  <a:srgbClr val="C9F49E">
                    <a:tint val="44500"/>
                    <a:satMod val="160000"/>
                  </a:srgbClr>
                </a:gs>
                <a:gs pos="100000">
                  <a:srgbClr val="C9F49E">
                    <a:tint val="23500"/>
                    <a:satMod val="160000"/>
                  </a:srgbClr>
                </a:gs>
              </a:gsLst>
              <a:lin ang="2700000" scaled="1"/>
              <a:tileRect/>
            </a:gradFill>
            <a:ln>
              <a:solidFill>
                <a:schemeClr val="bg2">
                  <a:lumMod val="40000"/>
                  <a:lumOff val="60000"/>
                </a:schemeClr>
              </a:solidFill>
            </a:ln>
            <a:effectLst>
              <a:outerShdw blurRad="50800" dist="38100" dir="2700000" algn="tl" rotWithShape="0">
                <a:prstClr val="black">
                  <a:alpha val="40000"/>
                </a:prstClr>
              </a:outerShdw>
            </a:effectLst>
          </p:spPr>
          <p:txBody>
            <a:bodyPr anchor="ctr"/>
            <a:lstStyle/>
            <a:p>
              <a:pPr algn="ctr">
                <a:defRPr/>
              </a:pPr>
              <a:endParaRPr lang="zh-CN" altLang="en-US" sz="1200" dirty="0">
                <a:latin typeface="+mn-ea"/>
                <a:ea typeface="+mn-ea"/>
                <a:cs typeface="Arial Unicode MS" pitchFamily="34" charset="-122"/>
              </a:endParaRPr>
            </a:p>
          </p:txBody>
        </p:sp>
        <p:sp>
          <p:nvSpPr>
            <p:cNvPr id="32" name="矩形 31"/>
            <p:cNvSpPr/>
            <p:nvPr>
              <p:custDataLst>
                <p:tags r:id="rId3"/>
              </p:custDataLst>
            </p:nvPr>
          </p:nvSpPr>
          <p:spPr>
            <a:xfrm>
              <a:off x="2504700" y="2047631"/>
              <a:ext cx="2362140" cy="3692914"/>
            </a:xfrm>
            <a:prstGeom prst="rect">
              <a:avLst/>
            </a:prstGeom>
            <a:solidFill>
              <a:schemeClr val="accent1">
                <a:lumMod val="40000"/>
                <a:lumOff val="60000"/>
              </a:schemeClr>
            </a:solidFill>
            <a:ln>
              <a:solidFill>
                <a:schemeClr val="bg2">
                  <a:lumMod val="40000"/>
                  <a:lumOff val="60000"/>
                </a:schemeClr>
              </a:solidFill>
            </a:ln>
            <a:effectLst>
              <a:outerShdw blurRad="50800" dist="38100" dir="2700000" algn="tl" rotWithShape="0">
                <a:prstClr val="black">
                  <a:alpha val="40000"/>
                </a:prstClr>
              </a:outerShdw>
            </a:effectLst>
          </p:spPr>
          <p:txBody>
            <a:bodyPr anchor="ctr"/>
            <a:lstStyle/>
            <a:p>
              <a:pPr algn="ctr">
                <a:defRPr/>
              </a:pPr>
              <a:endParaRPr lang="zh-CN" altLang="en-US" sz="1200" dirty="0">
                <a:latin typeface="+mn-ea"/>
                <a:ea typeface="+mn-ea"/>
                <a:cs typeface="Arial Unicode MS" pitchFamily="34" charset="-122"/>
              </a:endParaRPr>
            </a:p>
          </p:txBody>
        </p:sp>
        <p:cxnSp>
          <p:nvCxnSpPr>
            <p:cNvPr id="33" name="曲线连接符 32"/>
            <p:cNvCxnSpPr/>
            <p:nvPr>
              <p:custDataLst>
                <p:tags r:id="rId4"/>
              </p:custDataLst>
            </p:nvPr>
          </p:nvCxnSpPr>
          <p:spPr bwMode="auto">
            <a:xfrm flipV="1">
              <a:off x="2838917" y="2103774"/>
              <a:ext cx="6827054" cy="2281559"/>
            </a:xfrm>
            <a:prstGeom prst="curvedConnector3">
              <a:avLst>
                <a:gd name="adj1" fmla="val 46037"/>
              </a:avLst>
            </a:prstGeom>
            <a:noFill/>
            <a:ln w="38100" cap="flat" cmpd="sng" algn="ctr">
              <a:solidFill>
                <a:schemeClr val="tx2">
                  <a:lumMod val="60000"/>
                  <a:lumOff val="40000"/>
                </a:schemeClr>
              </a:solidFill>
              <a:prstDash val="solid"/>
              <a:round/>
              <a:headEnd type="none" w="med" len="med"/>
              <a:tailEnd type="none" w="med" len="med"/>
            </a:ln>
            <a:effectLst/>
          </p:spPr>
        </p:cxnSp>
        <p:cxnSp>
          <p:nvCxnSpPr>
            <p:cNvPr id="34" name="直接箭头连接符 7"/>
            <p:cNvCxnSpPr>
              <a:cxnSpLocks noChangeShapeType="1"/>
            </p:cNvCxnSpPr>
            <p:nvPr>
              <p:custDataLst>
                <p:tags r:id="rId5"/>
              </p:custDataLst>
            </p:nvPr>
          </p:nvCxnSpPr>
          <p:spPr bwMode="auto">
            <a:xfrm flipV="1">
              <a:off x="2511663" y="2019559"/>
              <a:ext cx="0" cy="3749056"/>
            </a:xfrm>
            <a:prstGeom prst="straightConnector1">
              <a:avLst/>
            </a:prstGeom>
            <a:noFill/>
            <a:ln w="28575" algn="ctr">
              <a:solidFill>
                <a:schemeClr val="tx1"/>
              </a:solidFill>
              <a:round/>
              <a:headEnd/>
              <a:tailEnd type="arrow" w="med" len="med"/>
            </a:ln>
          </p:spPr>
        </p:cxnSp>
        <p:cxnSp>
          <p:nvCxnSpPr>
            <p:cNvPr id="35" name="直接箭头连接符 8"/>
            <p:cNvCxnSpPr>
              <a:cxnSpLocks noChangeShapeType="1"/>
            </p:cNvCxnSpPr>
            <p:nvPr>
              <p:custDataLst>
                <p:tags r:id="rId6"/>
              </p:custDataLst>
            </p:nvPr>
          </p:nvCxnSpPr>
          <p:spPr bwMode="auto">
            <a:xfrm>
              <a:off x="2527331" y="5767055"/>
              <a:ext cx="7558151" cy="0"/>
            </a:xfrm>
            <a:prstGeom prst="straightConnector1">
              <a:avLst/>
            </a:prstGeom>
            <a:noFill/>
            <a:ln w="28575" algn="ctr">
              <a:solidFill>
                <a:schemeClr val="tx1"/>
              </a:solidFill>
              <a:round/>
              <a:headEnd/>
              <a:tailEnd type="arrow" w="med" len="med"/>
            </a:ln>
          </p:spPr>
        </p:cxnSp>
        <p:sp>
          <p:nvSpPr>
            <p:cNvPr id="36" name="云形标注 35"/>
            <p:cNvSpPr/>
            <p:nvPr>
              <p:custDataLst>
                <p:tags r:id="rId7"/>
              </p:custDataLst>
            </p:nvPr>
          </p:nvSpPr>
          <p:spPr>
            <a:xfrm>
              <a:off x="2873731" y="2820070"/>
              <a:ext cx="986982" cy="421660"/>
            </a:xfrm>
            <a:prstGeom prst="cloudCallo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outerShdw blurRad="50800" dist="38100" dir="2700000" algn="tl" rotWithShape="0">
                <a:prstClr val="black">
                  <a:alpha val="40000"/>
                </a:prstClr>
              </a:outerShdw>
            </a:effectLst>
          </p:spPr>
          <p:txBody>
            <a:bodyPr anchor="ctr">
              <a:spAutoFit/>
            </a:bodyPr>
            <a:lstStyle/>
            <a:p>
              <a:pPr algn="ctr">
                <a:defRPr/>
              </a:pPr>
              <a:endParaRPr lang="zh-CN" altLang="en-US" sz="1200" dirty="0">
                <a:latin typeface="+mn-ea"/>
                <a:ea typeface="+mn-ea"/>
                <a:cs typeface="Arial Unicode MS" pitchFamily="34" charset="-122"/>
              </a:endParaRPr>
            </a:p>
          </p:txBody>
        </p:sp>
        <p:sp>
          <p:nvSpPr>
            <p:cNvPr id="37" name="云形标注 36"/>
            <p:cNvSpPr/>
            <p:nvPr>
              <p:custDataLst>
                <p:tags r:id="rId8"/>
              </p:custDataLst>
            </p:nvPr>
          </p:nvSpPr>
          <p:spPr>
            <a:xfrm>
              <a:off x="3531718" y="3390069"/>
              <a:ext cx="985240" cy="421660"/>
            </a:xfrm>
            <a:prstGeom prst="cloudCallou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effectLst>
              <a:outerShdw blurRad="50800" dist="38100" dir="2700000" algn="tl" rotWithShape="0">
                <a:prstClr val="black">
                  <a:alpha val="40000"/>
                </a:prstClr>
              </a:outerShdw>
            </a:effectLst>
          </p:spPr>
          <p:txBody>
            <a:bodyPr anchor="ctr">
              <a:spAutoFit/>
            </a:bodyPr>
            <a:lstStyle/>
            <a:p>
              <a:pPr algn="ctr">
                <a:defRPr/>
              </a:pPr>
              <a:endParaRPr lang="zh-CN" altLang="en-US" sz="1200" dirty="0">
                <a:latin typeface="+mn-ea"/>
                <a:ea typeface="+mn-ea"/>
                <a:cs typeface="Arial Unicode MS" pitchFamily="34" charset="-122"/>
              </a:endParaRPr>
            </a:p>
          </p:txBody>
        </p:sp>
        <p:sp>
          <p:nvSpPr>
            <p:cNvPr id="38" name="云形标注 37"/>
            <p:cNvSpPr/>
            <p:nvPr>
              <p:custDataLst>
                <p:tags r:id="rId9"/>
              </p:custDataLst>
            </p:nvPr>
          </p:nvSpPr>
          <p:spPr>
            <a:xfrm>
              <a:off x="4887728" y="2568210"/>
              <a:ext cx="986980" cy="421660"/>
            </a:xfrm>
            <a:prstGeom prst="cloudCallou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effectLst>
              <a:outerShdw blurRad="50800" dist="38100" dir="2700000" algn="tl" rotWithShape="0">
                <a:prstClr val="black">
                  <a:alpha val="40000"/>
                </a:prstClr>
              </a:outerShdw>
            </a:effectLst>
          </p:spPr>
          <p:txBody>
            <a:bodyPr anchor="ctr">
              <a:spAutoFit/>
            </a:bodyPr>
            <a:lstStyle/>
            <a:p>
              <a:pPr algn="ctr">
                <a:defRPr/>
              </a:pPr>
              <a:endParaRPr lang="zh-CN" altLang="en-US" sz="1200" dirty="0">
                <a:latin typeface="+mn-ea"/>
                <a:ea typeface="+mn-ea"/>
                <a:cs typeface="Arial Unicode MS" pitchFamily="34" charset="-122"/>
              </a:endParaRPr>
            </a:p>
          </p:txBody>
        </p:sp>
        <p:sp>
          <p:nvSpPr>
            <p:cNvPr id="39" name="云形标注 38"/>
            <p:cNvSpPr/>
            <p:nvPr>
              <p:custDataLst>
                <p:tags r:id="rId10"/>
              </p:custDataLst>
            </p:nvPr>
          </p:nvSpPr>
          <p:spPr>
            <a:xfrm>
              <a:off x="6078373" y="2154939"/>
              <a:ext cx="985240" cy="421660"/>
            </a:xfrm>
            <a:prstGeom prst="cloudCallo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outerShdw blurRad="50800" dist="38100" dir="2700000" algn="tl" rotWithShape="0">
                <a:prstClr val="black">
                  <a:alpha val="40000"/>
                </a:prstClr>
              </a:outerShdw>
            </a:effectLst>
          </p:spPr>
          <p:txBody>
            <a:bodyPr anchor="ctr">
              <a:spAutoFit/>
            </a:bodyPr>
            <a:lstStyle/>
            <a:p>
              <a:pPr algn="ctr">
                <a:defRPr/>
              </a:pPr>
              <a:endParaRPr lang="zh-CN" altLang="en-US" sz="1200" dirty="0">
                <a:latin typeface="+mn-ea"/>
                <a:ea typeface="+mn-ea"/>
                <a:cs typeface="Arial Unicode MS" pitchFamily="34" charset="-122"/>
              </a:endParaRPr>
            </a:p>
          </p:txBody>
        </p:sp>
        <p:sp>
          <p:nvSpPr>
            <p:cNvPr id="40" name="云形标注 39"/>
            <p:cNvSpPr/>
            <p:nvPr>
              <p:custDataLst>
                <p:tags r:id="rId11"/>
              </p:custDataLst>
            </p:nvPr>
          </p:nvSpPr>
          <p:spPr>
            <a:xfrm>
              <a:off x="5850340" y="3176417"/>
              <a:ext cx="985240" cy="421660"/>
            </a:xfrm>
            <a:prstGeom prst="cloudCallout">
              <a:avLst/>
            </a:prstGeom>
            <a:solidFill>
              <a:srgbClr val="DDDDDD"/>
            </a:solidFill>
            <a:effectLst>
              <a:outerShdw blurRad="50800" dist="38100" dir="2700000" algn="tl" rotWithShape="0">
                <a:prstClr val="black">
                  <a:alpha val="40000"/>
                </a:prstClr>
              </a:outerShdw>
            </a:effectLst>
          </p:spPr>
          <p:txBody>
            <a:bodyPr anchor="ctr">
              <a:spAutoFit/>
            </a:bodyPr>
            <a:lstStyle/>
            <a:p>
              <a:pPr algn="ctr">
                <a:defRPr/>
              </a:pPr>
              <a:endParaRPr lang="zh-CN" altLang="en-US" sz="1200" dirty="0">
                <a:latin typeface="+mn-ea"/>
                <a:ea typeface="+mn-ea"/>
                <a:cs typeface="Arial Unicode MS" pitchFamily="34" charset="-122"/>
              </a:endParaRPr>
            </a:p>
          </p:txBody>
        </p:sp>
        <p:sp>
          <p:nvSpPr>
            <p:cNvPr id="41" name="2139502697"/>
            <p:cNvSpPr txBox="1">
              <a:spLocks noChangeArrowheads="1"/>
            </p:cNvSpPr>
            <p:nvPr>
              <p:custDataLst>
                <p:tags r:id="rId12"/>
              </p:custDataLst>
            </p:nvPr>
          </p:nvSpPr>
          <p:spPr bwMode="auto">
            <a:xfrm>
              <a:off x="2891644" y="2852936"/>
              <a:ext cx="986982" cy="257369"/>
            </a:xfrm>
            <a:prstGeom prst="rect">
              <a:avLst/>
            </a:prstGeom>
            <a:noFill/>
            <a:ln w="9525">
              <a:noFill/>
              <a:miter lim="800000"/>
              <a:headEnd/>
              <a:tailEnd/>
            </a:ln>
          </p:spPr>
          <p:txBody>
            <a:bodyPr wrap="square" lIns="36000" tIns="36000" rIns="36000" bIns="36000">
              <a:spAutoFit/>
            </a:bodyPr>
            <a:lstStyle/>
            <a:p>
              <a:pPr algn="ctr">
                <a:buClr>
                  <a:schemeClr val="tx2"/>
                </a:buClr>
                <a:buSzPct val="60000"/>
              </a:pPr>
              <a:r>
                <a:rPr lang="en-US" altLang="zh-CN" sz="1200" dirty="0">
                  <a:latin typeface="+mn-ea"/>
                  <a:ea typeface="+mn-ea"/>
                  <a:cs typeface="Arial Unicode MS" pitchFamily="34" charset="-122"/>
                </a:rPr>
                <a:t>Public cloud</a:t>
              </a:r>
              <a:endParaRPr lang="zh-CN" altLang="en-US" sz="1200" dirty="0">
                <a:latin typeface="+mn-ea"/>
                <a:ea typeface="+mn-ea"/>
                <a:cs typeface="Arial Unicode MS" pitchFamily="34" charset="-122"/>
              </a:endParaRPr>
            </a:p>
          </p:txBody>
        </p:sp>
        <p:sp>
          <p:nvSpPr>
            <p:cNvPr id="43" name="1068311962"/>
            <p:cNvSpPr txBox="1">
              <a:spLocks noChangeArrowheads="1"/>
            </p:cNvSpPr>
            <p:nvPr>
              <p:custDataLst>
                <p:tags r:id="rId13"/>
              </p:custDataLst>
            </p:nvPr>
          </p:nvSpPr>
          <p:spPr bwMode="auto">
            <a:xfrm>
              <a:off x="4871864" y="2528900"/>
              <a:ext cx="1006130" cy="442035"/>
            </a:xfrm>
            <a:prstGeom prst="rect">
              <a:avLst/>
            </a:prstGeom>
            <a:noFill/>
            <a:ln w="9525">
              <a:noFill/>
              <a:miter lim="800000"/>
              <a:headEnd/>
              <a:tailEnd/>
            </a:ln>
          </p:spPr>
          <p:txBody>
            <a:bodyPr wrap="square" lIns="36000" tIns="36000" rIns="36000" bIns="36000">
              <a:spAutoFit/>
            </a:bodyPr>
            <a:lstStyle/>
            <a:p>
              <a:pPr algn="ctr">
                <a:buClr>
                  <a:schemeClr val="tx2"/>
                </a:buClr>
                <a:buSzPct val="60000"/>
              </a:pPr>
              <a:r>
                <a:rPr lang="en-US" altLang="zh-CN" sz="1200" dirty="0">
                  <a:latin typeface="+mn-ea"/>
                  <a:ea typeface="+mn-ea"/>
                  <a:cs typeface="Arial Unicode MS" pitchFamily="34" charset="-122"/>
                </a:rPr>
                <a:t>Private cloud</a:t>
              </a:r>
              <a:endParaRPr lang="zh-CN" altLang="en-US" sz="1200" dirty="0">
                <a:latin typeface="+mn-ea"/>
                <a:ea typeface="+mn-ea"/>
                <a:cs typeface="Arial Unicode MS" pitchFamily="34" charset="-122"/>
              </a:endParaRPr>
            </a:p>
          </p:txBody>
        </p:sp>
        <p:sp>
          <p:nvSpPr>
            <p:cNvPr id="44" name="1943637451"/>
            <p:cNvSpPr txBox="1">
              <a:spLocks noChangeArrowheads="1"/>
            </p:cNvSpPr>
            <p:nvPr>
              <p:custDataLst>
                <p:tags r:id="rId14"/>
              </p:custDataLst>
            </p:nvPr>
          </p:nvSpPr>
          <p:spPr bwMode="auto">
            <a:xfrm>
              <a:off x="3498182" y="3423659"/>
              <a:ext cx="1049646" cy="257369"/>
            </a:xfrm>
            <a:prstGeom prst="rect">
              <a:avLst/>
            </a:prstGeom>
            <a:noFill/>
            <a:ln w="9525">
              <a:noFill/>
              <a:miter lim="800000"/>
              <a:headEnd/>
              <a:tailEnd/>
            </a:ln>
          </p:spPr>
          <p:txBody>
            <a:bodyPr wrap="square" lIns="36000" tIns="36000" rIns="36000" bIns="36000">
              <a:spAutoFit/>
            </a:bodyPr>
            <a:lstStyle/>
            <a:p>
              <a:pPr algn="ctr">
                <a:buClr>
                  <a:schemeClr val="tx2"/>
                </a:buClr>
                <a:buSzPct val="60000"/>
              </a:pPr>
              <a:r>
                <a:rPr lang="en-US" altLang="zh-CN" sz="1200" dirty="0">
                  <a:latin typeface="+mn-ea"/>
                  <a:ea typeface="+mn-ea"/>
                  <a:cs typeface="Arial Unicode MS" pitchFamily="34" charset="-122"/>
                </a:rPr>
                <a:t>Private cloud</a:t>
              </a:r>
              <a:endParaRPr lang="zh-CN" altLang="en-US" sz="1200" dirty="0">
                <a:latin typeface="+mn-ea"/>
                <a:ea typeface="+mn-ea"/>
                <a:cs typeface="Arial Unicode MS" pitchFamily="34" charset="-122"/>
              </a:endParaRPr>
            </a:p>
          </p:txBody>
        </p:sp>
        <p:sp>
          <p:nvSpPr>
            <p:cNvPr id="45" name="493839823"/>
            <p:cNvSpPr txBox="1">
              <a:spLocks noChangeArrowheads="1"/>
            </p:cNvSpPr>
            <p:nvPr>
              <p:custDataLst>
                <p:tags r:id="rId15"/>
              </p:custDataLst>
            </p:nvPr>
          </p:nvSpPr>
          <p:spPr bwMode="auto">
            <a:xfrm>
              <a:off x="5850340" y="3140968"/>
              <a:ext cx="988720" cy="442035"/>
            </a:xfrm>
            <a:prstGeom prst="rect">
              <a:avLst/>
            </a:prstGeom>
            <a:noFill/>
            <a:ln w="9525">
              <a:noFill/>
              <a:miter lim="800000"/>
              <a:headEnd/>
              <a:tailEnd/>
            </a:ln>
          </p:spPr>
          <p:txBody>
            <a:bodyPr wrap="square" lIns="36000" tIns="36000" rIns="36000" bIns="36000">
              <a:spAutoFit/>
            </a:bodyPr>
            <a:lstStyle/>
            <a:p>
              <a:pPr algn="ctr">
                <a:buClr>
                  <a:schemeClr val="tx2"/>
                </a:buClr>
                <a:buSzPct val="60000"/>
              </a:pPr>
              <a:r>
                <a:rPr lang="en-US" altLang="zh-CN" sz="1200" dirty="0">
                  <a:latin typeface="+mn-ea"/>
                  <a:ea typeface="+mn-ea"/>
                  <a:cs typeface="Arial Unicode MS" pitchFamily="34" charset="-122"/>
                </a:rPr>
                <a:t>Hybrid cloud</a:t>
              </a:r>
              <a:endParaRPr lang="zh-CN" altLang="en-US" sz="1200" dirty="0">
                <a:latin typeface="+mn-ea"/>
                <a:ea typeface="+mn-ea"/>
                <a:cs typeface="Arial Unicode MS" pitchFamily="34" charset="-122"/>
              </a:endParaRPr>
            </a:p>
          </p:txBody>
        </p:sp>
        <p:sp>
          <p:nvSpPr>
            <p:cNvPr id="46" name="TextBox 19"/>
            <p:cNvSpPr txBox="1">
              <a:spLocks noChangeArrowheads="1"/>
            </p:cNvSpPr>
            <p:nvPr/>
          </p:nvSpPr>
          <p:spPr bwMode="auto">
            <a:xfrm>
              <a:off x="2027747" y="5862186"/>
              <a:ext cx="1232421" cy="257369"/>
            </a:xfrm>
            <a:prstGeom prst="rect">
              <a:avLst/>
            </a:prstGeom>
            <a:noFill/>
            <a:ln w="9525">
              <a:noFill/>
              <a:miter lim="800000"/>
              <a:headEnd/>
              <a:tailEnd/>
            </a:ln>
          </p:spPr>
          <p:txBody>
            <a:bodyPr lIns="36000" tIns="36000" rIns="36000" bIns="36000">
              <a:spAutoFit/>
            </a:bodyPr>
            <a:lstStyle/>
            <a:p>
              <a:pPr marL="185738" indent="-185738" algn="ctr">
                <a:buClr>
                  <a:schemeClr val="tx2"/>
                </a:buClr>
                <a:buSzPct val="60000"/>
              </a:pPr>
              <a:r>
                <a:rPr lang="en-US" altLang="zh-CN" sz="1200" dirty="0">
                  <a:solidFill>
                    <a:srgbClr val="000000"/>
                  </a:solidFill>
                  <a:latin typeface="+mn-ea"/>
                  <a:ea typeface="+mn-ea"/>
                  <a:cs typeface="Arial Unicode MS" pitchFamily="34" charset="-122"/>
                </a:rPr>
                <a:t>2007</a:t>
              </a:r>
              <a:endParaRPr lang="zh-CN" altLang="en-US" sz="1200">
                <a:solidFill>
                  <a:srgbClr val="000000"/>
                </a:solidFill>
                <a:latin typeface="+mn-ea"/>
                <a:ea typeface="+mn-ea"/>
                <a:cs typeface="Arial Unicode MS" pitchFamily="34" charset="-122"/>
              </a:endParaRPr>
            </a:p>
          </p:txBody>
        </p:sp>
        <p:sp>
          <p:nvSpPr>
            <p:cNvPr id="47" name="TextBox 20"/>
            <p:cNvSpPr txBox="1">
              <a:spLocks noChangeArrowheads="1"/>
            </p:cNvSpPr>
            <p:nvPr/>
          </p:nvSpPr>
          <p:spPr bwMode="auto">
            <a:xfrm>
              <a:off x="4259797" y="5862186"/>
              <a:ext cx="1232421" cy="257369"/>
            </a:xfrm>
            <a:prstGeom prst="rect">
              <a:avLst/>
            </a:prstGeom>
            <a:noFill/>
            <a:ln w="9525">
              <a:noFill/>
              <a:miter lim="800000"/>
              <a:headEnd/>
              <a:tailEnd/>
            </a:ln>
          </p:spPr>
          <p:txBody>
            <a:bodyPr lIns="36000" tIns="36000" rIns="36000" bIns="36000">
              <a:spAutoFit/>
            </a:bodyPr>
            <a:lstStyle/>
            <a:p>
              <a:pPr marL="185738" indent="-185738" algn="ctr">
                <a:buClr>
                  <a:schemeClr val="tx2"/>
                </a:buClr>
                <a:buSzPct val="60000"/>
              </a:pPr>
              <a:r>
                <a:rPr lang="en-US" altLang="zh-CN" sz="1200" dirty="0">
                  <a:solidFill>
                    <a:srgbClr val="000000"/>
                  </a:solidFill>
                  <a:latin typeface="+mn-ea"/>
                  <a:ea typeface="+mn-ea"/>
                  <a:cs typeface="Arial Unicode MS" pitchFamily="34" charset="-122"/>
                </a:rPr>
                <a:t>2010</a:t>
              </a:r>
              <a:endParaRPr lang="zh-CN" altLang="en-US" sz="1200">
                <a:solidFill>
                  <a:srgbClr val="000000"/>
                </a:solidFill>
                <a:latin typeface="+mn-ea"/>
                <a:ea typeface="+mn-ea"/>
                <a:cs typeface="Arial Unicode MS" pitchFamily="34" charset="-122"/>
              </a:endParaRPr>
            </a:p>
          </p:txBody>
        </p:sp>
        <p:sp>
          <p:nvSpPr>
            <p:cNvPr id="48" name="TextBox 21"/>
            <p:cNvSpPr txBox="1">
              <a:spLocks noChangeArrowheads="1"/>
            </p:cNvSpPr>
            <p:nvPr/>
          </p:nvSpPr>
          <p:spPr bwMode="auto">
            <a:xfrm>
              <a:off x="6915808" y="5862186"/>
              <a:ext cx="1232421" cy="257369"/>
            </a:xfrm>
            <a:prstGeom prst="rect">
              <a:avLst/>
            </a:prstGeom>
            <a:noFill/>
            <a:ln w="9525">
              <a:noFill/>
              <a:miter lim="800000"/>
              <a:headEnd/>
              <a:tailEnd/>
            </a:ln>
          </p:spPr>
          <p:txBody>
            <a:bodyPr lIns="36000" tIns="36000" rIns="36000" bIns="36000">
              <a:spAutoFit/>
            </a:bodyPr>
            <a:lstStyle/>
            <a:p>
              <a:pPr marL="185738" indent="-185738" algn="ctr">
                <a:buClr>
                  <a:schemeClr val="tx2"/>
                </a:buClr>
                <a:buSzPct val="60000"/>
              </a:pPr>
              <a:r>
                <a:rPr lang="en-US" altLang="zh-CN" sz="1200" dirty="0">
                  <a:solidFill>
                    <a:srgbClr val="000000"/>
                  </a:solidFill>
                  <a:latin typeface="+mn-ea"/>
                  <a:ea typeface="+mn-ea"/>
                  <a:cs typeface="Arial Unicode MS" pitchFamily="34" charset="-122"/>
                </a:rPr>
                <a:t>2015</a:t>
              </a:r>
              <a:endParaRPr lang="zh-CN" altLang="en-US" sz="1200">
                <a:solidFill>
                  <a:srgbClr val="000000"/>
                </a:solidFill>
                <a:latin typeface="+mn-ea"/>
                <a:ea typeface="+mn-ea"/>
                <a:cs typeface="Arial Unicode MS" pitchFamily="34" charset="-122"/>
              </a:endParaRPr>
            </a:p>
          </p:txBody>
        </p:sp>
        <p:sp>
          <p:nvSpPr>
            <p:cNvPr id="49" name="TextBox 22"/>
            <p:cNvSpPr txBox="1">
              <a:spLocks noChangeArrowheads="1"/>
            </p:cNvSpPr>
            <p:nvPr/>
          </p:nvSpPr>
          <p:spPr bwMode="auto">
            <a:xfrm>
              <a:off x="8846098" y="5862186"/>
              <a:ext cx="1232421" cy="257369"/>
            </a:xfrm>
            <a:prstGeom prst="rect">
              <a:avLst/>
            </a:prstGeom>
            <a:noFill/>
            <a:ln w="9525">
              <a:noFill/>
              <a:miter lim="800000"/>
              <a:headEnd/>
              <a:tailEnd/>
            </a:ln>
          </p:spPr>
          <p:txBody>
            <a:bodyPr lIns="36000" tIns="36000" rIns="36000" bIns="36000">
              <a:spAutoFit/>
            </a:bodyPr>
            <a:lstStyle/>
            <a:p>
              <a:pPr marL="185738" indent="-185738" algn="ctr">
                <a:buClr>
                  <a:schemeClr val="tx2"/>
                </a:buClr>
                <a:buSzPct val="60000"/>
              </a:pPr>
              <a:r>
                <a:rPr lang="en-US" altLang="zh-CN" sz="1200" dirty="0">
                  <a:solidFill>
                    <a:srgbClr val="000000"/>
                  </a:solidFill>
                  <a:latin typeface="+mn-ea"/>
                  <a:ea typeface="+mn-ea"/>
                  <a:cs typeface="Arial Unicode MS" pitchFamily="34" charset="-122"/>
                </a:rPr>
                <a:t>2020</a:t>
              </a:r>
              <a:endParaRPr lang="zh-CN" altLang="en-US" sz="1200">
                <a:solidFill>
                  <a:srgbClr val="000000"/>
                </a:solidFill>
                <a:latin typeface="+mn-ea"/>
                <a:ea typeface="+mn-ea"/>
                <a:cs typeface="Arial Unicode MS" pitchFamily="34" charset="-122"/>
              </a:endParaRPr>
            </a:p>
          </p:txBody>
        </p:sp>
        <p:sp>
          <p:nvSpPr>
            <p:cNvPr id="50" name="105943382"/>
            <p:cNvSpPr>
              <a:spLocks noChangeArrowheads="1"/>
            </p:cNvSpPr>
            <p:nvPr/>
          </p:nvSpPr>
          <p:spPr bwMode="auto">
            <a:xfrm>
              <a:off x="7566678" y="4584248"/>
              <a:ext cx="2525767" cy="1200329"/>
            </a:xfrm>
            <a:prstGeom prst="rect">
              <a:avLst/>
            </a:prstGeom>
            <a:noFill/>
            <a:ln w="9525">
              <a:noFill/>
              <a:miter lim="800000"/>
              <a:headEnd/>
              <a:tailEnd/>
            </a:ln>
          </p:spPr>
          <p:txBody>
            <a:bodyPr>
              <a:spAutoFit/>
            </a:bodyPr>
            <a:lstStyle/>
            <a:p>
              <a:pPr marL="171450" indent="-171450">
                <a:lnSpc>
                  <a:spcPct val="120000"/>
                </a:lnSpc>
                <a:buFont typeface="Arial" panose="020B0604020202020204" pitchFamily="34" charset="0"/>
                <a:buChar char="•"/>
              </a:pPr>
              <a:r>
                <a:rPr lang="en-US" altLang="zh-CN" sz="1200" dirty="0">
                  <a:latin typeface="+mn-ea"/>
                  <a:ea typeface="+mn-ea"/>
                </a:rPr>
                <a:t>The ecosystem and business model are becoming mature. </a:t>
              </a:r>
            </a:p>
            <a:p>
              <a:pPr marL="171450" indent="-171450">
                <a:lnSpc>
                  <a:spcPct val="120000"/>
                </a:lnSpc>
                <a:buFont typeface="Arial" panose="020B0604020202020204" pitchFamily="34" charset="0"/>
                <a:buChar char="•"/>
              </a:pPr>
              <a:r>
                <a:rPr lang="en-US" altLang="zh-CN" sz="1200" dirty="0">
                  <a:latin typeface="+mn-ea"/>
                  <a:ea typeface="+mn-ea"/>
                </a:rPr>
                <a:t>Cloud computing is becoming mandatory IT resources. </a:t>
              </a:r>
            </a:p>
          </p:txBody>
        </p:sp>
        <p:sp>
          <p:nvSpPr>
            <p:cNvPr id="51" name="684688663"/>
            <p:cNvSpPr>
              <a:spLocks noChangeArrowheads="1"/>
            </p:cNvSpPr>
            <p:nvPr/>
          </p:nvSpPr>
          <p:spPr bwMode="auto">
            <a:xfrm>
              <a:off x="2621328" y="4641950"/>
              <a:ext cx="2118440" cy="978729"/>
            </a:xfrm>
            <a:prstGeom prst="rect">
              <a:avLst/>
            </a:prstGeom>
            <a:noFill/>
            <a:ln w="9525">
              <a:noFill/>
              <a:miter lim="800000"/>
              <a:headEnd/>
              <a:tailEnd/>
            </a:ln>
          </p:spPr>
          <p:txBody>
            <a:bodyPr wrap="square">
              <a:spAutoFit/>
            </a:bodyPr>
            <a:lstStyle/>
            <a:p>
              <a:pPr marL="171450" indent="-171450">
                <a:lnSpc>
                  <a:spcPct val="120000"/>
                </a:lnSpc>
                <a:buFont typeface="Arial" panose="020B0604020202020204" pitchFamily="34" charset="0"/>
                <a:buChar char="•"/>
              </a:pPr>
              <a:r>
                <a:rPr lang="en-US" altLang="zh-CN" sz="1200" dirty="0">
                  <a:latin typeface="+mn-ea"/>
                  <a:ea typeface="+mn-ea"/>
                </a:rPr>
                <a:t>The business model was in discussion. </a:t>
              </a:r>
            </a:p>
            <a:p>
              <a:pPr marL="171450" indent="-171450">
                <a:lnSpc>
                  <a:spcPct val="120000"/>
                </a:lnSpc>
                <a:buFont typeface="Arial" panose="020B0604020202020204" pitchFamily="34" charset="0"/>
                <a:buChar char="•"/>
              </a:pPr>
              <a:r>
                <a:rPr lang="en-US" altLang="zh-CN" sz="1200" dirty="0">
                  <a:latin typeface="+mn-ea"/>
                  <a:ea typeface="+mn-ea"/>
                </a:rPr>
                <a:t>Users were unfamiliar with cloud computing. </a:t>
              </a:r>
            </a:p>
          </p:txBody>
        </p:sp>
        <p:sp>
          <p:nvSpPr>
            <p:cNvPr id="52" name="1116646503"/>
            <p:cNvSpPr/>
            <p:nvPr>
              <p:custDataLst>
                <p:tags r:id="rId16"/>
              </p:custDataLst>
            </p:nvPr>
          </p:nvSpPr>
          <p:spPr>
            <a:xfrm>
              <a:off x="7867570" y="2652503"/>
              <a:ext cx="2068208" cy="983873"/>
            </a:xfrm>
            <a:prstGeom prst="cloudCallou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outerShdw blurRad="50800" dist="38100" dir="2700000" algn="tl" rotWithShape="0">
                <a:prstClr val="black">
                  <a:alpha val="40000"/>
                </a:prstClr>
              </a:outerShdw>
            </a:effectLst>
          </p:spPr>
          <p:txBody>
            <a:bodyPr wrap="square" anchor="ctr">
              <a:spAutoFit/>
            </a:bodyPr>
            <a:lstStyle/>
            <a:p>
              <a:pPr algn="ctr">
                <a:defRPr/>
              </a:pPr>
              <a:r>
                <a:rPr lang="en-US" altLang="zh-CN" sz="1200" dirty="0">
                  <a:latin typeface="+mn-ea"/>
                  <a:ea typeface="+mn-ea"/>
                  <a:cs typeface="Arial Unicode MS" pitchFamily="34" charset="-122"/>
                </a:rPr>
                <a:t>Cloud computing as infrastructure</a:t>
              </a:r>
              <a:endParaRPr lang="zh-CN" altLang="en-US" sz="1200" dirty="0">
                <a:latin typeface="+mn-ea"/>
                <a:ea typeface="+mn-ea"/>
                <a:cs typeface="Arial Unicode MS" pitchFamily="34" charset="-122"/>
              </a:endParaRPr>
            </a:p>
          </p:txBody>
        </p:sp>
        <p:sp>
          <p:nvSpPr>
            <p:cNvPr id="53" name="1053620220"/>
            <p:cNvSpPr txBox="1"/>
            <p:nvPr/>
          </p:nvSpPr>
          <p:spPr>
            <a:xfrm>
              <a:off x="2584243" y="1542274"/>
              <a:ext cx="2037528" cy="276999"/>
            </a:xfrm>
            <a:prstGeom prst="rect">
              <a:avLst/>
            </a:prstGeom>
            <a:noFill/>
          </p:spPr>
          <p:txBody>
            <a:bodyPr wrap="square">
              <a:spAutoFit/>
            </a:bodyPr>
            <a:lstStyle/>
            <a:p>
              <a:pPr>
                <a:defRPr/>
              </a:pPr>
              <a:r>
                <a:rPr lang="en-US" altLang="zh-CN" sz="1200" dirty="0">
                  <a:solidFill>
                    <a:srgbClr val="C00000"/>
                  </a:solidFill>
                  <a:latin typeface="+mn-ea"/>
                  <a:ea typeface="+mn-ea"/>
                </a:rPr>
                <a:t>Make preparations</a:t>
              </a:r>
              <a:endParaRPr lang="zh-CN" altLang="en-US" sz="1200" dirty="0">
                <a:solidFill>
                  <a:srgbClr val="C00000"/>
                </a:solidFill>
                <a:latin typeface="+mn-ea"/>
                <a:ea typeface="+mn-ea"/>
              </a:endParaRPr>
            </a:p>
          </p:txBody>
        </p:sp>
        <p:sp>
          <p:nvSpPr>
            <p:cNvPr id="54" name="右箭头 27"/>
            <p:cNvSpPr>
              <a:spLocks noChangeArrowheads="1"/>
            </p:cNvSpPr>
            <p:nvPr/>
          </p:nvSpPr>
          <p:spPr bwMode="auto">
            <a:xfrm>
              <a:off x="4525661" y="1611744"/>
              <a:ext cx="715430" cy="199617"/>
            </a:xfrm>
            <a:prstGeom prst="rightArrow">
              <a:avLst>
                <a:gd name="adj1" fmla="val 50000"/>
                <a:gd name="adj2" fmla="val 49948"/>
              </a:avLst>
            </a:prstGeom>
            <a:solidFill>
              <a:srgbClr val="0099CC"/>
            </a:solidFill>
            <a:ln w="9525">
              <a:noFill/>
              <a:miter lim="800000"/>
              <a:headEnd/>
              <a:tailEnd/>
            </a:ln>
          </p:spPr>
          <p:txBody>
            <a:bodyPr/>
            <a:lstStyle/>
            <a:p>
              <a:pPr fontAlgn="base">
                <a:buClr>
                  <a:srgbClr val="CC9900"/>
                </a:buClr>
                <a:buFont typeface="Wingdings" pitchFamily="2" charset="2"/>
                <a:buChar char="n"/>
              </a:pPr>
              <a:endParaRPr lang="zh-CN" altLang="en-US" sz="1200">
                <a:solidFill>
                  <a:srgbClr val="C00000"/>
                </a:solidFill>
                <a:latin typeface="+mn-ea"/>
                <a:ea typeface="+mn-ea"/>
              </a:endParaRPr>
            </a:p>
          </p:txBody>
        </p:sp>
        <p:sp>
          <p:nvSpPr>
            <p:cNvPr id="55" name="1717854730"/>
            <p:cNvSpPr txBox="1"/>
            <p:nvPr/>
          </p:nvSpPr>
          <p:spPr>
            <a:xfrm>
              <a:off x="5694587" y="1542274"/>
              <a:ext cx="1236489" cy="276999"/>
            </a:xfrm>
            <a:prstGeom prst="rect">
              <a:avLst/>
            </a:prstGeom>
            <a:noFill/>
          </p:spPr>
          <p:txBody>
            <a:bodyPr wrap="square">
              <a:spAutoFit/>
            </a:bodyPr>
            <a:lstStyle/>
            <a:p>
              <a:pPr>
                <a:defRPr/>
              </a:pPr>
              <a:r>
                <a:rPr lang="en-US" altLang="zh-CN" sz="1200" dirty="0">
                  <a:solidFill>
                    <a:srgbClr val="C00000"/>
                  </a:solidFill>
                  <a:latin typeface="+mn-ea"/>
                  <a:ea typeface="+mn-ea"/>
                </a:rPr>
                <a:t>Take off</a:t>
              </a:r>
              <a:endParaRPr lang="zh-CN" altLang="en-US" sz="1200" dirty="0">
                <a:solidFill>
                  <a:srgbClr val="C00000"/>
                </a:solidFill>
                <a:latin typeface="+mn-ea"/>
                <a:ea typeface="+mn-ea"/>
              </a:endParaRPr>
            </a:p>
          </p:txBody>
        </p:sp>
        <p:sp>
          <p:nvSpPr>
            <p:cNvPr id="56" name="右箭头 29"/>
            <p:cNvSpPr>
              <a:spLocks noChangeArrowheads="1"/>
            </p:cNvSpPr>
            <p:nvPr/>
          </p:nvSpPr>
          <p:spPr bwMode="auto">
            <a:xfrm>
              <a:off x="7223757" y="1611744"/>
              <a:ext cx="715430" cy="199617"/>
            </a:xfrm>
            <a:prstGeom prst="rightArrow">
              <a:avLst>
                <a:gd name="adj1" fmla="val 50000"/>
                <a:gd name="adj2" fmla="val 49948"/>
              </a:avLst>
            </a:prstGeom>
            <a:solidFill>
              <a:srgbClr val="0099CC"/>
            </a:solidFill>
            <a:ln w="9525">
              <a:noFill/>
              <a:miter lim="800000"/>
              <a:headEnd/>
              <a:tailEnd/>
            </a:ln>
          </p:spPr>
          <p:txBody>
            <a:bodyPr/>
            <a:lstStyle/>
            <a:p>
              <a:pPr fontAlgn="base">
                <a:buClr>
                  <a:srgbClr val="CC9900"/>
                </a:buClr>
                <a:buFont typeface="Wingdings" pitchFamily="2" charset="2"/>
                <a:buChar char="n"/>
              </a:pPr>
              <a:endParaRPr lang="zh-CN" altLang="en-US" sz="1200">
                <a:solidFill>
                  <a:srgbClr val="C00000"/>
                </a:solidFill>
                <a:latin typeface="+mn-ea"/>
                <a:ea typeface="+mn-ea"/>
              </a:endParaRPr>
            </a:p>
          </p:txBody>
        </p:sp>
        <p:sp>
          <p:nvSpPr>
            <p:cNvPr id="57" name="1089314970"/>
            <p:cNvSpPr txBox="1"/>
            <p:nvPr/>
          </p:nvSpPr>
          <p:spPr>
            <a:xfrm>
              <a:off x="8072536" y="1542274"/>
              <a:ext cx="1479848" cy="276999"/>
            </a:xfrm>
            <a:prstGeom prst="rect">
              <a:avLst/>
            </a:prstGeom>
            <a:noFill/>
          </p:spPr>
          <p:txBody>
            <a:bodyPr wrap="square">
              <a:spAutoFit/>
            </a:bodyPr>
            <a:lstStyle/>
            <a:p>
              <a:pPr>
                <a:defRPr/>
              </a:pPr>
              <a:r>
                <a:rPr lang="en-US" altLang="zh-CN" sz="1200" dirty="0">
                  <a:solidFill>
                    <a:srgbClr val="C00000"/>
                  </a:solidFill>
                  <a:latin typeface="+mn-ea"/>
                  <a:ea typeface="+mn-ea"/>
                </a:rPr>
                <a:t>Grow mature</a:t>
              </a:r>
              <a:endParaRPr lang="zh-CN" altLang="en-US" sz="1200" dirty="0">
                <a:solidFill>
                  <a:srgbClr val="C00000"/>
                </a:solidFill>
                <a:latin typeface="+mn-ea"/>
                <a:ea typeface="+mn-ea"/>
              </a:endParaRPr>
            </a:p>
          </p:txBody>
        </p:sp>
        <p:sp>
          <p:nvSpPr>
            <p:cNvPr id="58" name="TextBox 31"/>
            <p:cNvSpPr txBox="1">
              <a:spLocks noChangeArrowheads="1"/>
            </p:cNvSpPr>
            <p:nvPr/>
          </p:nvSpPr>
          <p:spPr bwMode="auto">
            <a:xfrm>
              <a:off x="5483933" y="5854388"/>
              <a:ext cx="1232421" cy="257369"/>
            </a:xfrm>
            <a:prstGeom prst="rect">
              <a:avLst/>
            </a:prstGeom>
            <a:noFill/>
            <a:ln w="9525">
              <a:noFill/>
              <a:miter lim="800000"/>
              <a:headEnd/>
              <a:tailEnd/>
            </a:ln>
          </p:spPr>
          <p:txBody>
            <a:bodyPr lIns="36000" tIns="36000" rIns="36000" bIns="36000">
              <a:spAutoFit/>
            </a:bodyPr>
            <a:lstStyle/>
            <a:p>
              <a:pPr marL="185738" indent="-185738" algn="ctr">
                <a:buClr>
                  <a:schemeClr val="tx2"/>
                </a:buClr>
                <a:buSzPct val="60000"/>
              </a:pPr>
              <a:r>
                <a:rPr lang="en-US" altLang="zh-CN" sz="1200" dirty="0">
                  <a:solidFill>
                    <a:srgbClr val="000000"/>
                  </a:solidFill>
                  <a:latin typeface="+mn-ea"/>
                  <a:ea typeface="+mn-ea"/>
                  <a:cs typeface="Arial Unicode MS" pitchFamily="34" charset="-122"/>
                </a:rPr>
                <a:t>2012</a:t>
              </a:r>
              <a:endParaRPr lang="zh-CN" altLang="en-US" sz="1200">
                <a:solidFill>
                  <a:srgbClr val="000000"/>
                </a:solidFill>
                <a:latin typeface="+mn-ea"/>
                <a:ea typeface="+mn-ea"/>
                <a:cs typeface="Arial Unicode MS" pitchFamily="34" charset="-122"/>
              </a:endParaRPr>
            </a:p>
          </p:txBody>
        </p:sp>
        <p:sp>
          <p:nvSpPr>
            <p:cNvPr id="59" name="1270224458"/>
            <p:cNvSpPr>
              <a:spLocks noChangeArrowheads="1"/>
            </p:cNvSpPr>
            <p:nvPr/>
          </p:nvSpPr>
          <p:spPr bwMode="auto">
            <a:xfrm>
              <a:off x="4915580" y="4581129"/>
              <a:ext cx="2792094" cy="978729"/>
            </a:xfrm>
            <a:prstGeom prst="rect">
              <a:avLst/>
            </a:prstGeom>
            <a:noFill/>
            <a:ln w="9525">
              <a:noFill/>
              <a:miter lim="800000"/>
              <a:headEnd/>
              <a:tailEnd/>
            </a:ln>
          </p:spPr>
          <p:txBody>
            <a:bodyPr>
              <a:spAutoFit/>
            </a:bodyPr>
            <a:lstStyle/>
            <a:p>
              <a:pPr marL="171450" indent="-171450">
                <a:lnSpc>
                  <a:spcPct val="120000"/>
                </a:lnSpc>
                <a:buFont typeface="Arial" panose="020B0604020202020204" pitchFamily="34" charset="0"/>
                <a:buChar char="•"/>
              </a:pPr>
              <a:r>
                <a:rPr lang="en-US" altLang="zh-CN" sz="1200" dirty="0">
                  <a:latin typeface="+mn-ea"/>
                  <a:ea typeface="+mn-ea"/>
                </a:rPr>
                <a:t>Ecosystem building and business model were in practice.</a:t>
              </a:r>
            </a:p>
            <a:p>
              <a:pPr marL="171450" indent="-171450">
                <a:lnSpc>
                  <a:spcPct val="120000"/>
                </a:lnSpc>
                <a:buFont typeface="Arial" panose="020B0604020202020204" pitchFamily="34" charset="0"/>
                <a:buChar char="•"/>
              </a:pPr>
              <a:r>
                <a:rPr lang="en-US" altLang="zh-CN" sz="1200" dirty="0">
                  <a:latin typeface="+mn-ea"/>
                  <a:ea typeface="+mn-ea"/>
                </a:rPr>
                <a:t>A large number of success cases were surging. </a:t>
              </a:r>
            </a:p>
          </p:txBody>
        </p:sp>
        <p:sp>
          <p:nvSpPr>
            <p:cNvPr id="60" name="等腰三角形 33"/>
            <p:cNvSpPr>
              <a:spLocks noChangeArrowheads="1"/>
            </p:cNvSpPr>
            <p:nvPr/>
          </p:nvSpPr>
          <p:spPr bwMode="auto">
            <a:xfrm>
              <a:off x="5590975" y="3600900"/>
              <a:ext cx="525694" cy="442900"/>
            </a:xfrm>
            <a:prstGeom prst="triangle">
              <a:avLst>
                <a:gd name="adj" fmla="val 50000"/>
              </a:avLst>
            </a:prstGeom>
            <a:solidFill>
              <a:srgbClr val="0070C0"/>
            </a:solidFill>
            <a:ln w="9525">
              <a:noFill/>
              <a:miter lim="800000"/>
              <a:headEnd/>
              <a:tailEnd/>
            </a:ln>
          </p:spPr>
          <p:txBody>
            <a:bodyPr/>
            <a:lstStyle/>
            <a:p>
              <a:pPr fontAlgn="base">
                <a:buClr>
                  <a:srgbClr val="CC9900"/>
                </a:buClr>
                <a:buFont typeface="Wingdings" pitchFamily="2" charset="2"/>
                <a:buChar char="n"/>
              </a:pPr>
              <a:endParaRPr lang="zh-CN" altLang="en-US" sz="1200">
                <a:latin typeface="+mn-ea"/>
                <a:ea typeface="+mn-ea"/>
              </a:endParaRPr>
            </a:p>
          </p:txBody>
        </p:sp>
        <p:sp>
          <p:nvSpPr>
            <p:cNvPr id="61" name="2139502697"/>
            <p:cNvSpPr txBox="1">
              <a:spLocks noChangeArrowheads="1"/>
            </p:cNvSpPr>
            <p:nvPr>
              <p:custDataLst>
                <p:tags r:id="rId17"/>
              </p:custDataLst>
            </p:nvPr>
          </p:nvSpPr>
          <p:spPr bwMode="auto">
            <a:xfrm>
              <a:off x="6089247" y="2240868"/>
              <a:ext cx="986982" cy="257369"/>
            </a:xfrm>
            <a:prstGeom prst="rect">
              <a:avLst/>
            </a:prstGeom>
            <a:noFill/>
            <a:ln w="9525">
              <a:noFill/>
              <a:miter lim="800000"/>
              <a:headEnd/>
              <a:tailEnd/>
            </a:ln>
          </p:spPr>
          <p:txBody>
            <a:bodyPr wrap="square" lIns="36000" tIns="36000" rIns="36000" bIns="36000">
              <a:spAutoFit/>
            </a:bodyPr>
            <a:lstStyle/>
            <a:p>
              <a:pPr algn="ctr">
                <a:buClr>
                  <a:schemeClr val="tx2"/>
                </a:buClr>
                <a:buSzPct val="60000"/>
              </a:pPr>
              <a:r>
                <a:rPr lang="en-US" altLang="zh-CN" sz="1200" dirty="0">
                  <a:latin typeface="+mn-ea"/>
                  <a:ea typeface="+mn-ea"/>
                  <a:cs typeface="Arial Unicode MS" pitchFamily="34" charset="-122"/>
                </a:rPr>
                <a:t>Public cloud</a:t>
              </a:r>
              <a:endParaRPr lang="zh-CN" altLang="en-US" sz="1200" dirty="0">
                <a:latin typeface="+mn-ea"/>
                <a:ea typeface="+mn-ea"/>
                <a:cs typeface="Arial Unicode MS" pitchFamily="34" charset="-122"/>
              </a:endParaRPr>
            </a:p>
          </p:txBody>
        </p:sp>
      </p:grpSp>
    </p:spTree>
    <p:extLst>
      <p:ext uri="{BB962C8B-B14F-4D97-AF65-F5344CB8AC3E}">
        <p14:creationId xmlns:p14="http://schemas.microsoft.com/office/powerpoint/2010/main" val="827307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Cloud Computing Development</a:t>
            </a:r>
            <a:endParaRPr lang="zh-CN" altLang="en-US" dirty="0"/>
          </a:p>
        </p:txBody>
      </p:sp>
      <p:grpSp>
        <p:nvGrpSpPr>
          <p:cNvPr id="11" name="组合 10"/>
          <p:cNvGrpSpPr/>
          <p:nvPr/>
        </p:nvGrpSpPr>
        <p:grpSpPr>
          <a:xfrm>
            <a:off x="1883532" y="980728"/>
            <a:ext cx="7884876" cy="5256584"/>
            <a:chOff x="2279651" y="1448781"/>
            <a:chExt cx="7884876" cy="5256584"/>
          </a:xfrm>
        </p:grpSpPr>
        <p:pic>
          <p:nvPicPr>
            <p:cNvPr id="6" name="Picture 2" descr="D:\07 胶片制作培训材料\IT产品线\Icon\服务器整合 Server Consolida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9651" y="2008121"/>
              <a:ext cx="1505123" cy="1783399"/>
            </a:xfrm>
            <a:prstGeom prst="rect">
              <a:avLst/>
            </a:prstGeom>
            <a:noFill/>
          </p:spPr>
        </p:pic>
        <p:pic>
          <p:nvPicPr>
            <p:cNvPr id="7" name="Picture 2" descr="F:\PIC\16：10_PPT_pic\ICOS\Cloud-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5485" y="1964521"/>
              <a:ext cx="1878337" cy="1937760"/>
            </a:xfrm>
            <a:prstGeom prst="rect">
              <a:avLst/>
            </a:prstGeom>
            <a:noFill/>
          </p:spPr>
        </p:pic>
        <p:pic>
          <p:nvPicPr>
            <p:cNvPr id="8" name="Picture 2" descr="D:\07 胶片制作培训材料\IT产品线\Icon\服务器整合 Server Consolidati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4712" y="2661758"/>
              <a:ext cx="467540" cy="553981"/>
            </a:xfrm>
            <a:prstGeom prst="rect">
              <a:avLst/>
            </a:prstGeom>
            <a:noFill/>
          </p:spPr>
        </p:pic>
        <p:pic>
          <p:nvPicPr>
            <p:cNvPr id="9" name="Picture 4" descr="D:\07 胶片制作培训材料\IT产品线\Icon\存储设备 Storag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00287" y="2607086"/>
              <a:ext cx="597785" cy="708307"/>
            </a:xfrm>
            <a:prstGeom prst="rect">
              <a:avLst/>
            </a:prstGeom>
            <a:noFill/>
          </p:spPr>
        </p:pic>
        <p:pic>
          <p:nvPicPr>
            <p:cNvPr id="10" name="图片 9" descr="network_connection-icon.gif"/>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54435" y="2673175"/>
              <a:ext cx="439213" cy="520418"/>
            </a:xfrm>
            <a:prstGeom prst="rect">
              <a:avLst/>
            </a:prstGeom>
          </p:spPr>
        </p:pic>
        <p:pic>
          <p:nvPicPr>
            <p:cNvPr id="24" name="Picture 2" descr="F:\PIC\16：10_PPT_pic\ICOS\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52828" y="1921583"/>
              <a:ext cx="1392399" cy="1126701"/>
            </a:xfrm>
            <a:prstGeom prst="rect">
              <a:avLst/>
            </a:prstGeom>
            <a:noFill/>
          </p:spPr>
        </p:pic>
        <p:pic>
          <p:nvPicPr>
            <p:cNvPr id="30" name="Picture 2" descr="F:\PIC\16：10_PPT_pic\ICOS\Weather cloud.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75273" y="2833731"/>
              <a:ext cx="934496" cy="1107271"/>
            </a:xfrm>
            <a:prstGeom prst="rect">
              <a:avLst/>
            </a:prstGeom>
            <a:noFill/>
          </p:spPr>
        </p:pic>
        <p:sp>
          <p:nvSpPr>
            <p:cNvPr id="31" name="TextBox 30"/>
            <p:cNvSpPr txBox="1"/>
            <p:nvPr/>
          </p:nvSpPr>
          <p:spPr>
            <a:xfrm>
              <a:off x="8306102" y="3082867"/>
              <a:ext cx="850392" cy="276999"/>
            </a:xfrm>
            <a:prstGeom prst="rect">
              <a:avLst/>
            </a:prstGeom>
            <a:noFill/>
          </p:spPr>
          <p:txBody>
            <a:bodyPr wrap="square" rtlCol="0">
              <a:spAutoFit/>
            </a:bodyPr>
            <a:lstStyle/>
            <a:p>
              <a:r>
                <a:rPr lang="en-US" altLang="zh-CN" sz="1200" dirty="0">
                  <a:solidFill>
                    <a:schemeClr val="accent6">
                      <a:lumMod val="75000"/>
                    </a:schemeClr>
                  </a:solidFill>
                  <a:latin typeface="+mn-ea"/>
                  <a:ea typeface="+mn-ea"/>
                </a:rPr>
                <a:t>Private</a:t>
              </a:r>
              <a:endParaRPr lang="zh-CN" altLang="en-US" sz="1200" dirty="0">
                <a:solidFill>
                  <a:schemeClr val="accent6">
                    <a:lumMod val="75000"/>
                  </a:schemeClr>
                </a:solidFill>
                <a:latin typeface="+mn-ea"/>
                <a:ea typeface="+mn-ea"/>
              </a:endParaRPr>
            </a:p>
          </p:txBody>
        </p:sp>
        <p:pic>
          <p:nvPicPr>
            <p:cNvPr id="28" name="Picture 2" descr="F:\PIC\16：10_PPT_pic\ICOS\Weather cloud.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56494" y="2833731"/>
              <a:ext cx="934496" cy="1107271"/>
            </a:xfrm>
            <a:prstGeom prst="rect">
              <a:avLst/>
            </a:prstGeom>
            <a:noFill/>
          </p:spPr>
        </p:pic>
        <p:sp>
          <p:nvSpPr>
            <p:cNvPr id="29" name="TextBox 28"/>
            <p:cNvSpPr txBox="1"/>
            <p:nvPr/>
          </p:nvSpPr>
          <p:spPr>
            <a:xfrm>
              <a:off x="9324704" y="3082867"/>
              <a:ext cx="631904" cy="276999"/>
            </a:xfrm>
            <a:prstGeom prst="rect">
              <a:avLst/>
            </a:prstGeom>
            <a:noFill/>
          </p:spPr>
          <p:txBody>
            <a:bodyPr wrap="none" rtlCol="0">
              <a:spAutoFit/>
            </a:bodyPr>
            <a:lstStyle/>
            <a:p>
              <a:r>
                <a:rPr lang="en-US" altLang="zh-CN" sz="1200" dirty="0">
                  <a:solidFill>
                    <a:schemeClr val="accent6">
                      <a:lumMod val="75000"/>
                    </a:schemeClr>
                  </a:solidFill>
                  <a:latin typeface="+mn-ea"/>
                  <a:ea typeface="+mn-ea"/>
                </a:rPr>
                <a:t>Public</a:t>
              </a:r>
              <a:endParaRPr lang="zh-CN" altLang="en-US" sz="1200" dirty="0">
                <a:solidFill>
                  <a:schemeClr val="accent6">
                    <a:lumMod val="75000"/>
                  </a:schemeClr>
                </a:solidFill>
                <a:latin typeface="+mn-ea"/>
                <a:ea typeface="+mn-ea"/>
              </a:endParaRPr>
            </a:p>
          </p:txBody>
        </p:sp>
        <p:sp>
          <p:nvSpPr>
            <p:cNvPr id="27" name="TextBox 26"/>
            <p:cNvSpPr txBox="1"/>
            <p:nvPr/>
          </p:nvSpPr>
          <p:spPr>
            <a:xfrm>
              <a:off x="8455622" y="2440649"/>
              <a:ext cx="1135247" cy="276999"/>
            </a:xfrm>
            <a:prstGeom prst="rect">
              <a:avLst/>
            </a:prstGeom>
            <a:noFill/>
          </p:spPr>
          <p:txBody>
            <a:bodyPr wrap="none" rtlCol="0">
              <a:spAutoFit/>
            </a:bodyPr>
            <a:lstStyle/>
            <a:p>
              <a:r>
                <a:rPr lang="en-US" altLang="zh-CN" sz="1200" dirty="0">
                  <a:solidFill>
                    <a:schemeClr val="bg1"/>
                  </a:solidFill>
                  <a:latin typeface="+mn-ea"/>
                  <a:ea typeface="+mn-ea"/>
                </a:rPr>
                <a:t>Hybrid cloud</a:t>
              </a:r>
              <a:endParaRPr lang="zh-CN" altLang="en-US" sz="1200" dirty="0">
                <a:solidFill>
                  <a:schemeClr val="bg1"/>
                </a:solidFill>
                <a:latin typeface="+mn-ea"/>
                <a:ea typeface="+mn-ea"/>
              </a:endParaRPr>
            </a:p>
          </p:txBody>
        </p:sp>
        <p:sp>
          <p:nvSpPr>
            <p:cNvPr id="12" name="AutoShape 2"/>
            <p:cNvSpPr>
              <a:spLocks noChangeArrowheads="1"/>
            </p:cNvSpPr>
            <p:nvPr/>
          </p:nvSpPr>
          <p:spPr bwMode="auto">
            <a:xfrm>
              <a:off x="2298631" y="3708949"/>
              <a:ext cx="7829618" cy="470861"/>
            </a:xfrm>
            <a:prstGeom prst="rightArrow">
              <a:avLst>
                <a:gd name="adj1" fmla="val 51269"/>
                <a:gd name="adj2" fmla="val 86913"/>
              </a:avLst>
            </a:prstGeom>
            <a:solidFill>
              <a:srgbClr val="00B0F0"/>
            </a:solidFill>
            <a:ln w="3175" cap="flat" cmpd="sng" algn="ctr">
              <a:noFill/>
              <a:prstDash val="solid"/>
            </a:ln>
            <a:effectLst>
              <a:outerShdw blurRad="50800" dist="38100" dir="2700000" algn="tl" rotWithShape="0">
                <a:prstClr val="black">
                  <a:alpha val="40000"/>
                </a:prstClr>
              </a:outerShdw>
            </a:effectLst>
            <a:extLst/>
          </p:spPr>
          <p:txBody>
            <a:bodyPr lIns="0" rIns="0" anchor="ctr"/>
            <a:lstStyle/>
            <a:p>
              <a:pPr algn="ctr" fontAlgn="base">
                <a:lnSpc>
                  <a:spcPct val="120000"/>
                </a:lnSpc>
                <a:spcBef>
                  <a:spcPts val="600"/>
                </a:spcBef>
                <a:spcAft>
                  <a:spcPts val="600"/>
                </a:spcAft>
                <a:defRPr/>
              </a:pPr>
              <a:endParaRPr lang="en-US" altLang="zh-CN" sz="1200" kern="0" dirty="0">
                <a:solidFill>
                  <a:sysClr val="window" lastClr="FFFFFF"/>
                </a:solidFill>
                <a:latin typeface="+mn-ea"/>
                <a:ea typeface="+mn-ea"/>
              </a:endParaRPr>
            </a:p>
          </p:txBody>
        </p:sp>
        <p:sp>
          <p:nvSpPr>
            <p:cNvPr id="13" name="445699286"/>
            <p:cNvSpPr/>
            <p:nvPr/>
          </p:nvSpPr>
          <p:spPr>
            <a:xfrm>
              <a:off x="4262487" y="4220693"/>
              <a:ext cx="1965536" cy="532558"/>
            </a:xfrm>
            <a:prstGeom prst="rect">
              <a:avLst/>
            </a:prstGeom>
            <a:solidFill>
              <a:srgbClr val="00B0F0"/>
            </a:solidFill>
            <a:ln w="3175" cap="flat" cmpd="sng" algn="ctr">
              <a:solidFill>
                <a:srgbClr val="EAEAEA"/>
              </a:solidFill>
              <a:prstDash val="solid"/>
            </a:ln>
            <a:effectLst>
              <a:outerShdw blurRad="63500" sx="102000" sy="102000" algn="ctr" rotWithShape="0">
                <a:prstClr val="black">
                  <a:alpha val="40000"/>
                </a:prstClr>
              </a:outerShdw>
            </a:effectLst>
          </p:spPr>
          <p:txBody>
            <a:bodyPr anchor="ctr"/>
            <a:lstStyle/>
            <a:p>
              <a:pPr algn="ctr" fontAlgn="base">
                <a:lnSpc>
                  <a:spcPct val="120000"/>
                </a:lnSpc>
                <a:defRPr/>
              </a:pPr>
              <a:r>
                <a:rPr lang="en-US" altLang="zh-CN" sz="1200" b="1" kern="0" dirty="0">
                  <a:solidFill>
                    <a:schemeClr val="bg1"/>
                  </a:solidFill>
                  <a:latin typeface="+mn-ea"/>
                  <a:ea typeface="+mn-ea"/>
                </a:rPr>
                <a:t>Private cloud</a:t>
              </a:r>
              <a:endParaRPr lang="zh-CN" altLang="en-US" sz="1200" b="1" kern="0" dirty="0">
                <a:solidFill>
                  <a:schemeClr val="bg1"/>
                </a:solidFill>
                <a:latin typeface="+mn-ea"/>
                <a:ea typeface="+mn-ea"/>
              </a:endParaRPr>
            </a:p>
          </p:txBody>
        </p:sp>
        <p:sp>
          <p:nvSpPr>
            <p:cNvPr id="14" name="253543520"/>
            <p:cNvSpPr/>
            <p:nvPr/>
          </p:nvSpPr>
          <p:spPr>
            <a:xfrm>
              <a:off x="6395502" y="4220693"/>
              <a:ext cx="1644714" cy="532558"/>
            </a:xfrm>
            <a:prstGeom prst="rect">
              <a:avLst/>
            </a:prstGeom>
            <a:solidFill>
              <a:srgbClr val="00B0F0"/>
            </a:solidFill>
            <a:ln w="3175" cap="flat" cmpd="sng" algn="ctr">
              <a:solidFill>
                <a:srgbClr val="EAEAEA"/>
              </a:solidFill>
              <a:prstDash val="solid"/>
            </a:ln>
            <a:effectLst>
              <a:outerShdw blurRad="63500" sx="102000" sy="102000" algn="ctr" rotWithShape="0">
                <a:prstClr val="black">
                  <a:alpha val="40000"/>
                </a:prstClr>
              </a:outerShdw>
            </a:effectLst>
          </p:spPr>
          <p:txBody>
            <a:bodyPr anchor="ctr"/>
            <a:lstStyle/>
            <a:p>
              <a:pPr algn="ctr" fontAlgn="base">
                <a:lnSpc>
                  <a:spcPct val="120000"/>
                </a:lnSpc>
                <a:defRPr/>
              </a:pPr>
              <a:r>
                <a:rPr lang="en-US" altLang="zh-CN" sz="1200" b="1" kern="0" dirty="0">
                  <a:solidFill>
                    <a:schemeClr val="bg1"/>
                  </a:solidFill>
                  <a:latin typeface="+mn-ea"/>
                  <a:ea typeface="+mn-ea"/>
                </a:rPr>
                <a:t>Multi-DC consolidation</a:t>
              </a:r>
              <a:endParaRPr lang="zh-CN" altLang="en-US" sz="1200" b="1" kern="0" dirty="0">
                <a:solidFill>
                  <a:schemeClr val="bg1"/>
                </a:solidFill>
                <a:latin typeface="+mn-ea"/>
                <a:ea typeface="+mn-ea"/>
              </a:endParaRPr>
            </a:p>
          </p:txBody>
        </p:sp>
        <p:sp>
          <p:nvSpPr>
            <p:cNvPr id="15" name="1434887546"/>
            <p:cNvSpPr/>
            <p:nvPr/>
          </p:nvSpPr>
          <p:spPr>
            <a:xfrm>
              <a:off x="8306103" y="4231656"/>
              <a:ext cx="1650779" cy="532558"/>
            </a:xfrm>
            <a:prstGeom prst="rect">
              <a:avLst/>
            </a:prstGeom>
            <a:solidFill>
              <a:srgbClr val="00B0F0"/>
            </a:solidFill>
            <a:ln w="3175" cap="flat" cmpd="sng" algn="ctr">
              <a:solidFill>
                <a:srgbClr val="EAEAEA"/>
              </a:solidFill>
              <a:prstDash val="solid"/>
            </a:ln>
            <a:effectLst>
              <a:outerShdw blurRad="63500" sx="102000" sy="102000" algn="ctr" rotWithShape="0">
                <a:prstClr val="black">
                  <a:alpha val="40000"/>
                </a:prstClr>
              </a:outerShdw>
            </a:effectLst>
          </p:spPr>
          <p:txBody>
            <a:bodyPr anchor="ctr"/>
            <a:lstStyle/>
            <a:p>
              <a:pPr algn="ctr" fontAlgn="base">
                <a:lnSpc>
                  <a:spcPct val="120000"/>
                </a:lnSpc>
                <a:defRPr/>
              </a:pPr>
              <a:r>
                <a:rPr lang="en-US" altLang="zh-CN" sz="1200" b="1" kern="0" dirty="0">
                  <a:solidFill>
                    <a:schemeClr val="bg1"/>
                  </a:solidFill>
                  <a:latin typeface="+mn-ea"/>
                  <a:ea typeface="+mn-ea"/>
                </a:rPr>
                <a:t>Hybrid cloud</a:t>
              </a:r>
              <a:endParaRPr lang="zh-CN" altLang="en-US" sz="1200" b="1" kern="0" dirty="0">
                <a:solidFill>
                  <a:schemeClr val="bg1"/>
                </a:solidFill>
                <a:latin typeface="+mn-ea"/>
                <a:ea typeface="+mn-ea"/>
              </a:endParaRPr>
            </a:p>
          </p:txBody>
        </p:sp>
        <p:sp>
          <p:nvSpPr>
            <p:cNvPr id="16" name="2073854173"/>
            <p:cNvSpPr/>
            <p:nvPr/>
          </p:nvSpPr>
          <p:spPr>
            <a:xfrm>
              <a:off x="2317938" y="4220693"/>
              <a:ext cx="1737547" cy="532558"/>
            </a:xfrm>
            <a:prstGeom prst="rect">
              <a:avLst/>
            </a:prstGeom>
            <a:solidFill>
              <a:srgbClr val="00B0F0"/>
            </a:solidFill>
            <a:ln w="3175" cap="flat" cmpd="sng" algn="ctr">
              <a:solidFill>
                <a:srgbClr val="EAEAEA"/>
              </a:solidFill>
              <a:prstDash val="solid"/>
            </a:ln>
            <a:effectLst>
              <a:outerShdw blurRad="63500" sx="102000" sy="102000" algn="ctr" rotWithShape="0">
                <a:prstClr val="black">
                  <a:alpha val="40000"/>
                </a:prstClr>
              </a:outerShdw>
            </a:effectLst>
          </p:spPr>
          <p:txBody>
            <a:bodyPr anchor="ctr"/>
            <a:lstStyle/>
            <a:p>
              <a:pPr algn="ctr" fontAlgn="base">
                <a:lnSpc>
                  <a:spcPct val="120000"/>
                </a:lnSpc>
                <a:defRPr/>
              </a:pPr>
              <a:r>
                <a:rPr lang="en-US" altLang="zh-CN" sz="1200" b="1" kern="0" dirty="0">
                  <a:solidFill>
                    <a:schemeClr val="bg1"/>
                  </a:solidFill>
                  <a:latin typeface="+mn-ea"/>
                  <a:ea typeface="+mn-ea"/>
                </a:rPr>
                <a:t>Virtualization</a:t>
              </a:r>
              <a:endParaRPr lang="zh-CN" altLang="en-US" sz="1200" b="1" kern="0" dirty="0">
                <a:solidFill>
                  <a:schemeClr val="bg1"/>
                </a:solidFill>
                <a:latin typeface="+mn-ea"/>
                <a:ea typeface="+mn-ea"/>
              </a:endParaRPr>
            </a:p>
          </p:txBody>
        </p:sp>
        <p:sp>
          <p:nvSpPr>
            <p:cNvPr id="17" name="445100665"/>
            <p:cNvSpPr>
              <a:spLocks noChangeArrowheads="1"/>
            </p:cNvSpPr>
            <p:nvPr/>
          </p:nvSpPr>
          <p:spPr bwMode="auto">
            <a:xfrm>
              <a:off x="2306646" y="4825076"/>
              <a:ext cx="1763459" cy="1880289"/>
            </a:xfrm>
            <a:prstGeom prst="roundRect">
              <a:avLst>
                <a:gd name="adj" fmla="val 117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marL="171450" indent="-171450" fontAlgn="base">
                <a:lnSpc>
                  <a:spcPct val="150000"/>
                </a:lnSpc>
                <a:buFont typeface="Arial" panose="020B0604020202020204" pitchFamily="34" charset="0"/>
                <a:buChar char="•"/>
                <a:defRPr/>
              </a:pPr>
              <a:r>
                <a:rPr lang="en-US" altLang="zh-CN" sz="1200" kern="0" dirty="0">
                  <a:solidFill>
                    <a:srgbClr val="4D4D4D"/>
                  </a:solidFill>
                  <a:latin typeface="+mn-ea"/>
                  <a:ea typeface="+mn-ea"/>
                </a:rPr>
                <a:t>Computing virtualization</a:t>
              </a:r>
            </a:p>
            <a:p>
              <a:pPr marL="171450" indent="-171450" fontAlgn="base">
                <a:lnSpc>
                  <a:spcPct val="150000"/>
                </a:lnSpc>
                <a:buFont typeface="Arial" panose="020B0604020202020204" pitchFamily="34" charset="0"/>
                <a:buChar char="•"/>
                <a:defRPr/>
              </a:pPr>
              <a:r>
                <a:rPr lang="en-US" altLang="zh-CN" sz="1200" kern="0" dirty="0">
                  <a:solidFill>
                    <a:srgbClr val="4D4D4D"/>
                  </a:solidFill>
                  <a:latin typeface="+mn-ea"/>
                  <a:ea typeface="+mn-ea"/>
                </a:rPr>
                <a:t>Storage virtualization</a:t>
              </a:r>
            </a:p>
            <a:p>
              <a:pPr marL="171450" indent="-171450" fontAlgn="base">
                <a:lnSpc>
                  <a:spcPct val="150000"/>
                </a:lnSpc>
                <a:buFont typeface="Arial" panose="020B0604020202020204" pitchFamily="34" charset="0"/>
                <a:buChar char="•"/>
                <a:defRPr/>
              </a:pPr>
              <a:r>
                <a:rPr lang="en-US" altLang="zh-CN" sz="1200" kern="0" dirty="0">
                  <a:solidFill>
                    <a:srgbClr val="4D4D4D"/>
                  </a:solidFill>
                  <a:latin typeface="+mn-ea"/>
                  <a:ea typeface="+mn-ea"/>
                </a:rPr>
                <a:t>Network and security virtualization</a:t>
              </a:r>
              <a:endParaRPr lang="zh-CN" altLang="zh-CN" sz="1200" kern="0" dirty="0">
                <a:solidFill>
                  <a:srgbClr val="4D4D4D"/>
                </a:solidFill>
                <a:latin typeface="+mn-ea"/>
                <a:ea typeface="+mn-ea"/>
              </a:endParaRPr>
            </a:p>
          </p:txBody>
        </p:sp>
        <p:sp>
          <p:nvSpPr>
            <p:cNvPr id="18" name="292914886"/>
            <p:cNvSpPr>
              <a:spLocks noChangeArrowheads="1"/>
            </p:cNvSpPr>
            <p:nvPr/>
          </p:nvSpPr>
          <p:spPr bwMode="auto">
            <a:xfrm>
              <a:off x="4238244" y="4825076"/>
              <a:ext cx="1991794" cy="1628261"/>
            </a:xfrm>
            <a:prstGeom prst="roundRect">
              <a:avLst>
                <a:gd name="adj" fmla="val 117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Automatic management</a:t>
              </a:r>
            </a:p>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Elastic resource scheduling</a:t>
              </a:r>
            </a:p>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Large cluster-based HA and DRS</a:t>
              </a:r>
            </a:p>
          </p:txBody>
        </p:sp>
        <p:sp>
          <p:nvSpPr>
            <p:cNvPr id="19" name="863658856"/>
            <p:cNvSpPr>
              <a:spLocks noChangeArrowheads="1"/>
            </p:cNvSpPr>
            <p:nvPr/>
          </p:nvSpPr>
          <p:spPr bwMode="auto">
            <a:xfrm>
              <a:off x="6348103" y="4825076"/>
              <a:ext cx="1788804" cy="908181"/>
            </a:xfrm>
            <a:prstGeom prst="roundRect">
              <a:avLst>
                <a:gd name="adj" fmla="val 117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Multi-level backup and DR</a:t>
              </a:r>
              <a:endParaRPr lang="zh-CN" altLang="en-US" sz="1200" kern="0" dirty="0">
                <a:solidFill>
                  <a:srgbClr val="4D4D4D"/>
                </a:solidFill>
                <a:latin typeface="+mn-ea"/>
                <a:ea typeface="+mn-ea"/>
              </a:endParaRPr>
            </a:p>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SDN virtualization</a:t>
              </a:r>
            </a:p>
          </p:txBody>
        </p:sp>
        <p:sp>
          <p:nvSpPr>
            <p:cNvPr id="20" name="1681667316"/>
            <p:cNvSpPr>
              <a:spLocks noChangeArrowheads="1"/>
            </p:cNvSpPr>
            <p:nvPr/>
          </p:nvSpPr>
          <p:spPr bwMode="auto">
            <a:xfrm>
              <a:off x="8279216" y="4825076"/>
              <a:ext cx="1885311" cy="1880289"/>
            </a:xfrm>
            <a:prstGeom prst="roundRect">
              <a:avLst>
                <a:gd name="adj" fmla="val 11741"/>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a:extLst/>
          </p:spPr>
          <p:txBody>
            <a:bodyPr anchor="ctr"/>
            <a:lstStyle/>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OpenStack/AWS APIs</a:t>
              </a:r>
            </a:p>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Hardware/Virtual resource pool management</a:t>
              </a:r>
            </a:p>
            <a:p>
              <a:pPr marL="171450" indent="-171450">
                <a:lnSpc>
                  <a:spcPct val="150000"/>
                </a:lnSpc>
                <a:buFont typeface="Arial" panose="020B0604020202020204" pitchFamily="34" charset="0"/>
                <a:buChar char="•"/>
                <a:defRPr/>
              </a:pPr>
              <a:r>
                <a:rPr lang="en-US" altLang="zh-CN" sz="1200" kern="0" dirty="0">
                  <a:solidFill>
                    <a:srgbClr val="4D4D4D"/>
                  </a:solidFill>
                  <a:latin typeface="+mn-ea"/>
                  <a:ea typeface="+mn-ea"/>
                </a:rPr>
                <a:t>Software-defined DCs</a:t>
              </a:r>
            </a:p>
          </p:txBody>
        </p:sp>
        <p:pic>
          <p:nvPicPr>
            <p:cNvPr id="22" name="Picture 3" descr="D:\07 胶片制作培训材料\IT产品线\Icon\云 Network Cloud.png"/>
            <p:cNvPicPr>
              <a:picLocks noChangeAspect="1" noChangeArrowheads="1"/>
            </p:cNvPicPr>
            <p:nvPr/>
          </p:nvPicPr>
          <p:blipFill>
            <a:blip r:embed="rId10" cstate="print">
              <a:lum/>
            </a:blip>
            <a:srcRect/>
            <a:stretch>
              <a:fillRect/>
            </a:stretch>
          </p:blipFill>
          <p:spPr bwMode="auto">
            <a:xfrm>
              <a:off x="6077219" y="1448781"/>
              <a:ext cx="2154739" cy="2553121"/>
            </a:xfrm>
            <a:prstGeom prst="rect">
              <a:avLst/>
            </a:prstGeom>
            <a:noFill/>
          </p:spPr>
        </p:pic>
        <p:pic>
          <p:nvPicPr>
            <p:cNvPr id="23" name="Picture 2" descr="F:\PIC\PIC Collection_原始图\Cloud Computing.jpg"/>
            <p:cNvPicPr>
              <a:picLocks noChangeAspect="1" noChangeArrowheads="1"/>
            </p:cNvPicPr>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6503864" y="1708988"/>
              <a:ext cx="1439125" cy="1703777"/>
            </a:xfrm>
            <a:prstGeom prst="rect">
              <a:avLst/>
            </a:prstGeom>
            <a:noFill/>
          </p:spPr>
        </p:pic>
      </p:grpSp>
    </p:spTree>
    <p:extLst>
      <p:ext uri="{BB962C8B-B14F-4D97-AF65-F5344CB8AC3E}">
        <p14:creationId xmlns:p14="http://schemas.microsoft.com/office/powerpoint/2010/main" val="967854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U.IQE8jUk2.jNdW4rdq1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_VQzO5.g0OToDfoE.Wa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ZCnGUyL2EawJU43yECj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Wg3Zo2BPESf3ByjTZ72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IX0tIsOeE2ptL9JGO7k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_cHwYmWkUK0qXAMxZGx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dMyYC2A02h2dC9SONn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_VQzO5.g0OToDfoE.Wa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Wg3Zo2BPESf3ByjTZ72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3z3vzTl9UW7YioyBAVQ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vPuTTPoFUG2NEj9hQne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4zKIAll8keRlQrPoTPg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XpCUF5LVkewMzXmcUEm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Ih_7Hzt0kWG6qi5NgNp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QnqcBXeG06KfTM60VI8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oy2VzTxK0uny8AUMiTB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3HoYvD_z0i1YLBxgGt0sw"/>
</p:tagLst>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3.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69631</TotalTime>
  <Words>5718</Words>
  <Application>Microsoft Office PowerPoint</Application>
  <PresentationFormat>宽屏</PresentationFormat>
  <Paragraphs>751</Paragraphs>
  <Slides>50</Slides>
  <Notes>50</Notes>
  <HiddenSlides>3</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50</vt:i4>
      </vt:variant>
    </vt:vector>
  </HeadingPairs>
  <TitlesOfParts>
    <vt:vector size="67" baseType="lpstr">
      <vt:lpstr>Arial Unicode MS</vt:lpstr>
      <vt:lpstr>Gill Sans</vt:lpstr>
      <vt:lpstr>MS PGothic</vt:lpstr>
      <vt:lpstr>黑体</vt:lpstr>
      <vt:lpstr>宋体</vt:lpstr>
      <vt:lpstr>Microsoft YaHei</vt:lpstr>
      <vt:lpstr>Microsoft YaHei</vt:lpstr>
      <vt:lpstr>Arial</vt:lpstr>
      <vt:lpstr>Arial Bold</vt:lpstr>
      <vt:lpstr>Candara</vt:lpstr>
      <vt:lpstr>FrutigerNext LT Light</vt:lpstr>
      <vt:lpstr>FrutigerNext LT Medium</vt:lpstr>
      <vt:lpstr>FrutigerNext LT Regular</vt:lpstr>
      <vt:lpstr>Helvetica</vt:lpstr>
      <vt:lpstr>Wingdings</vt:lpstr>
      <vt:lpstr>培训与认证部-母版</vt:lpstr>
      <vt:lpstr>Visio</vt:lpstr>
      <vt:lpstr>PowerPoint 演示文稿</vt:lpstr>
      <vt:lpstr>DC Cloud Computing Basics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2445</cp:revision>
  <dcterms:created xsi:type="dcterms:W3CDTF">2003-08-21T06:48:56Z</dcterms:created>
  <dcterms:modified xsi:type="dcterms:W3CDTF">2019-06-11T15:58:21Z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(3)AINvkOler9U8Vj++jY2FMn6+OU4+RkYYqSPX/tY6aBuhJyF27gE7P+N9g2K+K6a6Wzof4GbF
1eEMdjD6dq6Ty1fDRDlarEYeBXbMwXGneFUhdWeuXRhrAgqqhB63ytG+eeRdNFqsNdm/1Og9
3bXmqRM5M2gzuG+ZBRSV6awym4vjdhRMKkXcl+nZAx6wEnsb7nfAPNUl1DP/wkaN35qQa5rF
CIE5CHVg21cadamfkd</vt:lpwstr>
  </property>
  <property fmtid="{D5CDD505-2E9C-101B-9397-08002B2CF9AE}" pid="18" name="_2015_ms_pID_7253431">
    <vt:lpwstr>4k3/E1lCrK57Jq+UlBsKLpS5/phV1nPRh95m9kVzzidghxe8b4QmXk
Lnp/P0zEee2SN2lY79/udzP5Bq4ZKtCnIOUbLeYwlXQ4rqc7rOrAMugXCg3hWpES877+Q1FD
JCA9sWa9bifVqhyiNc2Isslk7eObaz5J4irMlsHcmlk+v/NRMk28mkGzerM54lMbi2KlRs+D
QQR5WvCoQEx6+pI6QwLFsCBVQg/EBHFJDRLu</vt:lpwstr>
  </property>
  <property fmtid="{D5CDD505-2E9C-101B-9397-08002B2CF9AE}" pid="19" name="_2015_ms_pID_7253432">
    <vt:lpwstr>AtKnFm8mYULy7v6LpHHwENfbh9Poh5+qNBFv
pjH40/5Qdsm8mje7Posy7wyJ+DdDQw==</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1560173631</vt:lpwstr>
  </property>
</Properties>
</file>