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102"/>
  </p:notesMasterIdLst>
  <p:handoutMasterIdLst>
    <p:handoutMasterId r:id="rId103"/>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30" r:id="rId98"/>
    <p:sldId id="353" r:id="rId99"/>
    <p:sldId id="354" r:id="rId100"/>
    <p:sldId id="331" r:id="rId101"/>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0000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78285" autoAdjust="0"/>
  </p:normalViewPr>
  <p:slideViewPr>
    <p:cSldViewPr showGuides="1">
      <p:cViewPr varScale="1">
        <p:scale>
          <a:sx n="54" d="100"/>
          <a:sy n="54" d="100"/>
        </p:scale>
        <p:origin x="1158" y="60"/>
      </p:cViewPr>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48" d="100"/>
          <a:sy n="48" d="100"/>
        </p:scale>
        <p:origin x="2898" y="60"/>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584200" y="765175"/>
            <a:ext cx="5930900" cy="3336925"/>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656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10000"/>
              </a:lnSpc>
            </a:pPr>
            <a:r>
              <a:rPr lang="en-US" altLang="zh-CN" dirty="0" smtClean="0"/>
              <a:t>The 802.1Q tag including the following fields:</a:t>
            </a:r>
            <a:endParaRPr lang="zh-CN" altLang="zh-CN" dirty="0" smtClean="0"/>
          </a:p>
          <a:p>
            <a:pPr lvl="0">
              <a:lnSpc>
                <a:spcPct val="110000"/>
              </a:lnSpc>
            </a:pPr>
            <a:r>
              <a:rPr lang="en-US" altLang="zh-CN" dirty="0" smtClean="0"/>
              <a:t>TPID</a:t>
            </a:r>
          </a:p>
          <a:p>
            <a:pPr lvl="0">
              <a:lnSpc>
                <a:spcPct val="110000"/>
              </a:lnSpc>
            </a:pPr>
            <a:r>
              <a:rPr lang="en-US" altLang="zh-CN" dirty="0" smtClean="0"/>
              <a:t>Tag Protocol Identifier (TPID), indicating the frame type. The value 0x8100 indicates an 802.1Q-tagged frame. An 802.1Q-incapable device discards the 802.1Q frames.</a:t>
            </a:r>
          </a:p>
          <a:p>
            <a:pPr lvl="0">
              <a:lnSpc>
                <a:spcPct val="110000"/>
              </a:lnSpc>
            </a:pPr>
            <a:r>
              <a:rPr lang="en-US" altLang="zh-CN" dirty="0" smtClean="0"/>
              <a:t>IEEE 802.1Q protocol defines the value of the field as 0x8100. However, manufacturers can define their own TPID values and users can then modify the value to realize interconnection of devices from different manufacturers.</a:t>
            </a:r>
          </a:p>
          <a:p>
            <a:pPr lvl="0">
              <a:lnSpc>
                <a:spcPct val="110000"/>
              </a:lnSpc>
            </a:pPr>
            <a:r>
              <a:rPr lang="en-US" altLang="zh-CN" dirty="0" smtClean="0"/>
              <a:t>PRI</a:t>
            </a:r>
            <a:endParaRPr lang="zh-CN" altLang="zh-CN" dirty="0" smtClean="0"/>
          </a:p>
          <a:p>
            <a:pPr>
              <a:lnSpc>
                <a:spcPct val="110000"/>
              </a:lnSpc>
            </a:pPr>
            <a:r>
              <a:rPr lang="en-US" altLang="zh-CN" dirty="0" smtClean="0"/>
              <a:t>Priority. The length is 3 bits. The value ranges from 0 to 7. A larger value indicates a higher priority. If congestion occurs, the switch sends packets with higher priorities first.</a:t>
            </a:r>
          </a:p>
          <a:p>
            <a:pPr lvl="0">
              <a:lnSpc>
                <a:spcPct val="110000"/>
              </a:lnSpc>
            </a:pPr>
            <a:r>
              <a:rPr lang="en-US" altLang="zh-CN" dirty="0" smtClean="0"/>
              <a:t>CFI</a:t>
            </a:r>
            <a:endParaRPr lang="zh-CN" altLang="zh-CN" dirty="0" smtClean="0"/>
          </a:p>
          <a:p>
            <a:pPr>
              <a:lnSpc>
                <a:spcPct val="110000"/>
              </a:lnSpc>
            </a:pPr>
            <a:r>
              <a:rPr lang="en-US" altLang="zh-CN" dirty="0" smtClean="0"/>
              <a:t>Canonical Format Indicator (CFI). The length is 1 bit. This field indicates whether the MAC address is in the canonical format. If the CFI field is 0, the MAC address is in the canonical format. If the CFI field is 1, the MAC address is in the non-canonical format. This field is used to identify the Ethernet frame, fiber distributed digital interface (FDDI) frame, and token ring frame. The CFI field is 0 in the Ethernet frame.</a:t>
            </a:r>
            <a:endParaRPr lang="zh-CN" altLang="zh-CN" dirty="0" smtClean="0"/>
          </a:p>
          <a:p>
            <a:pPr lvl="0">
              <a:lnSpc>
                <a:spcPct val="110000"/>
              </a:lnSpc>
            </a:pPr>
            <a:r>
              <a:rPr lang="en-US" altLang="zh-CN" dirty="0" smtClean="0"/>
              <a:t>VID</a:t>
            </a:r>
            <a:endParaRPr lang="zh-CN" altLang="zh-CN" dirty="0" smtClean="0"/>
          </a:p>
          <a:p>
            <a:pPr>
              <a:lnSpc>
                <a:spcPct val="110000"/>
              </a:lnSpc>
            </a:pPr>
            <a:r>
              <a:rPr lang="en-US" altLang="zh-CN" dirty="0" smtClean="0"/>
              <a:t>VLAN ID. The field is 12 bits. This field indicates to which VLAN the frame belongs. On S series mid-range and low-end switch, the value of the field ranges from 0 to 4095. VLAN IDs 0 and 4095 are reserved and unavailable to users.</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6611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Ethernet links fall into the following types, depending on the number of allowed VLANs:</a:t>
            </a:r>
          </a:p>
          <a:p>
            <a:pPr lvl="1"/>
            <a:r>
              <a:rPr lang="en-US" altLang="zh-CN" smtClean="0"/>
              <a:t>Access link: An access link can transmit data frames of only one VLAN. It connects a switch to a user terminal, such as a host, server, and simplified Layer 2 switch. Generally, user terminals do not need to know the VLANs to which they belong and cannot identify tagged frames; therefore, only untagged frames are transmitted along an access link.</a:t>
            </a:r>
          </a:p>
          <a:p>
            <a:pPr lvl="1"/>
            <a:r>
              <a:rPr lang="en-US" altLang="zh-CN" smtClean="0"/>
              <a:t>Trunk link: A trunk link can transmit data frames from multiple VLANs. It connects a switch to another switch or a router. Frames on a trunk link must be tagged so that other network devices can correctly identify VLAN information in the frames.</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27244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The default VLAN ID of an interface is called the port default VLAN ID (PVID). Frames processed in a switch all carry VLAN tags. When the switch receives an untagged frame, it adds a VLAN tag to the frame according to the default VLAN of the interface that receives the frame. The PVID is used in the following scenarios: </a:t>
            </a:r>
          </a:p>
          <a:p>
            <a:pPr lvl="1"/>
            <a:r>
              <a:rPr lang="en-US" altLang="zh-CN" smtClean="0"/>
              <a:t>When an interface receives an untagged frame, the interface adds a tag with the PVID to the frame and sends the frame to the switch for processing. When an interface receives a tagged frame, the switch does not add a tag with the PVID to the frame.</a:t>
            </a:r>
          </a:p>
          <a:p>
            <a:pPr lvl="1"/>
            <a:r>
              <a:rPr lang="en-US" altLang="zh-CN" smtClean="0"/>
              <a:t>When an interface sends a frame in which the VLAN ID is the same as the PVID, the switch removes the tag from the frame before sending it out from the interface.</a:t>
            </a:r>
          </a:p>
          <a:p>
            <a:pPr lvl="1"/>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70344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An access interface often connects to a user terminal such as a user host or server that cannot identify VLAN tags, or is used when VLANs do not need to be differentiated. Access interfaces can only receive and send untagged frames, and can add only a unique VLAN tag to untagged frames.</a:t>
            </a:r>
          </a:p>
          <a:p>
            <a:r>
              <a:rPr lang="en-US" altLang="zh-CN" smtClean="0"/>
              <a:t>An access interface has the following characteristics:</a:t>
            </a:r>
          </a:p>
          <a:p>
            <a:pPr lvl="1"/>
            <a:r>
              <a:rPr lang="en-US" altLang="zh-CN" smtClean="0"/>
              <a:t>Only the frame whose VLAN ID is the same as the PVID of the access interface is allowed.. </a:t>
            </a:r>
          </a:p>
          <a:p>
            <a:pPr lvl="1"/>
            <a:r>
              <a:rPr lang="en-US" altLang="zh-CN" smtClean="0"/>
              <a:t>When the access interface receives an untagged frame, the switch adds the PVID of the interface to the frame.</a:t>
            </a:r>
          </a:p>
          <a:p>
            <a:pPr lvl="1"/>
            <a:r>
              <a:rPr lang="en-US" altLang="zh-CN" smtClean="0"/>
              <a:t>The access interface sends only untagged frames to the peer device.</a:t>
            </a:r>
            <a:endParaRPr lang="zh-CN" altLang="zh-CN" smtClean="0"/>
          </a:p>
          <a:p>
            <a:r>
              <a:rPr lang="en-US" altLang="zh-CN" smtClean="0"/>
              <a:t>In the example</a:t>
            </a:r>
            <a:r>
              <a:rPr lang="zh-CN" altLang="en-US" smtClean="0"/>
              <a:t>，</a:t>
            </a:r>
            <a:r>
              <a:rPr lang="en-US" altLang="zh-CN" smtClean="0"/>
              <a:t>upon receiving the frame, the switch will associate the frame with VLAN 10 based on the PVID of the interface. The switch is able to identify at the port interface the PVID and make a decision as to whether the frame can be forwarded. In the case of Host C the PVID matches the VLAN ID in the VLAN tag, for which the tag is removed and the frame forwarded. For Host B however the frame and the PVID differ, and therefore the frame is restricted from being forwarded to this destination.</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40626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dirty="0" smtClean="0"/>
              <a:t>A trunk interface often connects to a switch, router, AP, or voice terminal that can receive and send tagged and untagged frames simultaneously. It allows tagged frames from multiple VLANs and untagged frames from only one VLAN.</a:t>
            </a:r>
          </a:p>
          <a:p>
            <a:r>
              <a:rPr lang="en-US" altLang="zh-CN" dirty="0" smtClean="0"/>
              <a:t>A trunk interface has the following features:</a:t>
            </a:r>
          </a:p>
          <a:p>
            <a:pPr lvl="1"/>
            <a:r>
              <a:rPr lang="en-US" altLang="zh-CN" dirty="0" smtClean="0"/>
              <a:t>A trunk interface allows tagged frames from multiple VLANs to pass through.</a:t>
            </a:r>
          </a:p>
          <a:p>
            <a:pPr lvl="1"/>
            <a:r>
              <a:rPr lang="en-US" altLang="zh-CN" dirty="0" smtClean="0"/>
              <a:t>If a tagged frame sent out through a trunk interface carries a VLAN ID that is the same as the default one of the interface, the switch removes the VLAN tag from the frame. It is because the PVID of each interface is unique. Only in this case, frames forwarded by the trunk interface are untagged.</a:t>
            </a:r>
          </a:p>
          <a:p>
            <a:pPr lvl="1"/>
            <a:r>
              <a:rPr lang="en-US" altLang="zh-CN" dirty="0" smtClean="0"/>
              <a:t>If a tagged frame sent out through a trunk interface carries a VLAN ID that is different from the default one of the interface, the switch directly forwards the frame without performing any other actions.</a:t>
            </a:r>
          </a:p>
          <a:p>
            <a:pPr lvl="0"/>
            <a:r>
              <a:rPr lang="en-US" altLang="zh-CN" dirty="0" smtClean="0"/>
              <a:t>The example demonstrates a trunk interface assigned with a PVID of 10, for which it should be assumed that all VLANs are permitted to traverse the trunk link. Only frames associated with VLAN 10 will be forwarded without the VLAN tag, based on the PVID. For all other VLAN frames, a VLAN tag must be included with the frame and be permitted by the port before the frame can be transmitted over the trunk link. Frames associated with VLAN 20 are carried as tagged frames over the trunk link.</a:t>
            </a:r>
          </a:p>
          <a:p>
            <a:pPr lvl="0"/>
            <a:endParaRPr lang="zh-CN" altLang="en-US" dirty="0"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6565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A hybrid interface can connect to not only a user terminal (such as a user host or server) or network device (such as a hub or simplified Layer 2 switch) that cannot identify tags, but also a switch, router, voice terminal, or AP that can receive and send tagged and untagged frames. It allows tagged frames from multiple VLANs. Frames sent out from a hybrid interface are tagged or untagged according to the VLAN configuration.</a:t>
            </a:r>
          </a:p>
          <a:p>
            <a:r>
              <a:rPr lang="en-US" altLang="zh-CN" smtClean="0"/>
              <a:t>Ports which are considered untagged will generally receive untagged frames from end systems, and be responsible for adding a tag to the frame based on the Port VLAN ID (PVID) of the port. One of the key differences is in the hybrid port’s ability to selectively perform the removal of VLAN tags from frames that differ from the PVID of the port interface. In the example, Host D is connected to a port which specifies a Port VLAN ID of 20, whilst at the same time is configured to allow for the removal of the tag from frames received from VLAN 10, thereby allowing Host D to receive traffic from both VLANs 10 &amp; 20.</a:t>
            </a:r>
          </a:p>
          <a:p>
            <a:r>
              <a:rPr lang="en-US" altLang="zh-CN" smtClean="0"/>
              <a:t>Hybrid Ports that are tagged will operate in a similar manner as a regular trunk interface, however one major difference exists. VLAN frames that both match the PVID and are permitted by the port will continue be tagged when forwarded.</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76385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VLAN assignment can be implemented based on one of five different methods, including Port based, MAC based, IP Subnet based, Protocol based and Policy based implementations. The port based method represents the default and most common method for VLAN assignment. Using this method, VLANs are classified based on the port numbers on a switching device. The network administrator configures a Port VLAN ID (PVID), representing the default VLAN ID for each port on the switching device. When a data frame reaches a port, it is marked with the PVID if the data frame carries no VLAN tag and the port is configured with a PVID. If the data frame carries a VLAN tag, the switching device will not add a VLAN tag to the data frame even if the port is configured with a PVID.</a:t>
            </a:r>
          </a:p>
          <a:p>
            <a:r>
              <a:rPr lang="en-US" altLang="zh-CN" smtClean="0"/>
              <a:t>Using the MAC address assignment method, VLANs are classified based on the MAC addresses of network interface cards (NICs). The network administrator configures the mappings between MAC addresses and VLAN IDs. In this case, when a switching device receives an untagged frame, it searches the MAC-VLAN table for a VLAN tag to be added to the frame according to the MAC address of the frame. For IP subnet based assignment, upon receiving an untagged frame, the switching Device adds a VLAN tag to the frame based on the IP address of the packet header.</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58967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4850" y="775949"/>
            <a:ext cx="5676900" cy="4605338"/>
          </a:xfrm>
        </p:spPr>
        <p:txBody>
          <a:bodyPr/>
          <a:lstStyle/>
          <a:p>
            <a:r>
              <a:rPr lang="en-US" altLang="zh-CN" dirty="0" smtClean="0"/>
              <a:t>Where VLAN classification is based on protocol, VLAN IDs are allocated to packets received on an interface according to the protocol (suite) type and encapsulation format of the packets. The network administrator configures the mappings between types of protocols and VLAN IDs. The Policy based assignment implements a combination of criteria for assignment of the VLAN tag, including the IP subnet, port and MAC address, in which all criteria must match before the VLAN is assigned.</a:t>
            </a:r>
          </a:p>
          <a:p>
            <a:endParaRPr lang="zh-CN" altLang="en-US" dirty="0"/>
          </a:p>
        </p:txBody>
      </p:sp>
    </p:spTree>
    <p:extLst>
      <p:ext uri="{BB962C8B-B14F-4D97-AF65-F5344CB8AC3E}">
        <p14:creationId xmlns:p14="http://schemas.microsoft.com/office/powerpoint/2010/main" val="2900688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5192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dirty="0" smtClean="0"/>
              <a:t>The general principle of VLAN implementation is to isolate networks as a means of minimizing the size of the existing broadcast domain, however in doing so, many users are cut off from other users within other VLAN domains and require that layer three (IP) communication be established in order for those broadcast domains to re-establish communication through reachable routes. The implementation of a layer three switch offers an ideal means for supporting VLAN routing whilst reducing operating costs. One of the constraints however of VLAN routing is the need for strict IP address management. </a:t>
            </a:r>
          </a:p>
          <a:p>
            <a:r>
              <a:rPr lang="en-US" altLang="zh-CN" dirty="0" smtClean="0"/>
              <a:t>Generally however the VLAN routing principle is applicable to small scale networks on which users belong to different network segments and IP addresses of users are seldom changed.</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6881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584200" y="765175"/>
            <a:ext cx="5930900" cy="3336925"/>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72218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Flows between different VLANs cannot directly cross VLAN boundaries, and route is needed to forward packet from one VLAN to another VLAN.</a:t>
            </a:r>
            <a:endParaRPr lang="en-US" altLang="zh-CN"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120486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In order to allow communication over a single trunk interface, it is necessary to logically segment the physical link using sub-interfaces. Each sub-interface represents a logical link for the forwarding of VLAN traffic before being routed by the router via other logical sub-interfaces to other VLAN destinations. Each sub-interface must be assigned an IP address in the same network segment as the VLAN that it is created for as well as 802.1Q encapsulation to allow for VLAN association as traffic is routed between VLANs. </a:t>
            </a:r>
          </a:p>
          <a:p>
            <a:r>
              <a:rPr lang="en-US" altLang="zh-CN" smtClean="0"/>
              <a:t>It is also necessary to configure the type of the Ethernet port of the switch that connects to the router as either a Trunk or Hybrid link type, and allow frames of the associated VLANs (VLAN 2 &amp; VLAN 3 in this case) to pass.</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99922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The implementation of L3 switches brings about benefits to the process of VLAN routing that are not possible through the use of a router. One of those features is the ability to forward VLAN traffic with very little delay due to support of what is known as line speed forwarding as a result of bottom layer ASIC chips that allow traffic to be forwarded based on hardware rather than software. Along with this is the fact that a single device is used with no trunk link that may otherwise face congestion under heavy traffic loads. VLAN routing when using a layer 3 switch relies on the implementation of VLAN interfaces (VLANIF). If multiple users on a network belong to different VLANs, each VLAN requires a VLANIF that acts as the VLAN gateway and so must associate with an IP address relevant to the network of the VLAN. If a large number of VLANs exist however, this can tally up to a large number of IP addresses being required to support each VLANIF, as well as the hosts that are part of the VLAN with which the VLANIF is associated. Through the VLANIF, routing between different VLANs can be supported.</a:t>
            </a:r>
            <a:endParaRPr lang="zh-CN" altLang="en-US"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76343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34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Multiple links between 2 switches will cause the broadcast storm.</a:t>
            </a:r>
          </a:p>
          <a:p>
            <a:r>
              <a:rPr lang="en-US" altLang="zh-CN" smtClean="0"/>
              <a:t>If STP is enabled, there will be only one link in forwarding state.</a:t>
            </a:r>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860832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LAG and LAG interface</a:t>
            </a:r>
          </a:p>
          <a:p>
            <a:pPr lvl="1"/>
            <a:r>
              <a:rPr lang="en-US" altLang="zh-CN" smtClean="0"/>
              <a:t>A link aggregation group (LAG) is a logical link bundled by multiple Ethernet links.</a:t>
            </a:r>
          </a:p>
          <a:p>
            <a:pPr lvl="1"/>
            <a:r>
              <a:rPr lang="en-US" altLang="zh-CN" smtClean="0"/>
              <a:t>Each LAG corresponds to a logical interface, that is, link aggregation interface or Eth-Trunk. The Eth-Trunk can be used as a common Ethernet interface. The only difference between the Eth-Trunk and common Ethernet interface is that the Eth-Trunk needs to select one or more member interfaces to forward traffic.</a:t>
            </a:r>
          </a:p>
          <a:p>
            <a:r>
              <a:rPr lang="en-US" altLang="zh-CN" smtClean="0"/>
              <a:t>Active and inactive interfaces and links</a:t>
            </a:r>
          </a:p>
          <a:p>
            <a:pPr lvl="1"/>
            <a:r>
              <a:rPr lang="en-US" altLang="zh-CN" smtClean="0"/>
              <a:t>There are two types of interfaces in an LAG: active interface that forwards data and inactive interface that does not forward data.</a:t>
            </a:r>
          </a:p>
          <a:p>
            <a:pPr lvl="1"/>
            <a:r>
              <a:rPr lang="en-US" altLang="zh-CN" smtClean="0"/>
              <a:t>The link connected to an active interface is the active link, whereas the link connected to an inactive interface is the inactive link.</a:t>
            </a:r>
            <a:endParaRPr lang="en-US" altLang="zh-CN" dirty="0" smtClean="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74343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Before deploying link aggregation, if we want networks connected by 100 Mb/s interfaces to achieve faster transmission rate, we need to replace the physical hardware(like 1000 Mb/s interfaces). But this method may cost high which doesn’t apply to medium and small enterprise networks. We can use link aggregation to aggregate several interfaces together. In this way we can reduce the cost and fulfill the requirements of increasing interface bandwidth.</a:t>
            </a:r>
          </a:p>
          <a:p>
            <a:r>
              <a:rPr lang="en-US" altLang="zh-CN" smtClean="0"/>
              <a:t>Meanwhile, there are more than one interface members in one aggregation link. When there is one member down, it will not cause the whole link to get down, which largely increase the reliability of the network.</a:t>
            </a:r>
          </a:p>
          <a:p>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00342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65202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91681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In manual mode, you must manually create an Eth-Trunk and add member interfaces to the Eth-Trunk. In this mode, LACP is not required. The manual mode applies to the scenario where a high link bandwidth between two directly connected devices is required but the remote device does not support the LACP protocol. This mode can increase bandwidth, enhance reliability, and implement load balancing.</a:t>
            </a:r>
          </a:p>
          <a:p>
            <a:r>
              <a:rPr lang="en-US" altLang="zh-CN" smtClean="0"/>
              <a:t>As shown in the above figure, an Eth-Trunk is created between SWA and SWB. In manual mode, three active links participate in data forwarding and load balance traffic. When one link becomes faulty, the remaining two links load balance traffic.</a:t>
            </a:r>
            <a:endParaRPr lang="en-US" altLang="zh-CN"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49038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As the network scale expands increasingly, users propose increasingly high requirements on Ethernet backbone network bandwidth and reliability. Originally, to increase the bandwidth, users use high-speed cards or devices supporting high-speed interface cards to replace old interface cards or devices. This solution, however, is costly and inflexible. </a:t>
            </a:r>
          </a:p>
          <a:p>
            <a:r>
              <a:rPr lang="en-US" altLang="zh-CN" smtClean="0"/>
              <a:t>Link aggregation helps increase bandwidth by bundling a group of physical interfaces into a single logical interface, without having to upgrade hardware. In addition, link aggregation provides link backup mechanisms, greatly improving link reliability.</a:t>
            </a:r>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181814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An Eth-Trunk in manual mode can increase the bandwidth. However, the manual mode can only detect member link disconnections, but cannot detect other faults such as link layer faults and incorrect link connections.</a:t>
            </a:r>
          </a:p>
          <a:p>
            <a:r>
              <a:rPr lang="en-US" altLang="zh-CN" smtClean="0"/>
              <a:t>For example, in the above figure, four interfaces on SWA are bundled into an Eth-Trunk and the Eth-Trunk is connected to the corresponding interfaces on SWB. Because an interface on SWA is incorrectly connected to an interface on SWC, SWA may incorrectly send data destined for SWB to SWC. However, the Eth-Trunk in manual mode cannot detect this fault in a timely manner.</a:t>
            </a:r>
          </a:p>
          <a:p>
            <a:r>
              <a:rPr lang="en-US" altLang="zh-CN" smtClean="0"/>
              <a:t>If LACP is enabled on SWA and SWB, the Eth-Trunk correctly selects active links to forward data after negotiation. Data sent by SWA can reach SWB.</a:t>
            </a:r>
            <a:endParaRPr lang="en-US" altLang="zh-CN"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45191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LACP uses a standard negotiation mechanism for a switching device so that the switching device can create and start the aggregated link based on its configuration. After the aggregated link is created, LACP maintains the link status. If an aggregated link's status changes, LACP adjusts or removes the link.</a:t>
            </a:r>
          </a:p>
          <a:p>
            <a:r>
              <a:rPr lang="en-US" altLang="zh-CN" smtClean="0"/>
              <a:t>In LACP mode, LACP is used to negotiate parameters to determine active links in an LAG. This mode is also called the M:N mode, where M refers to the number of active links and N refers to the number of backup links. This mode guarantees high reliability and allows traffic to be load balanced among M active links.</a:t>
            </a:r>
          </a:p>
          <a:p>
            <a:pPr lvl="1"/>
            <a:r>
              <a:rPr lang="en-US" altLang="zh-CN" smtClean="0"/>
              <a:t>As shown in the above figure, M+N links with the same attributes (in the same LAG) are set up between two devices. When data is transmitted over the aggregated link, traffic is load balanced among M active links and no data is transmitted over N backup links. Therefore, the actual bandwidth of the aggregated link is the sum of the M links' bandwidth, and the maximum bandwidth of the aggregated link is the sum of the M+N links' bandwidth. </a:t>
            </a:r>
          </a:p>
          <a:p>
            <a:pPr lvl="1"/>
            <a:r>
              <a:rPr lang="en-US" altLang="zh-CN" smtClean="0"/>
              <a:t>If one of M links fails, LACP selects a link from N backup links to replace the faulty link. The actual bandwidth of the aggregated link is still the sum of M links' bandwidth, but the maximum bandwidth of the aggregated link is the sum of the (M+N-1) links' bandwidth. </a:t>
            </a:r>
            <a:endParaRPr lang="en-US" altLang="zh-CN" dirty="0" smtClean="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742690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4850" y="765439"/>
            <a:ext cx="5676900" cy="4605338"/>
          </a:xfrm>
        </p:spPr>
        <p:txBody>
          <a:bodyPr/>
          <a:lstStyle/>
          <a:p>
            <a:pPr lvl="1"/>
            <a:r>
              <a:rPr lang="en-US" altLang="zh-CN" smtClean="0"/>
              <a:t>M:N backup is mainly applied in situations where the bandwidth of M links must be assured and a fault tolerance mechanism is in place. If an active link fails, the system selects the backup link with the highest priority as the active link.If no available backup link is found and the number of active links is smaller than the lower threshold for the number of active interfaces, the system shuts down the LAG.</a:t>
            </a:r>
          </a:p>
          <a:p>
            <a:pPr lvl="1"/>
            <a:endParaRPr lang="en-US" altLang="zh-CN" dirty="0"/>
          </a:p>
        </p:txBody>
      </p:sp>
    </p:spTree>
    <p:extLst>
      <p:ext uri="{BB962C8B-B14F-4D97-AF65-F5344CB8AC3E}">
        <p14:creationId xmlns:p14="http://schemas.microsoft.com/office/powerpoint/2010/main" val="138348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After member interfaces are added to an Eth-Trunk in LACP mode, each end sends LACPDUs to inform its remote end of its system priority, MAC address, member interface priorities, interface numbers, and keys. The remote end then compares this information with that saved on itself, and selects which interfaces to be aggregated. The two ends perform LACP negotiation to select active interfaces and links.</a:t>
            </a:r>
          </a:p>
          <a:p>
            <a:r>
              <a:rPr lang="en-US" altLang="zh-CN" smtClean="0"/>
              <a:t>Active and inactive interfaces and links</a:t>
            </a:r>
          </a:p>
          <a:p>
            <a:pPr lvl="1"/>
            <a:r>
              <a:rPr lang="en-US" altLang="zh-CN" smtClean="0"/>
              <a:t>There are two types of interfaces in an LAG: active interface that forwards data and inactive interface that does not forward data.</a:t>
            </a:r>
          </a:p>
          <a:p>
            <a:pPr lvl="1"/>
            <a:r>
              <a:rPr lang="en-US" altLang="zh-CN" smtClean="0"/>
              <a:t>The link connected to an active interface is the active link, whereas the link connected to an inactive interface is the inactive link.</a:t>
            </a:r>
          </a:p>
          <a:p>
            <a:pPr lvl="1"/>
            <a:r>
              <a:rPr lang="en-US" altLang="zh-CN" smtClean="0"/>
              <a:t>Only when active interfaces fail, can inactive interfaces become new active interfaces. </a:t>
            </a:r>
          </a:p>
          <a:p>
            <a:r>
              <a:rPr lang="en-US" altLang="zh-CN" smtClean="0"/>
              <a:t>LACP system priority</a:t>
            </a:r>
          </a:p>
          <a:p>
            <a:pPr lvl="1"/>
            <a:r>
              <a:rPr lang="en-US" altLang="zh-CN" smtClean="0"/>
              <a:t>LACP system priorities are set on devices at both ends of an Eth-Trunk. In LACP mode, active member interfaces selected by both devices must be consistent; otherwise, an LAG cannot be established. To keep active member interfaces consistent at both ends, set a higher priority for one end so that the other end selects active member interfaces based on the selection of the end with a higher priority. The smaller the LACP system priority value, the higher the LACP system priority.</a:t>
            </a:r>
            <a:endParaRPr lang="en-US" altLang="zh-CN" dirty="0" smtClean="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5444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4850" y="765438"/>
            <a:ext cx="5676900" cy="5684015"/>
          </a:xfrm>
        </p:spPr>
        <p:txBody>
          <a:bodyPr/>
          <a:lstStyle/>
          <a:p>
            <a:r>
              <a:rPr lang="en-US" altLang="zh-CN" dirty="0" smtClean="0"/>
              <a:t>LACP interface priority</a:t>
            </a:r>
          </a:p>
          <a:p>
            <a:pPr lvl="1"/>
            <a:r>
              <a:rPr lang="en-US" altLang="zh-CN" dirty="0" smtClean="0"/>
              <a:t>Interface LACP priorities are set to prioritize interfaces of an Eth-Trunk. Interfaces with higher priorities are selected as active interfaces. The smaller the LACP interface priority value, the higher the LACP interface priority.</a:t>
            </a:r>
            <a:endParaRPr lang="zh-CN" altLang="en-US" dirty="0" smtClean="0"/>
          </a:p>
          <a:p>
            <a:r>
              <a:rPr lang="en-US" altLang="zh-CN" dirty="0" smtClean="0"/>
              <a:t>Upper threshold for the number of active interfaces</a:t>
            </a:r>
          </a:p>
          <a:p>
            <a:pPr lvl="1"/>
            <a:r>
              <a:rPr lang="en-US" altLang="zh-CN" dirty="0" smtClean="0"/>
              <a:t>When the number of active interfaces reaches this threshold, the bandwidth of an Eth-Trunk will not increase even if more member links go Up. This guarantees higher network reliability. When the number of active member interfaces reaches the upper threshold, additional active member interfaces are set to Down.</a:t>
            </a:r>
          </a:p>
          <a:p>
            <a:pPr lvl="1"/>
            <a:r>
              <a:rPr lang="en-US" altLang="zh-CN" dirty="0" smtClean="0"/>
              <a:t>For example, 8 trouble-free member links are bundled into an Eth-Trunk link and each link provides a bandwidth of 1 </a:t>
            </a:r>
            <a:r>
              <a:rPr lang="en-US" altLang="zh-CN" dirty="0" err="1" smtClean="0"/>
              <a:t>Gbit</a:t>
            </a:r>
            <a:r>
              <a:rPr lang="en-US" altLang="zh-CN" dirty="0" smtClean="0"/>
              <a:t>/s. The Eth-Trunk link only needs to provide a maximum bandwidth of 5 </a:t>
            </a:r>
            <a:r>
              <a:rPr lang="en-US" altLang="zh-CN" dirty="0" err="1" smtClean="0"/>
              <a:t>Gbit</a:t>
            </a:r>
            <a:r>
              <a:rPr lang="en-US" altLang="zh-CN" dirty="0" smtClean="0"/>
              <a:t>/s. You can set the maximum number of Up member links to 5 or larger. Then any unselected Up links automatically enter the backup state, improving reliability.</a:t>
            </a:r>
          </a:p>
          <a:p>
            <a:pPr lvl="1"/>
            <a:r>
              <a:rPr lang="en-US" altLang="zh-CN" dirty="0" smtClean="0"/>
              <a:t> NOTE: The upper threshold for the number of active interfaces is inapplicable to the manual load balancing mode.</a:t>
            </a:r>
          </a:p>
          <a:p>
            <a:r>
              <a:rPr lang="en-US" altLang="zh-CN" dirty="0" smtClean="0"/>
              <a:t>Lower threshold for the number of active interfaces</a:t>
            </a:r>
          </a:p>
          <a:p>
            <a:pPr lvl="1"/>
            <a:r>
              <a:rPr lang="en-US" altLang="zh-CN" dirty="0" smtClean="0"/>
              <a:t>When the number of active interfaces falls below this threshold, an Eth-Trunk goes Down. This guarantees the Eth-Trunk a minimum available bandwidth.</a:t>
            </a:r>
          </a:p>
          <a:p>
            <a:pPr lvl="1"/>
            <a:r>
              <a:rPr lang="en-US" altLang="zh-CN" dirty="0" smtClean="0"/>
              <a:t>For example, if the Eth-Trunk is required to provide a minimum bandwidth of 2 </a:t>
            </a:r>
            <a:r>
              <a:rPr lang="en-US" altLang="zh-CN" dirty="0" err="1" smtClean="0"/>
              <a:t>Gbit</a:t>
            </a:r>
            <a:r>
              <a:rPr lang="en-US" altLang="zh-CN" dirty="0" smtClean="0"/>
              <a:t>/s and each member link's bandwidth is 1 </a:t>
            </a:r>
            <a:r>
              <a:rPr lang="en-US" altLang="zh-CN" dirty="0" err="1" smtClean="0"/>
              <a:t>Gbit</a:t>
            </a:r>
            <a:r>
              <a:rPr lang="en-US" altLang="zh-CN" dirty="0" smtClean="0"/>
              <a:t>/s, the minimum number of Up member links must be set to 2 or larger.</a:t>
            </a:r>
            <a:endParaRPr lang="zh-CN" altLang="en-US" dirty="0"/>
          </a:p>
        </p:txBody>
      </p:sp>
    </p:spTree>
    <p:extLst>
      <p:ext uri="{BB962C8B-B14F-4D97-AF65-F5344CB8AC3E}">
        <p14:creationId xmlns:p14="http://schemas.microsoft.com/office/powerpoint/2010/main" val="830944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28000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As shown in the figure, devices at both ends receive LACPDUs from each other. For example, when SWB receives LACPDUs from SWA, SWB checks and records information about SWA and compares system priorities. If the system priority of SWA is higher than that of SWB, SWA acts as the Actor. If SWA and SWB have the same system priority, the device with a smaller MAC address functions as the Actor.</a:t>
            </a:r>
          </a:p>
          <a:p>
            <a:pPr lvl="0"/>
            <a:r>
              <a:rPr lang="en-US" altLang="zh-CN" dirty="0" smtClean="0"/>
              <a:t>After devices at both ends select the Actor, they select active interfaces according to the priorities of the Actor's interfaces. Then active interfaces are selected, active links in the LAG are specified, and load balancing is implemented among these active links.</a:t>
            </a:r>
          </a:p>
          <a:p>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292517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ltLang="zh-CN" smtClean="0"/>
          </a:p>
          <a:p>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3236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Member interfaces cannot be configured with some services or static MAC address entries. For example, when an interface is added to an Eth-Trunk, the interface must use the default link type.</a:t>
            </a:r>
          </a:p>
          <a:p>
            <a:r>
              <a:rPr lang="en-US" altLang="zh-CN" dirty="0" smtClean="0"/>
              <a:t>Interfaces that use different Ethernet types and rates cannot join the same Eth-Trunk. For example, GE and FE interfaces cannot join the same Eth-Trunk, and GE electrical and optical interfaces can join the same Eth-Trunk.</a:t>
            </a:r>
          </a:p>
          <a:p>
            <a:r>
              <a:rPr lang="en-US" altLang="zh-CN" dirty="0" smtClean="0"/>
              <a:t>If an interface of the local device is added to an Eth-Trunk, an interface of the remote device directly connected to the interface of the local device must also be added to an Eth-Trunk so that the two ends can communicate. </a:t>
            </a: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648705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314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95610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As shown in the above figure, traffic of services with different priorities is sent to the Internet through the access, aggregation and core layer devices. To ensure the bandwidth and reliability of the link between the aggregation and core layer devices, an LAG, Eth-Trunk 1, is established.</a:t>
            </a:r>
          </a:p>
          <a:p>
            <a:r>
              <a:rPr lang="en-US" altLang="zh-CN" dirty="0" smtClean="0"/>
              <a:t>You can determine the working mode for the Eth-Trunk according to the following situations: </a:t>
            </a:r>
          </a:p>
          <a:p>
            <a:pPr lvl="1"/>
            <a:r>
              <a:rPr lang="en-US" altLang="zh-CN" dirty="0" smtClean="0"/>
              <a:t>If devices at both ends of the Eth-Trunk support LACP, the LACP mode is recommended.</a:t>
            </a:r>
          </a:p>
          <a:p>
            <a:pPr lvl="1"/>
            <a:r>
              <a:rPr lang="en-US" altLang="zh-CN" dirty="0" smtClean="0"/>
              <a:t>If the device at either end of the Eth-Trunk does not support LACP, you must use the manual mode.</a:t>
            </a:r>
          </a:p>
          <a:p>
            <a:r>
              <a:rPr lang="en-US" altLang="zh-CN" dirty="0" err="1" smtClean="0"/>
              <a:t>QoS</a:t>
            </a:r>
            <a:r>
              <a:rPr lang="en-US" altLang="zh-CN" dirty="0" smtClean="0"/>
              <a:t> can be implemented on an Eth-Trunk as a common interface. At both ends of Eth-Trunk 1, traffic shaping, congestion management, and congestion avoidance can be performed for outgoing traffic, ensuring that packets of high priorities are sent in a timely manner.</a:t>
            </a:r>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980492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Network adapters of the server must use the same type.</a:t>
            </a:r>
          </a:p>
          <a:p>
            <a:r>
              <a:rPr lang="en-US" altLang="zh-CN" smtClean="0"/>
              <a:t>The link aggregation modes on the server and access device must be consistent.Intel network adapter is used as an example. A server often uses static or IEEE 802.3ad dynamic link aggregation. When the server uses static link aggregation, the access device must use the manual mode. When the server uses IEEE 802.3ad dynamic link aggregation, the access device must use the LACP mode.</a:t>
            </a:r>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480375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As shown in the above figure, the switch connects to a stack using link aggregation, and the Eth-Trunk is enabled to preferentially forward local traffic. Preferentially forwarding local traffic ensures reliable transmission, reduces the bandwidth burden between CSS devices, and improves the forwarding efficiency.</a:t>
            </a:r>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766463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1498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0000"/>
              </a:lnSpc>
            </a:pPr>
            <a:r>
              <a:rPr lang="en-US" altLang="zh-CN" dirty="0" smtClean="0"/>
              <a:t>Supporting Classless Inter-Domain Routing (CIDR)</a:t>
            </a:r>
            <a:endParaRPr lang="zh-CN" altLang="zh-CN" dirty="0" smtClean="0"/>
          </a:p>
          <a:p>
            <a:pPr>
              <a:lnSpc>
                <a:spcPct val="110000"/>
              </a:lnSpc>
            </a:pPr>
            <a:r>
              <a:rPr lang="en-US" altLang="zh-CN" dirty="0" smtClean="0"/>
              <a:t>As a routing protocol specially developed for TCP/IP environments, OSPF explicitly supports CIDR and Variable-Length Subnet Mask (VLSM). </a:t>
            </a:r>
            <a:endParaRPr lang="zh-CN" altLang="zh-CN" dirty="0" smtClean="0"/>
          </a:p>
          <a:p>
            <a:pPr lvl="0">
              <a:lnSpc>
                <a:spcPct val="110000"/>
              </a:lnSpc>
            </a:pPr>
            <a:r>
              <a:rPr lang="en-US" altLang="zh-CN" dirty="0" smtClean="0"/>
              <a:t>Free of routing loops</a:t>
            </a:r>
            <a:endParaRPr lang="zh-CN" altLang="zh-CN" dirty="0" smtClean="0"/>
          </a:p>
          <a:p>
            <a:pPr>
              <a:lnSpc>
                <a:spcPct val="110000"/>
              </a:lnSpc>
            </a:pPr>
            <a:r>
              <a:rPr lang="en-US" altLang="zh-CN" dirty="0" smtClean="0"/>
              <a:t>OSPF calculates routes based on detailed link state information, namely, network topology information, to generate a shortest path tree (SPT) rooted on the local router. Therefore, the routes calculated by OSPF are loop-free. </a:t>
            </a:r>
            <a:endParaRPr lang="zh-CN" altLang="zh-CN" dirty="0" smtClean="0"/>
          </a:p>
          <a:p>
            <a:pPr lvl="0">
              <a:lnSpc>
                <a:spcPct val="110000"/>
              </a:lnSpc>
            </a:pPr>
            <a:r>
              <a:rPr lang="en-US" altLang="zh-CN" dirty="0" smtClean="0"/>
              <a:t>Fast convergence</a:t>
            </a:r>
            <a:endParaRPr lang="zh-CN" altLang="zh-CN" dirty="0" smtClean="0"/>
          </a:p>
          <a:p>
            <a:pPr>
              <a:lnSpc>
                <a:spcPct val="110000"/>
              </a:lnSpc>
            </a:pPr>
            <a:r>
              <a:rPr lang="en-US" altLang="zh-CN" dirty="0" smtClean="0"/>
              <a:t>OSPF is based on triggered updates. Once a topological change occurs, the new link state information is flooded. Therefore, OSPF is sensitive to topological changes and converges quickly. </a:t>
            </a:r>
            <a:endParaRPr lang="zh-CN" altLang="zh-CN" dirty="0" smtClean="0"/>
          </a:p>
          <a:p>
            <a:pPr lvl="0">
              <a:lnSpc>
                <a:spcPct val="110000"/>
              </a:lnSpc>
            </a:pPr>
            <a:r>
              <a:rPr lang="en-US" altLang="zh-CN" dirty="0" smtClean="0"/>
              <a:t>Sending and receiving protocol data by using IP multicast</a:t>
            </a:r>
            <a:endParaRPr lang="zh-CN" altLang="zh-CN" dirty="0" smtClean="0"/>
          </a:p>
          <a:p>
            <a:pPr>
              <a:lnSpc>
                <a:spcPct val="110000"/>
              </a:lnSpc>
            </a:pPr>
            <a:r>
              <a:rPr lang="en-US" altLang="zh-CN" dirty="0" smtClean="0"/>
              <a:t>OSPF routers send and receive protocol data by using multicast and unicast. Therefore, the network traffic generated is very low. </a:t>
            </a:r>
            <a:endParaRPr lang="zh-CN" altLang="zh-CN" dirty="0" smtClean="0"/>
          </a:p>
          <a:p>
            <a:pPr lvl="0">
              <a:lnSpc>
                <a:spcPct val="110000"/>
              </a:lnSpc>
            </a:pPr>
            <a:r>
              <a:rPr lang="en-US" altLang="zh-CN" dirty="0" smtClean="0"/>
              <a:t>Supporting equal-cost routes</a:t>
            </a:r>
            <a:endParaRPr lang="zh-CN" altLang="zh-CN" dirty="0" smtClean="0"/>
          </a:p>
          <a:p>
            <a:pPr>
              <a:lnSpc>
                <a:spcPct val="110000"/>
              </a:lnSpc>
            </a:pPr>
            <a:r>
              <a:rPr lang="en-US" altLang="zh-CN" dirty="0" smtClean="0"/>
              <a:t>When multiple equal-cost paths exist to the same destination address, the traffic is evenly distributed on these equal-cost paths. </a:t>
            </a:r>
            <a:endParaRPr lang="zh-CN" altLang="zh-CN" dirty="0" smtClean="0"/>
          </a:p>
          <a:p>
            <a:pPr lvl="0">
              <a:lnSpc>
                <a:spcPct val="110000"/>
              </a:lnSpc>
            </a:pPr>
            <a:r>
              <a:rPr lang="en-US" altLang="zh-CN" dirty="0" smtClean="0"/>
              <a:t>Supporting protocol packet authentication</a:t>
            </a:r>
            <a:endParaRPr lang="zh-CN" altLang="zh-CN" dirty="0" smtClean="0"/>
          </a:p>
          <a:p>
            <a:pPr>
              <a:lnSpc>
                <a:spcPct val="110000"/>
              </a:lnSpc>
            </a:pPr>
            <a:r>
              <a:rPr lang="en-US" altLang="zh-CN" dirty="0" smtClean="0"/>
              <a:t>All the packets exchanged between OSPF routers are authenticated. This ensures network security at the protocol level.</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895661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OSPF route calculation is based on the link state algorithm. Before studying the OSPF routing protocol, you need to understand the process of route calculation using the link state algorithm.</a:t>
            </a:r>
            <a:endParaRPr lang="zh-CN" altLang="zh-CN" dirty="0" smtClean="0"/>
          </a:p>
          <a:p>
            <a:r>
              <a:rPr lang="en-US" altLang="zh-CN" dirty="0" smtClean="0"/>
              <a:t>1. Adjacency establishment</a:t>
            </a:r>
            <a:endParaRPr lang="zh-CN" altLang="zh-CN" dirty="0" smtClean="0"/>
          </a:p>
          <a:p>
            <a:r>
              <a:rPr lang="en-US" altLang="zh-CN" dirty="0" smtClean="0"/>
              <a:t>OSPF adjacencies are established among neighboring OSPF routers. The routers exchange LSAs only after adjacencies are established among them.</a:t>
            </a:r>
            <a:endParaRPr lang="zh-CN" altLang="zh-CN" dirty="0" smtClean="0"/>
          </a:p>
          <a:p>
            <a:r>
              <a:rPr lang="en-US" altLang="zh-CN" dirty="0" smtClean="0"/>
              <a:t>2. LSDB synchronization</a:t>
            </a:r>
            <a:endParaRPr lang="zh-CN" altLang="zh-CN" dirty="0" smtClean="0"/>
          </a:p>
          <a:p>
            <a:r>
              <a:rPr lang="en-US" altLang="zh-CN" dirty="0" smtClean="0"/>
              <a:t>After adjacencies are established, each router sends LSAs to its neighbors, receives LSAs from its neighbors, and sends the LSAs received from other routers to its neighbors. Each router stores received LSAs. All the LSAs build an LSDB.</a:t>
            </a:r>
            <a:endParaRPr lang="zh-CN" altLang="zh-CN" dirty="0" smtClean="0"/>
          </a:p>
          <a:p>
            <a:r>
              <a:rPr lang="en-US" altLang="zh-CN" dirty="0" smtClean="0"/>
              <a:t>3. Route calculation</a:t>
            </a:r>
            <a:endParaRPr lang="zh-CN" altLang="zh-CN" dirty="0" smtClean="0"/>
          </a:p>
          <a:p>
            <a:r>
              <a:rPr lang="en-US" altLang="zh-CN" dirty="0" smtClean="0"/>
              <a:t>After LSDB synchronization, each OSPF router, with itself as the root, runs the SPF algorithm to generate an SPT rooted on the router.  </a:t>
            </a:r>
            <a:endParaRPr lang="zh-CN" altLang="zh-CN" dirty="0" smtClean="0"/>
          </a:p>
          <a:p>
            <a:r>
              <a:rPr lang="en-US" altLang="zh-CN" dirty="0" smtClean="0"/>
              <a:t>4. Routing table generation</a:t>
            </a:r>
            <a:endParaRPr lang="zh-CN" altLang="zh-CN" dirty="0" smtClean="0"/>
          </a:p>
          <a:p>
            <a:r>
              <a:rPr lang="en-US" altLang="zh-CN" dirty="0" smtClean="0"/>
              <a:t>According to the SPF tree, each router calculates routing information respectively and adds the routing information to its routing table.</a:t>
            </a:r>
            <a:endParaRPr lang="zh-CN" altLang="zh-CN" dirty="0"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848543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94731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An IGP runs within a certain scope. And this scope is named as AS (Autonomous System). As an IGP, OSPF runs within ASs.</a:t>
            </a:r>
          </a:p>
          <a:p>
            <a:r>
              <a:rPr lang="en-US" altLang="zh-CN" smtClean="0"/>
              <a:t>Autonomous System ( AS )is a set of routers that exchange routing information using the same routing protocol.</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373514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During OSPF route calculation, each OSPF router needs to save the link state information about all the routers on the network. To distinguish the link state information about different routers in an LSDB, each router on the network is uniquely identified by a route ID in the LSDB.</a:t>
            </a:r>
            <a:endParaRPr lang="zh-CN" altLang="zh-CN" smtClean="0"/>
          </a:p>
          <a:p>
            <a:r>
              <a:rPr lang="en-US" altLang="zh-CN" smtClean="0"/>
              <a:t>A router ID can be configured manually. If no router ID is specified by using a command, the system automatically selects one of the existing interface IP addresses as the router ID. </a:t>
            </a:r>
            <a:endParaRPr lang="zh-CN" altLang="zh-CN" smtClean="0"/>
          </a:p>
          <a:p>
            <a:r>
              <a:rPr lang="en-US" altLang="zh-CN" smtClean="0"/>
              <a:t>The principle of selecting a router ID is as follows: </a:t>
            </a:r>
            <a:endParaRPr lang="zh-CN" altLang="zh-CN" smtClean="0"/>
          </a:p>
          <a:p>
            <a:pPr lvl="0"/>
            <a:r>
              <a:rPr lang="en-US" altLang="zh-CN" smtClean="0"/>
              <a:t>The highest IP address among the loopback addresses is preferentially selected as the router ID. </a:t>
            </a:r>
            <a:endParaRPr lang="zh-CN" altLang="zh-CN" smtClean="0"/>
          </a:p>
          <a:p>
            <a:pPr lvl="0"/>
            <a:r>
              <a:rPr lang="en-US" altLang="zh-CN" smtClean="0"/>
              <a:t>If no loopback interface is configured, the highest IP address among the physical interface addresses is selected as the router ID. </a:t>
            </a:r>
            <a:endParaRPr lang="zh-CN" altLang="zh-CN" smtClean="0"/>
          </a:p>
          <a:p>
            <a:pPr lvl="0"/>
            <a:r>
              <a:rPr lang="en-US" altLang="zh-CN" smtClean="0"/>
              <a:t>A new router ID is selected only after the interface IP address selected as the router ID is deleted. </a:t>
            </a:r>
            <a:endParaRPr lang="zh-CN" altLang="zh-CN" smtClean="0"/>
          </a:p>
          <a:p>
            <a:pPr lvl="0"/>
            <a:r>
              <a:rPr lang="en-US" altLang="zh-CN" smtClean="0"/>
              <a:t>It is recommended to use loopback 0 address as the router ID of a router.</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600076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If no cost is directly configured for an OSPF interface, OSPF automatically calculates the cost of the interface according to the bandwidth of the interface. The formula for calculating an interface cost is: interface cost = bandwidth reference value/interface bandwidth. The integer part of the result is used as the interface cost (if the result is less than 1, the interface cost is 1). You can change the interface cost by changing the bandwidth reference value.</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24861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73739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If OSPF is enabled on all the routers on a large network and the number of routers on the network keeps increasing, the following problems occur: </a:t>
            </a:r>
            <a:endParaRPr lang="zh-CN" altLang="zh-CN" smtClean="0"/>
          </a:p>
          <a:p>
            <a:pPr lvl="0"/>
            <a:r>
              <a:rPr lang="en-US" altLang="zh-CN" smtClean="0"/>
              <a:t>1.All the routers generate LSAs respectively and the LSDBs become very large. Therefore, LSDB synchronization takes long and occupies much memory space. </a:t>
            </a:r>
            <a:endParaRPr lang="zh-CN" altLang="zh-CN" smtClean="0"/>
          </a:p>
          <a:p>
            <a:pPr lvl="0"/>
            <a:r>
              <a:rPr lang="en-US" altLang="zh-CN" smtClean="0"/>
              <a:t>2.The running of the SPF algorithm is more complicated and occupies more CPU resources. </a:t>
            </a:r>
            <a:endParaRPr lang="zh-CN" altLang="zh-CN" smtClean="0"/>
          </a:p>
          <a:p>
            <a:pPr lvl="0"/>
            <a:r>
              <a:rPr lang="en-US" altLang="zh-CN" smtClean="0"/>
              <a:t>3.When the network size grows, the probability of topological changes also increases. As a result, a large number of OSPF packets are transferred on the network. This lowers the bandwidth utilization of the network. </a:t>
            </a:r>
            <a:endParaRPr lang="zh-CN" altLang="zh-CN" smtClean="0"/>
          </a:p>
          <a:p>
            <a:pPr lvl="0"/>
            <a:r>
              <a:rPr lang="en-US" altLang="zh-CN" smtClean="0"/>
              <a:t>4.Moreover, each change causes route recalculations on all the routers on the network. </a:t>
            </a:r>
            <a:endParaRPr lang="zh-CN" altLang="zh-CN" smtClean="0"/>
          </a:p>
          <a:p>
            <a:r>
              <a:rPr lang="en-US" altLang="zh-CN" smtClean="0"/>
              <a:t>OSPF solves these problems by dividing an AS into areas.</a:t>
            </a:r>
            <a:endParaRPr lang="zh-CN" altLang="zh-CN" smtClean="0"/>
          </a:p>
          <a:p>
            <a:r>
              <a:rPr lang="en-US" altLang="zh-CN" smtClean="0"/>
              <a:t>An area is a logical group of routers and is identified by an area ID. A network segment (link) belongs to only one area. In other words, the area to which an OSPF interface belongs must be specified.</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574687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1.Area 0 is the backbone area. The backbone area is responsible for advertising the routing information (not detailed link state information) summarized by area boarder routers (ABRs) between non-backbone areas. </a:t>
            </a:r>
            <a:endParaRPr lang="zh-CN" altLang="zh-CN" smtClean="0"/>
          </a:p>
          <a:p>
            <a:pPr lvl="0"/>
            <a:r>
              <a:rPr lang="en-US" altLang="zh-CN" smtClean="0"/>
              <a:t>2.To prevent inter-area routing loops, OSPF disallows direct inter-area routing information advertisement between non-backbone areas. Therefore, an ABR must have at least one interface to the area 0. That is, each non-backbone area must be connected to the backbone area. </a:t>
            </a:r>
            <a:endParaRPr lang="zh-CN" altLang="zh-CN" smtClean="0"/>
          </a:p>
          <a:p>
            <a:pPr lvl="0"/>
            <a:r>
              <a:rPr lang="en-US" altLang="zh-CN" smtClean="0"/>
              <a:t>3.Each area has an LSDB unique to the area. A router maintains a separate LSDB for each area to which the router is connected. Detailed link state information is not advertised outside any area. Therefore, LSDB sizes are greatly reduced.</a:t>
            </a:r>
            <a:endParaRPr lang="zh-CN" altLang="zh-CN"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519054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Internal router (IR)</a:t>
            </a:r>
            <a:endParaRPr lang="zh-CN" altLang="zh-CN" smtClean="0"/>
          </a:p>
          <a:p>
            <a:r>
              <a:rPr lang="en-US" altLang="zh-CN" smtClean="0"/>
              <a:t>An IR is a router with all directly connected networks belonging to the same area. IRs that belong to the same area maintain the same LSDB. </a:t>
            </a:r>
            <a:endParaRPr lang="zh-CN" altLang="zh-CN" smtClean="0"/>
          </a:p>
          <a:p>
            <a:pPr lvl="0"/>
            <a:r>
              <a:rPr lang="en-US" altLang="zh-CN" smtClean="0"/>
              <a:t>Area border router (ABR)</a:t>
            </a:r>
            <a:endParaRPr lang="zh-CN" altLang="zh-CN" smtClean="0"/>
          </a:p>
          <a:p>
            <a:r>
              <a:rPr lang="en-US" altLang="zh-CN" smtClean="0"/>
              <a:t>An ABR is a router directly connected to multiple areas. An ABR maintains an LSDB for each area to which the ABR is directly connected. </a:t>
            </a:r>
            <a:endParaRPr lang="zh-CN" altLang="zh-CN" smtClean="0"/>
          </a:p>
          <a:p>
            <a:pPr lvl="0"/>
            <a:r>
              <a:rPr lang="en-US" altLang="zh-CN" smtClean="0"/>
              <a:t>Backbone router</a:t>
            </a:r>
            <a:endParaRPr lang="zh-CN" altLang="zh-CN" smtClean="0"/>
          </a:p>
          <a:p>
            <a:r>
              <a:rPr lang="en-US" altLang="zh-CN" smtClean="0"/>
              <a:t>A backbone router is a router that has at least one interface (or virtual link) to the backbone area. Backbone routers include all the ABRs and the routers with all their interfaces directly connected to the backbone area. </a:t>
            </a:r>
            <a:endParaRPr lang="zh-CN" altLang="zh-CN" smtClean="0"/>
          </a:p>
          <a:p>
            <a:pPr lvl="0"/>
            <a:r>
              <a:rPr lang="en-US" altLang="zh-CN" smtClean="0"/>
              <a:t>AS boundary router (ASBR)</a:t>
            </a:r>
            <a:endParaRPr lang="zh-CN" altLang="zh-CN" smtClean="0"/>
          </a:p>
          <a:p>
            <a:r>
              <a:rPr lang="en-US" altLang="zh-CN" smtClean="0"/>
              <a:t>An ASBR is a router that exchanges routing information with routers belonging to other ASs. An ASBR advertises AS-external routes throughout the entire AS.</a:t>
            </a:r>
            <a:endParaRPr lang="zh-CN" altLang="zh-CN" smtClean="0"/>
          </a:p>
          <a:p>
            <a:r>
              <a:rPr lang="en-US" altLang="zh-CN" smtClean="0"/>
              <a:t>An ASBR can be an IR or ABR. An ASBR can belong to or does not belong to the backbone area.</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482529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46050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There are five types of OSPF packets. By exchanging protocol packets, OSPF routers establish neighbor relationships among them and exchange link state information to complete route calculation. This section describes the functions of OSPF packets.</a:t>
            </a:r>
            <a:endParaRPr lang="zh-CN" altLang="zh-CN" smtClean="0"/>
          </a:p>
          <a:p>
            <a:pPr lvl="0"/>
            <a:r>
              <a:rPr lang="en-US" altLang="zh-CN" smtClean="0"/>
              <a:t>Hello packets are used to discover neighbors and maintain neighbor relationships. </a:t>
            </a:r>
            <a:endParaRPr lang="zh-CN" altLang="zh-CN" smtClean="0"/>
          </a:p>
          <a:p>
            <a:pPr lvl="0"/>
            <a:r>
              <a:rPr lang="en-US" altLang="zh-CN" smtClean="0"/>
              <a:t>Database description (DD) packets summarize link states by carrying LSA header information. </a:t>
            </a:r>
            <a:endParaRPr lang="zh-CN" altLang="zh-CN" smtClean="0"/>
          </a:p>
          <a:p>
            <a:pPr lvl="0"/>
            <a:r>
              <a:rPr lang="en-US" altLang="zh-CN" smtClean="0"/>
              <a:t>Link state (LS) request packets are used to request the LSAs that are discovered by receiving DD packets but not available on the local router. </a:t>
            </a:r>
            <a:endParaRPr lang="zh-CN" altLang="zh-CN" smtClean="0"/>
          </a:p>
          <a:p>
            <a:pPr lvl="0"/>
            <a:r>
              <a:rPr lang="en-US" altLang="zh-CN" smtClean="0"/>
              <a:t>Detailed LSAs are sent in LS Update packets to synchronize LSDBs. </a:t>
            </a:r>
            <a:endParaRPr lang="zh-CN" altLang="zh-CN" smtClean="0"/>
          </a:p>
          <a:p>
            <a:pPr lvl="0"/>
            <a:r>
              <a:rPr lang="en-US" altLang="zh-CN" smtClean="0"/>
              <a:t>LS Ack packets are flooded to guarantee reliable routing information exchange.</a:t>
            </a:r>
            <a:endParaRPr lang="zh-CN" altLang="zh-CN" smtClean="0"/>
          </a:p>
          <a:p>
            <a:endParaRPr lang="zh-CN" altLang="en-US" dirty="0"/>
          </a:p>
        </p:txBody>
      </p:sp>
      <p:sp>
        <p:nvSpPr>
          <p:cNvPr id="7" name="幻灯片图像占位符 6"/>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8203217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OSPF supports packet header authentication to guarantee OSPF security. OSPF packets are accepted only after being authenticated. If the OSPF packet authentication fails, no neighbor relationship can be established.</a:t>
            </a:r>
            <a:endParaRPr lang="zh-CN" altLang="zh-CN" smtClean="0"/>
          </a:p>
          <a:p>
            <a:r>
              <a:rPr lang="en-US" altLang="zh-CN" smtClean="0"/>
              <a:t>The versatile routing platform (VRP) supports two authentication modes: area authentication and interface authentication. When area authentication is used, the authentication modes and passwords of all the routers belonging to the same area must be the same in the area. For example, for all the routers belonging to area 0, the authentication mode is configured as simple authentication and the password as abc. If both area authentication and interface authentication is configured, interface authentication is used preferentially.</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333687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765175"/>
            <a:ext cx="5930900" cy="3336925"/>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0209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OSPF is a dynamic routing protocol. Before two OSPF routers can exchange link state information and routing information, a neighbor relationship and adjacency need to be established between the routers.</a:t>
            </a:r>
            <a:endParaRPr lang="zh-CN" altLang="zh-CN" dirty="0" smtClean="0"/>
          </a:p>
          <a:p>
            <a:pPr lvl="0"/>
            <a:r>
              <a:rPr lang="en-US" altLang="zh-CN" dirty="0" smtClean="0"/>
              <a:t>Neighbor</a:t>
            </a:r>
            <a:endParaRPr lang="zh-CN" altLang="zh-CN" dirty="0" smtClean="0"/>
          </a:p>
          <a:p>
            <a:r>
              <a:rPr lang="en-US" altLang="zh-CN" dirty="0" smtClean="0"/>
              <a:t>Two routers directly connected to the same network segment are neighbors. Neighbor relationships are maintained by using OSPF Hello packets. </a:t>
            </a:r>
            <a:endParaRPr lang="zh-CN" altLang="zh-CN" dirty="0" smtClean="0"/>
          </a:p>
          <a:p>
            <a:pPr lvl="0"/>
            <a:r>
              <a:rPr lang="en-US" altLang="zh-CN" dirty="0" smtClean="0"/>
              <a:t>Adjacency</a:t>
            </a:r>
            <a:endParaRPr lang="zh-CN" altLang="zh-CN" dirty="0" smtClean="0"/>
          </a:p>
          <a:p>
            <a:r>
              <a:rPr lang="en-US" altLang="zh-CN" dirty="0" smtClean="0"/>
              <a:t>An adjacency is a neighbor relationship selected to exchange routing information.</a:t>
            </a:r>
            <a:endParaRPr lang="zh-CN" altLang="zh-CN" dirty="0" smtClean="0"/>
          </a:p>
          <a:p>
            <a:endParaRPr lang="en-US" altLang="zh-CN" dirty="0" smtClean="0"/>
          </a:p>
          <a:p>
            <a:r>
              <a:rPr lang="en-US" altLang="zh-CN" dirty="0" smtClean="0"/>
              <a:t>Not all the neighbor relationships can become adjacencies. Whether an adjacency is established also varies with network types.</a:t>
            </a:r>
            <a:endParaRPr lang="zh-CN" altLang="zh-CN" dirty="0" smtClean="0"/>
          </a:p>
          <a:p>
            <a:r>
              <a:rPr lang="en-US" altLang="zh-CN" dirty="0" smtClean="0"/>
              <a:t>In this example, RTA and the other three routers are directly connected to the same network segment. As shown in the preceding figure, OSPF runs on all the interfaces of all the routers. According to the above-mentioned definitions, RTA establishes neighbor relationships with the other three routers. According to the principle of running OSPF on Ethernet, RTA establishes adjacencies with only the designated router (DR) and backup designated router (BDR). </a:t>
            </a:r>
            <a:endParaRPr lang="zh-CN" altLang="zh-CN" dirty="0" smtClean="0"/>
          </a:p>
          <a:p>
            <a:r>
              <a:rPr lang="en-US" altLang="zh-CN" dirty="0" smtClean="0"/>
              <a:t>The following topic describes the types of networks on which OSPF runs and the principles of establishing neighbor relationships and adjacencies on different types of networks.</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60685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As mentioned in the preceding section, not all the neighbor relationships become adjacencies to allow the exchange of link state information and routing information. Whether an adjacency is formed depends on the network type. A network type refers to the Layer 2 link type of the network segment running OSPF.</a:t>
            </a:r>
            <a:endParaRPr lang="zh-CN" altLang="zh-CN" smtClean="0"/>
          </a:p>
          <a:p>
            <a:r>
              <a:rPr lang="en-US" altLang="zh-CN" smtClean="0"/>
              <a:t>In OSPF, four network types are defined: point-to-point (P2P), broadcast, non-broadcast multi-access (NBMA), and point-to-multipoint (P2MP). </a:t>
            </a:r>
            <a:endParaRPr lang="zh-CN" altLang="zh-CN" smtClean="0"/>
          </a:p>
          <a:p>
            <a:pPr lvl="0"/>
            <a:r>
              <a:rPr lang="en-US" altLang="zh-CN" smtClean="0"/>
              <a:t>P2P: A P2P network is a network where two routers are directly interconnected. </a:t>
            </a:r>
            <a:endParaRPr lang="zh-CN" altLang="zh-CN" smtClean="0"/>
          </a:p>
          <a:p>
            <a:pPr lvl="0"/>
            <a:r>
              <a:rPr lang="en-US" altLang="zh-CN" smtClean="0"/>
              <a:t>Broadcast: A broadcast network is a network that supports the interconnection of more than two routers and has broadcast capabilities. </a:t>
            </a:r>
            <a:endParaRPr lang="zh-CN" altLang="zh-CN" smtClean="0"/>
          </a:p>
          <a:p>
            <a:pPr lvl="0"/>
            <a:r>
              <a:rPr lang="en-US" altLang="zh-CN" smtClean="0"/>
              <a:t>NBMA: An NBMA network is a network that supports the interconnection of more than two routers but does not have any broadcast capability. On an NBMA network, OSPF simulates the operations performed on a broadcast network, but the neighbors of each router need to be configured manually. All the routers on an NBMA network must be fully-meshed. </a:t>
            </a:r>
            <a:endParaRPr lang="zh-CN" altLang="zh-CN" smtClean="0"/>
          </a:p>
          <a:p>
            <a:pPr lvl="0"/>
            <a:r>
              <a:rPr lang="en-US" altLang="zh-CN" smtClean="0"/>
              <a:t>P2MP: An entire non-broadcast network is considered as a group of P2P networks. The neighbors of each router can be discovered by using a lower-layer protocol, for example, inverse address resolution protocol (ARP).</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1845626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NBMA: An NBMA network is a network that supports the interconnection of more than two routers but does not have any broadcast capability. On an NBMA network, OSPF simulates the operations performed on a broadcast network, but the neighbors of each router need to be configured manually. All the routers on an NBMA network must be fully-meshed. </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61611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As local networks expand, traffic increases and broadcasts become more common. There are no real boundaries within such an expanding network, causing interrupts and growing traffic utilization to occur. Traditionally, the alternative option was to implement a layer three device within the local network to generate broadcast domains, however in doing so additional expense was incurred and the forwarding behavior of such devices did not provide as efficient throughput as found with switches, leading to bottlenecks at transit points between broadcast domains.</a:t>
            </a:r>
            <a:endParaRPr lang="zh-CN" altLang="en-US" smtClean="0"/>
          </a:p>
          <a:p>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938233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P2MP: An entire non-broadcast network is considered as a group of P2P networks. The neighbors of each router can be discovered by using a lower-layer protocol, for example, inverse address resolution protocol (ARP).</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862637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table list default network types for common data link layer protocols.</a:t>
            </a:r>
          </a:p>
          <a:p>
            <a:r>
              <a:rPr lang="en-US" altLang="zh-CN" smtClean="0"/>
              <a:t>Point-to-MultiPoint is not a default network type.</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27469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In a broadcast network or NBMA network, routing information needs to be transferred between any two routers. If n routers exist in the network, n ? (n-1)/2 adjacencies need to be established. As a result, a route change on any router needs to be transferred for multiple times and bandwidth resources are wasted. To solve this problem, DR is defined in the OSPF protocol and all the routers only need to send information to the DR for broadcasting the network link states. </a:t>
            </a:r>
            <a:endParaRPr lang="zh-CN" altLang="zh-CN" smtClean="0"/>
          </a:p>
          <a:p>
            <a:r>
              <a:rPr lang="en-US" altLang="zh-CN" smtClean="0"/>
              <a:t>If the DR fails due to a fault, all the routers in the network must re-elect the DR and be synchronized to the new DR. During this process, which takes quite long, route calculation may be incorrect. To shorten this process, the BDR concept is defined in OSPF.</a:t>
            </a:r>
            <a:endParaRPr lang="zh-CN" altLang="zh-CN" smtClean="0"/>
          </a:p>
          <a:p>
            <a:pPr lvl="0"/>
            <a:r>
              <a:rPr lang="en-US" altLang="zh-CN" smtClean="0"/>
              <a:t>DR: A DR is the router that maintains adjacencies with all the other OSPF routers on the same network segment and exchanges LSAs with these routers. </a:t>
            </a:r>
            <a:endParaRPr lang="zh-CN" altLang="zh-CN" smtClean="0"/>
          </a:p>
          <a:p>
            <a:pPr lvl="0"/>
            <a:r>
              <a:rPr lang="en-US" altLang="zh-CN" smtClean="0"/>
              <a:t>BDR: A BDR is a backup DR. </a:t>
            </a:r>
            <a:endParaRPr lang="zh-CN" altLang="zh-CN" smtClean="0"/>
          </a:p>
          <a:p>
            <a:pPr lvl="0"/>
            <a:r>
              <a:rPr lang="en-US" altLang="zh-CN" smtClean="0"/>
              <a:t>DR Other: A router that is neither a DR nor BDR is a DR Other. DR Others do not form adjacencies between themselves or exchange routing information. Therefore, the number of adjacencies formed between the routers on the broadcast network or NBMA network is reduced.</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6693901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altLang="zh-CN" dirty="0" smtClean="0"/>
              <a:t>Process Description</a:t>
            </a:r>
            <a:endParaRPr lang="zh-CN" altLang="zh-CN" dirty="0" smtClean="0"/>
          </a:p>
          <a:p>
            <a:pPr>
              <a:lnSpc>
                <a:spcPct val="100000"/>
              </a:lnSpc>
            </a:pPr>
            <a:r>
              <a:rPr lang="en-US" altLang="zh-CN" dirty="0" smtClean="0"/>
              <a:t>The DR and BDR are elected by the Hello protocol. The election procedure is as follows:</a:t>
            </a:r>
            <a:endParaRPr lang="zh-CN" altLang="zh-CN" dirty="0" smtClean="0"/>
          </a:p>
          <a:p>
            <a:pPr lvl="0">
              <a:lnSpc>
                <a:spcPct val="100000"/>
              </a:lnSpc>
            </a:pPr>
            <a:r>
              <a:rPr lang="en-US" altLang="zh-CN" dirty="0" smtClean="0"/>
              <a:t>Each router writes the DR it votes for into a Hello packet advertised to other routers on the same network segment.</a:t>
            </a:r>
            <a:endParaRPr lang="zh-CN" altLang="zh-CN" dirty="0" smtClean="0"/>
          </a:p>
          <a:p>
            <a:pPr lvl="0">
              <a:lnSpc>
                <a:spcPct val="100000"/>
              </a:lnSpc>
            </a:pPr>
            <a:r>
              <a:rPr lang="en-US" altLang="zh-CN" dirty="0" smtClean="0"/>
              <a:t>When two routers on the same network segment declare themselves the DR, the router with a higher DR priority wins.</a:t>
            </a:r>
            <a:endParaRPr lang="zh-CN" altLang="zh-CN" dirty="0" smtClean="0"/>
          </a:p>
          <a:p>
            <a:pPr lvl="0">
              <a:lnSpc>
                <a:spcPct val="100000"/>
              </a:lnSpc>
            </a:pPr>
            <a:r>
              <a:rPr lang="en-US" altLang="zh-CN" dirty="0" smtClean="0"/>
              <a:t>If the DR priorities are the same, the router with a larger router ID wins. </a:t>
            </a:r>
            <a:endParaRPr lang="zh-CN" altLang="zh-CN" dirty="0" smtClean="0"/>
          </a:p>
          <a:p>
            <a:pPr lvl="0">
              <a:lnSpc>
                <a:spcPct val="100000"/>
              </a:lnSpc>
            </a:pPr>
            <a:r>
              <a:rPr lang="en-US" altLang="zh-CN" dirty="0" smtClean="0"/>
              <a:t>A router with the priority 0 is not elected as DR or BDR. </a:t>
            </a:r>
            <a:endParaRPr lang="zh-CN" altLang="zh-CN" dirty="0" smtClean="0"/>
          </a:p>
          <a:p>
            <a:pPr>
              <a:lnSpc>
                <a:spcPct val="100000"/>
              </a:lnSpc>
            </a:pPr>
            <a:r>
              <a:rPr lang="en-US" altLang="zh-CN" dirty="0" smtClean="0"/>
              <a:t>Note the following points:</a:t>
            </a:r>
            <a:endParaRPr lang="zh-CN" altLang="zh-CN" dirty="0" smtClean="0"/>
          </a:p>
          <a:p>
            <a:pPr lvl="0">
              <a:lnSpc>
                <a:spcPct val="100000"/>
              </a:lnSpc>
            </a:pPr>
            <a:r>
              <a:rPr lang="en-US" altLang="zh-CN" dirty="0" smtClean="0"/>
              <a:t>DR is elected only on broadcast or NBMA interfaces. No DR is elected on P2P or P2MP interfaces.</a:t>
            </a:r>
            <a:endParaRPr lang="zh-CN" altLang="zh-CN" dirty="0" smtClean="0"/>
          </a:p>
          <a:p>
            <a:pPr lvl="0">
              <a:lnSpc>
                <a:spcPct val="100000"/>
              </a:lnSpc>
            </a:pPr>
            <a:r>
              <a:rPr lang="en-US" altLang="zh-CN" dirty="0" smtClean="0"/>
              <a:t>DR is based on the network segment and relative to a router interface. A router that functions as the DR on an interface may be a BDR or DR Other on another interface. </a:t>
            </a:r>
            <a:endParaRPr lang="zh-CN" altLang="zh-CN" dirty="0" smtClean="0"/>
          </a:p>
          <a:p>
            <a:pPr lvl="0">
              <a:lnSpc>
                <a:spcPct val="100000"/>
              </a:lnSpc>
            </a:pPr>
            <a:r>
              <a:rPr lang="en-US" altLang="zh-CN" dirty="0" smtClean="0"/>
              <a:t>If the DR and BDR are elected, a newly added router, regardless of its DR priority, does not become the DR of the network segment immediately. </a:t>
            </a:r>
            <a:endParaRPr lang="zh-CN" altLang="zh-CN" dirty="0" smtClean="0"/>
          </a:p>
          <a:p>
            <a:pPr>
              <a:lnSpc>
                <a:spcPct val="100000"/>
              </a:lnSpc>
            </a:pPr>
            <a:r>
              <a:rPr lang="en-US" altLang="zh-CN" dirty="0" smtClean="0"/>
              <a:t>The DR is not necessarily the router with the highest DR priority. Likewise, the BDR is not necessarily the router with the second highest DR priority.</a:t>
            </a:r>
            <a:endParaRPr lang="zh-CN" altLang="zh-CN" dirty="0" smtClean="0"/>
          </a:p>
          <a:p>
            <a:pPr>
              <a:lnSpc>
                <a:spcPct val="100000"/>
              </a:lnSpc>
            </a:pPr>
            <a:r>
              <a:rPr lang="en-US" altLang="zh-CN" dirty="0" smtClean="0"/>
              <a:t>On the Ethernet shown in the preceding figure, the DR is 10.1.1.1 and the BDR is 10.1.1.2. If a router is added to the network, configure the priority of the added router as 120, which is greater than the priority of the original DR, 100, and the priority of the original BDR, 90. The added router does not become the new DR though it has the highest priority. This maintains the network stability.</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867603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761299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In OSPF, whether neighbor relationships are established depends on network types. This topic describes the procedure of establishing neighbor relationships on P2P networks and broadcast networks, which are the most commonly used.</a:t>
            </a:r>
          </a:p>
          <a:p>
            <a:r>
              <a:rPr lang="en-US" altLang="zh-CN" dirty="0" smtClean="0"/>
              <a:t>When the OSPF state becomes “Two-way” on a broadcast network, it means this Router’s neighbor relationship is established.</a:t>
            </a:r>
            <a:endParaRPr lang="zh-CN" altLang="zh-CN" dirty="0" smtClean="0"/>
          </a:p>
          <a:p>
            <a:r>
              <a:rPr lang="en-US" altLang="zh-CN" dirty="0" smtClean="0"/>
              <a:t>Process Description</a:t>
            </a:r>
            <a:endParaRPr lang="zh-CN" altLang="zh-CN" dirty="0" smtClean="0"/>
          </a:p>
          <a:p>
            <a:r>
              <a:rPr lang="en-US" altLang="zh-CN" dirty="0" smtClean="0"/>
              <a:t>1.Neighbor relationship establishment on a broadcast network. </a:t>
            </a:r>
            <a:endParaRPr lang="zh-CN" altLang="zh-CN" dirty="0" smtClean="0"/>
          </a:p>
          <a:p>
            <a:r>
              <a:rPr lang="en-US" altLang="zh-CN" dirty="0" smtClean="0"/>
              <a:t>2.Neighbor relationship establishment on a P2P network.</a:t>
            </a:r>
            <a:endParaRPr lang="zh-CN" altLang="zh-CN" dirty="0"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052386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7410525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No DR or BDR needs to be elected on a P2P link, P2MP link, or virtual link. </a:t>
            </a:r>
            <a:endParaRPr lang="zh-CN" altLang="zh-CN" smtClean="0"/>
          </a:p>
          <a:p>
            <a:r>
              <a:rPr lang="en-US" altLang="zh-CN" smtClean="0"/>
              <a:t>After the interface goes up, the interface states from DOWN state to point–to-point state and attempts to establish a neighbor relationship with its neighbor. </a:t>
            </a:r>
            <a:endParaRPr lang="zh-CN" altLang="zh-CN" smtClean="0"/>
          </a:p>
          <a:p>
            <a:r>
              <a:rPr lang="en-US" altLang="zh-CN" smtClean="0"/>
              <a:t>After the interface receives a Hello packet, the router enters the Init state. This process is different from that on a broadcast link or NBMA link.</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8037864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Process Description:</a:t>
            </a:r>
          </a:p>
          <a:p>
            <a:r>
              <a:rPr lang="en-US" altLang="zh-CN" dirty="0" smtClean="0"/>
              <a:t>1.After the neighbor state becomes </a:t>
            </a:r>
            <a:r>
              <a:rPr lang="en-US" altLang="zh-CN" dirty="0" err="1" smtClean="0"/>
              <a:t>ExStart</a:t>
            </a:r>
            <a:r>
              <a:rPr lang="en-US" altLang="zh-CN" dirty="0" smtClean="0"/>
              <a:t>, RTA sends RTB the first DD packet in which the DD sequence number is set to 552A (assumed). The </a:t>
            </a:r>
            <a:r>
              <a:rPr lang="en-US" altLang="zh-CN" dirty="0" err="1" smtClean="0"/>
              <a:t>Init</a:t>
            </a:r>
            <a:r>
              <a:rPr lang="en-US" altLang="zh-CN" dirty="0" smtClean="0"/>
              <a:t> bit is set to 1, indicating that this packet is the first in the sequence of DD packets. The More bit is set to 1, indicating that more DD packets are to follow. The Master/Slave bit is set to 1, indicating that the router is the master during the database exchange process.</a:t>
            </a:r>
            <a:endParaRPr lang="zh-CN" altLang="zh-CN" dirty="0" smtClean="0"/>
          </a:p>
          <a:p>
            <a:r>
              <a:rPr lang="en-US" altLang="zh-CN" dirty="0" smtClean="0"/>
              <a:t>2.After the neighbor state becomes </a:t>
            </a:r>
            <a:r>
              <a:rPr lang="en-US" altLang="zh-CN" dirty="0" err="1" smtClean="0"/>
              <a:t>ExStart</a:t>
            </a:r>
            <a:r>
              <a:rPr lang="en-US" altLang="zh-CN" dirty="0" smtClean="0"/>
              <a:t>, RTB sends RTA the first DD packet in which the DD sequence number is set to 5528 (assumed). As the router ID of RTB is larger than that of RTA, RTB should function as the master. After the router ID comparison is complete, RTA generates a </a:t>
            </a:r>
            <a:r>
              <a:rPr lang="en-US" altLang="zh-CN" dirty="0" err="1" smtClean="0"/>
              <a:t>NegotiationDone</a:t>
            </a:r>
            <a:r>
              <a:rPr lang="en-US" altLang="zh-CN" dirty="0" smtClean="0"/>
              <a:t> event. Therefore, the RTA neighbor state transitions from </a:t>
            </a:r>
            <a:r>
              <a:rPr lang="en-US" altLang="zh-CN" dirty="0" err="1" smtClean="0"/>
              <a:t>ExStart</a:t>
            </a:r>
            <a:r>
              <a:rPr lang="en-US" altLang="zh-CN" dirty="0" smtClean="0"/>
              <a:t> to Exchange.</a:t>
            </a:r>
            <a:endParaRPr lang="zh-CN" altLang="zh-CN" dirty="0" smtClean="0"/>
          </a:p>
          <a:p>
            <a:r>
              <a:rPr lang="en-US" altLang="zh-CN" dirty="0" smtClean="0"/>
              <a:t>3.After the neighbor state becomes Exchange, RTA sends a new DD packet carrying the LSDB summary information. The DD sequence number is set to that used by RTB in step 2. The More bit is set to 0, indicating that no more DD packet is needed to describe the LSDB. The Master/Slave bit is set t 0, indicating that RTA asserts itself as the slave. On receiving the DD packet, a </a:t>
            </a:r>
            <a:r>
              <a:rPr lang="en-US" altLang="zh-CN" dirty="0" err="1" smtClean="0"/>
              <a:t>NegotiationDone</a:t>
            </a:r>
            <a:r>
              <a:rPr lang="en-US" altLang="zh-CN" dirty="0" smtClean="0"/>
              <a:t> event is generated on RTB. Therefore, the state of RTB changes to Exchange.</a:t>
            </a:r>
            <a:endParaRPr lang="zh-CN" altLang="zh-CN" dirty="0" smtClean="0"/>
          </a:p>
          <a:p>
            <a:r>
              <a:rPr lang="en-US" altLang="zh-CN" dirty="0" smtClean="0"/>
              <a:t>4.After the neighbor state changes to Exchange, RTB sends a new DD packet that carries LSDB description information, with the DD sequence number set to 5529 (the previously used DD sequence number increase 1).</a:t>
            </a:r>
            <a:endParaRPr lang="zh-CN" altLang="zh-CN" dirty="0" smtClean="0"/>
          </a:p>
          <a:p>
            <a:endParaRPr lang="en-US" altLang="zh-CN"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695396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5.RTA does not need any new DD packet to describe its LSDB. Functioning as the slave, however, RTA needs to acknowledge each DD packet sent by RTB, which is the master. Therefore, RTA sends RTB a new and empty DD packet whose sequence number is 5529.</a:t>
            </a:r>
            <a:endParaRPr lang="zh-CN" altLang="zh-CN" smtClean="0"/>
          </a:p>
          <a:p>
            <a:r>
              <a:rPr lang="en-US" altLang="zh-CN" smtClean="0"/>
              <a:t>6.After sending the last DD packet, RTA generates an ExchangeDone event to change the neighbor state to Loading. After RTB receives the last DD packet, if the LSDB of RTB is the most recent and RTB does not need to send any update request to RTA, RTB transits to the Full state.</a:t>
            </a:r>
            <a:endParaRPr lang="zh-CN" altLang="zh-CN" smtClean="0"/>
          </a:p>
          <a:p>
            <a:r>
              <a:rPr lang="en-US" altLang="zh-CN" smtClean="0"/>
              <a:t>7.After the neighbor state becomes Loading, RTA starts sending LSRs to RTB, asking for the link state information that is discovered by DD packets in the Exchange state but is not found in the local LSDB.</a:t>
            </a:r>
            <a:endParaRPr lang="zh-CN" altLang="zh-CN" smtClean="0"/>
          </a:p>
          <a:p>
            <a:r>
              <a:rPr lang="en-US" altLang="zh-CN" smtClean="0"/>
              <a:t>8.After receiving the LSR, RTB sends an LSU carrying the detailed information about the requested link state to RTA. On receiving the LSU, RTA changes the neighbor state from Loading to Full.</a:t>
            </a:r>
            <a:endParaRPr lang="zh-CN" altLang="zh-CN" smtClean="0"/>
          </a:p>
          <a:p>
            <a:r>
              <a:rPr lang="en-US" altLang="zh-CN" smtClean="0"/>
              <a:t>9.RTA sends LS Ack packets to RTB to ensure reliable information transmission. LS Ack packets are used to flood the acknowledgments of received LSAs.</a:t>
            </a:r>
            <a:endParaRPr lang="zh-CN" altLang="zh-CN" smtClean="0"/>
          </a:p>
          <a:p>
            <a:r>
              <a:rPr lang="en-US" altLang="zh-CN" smtClean="0"/>
              <a:t>10.The neighbor state becomes Full, indicating that an adjacency is fully established.</a:t>
            </a:r>
            <a:endParaRPr lang="zh-CN"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41124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The principle of VLAN technology was introduced that enabled traffic isolation at the data link layer. VLAN technology has the added advantage of traffic isolation without the limitation of physical boundaries. Users can be physically dispersed but still be associated as part of a single broadcast domain, logically isolating users from other user groups at the data link layer. Today VLAN technology is applied as a solution to a variety of challenges.</a:t>
            </a:r>
            <a:endParaRPr lang="zh-CN" altLang="en-US" smtClean="0"/>
          </a:p>
          <a:p>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4982774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5165655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0551014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58078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EGP, the predecessor of BGP, is simple in design and can only transmit routing information between ASs and cannot select optimal routes or prevent routing loops between ASs. Therefore, EGP was replaced by BGP.</a:t>
            </a:r>
          </a:p>
          <a:p>
            <a:r>
              <a:rPr lang="en-US" altLang="zh-CN" dirty="0" smtClean="0"/>
              <a:t>Compared with EGP, BGP has the following advantages:</a:t>
            </a:r>
          </a:p>
          <a:p>
            <a:pPr lvl="1"/>
            <a:r>
              <a:rPr lang="en-US" altLang="zh-CN" dirty="0" smtClean="0"/>
              <a:t>Discovers neighbors and establishes neighbor relationships.</a:t>
            </a:r>
          </a:p>
          <a:p>
            <a:pPr lvl="1"/>
            <a:r>
              <a:rPr lang="en-US" altLang="zh-CN" dirty="0" smtClean="0"/>
              <a:t>Selects optimal routes and advertises routes.</a:t>
            </a:r>
          </a:p>
          <a:p>
            <a:pPr lvl="1"/>
            <a:r>
              <a:rPr lang="en-US" altLang="zh-CN" dirty="0" smtClean="0"/>
              <a:t>Prevents routing loops, efficiently transmits routes, and maintains a large amount of routing information.</a:t>
            </a:r>
          </a:p>
          <a:p>
            <a:pPr lvl="1">
              <a:lnSpc>
                <a:spcPct val="100000"/>
              </a:lnSpc>
            </a:pPr>
            <a:r>
              <a:rPr lang="en-US" altLang="zh-CN" dirty="0" smtClean="0"/>
              <a:t>Provides various route control capabilities between ASs that are not fully trusted.</a:t>
            </a:r>
          </a:p>
          <a:p>
            <a:r>
              <a:rPr lang="en-US" altLang="zh-CN" dirty="0" smtClean="0"/>
              <a:t>Using BGP to transmit routing information, a routing domain functions as a whole to exchange routing information with another routing domain. This routing domain is an AS. An AS is a set of routers and networks that consist of these routers. These routers are under a single technical administration and use the same routing policies.</a:t>
            </a:r>
          </a:p>
          <a:p>
            <a:r>
              <a:rPr lang="en-US" altLang="zh-CN" dirty="0" smtClean="0"/>
              <a:t>An AS is uniquely identified by an AS number, which is assigned by the Internet Assigned Numbers Authority (IANA). Before January 2009, only 2-byte AS numbers can be used, which range from 1 to 65535. AS numbers 1 to 64511 are public AS numbers, and AS numbers 64512 to 65534 are private AS numbers. After January 2009, the IANA decided to use 4-byte AS numbers, which range from 65536 to 4294967295.</a:t>
            </a:r>
            <a:endParaRPr lang="zh-CN" altLang="en-US"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2134217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To ensure reliable data transmission between ASs, BGP uses TCP to establish connections. Therefore, BGP can establish a neighbor relationship across multiple routers, while IGP can only establish a neighbor relationship hop by hop.</a:t>
            </a:r>
          </a:p>
          <a:p>
            <a:r>
              <a:rPr lang="en-US" altLang="zh-CN" smtClean="0"/>
              <a:t>Routers between ASs do not completely trust each other. To implement on-demand route control and selection, various BGP attributes are designed.</a:t>
            </a:r>
            <a:endParaRPr lang="en-US" altLang="zh-CN"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5338711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104111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BGP is designed to run between ASs to transmit routers. There are WAN links between ASs, and unpredictable link congestion or packet loss may occur during packet transmission on WANs. Therefore, BGP uses TCP as the transport protocol to ensure reliability.</a:t>
            </a:r>
          </a:p>
          <a:p>
            <a:r>
              <a:rPr lang="en-US" altLang="zh-CN" dirty="0" smtClean="0"/>
              <a:t>BGP uses TCP port 179 to establish neighbor relationships, and TCP establishes connections in unicast mode. Therefore, unlike RIP and OSPF, BGP does not discover neighbors in multicast mode. Establishing connections in unicast mode requires neighbors to be manually specified in BGP.</a:t>
            </a:r>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1965876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EBGP transmits routes only between different ASs. In the figure, RTB and RTC in AS 100 can learn different routes from AS 200 and AS 300 respectively. How to transmit routes of AS 200 and AS 300 within AS 100?</a:t>
            </a:r>
          </a:p>
          <a:p>
            <a:r>
              <a:rPr lang="en-US" altLang="zh-CN" smtClean="0"/>
              <a:t>To meet this requirement, on RTB and RTC, import BGP routes into IGP (OSPF in the figure) and then import IGP routes back into BGP.</a:t>
            </a:r>
          </a:p>
          <a:p>
            <a:r>
              <a:rPr lang="en-US" altLang="zh-CN" smtClean="0"/>
              <a:t>However, this method has the following disadvantages:</a:t>
            </a:r>
          </a:p>
          <a:p>
            <a:pPr lvl="1"/>
            <a:r>
              <a:rPr lang="en-US" altLang="zh-CN" smtClean="0"/>
              <a:t>There are a huge number of BGP routes on the public network. After these BGP routes are imported into IGP, IGP cannot support these BGP routes.</a:t>
            </a:r>
          </a:p>
          <a:p>
            <a:pPr lvl="1"/>
            <a:r>
              <a:rPr lang="en-US" altLang="zh-CN" smtClean="0"/>
              <a:t>When BGP routes are imported into IGP, strict control is required. This complicates the configuration and maintenance.</a:t>
            </a:r>
          </a:p>
          <a:p>
            <a:pPr lvl="1"/>
            <a:r>
              <a:rPr lang="en-US" altLang="zh-CN" smtClean="0"/>
              <a:t>When BGP attributes carried in BGP routes are imported into IGP, these attributes may be lost because they cannot be identified by IGP.</a:t>
            </a:r>
          </a:p>
          <a:p>
            <a:r>
              <a:rPr lang="en-US" altLang="zh-CN" smtClean="0"/>
              <a:t>To overcome these disadvantages, BGP needs to be designed to transmit routes within an AS. </a:t>
            </a:r>
            <a:endParaRPr lang="en-US" altLang="zh-CN"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275836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BGP uses TCP as the transport protocol. Therefore, BGP can establish neighbor relationships across multiple devices. In the figure, RTB and RTC establish an IBGP neighbor relationship and transmit the routes learned from other ASs to each other so that BGP routes can be transmitted within an AS.</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1504792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Configuration procedure:</a:t>
            </a:r>
          </a:p>
          <a:p>
            <a:pPr lvl="1"/>
            <a:r>
              <a:rPr lang="en-US" altLang="zh-CN" dirty="0" smtClean="0"/>
              <a:t>Configure a router ID to identify a router.</a:t>
            </a:r>
          </a:p>
          <a:p>
            <a:pPr lvl="1"/>
            <a:r>
              <a:rPr lang="en-US" altLang="zh-CN" dirty="0" smtClean="0"/>
              <a:t>Configure an EBGP neighbor relationship to transmit routes between ASs.</a:t>
            </a:r>
            <a:r>
              <a:rPr lang="zh-CN" altLang="en-US" dirty="0" smtClean="0"/>
              <a:t> </a:t>
            </a:r>
            <a:endParaRPr lang="en-US" altLang="zh-CN" dirty="0" smtClean="0"/>
          </a:p>
          <a:p>
            <a:pPr lvl="1"/>
            <a:r>
              <a:rPr lang="en-US" altLang="zh-CN" dirty="0" smtClean="0"/>
              <a:t>Configure an IBGP neighbor relationship to transmit routes within an AS.</a:t>
            </a:r>
            <a:r>
              <a:rPr lang="zh-CN" altLang="en-US" dirty="0" smtClean="0"/>
              <a:t> </a:t>
            </a:r>
            <a:endParaRPr lang="en-US" altLang="zh-CN" dirty="0" smtClean="0"/>
          </a:p>
          <a:p>
            <a:r>
              <a:rPr lang="en-US" altLang="zh-CN" dirty="0" smtClean="0"/>
              <a:t>Description:</a:t>
            </a:r>
          </a:p>
          <a:p>
            <a:pPr lvl="1"/>
            <a:r>
              <a:rPr lang="en-US" altLang="zh-CN" dirty="0" smtClean="0"/>
              <a:t>If no router ID is configured for a BGP router, it automatically selects a router ID according to the following rules:</a:t>
            </a:r>
          </a:p>
          <a:p>
            <a:pPr lvl="2"/>
            <a:r>
              <a:rPr lang="en-US" altLang="zh-CN" dirty="0" smtClean="0"/>
              <a:t>Selects the highest IP address among all loopback interfaces.</a:t>
            </a:r>
          </a:p>
          <a:p>
            <a:pPr lvl="2"/>
            <a:r>
              <a:rPr lang="en-US" altLang="zh-CN" dirty="0" smtClean="0"/>
              <a:t>Selects the highest IP address among all physical interfaces if it does not have loopback interfaces.</a:t>
            </a:r>
          </a:p>
          <a:p>
            <a:pPr lvl="2"/>
            <a:r>
              <a:rPr lang="en-US" altLang="zh-CN" dirty="0" smtClean="0"/>
              <a:t>Configuration command: router id X.X.X.X</a:t>
            </a:r>
          </a:p>
          <a:p>
            <a:pPr lvl="1"/>
            <a:r>
              <a:rPr lang="en-US" altLang="zh-CN" dirty="0" smtClean="0"/>
              <a:t>BGP neighbor relationship type is identified by the configured AS number. The parameter following the peer keyword indicates the interface IP address of the neighbor, and the parameter following the as-number keyword indicates the AS number of the neighbor. If two routers have the same AS number, they establish an IBGP neighbor relationship. If they have different AS numbers, they establish an EBGP neighbor relationship.</a:t>
            </a:r>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38315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Devices in a VLAN can directly communicate with each other, whereas devices in different VLANs cannot directly communicate with each other. Broadcast packets are forwarded within a VLAN, improving network security. For example, if different enterprise users located in the same business building construct their LANs separately, the investment is high; if these enterprise users share the same LAN of the business building, the information security cannot be ensured. If the VLAN technology is used, these enterprises can share the LAN resources without risks to their private information.</a:t>
            </a:r>
          </a:p>
          <a:p>
            <a:r>
              <a:rPr lang="en-US" altLang="zh-CN" smtClean="0"/>
              <a:t>The preceding networking diagram shows a typical VLAN application network. SwitchA, SwitchB, and SwitchC are placed in different floors of a building. Each switch is connected to three PCs that belong to different VLANs.</a:t>
            </a:r>
            <a:endParaRPr lang="zh-CN" altLang="en-US"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2145849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83903" y="765175"/>
            <a:ext cx="5931494" cy="8960643"/>
          </a:xfrm>
        </p:spPr>
        <p:txBody>
          <a:bodyPr/>
          <a:lstStyle/>
          <a:p>
            <a:r>
              <a:rPr lang="en-US" altLang="zh-CN" dirty="0"/>
              <a:t>The peer keyword indicates the IP address used by the neighbor to establish a BGP neighbor relationship, identifying the destination address of the TCP connection initiated with the neighbor. This address can be the IP address of the neighbor’s directly connected interface or the IP address of an indirectly connected loopback interface (ensure that this IP address is reachable). Loopback interface IP addresses are often used to establish IBGP neighbor relationships. This is because loopback interfaces are always Up after being enabled. As long as routes are reachable, IBGP neighbor relationships remain stable. Directly connected interface IP addresses are often used to establish EBGP neighbor relationships. This is because EBGP neighbor relationships are established between ASs and routes between indirectly connected interfaces are unreachable before the neighbor relationships are established.</a:t>
            </a:r>
          </a:p>
          <a:p>
            <a:pPr marL="0" indent="0">
              <a:buNone/>
            </a:pPr>
            <a:endParaRPr lang="zh-CN" altLang="en-US" dirty="0"/>
          </a:p>
        </p:txBody>
      </p:sp>
    </p:spTree>
    <p:extLst>
      <p:ext uri="{BB962C8B-B14F-4D97-AF65-F5344CB8AC3E}">
        <p14:creationId xmlns:p14="http://schemas.microsoft.com/office/powerpoint/2010/main" val="10322150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Directly connected interface IP addresses are often used to establish EBGP neighbor relationships, and loopback interface IP addresses are often used to establish IBGP neighbor relationships.</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9437477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BGP routers exchange BGP messages to establish neighbor relationships and update routing information. BGP messages are classified into Open, Update, Notification, </a:t>
            </a:r>
            <a:r>
              <a:rPr lang="en-US" altLang="zh-CN" dirty="0" err="1" smtClean="0"/>
              <a:t>Keepalive</a:t>
            </a:r>
            <a:r>
              <a:rPr lang="en-US" altLang="zh-CN" dirty="0" smtClean="0"/>
              <a:t>, and Route-refresh messages.</a:t>
            </a:r>
            <a:endParaRPr lang="zh-CN" altLang="en-US" dirty="0" smtClean="0"/>
          </a:p>
          <a:p>
            <a:pPr lvl="1"/>
            <a:r>
              <a:rPr lang="en-US" altLang="zh-CN" dirty="0" smtClean="0"/>
              <a:t>Open message: is the first message sent after a TCP connection is established. It is used to establish a BGP connection between neighbors. After a BGP neighbor receives an Open message and negotiation succeeds, the neighbor sends a </a:t>
            </a:r>
            <a:r>
              <a:rPr lang="en-US" altLang="zh-CN" dirty="0" err="1" smtClean="0"/>
              <a:t>Keepalive</a:t>
            </a:r>
            <a:r>
              <a:rPr lang="en-US" altLang="zh-CN" dirty="0" smtClean="0"/>
              <a:t> message to confirm and retain the connection. Then BGP neighbors can exchange Update, Notification, </a:t>
            </a:r>
            <a:r>
              <a:rPr lang="en-US" altLang="zh-CN" dirty="0" err="1" smtClean="0"/>
              <a:t>Keepalive</a:t>
            </a:r>
            <a:r>
              <a:rPr lang="en-US" altLang="zh-CN" dirty="0" smtClean="0"/>
              <a:t>, and Route-refresh messages.</a:t>
            </a:r>
            <a:endParaRPr lang="zh-CN" altLang="en-US" dirty="0" smtClean="0"/>
          </a:p>
          <a:p>
            <a:pPr lvl="1"/>
            <a:r>
              <a:rPr lang="en-US" altLang="zh-CN" dirty="0" smtClean="0"/>
              <a:t>Update message: is used to exchange routing information between BGP neighbors. It can advertise multiple reachable routes with the same route attributes and withdraw multiple unreachable routes.</a:t>
            </a:r>
            <a:endParaRPr lang="zh-CN" altLang="en-US" dirty="0" smtClean="0"/>
          </a:p>
          <a:p>
            <a:pPr lvl="2"/>
            <a:r>
              <a:rPr lang="en-US" altLang="zh-CN" dirty="0" smtClean="0"/>
              <a:t>An Update message can advertise multiple reachable routes with the same route attributes. These routes can share a group of route attributes. All the route attributes carried in a specific Update message apply to all the destinations (specified by IP prefixes) of the Network Layer Reachability Information (NLRI) field in this Update message.</a:t>
            </a:r>
            <a:r>
              <a:rPr lang="zh-CN" altLang="en-US" dirty="0" smtClean="0"/>
              <a:t> </a:t>
            </a:r>
          </a:p>
          <a:p>
            <a:pPr lvl="2"/>
            <a:r>
              <a:rPr lang="en-US" altLang="zh-CN" dirty="0" smtClean="0"/>
              <a:t>An Update message can withdraw multiple unreachable routes. Each withdrawn route identified by a destination address (an IP prefix) is the route that was advertised between BGP routers.</a:t>
            </a:r>
            <a:endParaRPr lang="zh-CN" altLang="en-US"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0762552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83903" y="765175"/>
            <a:ext cx="5931494" cy="8960643"/>
          </a:xfrm>
        </p:spPr>
        <p:txBody>
          <a:bodyPr/>
          <a:lstStyle/>
          <a:p>
            <a:r>
              <a:rPr lang="en-US" altLang="zh-CN" dirty="0"/>
              <a:t>You can use an Update message just to withdraw routes so that this message does not need to contain the path attribute or NLRI. Alternatively, you can use an Update message just to advertise reachable routes so that this message does not need to contain withdrawn route information.</a:t>
            </a:r>
          </a:p>
          <a:p>
            <a:r>
              <a:rPr lang="en-US" altLang="zh-CN" dirty="0"/>
              <a:t>Notification message: is sent when a BGP router detects an error. Then a BGP connection is terminated immediately.</a:t>
            </a:r>
          </a:p>
          <a:p>
            <a:r>
              <a:rPr lang="en-US" altLang="zh-CN" dirty="0" err="1"/>
              <a:t>Keepalive</a:t>
            </a:r>
            <a:r>
              <a:rPr lang="en-US" altLang="zh-CN" dirty="0"/>
              <a:t> message: is sent periodically from a BGP router to its neighbor to retain their connection.</a:t>
            </a:r>
          </a:p>
          <a:p>
            <a:r>
              <a:rPr lang="en-US" altLang="zh-CN" dirty="0"/>
              <a:t>Route-refresh message: is sent by a BGP router to request its neighbor to send routing information again after this router changes its routing policy.</a:t>
            </a:r>
          </a:p>
          <a:p>
            <a:r>
              <a:rPr lang="en-US" altLang="zh-CN" dirty="0"/>
              <a:t>During message exchange, the Idle state is the initial state of a BGP router. In Idle state, the BGP router rejects the connection request from its neighbor. Only after receiving the Start event of itself, the BGP router tries to establish a TCP connection with its neighbor and transitions to the Connect state.</a:t>
            </a:r>
          </a:p>
          <a:p>
            <a:r>
              <a:rPr lang="en-US" altLang="zh-CN" dirty="0"/>
              <a:t>In Connect state, the BGP router starts the Connect Retry timer, waiting for a TCP connection to be established.</a:t>
            </a:r>
          </a:p>
          <a:p>
            <a:r>
              <a:rPr lang="en-US" altLang="zh-CN" dirty="0"/>
              <a:t>If a TCP connection is established, the BGP router sends an Open message to its neighbor and transitions to the </a:t>
            </a:r>
            <a:r>
              <a:rPr lang="en-US" altLang="zh-CN" dirty="0" err="1"/>
              <a:t>OpenSent</a:t>
            </a:r>
            <a:r>
              <a:rPr lang="en-US" altLang="zh-CN" dirty="0"/>
              <a:t> state.</a:t>
            </a:r>
          </a:p>
          <a:p>
            <a:r>
              <a:rPr lang="en-US" altLang="zh-CN" dirty="0"/>
              <a:t>If a TCP connection fails to be established, the BGP router transitions to the Active state.</a:t>
            </a:r>
          </a:p>
          <a:p>
            <a:r>
              <a:rPr lang="en-US" altLang="zh-CN" dirty="0"/>
              <a:t>If the BGP router does not receive any response from its neighbor until the Connect Retry timer expires, the BGP router continues to try to establish a TCP connection with its neighbor and stays in the Connect state.</a:t>
            </a:r>
          </a:p>
          <a:p>
            <a:r>
              <a:rPr lang="en-US" altLang="zh-CN" dirty="0"/>
              <a:t>In Active state, the BGP router always tries to establish a TCP connection.</a:t>
            </a:r>
          </a:p>
          <a:p>
            <a:r>
              <a:rPr lang="en-US" altLang="zh-CN" dirty="0"/>
              <a:t>If a TCP connection is established, the BGP router sends an Open message to its neighbor, turns off the Connect Retry timer, and transitions to the </a:t>
            </a:r>
            <a:r>
              <a:rPr lang="en-US" altLang="zh-CN" dirty="0" err="1"/>
              <a:t>OpenSent</a:t>
            </a:r>
            <a:r>
              <a:rPr lang="en-US" altLang="zh-CN" dirty="0"/>
              <a:t> state.</a:t>
            </a:r>
          </a:p>
          <a:p>
            <a:r>
              <a:rPr lang="en-US" altLang="zh-CN" dirty="0"/>
              <a:t>If a TCP connection fails to be established, the BGP router stays in the Active state.</a:t>
            </a:r>
          </a:p>
          <a:p>
            <a:r>
              <a:rPr lang="en-US" altLang="zh-CN" dirty="0"/>
              <a:t>If the BGP router does not receive any response from its neighbor until the Connect Retry timer expires, the BGP router transitions to the Connect state.</a:t>
            </a:r>
          </a:p>
          <a:p>
            <a:r>
              <a:rPr lang="en-US" altLang="zh-CN" dirty="0"/>
              <a:t>In </a:t>
            </a:r>
            <a:r>
              <a:rPr lang="en-US" altLang="zh-CN" dirty="0" err="1"/>
              <a:t>OpenSent</a:t>
            </a:r>
            <a:r>
              <a:rPr lang="en-US" altLang="zh-CN" dirty="0"/>
              <a:t> state, the BGP router waits for an Open message from its neighbor and checks information carried in the Open message, including AS number, version number, and authentication password.</a:t>
            </a:r>
          </a:p>
          <a:p>
            <a:r>
              <a:rPr lang="en-US" altLang="zh-CN" dirty="0"/>
              <a:t>If the received Open message is correct, the BGP router sends a </a:t>
            </a:r>
            <a:r>
              <a:rPr lang="en-US" altLang="zh-CN" dirty="0" err="1"/>
              <a:t>Keepalive</a:t>
            </a:r>
            <a:r>
              <a:rPr lang="en-US" altLang="zh-CN" dirty="0"/>
              <a:t> message to its neighbor and transitions to the </a:t>
            </a:r>
            <a:r>
              <a:rPr lang="en-US" altLang="zh-CN" dirty="0" err="1"/>
              <a:t>OpenConfirm</a:t>
            </a:r>
            <a:r>
              <a:rPr lang="en-US" altLang="zh-CN" dirty="0"/>
              <a:t> state</a:t>
            </a:r>
            <a:r>
              <a:rPr lang="en-US" altLang="zh-CN" dirty="0" smtClean="0"/>
              <a:t>.</a:t>
            </a:r>
            <a:endParaRPr lang="en-US" altLang="zh-CN" dirty="0"/>
          </a:p>
        </p:txBody>
      </p:sp>
    </p:spTree>
    <p:extLst>
      <p:ext uri="{BB962C8B-B14F-4D97-AF65-F5344CB8AC3E}">
        <p14:creationId xmlns:p14="http://schemas.microsoft.com/office/powerpoint/2010/main" val="26379053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83903" y="765175"/>
            <a:ext cx="5931494" cy="8960643"/>
          </a:xfrm>
        </p:spPr>
        <p:txBody>
          <a:bodyPr/>
          <a:lstStyle/>
          <a:p>
            <a:r>
              <a:rPr lang="en-US" altLang="zh-CN" dirty="0"/>
              <a:t>If the received Open message is incorrect, the BGP router sends a Notification message to its neighbor and transitions to the Idle state.</a:t>
            </a:r>
          </a:p>
          <a:p>
            <a:r>
              <a:rPr lang="en-US" altLang="zh-CN" dirty="0"/>
              <a:t>In </a:t>
            </a:r>
            <a:r>
              <a:rPr lang="en-US" altLang="zh-CN" dirty="0" err="1"/>
              <a:t>OpenConfirm</a:t>
            </a:r>
            <a:r>
              <a:rPr lang="en-US" altLang="zh-CN" dirty="0"/>
              <a:t> state, the BGP router waits for a </a:t>
            </a:r>
            <a:r>
              <a:rPr lang="en-US" altLang="zh-CN" dirty="0" err="1"/>
              <a:t>Keepalive</a:t>
            </a:r>
            <a:r>
              <a:rPr lang="en-US" altLang="zh-CN" dirty="0"/>
              <a:t> or Notification message from its neighbor. If it receives a </a:t>
            </a:r>
            <a:r>
              <a:rPr lang="en-US" altLang="zh-CN" dirty="0" err="1"/>
              <a:t>Keepalive</a:t>
            </a:r>
            <a:r>
              <a:rPr lang="en-US" altLang="zh-CN" dirty="0"/>
              <a:t> message, it transitions to the Established state. If it receives a Notification message, it transitions to the Idle state.</a:t>
            </a:r>
          </a:p>
          <a:p>
            <a:r>
              <a:rPr lang="en-US" altLang="zh-CN" dirty="0"/>
              <a:t>In Established state, the BGP router can exchange Update, </a:t>
            </a:r>
            <a:r>
              <a:rPr lang="en-US" altLang="zh-CN" dirty="0" err="1"/>
              <a:t>Keepalive</a:t>
            </a:r>
            <a:r>
              <a:rPr lang="en-US" altLang="zh-CN" dirty="0"/>
              <a:t>, Route-refresh, and Notification messages with its neighbor.</a:t>
            </a:r>
          </a:p>
          <a:p>
            <a:endParaRPr lang="en-US" altLang="zh-CN" dirty="0"/>
          </a:p>
          <a:p>
            <a:endParaRPr lang="zh-CN" altLang="en-US" dirty="0"/>
          </a:p>
        </p:txBody>
      </p:sp>
    </p:spTree>
    <p:extLst>
      <p:ext uri="{BB962C8B-B14F-4D97-AF65-F5344CB8AC3E}">
        <p14:creationId xmlns:p14="http://schemas.microsoft.com/office/powerpoint/2010/main" val="22009432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32824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pPr marL="180975" indent="-180975">
              <a:buFont typeface="Wingdings" panose="05000000000000000000" pitchFamily="2" charset="2"/>
              <a:buChar char="l"/>
            </a:pPr>
            <a:endParaRPr lang="en-US" altLang="zh-CN" dirty="0" smtClean="0">
              <a:latin typeface="FrutigerNext LT Regular"/>
            </a:endParaRPr>
          </a:p>
        </p:txBody>
      </p:sp>
    </p:spTree>
    <p:extLst>
      <p:ext uri="{BB962C8B-B14F-4D97-AF65-F5344CB8AC3E}">
        <p14:creationId xmlns:p14="http://schemas.microsoft.com/office/powerpoint/2010/main" val="18521199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altLang="zh-CN" dirty="0" smtClean="0"/>
              <a:t>When multiple valid routes exist, a BGP router advertises only the optimal route to its neighbor.</a:t>
            </a:r>
          </a:p>
          <a:p>
            <a:pPr lvl="1">
              <a:lnSpc>
                <a:spcPct val="100000"/>
              </a:lnSpc>
            </a:pPr>
            <a:r>
              <a:rPr lang="en-US" altLang="zh-CN" dirty="0" smtClean="0"/>
              <a:t>RTD can learn the route 100.0.0.0/24 from two BGP neighbors (RTB and RTC) and RTD advertises its directly connected route 200.0.0.0/24 into BGP. Run the display </a:t>
            </a:r>
            <a:r>
              <a:rPr lang="en-US" altLang="zh-CN" dirty="0" err="1" smtClean="0"/>
              <a:t>bgp</a:t>
            </a:r>
            <a:r>
              <a:rPr lang="en-US" altLang="zh-CN" dirty="0" smtClean="0"/>
              <a:t> routing-table command on RTD. The following command output is displayed:</a:t>
            </a:r>
          </a:p>
          <a:p>
            <a:pPr lvl="1">
              <a:lnSpc>
                <a:spcPct val="100000"/>
              </a:lnSpc>
            </a:pPr>
            <a:r>
              <a:rPr lang="en-US" altLang="zh-CN" dirty="0" smtClean="0"/>
              <a:t>Run the display </a:t>
            </a:r>
            <a:r>
              <a:rPr lang="en-US" altLang="zh-CN" dirty="0" err="1" smtClean="0"/>
              <a:t>bgp</a:t>
            </a:r>
            <a:r>
              <a:rPr lang="en-US" altLang="zh-CN" dirty="0" smtClean="0"/>
              <a:t> routing-table command on RTE. The following command output is displayed. You can view that RTD has advertised the optimal route marked valid to its BGP neighbor RTE.</a:t>
            </a:r>
          </a:p>
          <a:p>
            <a:pPr>
              <a:lnSpc>
                <a:spcPct val="100000"/>
              </a:lnSpc>
            </a:pPr>
            <a:r>
              <a:rPr lang="en-US" altLang="zh-CN" dirty="0" smtClean="0"/>
              <a:t>Fields in a BGP routing table include:</a:t>
            </a:r>
          </a:p>
          <a:p>
            <a:pPr lvl="1">
              <a:lnSpc>
                <a:spcPct val="100000"/>
              </a:lnSpc>
            </a:pPr>
            <a:r>
              <a:rPr lang="en-US" altLang="zh-CN" dirty="0" smtClean="0"/>
              <a:t>Status codes: * - valid, &gt; - best, d - damped, h - history,  </a:t>
            </a:r>
            <a:r>
              <a:rPr lang="en-US" altLang="zh-CN" dirty="0" err="1" smtClean="0"/>
              <a:t>i</a:t>
            </a:r>
            <a:r>
              <a:rPr lang="en-US" altLang="zh-CN" dirty="0" smtClean="0"/>
              <a:t> - internal, s - suppressed, S - Stale</a:t>
            </a:r>
          </a:p>
          <a:p>
            <a:pPr lvl="1">
              <a:lnSpc>
                <a:spcPct val="100000"/>
              </a:lnSpc>
            </a:pPr>
            <a:r>
              <a:rPr lang="en-US" altLang="zh-CN" dirty="0" smtClean="0"/>
              <a:t>    Origin : </a:t>
            </a:r>
            <a:r>
              <a:rPr lang="en-US" altLang="zh-CN" dirty="0" err="1" smtClean="0"/>
              <a:t>i</a:t>
            </a:r>
            <a:r>
              <a:rPr lang="en-US" altLang="zh-CN" dirty="0" smtClean="0"/>
              <a:t> - IGP, e - EGP, ? – incomplete</a:t>
            </a:r>
          </a:p>
          <a:p>
            <a:pPr lvl="1">
              <a:lnSpc>
                <a:spcPct val="100000"/>
              </a:lnSpc>
            </a:pPr>
            <a:r>
              <a:rPr lang="en-US" altLang="zh-CN" dirty="0" smtClean="0"/>
              <a:t>Network: network address</a:t>
            </a:r>
            <a:endParaRPr lang="zh-CN" altLang="en-US" dirty="0" smtClean="0"/>
          </a:p>
          <a:p>
            <a:pPr lvl="1">
              <a:lnSpc>
                <a:spcPct val="100000"/>
              </a:lnSpc>
            </a:pPr>
            <a:r>
              <a:rPr lang="en-US" altLang="zh-CN" dirty="0" err="1" smtClean="0"/>
              <a:t>NextHop</a:t>
            </a:r>
            <a:r>
              <a:rPr lang="en-US" altLang="zh-CN" dirty="0" smtClean="0"/>
              <a:t>: next-hop address</a:t>
            </a:r>
            <a:endParaRPr lang="zh-CN" altLang="en-US" dirty="0" smtClean="0"/>
          </a:p>
          <a:p>
            <a:pPr lvl="1">
              <a:lnSpc>
                <a:spcPct val="100000"/>
              </a:lnSpc>
            </a:pPr>
            <a:r>
              <a:rPr lang="en-US" altLang="zh-CN" dirty="0" smtClean="0"/>
              <a:t>MED: route metric</a:t>
            </a:r>
            <a:endParaRPr lang="zh-CN" altLang="en-US" dirty="0" smtClean="0"/>
          </a:p>
          <a:p>
            <a:pPr lvl="1">
              <a:lnSpc>
                <a:spcPct val="100000"/>
              </a:lnSpc>
            </a:pPr>
            <a:r>
              <a:rPr lang="en-US" altLang="zh-CN" dirty="0" err="1" smtClean="0"/>
              <a:t>LocPrf</a:t>
            </a:r>
            <a:r>
              <a:rPr lang="en-US" altLang="zh-CN" dirty="0" smtClean="0"/>
              <a:t>: local preference</a:t>
            </a:r>
            <a:endParaRPr lang="zh-CN" altLang="en-US" dirty="0" smtClean="0"/>
          </a:p>
          <a:p>
            <a:pPr lvl="1">
              <a:lnSpc>
                <a:spcPct val="100000"/>
              </a:lnSpc>
            </a:pPr>
            <a:r>
              <a:rPr lang="en-US" altLang="zh-CN" dirty="0" err="1" smtClean="0"/>
              <a:t>PrefVal</a:t>
            </a:r>
            <a:r>
              <a:rPr lang="en-US" altLang="zh-CN" dirty="0" smtClean="0"/>
              <a:t>: protocol preferred value</a:t>
            </a:r>
            <a:endParaRPr lang="zh-CN" altLang="en-US" dirty="0" smtClean="0"/>
          </a:p>
          <a:p>
            <a:pPr lvl="1">
              <a:lnSpc>
                <a:spcPct val="100000"/>
              </a:lnSpc>
            </a:pPr>
            <a:r>
              <a:rPr lang="en-US" altLang="zh-CN" dirty="0" smtClean="0"/>
              <a:t>Path/</a:t>
            </a:r>
            <a:r>
              <a:rPr lang="en-US" altLang="zh-CN" dirty="0" err="1" smtClean="0"/>
              <a:t>Ogn</a:t>
            </a:r>
            <a:r>
              <a:rPr lang="en-US" altLang="zh-CN" dirty="0" smtClean="0"/>
              <a:t>: </a:t>
            </a:r>
            <a:r>
              <a:rPr lang="en-US" altLang="zh-CN" dirty="0" err="1" smtClean="0"/>
              <a:t>AS_Path</a:t>
            </a:r>
            <a:r>
              <a:rPr lang="en-US" altLang="zh-CN" dirty="0" smtClean="0"/>
              <a:t> and Origin attribute</a:t>
            </a:r>
            <a:endParaRPr lang="zh-CN" altLang="en-US" dirty="0" smtClean="0"/>
          </a:p>
          <a:p>
            <a:pPr lvl="1">
              <a:lnSpc>
                <a:spcPct val="100000"/>
              </a:lnSpc>
            </a:pPr>
            <a:r>
              <a:rPr lang="en-US" altLang="zh-CN" dirty="0" smtClean="0"/>
              <a:t>Community: Community attribute information</a:t>
            </a:r>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7120729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 BGP router advertises the optimal route obtained through EBGP to all BGP neighbors (including EBGP neighbors and IBGP neighbors).</a:t>
            </a:r>
          </a:p>
          <a:p>
            <a:pPr lvl="1"/>
            <a:r>
              <a:rPr lang="en-US" altLang="zh-CN" smtClean="0"/>
              <a:t>In the figure, RTA has a user network segment 100.0.0.0/24 and advertises this network segment to a BGP neighbor RTB through EBGP. After RTB receives this route from its EBGP neighbor, it advertises this route to its IBGP neighbor RTC and EBGP neighbor RTD.</a:t>
            </a:r>
            <a:endParaRPr lang="en-US" altLang="zh-CN"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9829413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 BGP router does not advertise the optimal route obtained through IBGP to other IBGP neighbors.</a:t>
            </a:r>
          </a:p>
          <a:p>
            <a:pPr lvl="1"/>
            <a:r>
              <a:rPr lang="en-US" altLang="zh-CN" smtClean="0"/>
              <a:t>In the figure, RTA has a user network segment 100.0.0.0/24. RTA, RTB, and RTC are IBGP neighbors. RTA advertises the route 100.0.0.0/24 to RTB and RTC through IBGP, but RTB does not advertise the received IBGP route to its IBGP neighbor RTC.</a:t>
            </a:r>
          </a:p>
          <a:p>
            <a:pPr lvl="1"/>
            <a:r>
              <a:rPr lang="en-US" altLang="zh-CN" smtClean="0"/>
              <a:t>This design prevents routing loops within an AS. As defined, when a BGP route is transmitted within an AS, its AS_Path attribute remains unchanged. In the figure, when RTA advertises the route 100.0.0.0/24 to RTB, the AS_Path attribute of this route remains unchanged and is empty. If RTB can advertise this IBGP route to RTC, RTC may also advertise this route to RTA because the AS_Path attribute of the route is still empty, and RTA will not reject this route. As a result, a routing loop occurs. Therefore, this route advertisement rule can prevent routing loops within an AS.</a:t>
            </a:r>
            <a:endParaRPr lang="en-US" altLang="zh-CN"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49498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401328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RTA has a user network segment 100.0.0.0/24 and advertises it to RTB through EBGP. RTB and RTD establish an IBGP neighbor relationship. RTD learns this BGP route through IBGP and advertises it to the EBGP neighbor RTE.</a:t>
            </a:r>
          </a:p>
          <a:p>
            <a:r>
              <a:rPr lang="en-US" altLang="zh-CN" dirty="0" smtClean="0"/>
              <a:t>When RTE accesses the network segment 100.0.0.0/24, it examines its routing table, finding that the next hop of the route to 100.0.0.0/24 is RTD. After RTE finds the outbound interface, it sends a packet to RTD. RTD receives the packet and examines its routing table, finding that the next hop of the route is RTB and the outbound interface is the interface connected to RTC and sends the packet to RTC. RTC receives the packet and examines its routing table, finding that there is no route to 100.0.0.0/24 and discards this packet. In this situation, the routing </a:t>
            </a:r>
            <a:r>
              <a:rPr lang="en-US" altLang="zh-CN" dirty="0" err="1" smtClean="0"/>
              <a:t>blackhole</a:t>
            </a:r>
            <a:r>
              <a:rPr lang="en-US" altLang="zh-CN" dirty="0" smtClean="0"/>
              <a:t> problem occurs.</a:t>
            </a:r>
          </a:p>
          <a:p>
            <a:r>
              <a:rPr lang="en-US" altLang="zh-CN" dirty="0" smtClean="0"/>
              <a:t>BGP route advertisement rule: Before a BGP router advertises a route learned from an IBGP neighbor to another BGP neighbor, IGP must know this route. That is, BGP must synchronize with IGP.</a:t>
            </a:r>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0798131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83903" y="765175"/>
            <a:ext cx="5931494" cy="8960643"/>
          </a:xfrm>
        </p:spPr>
        <p:txBody>
          <a:bodyPr/>
          <a:lstStyle/>
          <a:p>
            <a:r>
              <a:rPr lang="en-US" altLang="zh-CN" dirty="0"/>
              <a:t>In the figure, after RTD receives an IBGP route from RTB, RTD needs to check whether IGP (OSPF) has learned this route before advertising this route to RTE. If OSPF can learn this route, RTD advertises it to RTE.</a:t>
            </a:r>
          </a:p>
          <a:p>
            <a:r>
              <a:rPr lang="en-US" altLang="zh-CN" dirty="0"/>
              <a:t>By default, synchronization check between BGP and IGP is disabled on Huawei routers to ensure normal IBGP route advertisement. However, disabling synchronization check will lead to the routing </a:t>
            </a:r>
            <a:r>
              <a:rPr lang="en-US" altLang="zh-CN" dirty="0" err="1"/>
              <a:t>blackhole</a:t>
            </a:r>
            <a:r>
              <a:rPr lang="en-US" altLang="zh-CN" dirty="0"/>
              <a:t> problem. To solve this problem, two methods are available:</a:t>
            </a:r>
          </a:p>
          <a:p>
            <a:r>
              <a:rPr lang="en-US" altLang="zh-CN" dirty="0"/>
              <a:t>Import BGP routes into IGP to ensure synchronization between BGP and IGP. However, the number of BGP routes on the Internet is huge and importing so many BGP routes into IGP will bring a huge processing and storage burden to an IGP router. If the IGP router is overloaded, it may crash.</a:t>
            </a:r>
          </a:p>
          <a:p>
            <a:r>
              <a:rPr lang="en-US" altLang="zh-CN" dirty="0"/>
              <a:t>IBGP routers must be fully meshed to ensure that all routers can learn advertised routes. This method can solve the routing </a:t>
            </a:r>
            <a:r>
              <a:rPr lang="en-US" altLang="zh-CN" dirty="0" err="1"/>
              <a:t>blackhole</a:t>
            </a:r>
            <a:r>
              <a:rPr lang="en-US" altLang="zh-CN" dirty="0"/>
              <a:t> problem occurring after synchronization check is disabled.</a:t>
            </a:r>
          </a:p>
          <a:p>
            <a:endParaRPr lang="zh-CN" altLang="en-US" dirty="0"/>
          </a:p>
        </p:txBody>
      </p:sp>
    </p:spTree>
    <p:extLst>
      <p:ext uri="{BB962C8B-B14F-4D97-AF65-F5344CB8AC3E}">
        <p14:creationId xmlns:p14="http://schemas.microsoft.com/office/powerpoint/2010/main" val="28568350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IP routing table (IP_RIB): global routing information database, including all IP routing information.</a:t>
            </a:r>
          </a:p>
          <a:p>
            <a:r>
              <a:rPr lang="en-US" altLang="zh-CN" smtClean="0"/>
              <a:t>BGP routing table (Local_RIB): BGP routing information database, including routes selected by the local BGP router, neighbor table, and neighbor list.</a:t>
            </a:r>
          </a:p>
          <a:p>
            <a:r>
              <a:rPr lang="en-US" altLang="zh-CN" smtClean="0"/>
              <a:t>After receiving an Update message from a BGP neighbor, a BGP router uses the route selection algorithm to determine the optimal route for each prefix and stores the selected optimal route to the local BGP routing table (Local_RIB).</a:t>
            </a:r>
          </a:p>
          <a:p>
            <a:r>
              <a:rPr lang="en-US" altLang="zh-CN" smtClean="0"/>
              <a:t>If multipath is enabled on a BGP router, it submits the optimal route and all equal-cost routes to IP_RIB to determine whether to install them. In addition to the optimal route received from BGP neighbors, Local_RIB also includes the routes injected by the router. These routes are called locally originated routes.</a:t>
            </a:r>
          </a:p>
          <a:p>
            <a:r>
              <a:rPr lang="en-US" altLang="zh-CN" smtClean="0"/>
              <a:t>In Local_RIB, a router encapsulates only the optimal prefix in an Update message and advertises it to BGP neighbors. </a:t>
            </a:r>
            <a:endParaRPr lang="en-US" altLang="zh-CN" dirty="0" smtClean="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66701230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dirty="0" smtClean="0"/>
              <a:t>What is the principle of VLAN?</a:t>
            </a:r>
          </a:p>
          <a:p>
            <a:pPr lvl="1"/>
            <a:r>
              <a:rPr lang="en-US" altLang="zh-CN" dirty="0" smtClean="0"/>
              <a:t>The virtual local area network (VLAN) technology groups devices on a physical LAN into different logical LAN segments.</a:t>
            </a:r>
            <a:r>
              <a:rPr lang="zh-CN" altLang="en-US" dirty="0" smtClean="0"/>
              <a:t>。</a:t>
            </a:r>
          </a:p>
          <a:p>
            <a:r>
              <a:rPr lang="en-US" altLang="zh-CN" dirty="0" smtClean="0"/>
              <a:t>What is the value of link aggregation technology?</a:t>
            </a:r>
          </a:p>
          <a:p>
            <a:pPr lvl="1"/>
            <a:r>
              <a:rPr lang="en-US" altLang="zh-CN" dirty="0" smtClean="0"/>
              <a:t>Increased bandwidth</a:t>
            </a:r>
          </a:p>
          <a:p>
            <a:pPr lvl="2"/>
            <a:r>
              <a:rPr lang="en-US" altLang="zh-CN" dirty="0" smtClean="0"/>
              <a:t>The bandwidth of the link aggregation interface is the sum of bandwidth of member interfaces.</a:t>
            </a:r>
          </a:p>
          <a:p>
            <a:pPr lvl="1"/>
            <a:r>
              <a:rPr lang="en-US" altLang="zh-CN" dirty="0" smtClean="0"/>
              <a:t>Higher reliability</a:t>
            </a:r>
          </a:p>
          <a:p>
            <a:pPr lvl="2"/>
            <a:r>
              <a:rPr lang="en-US" altLang="zh-CN" dirty="0" smtClean="0"/>
              <a:t>When an active link fails, traffic on this active link is switched to another active link, improving reliability of the link aggregation interface.</a:t>
            </a:r>
          </a:p>
          <a:p>
            <a:pPr lvl="1"/>
            <a:r>
              <a:rPr lang="en-US" altLang="zh-CN" dirty="0" smtClean="0"/>
              <a:t>Load balancing</a:t>
            </a:r>
          </a:p>
          <a:p>
            <a:pPr lvl="2"/>
            <a:r>
              <a:rPr lang="en-US" altLang="zh-CN" dirty="0" smtClean="0"/>
              <a:t>In a link aggregation group (LAG), traffic is load balanced among active links of member interfaces.</a:t>
            </a:r>
          </a:p>
          <a:p>
            <a:r>
              <a:rPr lang="en-US" altLang="zh-CN" dirty="0" smtClean="0"/>
              <a:t>What is the core idea of the OSPF routing protocol?</a:t>
            </a:r>
            <a:endParaRPr lang="zh-CN" altLang="en-US" dirty="0" smtClean="0"/>
          </a:p>
          <a:p>
            <a:pPr lvl="1"/>
            <a:r>
              <a:rPr lang="en-US" altLang="zh-CN" dirty="0" smtClean="0"/>
              <a:t>The most notable feature of OSPF is the use of link state algorithms to maintain routing tables.</a:t>
            </a:r>
            <a:endParaRPr lang="zh-CN" altLang="en-US" dirty="0"/>
          </a:p>
        </p:txBody>
      </p:sp>
    </p:spTree>
    <p:extLst>
      <p:ext uri="{BB962C8B-B14F-4D97-AF65-F5344CB8AC3E}">
        <p14:creationId xmlns:p14="http://schemas.microsoft.com/office/powerpoint/2010/main" val="13201310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584200" y="765175"/>
            <a:ext cx="5930900" cy="3336925"/>
          </a:xfrm>
          <a:ln/>
        </p:spPr>
      </p:sp>
      <p:sp>
        <p:nvSpPr>
          <p:cNvPr id="107523"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extLst>
      <p:ext uri="{BB962C8B-B14F-4D97-AF65-F5344CB8AC3E}">
        <p14:creationId xmlns:p14="http://schemas.microsoft.com/office/powerpoint/2010/main" val="20119322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008018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584200" y="765175"/>
            <a:ext cx="5930900" cy="3336925"/>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56554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584200" y="765175"/>
            <a:ext cx="5930900" cy="3336925"/>
          </a:xfrm>
          <a:ln/>
        </p:spPr>
      </p:sp>
      <p:sp>
        <p:nvSpPr>
          <p:cNvPr id="109571"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extLst>
      <p:ext uri="{BB962C8B-B14F-4D97-AF65-F5344CB8AC3E}">
        <p14:creationId xmlns:p14="http://schemas.microsoft.com/office/powerpoint/2010/main" val="43309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文本占位符 54"/>
          <p:cNvSpPr>
            <a:spLocks noGrp="1"/>
          </p:cNvSpPr>
          <p:nvPr>
            <p:ph type="body" sz="quarter" idx="17"/>
          </p:nvPr>
        </p:nvSpPr>
        <p:spPr/>
        <p:txBody>
          <a:bodyPr/>
          <a:lstStyle/>
          <a:p>
            <a:r>
              <a:rPr lang="en-US" altLang="zh-CN" dirty="0" smtClean="0"/>
              <a:t>HCDCA110</a:t>
            </a:r>
            <a:endParaRPr lang="zh-CN" altLang="en-US" dirty="0"/>
          </a:p>
        </p:txBody>
      </p:sp>
      <p:sp>
        <p:nvSpPr>
          <p:cNvPr id="56" name="文本占位符 55"/>
          <p:cNvSpPr>
            <a:spLocks noGrp="1"/>
          </p:cNvSpPr>
          <p:nvPr>
            <p:ph type="body" sz="quarter" idx="18"/>
          </p:nvPr>
        </p:nvSpPr>
        <p:spPr/>
        <p:txBody>
          <a:bodyPr/>
          <a:lstStyle/>
          <a:p>
            <a:r>
              <a:rPr lang="en-US" altLang="zh-CN" dirty="0" smtClean="0"/>
              <a:t>CE Switches</a:t>
            </a:r>
            <a:endParaRPr lang="zh-CN" altLang="en-US" dirty="0"/>
          </a:p>
        </p:txBody>
      </p:sp>
      <p:sp>
        <p:nvSpPr>
          <p:cNvPr id="57" name="文本占位符 56"/>
          <p:cNvSpPr>
            <a:spLocks noGrp="1"/>
          </p:cNvSpPr>
          <p:nvPr>
            <p:ph type="body" sz="quarter" idx="19"/>
          </p:nvPr>
        </p:nvSpPr>
        <p:spPr/>
        <p:txBody>
          <a:bodyPr/>
          <a:lstStyle/>
          <a:p>
            <a:r>
              <a:rPr lang="en-US" altLang="zh-CN" smtClean="0"/>
              <a:t>V2R9</a:t>
            </a:r>
            <a:endParaRPr lang="zh-CN" altLang="en-US" dirty="0"/>
          </a:p>
        </p:txBody>
      </p:sp>
      <p:sp>
        <p:nvSpPr>
          <p:cNvPr id="58" name="文本占位符 57"/>
          <p:cNvSpPr>
            <a:spLocks noGrp="1"/>
          </p:cNvSpPr>
          <p:nvPr>
            <p:ph type="body" sz="quarter" idx="20"/>
          </p:nvPr>
        </p:nvSpPr>
        <p:spPr/>
        <p:txBody>
          <a:bodyPr/>
          <a:lstStyle/>
          <a:p>
            <a:r>
              <a:rPr lang="en-US" altLang="zh-CN" smtClean="0"/>
              <a:t>2.00</a:t>
            </a:r>
            <a:endParaRPr lang="zh-CN" altLang="en-US" dirty="0"/>
          </a:p>
        </p:txBody>
      </p:sp>
      <p:sp>
        <p:nvSpPr>
          <p:cNvPr id="53" name="文本占位符 52"/>
          <p:cNvSpPr>
            <a:spLocks noGrp="1"/>
          </p:cNvSpPr>
          <p:nvPr>
            <p:ph type="body" sz="quarter" idx="13"/>
          </p:nvPr>
        </p:nvSpPr>
        <p:spPr/>
        <p:txBody>
          <a:bodyPr/>
          <a:lstStyle/>
          <a:p>
            <a:r>
              <a:rPr lang="en-US" altLang="zh-CN" dirty="0" err="1" smtClean="0"/>
              <a:t>Wangdong</a:t>
            </a:r>
            <a:r>
              <a:rPr lang="en-US" altLang="zh-CN" dirty="0" smtClean="0"/>
              <a:t>/wx270673</a:t>
            </a:r>
            <a:endParaRPr lang="zh-CN" altLang="en-US" dirty="0"/>
          </a:p>
        </p:txBody>
      </p:sp>
      <p:sp>
        <p:nvSpPr>
          <p:cNvPr id="4" name="文本占位符 3"/>
          <p:cNvSpPr>
            <a:spLocks noGrp="1"/>
          </p:cNvSpPr>
          <p:nvPr>
            <p:ph type="body" sz="quarter" idx="14"/>
          </p:nvPr>
        </p:nvSpPr>
        <p:spPr/>
        <p:txBody>
          <a:bodyPr/>
          <a:lstStyle/>
          <a:p>
            <a:r>
              <a:rPr lang="en-US" altLang="zh-CN" smtClean="0"/>
              <a:t>2016.10.27</a:t>
            </a:r>
            <a:endParaRPr lang="zh-CN" altLang="en-US" dirty="0"/>
          </a:p>
        </p:txBody>
      </p:sp>
      <p:sp>
        <p:nvSpPr>
          <p:cNvPr id="54" name="文本占位符 53"/>
          <p:cNvSpPr>
            <a:spLocks noGrp="1"/>
          </p:cNvSpPr>
          <p:nvPr>
            <p:ph type="body" sz="quarter" idx="15"/>
          </p:nvPr>
        </p:nvSpPr>
        <p:spPr/>
        <p:txBody>
          <a:bodyPr/>
          <a:lstStyle/>
          <a:p>
            <a:r>
              <a:rPr lang="en-US" altLang="zh-CN" smtClean="0"/>
              <a:t>Yanjiangang/00207709</a:t>
            </a:r>
            <a:endParaRPr lang="zh-CN" altLang="en-US" dirty="0"/>
          </a:p>
        </p:txBody>
      </p:sp>
      <p:sp>
        <p:nvSpPr>
          <p:cNvPr id="6" name="文本占位符 5"/>
          <p:cNvSpPr>
            <a:spLocks noGrp="1"/>
          </p:cNvSpPr>
          <p:nvPr>
            <p:ph type="body" sz="quarter" idx="16"/>
          </p:nvPr>
        </p:nvSpPr>
        <p:spPr/>
        <p:txBody>
          <a:bodyPr/>
          <a:lstStyle/>
          <a:p>
            <a:r>
              <a:rPr lang="en-US" altLang="zh-CN" dirty="0" smtClean="0"/>
              <a:t>New</a:t>
            </a:r>
            <a:endParaRPr lang="zh-CN" altLang="en-US" dirty="0"/>
          </a:p>
        </p:txBody>
      </p:sp>
      <p:sp>
        <p:nvSpPr>
          <p:cNvPr id="2" name="文本占位符 1"/>
          <p:cNvSpPr>
            <a:spLocks noGrp="1"/>
          </p:cNvSpPr>
          <p:nvPr>
            <p:ph type="body" sz="quarter" idx="21"/>
          </p:nvPr>
        </p:nvSpPr>
        <p:spPr/>
        <p:txBody>
          <a:bodyPr/>
          <a:lstStyle/>
          <a:p>
            <a:r>
              <a:rPr lang="en-US" altLang="zh-CN" dirty="0" smtClean="0"/>
              <a:t>Yuan </a:t>
            </a:r>
            <a:r>
              <a:rPr lang="en-US" altLang="zh-CN" dirty="0" err="1" smtClean="0"/>
              <a:t>Weihua</a:t>
            </a:r>
            <a:r>
              <a:rPr lang="en-US" altLang="zh-CN" dirty="0" smtClean="0"/>
              <a:t>/wx462781</a:t>
            </a:r>
            <a:endParaRPr lang="zh-CN" altLang="en-US" dirty="0"/>
          </a:p>
        </p:txBody>
      </p:sp>
      <p:sp>
        <p:nvSpPr>
          <p:cNvPr id="3" name="文本占位符 2"/>
          <p:cNvSpPr>
            <a:spLocks noGrp="1"/>
          </p:cNvSpPr>
          <p:nvPr>
            <p:ph type="body" sz="quarter" idx="22"/>
          </p:nvPr>
        </p:nvSpPr>
        <p:spPr/>
        <p:txBody>
          <a:bodyPr/>
          <a:lstStyle/>
          <a:p>
            <a:r>
              <a:rPr lang="en-US" altLang="zh-CN" dirty="0" smtClean="0"/>
              <a:t>2019.4.10</a:t>
            </a:r>
            <a:endParaRPr lang="zh-CN" altLang="en-US" dirty="0"/>
          </a:p>
        </p:txBody>
      </p:sp>
      <p:sp>
        <p:nvSpPr>
          <p:cNvPr id="5" name="文本占位符 4"/>
          <p:cNvSpPr>
            <a:spLocks noGrp="1"/>
          </p:cNvSpPr>
          <p:nvPr>
            <p:ph type="body" sz="quarter" idx="23"/>
          </p:nvPr>
        </p:nvSpPr>
        <p:spPr/>
        <p:txBody>
          <a:bodyPr/>
          <a:lstStyle/>
          <a:p>
            <a:r>
              <a:rPr lang="en-US" altLang="zh-CN" dirty="0"/>
              <a:t>Liu </a:t>
            </a:r>
            <a:r>
              <a:rPr lang="en-US" altLang="zh-CN" dirty="0" err="1" smtClean="0"/>
              <a:t>Lican</a:t>
            </a:r>
            <a:r>
              <a:rPr lang="en-US" altLang="zh-CN" dirty="0" smtClean="0"/>
              <a:t>/00180730</a:t>
            </a:r>
            <a:endParaRPr lang="en-US" altLang="zh-CN" dirty="0"/>
          </a:p>
        </p:txBody>
      </p:sp>
      <p:sp>
        <p:nvSpPr>
          <p:cNvPr id="7" name="文本占位符 6"/>
          <p:cNvSpPr>
            <a:spLocks noGrp="1"/>
          </p:cNvSpPr>
          <p:nvPr>
            <p:ph type="body" sz="quarter" idx="24"/>
          </p:nvPr>
        </p:nvSpPr>
        <p:spPr/>
        <p:txBody>
          <a:bodyPr/>
          <a:lstStyle/>
          <a:p>
            <a:r>
              <a:rPr lang="en-US" altLang="zh-CN" dirty="0" smtClean="0"/>
              <a:t>Update</a:t>
            </a:r>
            <a:endParaRPr lang="zh-CN" altLang="en-US" dirty="0"/>
          </a:p>
        </p:txBody>
      </p:sp>
      <p:sp>
        <p:nvSpPr>
          <p:cNvPr id="8" name="文本占位符 7"/>
          <p:cNvSpPr>
            <a:spLocks noGrp="1"/>
          </p:cNvSpPr>
          <p:nvPr>
            <p:ph type="body" sz="quarter" idx="25"/>
          </p:nvPr>
        </p:nvSpPr>
        <p:spPr/>
        <p:txBody>
          <a:bodyPr/>
          <a:lstStyle/>
          <a:p>
            <a:endParaRPr lang="zh-CN" altLang="en-US"/>
          </a:p>
        </p:txBody>
      </p:sp>
      <p:sp>
        <p:nvSpPr>
          <p:cNvPr id="9" name="文本占位符 8"/>
          <p:cNvSpPr>
            <a:spLocks noGrp="1"/>
          </p:cNvSpPr>
          <p:nvPr>
            <p:ph type="body" sz="quarter" idx="26"/>
          </p:nvPr>
        </p:nvSpPr>
        <p:spPr/>
        <p:txBody>
          <a:bodyPr/>
          <a:lstStyle/>
          <a:p>
            <a:endParaRPr lang="zh-CN" altLang="en-US"/>
          </a:p>
        </p:txBody>
      </p:sp>
      <p:sp>
        <p:nvSpPr>
          <p:cNvPr id="10" name="文本占位符 9"/>
          <p:cNvSpPr>
            <a:spLocks noGrp="1"/>
          </p:cNvSpPr>
          <p:nvPr>
            <p:ph type="body" sz="quarter" idx="27"/>
          </p:nvPr>
        </p:nvSpPr>
        <p:spPr/>
        <p:txBody>
          <a:bodyPr/>
          <a:lstStyle/>
          <a:p>
            <a:endParaRPr lang="zh-CN" altLang="en-US"/>
          </a:p>
        </p:txBody>
      </p:sp>
      <p:sp>
        <p:nvSpPr>
          <p:cNvPr id="11" name="文本占位符 10"/>
          <p:cNvSpPr>
            <a:spLocks noGrp="1"/>
          </p:cNvSpPr>
          <p:nvPr>
            <p:ph type="body" sz="quarter" idx="28"/>
          </p:nvPr>
        </p:nvSpPr>
        <p:spPr/>
        <p:txBody>
          <a:bodyPr/>
          <a:lstStyle/>
          <a:p>
            <a:endParaRPr lang="zh-CN" altLang="en-US"/>
          </a:p>
        </p:txBody>
      </p:sp>
      <p:sp>
        <p:nvSpPr>
          <p:cNvPr id="12" name="文本占位符 11"/>
          <p:cNvSpPr>
            <a:spLocks noGrp="1"/>
          </p:cNvSpPr>
          <p:nvPr>
            <p:ph type="body" sz="quarter" idx="29"/>
          </p:nvPr>
        </p:nvSpPr>
        <p:spPr/>
        <p:txBody>
          <a:bodyPr/>
          <a:lstStyle/>
          <a:p>
            <a:endParaRPr lang="zh-CN" altLang="en-US"/>
          </a:p>
        </p:txBody>
      </p:sp>
      <p:sp>
        <p:nvSpPr>
          <p:cNvPr id="13" name="文本占位符 12"/>
          <p:cNvSpPr>
            <a:spLocks noGrp="1"/>
          </p:cNvSpPr>
          <p:nvPr>
            <p:ph type="body" sz="quarter" idx="30"/>
          </p:nvPr>
        </p:nvSpPr>
        <p:spPr/>
        <p:txBody>
          <a:bodyPr/>
          <a:lstStyle/>
          <a:p>
            <a:endParaRPr lang="zh-CN" altLang="en-US"/>
          </a:p>
        </p:txBody>
      </p:sp>
      <p:sp>
        <p:nvSpPr>
          <p:cNvPr id="14" name="文本占位符 13"/>
          <p:cNvSpPr>
            <a:spLocks noGrp="1"/>
          </p:cNvSpPr>
          <p:nvPr>
            <p:ph type="body" sz="quarter" idx="31"/>
          </p:nvPr>
        </p:nvSpPr>
        <p:spPr/>
        <p:txBody>
          <a:bodyPr/>
          <a:lstStyle/>
          <a:p>
            <a:endParaRPr lang="zh-CN" altLang="en-US"/>
          </a:p>
        </p:txBody>
      </p:sp>
      <p:sp>
        <p:nvSpPr>
          <p:cNvPr id="15" name="文本占位符 14"/>
          <p:cNvSpPr>
            <a:spLocks noGrp="1"/>
          </p:cNvSpPr>
          <p:nvPr>
            <p:ph type="body" sz="quarter" idx="32"/>
          </p:nvPr>
        </p:nvSpPr>
        <p:spPr/>
        <p:txBody>
          <a:bodyPr/>
          <a:lstStyle/>
          <a:p>
            <a:endParaRPr lang="zh-CN" altLang="en-US"/>
          </a:p>
        </p:txBody>
      </p:sp>
      <p:sp>
        <p:nvSpPr>
          <p:cNvPr id="16" name="文本占位符 15"/>
          <p:cNvSpPr>
            <a:spLocks noGrp="1"/>
          </p:cNvSpPr>
          <p:nvPr>
            <p:ph type="body" sz="quarter" idx="33"/>
          </p:nvPr>
        </p:nvSpPr>
        <p:spPr/>
        <p:txBody>
          <a:bodyPr/>
          <a:lstStyle/>
          <a:p>
            <a:endParaRPr lang="zh-CN" altLang="en-US"/>
          </a:p>
        </p:txBody>
      </p:sp>
      <p:sp>
        <p:nvSpPr>
          <p:cNvPr id="17" name="文本占位符 16"/>
          <p:cNvSpPr>
            <a:spLocks noGrp="1"/>
          </p:cNvSpPr>
          <p:nvPr>
            <p:ph type="body" sz="quarter" idx="34"/>
          </p:nvPr>
        </p:nvSpPr>
        <p:spPr/>
        <p:txBody>
          <a:bodyPr/>
          <a:lstStyle/>
          <a:p>
            <a:endParaRPr lang="zh-CN" altLang="en-US"/>
          </a:p>
        </p:txBody>
      </p:sp>
      <p:sp>
        <p:nvSpPr>
          <p:cNvPr id="18" name="文本占位符 17"/>
          <p:cNvSpPr>
            <a:spLocks noGrp="1"/>
          </p:cNvSpPr>
          <p:nvPr>
            <p:ph type="body" sz="quarter" idx="35"/>
          </p:nvPr>
        </p:nvSpPr>
        <p:spPr/>
        <p:txBody>
          <a:bodyPr/>
          <a:lstStyle/>
          <a:p>
            <a:endParaRPr lang="zh-CN" altLang="en-US"/>
          </a:p>
        </p:txBody>
      </p:sp>
      <p:sp>
        <p:nvSpPr>
          <p:cNvPr id="19" name="文本占位符 18"/>
          <p:cNvSpPr>
            <a:spLocks noGrp="1"/>
          </p:cNvSpPr>
          <p:nvPr>
            <p:ph type="body" sz="quarter" idx="36"/>
          </p:nvPr>
        </p:nvSpPr>
        <p:spPr/>
        <p:txBody>
          <a:bodyPr/>
          <a:lstStyle/>
          <a:p>
            <a:endParaRPr lang="zh-CN" altLang="en-US"/>
          </a:p>
        </p:txBody>
      </p:sp>
      <p:sp>
        <p:nvSpPr>
          <p:cNvPr id="20" name="文本占位符 19"/>
          <p:cNvSpPr>
            <a:spLocks noGrp="1"/>
          </p:cNvSpPr>
          <p:nvPr>
            <p:ph type="body" sz="quarter" idx="37"/>
          </p:nvPr>
        </p:nvSpPr>
        <p:spPr/>
        <p:txBody>
          <a:bodyPr/>
          <a:lstStyle/>
          <a:p>
            <a:endParaRPr lang="zh-CN" altLang="en-US"/>
          </a:p>
        </p:txBody>
      </p:sp>
      <p:sp>
        <p:nvSpPr>
          <p:cNvPr id="21" name="文本占位符 20"/>
          <p:cNvSpPr>
            <a:spLocks noGrp="1"/>
          </p:cNvSpPr>
          <p:nvPr>
            <p:ph type="body" sz="quarter" idx="38"/>
          </p:nvPr>
        </p:nvSpPr>
        <p:spPr/>
        <p:txBody>
          <a:bodyPr/>
          <a:lstStyle/>
          <a:p>
            <a:endParaRPr lang="zh-CN" altLang="en-US"/>
          </a:p>
        </p:txBody>
      </p:sp>
      <p:sp>
        <p:nvSpPr>
          <p:cNvPr id="22" name="文本占位符 21"/>
          <p:cNvSpPr>
            <a:spLocks noGrp="1"/>
          </p:cNvSpPr>
          <p:nvPr>
            <p:ph type="body" sz="quarter" idx="39"/>
          </p:nvPr>
        </p:nvSpPr>
        <p:spPr/>
        <p:txBody>
          <a:bodyPr/>
          <a:lstStyle/>
          <a:p>
            <a:endParaRPr lang="zh-CN" altLang="en-US"/>
          </a:p>
        </p:txBody>
      </p:sp>
      <p:sp>
        <p:nvSpPr>
          <p:cNvPr id="23" name="文本占位符 22"/>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330556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6320296" y="3017330"/>
            <a:ext cx="3340100" cy="447675"/>
            <a:chOff x="4724288" y="2970213"/>
            <a:chExt cx="3340100" cy="447675"/>
          </a:xfrm>
        </p:grpSpPr>
        <p:sp>
          <p:nvSpPr>
            <p:cNvPr id="20" name="Rectangle 123"/>
            <p:cNvSpPr>
              <a:spLocks noChangeArrowheads="1"/>
            </p:cNvSpPr>
            <p:nvPr/>
          </p:nvSpPr>
          <p:spPr bwMode="auto">
            <a:xfrm>
              <a:off x="6949963" y="2970213"/>
              <a:ext cx="1114425" cy="447675"/>
            </a:xfrm>
            <a:prstGeom prst="rect">
              <a:avLst/>
            </a:prstGeom>
            <a:solidFill>
              <a:srgbClr val="0066FF">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b="1" dirty="0">
                  <a:solidFill>
                    <a:schemeClr val="bg1"/>
                  </a:solidFill>
                  <a:latin typeface="+mn-ea"/>
                  <a:ea typeface="+mn-ea"/>
                </a:rPr>
                <a:t>CRC</a:t>
              </a:r>
            </a:p>
          </p:txBody>
        </p:sp>
        <p:sp>
          <p:nvSpPr>
            <p:cNvPr id="21" name="Rectangle 124"/>
            <p:cNvSpPr>
              <a:spLocks noChangeArrowheads="1"/>
            </p:cNvSpPr>
            <p:nvPr/>
          </p:nvSpPr>
          <p:spPr bwMode="auto">
            <a:xfrm>
              <a:off x="5840301" y="2970213"/>
              <a:ext cx="1109662" cy="447675"/>
            </a:xfrm>
            <a:prstGeom prst="rect">
              <a:avLst/>
            </a:prstGeom>
            <a:no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DATA</a:t>
              </a:r>
            </a:p>
          </p:txBody>
        </p:sp>
        <p:sp>
          <p:nvSpPr>
            <p:cNvPr id="22" name="Rectangle 125"/>
            <p:cNvSpPr>
              <a:spLocks noChangeArrowheads="1"/>
            </p:cNvSpPr>
            <p:nvPr/>
          </p:nvSpPr>
          <p:spPr bwMode="auto">
            <a:xfrm>
              <a:off x="4724288" y="2970213"/>
              <a:ext cx="1116013" cy="447675"/>
            </a:xfrm>
            <a:prstGeom prst="rect">
              <a:avLst/>
            </a:prstGeom>
            <a:solidFill>
              <a:srgbClr val="EAEAEA">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TYPE</a:t>
              </a:r>
            </a:p>
          </p:txBody>
        </p:sp>
        <p:sp>
          <p:nvSpPr>
            <p:cNvPr id="27" name="Line 130"/>
            <p:cNvSpPr>
              <a:spLocks noChangeShapeType="1"/>
            </p:cNvSpPr>
            <p:nvPr/>
          </p:nvSpPr>
          <p:spPr bwMode="auto">
            <a:xfrm>
              <a:off x="4724288" y="2970213"/>
              <a:ext cx="0" cy="447675"/>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28" name="Line 131"/>
            <p:cNvSpPr>
              <a:spLocks noChangeShapeType="1"/>
            </p:cNvSpPr>
            <p:nvPr/>
          </p:nvSpPr>
          <p:spPr bwMode="auto">
            <a:xfrm>
              <a:off x="5840301" y="2970213"/>
              <a:ext cx="0" cy="447675"/>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29" name="Line 132"/>
            <p:cNvSpPr>
              <a:spLocks noChangeShapeType="1"/>
            </p:cNvSpPr>
            <p:nvPr/>
          </p:nvSpPr>
          <p:spPr bwMode="auto">
            <a:xfrm>
              <a:off x="6949963" y="2970213"/>
              <a:ext cx="0" cy="447675"/>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30" name="Line 133"/>
            <p:cNvSpPr>
              <a:spLocks noChangeShapeType="1"/>
            </p:cNvSpPr>
            <p:nvPr/>
          </p:nvSpPr>
          <p:spPr bwMode="auto">
            <a:xfrm>
              <a:off x="8064388" y="2970213"/>
              <a:ext cx="0" cy="447675"/>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35" name="Line 138"/>
            <p:cNvSpPr>
              <a:spLocks noChangeShapeType="1"/>
            </p:cNvSpPr>
            <p:nvPr/>
          </p:nvSpPr>
          <p:spPr bwMode="auto">
            <a:xfrm>
              <a:off x="4724288" y="2970213"/>
              <a:ext cx="3340100"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37" name="Line 140"/>
            <p:cNvSpPr>
              <a:spLocks noChangeShapeType="1"/>
            </p:cNvSpPr>
            <p:nvPr/>
          </p:nvSpPr>
          <p:spPr bwMode="auto">
            <a:xfrm>
              <a:off x="4724288" y="3417888"/>
              <a:ext cx="3340100"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grpSp>
      <p:grpSp>
        <p:nvGrpSpPr>
          <p:cNvPr id="76" name="组合 75"/>
          <p:cNvGrpSpPr/>
          <p:nvPr/>
        </p:nvGrpSpPr>
        <p:grpSpPr>
          <a:xfrm>
            <a:off x="2855640" y="3017330"/>
            <a:ext cx="2224088" cy="447675"/>
            <a:chOff x="1387363" y="2970213"/>
            <a:chExt cx="2224088" cy="447675"/>
          </a:xfrm>
        </p:grpSpPr>
        <p:sp>
          <p:nvSpPr>
            <p:cNvPr id="19" name="Rectangle 122"/>
            <p:cNvSpPr>
              <a:spLocks noChangeArrowheads="1"/>
            </p:cNvSpPr>
            <p:nvPr/>
          </p:nvSpPr>
          <p:spPr bwMode="auto">
            <a:xfrm>
              <a:off x="2500201" y="2970213"/>
              <a:ext cx="1111250" cy="447675"/>
            </a:xfrm>
            <a:prstGeom prst="rect">
              <a:avLst/>
            </a:prstGeom>
            <a:no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SA</a:t>
              </a:r>
            </a:p>
          </p:txBody>
        </p:sp>
        <p:sp>
          <p:nvSpPr>
            <p:cNvPr id="24" name="Rectangle 127"/>
            <p:cNvSpPr>
              <a:spLocks noChangeArrowheads="1"/>
            </p:cNvSpPr>
            <p:nvPr/>
          </p:nvSpPr>
          <p:spPr bwMode="auto">
            <a:xfrm>
              <a:off x="1387363" y="2970213"/>
              <a:ext cx="1112838" cy="447675"/>
            </a:xfrm>
            <a:prstGeom prst="rect">
              <a:avLst/>
            </a:prstGeom>
            <a:solidFill>
              <a:srgbClr val="EAEAEA">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DA</a:t>
              </a:r>
            </a:p>
          </p:txBody>
        </p:sp>
        <p:sp>
          <p:nvSpPr>
            <p:cNvPr id="25" name="Line 128"/>
            <p:cNvSpPr>
              <a:spLocks noChangeShapeType="1"/>
            </p:cNvSpPr>
            <p:nvPr/>
          </p:nvSpPr>
          <p:spPr bwMode="auto">
            <a:xfrm>
              <a:off x="1387363" y="2970213"/>
              <a:ext cx="0" cy="447675"/>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26" name="Line 129"/>
            <p:cNvSpPr>
              <a:spLocks noChangeShapeType="1"/>
            </p:cNvSpPr>
            <p:nvPr/>
          </p:nvSpPr>
          <p:spPr bwMode="auto">
            <a:xfrm>
              <a:off x="2500201" y="2970213"/>
              <a:ext cx="0" cy="447675"/>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31" name="Line 134"/>
            <p:cNvSpPr>
              <a:spLocks noChangeShapeType="1"/>
            </p:cNvSpPr>
            <p:nvPr/>
          </p:nvSpPr>
          <p:spPr bwMode="auto">
            <a:xfrm>
              <a:off x="3611451" y="2970213"/>
              <a:ext cx="0" cy="447675"/>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34" name="Line 137"/>
            <p:cNvSpPr>
              <a:spLocks noChangeShapeType="1"/>
            </p:cNvSpPr>
            <p:nvPr/>
          </p:nvSpPr>
          <p:spPr bwMode="auto">
            <a:xfrm>
              <a:off x="1387363" y="2970213"/>
              <a:ext cx="2224088"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36" name="Line 139"/>
            <p:cNvSpPr>
              <a:spLocks noChangeShapeType="1"/>
            </p:cNvSpPr>
            <p:nvPr/>
          </p:nvSpPr>
          <p:spPr bwMode="auto">
            <a:xfrm>
              <a:off x="1387363" y="3417888"/>
              <a:ext cx="2224088"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grpSp>
      <p:sp>
        <p:nvSpPr>
          <p:cNvPr id="81" name="文本占位符 80"/>
          <p:cNvSpPr>
            <a:spLocks noGrp="1"/>
          </p:cNvSpPr>
          <p:nvPr>
            <p:ph type="body" sz="quarter" idx="12"/>
          </p:nvPr>
        </p:nvSpPr>
        <p:spPr/>
        <p:txBody>
          <a:bodyPr/>
          <a:lstStyle/>
          <a:p>
            <a:r>
              <a:rPr lang="en-US" altLang="zh-CN" smtClean="0"/>
              <a:t>Format of the VLAN Frame</a:t>
            </a:r>
            <a:endParaRPr lang="zh-CN" altLang="en-US" dirty="0"/>
          </a:p>
        </p:txBody>
      </p:sp>
      <p:sp>
        <p:nvSpPr>
          <p:cNvPr id="4" name="Freeform 107"/>
          <p:cNvSpPr>
            <a:spLocks/>
          </p:cNvSpPr>
          <p:nvPr/>
        </p:nvSpPr>
        <p:spPr bwMode="auto">
          <a:xfrm>
            <a:off x="2749500" y="3463082"/>
            <a:ext cx="6946900" cy="1262062"/>
          </a:xfrm>
          <a:custGeom>
            <a:avLst/>
            <a:gdLst>
              <a:gd name="T0" fmla="*/ 2147483647 w 4218"/>
              <a:gd name="T1" fmla="*/ 0 h 771"/>
              <a:gd name="T2" fmla="*/ 0 w 4218"/>
              <a:gd name="T3" fmla="*/ 2147483647 h 771"/>
              <a:gd name="T4" fmla="*/ 2147483647 w 4218"/>
              <a:gd name="T5" fmla="*/ 2147483647 h 771"/>
              <a:gd name="T6" fmla="*/ 2147483647 w 4218"/>
              <a:gd name="T7" fmla="*/ 0 h 771"/>
              <a:gd name="T8" fmla="*/ 2147483647 w 4218"/>
              <a:gd name="T9" fmla="*/ 0 h 771"/>
              <a:gd name="T10" fmla="*/ 0 60000 65536"/>
              <a:gd name="T11" fmla="*/ 0 60000 65536"/>
              <a:gd name="T12" fmla="*/ 0 60000 65536"/>
              <a:gd name="T13" fmla="*/ 0 60000 65536"/>
              <a:gd name="T14" fmla="*/ 0 60000 65536"/>
              <a:gd name="T15" fmla="*/ 0 w 4218"/>
              <a:gd name="T16" fmla="*/ 0 h 771"/>
              <a:gd name="T17" fmla="*/ 4218 w 4218"/>
              <a:gd name="T18" fmla="*/ 771 h 771"/>
            </a:gdLst>
            <a:ahLst/>
            <a:cxnLst>
              <a:cxn ang="T10">
                <a:pos x="T0" y="T1"/>
              </a:cxn>
              <a:cxn ang="T11">
                <a:pos x="T2" y="T3"/>
              </a:cxn>
              <a:cxn ang="T12">
                <a:pos x="T4" y="T5"/>
              </a:cxn>
              <a:cxn ang="T13">
                <a:pos x="T6" y="T7"/>
              </a:cxn>
              <a:cxn ang="T14">
                <a:pos x="T8" y="T9"/>
              </a:cxn>
            </a:cxnLst>
            <a:rect l="T15" t="T16" r="T17" b="T18"/>
            <a:pathLst>
              <a:path w="4218" h="771">
                <a:moveTo>
                  <a:pt x="1406" y="0"/>
                </a:moveTo>
                <a:lnTo>
                  <a:pt x="0" y="771"/>
                </a:lnTo>
                <a:lnTo>
                  <a:pt x="4218" y="771"/>
                </a:lnTo>
                <a:lnTo>
                  <a:pt x="2177" y="0"/>
                </a:lnTo>
                <a:lnTo>
                  <a:pt x="1406" y="0"/>
                </a:lnTo>
                <a:close/>
              </a:path>
            </a:pathLst>
          </a:custGeom>
          <a:gradFill rotWithShape="1">
            <a:gsLst>
              <a:gs pos="0">
                <a:schemeClr val="bg2"/>
              </a:gs>
              <a:gs pos="100000">
                <a:schemeClr val="bg1"/>
              </a:gs>
            </a:gsLst>
            <a:lin ang="5400000" scaled="1"/>
          </a:gradFill>
          <a:ln w="9525" cap="flat" cmpd="sng">
            <a:solidFill>
              <a:srgbClr val="EAEAEA"/>
            </a:solidFill>
            <a:prstDash val="solid"/>
            <a:round/>
            <a:headEnd type="none" w="med" len="med"/>
            <a:tailEnd type="none" w="med" len="med"/>
          </a:ln>
        </p:spPr>
        <p:txBody>
          <a:bodyPr wrap="none" anchor="ctr"/>
          <a:lstStyle/>
          <a:p>
            <a:endParaRPr lang="zh-CN" altLang="en-US">
              <a:latin typeface="+mn-ea"/>
              <a:ea typeface="+mn-ea"/>
            </a:endParaRPr>
          </a:p>
        </p:txBody>
      </p:sp>
      <p:sp>
        <p:nvSpPr>
          <p:cNvPr id="5" name="AutoShape 108"/>
          <p:cNvSpPr>
            <a:spLocks noChangeArrowheads="1"/>
          </p:cNvSpPr>
          <p:nvPr/>
        </p:nvSpPr>
        <p:spPr bwMode="auto">
          <a:xfrm>
            <a:off x="5150036" y="2127250"/>
            <a:ext cx="1270000" cy="846138"/>
          </a:xfrm>
          <a:prstGeom prst="flowChartExtract">
            <a:avLst/>
          </a:prstGeom>
          <a:gradFill rotWithShape="1">
            <a:gsLst>
              <a:gs pos="0">
                <a:schemeClr val="bg2"/>
              </a:gs>
              <a:gs pos="100000">
                <a:schemeClr val="bg1"/>
              </a:gs>
            </a:gsLst>
            <a:lin ang="5400000" scaled="1"/>
          </a:gradFill>
          <a:ln w="9525" algn="ctr">
            <a:solidFill>
              <a:srgbClr val="EAEAEA"/>
            </a:solidFill>
            <a:miter lim="800000"/>
            <a:headEnd/>
            <a:tailEnd/>
          </a:ln>
        </p:spPr>
        <p:txBody>
          <a:bodyPr wrap="none" anchor="ctr"/>
          <a:lstStyle/>
          <a:p>
            <a:endParaRPr lang="zh-CN" altLang="en-US">
              <a:latin typeface="+mn-ea"/>
              <a:ea typeface="+mn-ea"/>
            </a:endParaRPr>
          </a:p>
        </p:txBody>
      </p:sp>
      <p:grpSp>
        <p:nvGrpSpPr>
          <p:cNvPr id="3" name="组合 72"/>
          <p:cNvGrpSpPr/>
          <p:nvPr/>
        </p:nvGrpSpPr>
        <p:grpSpPr>
          <a:xfrm>
            <a:off x="3539716" y="1700808"/>
            <a:ext cx="5621102" cy="431800"/>
            <a:chOff x="1295636" y="1695450"/>
            <a:chExt cx="5621102" cy="431800"/>
          </a:xfrm>
        </p:grpSpPr>
        <p:sp>
          <p:nvSpPr>
            <p:cNvPr id="6" name="Rectangle 109"/>
            <p:cNvSpPr>
              <a:spLocks noChangeArrowheads="1"/>
            </p:cNvSpPr>
            <p:nvPr/>
          </p:nvSpPr>
          <p:spPr bwMode="auto">
            <a:xfrm>
              <a:off x="5794375" y="1695450"/>
              <a:ext cx="1122363" cy="431800"/>
            </a:xfrm>
            <a:prstGeom prst="rect">
              <a:avLst/>
            </a:prstGeom>
            <a:solidFill>
              <a:srgbClr val="0070C0">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b="1" dirty="0">
                  <a:solidFill>
                    <a:schemeClr val="bg1"/>
                  </a:solidFill>
                  <a:latin typeface="+mn-ea"/>
                  <a:ea typeface="+mn-ea"/>
                </a:rPr>
                <a:t>CRC</a:t>
              </a:r>
            </a:p>
          </p:txBody>
        </p:sp>
        <p:sp>
          <p:nvSpPr>
            <p:cNvPr id="7" name="Rectangle 110"/>
            <p:cNvSpPr>
              <a:spLocks noChangeArrowheads="1"/>
            </p:cNvSpPr>
            <p:nvPr/>
          </p:nvSpPr>
          <p:spPr bwMode="auto">
            <a:xfrm>
              <a:off x="4673600" y="1695450"/>
              <a:ext cx="1120775" cy="431800"/>
            </a:xfrm>
            <a:prstGeom prst="rect">
              <a:avLst/>
            </a:prstGeom>
            <a:no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DATA</a:t>
              </a:r>
            </a:p>
          </p:txBody>
        </p:sp>
        <p:sp>
          <p:nvSpPr>
            <p:cNvPr id="8" name="Rectangle 111"/>
            <p:cNvSpPr>
              <a:spLocks noChangeArrowheads="1"/>
            </p:cNvSpPr>
            <p:nvPr/>
          </p:nvSpPr>
          <p:spPr bwMode="auto">
            <a:xfrm>
              <a:off x="3551238" y="1695450"/>
              <a:ext cx="1122362" cy="431800"/>
            </a:xfrm>
            <a:prstGeom prst="rect">
              <a:avLst/>
            </a:prstGeom>
            <a:solidFill>
              <a:srgbClr val="EAEAEA">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TYPE</a:t>
              </a:r>
            </a:p>
          </p:txBody>
        </p:sp>
        <p:sp>
          <p:nvSpPr>
            <p:cNvPr id="9" name="Rectangle 112"/>
            <p:cNvSpPr>
              <a:spLocks noChangeArrowheads="1"/>
            </p:cNvSpPr>
            <p:nvPr/>
          </p:nvSpPr>
          <p:spPr bwMode="auto">
            <a:xfrm>
              <a:off x="2430463" y="1695450"/>
              <a:ext cx="1120775" cy="431800"/>
            </a:xfrm>
            <a:prstGeom prst="rect">
              <a:avLst/>
            </a:prstGeom>
            <a:no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SA</a:t>
              </a:r>
            </a:p>
          </p:txBody>
        </p:sp>
        <p:sp>
          <p:nvSpPr>
            <p:cNvPr id="10" name="Rectangle 113"/>
            <p:cNvSpPr>
              <a:spLocks noChangeArrowheads="1"/>
            </p:cNvSpPr>
            <p:nvPr/>
          </p:nvSpPr>
          <p:spPr bwMode="auto">
            <a:xfrm>
              <a:off x="1308100" y="1695450"/>
              <a:ext cx="1122363" cy="431800"/>
            </a:xfrm>
            <a:prstGeom prst="rect">
              <a:avLst/>
            </a:prstGeom>
            <a:solidFill>
              <a:srgbClr val="EAEAEA">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dirty="0">
                  <a:solidFill>
                    <a:srgbClr val="C00000"/>
                  </a:solidFill>
                  <a:latin typeface="+mn-ea"/>
                  <a:ea typeface="+mn-ea"/>
                </a:rPr>
                <a:t>DA</a:t>
              </a:r>
            </a:p>
          </p:txBody>
        </p:sp>
        <p:sp>
          <p:nvSpPr>
            <p:cNvPr id="11" name="Line 114"/>
            <p:cNvSpPr>
              <a:spLocks noChangeShapeType="1"/>
            </p:cNvSpPr>
            <p:nvPr/>
          </p:nvSpPr>
          <p:spPr bwMode="auto">
            <a:xfrm>
              <a:off x="1308100" y="1695450"/>
              <a:ext cx="5608638"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12" name="Line 115"/>
            <p:cNvSpPr>
              <a:spLocks noChangeShapeType="1"/>
            </p:cNvSpPr>
            <p:nvPr/>
          </p:nvSpPr>
          <p:spPr bwMode="auto">
            <a:xfrm>
              <a:off x="1295636" y="2127250"/>
              <a:ext cx="5608638"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13" name="Line 116"/>
            <p:cNvSpPr>
              <a:spLocks noChangeShapeType="1"/>
            </p:cNvSpPr>
            <p:nvPr/>
          </p:nvSpPr>
          <p:spPr bwMode="auto">
            <a:xfrm>
              <a:off x="1308100" y="1695450"/>
              <a:ext cx="0" cy="43180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14" name="Line 117"/>
            <p:cNvSpPr>
              <a:spLocks noChangeShapeType="1"/>
            </p:cNvSpPr>
            <p:nvPr/>
          </p:nvSpPr>
          <p:spPr bwMode="auto">
            <a:xfrm>
              <a:off x="2430463" y="1695450"/>
              <a:ext cx="0" cy="431800"/>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15" name="Line 118"/>
            <p:cNvSpPr>
              <a:spLocks noChangeShapeType="1"/>
            </p:cNvSpPr>
            <p:nvPr/>
          </p:nvSpPr>
          <p:spPr bwMode="auto">
            <a:xfrm>
              <a:off x="3551238" y="1695450"/>
              <a:ext cx="0" cy="431800"/>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16" name="Line 119"/>
            <p:cNvSpPr>
              <a:spLocks noChangeShapeType="1"/>
            </p:cNvSpPr>
            <p:nvPr/>
          </p:nvSpPr>
          <p:spPr bwMode="auto">
            <a:xfrm>
              <a:off x="4673600" y="1695450"/>
              <a:ext cx="0" cy="431800"/>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17" name="Line 120"/>
            <p:cNvSpPr>
              <a:spLocks noChangeShapeType="1"/>
            </p:cNvSpPr>
            <p:nvPr/>
          </p:nvSpPr>
          <p:spPr bwMode="auto">
            <a:xfrm>
              <a:off x="5794375" y="1695450"/>
              <a:ext cx="0" cy="431800"/>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18" name="Line 121"/>
            <p:cNvSpPr>
              <a:spLocks noChangeShapeType="1"/>
            </p:cNvSpPr>
            <p:nvPr/>
          </p:nvSpPr>
          <p:spPr bwMode="auto">
            <a:xfrm>
              <a:off x="6916738" y="1695450"/>
              <a:ext cx="0" cy="43180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grpSp>
      <p:grpSp>
        <p:nvGrpSpPr>
          <p:cNvPr id="79" name="组合 78"/>
          <p:cNvGrpSpPr/>
          <p:nvPr/>
        </p:nvGrpSpPr>
        <p:grpSpPr>
          <a:xfrm>
            <a:off x="5087888" y="3017330"/>
            <a:ext cx="1224136" cy="447675"/>
            <a:chOff x="3563888" y="2970213"/>
            <a:chExt cx="1224136" cy="447675"/>
          </a:xfrm>
        </p:grpSpPr>
        <p:sp>
          <p:nvSpPr>
            <p:cNvPr id="23" name="Rectangle 126"/>
            <p:cNvSpPr>
              <a:spLocks noChangeArrowheads="1"/>
            </p:cNvSpPr>
            <p:nvPr/>
          </p:nvSpPr>
          <p:spPr bwMode="auto">
            <a:xfrm>
              <a:off x="3563888" y="2970213"/>
              <a:ext cx="1224000" cy="447675"/>
            </a:xfrm>
            <a:prstGeom prst="rect">
              <a:avLst/>
            </a:prstGeom>
            <a:solidFill>
              <a:srgbClr val="990000">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b="1" dirty="0">
                  <a:solidFill>
                    <a:schemeClr val="bg1"/>
                  </a:solidFill>
                  <a:latin typeface="+mn-ea"/>
                  <a:ea typeface="+mn-ea"/>
                </a:rPr>
                <a:t>TAG</a:t>
              </a:r>
            </a:p>
          </p:txBody>
        </p:sp>
        <p:sp>
          <p:nvSpPr>
            <p:cNvPr id="32" name="Line 135"/>
            <p:cNvSpPr>
              <a:spLocks noChangeShapeType="1"/>
            </p:cNvSpPr>
            <p:nvPr/>
          </p:nvSpPr>
          <p:spPr bwMode="auto">
            <a:xfrm>
              <a:off x="3563888" y="2970213"/>
              <a:ext cx="1224000" cy="0"/>
            </a:xfrm>
            <a:prstGeom prst="line">
              <a:avLst/>
            </a:prstGeom>
            <a:noFill/>
            <a:ln w="1270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33" name="Line 136"/>
            <p:cNvSpPr>
              <a:spLocks noChangeShapeType="1"/>
            </p:cNvSpPr>
            <p:nvPr/>
          </p:nvSpPr>
          <p:spPr bwMode="auto">
            <a:xfrm>
              <a:off x="3564024" y="3417888"/>
              <a:ext cx="1224000" cy="0"/>
            </a:xfrm>
            <a:prstGeom prst="line">
              <a:avLst/>
            </a:prstGeom>
            <a:noFill/>
            <a:ln w="12700">
              <a:solidFill>
                <a:schemeClr val="bg2"/>
              </a:solidFill>
              <a:round/>
              <a:headEnd/>
              <a:tailEnd/>
            </a:ln>
          </p:spPr>
          <p:txBody>
            <a:bodyPr lIns="90000" tIns="46800" rIns="90000" bIns="46800" anchor="ctr" anchorCtr="1"/>
            <a:lstStyle/>
            <a:p>
              <a:endParaRPr lang="zh-CN" altLang="en-US">
                <a:latin typeface="+mn-ea"/>
                <a:ea typeface="+mn-ea"/>
              </a:endParaRPr>
            </a:p>
          </p:txBody>
        </p:sp>
      </p:grpSp>
      <p:sp>
        <p:nvSpPr>
          <p:cNvPr id="38" name="Text Box 141"/>
          <p:cNvSpPr txBox="1">
            <a:spLocks noChangeArrowheads="1"/>
          </p:cNvSpPr>
          <p:nvPr/>
        </p:nvSpPr>
        <p:spPr bwMode="auto">
          <a:xfrm>
            <a:off x="2299622" y="1362255"/>
            <a:ext cx="3239605" cy="338554"/>
          </a:xfrm>
          <a:prstGeom prst="rect">
            <a:avLst/>
          </a:prstGeom>
          <a:noFill/>
          <a:ln w="9525" algn="ctr">
            <a:noFill/>
            <a:miter lim="800000"/>
            <a:headEnd/>
            <a:tailEnd/>
          </a:ln>
        </p:spPr>
        <p:txBody>
          <a:bodyPr wrap="none">
            <a:spAutoFit/>
          </a:bodyPr>
          <a:lstStyle/>
          <a:p>
            <a:r>
              <a:rPr kumimoji="1" lang="en-US" altLang="zh-CN" sz="1600" dirty="0">
                <a:solidFill>
                  <a:srgbClr val="C00000"/>
                </a:solidFill>
                <a:latin typeface="+mn-ea"/>
                <a:ea typeface="+mn-ea"/>
                <a:cs typeface="Arial" charset="0"/>
              </a:rPr>
              <a:t>Traditional Ethernet data frame</a:t>
            </a:r>
            <a:endParaRPr kumimoji="1" lang="zh-CN" altLang="en-US" sz="1600" dirty="0">
              <a:solidFill>
                <a:srgbClr val="C00000"/>
              </a:solidFill>
              <a:latin typeface="+mn-ea"/>
              <a:ea typeface="+mn-ea"/>
              <a:cs typeface="Arial" charset="0"/>
            </a:endParaRPr>
          </a:p>
        </p:txBody>
      </p:sp>
      <p:sp>
        <p:nvSpPr>
          <p:cNvPr id="39" name="Text Box 142"/>
          <p:cNvSpPr txBox="1">
            <a:spLocks noChangeArrowheads="1"/>
          </p:cNvSpPr>
          <p:nvPr/>
        </p:nvSpPr>
        <p:spPr bwMode="auto">
          <a:xfrm>
            <a:off x="2278499" y="2534287"/>
            <a:ext cx="3520131" cy="338554"/>
          </a:xfrm>
          <a:prstGeom prst="rect">
            <a:avLst/>
          </a:prstGeom>
          <a:noFill/>
          <a:ln w="9525" algn="ctr">
            <a:noFill/>
            <a:miter lim="800000"/>
            <a:headEnd/>
            <a:tailEnd/>
          </a:ln>
        </p:spPr>
        <p:txBody>
          <a:bodyPr wrap="none">
            <a:spAutoFit/>
          </a:bodyPr>
          <a:lstStyle/>
          <a:p>
            <a:r>
              <a:rPr kumimoji="1" lang="en-US" altLang="zh-CN" sz="1600" dirty="0">
                <a:solidFill>
                  <a:srgbClr val="C00000"/>
                </a:solidFill>
                <a:latin typeface="+mn-ea"/>
                <a:ea typeface="+mn-ea"/>
                <a:cs typeface="Arial" charset="0"/>
              </a:rPr>
              <a:t>IEEE 802.1Q tagged frame format </a:t>
            </a:r>
            <a:endParaRPr kumimoji="1" lang="zh-CN" altLang="en-US" sz="1600" dirty="0">
              <a:solidFill>
                <a:srgbClr val="C00000"/>
              </a:solidFill>
              <a:latin typeface="+mn-ea"/>
              <a:ea typeface="+mn-ea"/>
              <a:cs typeface="Arial" charset="0"/>
            </a:endParaRPr>
          </a:p>
        </p:txBody>
      </p:sp>
      <p:grpSp>
        <p:nvGrpSpPr>
          <p:cNvPr id="74" name="组合 74"/>
          <p:cNvGrpSpPr/>
          <p:nvPr/>
        </p:nvGrpSpPr>
        <p:grpSpPr>
          <a:xfrm>
            <a:off x="2713496" y="4741888"/>
            <a:ext cx="6946900" cy="1495425"/>
            <a:chOff x="958850" y="4679950"/>
            <a:chExt cx="6946900" cy="1495425"/>
          </a:xfrm>
        </p:grpSpPr>
        <p:sp>
          <p:nvSpPr>
            <p:cNvPr id="40" name="Rectangle 143"/>
            <p:cNvSpPr>
              <a:spLocks noChangeArrowheads="1"/>
            </p:cNvSpPr>
            <p:nvPr/>
          </p:nvSpPr>
          <p:spPr bwMode="auto">
            <a:xfrm>
              <a:off x="4391025" y="4679950"/>
              <a:ext cx="658813" cy="885825"/>
            </a:xfrm>
            <a:prstGeom prst="rect">
              <a:avLst/>
            </a:prstGeom>
            <a:no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2000" dirty="0">
                  <a:solidFill>
                    <a:srgbClr val="C00000"/>
                  </a:solidFill>
                  <a:latin typeface="+mn-ea"/>
                  <a:ea typeface="+mn-ea"/>
                </a:rPr>
                <a:t>PRI</a:t>
              </a:r>
            </a:p>
          </p:txBody>
        </p:sp>
        <p:sp>
          <p:nvSpPr>
            <p:cNvPr id="41" name="Rectangle 144"/>
            <p:cNvSpPr>
              <a:spLocks noChangeArrowheads="1"/>
            </p:cNvSpPr>
            <p:nvPr/>
          </p:nvSpPr>
          <p:spPr bwMode="auto">
            <a:xfrm>
              <a:off x="5268913" y="4679950"/>
              <a:ext cx="2635250" cy="885825"/>
            </a:xfrm>
            <a:prstGeom prst="rect">
              <a:avLst/>
            </a:prstGeom>
            <a:solidFill>
              <a:srgbClr val="FF9933">
                <a:alpha val="50195"/>
              </a:srgbClr>
            </a:solid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900" b="1" dirty="0">
                  <a:latin typeface="+mn-ea"/>
                  <a:ea typeface="+mn-ea"/>
                </a:rPr>
                <a:t>VLAN </a:t>
              </a:r>
              <a:r>
                <a:rPr lang="en-US" altLang="zh-CN" sz="1900" b="1" dirty="0">
                  <a:latin typeface="+mn-ea"/>
                  <a:ea typeface="+mn-ea"/>
                </a:rPr>
                <a:t>ID</a:t>
              </a:r>
            </a:p>
          </p:txBody>
        </p:sp>
        <p:sp>
          <p:nvSpPr>
            <p:cNvPr id="42" name="Rectangle 145"/>
            <p:cNvSpPr>
              <a:spLocks noChangeArrowheads="1"/>
            </p:cNvSpPr>
            <p:nvPr/>
          </p:nvSpPr>
          <p:spPr bwMode="auto">
            <a:xfrm>
              <a:off x="5018088" y="4730750"/>
              <a:ext cx="284162" cy="755650"/>
            </a:xfrm>
            <a:prstGeom prst="rect">
              <a:avLst/>
            </a:prstGeom>
            <a:no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1600">
                  <a:solidFill>
                    <a:srgbClr val="990000"/>
                  </a:solidFill>
                  <a:latin typeface="+mn-ea"/>
                  <a:ea typeface="+mn-ea"/>
                </a:rPr>
                <a:t>CFI</a:t>
              </a:r>
            </a:p>
          </p:txBody>
        </p:sp>
        <p:sp>
          <p:nvSpPr>
            <p:cNvPr id="43" name="Rectangle 146"/>
            <p:cNvSpPr>
              <a:spLocks noChangeArrowheads="1"/>
            </p:cNvSpPr>
            <p:nvPr/>
          </p:nvSpPr>
          <p:spPr bwMode="auto">
            <a:xfrm>
              <a:off x="958850" y="4679950"/>
              <a:ext cx="3432175" cy="885825"/>
            </a:xfrm>
            <a:prstGeom prst="rect">
              <a:avLst/>
            </a:prstGeom>
            <a:noFill/>
            <a:ln w="9525" algn="ctr">
              <a:noFill/>
              <a:miter lim="800000"/>
              <a:headEnd/>
              <a:tailEnd/>
            </a:ln>
          </p:spPr>
          <p:txBody>
            <a:bodyPr lIns="90000" tIns="46800" rIns="90000" bIns="46800" anchor="ctr" anchorCtr="1"/>
            <a:lstStyle/>
            <a:p>
              <a:pPr defTabSz="784225" fontAlgn="base">
                <a:lnSpc>
                  <a:spcPct val="140000"/>
                </a:lnSpc>
                <a:spcBef>
                  <a:spcPct val="30000"/>
                </a:spcBef>
                <a:buClr>
                  <a:srgbClr val="808080"/>
                </a:buClr>
                <a:buSzPct val="60000"/>
              </a:pPr>
              <a:r>
                <a:rPr lang="en-US" altLang="zh-CN" sz="2400" dirty="0">
                  <a:solidFill>
                    <a:srgbClr val="C00000"/>
                  </a:solidFill>
                  <a:latin typeface="+mn-ea"/>
                  <a:ea typeface="+mn-ea"/>
                </a:rPr>
                <a:t>0x8100</a:t>
              </a:r>
            </a:p>
          </p:txBody>
        </p:sp>
        <p:sp>
          <p:nvSpPr>
            <p:cNvPr id="44" name="Line 147"/>
            <p:cNvSpPr>
              <a:spLocks noChangeShapeType="1"/>
            </p:cNvSpPr>
            <p:nvPr/>
          </p:nvSpPr>
          <p:spPr bwMode="auto">
            <a:xfrm>
              <a:off x="958850" y="4679950"/>
              <a:ext cx="0" cy="885825"/>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45" name="Line 148"/>
            <p:cNvSpPr>
              <a:spLocks noChangeShapeType="1"/>
            </p:cNvSpPr>
            <p:nvPr/>
          </p:nvSpPr>
          <p:spPr bwMode="auto">
            <a:xfrm>
              <a:off x="5049838" y="4679950"/>
              <a:ext cx="0" cy="885825"/>
            </a:xfrm>
            <a:prstGeom prst="line">
              <a:avLst/>
            </a:prstGeom>
            <a:noFill/>
            <a:ln w="19050">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46" name="Line 149"/>
            <p:cNvSpPr>
              <a:spLocks noChangeShapeType="1"/>
            </p:cNvSpPr>
            <p:nvPr/>
          </p:nvSpPr>
          <p:spPr bwMode="auto">
            <a:xfrm>
              <a:off x="7904163" y="4679950"/>
              <a:ext cx="0" cy="885825"/>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47" name="Line 150"/>
            <p:cNvSpPr>
              <a:spLocks noChangeShapeType="1"/>
            </p:cNvSpPr>
            <p:nvPr/>
          </p:nvSpPr>
          <p:spPr bwMode="auto">
            <a:xfrm>
              <a:off x="5268913" y="4679950"/>
              <a:ext cx="0" cy="885825"/>
            </a:xfrm>
            <a:prstGeom prst="line">
              <a:avLst/>
            </a:prstGeom>
            <a:noFill/>
            <a:ln w="19050">
              <a:solidFill>
                <a:schemeClr val="bg2"/>
              </a:solidFill>
              <a:round/>
              <a:headEnd/>
              <a:tailEnd/>
            </a:ln>
          </p:spPr>
          <p:txBody>
            <a:bodyPr/>
            <a:lstStyle/>
            <a:p>
              <a:endParaRPr lang="zh-CN" altLang="en-US">
                <a:latin typeface="+mn-ea"/>
                <a:ea typeface="+mn-ea"/>
              </a:endParaRPr>
            </a:p>
          </p:txBody>
        </p:sp>
        <p:sp>
          <p:nvSpPr>
            <p:cNvPr id="48" name="Line 151"/>
            <p:cNvSpPr>
              <a:spLocks noChangeShapeType="1"/>
            </p:cNvSpPr>
            <p:nvPr/>
          </p:nvSpPr>
          <p:spPr bwMode="auto">
            <a:xfrm>
              <a:off x="958850" y="4679950"/>
              <a:ext cx="6945313"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49" name="Line 152"/>
            <p:cNvSpPr>
              <a:spLocks noChangeShapeType="1"/>
            </p:cNvSpPr>
            <p:nvPr/>
          </p:nvSpPr>
          <p:spPr bwMode="auto">
            <a:xfrm>
              <a:off x="958850" y="5565775"/>
              <a:ext cx="6945313" cy="0"/>
            </a:xfrm>
            <a:prstGeom prst="line">
              <a:avLst/>
            </a:prstGeom>
            <a:noFill/>
            <a:ln w="12700" cap="sq">
              <a:solidFill>
                <a:schemeClr val="bg2"/>
              </a:solidFill>
              <a:round/>
              <a:headEnd/>
              <a:tailEnd/>
            </a:ln>
          </p:spPr>
          <p:txBody>
            <a:bodyPr lIns="90000" tIns="46800" rIns="90000" bIns="46800" anchor="ctr" anchorCtr="1"/>
            <a:lstStyle/>
            <a:p>
              <a:endParaRPr lang="zh-CN" altLang="en-US">
                <a:latin typeface="+mn-ea"/>
                <a:ea typeface="+mn-ea"/>
              </a:endParaRPr>
            </a:p>
          </p:txBody>
        </p:sp>
        <p:sp>
          <p:nvSpPr>
            <p:cNvPr id="50" name="Line 153"/>
            <p:cNvSpPr>
              <a:spLocks noChangeShapeType="1"/>
            </p:cNvSpPr>
            <p:nvPr/>
          </p:nvSpPr>
          <p:spPr bwMode="auto">
            <a:xfrm>
              <a:off x="4391025" y="4679950"/>
              <a:ext cx="0" cy="885825"/>
            </a:xfrm>
            <a:prstGeom prst="line">
              <a:avLst/>
            </a:prstGeom>
            <a:noFill/>
            <a:ln w="19050">
              <a:solidFill>
                <a:schemeClr val="bg2"/>
              </a:solidFill>
              <a:round/>
              <a:headEnd/>
              <a:tailEnd/>
            </a:ln>
          </p:spPr>
          <p:txBody>
            <a:bodyPr/>
            <a:lstStyle/>
            <a:p>
              <a:endParaRPr lang="zh-CN" altLang="en-US">
                <a:latin typeface="+mn-ea"/>
                <a:ea typeface="+mn-ea"/>
              </a:endParaRPr>
            </a:p>
          </p:txBody>
        </p:sp>
        <p:sp>
          <p:nvSpPr>
            <p:cNvPr id="51" name="Text Box 154"/>
            <p:cNvSpPr txBox="1">
              <a:spLocks noChangeArrowheads="1"/>
            </p:cNvSpPr>
            <p:nvPr/>
          </p:nvSpPr>
          <p:spPr bwMode="auto">
            <a:xfrm>
              <a:off x="2306257" y="5781675"/>
              <a:ext cx="702436" cy="369332"/>
            </a:xfrm>
            <a:prstGeom prst="rect">
              <a:avLst/>
            </a:prstGeom>
            <a:noFill/>
            <a:ln w="9525" algn="ctr">
              <a:noFill/>
              <a:miter lim="800000"/>
              <a:headEnd/>
              <a:tailEnd/>
            </a:ln>
          </p:spPr>
          <p:txBody>
            <a:bodyPr wrap="none">
              <a:spAutoFit/>
            </a:bodyPr>
            <a:lstStyle/>
            <a:p>
              <a:pPr algn="ctr" defTabSz="784225" eaLnBrk="0" fontAlgn="base" hangingPunct="0"/>
              <a:r>
                <a:rPr lang="en-US" altLang="zh-CN" sz="1800" dirty="0">
                  <a:latin typeface="+mn-ea"/>
                  <a:ea typeface="+mn-ea"/>
                </a:rPr>
                <a:t>TPID</a:t>
              </a:r>
            </a:p>
          </p:txBody>
        </p:sp>
        <p:sp>
          <p:nvSpPr>
            <p:cNvPr id="52" name="Text Box 155"/>
            <p:cNvSpPr txBox="1">
              <a:spLocks noChangeArrowheads="1"/>
            </p:cNvSpPr>
            <p:nvPr/>
          </p:nvSpPr>
          <p:spPr bwMode="auto">
            <a:xfrm>
              <a:off x="5847990" y="5778500"/>
              <a:ext cx="527773" cy="369332"/>
            </a:xfrm>
            <a:prstGeom prst="rect">
              <a:avLst/>
            </a:prstGeom>
            <a:noFill/>
            <a:ln w="9525" algn="ctr">
              <a:noFill/>
              <a:miter lim="800000"/>
              <a:headEnd/>
              <a:tailEnd/>
            </a:ln>
          </p:spPr>
          <p:txBody>
            <a:bodyPr wrap="none">
              <a:spAutoFit/>
            </a:bodyPr>
            <a:lstStyle/>
            <a:p>
              <a:pPr algn="ctr" defTabSz="784225" eaLnBrk="0" fontAlgn="base" hangingPunct="0"/>
              <a:r>
                <a:rPr lang="en-US" altLang="zh-CN" sz="1800">
                  <a:latin typeface="+mn-ea"/>
                  <a:ea typeface="+mn-ea"/>
                </a:rPr>
                <a:t>TCI</a:t>
              </a:r>
            </a:p>
          </p:txBody>
        </p:sp>
        <p:sp>
          <p:nvSpPr>
            <p:cNvPr id="53" name="Line 156"/>
            <p:cNvSpPr>
              <a:spLocks noChangeShapeType="1"/>
            </p:cNvSpPr>
            <p:nvPr/>
          </p:nvSpPr>
          <p:spPr bwMode="auto">
            <a:xfrm>
              <a:off x="958850" y="5780088"/>
              <a:ext cx="0" cy="381000"/>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54" name="Line 157"/>
            <p:cNvSpPr>
              <a:spLocks noChangeShapeType="1"/>
            </p:cNvSpPr>
            <p:nvPr/>
          </p:nvSpPr>
          <p:spPr bwMode="auto">
            <a:xfrm>
              <a:off x="4394200" y="5784850"/>
              <a:ext cx="0" cy="381000"/>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55" name="Line 158"/>
            <p:cNvSpPr>
              <a:spLocks noChangeShapeType="1"/>
            </p:cNvSpPr>
            <p:nvPr/>
          </p:nvSpPr>
          <p:spPr bwMode="auto">
            <a:xfrm>
              <a:off x="7905750" y="5794375"/>
              <a:ext cx="0" cy="381000"/>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56" name="Line 159"/>
            <p:cNvSpPr>
              <a:spLocks noChangeShapeType="1"/>
            </p:cNvSpPr>
            <p:nvPr/>
          </p:nvSpPr>
          <p:spPr bwMode="auto">
            <a:xfrm>
              <a:off x="3205163" y="5970588"/>
              <a:ext cx="1004887" cy="0"/>
            </a:xfrm>
            <a:prstGeom prst="line">
              <a:avLst/>
            </a:prstGeom>
            <a:noFill/>
            <a:ln w="25400">
              <a:solidFill>
                <a:schemeClr val="bg2"/>
              </a:solidFill>
              <a:round/>
              <a:headEnd/>
              <a:tailEnd type="triangle" w="med" len="med"/>
            </a:ln>
          </p:spPr>
          <p:txBody>
            <a:bodyPr/>
            <a:lstStyle/>
            <a:p>
              <a:endParaRPr lang="zh-CN" altLang="en-US">
                <a:latin typeface="+mn-ea"/>
                <a:ea typeface="+mn-ea"/>
              </a:endParaRPr>
            </a:p>
          </p:txBody>
        </p:sp>
        <p:sp>
          <p:nvSpPr>
            <p:cNvPr id="57" name="Line 160"/>
            <p:cNvSpPr>
              <a:spLocks noChangeShapeType="1"/>
            </p:cNvSpPr>
            <p:nvPr/>
          </p:nvSpPr>
          <p:spPr bwMode="auto">
            <a:xfrm>
              <a:off x="1125538" y="5970588"/>
              <a:ext cx="1004887" cy="0"/>
            </a:xfrm>
            <a:prstGeom prst="line">
              <a:avLst/>
            </a:prstGeom>
            <a:noFill/>
            <a:ln w="25400">
              <a:solidFill>
                <a:schemeClr val="bg2"/>
              </a:solidFill>
              <a:round/>
              <a:headEnd type="triangle" w="med" len="med"/>
              <a:tailEnd/>
            </a:ln>
          </p:spPr>
          <p:txBody>
            <a:bodyPr/>
            <a:lstStyle/>
            <a:p>
              <a:endParaRPr lang="zh-CN" altLang="en-US">
                <a:latin typeface="+mn-ea"/>
                <a:ea typeface="+mn-ea"/>
              </a:endParaRPr>
            </a:p>
          </p:txBody>
        </p:sp>
        <p:sp>
          <p:nvSpPr>
            <p:cNvPr id="58" name="Line 161"/>
            <p:cNvSpPr>
              <a:spLocks noChangeShapeType="1"/>
            </p:cNvSpPr>
            <p:nvPr/>
          </p:nvSpPr>
          <p:spPr bwMode="auto">
            <a:xfrm>
              <a:off x="4545013" y="5970588"/>
              <a:ext cx="1004887" cy="0"/>
            </a:xfrm>
            <a:prstGeom prst="line">
              <a:avLst/>
            </a:prstGeom>
            <a:noFill/>
            <a:ln w="25400">
              <a:solidFill>
                <a:schemeClr val="bg2"/>
              </a:solidFill>
              <a:round/>
              <a:headEnd type="triangle" w="med" len="med"/>
              <a:tailEnd/>
            </a:ln>
          </p:spPr>
          <p:txBody>
            <a:bodyPr/>
            <a:lstStyle/>
            <a:p>
              <a:endParaRPr lang="zh-CN" altLang="en-US">
                <a:latin typeface="+mn-ea"/>
                <a:ea typeface="+mn-ea"/>
              </a:endParaRPr>
            </a:p>
          </p:txBody>
        </p:sp>
        <p:sp>
          <p:nvSpPr>
            <p:cNvPr id="59" name="Line 162"/>
            <p:cNvSpPr>
              <a:spLocks noChangeShapeType="1"/>
            </p:cNvSpPr>
            <p:nvPr/>
          </p:nvSpPr>
          <p:spPr bwMode="auto">
            <a:xfrm>
              <a:off x="6713538" y="5970588"/>
              <a:ext cx="1004887" cy="0"/>
            </a:xfrm>
            <a:prstGeom prst="line">
              <a:avLst/>
            </a:prstGeom>
            <a:noFill/>
            <a:ln w="25400">
              <a:solidFill>
                <a:schemeClr val="bg2"/>
              </a:solidFill>
              <a:round/>
              <a:headEnd/>
              <a:tailEnd type="triangle" w="med" len="med"/>
            </a:ln>
          </p:spPr>
          <p:txBody>
            <a:bodyPr/>
            <a:lstStyle/>
            <a:p>
              <a:endParaRPr lang="zh-CN" altLang="en-US">
                <a:latin typeface="+mn-ea"/>
                <a:ea typeface="+mn-ea"/>
              </a:endParaRPr>
            </a:p>
          </p:txBody>
        </p:sp>
        <p:sp>
          <p:nvSpPr>
            <p:cNvPr id="60" name="Line 163"/>
            <p:cNvSpPr>
              <a:spLocks noChangeShapeType="1"/>
            </p:cNvSpPr>
            <p:nvPr/>
          </p:nvSpPr>
          <p:spPr bwMode="auto">
            <a:xfrm flipV="1">
              <a:off x="5694363"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1" name="Line 164"/>
            <p:cNvSpPr>
              <a:spLocks noChangeShapeType="1"/>
            </p:cNvSpPr>
            <p:nvPr/>
          </p:nvSpPr>
          <p:spPr bwMode="auto">
            <a:xfrm flipV="1">
              <a:off x="5454650"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2" name="Line 165"/>
            <p:cNvSpPr>
              <a:spLocks noChangeShapeType="1"/>
            </p:cNvSpPr>
            <p:nvPr/>
          </p:nvSpPr>
          <p:spPr bwMode="auto">
            <a:xfrm flipV="1">
              <a:off x="7450138"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3" name="Line 166"/>
            <p:cNvSpPr>
              <a:spLocks noChangeShapeType="1"/>
            </p:cNvSpPr>
            <p:nvPr/>
          </p:nvSpPr>
          <p:spPr bwMode="auto">
            <a:xfrm flipV="1">
              <a:off x="7229475"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4" name="Line 167"/>
            <p:cNvSpPr>
              <a:spLocks noChangeShapeType="1"/>
            </p:cNvSpPr>
            <p:nvPr/>
          </p:nvSpPr>
          <p:spPr bwMode="auto">
            <a:xfrm flipV="1">
              <a:off x="7010400"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5" name="Line 168"/>
            <p:cNvSpPr>
              <a:spLocks noChangeShapeType="1"/>
            </p:cNvSpPr>
            <p:nvPr/>
          </p:nvSpPr>
          <p:spPr bwMode="auto">
            <a:xfrm flipV="1">
              <a:off x="6138863"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6" name="Line 169"/>
            <p:cNvSpPr>
              <a:spLocks noChangeShapeType="1"/>
            </p:cNvSpPr>
            <p:nvPr/>
          </p:nvSpPr>
          <p:spPr bwMode="auto">
            <a:xfrm flipV="1">
              <a:off x="6354763"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7" name="Line 170"/>
            <p:cNvSpPr>
              <a:spLocks noChangeShapeType="1"/>
            </p:cNvSpPr>
            <p:nvPr/>
          </p:nvSpPr>
          <p:spPr bwMode="auto">
            <a:xfrm flipV="1">
              <a:off x="6575425"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8" name="Line 171"/>
            <p:cNvSpPr>
              <a:spLocks noChangeShapeType="1"/>
            </p:cNvSpPr>
            <p:nvPr/>
          </p:nvSpPr>
          <p:spPr bwMode="auto">
            <a:xfrm flipV="1">
              <a:off x="6794500"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69" name="Line 172"/>
            <p:cNvSpPr>
              <a:spLocks noChangeShapeType="1"/>
            </p:cNvSpPr>
            <p:nvPr/>
          </p:nvSpPr>
          <p:spPr bwMode="auto">
            <a:xfrm flipV="1">
              <a:off x="5908675" y="5348288"/>
              <a:ext cx="0" cy="223837"/>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70" name="Line 173"/>
            <p:cNvSpPr>
              <a:spLocks noChangeShapeType="1"/>
            </p:cNvSpPr>
            <p:nvPr/>
          </p:nvSpPr>
          <p:spPr bwMode="auto">
            <a:xfrm flipV="1">
              <a:off x="7681913"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71" name="Line 174"/>
            <p:cNvSpPr>
              <a:spLocks noChangeShapeType="1"/>
            </p:cNvSpPr>
            <p:nvPr/>
          </p:nvSpPr>
          <p:spPr bwMode="auto">
            <a:xfrm flipV="1">
              <a:off x="4799013"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sp>
          <p:nvSpPr>
            <p:cNvPr id="72" name="Line 175"/>
            <p:cNvSpPr>
              <a:spLocks noChangeShapeType="1"/>
            </p:cNvSpPr>
            <p:nvPr/>
          </p:nvSpPr>
          <p:spPr bwMode="auto">
            <a:xfrm flipV="1">
              <a:off x="4600575" y="5461000"/>
              <a:ext cx="0" cy="111125"/>
            </a:xfrm>
            <a:prstGeom prst="line">
              <a:avLst/>
            </a:prstGeom>
            <a:noFill/>
            <a:ln w="25400">
              <a:solidFill>
                <a:schemeClr val="bg2"/>
              </a:solidFill>
              <a:round/>
              <a:headEnd/>
              <a:tailEnd/>
            </a:ln>
          </p:spPr>
          <p:txBody>
            <a:bodyPr/>
            <a:lstStyle/>
            <a:p>
              <a:endParaRPr lang="zh-CN" altLang="en-US">
                <a:latin typeface="+mn-ea"/>
                <a:ea typeface="+mn-ea"/>
              </a:endParaRPr>
            </a:p>
          </p:txBody>
        </p:sp>
      </p:grpSp>
      <p:sp>
        <p:nvSpPr>
          <p:cNvPr id="75" name="椭圆 74"/>
          <p:cNvSpPr/>
          <p:nvPr/>
        </p:nvSpPr>
        <p:spPr bwMode="auto">
          <a:xfrm>
            <a:off x="7356140" y="4763529"/>
            <a:ext cx="1987550" cy="806450"/>
          </a:xfrm>
          <a:prstGeom prst="ellipse">
            <a:avLst/>
          </a:prstGeom>
          <a:noFill/>
          <a:ln w="28575" algn="ctr">
            <a:solidFill>
              <a:schemeClr val="tx2"/>
            </a:solidFill>
            <a:round/>
            <a:headEnd/>
            <a:tailEnd/>
          </a:ln>
          <a:effectLst>
            <a:outerShdw blurRad="50800" dist="38100" dir="5400000" algn="t" rotWithShape="0">
              <a:prstClr val="black">
                <a:alpha val="40000"/>
              </a:prstClr>
            </a:outerShdw>
          </a:effectLst>
        </p:spPr>
        <p:txBody>
          <a:bodyPr wrap="square" lIns="0" tIns="0" rIns="0" bIns="0" rtlCol="0" anchor="ctr" anchorCtr="1">
            <a:noAutofit/>
          </a:bodyPr>
          <a:lstStyle/>
          <a:p>
            <a:pPr algn="ctr" eaLnBrk="0" fontAlgn="base" hangingPunct="0"/>
            <a:endParaRPr lang="zh-CN" altLang="en-US" sz="1600" dirty="0">
              <a:latin typeface="+mn-ea"/>
              <a:ea typeface="+mn-ea"/>
              <a:cs typeface="Arial" pitchFamily="34" charset="0"/>
            </a:endParaRPr>
          </a:p>
        </p:txBody>
      </p:sp>
    </p:spTree>
    <p:custDataLst>
      <p:tags r:id="rId1"/>
    </p:custDataLst>
    <p:extLst>
      <p:ext uri="{BB962C8B-B14F-4D97-AF65-F5344CB8AC3E}">
        <p14:creationId xmlns:p14="http://schemas.microsoft.com/office/powerpoint/2010/main" val="477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wipe(up)">
                                      <p:cBhvr>
                                        <p:cTn id="16" dur="500"/>
                                        <p:tgtEl>
                                          <p:spTgt spid="76"/>
                                        </p:tgtEl>
                                      </p:cBhvr>
                                    </p:animEffect>
                                  </p:childTnLst>
                                </p:cTn>
                              </p:par>
                              <p:par>
                                <p:cTn id="17" presetID="22" presetClass="entr" presetSubtype="1"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up)">
                                      <p:cBhvr>
                                        <p:cTn id="19" dur="500"/>
                                        <p:tgtEl>
                                          <p:spTgt spid="77"/>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up)">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32"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amond(out)">
                                      <p:cBhvr>
                                        <p:cTn id="3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9"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p:cNvSpPr>
            <a:spLocks noGrp="1"/>
          </p:cNvSpPr>
          <p:nvPr>
            <p:ph type="body" sz="quarter" idx="10"/>
          </p:nvPr>
        </p:nvSpPr>
        <p:spPr/>
        <p:txBody>
          <a:bodyPr/>
          <a:lstStyle/>
          <a:p>
            <a:pPr algn="l"/>
            <a:r>
              <a:rPr lang="en-US" altLang="zh-CN" dirty="0" smtClean="0"/>
              <a:t>A trunk represents a backbone for the transmission of VLAN traffic between switches.</a:t>
            </a:r>
          </a:p>
          <a:p>
            <a:pPr algn="l"/>
            <a:endParaRPr lang="zh-CN" altLang="en-US" dirty="0"/>
          </a:p>
        </p:txBody>
      </p:sp>
      <p:sp>
        <p:nvSpPr>
          <p:cNvPr id="42" name="文本占位符 41"/>
          <p:cNvSpPr>
            <a:spLocks noGrp="1"/>
          </p:cNvSpPr>
          <p:nvPr>
            <p:ph type="body" sz="quarter" idx="12"/>
          </p:nvPr>
        </p:nvSpPr>
        <p:spPr/>
        <p:txBody>
          <a:bodyPr/>
          <a:lstStyle/>
          <a:p>
            <a:r>
              <a:rPr lang="en-US" altLang="zh-CN" smtClean="0"/>
              <a:t>Link Types</a:t>
            </a:r>
            <a:endParaRPr lang="zh-CN" altLang="en-US" dirty="0"/>
          </a:p>
        </p:txBody>
      </p:sp>
      <p:grpSp>
        <p:nvGrpSpPr>
          <p:cNvPr id="3" name="Group 34"/>
          <p:cNvGrpSpPr>
            <a:grpSpLocks/>
          </p:cNvGrpSpPr>
          <p:nvPr/>
        </p:nvGrpSpPr>
        <p:grpSpPr bwMode="auto">
          <a:xfrm>
            <a:off x="2711848" y="2472780"/>
            <a:ext cx="6840537" cy="3692327"/>
            <a:chOff x="1115792" y="1700213"/>
            <a:chExt cx="6840758" cy="3692327"/>
          </a:xfrm>
        </p:grpSpPr>
        <p:cxnSp>
          <p:nvCxnSpPr>
            <p:cNvPr id="4" name="直接连接符 15"/>
            <p:cNvCxnSpPr>
              <a:cxnSpLocks noChangeShapeType="1"/>
            </p:cNvCxnSpPr>
            <p:nvPr/>
          </p:nvCxnSpPr>
          <p:spPr bwMode="auto">
            <a:xfrm flipH="1">
              <a:off x="1792288" y="2076450"/>
              <a:ext cx="1079500" cy="12239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 name="直接连接符 15"/>
            <p:cNvCxnSpPr>
              <a:cxnSpLocks noChangeShapeType="1"/>
            </p:cNvCxnSpPr>
            <p:nvPr/>
          </p:nvCxnSpPr>
          <p:spPr bwMode="auto">
            <a:xfrm>
              <a:off x="2584450" y="2076450"/>
              <a:ext cx="1152525" cy="12239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 name="圆角矩形 67"/>
            <p:cNvSpPr>
              <a:spLocks noChangeArrowheads="1"/>
            </p:cNvSpPr>
            <p:nvPr/>
          </p:nvSpPr>
          <p:spPr bwMode="auto">
            <a:xfrm>
              <a:off x="1115792" y="3860800"/>
              <a:ext cx="3257771" cy="1223963"/>
            </a:xfrm>
            <a:prstGeom prst="roundRect">
              <a:avLst>
                <a:gd name="adj" fmla="val 16667"/>
              </a:avLst>
            </a:prstGeom>
            <a:solidFill>
              <a:schemeClr val="bg2"/>
            </a:solidFill>
            <a:ln w="9525" algn="ctr">
              <a:solidFill>
                <a:schemeClr val="accent1"/>
              </a:solidFill>
              <a:prstDash val="dash"/>
              <a:round/>
              <a:headEnd/>
              <a:tailEnd/>
            </a:ln>
          </p:spPr>
          <p:txBody>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latin typeface="+mn-ea"/>
                <a:ea typeface="+mn-ea"/>
              </a:endParaRPr>
            </a:p>
          </p:txBody>
        </p:sp>
        <p:cxnSp>
          <p:nvCxnSpPr>
            <p:cNvPr id="7" name="直接连接符 15"/>
            <p:cNvCxnSpPr>
              <a:cxnSpLocks noChangeShapeType="1"/>
            </p:cNvCxnSpPr>
            <p:nvPr/>
          </p:nvCxnSpPr>
          <p:spPr bwMode="auto">
            <a:xfrm>
              <a:off x="3657600" y="3211513"/>
              <a:ext cx="0" cy="11525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 name="圆角矩形 67"/>
            <p:cNvSpPr>
              <a:spLocks noChangeArrowheads="1"/>
            </p:cNvSpPr>
            <p:nvPr/>
          </p:nvSpPr>
          <p:spPr bwMode="auto">
            <a:xfrm>
              <a:off x="4529138" y="3860800"/>
              <a:ext cx="3241675" cy="1223963"/>
            </a:xfrm>
            <a:prstGeom prst="roundRect">
              <a:avLst>
                <a:gd name="adj" fmla="val 16667"/>
              </a:avLst>
            </a:prstGeom>
            <a:solidFill>
              <a:schemeClr val="bg2"/>
            </a:solidFill>
            <a:ln w="9525" algn="ctr">
              <a:solidFill>
                <a:schemeClr val="accent1"/>
              </a:solidFill>
              <a:prstDash val="dash"/>
              <a:round/>
              <a:headEnd/>
              <a:tailEnd/>
            </a:ln>
          </p:spPr>
          <p:txBody>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latin typeface="+mn-ea"/>
                <a:ea typeface="+mn-ea"/>
              </a:endParaRPr>
            </a:p>
          </p:txBody>
        </p:sp>
        <p:cxnSp>
          <p:nvCxnSpPr>
            <p:cNvPr id="9" name="直接连接符 15"/>
            <p:cNvCxnSpPr>
              <a:cxnSpLocks noChangeShapeType="1"/>
            </p:cNvCxnSpPr>
            <p:nvPr/>
          </p:nvCxnSpPr>
          <p:spPr bwMode="auto">
            <a:xfrm>
              <a:off x="2649538" y="2058988"/>
              <a:ext cx="35274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2852738"/>
              <a:ext cx="6492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170021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5"/>
            <p:cNvCxnSpPr>
              <a:cxnSpLocks noChangeShapeType="1"/>
            </p:cNvCxnSpPr>
            <p:nvPr/>
          </p:nvCxnSpPr>
          <p:spPr bwMode="auto">
            <a:xfrm>
              <a:off x="5241925" y="3284538"/>
              <a:ext cx="0"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 name="直接连接符 15"/>
            <p:cNvCxnSpPr>
              <a:cxnSpLocks noChangeShapeType="1"/>
            </p:cNvCxnSpPr>
            <p:nvPr/>
          </p:nvCxnSpPr>
          <p:spPr bwMode="auto">
            <a:xfrm flipH="1">
              <a:off x="5097463" y="2132013"/>
              <a:ext cx="1079500"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 name="直接连接符 15"/>
            <p:cNvCxnSpPr>
              <a:cxnSpLocks noChangeShapeType="1"/>
            </p:cNvCxnSpPr>
            <p:nvPr/>
          </p:nvCxnSpPr>
          <p:spPr bwMode="auto">
            <a:xfrm>
              <a:off x="5889625" y="2132013"/>
              <a:ext cx="1152525" cy="12239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28527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81563" y="4148138"/>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1700213"/>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9"/>
            <p:cNvSpPr txBox="1">
              <a:spLocks noChangeArrowheads="1"/>
            </p:cNvSpPr>
            <p:nvPr/>
          </p:nvSpPr>
          <p:spPr bwMode="auto">
            <a:xfrm>
              <a:off x="5724128" y="2636912"/>
              <a:ext cx="658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Trunk</a:t>
              </a:r>
            </a:p>
          </p:txBody>
        </p:sp>
        <p:sp>
          <p:nvSpPr>
            <p:cNvPr id="19" name="Text Box 40"/>
            <p:cNvSpPr txBox="1">
              <a:spLocks noChangeArrowheads="1"/>
            </p:cNvSpPr>
            <p:nvPr/>
          </p:nvSpPr>
          <p:spPr bwMode="auto">
            <a:xfrm>
              <a:off x="7192963" y="3552825"/>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Access</a:t>
              </a:r>
            </a:p>
          </p:txBody>
        </p:sp>
        <p:sp>
          <p:nvSpPr>
            <p:cNvPr id="20" name="Text Box 110"/>
            <p:cNvSpPr txBox="1">
              <a:spLocks noChangeArrowheads="1"/>
            </p:cNvSpPr>
            <p:nvPr/>
          </p:nvSpPr>
          <p:spPr bwMode="auto">
            <a:xfrm>
              <a:off x="5746750" y="5084763"/>
              <a:ext cx="7818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latin typeface="+mn-ea"/>
                  <a:ea typeface="+mn-ea"/>
                  <a:cs typeface="Arial" panose="020B0604020202020204" pitchFamily="34" charset="0"/>
                </a:rPr>
                <a:t>VLAN3</a:t>
              </a:r>
            </a:p>
          </p:txBody>
        </p:sp>
        <p:cxnSp>
          <p:nvCxnSpPr>
            <p:cNvPr id="21" name="直接连接符 15"/>
            <p:cNvCxnSpPr>
              <a:cxnSpLocks noChangeShapeType="1"/>
            </p:cNvCxnSpPr>
            <p:nvPr/>
          </p:nvCxnSpPr>
          <p:spPr bwMode="auto">
            <a:xfrm>
              <a:off x="6826250" y="3211513"/>
              <a:ext cx="576263" cy="13668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5322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15"/>
            <p:cNvCxnSpPr>
              <a:cxnSpLocks noChangeShapeType="1"/>
            </p:cNvCxnSpPr>
            <p:nvPr/>
          </p:nvCxnSpPr>
          <p:spPr bwMode="auto">
            <a:xfrm flipH="1">
              <a:off x="6262688" y="3211513"/>
              <a:ext cx="576262" cy="13668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4"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26138" y="4148138"/>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2852738"/>
              <a:ext cx="6492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10"/>
            <p:cNvSpPr txBox="1">
              <a:spLocks noChangeArrowheads="1"/>
            </p:cNvSpPr>
            <p:nvPr/>
          </p:nvSpPr>
          <p:spPr bwMode="auto">
            <a:xfrm>
              <a:off x="2433638" y="5084763"/>
              <a:ext cx="7818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latin typeface="+mn-ea"/>
                  <a:ea typeface="+mn-ea"/>
                  <a:cs typeface="Arial" panose="020B0604020202020204" pitchFamily="34" charset="0"/>
                </a:rPr>
                <a:t>VLAN2</a:t>
              </a:r>
            </a:p>
          </p:txBody>
        </p:sp>
        <p:pic>
          <p:nvPicPr>
            <p:cNvPr id="2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4327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接连接符 15"/>
            <p:cNvCxnSpPr>
              <a:cxnSpLocks noChangeShapeType="1"/>
            </p:cNvCxnSpPr>
            <p:nvPr/>
          </p:nvCxnSpPr>
          <p:spPr bwMode="auto">
            <a:xfrm>
              <a:off x="2123728" y="3356992"/>
              <a:ext cx="670272" cy="107848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 name="直接连接符 15"/>
            <p:cNvCxnSpPr>
              <a:cxnSpLocks noChangeShapeType="1"/>
            </p:cNvCxnSpPr>
            <p:nvPr/>
          </p:nvCxnSpPr>
          <p:spPr bwMode="auto">
            <a:xfrm flipH="1">
              <a:off x="1475656" y="3211513"/>
              <a:ext cx="453157" cy="122559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0"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144" y="2852738"/>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7624" y="414908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01875" y="4148138"/>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39"/>
            <p:cNvSpPr txBox="1">
              <a:spLocks noChangeArrowheads="1"/>
            </p:cNvSpPr>
            <p:nvPr/>
          </p:nvSpPr>
          <p:spPr bwMode="auto">
            <a:xfrm>
              <a:off x="4067944" y="1700808"/>
              <a:ext cx="658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Trunk</a:t>
              </a:r>
            </a:p>
          </p:txBody>
        </p:sp>
        <p:sp>
          <p:nvSpPr>
            <p:cNvPr id="34" name="Text Box 39"/>
            <p:cNvSpPr txBox="1">
              <a:spLocks noChangeArrowheads="1"/>
            </p:cNvSpPr>
            <p:nvPr/>
          </p:nvSpPr>
          <p:spPr bwMode="auto">
            <a:xfrm>
              <a:off x="2411760" y="2564904"/>
              <a:ext cx="658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Trunk</a:t>
              </a:r>
            </a:p>
          </p:txBody>
        </p:sp>
        <p:sp>
          <p:nvSpPr>
            <p:cNvPr id="35" name="Text Box 40"/>
            <p:cNvSpPr txBox="1">
              <a:spLocks noChangeArrowheads="1"/>
            </p:cNvSpPr>
            <p:nvPr/>
          </p:nvSpPr>
          <p:spPr bwMode="auto">
            <a:xfrm>
              <a:off x="5868144"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Access</a:t>
              </a:r>
            </a:p>
          </p:txBody>
        </p:sp>
        <p:sp>
          <p:nvSpPr>
            <p:cNvPr id="36" name="Text Box 40"/>
            <p:cNvSpPr txBox="1">
              <a:spLocks noChangeArrowheads="1"/>
            </p:cNvSpPr>
            <p:nvPr/>
          </p:nvSpPr>
          <p:spPr bwMode="auto">
            <a:xfrm>
              <a:off x="4499992"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Access</a:t>
              </a:r>
            </a:p>
          </p:txBody>
        </p:sp>
        <p:sp>
          <p:nvSpPr>
            <p:cNvPr id="37" name="Text Box 40"/>
            <p:cNvSpPr txBox="1">
              <a:spLocks noChangeArrowheads="1"/>
            </p:cNvSpPr>
            <p:nvPr/>
          </p:nvSpPr>
          <p:spPr bwMode="auto">
            <a:xfrm>
              <a:off x="2915816"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Access</a:t>
              </a:r>
            </a:p>
          </p:txBody>
        </p:sp>
        <p:sp>
          <p:nvSpPr>
            <p:cNvPr id="38" name="Text Box 40"/>
            <p:cNvSpPr txBox="1">
              <a:spLocks noChangeArrowheads="1"/>
            </p:cNvSpPr>
            <p:nvPr/>
          </p:nvSpPr>
          <p:spPr bwMode="auto">
            <a:xfrm>
              <a:off x="1666280" y="3573016"/>
              <a:ext cx="76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Access</a:t>
              </a:r>
            </a:p>
          </p:txBody>
        </p:sp>
      </p:grpSp>
    </p:spTree>
    <p:extLst>
      <p:ext uri="{BB962C8B-B14F-4D97-AF65-F5344CB8AC3E}">
        <p14:creationId xmlns:p14="http://schemas.microsoft.com/office/powerpoint/2010/main" val="343583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0"/>
          </p:nvPr>
        </p:nvSpPr>
        <p:spPr/>
        <p:txBody>
          <a:bodyPr/>
          <a:lstStyle/>
          <a:p>
            <a:r>
              <a:rPr lang="en-US" altLang="zh-CN" smtClean="0"/>
              <a:t>PVID represents the default VLAN for each interface. </a:t>
            </a:r>
          </a:p>
          <a:p>
            <a:r>
              <a:rPr lang="en-US" altLang="zh-CN" smtClean="0"/>
              <a:t>The PVID is set to VLAN 1 for all ports by default.</a:t>
            </a:r>
          </a:p>
          <a:p>
            <a:endParaRPr lang="zh-CN" altLang="en-US" dirty="0"/>
          </a:p>
        </p:txBody>
      </p:sp>
      <p:sp>
        <p:nvSpPr>
          <p:cNvPr id="34" name="文本占位符 33"/>
          <p:cNvSpPr>
            <a:spLocks noGrp="1"/>
          </p:cNvSpPr>
          <p:nvPr>
            <p:ph type="body" sz="quarter" idx="12"/>
          </p:nvPr>
        </p:nvSpPr>
        <p:spPr/>
        <p:txBody>
          <a:bodyPr/>
          <a:lstStyle/>
          <a:p>
            <a:r>
              <a:rPr lang="en-US" altLang="zh-CN" smtClean="0"/>
              <a:t>PVID</a:t>
            </a:r>
            <a:endParaRPr lang="zh-CN" altLang="en-US" dirty="0"/>
          </a:p>
        </p:txBody>
      </p:sp>
      <p:grpSp>
        <p:nvGrpSpPr>
          <p:cNvPr id="3" name="Group 21"/>
          <p:cNvGrpSpPr>
            <a:grpSpLocks/>
          </p:cNvGrpSpPr>
          <p:nvPr/>
        </p:nvGrpSpPr>
        <p:grpSpPr bwMode="auto">
          <a:xfrm>
            <a:off x="3143251" y="3116461"/>
            <a:ext cx="5821363" cy="2400300"/>
            <a:chOff x="1619250" y="1892300"/>
            <a:chExt cx="5821363" cy="2400300"/>
          </a:xfrm>
        </p:grpSpPr>
        <p:cxnSp>
          <p:nvCxnSpPr>
            <p:cNvPr id="4" name="直接连接符 15"/>
            <p:cNvCxnSpPr>
              <a:cxnSpLocks noChangeShapeType="1"/>
            </p:cNvCxnSpPr>
            <p:nvPr/>
          </p:nvCxnSpPr>
          <p:spPr bwMode="auto">
            <a:xfrm flipH="1">
              <a:off x="1979613" y="2492375"/>
              <a:ext cx="863600" cy="10985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 name="直接连接符 15"/>
            <p:cNvCxnSpPr>
              <a:cxnSpLocks noChangeShapeType="1"/>
            </p:cNvCxnSpPr>
            <p:nvPr/>
          </p:nvCxnSpPr>
          <p:spPr bwMode="auto">
            <a:xfrm flipH="1" flipV="1">
              <a:off x="2987675" y="2565400"/>
              <a:ext cx="863600" cy="10985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 name="直接连接符 15"/>
            <p:cNvCxnSpPr>
              <a:cxnSpLocks noChangeShapeType="1"/>
            </p:cNvCxnSpPr>
            <p:nvPr/>
          </p:nvCxnSpPr>
          <p:spPr bwMode="auto">
            <a:xfrm flipH="1" flipV="1">
              <a:off x="6156325" y="2565400"/>
              <a:ext cx="863600" cy="10985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flipH="1">
              <a:off x="5076825" y="2492375"/>
              <a:ext cx="863600" cy="10985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 name="直接连接符 15"/>
            <p:cNvCxnSpPr>
              <a:cxnSpLocks noChangeShapeType="1"/>
            </p:cNvCxnSpPr>
            <p:nvPr/>
          </p:nvCxnSpPr>
          <p:spPr bwMode="auto">
            <a:xfrm>
              <a:off x="2914650" y="2439988"/>
              <a:ext cx="29527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63" y="1892300"/>
              <a:ext cx="7985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0913" y="3519488"/>
              <a:ext cx="7921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19250" y="3519488"/>
              <a:ext cx="792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9"/>
            <p:cNvSpPr txBox="1">
              <a:spLocks noChangeArrowheads="1"/>
            </p:cNvSpPr>
            <p:nvPr/>
          </p:nvSpPr>
          <p:spPr bwMode="auto">
            <a:xfrm>
              <a:off x="3292475" y="2147888"/>
              <a:ext cx="712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PVID1</a:t>
              </a:r>
            </a:p>
          </p:txBody>
        </p:sp>
        <p:pic>
          <p:nvPicPr>
            <p:cNvPr id="13"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48450" y="3519488"/>
              <a:ext cx="792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14875" y="3519488"/>
              <a:ext cx="7937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9"/>
            <p:cNvSpPr txBox="1">
              <a:spLocks noChangeArrowheads="1"/>
            </p:cNvSpPr>
            <p:nvPr/>
          </p:nvSpPr>
          <p:spPr bwMode="auto">
            <a:xfrm>
              <a:off x="1957388" y="2584450"/>
              <a:ext cx="712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PVID2</a:t>
              </a:r>
            </a:p>
          </p:txBody>
        </p:sp>
        <p:sp>
          <p:nvSpPr>
            <p:cNvPr id="16" name="Text Box 39"/>
            <p:cNvSpPr txBox="1">
              <a:spLocks noChangeArrowheads="1"/>
            </p:cNvSpPr>
            <p:nvPr/>
          </p:nvSpPr>
          <p:spPr bwMode="auto">
            <a:xfrm>
              <a:off x="5049838" y="2584450"/>
              <a:ext cx="712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PVID2</a:t>
              </a:r>
            </a:p>
          </p:txBody>
        </p:sp>
        <p:sp>
          <p:nvSpPr>
            <p:cNvPr id="17" name="Text Box 39"/>
            <p:cNvSpPr txBox="1">
              <a:spLocks noChangeArrowheads="1"/>
            </p:cNvSpPr>
            <p:nvPr/>
          </p:nvSpPr>
          <p:spPr bwMode="auto">
            <a:xfrm>
              <a:off x="3228975" y="2584450"/>
              <a:ext cx="712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latin typeface="+mn-ea"/>
                  <a:ea typeface="+mn-ea"/>
                  <a:cs typeface="Arial" panose="020B0604020202020204" pitchFamily="34" charset="0"/>
                </a:rPr>
                <a:t>PVID3</a:t>
              </a:r>
            </a:p>
          </p:txBody>
        </p:sp>
        <p:sp>
          <p:nvSpPr>
            <p:cNvPr id="18" name="Text Box 39"/>
            <p:cNvSpPr txBox="1">
              <a:spLocks noChangeArrowheads="1"/>
            </p:cNvSpPr>
            <p:nvPr/>
          </p:nvSpPr>
          <p:spPr bwMode="auto">
            <a:xfrm>
              <a:off x="6367463" y="2584450"/>
              <a:ext cx="712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latin typeface="+mn-ea"/>
                  <a:ea typeface="+mn-ea"/>
                  <a:cs typeface="Arial" panose="020B0604020202020204" pitchFamily="34" charset="0"/>
                </a:rPr>
                <a:t>PVID3</a:t>
              </a:r>
            </a:p>
          </p:txBody>
        </p:sp>
        <p:pic>
          <p:nvPicPr>
            <p:cNvPr id="1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1892300"/>
              <a:ext cx="7985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9"/>
            <p:cNvSpPr txBox="1">
              <a:spLocks noChangeArrowheads="1"/>
            </p:cNvSpPr>
            <p:nvPr/>
          </p:nvSpPr>
          <p:spPr bwMode="auto">
            <a:xfrm>
              <a:off x="5049838" y="2139950"/>
              <a:ext cx="712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PVID1</a:t>
              </a:r>
            </a:p>
          </p:txBody>
        </p:sp>
      </p:grpSp>
      <p:sp>
        <p:nvSpPr>
          <p:cNvPr id="22" name="Text Box 39"/>
          <p:cNvSpPr txBox="1">
            <a:spLocks noChangeArrowheads="1"/>
          </p:cNvSpPr>
          <p:nvPr/>
        </p:nvSpPr>
        <p:spPr bwMode="auto">
          <a:xfrm>
            <a:off x="4198939" y="2852937"/>
            <a:ext cx="528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SWA</a:t>
            </a:r>
          </a:p>
        </p:txBody>
      </p:sp>
      <p:sp>
        <p:nvSpPr>
          <p:cNvPr id="23" name="Text Box 39"/>
          <p:cNvSpPr txBox="1">
            <a:spLocks noChangeArrowheads="1"/>
          </p:cNvSpPr>
          <p:nvPr/>
        </p:nvSpPr>
        <p:spPr bwMode="auto">
          <a:xfrm>
            <a:off x="7319964" y="2852937"/>
            <a:ext cx="534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SWB</a:t>
            </a:r>
          </a:p>
        </p:txBody>
      </p:sp>
      <p:sp>
        <p:nvSpPr>
          <p:cNvPr id="24" name="Text Box 39"/>
          <p:cNvSpPr txBox="1">
            <a:spLocks noChangeArrowheads="1"/>
          </p:cNvSpPr>
          <p:nvPr/>
        </p:nvSpPr>
        <p:spPr bwMode="auto">
          <a:xfrm>
            <a:off x="3102925" y="5589787"/>
            <a:ext cx="683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panose="020B0604020202020204" pitchFamily="34" charset="0"/>
              </a:rPr>
              <a:t>Host A</a:t>
            </a:r>
            <a:endParaRPr kumimoji="1" lang="en-US" altLang="zh-CN" sz="1200" dirty="0">
              <a:latin typeface="+mn-ea"/>
              <a:ea typeface="+mn-ea"/>
              <a:cs typeface="Arial" panose="020B0604020202020204" pitchFamily="34" charset="0"/>
            </a:endParaRPr>
          </a:p>
        </p:txBody>
      </p:sp>
      <p:sp>
        <p:nvSpPr>
          <p:cNvPr id="25" name="Text Box 39"/>
          <p:cNvSpPr txBox="1">
            <a:spLocks noChangeArrowheads="1"/>
          </p:cNvSpPr>
          <p:nvPr/>
        </p:nvSpPr>
        <p:spPr bwMode="auto">
          <a:xfrm>
            <a:off x="6338741" y="5589787"/>
            <a:ext cx="676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panose="020B0604020202020204" pitchFamily="34" charset="0"/>
              </a:rPr>
              <a:t>Host </a:t>
            </a:r>
            <a:r>
              <a:rPr kumimoji="1" lang="en-US" altLang="zh-CN" sz="1200" dirty="0">
                <a:latin typeface="+mn-ea"/>
                <a:ea typeface="+mn-ea"/>
                <a:cs typeface="Arial" panose="020B0604020202020204" pitchFamily="34" charset="0"/>
              </a:rPr>
              <a:t>C</a:t>
            </a:r>
            <a:endParaRPr kumimoji="1" lang="en-US" altLang="zh-CN" sz="1200" dirty="0">
              <a:latin typeface="+mn-ea"/>
              <a:ea typeface="+mn-ea"/>
              <a:cs typeface="Arial" panose="020B0604020202020204" pitchFamily="34" charset="0"/>
            </a:endParaRPr>
          </a:p>
        </p:txBody>
      </p:sp>
      <p:sp>
        <p:nvSpPr>
          <p:cNvPr id="26" name="Text Box 39"/>
          <p:cNvSpPr txBox="1">
            <a:spLocks noChangeArrowheads="1"/>
          </p:cNvSpPr>
          <p:nvPr/>
        </p:nvSpPr>
        <p:spPr bwMode="auto">
          <a:xfrm>
            <a:off x="5088623" y="5589787"/>
            <a:ext cx="670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panose="020B0604020202020204" pitchFamily="34" charset="0"/>
              </a:rPr>
              <a:t>Host </a:t>
            </a:r>
            <a:r>
              <a:rPr kumimoji="1" lang="en-US" altLang="zh-CN" sz="1200" dirty="0">
                <a:latin typeface="+mn-ea"/>
                <a:ea typeface="+mn-ea"/>
                <a:cs typeface="Arial" panose="020B0604020202020204" pitchFamily="34" charset="0"/>
              </a:rPr>
              <a:t>B</a:t>
            </a:r>
            <a:endParaRPr kumimoji="1" lang="en-US" altLang="zh-CN" sz="1200" dirty="0">
              <a:latin typeface="+mn-ea"/>
              <a:ea typeface="+mn-ea"/>
              <a:cs typeface="Arial" panose="020B0604020202020204" pitchFamily="34" charset="0"/>
            </a:endParaRPr>
          </a:p>
        </p:txBody>
      </p:sp>
      <p:sp>
        <p:nvSpPr>
          <p:cNvPr id="27" name="Text Box 39"/>
          <p:cNvSpPr txBox="1">
            <a:spLocks noChangeArrowheads="1"/>
          </p:cNvSpPr>
          <p:nvPr/>
        </p:nvSpPr>
        <p:spPr bwMode="auto">
          <a:xfrm>
            <a:off x="8231041" y="5589787"/>
            <a:ext cx="691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panose="020B0604020202020204" pitchFamily="34" charset="0"/>
              </a:rPr>
              <a:t>Host </a:t>
            </a:r>
            <a:r>
              <a:rPr kumimoji="1" lang="en-US" altLang="zh-CN" sz="1200" dirty="0">
                <a:latin typeface="+mn-ea"/>
                <a:ea typeface="+mn-ea"/>
                <a:cs typeface="Arial" panose="020B0604020202020204" pitchFamily="34" charset="0"/>
              </a:rPr>
              <a:t>D</a:t>
            </a:r>
            <a:endParaRPr kumimoji="1" lang="en-US" altLang="zh-CN" sz="1200" dirty="0">
              <a:latin typeface="+mn-ea"/>
              <a:ea typeface="+mn-ea"/>
              <a:cs typeface="Arial" panose="020B0604020202020204" pitchFamily="34" charset="0"/>
            </a:endParaRPr>
          </a:p>
        </p:txBody>
      </p:sp>
      <p:sp>
        <p:nvSpPr>
          <p:cNvPr id="28" name="Text Box 110"/>
          <p:cNvSpPr txBox="1">
            <a:spLocks noChangeArrowheads="1"/>
          </p:cNvSpPr>
          <p:nvPr/>
        </p:nvSpPr>
        <p:spPr bwMode="auto">
          <a:xfrm>
            <a:off x="3143251" y="5805687"/>
            <a:ext cx="781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VLAN2</a:t>
            </a:r>
          </a:p>
        </p:txBody>
      </p:sp>
      <p:sp>
        <p:nvSpPr>
          <p:cNvPr id="29" name="Text Box 110"/>
          <p:cNvSpPr txBox="1">
            <a:spLocks noChangeArrowheads="1"/>
          </p:cNvSpPr>
          <p:nvPr/>
        </p:nvSpPr>
        <p:spPr bwMode="auto">
          <a:xfrm>
            <a:off x="6311901" y="5805687"/>
            <a:ext cx="781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dirty="0">
                <a:solidFill>
                  <a:srgbClr val="C00000"/>
                </a:solidFill>
                <a:latin typeface="+mn-ea"/>
                <a:ea typeface="+mn-ea"/>
                <a:cs typeface="Arial" panose="020B0604020202020204" pitchFamily="34" charset="0"/>
              </a:rPr>
              <a:t>VLAN2</a:t>
            </a:r>
          </a:p>
        </p:txBody>
      </p:sp>
      <p:sp>
        <p:nvSpPr>
          <p:cNvPr id="30" name="Text Box 110"/>
          <p:cNvSpPr txBox="1">
            <a:spLocks noChangeArrowheads="1"/>
          </p:cNvSpPr>
          <p:nvPr/>
        </p:nvSpPr>
        <p:spPr bwMode="auto">
          <a:xfrm>
            <a:off x="8183563" y="5805687"/>
            <a:ext cx="781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latin typeface="+mn-ea"/>
                <a:ea typeface="+mn-ea"/>
                <a:cs typeface="Arial" panose="020B0604020202020204" pitchFamily="34" charset="0"/>
              </a:rPr>
              <a:t>VLAN3</a:t>
            </a:r>
          </a:p>
        </p:txBody>
      </p:sp>
      <p:sp>
        <p:nvSpPr>
          <p:cNvPr id="31" name="Text Box 110"/>
          <p:cNvSpPr txBox="1">
            <a:spLocks noChangeArrowheads="1"/>
          </p:cNvSpPr>
          <p:nvPr/>
        </p:nvSpPr>
        <p:spPr bwMode="auto">
          <a:xfrm>
            <a:off x="5016501" y="5805687"/>
            <a:ext cx="781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400">
                <a:solidFill>
                  <a:srgbClr val="005B9A"/>
                </a:solidFill>
                <a:latin typeface="+mn-ea"/>
                <a:ea typeface="+mn-ea"/>
                <a:cs typeface="Arial" panose="020B0604020202020204" pitchFamily="34" charset="0"/>
              </a:rPr>
              <a:t>VLAN3</a:t>
            </a:r>
          </a:p>
        </p:txBody>
      </p:sp>
    </p:spTree>
    <p:extLst>
      <p:ext uri="{BB962C8B-B14F-4D97-AF65-F5344CB8AC3E}">
        <p14:creationId xmlns:p14="http://schemas.microsoft.com/office/powerpoint/2010/main" val="245022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0"/>
          </p:nvPr>
        </p:nvSpPr>
        <p:spPr/>
        <p:txBody>
          <a:bodyPr/>
          <a:lstStyle/>
          <a:p>
            <a:pPr algn="l"/>
            <a:r>
              <a:rPr lang="en-US" altLang="zh-CN" dirty="0" smtClean="0"/>
              <a:t>An access interface often connects to a user terminal.</a:t>
            </a:r>
          </a:p>
          <a:p>
            <a:pPr algn="l"/>
            <a:r>
              <a:rPr lang="en-US" altLang="zh-CN" dirty="0" smtClean="0"/>
              <a:t>Access interfaces can only receive and send untagged frames, and can add only a unique VLAN tag to untagged frames.</a:t>
            </a:r>
          </a:p>
          <a:p>
            <a:pPr algn="l"/>
            <a:endParaRPr lang="en-US" altLang="zh-CN" dirty="0" smtClean="0"/>
          </a:p>
          <a:p>
            <a:pPr algn="l"/>
            <a:endParaRPr lang="zh-CN" altLang="en-US" dirty="0"/>
          </a:p>
        </p:txBody>
      </p:sp>
      <p:sp>
        <p:nvSpPr>
          <p:cNvPr id="31" name="文本占位符 30"/>
          <p:cNvSpPr>
            <a:spLocks noGrp="1"/>
          </p:cNvSpPr>
          <p:nvPr>
            <p:ph type="body" sz="quarter" idx="12"/>
          </p:nvPr>
        </p:nvSpPr>
        <p:spPr/>
        <p:txBody>
          <a:bodyPr/>
          <a:lstStyle/>
          <a:p>
            <a:r>
              <a:rPr lang="en-US" altLang="zh-CN" smtClean="0"/>
              <a:t>Port Types - Access</a:t>
            </a:r>
            <a:endParaRPr lang="zh-CN" altLang="en-US" dirty="0"/>
          </a:p>
        </p:txBody>
      </p:sp>
      <p:grpSp>
        <p:nvGrpSpPr>
          <p:cNvPr id="3" name="Group 24"/>
          <p:cNvGrpSpPr>
            <a:grpSpLocks/>
          </p:cNvGrpSpPr>
          <p:nvPr/>
        </p:nvGrpSpPr>
        <p:grpSpPr bwMode="auto">
          <a:xfrm>
            <a:off x="3475038" y="2871679"/>
            <a:ext cx="5141912" cy="3386197"/>
            <a:chOff x="1951038" y="1614491"/>
            <a:chExt cx="5141912" cy="3386971"/>
          </a:xfrm>
        </p:grpSpPr>
        <p:cxnSp>
          <p:nvCxnSpPr>
            <p:cNvPr id="4" name="直接连接符 15"/>
            <p:cNvCxnSpPr>
              <a:cxnSpLocks noChangeShapeType="1"/>
            </p:cNvCxnSpPr>
            <p:nvPr/>
          </p:nvCxnSpPr>
          <p:spPr bwMode="auto">
            <a:xfrm flipH="1" flipV="1">
              <a:off x="4716463" y="2492375"/>
              <a:ext cx="1871662" cy="1657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 name="直接连接符 15"/>
            <p:cNvCxnSpPr>
              <a:cxnSpLocks noChangeShapeType="1"/>
            </p:cNvCxnSpPr>
            <p:nvPr/>
          </p:nvCxnSpPr>
          <p:spPr bwMode="auto">
            <a:xfrm flipH="1">
              <a:off x="2382838" y="2492375"/>
              <a:ext cx="1871662" cy="16573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 name="直接连接符 15"/>
            <p:cNvCxnSpPr>
              <a:cxnSpLocks noChangeShapeType="1"/>
            </p:cNvCxnSpPr>
            <p:nvPr/>
          </p:nvCxnSpPr>
          <p:spPr bwMode="auto">
            <a:xfrm>
              <a:off x="4470400" y="2060575"/>
              <a:ext cx="0" cy="20161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7"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51038" y="386080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11625" y="3860800"/>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1916113"/>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9"/>
            <p:cNvSpPr txBox="1">
              <a:spLocks noChangeArrowheads="1"/>
            </p:cNvSpPr>
            <p:nvPr/>
          </p:nvSpPr>
          <p:spPr bwMode="auto">
            <a:xfrm>
              <a:off x="1988499" y="4724400"/>
              <a:ext cx="683200" cy="27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panose="020B0604020202020204" pitchFamily="34" charset="0"/>
                </a:rPr>
                <a:t>Host A</a:t>
              </a:r>
              <a:endParaRPr kumimoji="1" lang="en-US" altLang="zh-CN" sz="1200" dirty="0">
                <a:latin typeface="+mn-ea"/>
                <a:ea typeface="+mn-ea"/>
                <a:cs typeface="Arial" panose="020B0604020202020204" pitchFamily="34" charset="0"/>
              </a:endParaRPr>
            </a:p>
          </p:txBody>
        </p:sp>
        <p:sp>
          <p:nvSpPr>
            <p:cNvPr id="11" name="Text Box 39"/>
            <p:cNvSpPr txBox="1">
              <a:spLocks noChangeArrowheads="1"/>
            </p:cNvSpPr>
            <p:nvPr/>
          </p:nvSpPr>
          <p:spPr bwMode="auto">
            <a:xfrm>
              <a:off x="6372873" y="4724400"/>
              <a:ext cx="676788" cy="27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panose="020B0604020202020204" pitchFamily="34" charset="0"/>
                </a:rPr>
                <a:t>Host C</a:t>
              </a:r>
              <a:endParaRPr kumimoji="1" lang="en-US" altLang="zh-CN" sz="1200" dirty="0">
                <a:latin typeface="+mn-ea"/>
                <a:ea typeface="+mn-ea"/>
                <a:cs typeface="Arial" panose="020B0604020202020204" pitchFamily="34" charset="0"/>
              </a:endParaRPr>
            </a:p>
          </p:txBody>
        </p:sp>
        <p:sp>
          <p:nvSpPr>
            <p:cNvPr id="12" name="Text Box 39"/>
            <p:cNvSpPr txBox="1">
              <a:spLocks noChangeArrowheads="1"/>
            </p:cNvSpPr>
            <p:nvPr/>
          </p:nvSpPr>
          <p:spPr bwMode="auto">
            <a:xfrm>
              <a:off x="4186923" y="4724400"/>
              <a:ext cx="670376" cy="27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panose="020B0604020202020204" pitchFamily="34" charset="0"/>
                </a:rPr>
                <a:t>Host B</a:t>
              </a:r>
            </a:p>
          </p:txBody>
        </p:sp>
        <p:sp>
          <p:nvSpPr>
            <p:cNvPr id="13" name="TextBox 32"/>
            <p:cNvSpPr txBox="1">
              <a:spLocks noChangeArrowheads="1"/>
            </p:cNvSpPr>
            <p:nvPr/>
          </p:nvSpPr>
          <p:spPr bwMode="auto">
            <a:xfrm rot="19078985">
              <a:off x="2646363" y="2994122"/>
              <a:ext cx="847725" cy="461771"/>
            </a:xfrm>
            <a:prstGeom prst="rect">
              <a:avLst/>
            </a:prstGeom>
            <a:solidFill>
              <a:srgbClr val="74C2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latin typeface="+mn-ea"/>
                  <a:ea typeface="+mn-ea"/>
                </a:rPr>
                <a:t>Untagged</a:t>
              </a:r>
              <a:endParaRPr lang="zh-CN" altLang="en-US" sz="1200">
                <a:solidFill>
                  <a:schemeClr val="bg1"/>
                </a:solidFill>
                <a:latin typeface="+mn-ea"/>
                <a:ea typeface="+mn-ea"/>
              </a:endParaRPr>
            </a:p>
          </p:txBody>
        </p:sp>
        <p:cxnSp>
          <p:nvCxnSpPr>
            <p:cNvPr id="14" name="直接箭头连接符 30"/>
            <p:cNvCxnSpPr>
              <a:cxnSpLocks noChangeShapeType="1"/>
            </p:cNvCxnSpPr>
            <p:nvPr/>
          </p:nvCxnSpPr>
          <p:spPr bwMode="auto">
            <a:xfrm flipV="1">
              <a:off x="2884488" y="3062288"/>
              <a:ext cx="863600" cy="79216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5" name="直接箭头连接符 30"/>
            <p:cNvCxnSpPr>
              <a:cxnSpLocks noChangeShapeType="1"/>
            </p:cNvCxnSpPr>
            <p:nvPr/>
          </p:nvCxnSpPr>
          <p:spPr bwMode="auto">
            <a:xfrm>
              <a:off x="5230813" y="3062288"/>
              <a:ext cx="863600" cy="79533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6" name="TextBox 32"/>
            <p:cNvSpPr txBox="1">
              <a:spLocks noChangeArrowheads="1"/>
            </p:cNvSpPr>
            <p:nvPr/>
          </p:nvSpPr>
          <p:spPr bwMode="auto">
            <a:xfrm rot="2521015" flipH="1">
              <a:off x="5484813" y="2994122"/>
              <a:ext cx="847725" cy="461771"/>
            </a:xfrm>
            <a:prstGeom prst="rect">
              <a:avLst/>
            </a:prstGeom>
            <a:solidFill>
              <a:srgbClr val="74C2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latin typeface="+mn-ea"/>
                  <a:ea typeface="+mn-ea"/>
                </a:rPr>
                <a:t>Untagged</a:t>
              </a:r>
              <a:endParaRPr lang="zh-CN" altLang="en-US" sz="1200">
                <a:solidFill>
                  <a:schemeClr val="bg1"/>
                </a:solidFill>
                <a:latin typeface="+mn-ea"/>
                <a:ea typeface="+mn-ea"/>
              </a:endParaRPr>
            </a:p>
          </p:txBody>
        </p:sp>
        <p:pic>
          <p:nvPicPr>
            <p:cNvPr id="17" name="Picture 1950" descr="图片69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00788" y="3860800"/>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9"/>
            <p:cNvSpPr txBox="1">
              <a:spLocks noChangeArrowheads="1"/>
            </p:cNvSpPr>
            <p:nvPr/>
          </p:nvSpPr>
          <p:spPr bwMode="auto">
            <a:xfrm>
              <a:off x="3449638" y="2420938"/>
              <a:ext cx="724878" cy="27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solidFill>
                    <a:srgbClr val="C00000"/>
                  </a:solidFill>
                  <a:latin typeface="+mn-ea"/>
                  <a:ea typeface="+mn-ea"/>
                  <a:cs typeface="Arial" panose="020B0604020202020204" pitchFamily="34" charset="0"/>
                </a:rPr>
                <a:t>PVID10</a:t>
              </a:r>
            </a:p>
          </p:txBody>
        </p:sp>
        <p:sp>
          <p:nvSpPr>
            <p:cNvPr id="19" name="Text Box 39"/>
            <p:cNvSpPr txBox="1">
              <a:spLocks noChangeArrowheads="1"/>
            </p:cNvSpPr>
            <p:nvPr/>
          </p:nvSpPr>
          <p:spPr bwMode="auto">
            <a:xfrm>
              <a:off x="4849813" y="2432050"/>
              <a:ext cx="724878" cy="27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solidFill>
                    <a:srgbClr val="C00000"/>
                  </a:solidFill>
                  <a:latin typeface="+mn-ea"/>
                  <a:ea typeface="+mn-ea"/>
                  <a:cs typeface="Arial" panose="020B0604020202020204" pitchFamily="34" charset="0"/>
                </a:rPr>
                <a:t>PVID10</a:t>
              </a:r>
            </a:p>
          </p:txBody>
        </p:sp>
        <p:sp>
          <p:nvSpPr>
            <p:cNvPr id="20" name="Text Box 39"/>
            <p:cNvSpPr txBox="1">
              <a:spLocks noChangeArrowheads="1"/>
            </p:cNvSpPr>
            <p:nvPr/>
          </p:nvSpPr>
          <p:spPr bwMode="auto">
            <a:xfrm>
              <a:off x="4427984" y="2709170"/>
              <a:ext cx="635110" cy="27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solidFill>
                    <a:srgbClr val="C00000"/>
                  </a:solidFill>
                  <a:latin typeface="+mn-ea"/>
                  <a:ea typeface="+mn-ea"/>
                  <a:cs typeface="Arial" panose="020B0604020202020204" pitchFamily="34" charset="0"/>
                </a:rPr>
                <a:t>PVID2</a:t>
              </a:r>
            </a:p>
          </p:txBody>
        </p:sp>
        <p:grpSp>
          <p:nvGrpSpPr>
            <p:cNvPr id="21" name="Group 24"/>
            <p:cNvGrpSpPr>
              <a:grpSpLocks/>
            </p:cNvGrpSpPr>
            <p:nvPr/>
          </p:nvGrpSpPr>
          <p:grpSpPr bwMode="auto">
            <a:xfrm>
              <a:off x="3860800" y="1614491"/>
              <a:ext cx="1176338" cy="277065"/>
              <a:chOff x="3922055" y="2646437"/>
              <a:chExt cx="1175012" cy="277843"/>
            </a:xfrm>
          </p:grpSpPr>
          <p:sp>
            <p:nvSpPr>
              <p:cNvPr id="22" name="TextBox 32"/>
              <p:cNvSpPr txBox="1">
                <a:spLocks noChangeArrowheads="1"/>
              </p:cNvSpPr>
              <p:nvPr/>
            </p:nvSpPr>
            <p:spPr bwMode="auto">
              <a:xfrm>
                <a:off x="4283968" y="2646437"/>
                <a:ext cx="813099" cy="276999"/>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solidFill>
                      <a:schemeClr val="bg1"/>
                    </a:solidFill>
                    <a:latin typeface="+mn-ea"/>
                    <a:ea typeface="+mn-ea"/>
                  </a:rPr>
                  <a:t>Frame</a:t>
                </a:r>
                <a:endParaRPr lang="zh-CN" altLang="en-US" sz="1200" dirty="0">
                  <a:solidFill>
                    <a:schemeClr val="bg1"/>
                  </a:solidFill>
                  <a:latin typeface="+mn-ea"/>
                  <a:ea typeface="+mn-ea"/>
                </a:endParaRPr>
              </a:p>
            </p:txBody>
          </p:sp>
          <p:sp>
            <p:nvSpPr>
              <p:cNvPr id="23" name="TextBox 35"/>
              <p:cNvSpPr txBox="1">
                <a:spLocks noChangeArrowheads="1"/>
              </p:cNvSpPr>
              <p:nvPr/>
            </p:nvSpPr>
            <p:spPr bwMode="auto">
              <a:xfrm>
                <a:off x="3922055" y="2646439"/>
                <a:ext cx="363791" cy="277841"/>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solidFill>
                      <a:schemeClr val="bg1"/>
                    </a:solidFill>
                    <a:latin typeface="+mn-ea"/>
                    <a:ea typeface="+mn-ea"/>
                  </a:rPr>
                  <a:t>10</a:t>
                </a:r>
                <a:endParaRPr lang="zh-CN" altLang="en-US" sz="1200">
                  <a:solidFill>
                    <a:schemeClr val="bg1"/>
                  </a:solidFill>
                  <a:latin typeface="+mn-ea"/>
                  <a:ea typeface="+mn-ea"/>
                </a:endParaRPr>
              </a:p>
            </p:txBody>
          </p:sp>
        </p:grpSp>
      </p:grpSp>
      <p:sp>
        <p:nvSpPr>
          <p:cNvPr id="25" name="Text Box 39"/>
          <p:cNvSpPr txBox="1">
            <a:spLocks noChangeArrowheads="1"/>
          </p:cNvSpPr>
          <p:nvPr/>
        </p:nvSpPr>
        <p:spPr bwMode="auto">
          <a:xfrm>
            <a:off x="5016500" y="3317764"/>
            <a:ext cx="528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SWA</a:t>
            </a:r>
          </a:p>
        </p:txBody>
      </p:sp>
      <p:sp>
        <p:nvSpPr>
          <p:cNvPr id="26" name="Text Box 39"/>
          <p:cNvSpPr txBox="1">
            <a:spLocks noChangeArrowheads="1"/>
          </p:cNvSpPr>
          <p:nvPr/>
        </p:nvSpPr>
        <p:spPr bwMode="auto">
          <a:xfrm>
            <a:off x="5245101" y="4038489"/>
            <a:ext cx="699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G0/0/1</a:t>
            </a:r>
          </a:p>
        </p:txBody>
      </p:sp>
      <p:sp>
        <p:nvSpPr>
          <p:cNvPr id="27" name="Text Box 39"/>
          <p:cNvSpPr txBox="1">
            <a:spLocks noChangeArrowheads="1"/>
          </p:cNvSpPr>
          <p:nvPr/>
        </p:nvSpPr>
        <p:spPr bwMode="auto">
          <a:xfrm>
            <a:off x="5951538" y="4181364"/>
            <a:ext cx="699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G0/0/2</a:t>
            </a:r>
          </a:p>
        </p:txBody>
      </p:sp>
      <p:sp>
        <p:nvSpPr>
          <p:cNvPr id="28" name="Text Box 39"/>
          <p:cNvSpPr txBox="1">
            <a:spLocks noChangeArrowheads="1"/>
          </p:cNvSpPr>
          <p:nvPr/>
        </p:nvSpPr>
        <p:spPr bwMode="auto">
          <a:xfrm>
            <a:off x="6600826" y="3894026"/>
            <a:ext cx="699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G0/0/3</a:t>
            </a:r>
          </a:p>
        </p:txBody>
      </p:sp>
    </p:spTree>
    <p:extLst>
      <p:ext uri="{BB962C8B-B14F-4D97-AF65-F5344CB8AC3E}">
        <p14:creationId xmlns:p14="http://schemas.microsoft.com/office/powerpoint/2010/main" val="376248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gn="l"/>
            <a:r>
              <a:rPr lang="en-US" altLang="zh-CN" dirty="0" smtClean="0"/>
              <a:t>A trunk interface often connects to a switch, router, AP, or voice terminal. </a:t>
            </a:r>
          </a:p>
          <a:p>
            <a:pPr algn="l"/>
            <a:r>
              <a:rPr lang="en-US" altLang="zh-CN" dirty="0" smtClean="0"/>
              <a:t>It allows tagged frames from multiple VLANs and untagged frames from only one VLAN.</a:t>
            </a:r>
            <a:endParaRPr lang="zh-CN" altLang="en-US" dirty="0"/>
          </a:p>
        </p:txBody>
      </p:sp>
      <p:sp>
        <p:nvSpPr>
          <p:cNvPr id="7" name="文本占位符 6"/>
          <p:cNvSpPr>
            <a:spLocks noGrp="1"/>
          </p:cNvSpPr>
          <p:nvPr>
            <p:ph type="body" sz="quarter" idx="12"/>
          </p:nvPr>
        </p:nvSpPr>
        <p:spPr/>
        <p:txBody>
          <a:bodyPr/>
          <a:lstStyle/>
          <a:p>
            <a:r>
              <a:rPr lang="en-US" altLang="zh-CN" smtClean="0"/>
              <a:t>Port Types - Trunk</a:t>
            </a:r>
            <a:endParaRPr lang="zh-CN" altLang="en-US" dirty="0"/>
          </a:p>
        </p:txBody>
      </p:sp>
      <p:sp>
        <p:nvSpPr>
          <p:cNvPr id="4" name="Rectangle 3"/>
          <p:cNvSpPr txBox="1">
            <a:spLocks noChangeArrowheads="1"/>
          </p:cNvSpPr>
          <p:nvPr/>
        </p:nvSpPr>
        <p:spPr bwMode="auto">
          <a:xfrm>
            <a:off x="2284414" y="4724401"/>
            <a:ext cx="7627937" cy="1584325"/>
          </a:xfrm>
          <a:prstGeom prst="rect">
            <a:avLst/>
          </a:prstGeom>
          <a:noFill/>
          <a:ln>
            <a:miter lim="800000"/>
            <a:headEnd/>
            <a:tailEnd/>
          </a:ln>
        </p:spPr>
        <p:txBody>
          <a:bodyPr/>
          <a:lstStyle/>
          <a:p>
            <a:pPr marL="196850" indent="-252413" defTabSz="801688">
              <a:spcBef>
                <a:spcPct val="30000"/>
              </a:spcBef>
              <a:buSzPct val="80000"/>
              <a:buFont typeface="Wingdings" pitchFamily="2" charset="2"/>
              <a:buChar char="l"/>
              <a:defRPr/>
            </a:pPr>
            <a:endParaRPr lang="en-US" altLang="zh-CN" sz="1800" kern="0" dirty="0">
              <a:latin typeface="+mn-ea"/>
              <a:ea typeface="+mn-ea"/>
              <a:cs typeface="Arial" charset="0"/>
            </a:endParaRPr>
          </a:p>
        </p:txBody>
      </p:sp>
      <p:grpSp>
        <p:nvGrpSpPr>
          <p:cNvPr id="43" name="Group 41"/>
          <p:cNvGrpSpPr>
            <a:grpSpLocks/>
          </p:cNvGrpSpPr>
          <p:nvPr/>
        </p:nvGrpSpPr>
        <p:grpSpPr bwMode="auto">
          <a:xfrm>
            <a:off x="2678113" y="2672916"/>
            <a:ext cx="6840537" cy="2940824"/>
            <a:chOff x="1116013" y="1844675"/>
            <a:chExt cx="6840537" cy="2940824"/>
          </a:xfrm>
        </p:grpSpPr>
        <p:cxnSp>
          <p:nvCxnSpPr>
            <p:cNvPr id="44" name="直接连接符 15"/>
            <p:cNvCxnSpPr>
              <a:cxnSpLocks noChangeShapeType="1"/>
            </p:cNvCxnSpPr>
            <p:nvPr/>
          </p:nvCxnSpPr>
          <p:spPr bwMode="auto">
            <a:xfrm flipH="1">
              <a:off x="5172075" y="2565400"/>
              <a:ext cx="1079500" cy="1223963"/>
            </a:xfrm>
            <a:prstGeom prst="line">
              <a:avLst/>
            </a:prstGeom>
            <a:noFill/>
            <a:ln w="28575" algn="ctr">
              <a:solidFill>
                <a:schemeClr val="tx1"/>
              </a:solidFill>
              <a:round/>
              <a:headEnd/>
              <a:tailEnd/>
            </a:ln>
          </p:spPr>
        </p:cxnSp>
        <p:cxnSp>
          <p:nvCxnSpPr>
            <p:cNvPr id="45" name="直接连接符 15"/>
            <p:cNvCxnSpPr>
              <a:cxnSpLocks noChangeShapeType="1"/>
            </p:cNvCxnSpPr>
            <p:nvPr/>
          </p:nvCxnSpPr>
          <p:spPr bwMode="auto">
            <a:xfrm>
              <a:off x="6396038" y="2565400"/>
              <a:ext cx="1152525" cy="1223963"/>
            </a:xfrm>
            <a:prstGeom prst="line">
              <a:avLst/>
            </a:prstGeom>
            <a:noFill/>
            <a:ln w="28575" algn="ctr">
              <a:solidFill>
                <a:schemeClr val="tx1"/>
              </a:solidFill>
              <a:round/>
              <a:headEnd/>
              <a:tailEnd/>
            </a:ln>
          </p:spPr>
        </p:cxnSp>
        <p:cxnSp>
          <p:nvCxnSpPr>
            <p:cNvPr id="46" name="直接连接符 15"/>
            <p:cNvCxnSpPr>
              <a:cxnSpLocks noChangeShapeType="1"/>
            </p:cNvCxnSpPr>
            <p:nvPr/>
          </p:nvCxnSpPr>
          <p:spPr bwMode="auto">
            <a:xfrm>
              <a:off x="3125788" y="2420938"/>
              <a:ext cx="2952750" cy="0"/>
            </a:xfrm>
            <a:prstGeom prst="line">
              <a:avLst/>
            </a:prstGeom>
            <a:noFill/>
            <a:ln w="28575" algn="ctr">
              <a:solidFill>
                <a:schemeClr val="tx1"/>
              </a:solidFill>
              <a:round/>
              <a:headEnd/>
              <a:tailEnd/>
            </a:ln>
          </p:spPr>
        </p:cxnSp>
        <p:cxnSp>
          <p:nvCxnSpPr>
            <p:cNvPr id="47" name="直接连接符 15"/>
            <p:cNvCxnSpPr>
              <a:cxnSpLocks noChangeShapeType="1"/>
            </p:cNvCxnSpPr>
            <p:nvPr/>
          </p:nvCxnSpPr>
          <p:spPr bwMode="auto">
            <a:xfrm flipH="1">
              <a:off x="1549400" y="2565400"/>
              <a:ext cx="1079500" cy="1223963"/>
            </a:xfrm>
            <a:prstGeom prst="line">
              <a:avLst/>
            </a:prstGeom>
            <a:noFill/>
            <a:ln w="28575" algn="ctr">
              <a:solidFill>
                <a:schemeClr val="tx1"/>
              </a:solidFill>
              <a:round/>
              <a:headEnd/>
              <a:tailEnd/>
            </a:ln>
          </p:spPr>
        </p:cxnSp>
        <p:cxnSp>
          <p:nvCxnSpPr>
            <p:cNvPr id="48" name="直接连接符 15"/>
            <p:cNvCxnSpPr>
              <a:cxnSpLocks noChangeShapeType="1"/>
            </p:cNvCxnSpPr>
            <p:nvPr/>
          </p:nvCxnSpPr>
          <p:spPr bwMode="auto">
            <a:xfrm>
              <a:off x="2773363" y="2565400"/>
              <a:ext cx="1152525" cy="1223963"/>
            </a:xfrm>
            <a:prstGeom prst="line">
              <a:avLst/>
            </a:prstGeom>
            <a:noFill/>
            <a:ln w="28575" algn="ctr">
              <a:solidFill>
                <a:schemeClr val="tx1"/>
              </a:solidFill>
              <a:round/>
              <a:headEnd/>
              <a:tailEnd/>
            </a:ln>
          </p:spPr>
        </p:cxnSp>
        <p:pic>
          <p:nvPicPr>
            <p:cNvPr id="49" name="Picture 461" descr="图片240"/>
            <p:cNvPicPr>
              <a:picLocks noChangeAspect="1" noChangeArrowheads="1"/>
            </p:cNvPicPr>
            <p:nvPr/>
          </p:nvPicPr>
          <p:blipFill>
            <a:blip r:embed="rId3" cstate="print"/>
            <a:srcRect/>
            <a:stretch>
              <a:fillRect/>
            </a:stretch>
          </p:blipFill>
          <p:spPr bwMode="auto">
            <a:xfrm>
              <a:off x="2484438" y="2060575"/>
              <a:ext cx="647700" cy="677863"/>
            </a:xfrm>
            <a:prstGeom prst="rect">
              <a:avLst/>
            </a:prstGeom>
            <a:noFill/>
            <a:ln w="9525">
              <a:noFill/>
              <a:miter lim="800000"/>
              <a:headEnd/>
              <a:tailEnd/>
            </a:ln>
          </p:spPr>
        </p:pic>
        <p:pic>
          <p:nvPicPr>
            <p:cNvPr id="50"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492500" y="3716338"/>
              <a:ext cx="792163" cy="773112"/>
            </a:xfrm>
            <a:prstGeom prst="rect">
              <a:avLst/>
            </a:prstGeom>
            <a:noFill/>
            <a:ln w="9525">
              <a:noFill/>
              <a:miter lim="800000"/>
              <a:headEnd/>
              <a:tailEnd/>
            </a:ln>
          </p:spPr>
        </p:pic>
        <p:pic>
          <p:nvPicPr>
            <p:cNvPr id="51"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116013" y="3716338"/>
              <a:ext cx="792162" cy="773112"/>
            </a:xfrm>
            <a:prstGeom prst="rect">
              <a:avLst/>
            </a:prstGeom>
            <a:noFill/>
            <a:ln w="9525">
              <a:noFill/>
              <a:miter lim="800000"/>
              <a:headEnd/>
              <a:tailEnd/>
            </a:ln>
          </p:spPr>
        </p:pic>
        <p:pic>
          <p:nvPicPr>
            <p:cNvPr id="52" name="Picture 461" descr="图片240"/>
            <p:cNvPicPr>
              <a:picLocks noChangeAspect="1" noChangeArrowheads="1"/>
            </p:cNvPicPr>
            <p:nvPr/>
          </p:nvPicPr>
          <p:blipFill>
            <a:blip r:embed="rId3" cstate="print"/>
            <a:srcRect/>
            <a:stretch>
              <a:fillRect/>
            </a:stretch>
          </p:blipFill>
          <p:spPr bwMode="auto">
            <a:xfrm>
              <a:off x="6078538" y="2060575"/>
              <a:ext cx="647700" cy="677863"/>
            </a:xfrm>
            <a:prstGeom prst="rect">
              <a:avLst/>
            </a:prstGeom>
            <a:noFill/>
            <a:ln w="9525">
              <a:noFill/>
              <a:miter lim="800000"/>
              <a:headEnd/>
              <a:tailEnd/>
            </a:ln>
          </p:spPr>
        </p:pic>
        <p:pic>
          <p:nvPicPr>
            <p:cNvPr id="53"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164388" y="3716338"/>
              <a:ext cx="792162" cy="773112"/>
            </a:xfrm>
            <a:prstGeom prst="rect">
              <a:avLst/>
            </a:prstGeom>
            <a:noFill/>
            <a:ln w="9525">
              <a:noFill/>
              <a:miter lim="800000"/>
              <a:headEnd/>
              <a:tailEnd/>
            </a:ln>
          </p:spPr>
        </p:pic>
        <p:pic>
          <p:nvPicPr>
            <p:cNvPr id="54"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745038" y="3716338"/>
              <a:ext cx="793750" cy="773112"/>
            </a:xfrm>
            <a:prstGeom prst="rect">
              <a:avLst/>
            </a:prstGeom>
            <a:noFill/>
            <a:ln w="9525">
              <a:noFill/>
              <a:miter lim="800000"/>
              <a:headEnd/>
              <a:tailEnd/>
            </a:ln>
          </p:spPr>
        </p:pic>
        <p:sp>
          <p:nvSpPr>
            <p:cNvPr id="55" name="Text Box 39"/>
            <p:cNvSpPr txBox="1">
              <a:spLocks noChangeArrowheads="1"/>
            </p:cNvSpPr>
            <p:nvPr/>
          </p:nvSpPr>
          <p:spPr bwMode="auto">
            <a:xfrm>
              <a:off x="1192213" y="4508500"/>
              <a:ext cx="683200"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A</a:t>
              </a:r>
            </a:p>
          </p:txBody>
        </p:sp>
        <p:sp>
          <p:nvSpPr>
            <p:cNvPr id="56" name="Text Box 39"/>
            <p:cNvSpPr txBox="1">
              <a:spLocks noChangeArrowheads="1"/>
            </p:cNvSpPr>
            <p:nvPr/>
          </p:nvSpPr>
          <p:spPr bwMode="auto">
            <a:xfrm>
              <a:off x="4814888" y="4508500"/>
              <a:ext cx="676788"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C</a:t>
              </a:r>
            </a:p>
          </p:txBody>
        </p:sp>
        <p:sp>
          <p:nvSpPr>
            <p:cNvPr id="57" name="Text Box 39"/>
            <p:cNvSpPr txBox="1">
              <a:spLocks noChangeArrowheads="1"/>
            </p:cNvSpPr>
            <p:nvPr/>
          </p:nvSpPr>
          <p:spPr bwMode="auto">
            <a:xfrm>
              <a:off x="3563938" y="4508500"/>
              <a:ext cx="670376"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B</a:t>
              </a:r>
            </a:p>
          </p:txBody>
        </p:sp>
        <p:sp>
          <p:nvSpPr>
            <p:cNvPr id="58" name="Text Box 39"/>
            <p:cNvSpPr txBox="1">
              <a:spLocks noChangeArrowheads="1"/>
            </p:cNvSpPr>
            <p:nvPr/>
          </p:nvSpPr>
          <p:spPr bwMode="auto">
            <a:xfrm>
              <a:off x="7232650" y="4508500"/>
              <a:ext cx="691215"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D</a:t>
              </a:r>
            </a:p>
          </p:txBody>
        </p:sp>
        <p:sp>
          <p:nvSpPr>
            <p:cNvPr id="59" name="TextBox 32"/>
            <p:cNvSpPr txBox="1">
              <a:spLocks noChangeArrowheads="1"/>
            </p:cNvSpPr>
            <p:nvPr/>
          </p:nvSpPr>
          <p:spPr bwMode="auto">
            <a:xfrm rot="18662326">
              <a:off x="1320597" y="3088588"/>
              <a:ext cx="913765" cy="276999"/>
            </a:xfrm>
            <a:prstGeom prst="rect">
              <a:avLst/>
            </a:prstGeom>
            <a:solidFill>
              <a:srgbClr val="74C2E1"/>
            </a:solidFill>
            <a:ln w="9525">
              <a:noFill/>
              <a:miter lim="800000"/>
              <a:headEnd/>
              <a:tailEnd/>
            </a:ln>
          </p:spPr>
          <p:txBody>
            <a:bodyPr wrap="square">
              <a:spAutoFit/>
            </a:bodyPr>
            <a:lstStyle/>
            <a:p>
              <a:r>
                <a:rPr lang="en-US" altLang="zh-CN" sz="1200" dirty="0">
                  <a:solidFill>
                    <a:schemeClr val="bg1"/>
                  </a:solidFill>
                  <a:latin typeface="+mn-ea"/>
                  <a:ea typeface="+mn-ea"/>
                </a:rPr>
                <a:t>Untagged</a:t>
              </a:r>
              <a:endParaRPr lang="zh-CN" altLang="en-US" sz="1200" dirty="0">
                <a:solidFill>
                  <a:schemeClr val="bg1"/>
                </a:solidFill>
                <a:latin typeface="+mn-ea"/>
                <a:ea typeface="+mn-ea"/>
              </a:endParaRPr>
            </a:p>
          </p:txBody>
        </p:sp>
        <p:sp>
          <p:nvSpPr>
            <p:cNvPr id="60" name="TextBox 32"/>
            <p:cNvSpPr txBox="1">
              <a:spLocks noChangeArrowheads="1"/>
            </p:cNvSpPr>
            <p:nvPr/>
          </p:nvSpPr>
          <p:spPr bwMode="auto">
            <a:xfrm>
              <a:off x="4151312" y="1916113"/>
              <a:ext cx="958651" cy="276999"/>
            </a:xfrm>
            <a:prstGeom prst="rect">
              <a:avLst/>
            </a:prstGeom>
            <a:solidFill>
              <a:srgbClr val="74C2E1"/>
            </a:solidFill>
            <a:ln w="9525">
              <a:noFill/>
              <a:miter lim="800000"/>
              <a:headEnd/>
              <a:tailEnd/>
            </a:ln>
          </p:spPr>
          <p:txBody>
            <a:bodyPr wrap="square">
              <a:spAutoFit/>
            </a:bodyPr>
            <a:lstStyle/>
            <a:p>
              <a:r>
                <a:rPr lang="en-US" altLang="zh-CN" sz="1200" dirty="0">
                  <a:solidFill>
                    <a:schemeClr val="bg1"/>
                  </a:solidFill>
                  <a:latin typeface="+mn-ea"/>
                  <a:ea typeface="+mn-ea"/>
                </a:rPr>
                <a:t>Untagged</a:t>
              </a:r>
              <a:endParaRPr lang="zh-CN" altLang="en-US" sz="1200" dirty="0">
                <a:solidFill>
                  <a:schemeClr val="bg1"/>
                </a:solidFill>
                <a:latin typeface="+mn-ea"/>
                <a:ea typeface="+mn-ea"/>
              </a:endParaRPr>
            </a:p>
          </p:txBody>
        </p:sp>
        <p:grpSp>
          <p:nvGrpSpPr>
            <p:cNvPr id="61" name="Group 53"/>
            <p:cNvGrpSpPr>
              <a:grpSpLocks/>
            </p:cNvGrpSpPr>
            <p:nvPr/>
          </p:nvGrpSpPr>
          <p:grpSpPr bwMode="auto">
            <a:xfrm>
              <a:off x="3989388" y="2646363"/>
              <a:ext cx="1174750" cy="277001"/>
              <a:chOff x="3922068" y="2646437"/>
              <a:chExt cx="1174999" cy="277004"/>
            </a:xfrm>
          </p:grpSpPr>
          <p:sp>
            <p:nvSpPr>
              <p:cNvPr id="79" name="TextBox 32"/>
              <p:cNvSpPr txBox="1">
                <a:spLocks noChangeArrowheads="1"/>
              </p:cNvSpPr>
              <p:nvPr/>
            </p:nvSpPr>
            <p:spPr bwMode="auto">
              <a:xfrm>
                <a:off x="4283968" y="2646437"/>
                <a:ext cx="813099" cy="276999"/>
              </a:xfrm>
              <a:prstGeom prst="rect">
                <a:avLst/>
              </a:prstGeom>
              <a:solidFill>
                <a:srgbClr val="0099CC"/>
              </a:solidFill>
              <a:ln w="9525">
                <a:noFill/>
                <a:miter lim="800000"/>
                <a:headEnd/>
                <a:tailEnd/>
              </a:ln>
            </p:spPr>
            <p:txBody>
              <a:bodyPr>
                <a:spAutoFit/>
              </a:bodyPr>
              <a:lstStyle/>
              <a:p>
                <a:r>
                  <a:rPr lang="en-US" altLang="zh-CN" sz="1200">
                    <a:solidFill>
                      <a:schemeClr val="bg1"/>
                    </a:solidFill>
                    <a:latin typeface="+mn-ea"/>
                    <a:ea typeface="+mn-ea"/>
                  </a:rPr>
                  <a:t>Frame</a:t>
                </a:r>
                <a:endParaRPr lang="zh-CN" altLang="en-US" sz="1200">
                  <a:solidFill>
                    <a:schemeClr val="bg1"/>
                  </a:solidFill>
                  <a:latin typeface="+mn-ea"/>
                  <a:ea typeface="+mn-ea"/>
                </a:endParaRPr>
              </a:p>
            </p:txBody>
          </p:sp>
          <p:sp>
            <p:nvSpPr>
              <p:cNvPr id="80" name="TextBox 35"/>
              <p:cNvSpPr txBox="1">
                <a:spLocks noChangeArrowheads="1"/>
              </p:cNvSpPr>
              <p:nvPr/>
            </p:nvSpPr>
            <p:spPr bwMode="auto">
              <a:xfrm>
                <a:off x="3922068" y="2646439"/>
                <a:ext cx="364279" cy="277002"/>
              </a:xfrm>
              <a:prstGeom prst="rect">
                <a:avLst/>
              </a:prstGeom>
              <a:solidFill>
                <a:srgbClr val="0099CC"/>
              </a:solidFill>
              <a:ln w="9525">
                <a:noFill/>
                <a:miter lim="800000"/>
                <a:headEnd/>
                <a:tailEnd/>
              </a:ln>
            </p:spPr>
            <p:txBody>
              <a:bodyPr wrap="none">
                <a:spAutoFit/>
              </a:bodyPr>
              <a:lstStyle/>
              <a:p>
                <a:r>
                  <a:rPr lang="en-US" altLang="zh-CN" sz="1200">
                    <a:solidFill>
                      <a:schemeClr val="bg1"/>
                    </a:solidFill>
                    <a:latin typeface="+mn-ea"/>
                    <a:ea typeface="+mn-ea"/>
                  </a:rPr>
                  <a:t>20</a:t>
                </a:r>
                <a:endParaRPr lang="zh-CN" altLang="en-US" sz="1200">
                  <a:solidFill>
                    <a:schemeClr val="bg1"/>
                  </a:solidFill>
                  <a:latin typeface="+mn-ea"/>
                  <a:ea typeface="+mn-ea"/>
                </a:endParaRPr>
              </a:p>
            </p:txBody>
          </p:sp>
        </p:grpSp>
        <p:sp>
          <p:nvSpPr>
            <p:cNvPr id="62" name="TextBox 32"/>
            <p:cNvSpPr txBox="1">
              <a:spLocks noChangeArrowheads="1"/>
            </p:cNvSpPr>
            <p:nvPr/>
          </p:nvSpPr>
          <p:spPr bwMode="auto">
            <a:xfrm rot="2767738">
              <a:off x="3209299" y="3076188"/>
              <a:ext cx="917239" cy="276999"/>
            </a:xfrm>
            <a:prstGeom prst="rect">
              <a:avLst/>
            </a:prstGeom>
            <a:solidFill>
              <a:srgbClr val="0099CC"/>
            </a:solidFill>
            <a:ln w="9525">
              <a:noFill/>
              <a:miter lim="800000"/>
              <a:headEnd/>
              <a:tailEnd/>
            </a:ln>
          </p:spPr>
          <p:txBody>
            <a:bodyPr wrap="none">
              <a:spAutoFit/>
            </a:bodyPr>
            <a:lstStyle/>
            <a:p>
              <a:r>
                <a:rPr lang="en-US" altLang="zh-CN" sz="1200">
                  <a:solidFill>
                    <a:schemeClr val="bg1"/>
                  </a:solidFill>
                  <a:latin typeface="+mn-ea"/>
                  <a:ea typeface="+mn-ea"/>
                </a:rPr>
                <a:t>Untagged</a:t>
              </a:r>
              <a:endParaRPr lang="zh-CN" altLang="en-US" sz="1200">
                <a:solidFill>
                  <a:schemeClr val="bg1"/>
                </a:solidFill>
                <a:latin typeface="+mn-ea"/>
                <a:ea typeface="+mn-ea"/>
              </a:endParaRPr>
            </a:p>
          </p:txBody>
        </p:sp>
        <p:cxnSp>
          <p:nvCxnSpPr>
            <p:cNvPr id="63" name="直接箭头连接符 30"/>
            <p:cNvCxnSpPr>
              <a:cxnSpLocks noChangeShapeType="1"/>
            </p:cNvCxnSpPr>
            <p:nvPr/>
          </p:nvCxnSpPr>
          <p:spPr bwMode="auto">
            <a:xfrm flipV="1">
              <a:off x="1809750" y="3076575"/>
              <a:ext cx="504825" cy="577850"/>
            </a:xfrm>
            <a:prstGeom prst="straightConnector1">
              <a:avLst/>
            </a:prstGeom>
            <a:noFill/>
            <a:ln w="28575" algn="ctr">
              <a:solidFill>
                <a:srgbClr val="C00000"/>
              </a:solidFill>
              <a:round/>
              <a:headEnd/>
              <a:tailEnd type="arrow" w="med" len="med"/>
            </a:ln>
          </p:spPr>
        </p:cxnSp>
        <p:cxnSp>
          <p:nvCxnSpPr>
            <p:cNvPr id="64" name="直接箭头连接符 30"/>
            <p:cNvCxnSpPr>
              <a:cxnSpLocks noChangeShapeType="1"/>
            </p:cNvCxnSpPr>
            <p:nvPr/>
          </p:nvCxnSpPr>
          <p:spPr bwMode="auto">
            <a:xfrm>
              <a:off x="3995738" y="2301875"/>
              <a:ext cx="1150937" cy="0"/>
            </a:xfrm>
            <a:prstGeom prst="straightConnector1">
              <a:avLst/>
            </a:prstGeom>
            <a:noFill/>
            <a:ln w="28575" algn="ctr">
              <a:solidFill>
                <a:srgbClr val="C00000"/>
              </a:solidFill>
              <a:round/>
              <a:headEnd/>
              <a:tailEnd type="arrow" w="med" len="med"/>
            </a:ln>
          </p:spPr>
        </p:cxnSp>
        <p:cxnSp>
          <p:nvCxnSpPr>
            <p:cNvPr id="65" name="直接箭头连接符 30"/>
            <p:cNvCxnSpPr>
              <a:cxnSpLocks noChangeShapeType="1"/>
            </p:cNvCxnSpPr>
            <p:nvPr/>
          </p:nvCxnSpPr>
          <p:spPr bwMode="auto">
            <a:xfrm rot="10800000" flipV="1">
              <a:off x="5454650" y="3076575"/>
              <a:ext cx="504825" cy="577850"/>
            </a:xfrm>
            <a:prstGeom prst="straightConnector1">
              <a:avLst/>
            </a:prstGeom>
            <a:noFill/>
            <a:ln w="28575" algn="ctr">
              <a:solidFill>
                <a:srgbClr val="C00000"/>
              </a:solidFill>
              <a:round/>
              <a:headEnd/>
              <a:tailEnd type="arrow" w="med" len="med"/>
            </a:ln>
          </p:spPr>
        </p:cxnSp>
        <p:sp>
          <p:nvSpPr>
            <p:cNvPr id="66" name="Text Box 39"/>
            <p:cNvSpPr txBox="1">
              <a:spLocks noChangeArrowheads="1"/>
            </p:cNvSpPr>
            <p:nvPr/>
          </p:nvSpPr>
          <p:spPr bwMode="auto">
            <a:xfrm>
              <a:off x="2557463" y="1844675"/>
              <a:ext cx="532903"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SWA</a:t>
              </a:r>
            </a:p>
          </p:txBody>
        </p:sp>
        <p:sp>
          <p:nvSpPr>
            <p:cNvPr id="67" name="Text Box 39"/>
            <p:cNvSpPr txBox="1">
              <a:spLocks noChangeArrowheads="1"/>
            </p:cNvSpPr>
            <p:nvPr/>
          </p:nvSpPr>
          <p:spPr bwMode="auto">
            <a:xfrm>
              <a:off x="6078538" y="1844675"/>
              <a:ext cx="526106"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SWB</a:t>
              </a:r>
            </a:p>
          </p:txBody>
        </p:sp>
        <p:sp>
          <p:nvSpPr>
            <p:cNvPr id="68" name="TextBox 32"/>
            <p:cNvSpPr txBox="1">
              <a:spLocks noChangeArrowheads="1"/>
            </p:cNvSpPr>
            <p:nvPr/>
          </p:nvSpPr>
          <p:spPr bwMode="auto">
            <a:xfrm rot="2767738">
              <a:off x="6819274" y="3076188"/>
              <a:ext cx="917239" cy="276999"/>
            </a:xfrm>
            <a:prstGeom prst="rect">
              <a:avLst/>
            </a:prstGeom>
            <a:solidFill>
              <a:srgbClr val="0099CC"/>
            </a:solidFill>
            <a:ln w="9525">
              <a:noFill/>
              <a:miter lim="800000"/>
              <a:headEnd/>
              <a:tailEnd/>
            </a:ln>
          </p:spPr>
          <p:txBody>
            <a:bodyPr wrap="none">
              <a:spAutoFit/>
            </a:bodyPr>
            <a:lstStyle/>
            <a:p>
              <a:r>
                <a:rPr lang="en-US" altLang="zh-CN" sz="1200">
                  <a:solidFill>
                    <a:schemeClr val="bg1"/>
                  </a:solidFill>
                  <a:latin typeface="+mn-ea"/>
                  <a:ea typeface="+mn-ea"/>
                </a:rPr>
                <a:t>Untagged</a:t>
              </a:r>
              <a:endParaRPr lang="zh-CN" altLang="en-US" sz="1200">
                <a:solidFill>
                  <a:schemeClr val="bg1"/>
                </a:solidFill>
                <a:latin typeface="+mn-ea"/>
                <a:ea typeface="+mn-ea"/>
              </a:endParaRPr>
            </a:p>
          </p:txBody>
        </p:sp>
        <p:sp>
          <p:nvSpPr>
            <p:cNvPr id="69" name="TextBox 32"/>
            <p:cNvSpPr txBox="1">
              <a:spLocks noChangeArrowheads="1"/>
            </p:cNvSpPr>
            <p:nvPr/>
          </p:nvSpPr>
          <p:spPr bwMode="auto">
            <a:xfrm rot="18662326">
              <a:off x="4894517" y="3116209"/>
              <a:ext cx="987002" cy="276999"/>
            </a:xfrm>
            <a:prstGeom prst="rect">
              <a:avLst/>
            </a:prstGeom>
            <a:solidFill>
              <a:srgbClr val="74C2E1"/>
            </a:solidFill>
            <a:ln w="9525">
              <a:noFill/>
              <a:miter lim="800000"/>
              <a:headEnd/>
              <a:tailEnd/>
            </a:ln>
          </p:spPr>
          <p:txBody>
            <a:bodyPr wrap="square">
              <a:spAutoFit/>
            </a:bodyPr>
            <a:lstStyle/>
            <a:p>
              <a:r>
                <a:rPr lang="en-US" altLang="zh-CN" sz="1200" dirty="0">
                  <a:solidFill>
                    <a:schemeClr val="bg1"/>
                  </a:solidFill>
                  <a:latin typeface="+mn-ea"/>
                  <a:ea typeface="+mn-ea"/>
                </a:rPr>
                <a:t>Untagged</a:t>
              </a:r>
              <a:endParaRPr lang="zh-CN" altLang="en-US" sz="1200" dirty="0">
                <a:solidFill>
                  <a:schemeClr val="bg1"/>
                </a:solidFill>
                <a:latin typeface="+mn-ea"/>
                <a:ea typeface="+mn-ea"/>
              </a:endParaRPr>
            </a:p>
          </p:txBody>
        </p:sp>
        <p:cxnSp>
          <p:nvCxnSpPr>
            <p:cNvPr id="70" name="直接箭头连接符 30"/>
            <p:cNvCxnSpPr>
              <a:cxnSpLocks noChangeShapeType="1"/>
            </p:cNvCxnSpPr>
            <p:nvPr/>
          </p:nvCxnSpPr>
          <p:spPr bwMode="auto">
            <a:xfrm flipH="1" flipV="1">
              <a:off x="3130550" y="3124200"/>
              <a:ext cx="504825" cy="530225"/>
            </a:xfrm>
            <a:prstGeom prst="straightConnector1">
              <a:avLst/>
            </a:prstGeom>
            <a:noFill/>
            <a:ln w="28575" algn="ctr">
              <a:solidFill>
                <a:srgbClr val="C00000"/>
              </a:solidFill>
              <a:round/>
              <a:headEnd/>
              <a:tailEnd type="arrow" w="med" len="med"/>
            </a:ln>
          </p:spPr>
        </p:cxnSp>
        <p:cxnSp>
          <p:nvCxnSpPr>
            <p:cNvPr id="71" name="直接箭头连接符 30"/>
            <p:cNvCxnSpPr>
              <a:cxnSpLocks noChangeShapeType="1"/>
            </p:cNvCxnSpPr>
            <p:nvPr/>
          </p:nvCxnSpPr>
          <p:spPr bwMode="auto">
            <a:xfrm>
              <a:off x="4005263" y="2536825"/>
              <a:ext cx="1150937" cy="0"/>
            </a:xfrm>
            <a:prstGeom prst="straightConnector1">
              <a:avLst/>
            </a:prstGeom>
            <a:noFill/>
            <a:ln w="28575" algn="ctr">
              <a:solidFill>
                <a:srgbClr val="C00000"/>
              </a:solidFill>
              <a:round/>
              <a:headEnd/>
              <a:tailEnd type="arrow" w="med" len="med"/>
            </a:ln>
          </p:spPr>
        </p:cxnSp>
        <p:sp>
          <p:nvSpPr>
            <p:cNvPr id="72" name="Text Box 39"/>
            <p:cNvSpPr txBox="1">
              <a:spLocks noChangeArrowheads="1"/>
            </p:cNvSpPr>
            <p:nvPr/>
          </p:nvSpPr>
          <p:spPr bwMode="auto">
            <a:xfrm>
              <a:off x="5443538" y="2568575"/>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sp>
          <p:nvSpPr>
            <p:cNvPr id="73" name="Text Box 39"/>
            <p:cNvSpPr txBox="1">
              <a:spLocks noChangeArrowheads="1"/>
            </p:cNvSpPr>
            <p:nvPr/>
          </p:nvSpPr>
          <p:spPr bwMode="auto">
            <a:xfrm>
              <a:off x="6648137" y="2541007"/>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PVID20</a:t>
              </a:r>
            </a:p>
          </p:txBody>
        </p:sp>
        <p:sp>
          <p:nvSpPr>
            <p:cNvPr id="74" name="Text Box 39"/>
            <p:cNvSpPr txBox="1">
              <a:spLocks noChangeArrowheads="1"/>
            </p:cNvSpPr>
            <p:nvPr/>
          </p:nvSpPr>
          <p:spPr bwMode="auto">
            <a:xfrm>
              <a:off x="1833563" y="2568575"/>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sp>
          <p:nvSpPr>
            <p:cNvPr id="75" name="Text Box 39"/>
            <p:cNvSpPr txBox="1">
              <a:spLocks noChangeArrowheads="1"/>
            </p:cNvSpPr>
            <p:nvPr/>
          </p:nvSpPr>
          <p:spPr bwMode="auto">
            <a:xfrm>
              <a:off x="3098800" y="2566987"/>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PVID20</a:t>
              </a:r>
            </a:p>
          </p:txBody>
        </p:sp>
        <p:cxnSp>
          <p:nvCxnSpPr>
            <p:cNvPr id="76" name="直接箭头连接符 30"/>
            <p:cNvCxnSpPr>
              <a:cxnSpLocks noChangeShapeType="1"/>
            </p:cNvCxnSpPr>
            <p:nvPr/>
          </p:nvCxnSpPr>
          <p:spPr bwMode="auto">
            <a:xfrm rot="10800000" flipH="1" flipV="1">
              <a:off x="6784975" y="3124200"/>
              <a:ext cx="504825" cy="530225"/>
            </a:xfrm>
            <a:prstGeom prst="straightConnector1">
              <a:avLst/>
            </a:prstGeom>
            <a:noFill/>
            <a:ln w="28575" algn="ctr">
              <a:solidFill>
                <a:srgbClr val="C00000"/>
              </a:solidFill>
              <a:round/>
              <a:headEnd/>
              <a:tailEnd type="arrow" w="med" len="med"/>
            </a:ln>
          </p:spPr>
        </p:cxnSp>
        <p:sp>
          <p:nvSpPr>
            <p:cNvPr id="77" name="Text Box 39"/>
            <p:cNvSpPr txBox="1">
              <a:spLocks noChangeArrowheads="1"/>
            </p:cNvSpPr>
            <p:nvPr/>
          </p:nvSpPr>
          <p:spPr bwMode="auto">
            <a:xfrm>
              <a:off x="3098800" y="2205038"/>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sp>
          <p:nvSpPr>
            <p:cNvPr id="78" name="Text Box 39"/>
            <p:cNvSpPr txBox="1">
              <a:spLocks noChangeArrowheads="1"/>
            </p:cNvSpPr>
            <p:nvPr/>
          </p:nvSpPr>
          <p:spPr bwMode="auto">
            <a:xfrm>
              <a:off x="5443537" y="2178638"/>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grpSp>
    </p:spTree>
    <p:extLst>
      <p:ext uri="{BB962C8B-B14F-4D97-AF65-F5344CB8AC3E}">
        <p14:creationId xmlns:p14="http://schemas.microsoft.com/office/powerpoint/2010/main" val="3660227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p:cNvSpPr>
            <a:spLocks noGrp="1"/>
          </p:cNvSpPr>
          <p:nvPr>
            <p:ph type="body" sz="quarter" idx="10"/>
          </p:nvPr>
        </p:nvSpPr>
        <p:spPr/>
        <p:txBody>
          <a:bodyPr/>
          <a:lstStyle/>
          <a:p>
            <a:r>
              <a:rPr lang="en-US" altLang="zh-CN" smtClean="0"/>
              <a:t>A hybrid interface can connect to not only a user terminal or network device.</a:t>
            </a:r>
          </a:p>
          <a:p>
            <a:r>
              <a:rPr lang="en-US" altLang="zh-CN" smtClean="0"/>
              <a:t>It allows tagged frames from multiple VLANs. </a:t>
            </a:r>
          </a:p>
          <a:p>
            <a:endParaRPr lang="zh-CN" altLang="en-US" dirty="0"/>
          </a:p>
        </p:txBody>
      </p:sp>
      <p:sp>
        <p:nvSpPr>
          <p:cNvPr id="5" name="文本占位符 4"/>
          <p:cNvSpPr>
            <a:spLocks noGrp="1"/>
          </p:cNvSpPr>
          <p:nvPr>
            <p:ph type="body" sz="quarter" idx="12"/>
          </p:nvPr>
        </p:nvSpPr>
        <p:spPr/>
        <p:txBody>
          <a:bodyPr/>
          <a:lstStyle/>
          <a:p>
            <a:r>
              <a:rPr lang="en-US" altLang="zh-CN" smtClean="0"/>
              <a:t>Port Types - Hybrid</a:t>
            </a:r>
            <a:endParaRPr lang="zh-CN" altLang="en-US" dirty="0"/>
          </a:p>
        </p:txBody>
      </p:sp>
      <p:grpSp>
        <p:nvGrpSpPr>
          <p:cNvPr id="43" name="Group 52"/>
          <p:cNvGrpSpPr>
            <a:grpSpLocks/>
          </p:cNvGrpSpPr>
          <p:nvPr/>
        </p:nvGrpSpPr>
        <p:grpSpPr bwMode="auto">
          <a:xfrm>
            <a:off x="2171564" y="2888940"/>
            <a:ext cx="7875865" cy="3492810"/>
            <a:chOff x="1116013" y="1654175"/>
            <a:chExt cx="7469329" cy="3131324"/>
          </a:xfrm>
        </p:grpSpPr>
        <p:cxnSp>
          <p:nvCxnSpPr>
            <p:cNvPr id="44" name="直接连接符 15"/>
            <p:cNvCxnSpPr>
              <a:cxnSpLocks noChangeShapeType="1"/>
            </p:cNvCxnSpPr>
            <p:nvPr/>
          </p:nvCxnSpPr>
          <p:spPr bwMode="auto">
            <a:xfrm flipH="1">
              <a:off x="5172075" y="2565400"/>
              <a:ext cx="1079500" cy="1223963"/>
            </a:xfrm>
            <a:prstGeom prst="line">
              <a:avLst/>
            </a:prstGeom>
            <a:noFill/>
            <a:ln w="28575" algn="ctr">
              <a:solidFill>
                <a:schemeClr val="tx1"/>
              </a:solidFill>
              <a:round/>
              <a:headEnd/>
              <a:tailEnd/>
            </a:ln>
          </p:spPr>
        </p:cxnSp>
        <p:cxnSp>
          <p:nvCxnSpPr>
            <p:cNvPr id="45" name="直接连接符 15"/>
            <p:cNvCxnSpPr>
              <a:cxnSpLocks noChangeShapeType="1"/>
            </p:cNvCxnSpPr>
            <p:nvPr/>
          </p:nvCxnSpPr>
          <p:spPr bwMode="auto">
            <a:xfrm>
              <a:off x="6396038" y="2565400"/>
              <a:ext cx="1152525" cy="1223963"/>
            </a:xfrm>
            <a:prstGeom prst="line">
              <a:avLst/>
            </a:prstGeom>
            <a:noFill/>
            <a:ln w="28575" algn="ctr">
              <a:solidFill>
                <a:schemeClr val="tx1"/>
              </a:solidFill>
              <a:round/>
              <a:headEnd/>
              <a:tailEnd/>
            </a:ln>
          </p:spPr>
        </p:cxnSp>
        <p:cxnSp>
          <p:nvCxnSpPr>
            <p:cNvPr id="46" name="直接连接符 15"/>
            <p:cNvCxnSpPr>
              <a:cxnSpLocks noChangeShapeType="1"/>
            </p:cNvCxnSpPr>
            <p:nvPr/>
          </p:nvCxnSpPr>
          <p:spPr bwMode="auto">
            <a:xfrm>
              <a:off x="3125788" y="2420938"/>
              <a:ext cx="2952750" cy="0"/>
            </a:xfrm>
            <a:prstGeom prst="line">
              <a:avLst/>
            </a:prstGeom>
            <a:noFill/>
            <a:ln w="28575" algn="ctr">
              <a:solidFill>
                <a:schemeClr val="tx1"/>
              </a:solidFill>
              <a:round/>
              <a:headEnd/>
              <a:tailEnd/>
            </a:ln>
          </p:spPr>
        </p:cxnSp>
        <p:cxnSp>
          <p:nvCxnSpPr>
            <p:cNvPr id="47" name="直接连接符 15"/>
            <p:cNvCxnSpPr>
              <a:cxnSpLocks noChangeShapeType="1"/>
            </p:cNvCxnSpPr>
            <p:nvPr/>
          </p:nvCxnSpPr>
          <p:spPr bwMode="auto">
            <a:xfrm flipH="1">
              <a:off x="1549400" y="2565400"/>
              <a:ext cx="1079500" cy="1223963"/>
            </a:xfrm>
            <a:prstGeom prst="line">
              <a:avLst/>
            </a:prstGeom>
            <a:noFill/>
            <a:ln w="28575" algn="ctr">
              <a:solidFill>
                <a:schemeClr val="tx1"/>
              </a:solidFill>
              <a:round/>
              <a:headEnd/>
              <a:tailEnd/>
            </a:ln>
          </p:spPr>
        </p:cxnSp>
        <p:cxnSp>
          <p:nvCxnSpPr>
            <p:cNvPr id="48" name="直接连接符 15"/>
            <p:cNvCxnSpPr>
              <a:cxnSpLocks noChangeShapeType="1"/>
            </p:cNvCxnSpPr>
            <p:nvPr/>
          </p:nvCxnSpPr>
          <p:spPr bwMode="auto">
            <a:xfrm>
              <a:off x="2773363" y="2565400"/>
              <a:ext cx="1152525" cy="1223963"/>
            </a:xfrm>
            <a:prstGeom prst="line">
              <a:avLst/>
            </a:prstGeom>
            <a:noFill/>
            <a:ln w="28575" algn="ctr">
              <a:solidFill>
                <a:schemeClr val="tx1"/>
              </a:solidFill>
              <a:round/>
              <a:headEnd/>
              <a:tailEnd/>
            </a:ln>
          </p:spPr>
        </p:cxnSp>
        <p:pic>
          <p:nvPicPr>
            <p:cNvPr id="49" name="Picture 461" descr="图片240"/>
            <p:cNvPicPr>
              <a:picLocks noChangeAspect="1" noChangeArrowheads="1"/>
            </p:cNvPicPr>
            <p:nvPr/>
          </p:nvPicPr>
          <p:blipFill>
            <a:blip r:embed="rId3" cstate="print"/>
            <a:srcRect/>
            <a:stretch>
              <a:fillRect/>
            </a:stretch>
          </p:blipFill>
          <p:spPr bwMode="auto">
            <a:xfrm>
              <a:off x="2484438" y="2060575"/>
              <a:ext cx="647700" cy="677863"/>
            </a:xfrm>
            <a:prstGeom prst="rect">
              <a:avLst/>
            </a:prstGeom>
            <a:noFill/>
            <a:ln w="9525">
              <a:noFill/>
              <a:miter lim="800000"/>
              <a:headEnd/>
              <a:tailEnd/>
            </a:ln>
          </p:spPr>
        </p:pic>
        <p:pic>
          <p:nvPicPr>
            <p:cNvPr id="50"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492500" y="3716338"/>
              <a:ext cx="792163" cy="773112"/>
            </a:xfrm>
            <a:prstGeom prst="rect">
              <a:avLst/>
            </a:prstGeom>
            <a:noFill/>
            <a:ln w="9525">
              <a:noFill/>
              <a:miter lim="800000"/>
              <a:headEnd/>
              <a:tailEnd/>
            </a:ln>
          </p:spPr>
        </p:pic>
        <p:pic>
          <p:nvPicPr>
            <p:cNvPr id="51"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116013" y="3716338"/>
              <a:ext cx="792162" cy="773112"/>
            </a:xfrm>
            <a:prstGeom prst="rect">
              <a:avLst/>
            </a:prstGeom>
            <a:noFill/>
            <a:ln w="9525">
              <a:noFill/>
              <a:miter lim="800000"/>
              <a:headEnd/>
              <a:tailEnd/>
            </a:ln>
          </p:spPr>
        </p:pic>
        <p:sp>
          <p:nvSpPr>
            <p:cNvPr id="52" name="Text Box 39"/>
            <p:cNvSpPr txBox="1">
              <a:spLocks noChangeArrowheads="1"/>
            </p:cNvSpPr>
            <p:nvPr/>
          </p:nvSpPr>
          <p:spPr bwMode="auto">
            <a:xfrm>
              <a:off x="3046070" y="2128449"/>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pic>
          <p:nvPicPr>
            <p:cNvPr id="53" name="Picture 461" descr="图片240"/>
            <p:cNvPicPr>
              <a:picLocks noChangeAspect="1" noChangeArrowheads="1"/>
            </p:cNvPicPr>
            <p:nvPr/>
          </p:nvPicPr>
          <p:blipFill>
            <a:blip r:embed="rId3" cstate="print"/>
            <a:srcRect/>
            <a:stretch>
              <a:fillRect/>
            </a:stretch>
          </p:blipFill>
          <p:spPr bwMode="auto">
            <a:xfrm>
              <a:off x="6078538" y="2060575"/>
              <a:ext cx="647700" cy="677863"/>
            </a:xfrm>
            <a:prstGeom prst="rect">
              <a:avLst/>
            </a:prstGeom>
            <a:noFill/>
            <a:ln w="9525">
              <a:noFill/>
              <a:miter lim="800000"/>
              <a:headEnd/>
              <a:tailEnd/>
            </a:ln>
          </p:spPr>
        </p:pic>
        <p:pic>
          <p:nvPicPr>
            <p:cNvPr id="54"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164388" y="3716338"/>
              <a:ext cx="792162" cy="773112"/>
            </a:xfrm>
            <a:prstGeom prst="rect">
              <a:avLst/>
            </a:prstGeom>
            <a:noFill/>
            <a:ln w="9525">
              <a:noFill/>
              <a:miter lim="800000"/>
              <a:headEnd/>
              <a:tailEnd/>
            </a:ln>
          </p:spPr>
        </p:pic>
        <p:pic>
          <p:nvPicPr>
            <p:cNvPr id="55"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745038" y="3716338"/>
              <a:ext cx="793750" cy="773112"/>
            </a:xfrm>
            <a:prstGeom prst="rect">
              <a:avLst/>
            </a:prstGeom>
            <a:noFill/>
            <a:ln w="9525">
              <a:noFill/>
              <a:miter lim="800000"/>
              <a:headEnd/>
              <a:tailEnd/>
            </a:ln>
          </p:spPr>
        </p:pic>
        <p:sp>
          <p:nvSpPr>
            <p:cNvPr id="56" name="Text Box 39"/>
            <p:cNvSpPr txBox="1">
              <a:spLocks noChangeArrowheads="1"/>
            </p:cNvSpPr>
            <p:nvPr/>
          </p:nvSpPr>
          <p:spPr bwMode="auto">
            <a:xfrm>
              <a:off x="1192213" y="4508500"/>
              <a:ext cx="683200"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A</a:t>
              </a:r>
            </a:p>
          </p:txBody>
        </p:sp>
        <p:sp>
          <p:nvSpPr>
            <p:cNvPr id="57" name="Text Box 39"/>
            <p:cNvSpPr txBox="1">
              <a:spLocks noChangeArrowheads="1"/>
            </p:cNvSpPr>
            <p:nvPr/>
          </p:nvSpPr>
          <p:spPr bwMode="auto">
            <a:xfrm>
              <a:off x="4814888" y="4508500"/>
              <a:ext cx="676788"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C</a:t>
              </a:r>
            </a:p>
          </p:txBody>
        </p:sp>
        <p:sp>
          <p:nvSpPr>
            <p:cNvPr id="58" name="Text Box 39"/>
            <p:cNvSpPr txBox="1">
              <a:spLocks noChangeArrowheads="1"/>
            </p:cNvSpPr>
            <p:nvPr/>
          </p:nvSpPr>
          <p:spPr bwMode="auto">
            <a:xfrm>
              <a:off x="3563938" y="4508500"/>
              <a:ext cx="670376"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B</a:t>
              </a:r>
            </a:p>
          </p:txBody>
        </p:sp>
        <p:sp>
          <p:nvSpPr>
            <p:cNvPr id="59" name="Text Box 39"/>
            <p:cNvSpPr txBox="1">
              <a:spLocks noChangeArrowheads="1"/>
            </p:cNvSpPr>
            <p:nvPr/>
          </p:nvSpPr>
          <p:spPr bwMode="auto">
            <a:xfrm>
              <a:off x="7232650" y="4508500"/>
              <a:ext cx="691215"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D</a:t>
              </a:r>
            </a:p>
          </p:txBody>
        </p:sp>
        <p:sp>
          <p:nvSpPr>
            <p:cNvPr id="60" name="TextBox 32"/>
            <p:cNvSpPr txBox="1">
              <a:spLocks noChangeArrowheads="1"/>
            </p:cNvSpPr>
            <p:nvPr/>
          </p:nvSpPr>
          <p:spPr bwMode="auto">
            <a:xfrm rot="18662326">
              <a:off x="1373981" y="3071430"/>
              <a:ext cx="849313" cy="262701"/>
            </a:xfrm>
            <a:prstGeom prst="rect">
              <a:avLst/>
            </a:prstGeom>
            <a:solidFill>
              <a:srgbClr val="74C2E1"/>
            </a:solidFill>
            <a:ln w="9525">
              <a:noFill/>
              <a:miter lim="800000"/>
              <a:headEnd/>
              <a:tailEnd/>
            </a:ln>
          </p:spPr>
          <p:txBody>
            <a:bodyPr wrap="square">
              <a:spAutoFit/>
            </a:bodyPr>
            <a:lstStyle/>
            <a:p>
              <a:r>
                <a:rPr lang="en-US" altLang="zh-CN" sz="1200" dirty="0">
                  <a:solidFill>
                    <a:schemeClr val="bg1"/>
                  </a:solidFill>
                  <a:latin typeface="+mn-ea"/>
                  <a:ea typeface="+mn-ea"/>
                </a:rPr>
                <a:t>Untagged</a:t>
              </a:r>
              <a:endParaRPr lang="zh-CN" altLang="en-US" sz="1200" dirty="0">
                <a:solidFill>
                  <a:schemeClr val="bg1"/>
                </a:solidFill>
                <a:latin typeface="+mn-ea"/>
                <a:ea typeface="+mn-ea"/>
              </a:endParaRPr>
            </a:p>
          </p:txBody>
        </p:sp>
        <p:sp>
          <p:nvSpPr>
            <p:cNvPr id="61" name="Text Box 39"/>
            <p:cNvSpPr txBox="1">
              <a:spLocks noChangeArrowheads="1"/>
            </p:cNvSpPr>
            <p:nvPr/>
          </p:nvSpPr>
          <p:spPr bwMode="auto">
            <a:xfrm>
              <a:off x="5454649" y="2089577"/>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sp>
          <p:nvSpPr>
            <p:cNvPr id="62" name="TextBox 32"/>
            <p:cNvSpPr txBox="1">
              <a:spLocks noChangeArrowheads="1"/>
            </p:cNvSpPr>
            <p:nvPr/>
          </p:nvSpPr>
          <p:spPr bwMode="auto">
            <a:xfrm>
              <a:off x="4351338" y="2646363"/>
              <a:ext cx="812800" cy="276225"/>
            </a:xfrm>
            <a:prstGeom prst="rect">
              <a:avLst/>
            </a:prstGeom>
            <a:solidFill>
              <a:srgbClr val="0099CC"/>
            </a:solidFill>
            <a:ln w="9525">
              <a:noFill/>
              <a:miter lim="800000"/>
              <a:headEnd/>
              <a:tailEnd/>
            </a:ln>
          </p:spPr>
          <p:txBody>
            <a:bodyPr>
              <a:spAutoFit/>
            </a:bodyPr>
            <a:lstStyle/>
            <a:p>
              <a:r>
                <a:rPr lang="en-US" altLang="zh-CN" sz="1200">
                  <a:solidFill>
                    <a:schemeClr val="bg1"/>
                  </a:solidFill>
                  <a:latin typeface="+mn-ea"/>
                  <a:ea typeface="+mn-ea"/>
                </a:rPr>
                <a:t>Frame</a:t>
              </a:r>
              <a:endParaRPr lang="zh-CN" altLang="en-US" sz="1200">
                <a:solidFill>
                  <a:schemeClr val="bg1"/>
                </a:solidFill>
                <a:latin typeface="+mn-ea"/>
                <a:ea typeface="+mn-ea"/>
              </a:endParaRPr>
            </a:p>
          </p:txBody>
        </p:sp>
        <p:sp>
          <p:nvSpPr>
            <p:cNvPr id="63" name="TextBox 35"/>
            <p:cNvSpPr txBox="1">
              <a:spLocks noChangeArrowheads="1"/>
            </p:cNvSpPr>
            <p:nvPr/>
          </p:nvSpPr>
          <p:spPr bwMode="auto">
            <a:xfrm>
              <a:off x="3973513" y="2646363"/>
              <a:ext cx="364202" cy="276999"/>
            </a:xfrm>
            <a:prstGeom prst="rect">
              <a:avLst/>
            </a:prstGeom>
            <a:solidFill>
              <a:srgbClr val="0099CC"/>
            </a:solidFill>
            <a:ln w="9525">
              <a:noFill/>
              <a:miter lim="800000"/>
              <a:headEnd/>
              <a:tailEnd/>
            </a:ln>
          </p:spPr>
          <p:txBody>
            <a:bodyPr wrap="none">
              <a:spAutoFit/>
            </a:bodyPr>
            <a:lstStyle/>
            <a:p>
              <a:r>
                <a:rPr lang="en-US" altLang="zh-CN" sz="1200">
                  <a:solidFill>
                    <a:schemeClr val="bg1"/>
                  </a:solidFill>
                  <a:latin typeface="+mn-ea"/>
                  <a:ea typeface="+mn-ea"/>
                </a:rPr>
                <a:t>20</a:t>
              </a:r>
              <a:endParaRPr lang="zh-CN" altLang="en-US" sz="1200">
                <a:solidFill>
                  <a:schemeClr val="bg1"/>
                </a:solidFill>
                <a:latin typeface="+mn-ea"/>
                <a:ea typeface="+mn-ea"/>
              </a:endParaRPr>
            </a:p>
          </p:txBody>
        </p:sp>
        <p:sp>
          <p:nvSpPr>
            <p:cNvPr id="64" name="TextBox 32"/>
            <p:cNvSpPr txBox="1">
              <a:spLocks noChangeArrowheads="1"/>
            </p:cNvSpPr>
            <p:nvPr/>
          </p:nvSpPr>
          <p:spPr bwMode="auto">
            <a:xfrm rot="2767738">
              <a:off x="3209299" y="3076188"/>
              <a:ext cx="917239" cy="276999"/>
            </a:xfrm>
            <a:prstGeom prst="rect">
              <a:avLst/>
            </a:prstGeom>
            <a:solidFill>
              <a:srgbClr val="0099CC"/>
            </a:solidFill>
            <a:ln w="9525">
              <a:noFill/>
              <a:miter lim="800000"/>
              <a:headEnd/>
              <a:tailEnd/>
            </a:ln>
          </p:spPr>
          <p:txBody>
            <a:bodyPr wrap="none">
              <a:spAutoFit/>
            </a:bodyPr>
            <a:lstStyle/>
            <a:p>
              <a:r>
                <a:rPr lang="en-US" altLang="zh-CN" sz="1200">
                  <a:solidFill>
                    <a:schemeClr val="bg1"/>
                  </a:solidFill>
                  <a:latin typeface="+mn-ea"/>
                  <a:ea typeface="+mn-ea"/>
                </a:rPr>
                <a:t>Untagged</a:t>
              </a:r>
              <a:endParaRPr lang="zh-CN" altLang="en-US" sz="1200">
                <a:solidFill>
                  <a:schemeClr val="bg1"/>
                </a:solidFill>
                <a:latin typeface="+mn-ea"/>
                <a:ea typeface="+mn-ea"/>
              </a:endParaRPr>
            </a:p>
          </p:txBody>
        </p:sp>
        <p:cxnSp>
          <p:nvCxnSpPr>
            <p:cNvPr id="65" name="直接箭头连接符 30"/>
            <p:cNvCxnSpPr>
              <a:cxnSpLocks noChangeShapeType="1"/>
            </p:cNvCxnSpPr>
            <p:nvPr/>
          </p:nvCxnSpPr>
          <p:spPr bwMode="auto">
            <a:xfrm flipV="1">
              <a:off x="1809750" y="3076575"/>
              <a:ext cx="504825" cy="577850"/>
            </a:xfrm>
            <a:prstGeom prst="straightConnector1">
              <a:avLst/>
            </a:prstGeom>
            <a:noFill/>
            <a:ln w="28575" algn="ctr">
              <a:solidFill>
                <a:srgbClr val="C00000"/>
              </a:solidFill>
              <a:round/>
              <a:headEnd/>
              <a:tailEnd type="arrow" w="med" len="med"/>
            </a:ln>
          </p:spPr>
        </p:cxnSp>
        <p:cxnSp>
          <p:nvCxnSpPr>
            <p:cNvPr id="66" name="直接箭头连接符 30"/>
            <p:cNvCxnSpPr>
              <a:cxnSpLocks noChangeShapeType="1"/>
            </p:cNvCxnSpPr>
            <p:nvPr/>
          </p:nvCxnSpPr>
          <p:spPr bwMode="auto">
            <a:xfrm>
              <a:off x="3995738" y="2301875"/>
              <a:ext cx="1150937" cy="0"/>
            </a:xfrm>
            <a:prstGeom prst="straightConnector1">
              <a:avLst/>
            </a:prstGeom>
            <a:noFill/>
            <a:ln w="28575" algn="ctr">
              <a:solidFill>
                <a:srgbClr val="C00000"/>
              </a:solidFill>
              <a:round/>
              <a:headEnd/>
              <a:tailEnd type="arrow" w="med" len="med"/>
            </a:ln>
          </p:spPr>
        </p:cxnSp>
        <p:cxnSp>
          <p:nvCxnSpPr>
            <p:cNvPr id="67" name="直接箭头连接符 30"/>
            <p:cNvCxnSpPr>
              <a:cxnSpLocks noChangeShapeType="1"/>
            </p:cNvCxnSpPr>
            <p:nvPr/>
          </p:nvCxnSpPr>
          <p:spPr bwMode="auto">
            <a:xfrm rot="10800000" flipV="1">
              <a:off x="5454650" y="3076575"/>
              <a:ext cx="504825" cy="577850"/>
            </a:xfrm>
            <a:prstGeom prst="straightConnector1">
              <a:avLst/>
            </a:prstGeom>
            <a:noFill/>
            <a:ln w="28575" algn="ctr">
              <a:solidFill>
                <a:srgbClr val="C00000"/>
              </a:solidFill>
              <a:round/>
              <a:headEnd/>
              <a:tailEnd type="arrow" w="med" len="med"/>
            </a:ln>
          </p:spPr>
        </p:cxnSp>
        <p:sp>
          <p:nvSpPr>
            <p:cNvPr id="68" name="Text Box 39"/>
            <p:cNvSpPr txBox="1">
              <a:spLocks noChangeArrowheads="1"/>
            </p:cNvSpPr>
            <p:nvPr/>
          </p:nvSpPr>
          <p:spPr bwMode="auto">
            <a:xfrm>
              <a:off x="2557463" y="1844675"/>
              <a:ext cx="532903"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SWA</a:t>
              </a:r>
            </a:p>
          </p:txBody>
        </p:sp>
        <p:sp>
          <p:nvSpPr>
            <p:cNvPr id="69" name="Text Box 39"/>
            <p:cNvSpPr txBox="1">
              <a:spLocks noChangeArrowheads="1"/>
            </p:cNvSpPr>
            <p:nvPr/>
          </p:nvSpPr>
          <p:spPr bwMode="auto">
            <a:xfrm>
              <a:off x="6078538" y="1844675"/>
              <a:ext cx="526106"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SWB</a:t>
              </a:r>
            </a:p>
          </p:txBody>
        </p:sp>
        <p:sp>
          <p:nvSpPr>
            <p:cNvPr id="70" name="TextBox 32"/>
            <p:cNvSpPr txBox="1">
              <a:spLocks noChangeArrowheads="1"/>
            </p:cNvSpPr>
            <p:nvPr/>
          </p:nvSpPr>
          <p:spPr bwMode="auto">
            <a:xfrm rot="2767738">
              <a:off x="6819274" y="3076188"/>
              <a:ext cx="917239" cy="276999"/>
            </a:xfrm>
            <a:prstGeom prst="rect">
              <a:avLst/>
            </a:prstGeom>
            <a:solidFill>
              <a:srgbClr val="0099CC"/>
            </a:solidFill>
            <a:ln w="9525">
              <a:noFill/>
              <a:miter lim="800000"/>
              <a:headEnd/>
              <a:tailEnd/>
            </a:ln>
          </p:spPr>
          <p:txBody>
            <a:bodyPr wrap="none">
              <a:spAutoFit/>
            </a:bodyPr>
            <a:lstStyle/>
            <a:p>
              <a:r>
                <a:rPr lang="en-US" altLang="zh-CN" sz="1200">
                  <a:solidFill>
                    <a:schemeClr val="bg1"/>
                  </a:solidFill>
                  <a:latin typeface="+mn-ea"/>
                  <a:ea typeface="+mn-ea"/>
                </a:rPr>
                <a:t>Untagged</a:t>
              </a:r>
              <a:endParaRPr lang="zh-CN" altLang="en-US" sz="1200">
                <a:solidFill>
                  <a:schemeClr val="bg1"/>
                </a:solidFill>
                <a:latin typeface="+mn-ea"/>
                <a:ea typeface="+mn-ea"/>
              </a:endParaRPr>
            </a:p>
          </p:txBody>
        </p:sp>
        <p:sp>
          <p:nvSpPr>
            <p:cNvPr id="71" name="TextBox 32"/>
            <p:cNvSpPr txBox="1">
              <a:spLocks noChangeArrowheads="1"/>
            </p:cNvSpPr>
            <p:nvPr/>
          </p:nvSpPr>
          <p:spPr bwMode="auto">
            <a:xfrm rot="18662326">
              <a:off x="5008562" y="3071432"/>
              <a:ext cx="849313" cy="262701"/>
            </a:xfrm>
            <a:prstGeom prst="rect">
              <a:avLst/>
            </a:prstGeom>
            <a:solidFill>
              <a:srgbClr val="74C2E1"/>
            </a:solidFill>
            <a:ln w="9525">
              <a:noFill/>
              <a:miter lim="800000"/>
              <a:headEnd/>
              <a:tailEnd/>
            </a:ln>
          </p:spPr>
          <p:txBody>
            <a:bodyPr wrap="square">
              <a:spAutoFit/>
            </a:bodyPr>
            <a:lstStyle/>
            <a:p>
              <a:r>
                <a:rPr lang="en-US" altLang="zh-CN" sz="1200">
                  <a:solidFill>
                    <a:schemeClr val="bg1"/>
                  </a:solidFill>
                  <a:latin typeface="+mn-ea"/>
                  <a:ea typeface="+mn-ea"/>
                </a:rPr>
                <a:t>Untagged</a:t>
              </a:r>
              <a:endParaRPr lang="zh-CN" altLang="en-US" sz="1200">
                <a:solidFill>
                  <a:schemeClr val="bg1"/>
                </a:solidFill>
                <a:latin typeface="+mn-ea"/>
                <a:ea typeface="+mn-ea"/>
              </a:endParaRPr>
            </a:p>
          </p:txBody>
        </p:sp>
        <p:cxnSp>
          <p:nvCxnSpPr>
            <p:cNvPr id="72" name="直接箭头连接符 30"/>
            <p:cNvCxnSpPr>
              <a:cxnSpLocks noChangeShapeType="1"/>
            </p:cNvCxnSpPr>
            <p:nvPr/>
          </p:nvCxnSpPr>
          <p:spPr bwMode="auto">
            <a:xfrm flipH="1" flipV="1">
              <a:off x="3130550" y="3124200"/>
              <a:ext cx="504825" cy="530225"/>
            </a:xfrm>
            <a:prstGeom prst="straightConnector1">
              <a:avLst/>
            </a:prstGeom>
            <a:noFill/>
            <a:ln w="28575" algn="ctr">
              <a:solidFill>
                <a:srgbClr val="C00000"/>
              </a:solidFill>
              <a:round/>
              <a:headEnd/>
              <a:tailEnd type="arrow" w="med" len="med"/>
            </a:ln>
          </p:spPr>
        </p:cxnSp>
        <p:cxnSp>
          <p:nvCxnSpPr>
            <p:cNvPr id="73" name="直接箭头连接符 30"/>
            <p:cNvCxnSpPr>
              <a:cxnSpLocks noChangeShapeType="1"/>
            </p:cNvCxnSpPr>
            <p:nvPr/>
          </p:nvCxnSpPr>
          <p:spPr bwMode="auto">
            <a:xfrm>
              <a:off x="4005263" y="2536825"/>
              <a:ext cx="1150937" cy="0"/>
            </a:xfrm>
            <a:prstGeom prst="straightConnector1">
              <a:avLst/>
            </a:prstGeom>
            <a:noFill/>
            <a:ln w="28575" algn="ctr">
              <a:solidFill>
                <a:srgbClr val="C00000"/>
              </a:solidFill>
              <a:round/>
              <a:headEnd/>
              <a:tailEnd type="arrow" w="med" len="med"/>
            </a:ln>
          </p:spPr>
        </p:cxnSp>
        <p:sp>
          <p:nvSpPr>
            <p:cNvPr id="74" name="Text Box 39"/>
            <p:cNvSpPr txBox="1">
              <a:spLocks noChangeArrowheads="1"/>
            </p:cNvSpPr>
            <p:nvPr/>
          </p:nvSpPr>
          <p:spPr bwMode="auto">
            <a:xfrm>
              <a:off x="5443366" y="2540036"/>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sp>
          <p:nvSpPr>
            <p:cNvPr id="75" name="Text Box 39"/>
            <p:cNvSpPr txBox="1">
              <a:spLocks noChangeArrowheads="1"/>
            </p:cNvSpPr>
            <p:nvPr/>
          </p:nvSpPr>
          <p:spPr bwMode="auto">
            <a:xfrm>
              <a:off x="6630817" y="2541785"/>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PVID20</a:t>
              </a:r>
            </a:p>
          </p:txBody>
        </p:sp>
        <p:sp>
          <p:nvSpPr>
            <p:cNvPr id="76" name="Text Box 39"/>
            <p:cNvSpPr txBox="1">
              <a:spLocks noChangeArrowheads="1"/>
            </p:cNvSpPr>
            <p:nvPr/>
          </p:nvSpPr>
          <p:spPr bwMode="auto">
            <a:xfrm>
              <a:off x="1833563" y="2568575"/>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PVID10</a:t>
              </a:r>
            </a:p>
          </p:txBody>
        </p:sp>
        <p:sp>
          <p:nvSpPr>
            <p:cNvPr id="77" name="Text Box 39"/>
            <p:cNvSpPr txBox="1">
              <a:spLocks noChangeArrowheads="1"/>
            </p:cNvSpPr>
            <p:nvPr/>
          </p:nvSpPr>
          <p:spPr bwMode="auto">
            <a:xfrm>
              <a:off x="3033713" y="2566988"/>
              <a:ext cx="724878" cy="276999"/>
            </a:xfrm>
            <a:prstGeom prst="rect">
              <a:avLst/>
            </a:prstGeom>
            <a:noFill/>
            <a:ln w="9525" algn="ctr">
              <a:noFill/>
              <a:miter lim="800000"/>
              <a:headEnd/>
              <a:tailEnd/>
            </a:ln>
          </p:spPr>
          <p:txBody>
            <a:bodyPr wrap="none">
              <a:spAutoFit/>
            </a:bodyPr>
            <a:lstStyle/>
            <a:p>
              <a:pPr eaLnBrk="1" hangingPunct="1"/>
              <a:r>
                <a:rPr kumimoji="1" lang="en-US" altLang="zh-CN" sz="1200" dirty="0">
                  <a:solidFill>
                    <a:srgbClr val="C00000"/>
                  </a:solidFill>
                  <a:latin typeface="+mn-ea"/>
                  <a:ea typeface="+mn-ea"/>
                  <a:cs typeface="Arial" charset="0"/>
                </a:rPr>
                <a:t>PVID20</a:t>
              </a:r>
            </a:p>
          </p:txBody>
        </p:sp>
        <p:cxnSp>
          <p:nvCxnSpPr>
            <p:cNvPr id="78" name="直接箭头连接符 30"/>
            <p:cNvCxnSpPr>
              <a:cxnSpLocks noChangeShapeType="1"/>
            </p:cNvCxnSpPr>
            <p:nvPr/>
          </p:nvCxnSpPr>
          <p:spPr bwMode="auto">
            <a:xfrm rot="10800000" flipH="1" flipV="1">
              <a:off x="6784975" y="3124200"/>
              <a:ext cx="504825" cy="530225"/>
            </a:xfrm>
            <a:prstGeom prst="straightConnector1">
              <a:avLst/>
            </a:prstGeom>
            <a:noFill/>
            <a:ln w="28575" algn="ctr">
              <a:solidFill>
                <a:srgbClr val="C00000"/>
              </a:solidFill>
              <a:round/>
              <a:headEnd/>
              <a:tailEnd type="arrow" w="med" len="med"/>
            </a:ln>
          </p:spPr>
        </p:cxnSp>
        <p:sp>
          <p:nvSpPr>
            <p:cNvPr id="79" name="椭圆 58"/>
            <p:cNvSpPr>
              <a:spLocks noChangeArrowheads="1"/>
            </p:cNvSpPr>
            <p:nvPr/>
          </p:nvSpPr>
          <p:spPr bwMode="auto">
            <a:xfrm>
              <a:off x="6462713" y="2636838"/>
              <a:ext cx="179387" cy="179387"/>
            </a:xfrm>
            <a:prstGeom prst="ellipse">
              <a:avLst/>
            </a:prstGeom>
            <a:solidFill>
              <a:srgbClr val="005B9A"/>
            </a:solidFill>
            <a:ln w="9525" algn="ctr">
              <a:noFill/>
              <a:round/>
              <a:headEnd/>
              <a:tailEnd/>
            </a:ln>
          </p:spPr>
          <p:txBody>
            <a:bodyPr/>
            <a:lstStyle/>
            <a:p>
              <a:pPr defTabSz="784225"/>
              <a:endParaRPr lang="zh-CN" altLang="en-US">
                <a:latin typeface="+mn-ea"/>
                <a:ea typeface="+mn-ea"/>
              </a:endParaRPr>
            </a:p>
          </p:txBody>
        </p:sp>
        <p:sp>
          <p:nvSpPr>
            <p:cNvPr id="80" name="椭圆 60"/>
            <p:cNvSpPr>
              <a:spLocks noChangeArrowheads="1"/>
            </p:cNvSpPr>
            <p:nvPr/>
          </p:nvSpPr>
          <p:spPr bwMode="auto">
            <a:xfrm>
              <a:off x="6084888" y="2565400"/>
              <a:ext cx="179387" cy="179388"/>
            </a:xfrm>
            <a:prstGeom prst="ellipse">
              <a:avLst/>
            </a:prstGeom>
            <a:solidFill>
              <a:srgbClr val="005B9A"/>
            </a:solidFill>
            <a:ln w="9525" algn="ctr">
              <a:noFill/>
              <a:round/>
              <a:headEnd/>
              <a:tailEnd/>
            </a:ln>
          </p:spPr>
          <p:txBody>
            <a:bodyPr/>
            <a:lstStyle/>
            <a:p>
              <a:pPr defTabSz="784225"/>
              <a:endParaRPr lang="zh-CN" altLang="en-US">
                <a:latin typeface="+mn-ea"/>
                <a:ea typeface="+mn-ea"/>
              </a:endParaRPr>
            </a:p>
          </p:txBody>
        </p:sp>
        <p:sp>
          <p:nvSpPr>
            <p:cNvPr id="81" name="椭圆 61"/>
            <p:cNvSpPr>
              <a:spLocks noChangeArrowheads="1"/>
            </p:cNvSpPr>
            <p:nvPr/>
          </p:nvSpPr>
          <p:spPr bwMode="auto">
            <a:xfrm>
              <a:off x="2466975" y="2565400"/>
              <a:ext cx="179388" cy="179388"/>
            </a:xfrm>
            <a:prstGeom prst="ellipse">
              <a:avLst/>
            </a:prstGeom>
            <a:solidFill>
              <a:srgbClr val="005B9A"/>
            </a:solidFill>
            <a:ln w="9525" algn="ctr">
              <a:noFill/>
              <a:round/>
              <a:headEnd/>
              <a:tailEnd/>
            </a:ln>
          </p:spPr>
          <p:txBody>
            <a:bodyPr/>
            <a:lstStyle/>
            <a:p>
              <a:pPr defTabSz="784225"/>
              <a:endParaRPr lang="zh-CN" altLang="en-US">
                <a:latin typeface="+mn-ea"/>
                <a:ea typeface="+mn-ea"/>
              </a:endParaRPr>
            </a:p>
          </p:txBody>
        </p:sp>
        <p:sp>
          <p:nvSpPr>
            <p:cNvPr id="82" name="椭圆 62"/>
            <p:cNvSpPr>
              <a:spLocks noChangeArrowheads="1"/>
            </p:cNvSpPr>
            <p:nvPr/>
          </p:nvSpPr>
          <p:spPr bwMode="auto">
            <a:xfrm>
              <a:off x="2843213" y="2611438"/>
              <a:ext cx="180975" cy="179387"/>
            </a:xfrm>
            <a:prstGeom prst="ellipse">
              <a:avLst/>
            </a:prstGeom>
            <a:solidFill>
              <a:srgbClr val="005B9A"/>
            </a:solidFill>
            <a:ln w="9525" algn="ctr">
              <a:noFill/>
              <a:round/>
              <a:headEnd/>
              <a:tailEnd/>
            </a:ln>
          </p:spPr>
          <p:txBody>
            <a:bodyPr/>
            <a:lstStyle/>
            <a:p>
              <a:pPr defTabSz="784225"/>
              <a:endParaRPr lang="zh-CN" altLang="en-US">
                <a:latin typeface="+mn-ea"/>
                <a:ea typeface="+mn-ea"/>
              </a:endParaRPr>
            </a:p>
          </p:txBody>
        </p:sp>
        <p:sp>
          <p:nvSpPr>
            <p:cNvPr id="83" name="椭圆 62"/>
            <p:cNvSpPr>
              <a:spLocks noChangeArrowheads="1"/>
            </p:cNvSpPr>
            <p:nvPr/>
          </p:nvSpPr>
          <p:spPr bwMode="auto">
            <a:xfrm>
              <a:off x="3030538" y="2341563"/>
              <a:ext cx="180975" cy="179387"/>
            </a:xfrm>
            <a:prstGeom prst="ellipse">
              <a:avLst/>
            </a:prstGeom>
            <a:solidFill>
              <a:srgbClr val="C00000"/>
            </a:solidFill>
            <a:ln w="9525" algn="ctr">
              <a:noFill/>
              <a:round/>
              <a:headEnd/>
              <a:tailEnd/>
            </a:ln>
          </p:spPr>
          <p:txBody>
            <a:bodyPr/>
            <a:lstStyle/>
            <a:p>
              <a:pPr defTabSz="784225"/>
              <a:endParaRPr lang="zh-CN" altLang="en-US">
                <a:latin typeface="+mn-ea"/>
                <a:ea typeface="+mn-ea"/>
              </a:endParaRPr>
            </a:p>
          </p:txBody>
        </p:sp>
        <p:sp>
          <p:nvSpPr>
            <p:cNvPr id="84" name="椭圆 62"/>
            <p:cNvSpPr>
              <a:spLocks noChangeArrowheads="1"/>
            </p:cNvSpPr>
            <p:nvPr/>
          </p:nvSpPr>
          <p:spPr bwMode="auto">
            <a:xfrm>
              <a:off x="6013450" y="2333625"/>
              <a:ext cx="180975" cy="179388"/>
            </a:xfrm>
            <a:prstGeom prst="ellipse">
              <a:avLst/>
            </a:prstGeom>
            <a:solidFill>
              <a:srgbClr val="C00000"/>
            </a:solidFill>
            <a:ln w="9525" algn="ctr">
              <a:noFill/>
              <a:round/>
              <a:headEnd/>
              <a:tailEnd/>
            </a:ln>
          </p:spPr>
          <p:txBody>
            <a:bodyPr/>
            <a:lstStyle/>
            <a:p>
              <a:pPr defTabSz="784225"/>
              <a:endParaRPr lang="zh-CN" altLang="en-US">
                <a:latin typeface="+mn-ea"/>
                <a:ea typeface="+mn-ea"/>
              </a:endParaRPr>
            </a:p>
          </p:txBody>
        </p:sp>
        <p:sp>
          <p:nvSpPr>
            <p:cNvPr id="85" name="Text Box 39"/>
            <p:cNvSpPr txBox="1">
              <a:spLocks noChangeArrowheads="1"/>
            </p:cNvSpPr>
            <p:nvPr/>
          </p:nvSpPr>
          <p:spPr bwMode="auto">
            <a:xfrm>
              <a:off x="7126288" y="1654175"/>
              <a:ext cx="1459054"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Hybrid Untagged</a:t>
              </a:r>
            </a:p>
          </p:txBody>
        </p:sp>
        <p:sp>
          <p:nvSpPr>
            <p:cNvPr id="86" name="椭圆 59"/>
            <p:cNvSpPr>
              <a:spLocks noChangeArrowheads="1"/>
            </p:cNvSpPr>
            <p:nvPr/>
          </p:nvSpPr>
          <p:spPr bwMode="auto">
            <a:xfrm>
              <a:off x="7010400" y="1700213"/>
              <a:ext cx="179388" cy="180975"/>
            </a:xfrm>
            <a:prstGeom prst="ellipse">
              <a:avLst/>
            </a:prstGeom>
            <a:solidFill>
              <a:srgbClr val="005B9A"/>
            </a:solidFill>
            <a:ln w="9525" algn="ctr">
              <a:noFill/>
              <a:round/>
              <a:headEnd/>
              <a:tailEnd/>
            </a:ln>
          </p:spPr>
          <p:txBody>
            <a:bodyPr/>
            <a:lstStyle/>
            <a:p>
              <a:pPr defTabSz="784225"/>
              <a:endParaRPr lang="zh-CN" altLang="en-US">
                <a:latin typeface="+mn-ea"/>
                <a:ea typeface="+mn-ea"/>
              </a:endParaRPr>
            </a:p>
          </p:txBody>
        </p:sp>
        <p:sp>
          <p:nvSpPr>
            <p:cNvPr id="87" name="椭圆 62"/>
            <p:cNvSpPr>
              <a:spLocks noChangeArrowheads="1"/>
            </p:cNvSpPr>
            <p:nvPr/>
          </p:nvSpPr>
          <p:spPr bwMode="auto">
            <a:xfrm>
              <a:off x="7008813" y="1989138"/>
              <a:ext cx="180975" cy="179387"/>
            </a:xfrm>
            <a:prstGeom prst="ellipse">
              <a:avLst/>
            </a:prstGeom>
            <a:solidFill>
              <a:srgbClr val="C00000"/>
            </a:solidFill>
            <a:ln w="9525" algn="ctr">
              <a:noFill/>
              <a:round/>
              <a:headEnd/>
              <a:tailEnd/>
            </a:ln>
          </p:spPr>
          <p:txBody>
            <a:bodyPr/>
            <a:lstStyle/>
            <a:p>
              <a:pPr defTabSz="784225"/>
              <a:endParaRPr lang="zh-CN" altLang="en-US">
                <a:latin typeface="+mn-ea"/>
                <a:ea typeface="+mn-ea"/>
              </a:endParaRPr>
            </a:p>
          </p:txBody>
        </p:sp>
        <p:sp>
          <p:nvSpPr>
            <p:cNvPr id="88" name="Text Box 39"/>
            <p:cNvSpPr txBox="1">
              <a:spLocks noChangeArrowheads="1"/>
            </p:cNvSpPr>
            <p:nvPr/>
          </p:nvSpPr>
          <p:spPr bwMode="auto">
            <a:xfrm>
              <a:off x="7194550" y="1944688"/>
              <a:ext cx="1261949"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Hybrid Tagged</a:t>
              </a:r>
            </a:p>
          </p:txBody>
        </p:sp>
        <p:sp>
          <p:nvSpPr>
            <p:cNvPr id="89" name="TextBox 32"/>
            <p:cNvSpPr txBox="1">
              <a:spLocks noChangeArrowheads="1"/>
            </p:cNvSpPr>
            <p:nvPr/>
          </p:nvSpPr>
          <p:spPr bwMode="auto">
            <a:xfrm rot="2767738">
              <a:off x="6409837" y="3420658"/>
              <a:ext cx="906506" cy="262701"/>
            </a:xfrm>
            <a:prstGeom prst="rect">
              <a:avLst/>
            </a:prstGeom>
            <a:solidFill>
              <a:srgbClr val="74C2E1"/>
            </a:solidFill>
            <a:ln w="9525">
              <a:noFill/>
              <a:miter lim="800000"/>
              <a:headEnd/>
              <a:tailEnd/>
            </a:ln>
          </p:spPr>
          <p:txBody>
            <a:bodyPr wrap="square">
              <a:spAutoFit/>
            </a:bodyPr>
            <a:lstStyle/>
            <a:p>
              <a:r>
                <a:rPr lang="en-US" altLang="zh-CN" sz="1200" dirty="0">
                  <a:solidFill>
                    <a:schemeClr val="bg1"/>
                  </a:solidFill>
                  <a:latin typeface="+mn-ea"/>
                  <a:ea typeface="+mn-ea"/>
                </a:rPr>
                <a:t>Untagged</a:t>
              </a:r>
              <a:endParaRPr lang="zh-CN" altLang="en-US" sz="1200" dirty="0">
                <a:solidFill>
                  <a:schemeClr val="bg1"/>
                </a:solidFill>
                <a:latin typeface="+mn-ea"/>
                <a:ea typeface="+mn-ea"/>
              </a:endParaRPr>
            </a:p>
          </p:txBody>
        </p:sp>
        <p:sp>
          <p:nvSpPr>
            <p:cNvPr id="90" name="TextBox 32"/>
            <p:cNvSpPr txBox="1">
              <a:spLocks noChangeArrowheads="1"/>
            </p:cNvSpPr>
            <p:nvPr/>
          </p:nvSpPr>
          <p:spPr bwMode="auto">
            <a:xfrm>
              <a:off x="4341813" y="1909763"/>
              <a:ext cx="814387" cy="276225"/>
            </a:xfrm>
            <a:prstGeom prst="rect">
              <a:avLst/>
            </a:prstGeom>
            <a:solidFill>
              <a:srgbClr val="74C2E1"/>
            </a:solidFill>
            <a:ln w="9525">
              <a:noFill/>
              <a:miter lim="800000"/>
              <a:headEnd/>
              <a:tailEnd/>
            </a:ln>
          </p:spPr>
          <p:txBody>
            <a:bodyPr>
              <a:spAutoFit/>
            </a:bodyPr>
            <a:lstStyle/>
            <a:p>
              <a:r>
                <a:rPr lang="en-US" altLang="zh-CN" sz="1200">
                  <a:solidFill>
                    <a:schemeClr val="bg1"/>
                  </a:solidFill>
                  <a:latin typeface="+mn-ea"/>
                  <a:ea typeface="+mn-ea"/>
                </a:rPr>
                <a:t>Frame</a:t>
              </a:r>
              <a:endParaRPr lang="zh-CN" altLang="en-US" sz="1200">
                <a:solidFill>
                  <a:schemeClr val="bg1"/>
                </a:solidFill>
                <a:latin typeface="+mn-ea"/>
                <a:ea typeface="+mn-ea"/>
              </a:endParaRPr>
            </a:p>
          </p:txBody>
        </p:sp>
        <p:sp>
          <p:nvSpPr>
            <p:cNvPr id="91" name="TextBox 35"/>
            <p:cNvSpPr txBox="1">
              <a:spLocks noChangeArrowheads="1"/>
            </p:cNvSpPr>
            <p:nvPr/>
          </p:nvSpPr>
          <p:spPr bwMode="auto">
            <a:xfrm>
              <a:off x="3963988" y="1909763"/>
              <a:ext cx="355600" cy="461665"/>
            </a:xfrm>
            <a:prstGeom prst="rect">
              <a:avLst/>
            </a:prstGeom>
            <a:solidFill>
              <a:srgbClr val="74C2E1"/>
            </a:solidFill>
            <a:ln w="9525">
              <a:noFill/>
              <a:miter lim="800000"/>
              <a:headEnd/>
              <a:tailEnd/>
            </a:ln>
          </p:spPr>
          <p:txBody>
            <a:bodyPr>
              <a:spAutoFit/>
            </a:bodyPr>
            <a:lstStyle/>
            <a:p>
              <a:r>
                <a:rPr lang="en-US" altLang="zh-CN" sz="1200">
                  <a:solidFill>
                    <a:schemeClr val="bg1"/>
                  </a:solidFill>
                  <a:latin typeface="+mn-ea"/>
                  <a:ea typeface="+mn-ea"/>
                </a:rPr>
                <a:t>10</a:t>
              </a:r>
              <a:endParaRPr lang="zh-CN" altLang="en-US" sz="1200">
                <a:solidFill>
                  <a:schemeClr val="bg1"/>
                </a:solidFill>
                <a:latin typeface="+mn-ea"/>
                <a:ea typeface="+mn-ea"/>
              </a:endParaRPr>
            </a:p>
          </p:txBody>
        </p:sp>
      </p:grpSp>
    </p:spTree>
    <p:extLst>
      <p:ext uri="{BB962C8B-B14F-4D97-AF65-F5344CB8AC3E}">
        <p14:creationId xmlns:p14="http://schemas.microsoft.com/office/powerpoint/2010/main" val="1747667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8"/>
          <p:cNvGraphicFramePr>
            <a:graphicFrameLocks noGrp="1"/>
          </p:cNvGraphicFramePr>
          <p:nvPr>
            <p:extLst>
              <p:ext uri="{D42A27DB-BD31-4B8C-83A1-F6EECF244321}">
                <p14:modId xmlns:p14="http://schemas.microsoft.com/office/powerpoint/2010/main" val="276118918"/>
              </p:ext>
            </p:extLst>
          </p:nvPr>
        </p:nvGraphicFramePr>
        <p:xfrm>
          <a:off x="5951984" y="1628800"/>
          <a:ext cx="4728119" cy="2685451"/>
        </p:xfrm>
        <a:graphic>
          <a:graphicData uri="http://schemas.openxmlformats.org/drawingml/2006/table">
            <a:tbl>
              <a:tblPr firstRow="1" bandCol="1"/>
              <a:tblGrid>
                <a:gridCol w="1248961"/>
                <a:gridCol w="1737273"/>
                <a:gridCol w="1741885"/>
              </a:tblGrid>
              <a:tr h="329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t>Assignment Method</a:t>
                      </a:r>
                      <a:endParaRPr lang="en-US" altLang="zh-CN" sz="1200" b="1" kern="1200" dirty="0" smtClean="0">
                        <a:solidFill>
                          <a:schemeClr val="bg1"/>
                        </a:solidFill>
                        <a:latin typeface="Arial" charset="0"/>
                        <a:ea typeface="+mn-ea"/>
                        <a:cs typeface="Arial" charset="0"/>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t>VLAN</a:t>
                      </a:r>
                      <a:r>
                        <a:rPr lang="en-US" altLang="zh-CN" sz="1200" b="1" baseline="0" dirty="0" smtClean="0"/>
                        <a:t> 5</a:t>
                      </a:r>
                      <a:endParaRPr lang="en-US" altLang="zh-CN" sz="1200" b="1" dirty="0">
                        <a:solidFill>
                          <a:schemeClr val="bg1"/>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latinLnBrk="0" hangingPunct="1"/>
                      <a:r>
                        <a:rPr lang="en-US" altLang="zh-CN" sz="1200" b="1" kern="1200" dirty="0" smtClean="0"/>
                        <a:t>VLAN 10</a:t>
                      </a:r>
                      <a:endParaRPr lang="zh-CN" altLang="en-US" sz="1200" b="1" kern="1200" dirty="0" smtClean="0">
                        <a:solidFill>
                          <a:schemeClr val="bg1"/>
                        </a:solidFill>
                        <a:latin typeface="Arial" charset="0"/>
                        <a:ea typeface="+mn-ea"/>
                        <a:cs typeface="Arial"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99451">
                <a:tc>
                  <a:txBody>
                    <a:bodyPr/>
                    <a:lstStyle/>
                    <a:p>
                      <a:pPr marL="0" algn="ctr" defTabSz="914400" rtl="0" eaLnBrk="1" latinLnBrk="0" hangingPunct="1"/>
                      <a:r>
                        <a:rPr lang="en-US" altLang="zh-CN" sz="1200" dirty="0" smtClean="0"/>
                        <a:t>Port based</a:t>
                      </a:r>
                      <a:endParaRPr lang="en-US" altLang="zh-CN" sz="1200" b="0" kern="1200" dirty="0" smtClean="0">
                        <a:solidFill>
                          <a:schemeClr val="tx1"/>
                        </a:solidFill>
                        <a:latin typeface="Arial" pitchFamily="34" charset="0"/>
                        <a:ea typeface="+mn-ea"/>
                        <a:cs typeface="Arial"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200" kern="1200" dirty="0" smtClean="0"/>
                        <a:t>G0/0/1</a:t>
                      </a:r>
                      <a:r>
                        <a:rPr lang="en-US" altLang="zh-CN" sz="1200" kern="1200" baseline="0" dirty="0" smtClean="0"/>
                        <a:t>, G0/0/7</a:t>
                      </a:r>
                      <a:endParaRPr lang="en-US" altLang="zh-CN" sz="1200" b="0" kern="1200" dirty="0" smtClean="0">
                        <a:solidFill>
                          <a:schemeClr val="tx1"/>
                        </a:solidFill>
                        <a:latin typeface="Arial" pitchFamily="34" charset="0"/>
                        <a:ea typeface="+mn-ea"/>
                        <a:cs typeface="Arial" pitchFamily="34" charset="0"/>
                      </a:endParaRPr>
                    </a:p>
                  </a:txBody>
                  <a:tcPr anchor="ctr"/>
                </a:tc>
                <a:tc>
                  <a:txBody>
                    <a:bodyPr/>
                    <a:lstStyle/>
                    <a:p>
                      <a:pPr marL="0" algn="ctr" defTabSz="914400" rtl="0" eaLnBrk="1" latinLnBrk="0" hangingPunct="1"/>
                      <a:r>
                        <a:rPr lang="en-US" altLang="zh-CN" sz="1200" kern="1200" dirty="0" smtClean="0"/>
                        <a:t>G0/0/2</a:t>
                      </a:r>
                      <a:r>
                        <a:rPr lang="en-US" altLang="zh-CN" sz="1200" kern="1200" baseline="0" dirty="0" smtClean="0"/>
                        <a:t> G0/0/</a:t>
                      </a:r>
                      <a:r>
                        <a:rPr lang="en-US" altLang="zh-CN" sz="1200" kern="1200" dirty="0" smtClean="0"/>
                        <a:t>9</a:t>
                      </a:r>
                      <a:endParaRPr lang="en-US" altLang="zh-CN" sz="1200" b="0" kern="1200" dirty="0" smtClean="0">
                        <a:solidFill>
                          <a:schemeClr val="tx1"/>
                        </a:solidFill>
                        <a:latin typeface="Arial" pitchFamily="34" charset="0"/>
                        <a:ea typeface="+mn-ea"/>
                        <a:cs typeface="Arial" pitchFamily="34" charset="0"/>
                      </a:endParaRPr>
                    </a:p>
                  </a:txBody>
                  <a:tcPr anchor="ctr">
                    <a:lnR w="28575" cap="flat" cmpd="sng" algn="ctr">
                      <a:solidFill>
                        <a:schemeClr val="tx1"/>
                      </a:solidFill>
                      <a:prstDash val="solid"/>
                      <a:round/>
                      <a:headEnd type="none" w="med" len="med"/>
                      <a:tailEnd type="none" w="med" len="med"/>
                    </a:lnR>
                  </a:tcPr>
                </a:tc>
              </a:tr>
              <a:tr h="413676">
                <a:tc>
                  <a:txBody>
                    <a:bodyPr/>
                    <a:lstStyle/>
                    <a:p>
                      <a:pPr marL="0" algn="ctr" defTabSz="914400" rtl="0" eaLnBrk="1" latinLnBrk="0" hangingPunct="1"/>
                      <a:r>
                        <a:rPr lang="en-US" altLang="zh-CN" sz="1200" dirty="0" smtClean="0"/>
                        <a:t>MAC</a:t>
                      </a:r>
                      <a:r>
                        <a:rPr lang="en-US" altLang="zh-CN" sz="1200" baseline="0" dirty="0" smtClean="0"/>
                        <a:t> based</a:t>
                      </a:r>
                      <a:endParaRPr lang="en-US" altLang="zh-CN" sz="1200" b="0" kern="1200" dirty="0" smtClean="0">
                        <a:solidFill>
                          <a:schemeClr val="tx1"/>
                        </a:solidFill>
                        <a:latin typeface="Arial" pitchFamily="34" charset="0"/>
                        <a:ea typeface="+mn-ea"/>
                        <a:cs typeface="Arial"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200" kern="1200" dirty="0" smtClean="0"/>
                        <a:t>00-01-02-03-04-AA</a:t>
                      </a:r>
                    </a:p>
                    <a:p>
                      <a:pPr marL="0" algn="ctr" defTabSz="914400" rtl="0" eaLnBrk="1" latinLnBrk="0" hangingPunct="1"/>
                      <a:r>
                        <a:rPr lang="en-US" altLang="zh-CN" sz="1200" kern="1200" dirty="0" smtClean="0"/>
                        <a:t>00-01-02-03-04-CC</a:t>
                      </a:r>
                      <a:endParaRPr lang="en-US" altLang="zh-CN" sz="1200" b="0" kern="1200" dirty="0" smtClean="0">
                        <a:solidFill>
                          <a:schemeClr val="tx1"/>
                        </a:solidFill>
                        <a:latin typeface="Arial" pitchFamily="34" charset="0"/>
                        <a:ea typeface="+mn-ea"/>
                        <a:cs typeface="Arial" pitchFamily="34" charset="0"/>
                      </a:endParaRPr>
                    </a:p>
                  </a:txBody>
                  <a:tcPr anchor="ctr"/>
                </a:tc>
                <a:tc>
                  <a:txBody>
                    <a:bodyPr/>
                    <a:lstStyle/>
                    <a:p>
                      <a:pPr marL="0" algn="ctr" defTabSz="914400" rtl="0" eaLnBrk="1" latinLnBrk="0" hangingPunct="1"/>
                      <a:r>
                        <a:rPr lang="en-US" altLang="zh-CN" sz="1200" kern="1200" dirty="0" smtClean="0"/>
                        <a:t>00-01-02-03-04-BB</a:t>
                      </a:r>
                    </a:p>
                    <a:p>
                      <a:pPr marL="0" algn="ctr" defTabSz="914400" rtl="0" eaLnBrk="1" latinLnBrk="0" hangingPunct="1"/>
                      <a:r>
                        <a:rPr lang="en-US" altLang="zh-CN" sz="1200" kern="1200" dirty="0" smtClean="0"/>
                        <a:t>00-01-02-03-04-DD</a:t>
                      </a:r>
                      <a:endParaRPr lang="en-US" altLang="zh-CN" sz="1200" b="0" kern="1200" dirty="0" smtClean="0">
                        <a:solidFill>
                          <a:schemeClr val="tx1"/>
                        </a:solidFill>
                        <a:latin typeface="Arial" pitchFamily="34" charset="0"/>
                        <a:ea typeface="+mn-ea"/>
                        <a:cs typeface="Arial" pitchFamily="34" charset="0"/>
                      </a:endParaRPr>
                    </a:p>
                  </a:txBody>
                  <a:tcPr anchor="ctr">
                    <a:lnR w="28575" cap="flat" cmpd="sng" algn="ctr">
                      <a:solidFill>
                        <a:schemeClr val="tx1"/>
                      </a:solidFill>
                      <a:prstDash val="solid"/>
                      <a:round/>
                      <a:headEnd type="none" w="med" len="med"/>
                      <a:tailEnd type="none" w="med" len="med"/>
                    </a:lnR>
                  </a:tcPr>
                </a:tc>
              </a:tr>
              <a:tr h="436952">
                <a:tc>
                  <a:txBody>
                    <a:bodyPr/>
                    <a:lstStyle/>
                    <a:p>
                      <a:pPr marL="0" algn="ctr" defTabSz="914400" rtl="0" eaLnBrk="1" latinLnBrk="0" hangingPunct="1"/>
                      <a:r>
                        <a:rPr lang="en-US" altLang="zh-CN" sz="1200" dirty="0" smtClean="0"/>
                        <a:t>IP Subnet based</a:t>
                      </a:r>
                      <a:endParaRPr lang="en-US" altLang="zh-CN" sz="1200" b="0" kern="1200" dirty="0" smtClean="0">
                        <a:solidFill>
                          <a:schemeClr val="tx1"/>
                        </a:solidFill>
                        <a:latin typeface="Arial" pitchFamily="34" charset="0"/>
                        <a:ea typeface="+mn-ea"/>
                        <a:cs typeface="Arial"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200" kern="1200" dirty="0" smtClean="0"/>
                        <a:t>10.0.1.*</a:t>
                      </a:r>
                      <a:endParaRPr lang="en-US" altLang="zh-CN" sz="1200" b="0" kern="1200" dirty="0" smtClean="0">
                        <a:solidFill>
                          <a:schemeClr val="tx1"/>
                        </a:solidFill>
                        <a:latin typeface="Arial" pitchFamily="34" charset="0"/>
                        <a:ea typeface="+mn-ea"/>
                        <a:cs typeface="Arial" pitchFamily="34" charset="0"/>
                      </a:endParaRPr>
                    </a:p>
                  </a:txBody>
                  <a:tcPr anchor="ctr"/>
                </a:tc>
                <a:tc>
                  <a:txBody>
                    <a:bodyPr/>
                    <a:lstStyle/>
                    <a:p>
                      <a:pPr marL="0" algn="ctr" defTabSz="914400" rtl="0" eaLnBrk="1" latinLnBrk="0" hangingPunct="1"/>
                      <a:r>
                        <a:rPr lang="en-US" altLang="zh-CN" sz="1200" kern="1200" dirty="0" smtClean="0"/>
                        <a:t>10.0.2.*</a:t>
                      </a:r>
                      <a:endParaRPr lang="en-US" altLang="zh-CN" sz="1200" b="0" kern="1200" dirty="0" smtClean="0">
                        <a:solidFill>
                          <a:schemeClr val="tx1"/>
                        </a:solidFill>
                        <a:latin typeface="Arial" pitchFamily="34" charset="0"/>
                        <a:ea typeface="+mn-ea"/>
                        <a:cs typeface="Arial" pitchFamily="34" charset="0"/>
                      </a:endParaRPr>
                    </a:p>
                  </a:txBody>
                  <a:tcPr anchor="ctr">
                    <a:lnR w="28575" cap="flat" cmpd="sng" algn="ctr">
                      <a:solidFill>
                        <a:schemeClr val="tx1"/>
                      </a:solidFill>
                      <a:prstDash val="solid"/>
                      <a:round/>
                      <a:headEnd type="none" w="med" len="med"/>
                      <a:tailEnd type="none" w="med" len="med"/>
                    </a:lnR>
                  </a:tcPr>
                </a:tc>
              </a:tr>
              <a:tr h="436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Protocol based</a:t>
                      </a:r>
                      <a:endParaRPr lang="en-US" altLang="zh-CN" sz="1200" b="0" kern="1200" dirty="0" smtClean="0">
                        <a:solidFill>
                          <a:schemeClr val="tx1"/>
                        </a:solidFill>
                        <a:latin typeface="Arial" pitchFamily="34" charset="0"/>
                        <a:ea typeface="+mn-ea"/>
                        <a:cs typeface="Arial"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200" kern="1200" dirty="0" smtClean="0"/>
                        <a:t>IP</a:t>
                      </a:r>
                      <a:endParaRPr lang="en-US" altLang="zh-CN" sz="1200" b="0" kern="1200" dirty="0" smtClean="0">
                        <a:solidFill>
                          <a:schemeClr val="tx1"/>
                        </a:solidFill>
                        <a:latin typeface="Arial" pitchFamily="34" charset="0"/>
                        <a:ea typeface="+mn-ea"/>
                        <a:cs typeface="Arial" pitchFamily="34" charset="0"/>
                      </a:endParaRPr>
                    </a:p>
                  </a:txBody>
                  <a:tcPr anchor="ctr"/>
                </a:tc>
                <a:tc>
                  <a:txBody>
                    <a:bodyPr/>
                    <a:lstStyle/>
                    <a:p>
                      <a:pPr marL="0" algn="ctr" defTabSz="914400" rtl="0" eaLnBrk="1" latinLnBrk="0" hangingPunct="1"/>
                      <a:r>
                        <a:rPr lang="en-US" altLang="zh-CN" sz="1200" kern="1200" dirty="0" smtClean="0"/>
                        <a:t>IPX</a:t>
                      </a:r>
                      <a:endParaRPr lang="en-US" altLang="zh-CN" sz="1200" b="0" kern="1200" dirty="0" smtClean="0">
                        <a:solidFill>
                          <a:schemeClr val="tx1"/>
                        </a:solidFill>
                        <a:latin typeface="Arial" pitchFamily="34" charset="0"/>
                        <a:ea typeface="+mn-ea"/>
                        <a:cs typeface="Arial" pitchFamily="34" charset="0"/>
                      </a:endParaRPr>
                    </a:p>
                  </a:txBody>
                  <a:tcPr anchor="ctr">
                    <a:lnR w="28575" cap="flat" cmpd="sng" algn="ctr">
                      <a:solidFill>
                        <a:schemeClr val="tx1"/>
                      </a:solidFill>
                      <a:prstDash val="solid"/>
                      <a:round/>
                      <a:headEnd type="none" w="med" len="med"/>
                      <a:tailEnd type="none" w="med" len="med"/>
                    </a:lnR>
                  </a:tcPr>
                </a:tc>
              </a:tr>
              <a:tr h="436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Policy based</a:t>
                      </a:r>
                      <a:endParaRPr lang="en-US" altLang="zh-CN" sz="1200" b="0" kern="1200" dirty="0" smtClean="0">
                        <a:solidFill>
                          <a:schemeClr val="tx1"/>
                        </a:solidFill>
                        <a:latin typeface="Arial" pitchFamily="34" charset="0"/>
                        <a:ea typeface="+mn-ea"/>
                        <a:cs typeface="Arial" pitchFamily="34" charset="0"/>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200" kern="1200" dirty="0" smtClean="0"/>
                        <a:t>10.0.1.* +</a:t>
                      </a:r>
                      <a:r>
                        <a:rPr lang="en-US" altLang="zh-CN" sz="1200" kern="1200" baseline="0" dirty="0" smtClean="0"/>
                        <a:t> G0/0/1+ 00-01-02-03-04-AA</a:t>
                      </a:r>
                      <a:endParaRPr lang="en-US" altLang="zh-CN" sz="1200" b="0" kern="1200" baseline="0" dirty="0" smtClean="0">
                        <a:solidFill>
                          <a:schemeClr val="tx1"/>
                        </a:solidFill>
                        <a:latin typeface="Arial" pitchFamily="34" charset="0"/>
                        <a:ea typeface="+mn-ea"/>
                        <a:cs typeface="Arial" pitchFamily="34" charset="0"/>
                      </a:endParaRPr>
                    </a:p>
                  </a:txBody>
                  <a:tcPr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200" kern="1200" dirty="0" smtClean="0"/>
                        <a:t>10.0.2.*</a:t>
                      </a:r>
                      <a:r>
                        <a:rPr lang="en-US" altLang="zh-CN" sz="1200" kern="1200" baseline="0" dirty="0" smtClean="0"/>
                        <a:t> + G0/0/2 + 00-01-02-03-04-BB</a:t>
                      </a:r>
                      <a:endParaRPr lang="en-US" altLang="zh-CN" sz="1200" b="0" kern="1200" dirty="0" smtClean="0">
                        <a:solidFill>
                          <a:schemeClr val="tx1"/>
                        </a:solidFill>
                        <a:latin typeface="Arial" pitchFamily="34" charset="0"/>
                        <a:ea typeface="+mn-ea"/>
                        <a:cs typeface="Arial"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pSp>
        <p:nvGrpSpPr>
          <p:cNvPr id="6" name="Group 24"/>
          <p:cNvGrpSpPr>
            <a:grpSpLocks/>
          </p:cNvGrpSpPr>
          <p:nvPr/>
        </p:nvGrpSpPr>
        <p:grpSpPr bwMode="auto">
          <a:xfrm>
            <a:off x="1739516" y="1412776"/>
            <a:ext cx="3394075" cy="3714750"/>
            <a:chOff x="755650" y="1557338"/>
            <a:chExt cx="3394075" cy="3714750"/>
          </a:xfrm>
        </p:grpSpPr>
        <p:cxnSp>
          <p:nvCxnSpPr>
            <p:cNvPr id="7" name="直接连接符 15"/>
            <p:cNvCxnSpPr>
              <a:cxnSpLocks noChangeShapeType="1"/>
            </p:cNvCxnSpPr>
            <p:nvPr/>
          </p:nvCxnSpPr>
          <p:spPr bwMode="auto">
            <a:xfrm flipH="1" flipV="1">
              <a:off x="2497138" y="2497138"/>
              <a:ext cx="358775" cy="1871662"/>
            </a:xfrm>
            <a:prstGeom prst="line">
              <a:avLst/>
            </a:prstGeom>
            <a:noFill/>
            <a:ln w="28575" algn="ctr">
              <a:solidFill>
                <a:schemeClr val="tx1"/>
              </a:solidFill>
              <a:round/>
              <a:headEnd/>
              <a:tailEnd/>
            </a:ln>
          </p:spPr>
        </p:cxnSp>
        <p:cxnSp>
          <p:nvCxnSpPr>
            <p:cNvPr id="8" name="直接连接符 15"/>
            <p:cNvCxnSpPr>
              <a:cxnSpLocks noChangeShapeType="1"/>
            </p:cNvCxnSpPr>
            <p:nvPr/>
          </p:nvCxnSpPr>
          <p:spPr bwMode="auto">
            <a:xfrm flipH="1" flipV="1">
              <a:off x="2627313" y="2276475"/>
              <a:ext cx="1162050" cy="2051050"/>
            </a:xfrm>
            <a:prstGeom prst="line">
              <a:avLst/>
            </a:prstGeom>
            <a:noFill/>
            <a:ln w="28575" algn="ctr">
              <a:solidFill>
                <a:schemeClr val="tx1"/>
              </a:solidFill>
              <a:round/>
              <a:headEnd/>
              <a:tailEnd/>
            </a:ln>
          </p:spPr>
        </p:cxnSp>
        <p:sp>
          <p:nvSpPr>
            <p:cNvPr id="9" name="Text Box 14"/>
            <p:cNvSpPr txBox="1">
              <a:spLocks noChangeArrowheads="1"/>
            </p:cNvSpPr>
            <p:nvPr/>
          </p:nvSpPr>
          <p:spPr bwMode="auto">
            <a:xfrm rot="18210414">
              <a:off x="1491909" y="2556293"/>
              <a:ext cx="699184" cy="276977"/>
            </a:xfrm>
            <a:prstGeom prst="rect">
              <a:avLst/>
            </a:prstGeom>
            <a:noFill/>
            <a:ln w="9525" algn="ctr">
              <a:noFill/>
              <a:miter lim="800000"/>
              <a:headEnd/>
              <a:tailEnd/>
            </a:ln>
          </p:spPr>
          <p:txBody>
            <a:bodyPr wrap="none" lIns="91417" tIns="45709" rIns="91417" bIns="45709">
              <a:spAutoFit/>
            </a:bodyPr>
            <a:lstStyle/>
            <a:p>
              <a:pPr eaLnBrk="1" hangingPunct="1"/>
              <a:r>
                <a:rPr kumimoji="1" lang="en-US" altLang="zh-CN" sz="1200">
                  <a:latin typeface="+mn-ea"/>
                  <a:ea typeface="+mn-ea"/>
                </a:rPr>
                <a:t>G0/0/1</a:t>
              </a:r>
            </a:p>
          </p:txBody>
        </p:sp>
        <p:cxnSp>
          <p:nvCxnSpPr>
            <p:cNvPr id="10" name="直接连接符 15"/>
            <p:cNvCxnSpPr>
              <a:cxnSpLocks noChangeShapeType="1"/>
            </p:cNvCxnSpPr>
            <p:nvPr/>
          </p:nvCxnSpPr>
          <p:spPr bwMode="auto">
            <a:xfrm flipH="1">
              <a:off x="1106488" y="2205038"/>
              <a:ext cx="1162050" cy="2049462"/>
            </a:xfrm>
            <a:prstGeom prst="line">
              <a:avLst/>
            </a:prstGeom>
            <a:noFill/>
            <a:ln w="28575" algn="ctr">
              <a:solidFill>
                <a:schemeClr val="tx1"/>
              </a:solidFill>
              <a:round/>
              <a:headEnd/>
              <a:tailEnd/>
            </a:ln>
          </p:spPr>
        </p:cxnSp>
        <p:cxnSp>
          <p:nvCxnSpPr>
            <p:cNvPr id="11" name="直接连接符 15"/>
            <p:cNvCxnSpPr>
              <a:cxnSpLocks noChangeShapeType="1"/>
            </p:cNvCxnSpPr>
            <p:nvPr/>
          </p:nvCxnSpPr>
          <p:spPr bwMode="auto">
            <a:xfrm flipH="1">
              <a:off x="1979613" y="2492375"/>
              <a:ext cx="360362" cy="1873250"/>
            </a:xfrm>
            <a:prstGeom prst="line">
              <a:avLst/>
            </a:prstGeom>
            <a:noFill/>
            <a:ln w="28575" algn="ctr">
              <a:solidFill>
                <a:schemeClr val="tx1"/>
              </a:solidFill>
              <a:round/>
              <a:headEnd/>
              <a:tailEnd/>
            </a:ln>
          </p:spPr>
        </p:cxnSp>
        <p:pic>
          <p:nvPicPr>
            <p:cNvPr id="12" name="Picture 461" descr="图片240"/>
            <p:cNvPicPr>
              <a:picLocks noChangeAspect="1" noChangeArrowheads="1"/>
            </p:cNvPicPr>
            <p:nvPr/>
          </p:nvPicPr>
          <p:blipFill>
            <a:blip r:embed="rId3" cstate="print"/>
            <a:srcRect/>
            <a:stretch>
              <a:fillRect/>
            </a:stretch>
          </p:blipFill>
          <p:spPr bwMode="auto">
            <a:xfrm>
              <a:off x="2054225" y="1773238"/>
              <a:ext cx="798513" cy="835025"/>
            </a:xfrm>
            <a:prstGeom prst="rect">
              <a:avLst/>
            </a:prstGeom>
            <a:noFill/>
            <a:ln w="9525">
              <a:noFill/>
              <a:miter lim="800000"/>
              <a:headEnd/>
              <a:tailEnd/>
            </a:ln>
          </p:spPr>
        </p:pic>
        <p:grpSp>
          <p:nvGrpSpPr>
            <p:cNvPr id="13" name="Group 52"/>
            <p:cNvGrpSpPr>
              <a:grpSpLocks/>
            </p:cNvGrpSpPr>
            <p:nvPr/>
          </p:nvGrpSpPr>
          <p:grpSpPr bwMode="auto">
            <a:xfrm>
              <a:off x="755650" y="4059238"/>
              <a:ext cx="3394075" cy="1212850"/>
              <a:chOff x="755650" y="4059082"/>
              <a:chExt cx="3394245" cy="1212708"/>
            </a:xfrm>
          </p:grpSpPr>
          <p:sp>
            <p:nvSpPr>
              <p:cNvPr id="18" name="Text Box 39"/>
              <p:cNvSpPr txBox="1">
                <a:spLocks noChangeArrowheads="1"/>
              </p:cNvSpPr>
              <p:nvPr/>
            </p:nvSpPr>
            <p:spPr bwMode="auto">
              <a:xfrm>
                <a:off x="782078" y="4797425"/>
                <a:ext cx="739306" cy="461665"/>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A</a:t>
                </a:r>
              </a:p>
              <a:p>
                <a:pPr eaLnBrk="1" hangingPunct="1"/>
                <a:r>
                  <a:rPr kumimoji="1" lang="en-US" altLang="zh-CN" sz="1200">
                    <a:latin typeface="+mn-ea"/>
                    <a:ea typeface="+mn-ea"/>
                    <a:cs typeface="Arial" charset="0"/>
                  </a:rPr>
                  <a:t>10.0.1.1</a:t>
                </a:r>
              </a:p>
            </p:txBody>
          </p:sp>
          <p:sp>
            <p:nvSpPr>
              <p:cNvPr id="19" name="Text Box 39"/>
              <p:cNvSpPr txBox="1">
                <a:spLocks noChangeArrowheads="1"/>
              </p:cNvSpPr>
              <p:nvPr/>
            </p:nvSpPr>
            <p:spPr bwMode="auto">
              <a:xfrm>
                <a:off x="3384161" y="4801658"/>
                <a:ext cx="739306" cy="461665"/>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D</a:t>
                </a:r>
              </a:p>
              <a:p>
                <a:pPr eaLnBrk="1" hangingPunct="1"/>
                <a:r>
                  <a:rPr kumimoji="1" lang="en-US" altLang="zh-CN" sz="1200">
                    <a:latin typeface="+mn-ea"/>
                    <a:ea typeface="+mn-ea"/>
                    <a:cs typeface="Arial" charset="0"/>
                  </a:rPr>
                  <a:t>10.0.2.2</a:t>
                </a:r>
              </a:p>
            </p:txBody>
          </p:sp>
          <p:sp>
            <p:nvSpPr>
              <p:cNvPr id="20" name="Text Box 39"/>
              <p:cNvSpPr txBox="1">
                <a:spLocks noChangeArrowheads="1"/>
              </p:cNvSpPr>
              <p:nvPr/>
            </p:nvSpPr>
            <p:spPr bwMode="auto">
              <a:xfrm>
                <a:off x="1571495" y="4805891"/>
                <a:ext cx="935038" cy="461665"/>
              </a:xfrm>
              <a:prstGeom prst="rect">
                <a:avLst/>
              </a:prstGeom>
              <a:noFill/>
              <a:ln w="9525" algn="ctr">
                <a:noFill/>
                <a:miter lim="800000"/>
                <a:headEnd/>
                <a:tailEnd/>
              </a:ln>
            </p:spPr>
            <p:txBody>
              <a:bodyPr>
                <a:spAutoFit/>
              </a:bodyPr>
              <a:lstStyle/>
              <a:p>
                <a:pPr eaLnBrk="1" hangingPunct="1"/>
                <a:r>
                  <a:rPr kumimoji="1" lang="en-US" altLang="zh-CN" sz="1200">
                    <a:latin typeface="+mn-ea"/>
                    <a:ea typeface="+mn-ea"/>
                    <a:cs typeface="Arial" charset="0"/>
                  </a:rPr>
                  <a:t>Host B</a:t>
                </a:r>
              </a:p>
              <a:p>
                <a:pPr eaLnBrk="1" hangingPunct="1"/>
                <a:r>
                  <a:rPr kumimoji="1" lang="en-US" altLang="zh-CN" sz="1200">
                    <a:latin typeface="+mn-ea"/>
                    <a:ea typeface="+mn-ea"/>
                    <a:cs typeface="Arial" charset="0"/>
                  </a:rPr>
                  <a:t>10.0.2.1</a:t>
                </a:r>
              </a:p>
            </p:txBody>
          </p:sp>
          <p:pic>
            <p:nvPicPr>
              <p:cNvPr id="21"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55650" y="4059082"/>
                <a:ext cx="792163" cy="771525"/>
              </a:xfrm>
              <a:prstGeom prst="rect">
                <a:avLst/>
              </a:prstGeom>
              <a:noFill/>
              <a:ln w="9525">
                <a:noFill/>
                <a:miter lim="800000"/>
                <a:headEnd/>
                <a:tailEnd/>
              </a:ln>
            </p:spPr>
          </p:pic>
          <p:pic>
            <p:nvPicPr>
              <p:cNvPr id="22"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622482" y="4059082"/>
                <a:ext cx="792162" cy="771525"/>
              </a:xfrm>
              <a:prstGeom prst="rect">
                <a:avLst/>
              </a:prstGeom>
              <a:noFill/>
              <a:ln w="9525">
                <a:noFill/>
                <a:miter lim="800000"/>
                <a:headEnd/>
                <a:tailEnd/>
              </a:ln>
            </p:spPr>
          </p:pic>
          <p:pic>
            <p:nvPicPr>
              <p:cNvPr id="23"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357733" y="4059082"/>
                <a:ext cx="792162" cy="771525"/>
              </a:xfrm>
              <a:prstGeom prst="rect">
                <a:avLst/>
              </a:prstGeom>
              <a:noFill/>
              <a:ln w="9525">
                <a:noFill/>
                <a:miter lim="800000"/>
                <a:headEnd/>
                <a:tailEnd/>
              </a:ln>
            </p:spPr>
          </p:pic>
          <p:pic>
            <p:nvPicPr>
              <p:cNvPr id="24"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489313" y="4059082"/>
                <a:ext cx="793750" cy="771525"/>
              </a:xfrm>
              <a:prstGeom prst="rect">
                <a:avLst/>
              </a:prstGeom>
              <a:noFill/>
              <a:ln w="9525">
                <a:noFill/>
                <a:miter lim="800000"/>
                <a:headEnd/>
                <a:tailEnd/>
              </a:ln>
            </p:spPr>
          </p:pic>
          <p:sp>
            <p:nvSpPr>
              <p:cNvPr id="25" name="Text Box 39"/>
              <p:cNvSpPr txBox="1">
                <a:spLocks noChangeArrowheads="1"/>
              </p:cNvSpPr>
              <p:nvPr/>
            </p:nvSpPr>
            <p:spPr bwMode="auto">
              <a:xfrm>
                <a:off x="2518544" y="4810125"/>
                <a:ext cx="739306" cy="461665"/>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C</a:t>
                </a:r>
              </a:p>
              <a:p>
                <a:pPr eaLnBrk="1" hangingPunct="1"/>
                <a:r>
                  <a:rPr kumimoji="1" lang="en-US" altLang="zh-CN" sz="1200">
                    <a:latin typeface="+mn-ea"/>
                    <a:ea typeface="+mn-ea"/>
                    <a:cs typeface="Arial" charset="0"/>
                  </a:rPr>
                  <a:t>10.0.1.2</a:t>
                </a:r>
              </a:p>
            </p:txBody>
          </p:sp>
        </p:grpSp>
        <p:sp>
          <p:nvSpPr>
            <p:cNvPr id="14" name="Text Box 14"/>
            <p:cNvSpPr txBox="1">
              <a:spLocks noChangeArrowheads="1"/>
            </p:cNvSpPr>
            <p:nvPr/>
          </p:nvSpPr>
          <p:spPr bwMode="auto">
            <a:xfrm rot="17154379">
              <a:off x="1826871" y="2659480"/>
              <a:ext cx="699184" cy="276977"/>
            </a:xfrm>
            <a:prstGeom prst="rect">
              <a:avLst/>
            </a:prstGeom>
            <a:noFill/>
            <a:ln w="9525" algn="ctr">
              <a:noFill/>
              <a:miter lim="800000"/>
              <a:headEnd/>
              <a:tailEnd/>
            </a:ln>
          </p:spPr>
          <p:txBody>
            <a:bodyPr wrap="none" lIns="91417" tIns="45709" rIns="91417" bIns="45709">
              <a:spAutoFit/>
            </a:bodyPr>
            <a:lstStyle/>
            <a:p>
              <a:pPr eaLnBrk="1" hangingPunct="1"/>
              <a:r>
                <a:rPr kumimoji="1" lang="en-US" altLang="zh-CN" sz="1200" dirty="0">
                  <a:latin typeface="+mn-ea"/>
                  <a:ea typeface="+mn-ea"/>
                </a:rPr>
                <a:t>G0/0/2</a:t>
              </a:r>
            </a:p>
          </p:txBody>
        </p:sp>
        <p:sp>
          <p:nvSpPr>
            <p:cNvPr id="15" name="Text Box 14"/>
            <p:cNvSpPr txBox="1">
              <a:spLocks noChangeArrowheads="1"/>
            </p:cNvSpPr>
            <p:nvPr/>
          </p:nvSpPr>
          <p:spPr bwMode="auto">
            <a:xfrm rot="4445650">
              <a:off x="2331696" y="2718218"/>
              <a:ext cx="699184" cy="276977"/>
            </a:xfrm>
            <a:prstGeom prst="rect">
              <a:avLst/>
            </a:prstGeom>
            <a:noFill/>
            <a:ln w="9525" algn="ctr">
              <a:noFill/>
              <a:miter lim="800000"/>
              <a:headEnd/>
              <a:tailEnd/>
            </a:ln>
          </p:spPr>
          <p:txBody>
            <a:bodyPr wrap="none" lIns="91417" tIns="45709" rIns="91417" bIns="45709">
              <a:spAutoFit/>
            </a:bodyPr>
            <a:lstStyle/>
            <a:p>
              <a:pPr eaLnBrk="1" hangingPunct="1"/>
              <a:r>
                <a:rPr kumimoji="1" lang="en-US" altLang="zh-CN" sz="1200">
                  <a:latin typeface="+mn-ea"/>
                  <a:ea typeface="+mn-ea"/>
                </a:rPr>
                <a:t>G0/0/7</a:t>
              </a:r>
            </a:p>
          </p:txBody>
        </p:sp>
        <p:sp>
          <p:nvSpPr>
            <p:cNvPr id="16" name="Text Box 14"/>
            <p:cNvSpPr txBox="1">
              <a:spLocks noChangeArrowheads="1"/>
            </p:cNvSpPr>
            <p:nvPr/>
          </p:nvSpPr>
          <p:spPr bwMode="auto">
            <a:xfrm rot="3330697">
              <a:off x="2719046" y="2678530"/>
              <a:ext cx="699184" cy="276977"/>
            </a:xfrm>
            <a:prstGeom prst="rect">
              <a:avLst/>
            </a:prstGeom>
            <a:noFill/>
            <a:ln w="9525" algn="ctr">
              <a:noFill/>
              <a:miter lim="800000"/>
              <a:headEnd/>
              <a:tailEnd/>
            </a:ln>
          </p:spPr>
          <p:txBody>
            <a:bodyPr wrap="none" lIns="91417" tIns="45709" rIns="91417" bIns="45709">
              <a:spAutoFit/>
            </a:bodyPr>
            <a:lstStyle/>
            <a:p>
              <a:pPr eaLnBrk="1" hangingPunct="1"/>
              <a:r>
                <a:rPr kumimoji="1" lang="en-US" altLang="zh-CN" sz="1200">
                  <a:latin typeface="+mn-ea"/>
                  <a:ea typeface="+mn-ea"/>
                </a:rPr>
                <a:t>G0/0/9</a:t>
              </a:r>
            </a:p>
          </p:txBody>
        </p:sp>
        <p:sp>
          <p:nvSpPr>
            <p:cNvPr id="17" name="Text Box 14"/>
            <p:cNvSpPr txBox="1">
              <a:spLocks noChangeArrowheads="1"/>
            </p:cNvSpPr>
            <p:nvPr/>
          </p:nvSpPr>
          <p:spPr bwMode="auto">
            <a:xfrm>
              <a:off x="2386013" y="1557338"/>
              <a:ext cx="532856" cy="276977"/>
            </a:xfrm>
            <a:prstGeom prst="rect">
              <a:avLst/>
            </a:prstGeom>
            <a:noFill/>
            <a:ln w="9525" algn="ctr">
              <a:noFill/>
              <a:miter lim="800000"/>
              <a:headEnd/>
              <a:tailEnd/>
            </a:ln>
          </p:spPr>
          <p:txBody>
            <a:bodyPr wrap="none" lIns="91417" tIns="45709" rIns="91417" bIns="45709">
              <a:spAutoFit/>
            </a:bodyPr>
            <a:lstStyle/>
            <a:p>
              <a:pPr eaLnBrk="1" hangingPunct="1"/>
              <a:r>
                <a:rPr kumimoji="1" lang="en-US" altLang="zh-CN" sz="1200">
                  <a:latin typeface="+mn-ea"/>
                  <a:ea typeface="+mn-ea"/>
                </a:rPr>
                <a:t>SWA</a:t>
              </a:r>
            </a:p>
          </p:txBody>
        </p:sp>
      </p:grpSp>
      <p:sp>
        <p:nvSpPr>
          <p:cNvPr id="30" name="文本占位符 29"/>
          <p:cNvSpPr>
            <a:spLocks noGrp="1"/>
          </p:cNvSpPr>
          <p:nvPr>
            <p:ph type="body" sz="quarter" idx="10"/>
          </p:nvPr>
        </p:nvSpPr>
        <p:spPr>
          <a:xfrm>
            <a:off x="912815" y="5265204"/>
            <a:ext cx="10560048" cy="828304"/>
          </a:xfrm>
        </p:spPr>
        <p:txBody>
          <a:bodyPr/>
          <a:lstStyle/>
          <a:p>
            <a:r>
              <a:rPr lang="en-US" altLang="zh-CN" dirty="0"/>
              <a:t>Five methods of VLAN assignment are possible.</a:t>
            </a:r>
          </a:p>
          <a:p>
            <a:r>
              <a:rPr lang="en-US" altLang="zh-CN" dirty="0"/>
              <a:t>Port based VLAN assignment is the default assignment method.</a:t>
            </a:r>
          </a:p>
          <a:p>
            <a:endParaRPr lang="zh-CN" altLang="en-US" dirty="0"/>
          </a:p>
        </p:txBody>
      </p:sp>
      <p:sp>
        <p:nvSpPr>
          <p:cNvPr id="28" name="文本占位符 27"/>
          <p:cNvSpPr>
            <a:spLocks noGrp="1"/>
          </p:cNvSpPr>
          <p:nvPr>
            <p:ph type="body" sz="quarter" idx="12"/>
          </p:nvPr>
        </p:nvSpPr>
        <p:spPr/>
        <p:txBody>
          <a:bodyPr/>
          <a:lstStyle/>
          <a:p>
            <a:r>
              <a:rPr lang="en-US" altLang="zh-CN" smtClean="0"/>
              <a:t>VLAN Assignment Methods</a:t>
            </a:r>
            <a:endParaRPr lang="zh-CN" altLang="en-US" dirty="0"/>
          </a:p>
        </p:txBody>
      </p:sp>
    </p:spTree>
    <p:extLst>
      <p:ext uri="{BB962C8B-B14F-4D97-AF65-F5344CB8AC3E}">
        <p14:creationId xmlns:p14="http://schemas.microsoft.com/office/powerpoint/2010/main" val="1814686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64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b="1" dirty="0" smtClean="0"/>
              <a:t>VLAN technology</a:t>
            </a:r>
          </a:p>
          <a:p>
            <a:pPr lvl="1"/>
            <a:r>
              <a:rPr lang="en-US" altLang="zh-CN" dirty="0" smtClean="0">
                <a:solidFill>
                  <a:schemeClr val="bg1">
                    <a:lumMod val="50000"/>
                  </a:schemeClr>
                </a:solidFill>
              </a:rPr>
              <a:t>VLAN overview</a:t>
            </a:r>
          </a:p>
          <a:p>
            <a:pPr lvl="1"/>
            <a:r>
              <a:rPr lang="en-US" altLang="zh-CN" dirty="0" smtClean="0">
                <a:solidFill>
                  <a:schemeClr val="bg1">
                    <a:lumMod val="50000"/>
                  </a:schemeClr>
                </a:solidFill>
              </a:rPr>
              <a:t>VLAN principle description</a:t>
            </a:r>
          </a:p>
          <a:p>
            <a:pPr lvl="1">
              <a:buSzPct val="60000"/>
              <a:buFont typeface="Wingdings" panose="05000000000000000000" pitchFamily="2" charset="2"/>
              <a:buChar char="n"/>
            </a:pPr>
            <a:r>
              <a:rPr lang="en-US" altLang="zh-CN" dirty="0" smtClean="0"/>
              <a:t>Inter-VLAN communication</a:t>
            </a:r>
          </a:p>
          <a:p>
            <a:r>
              <a:rPr lang="en-US" altLang="zh-CN" dirty="0" smtClean="0">
                <a:solidFill>
                  <a:schemeClr val="bg1">
                    <a:lumMod val="50000"/>
                  </a:schemeClr>
                </a:solidFill>
              </a:rPr>
              <a:t>Link aggregation technology</a:t>
            </a:r>
          </a:p>
          <a:p>
            <a:r>
              <a:rPr lang="en-US" altLang="zh-CN" dirty="0" smtClean="0">
                <a:solidFill>
                  <a:schemeClr val="bg1">
                    <a:lumMod val="50000"/>
                  </a:schemeClr>
                </a:solidFill>
              </a:rPr>
              <a:t>OSPF protocol </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3394810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zh-CN" smtClean="0"/>
              <a:t>Attempts to limit broadcast domain size through VLAN implementation isolates users.</a:t>
            </a:r>
          </a:p>
          <a:p>
            <a:endParaRPr lang="zh-CN" altLang="en-US" dirty="0"/>
          </a:p>
        </p:txBody>
      </p:sp>
      <p:sp>
        <p:nvSpPr>
          <p:cNvPr id="2" name="文本占位符 1"/>
          <p:cNvSpPr>
            <a:spLocks noGrp="1"/>
          </p:cNvSpPr>
          <p:nvPr>
            <p:ph type="body" sz="quarter" idx="12"/>
          </p:nvPr>
        </p:nvSpPr>
        <p:spPr/>
        <p:txBody>
          <a:bodyPr/>
          <a:lstStyle/>
          <a:p>
            <a:r>
              <a:rPr lang="en-US" altLang="zh-CN" smtClean="0"/>
              <a:t>VLAN Disadvantages </a:t>
            </a:r>
            <a:endParaRPr lang="zh-CN" altLang="en-US" dirty="0"/>
          </a:p>
        </p:txBody>
      </p:sp>
      <p:grpSp>
        <p:nvGrpSpPr>
          <p:cNvPr id="7" name="Group 19"/>
          <p:cNvGrpSpPr>
            <a:grpSpLocks/>
          </p:cNvGrpSpPr>
          <p:nvPr/>
        </p:nvGrpSpPr>
        <p:grpSpPr bwMode="auto">
          <a:xfrm>
            <a:off x="2659064" y="2813522"/>
            <a:ext cx="6772275" cy="3279775"/>
            <a:chOff x="1135063" y="1509713"/>
            <a:chExt cx="6772275" cy="3279775"/>
          </a:xfrm>
        </p:grpSpPr>
        <p:sp>
          <p:nvSpPr>
            <p:cNvPr id="8" name="Oval 5"/>
            <p:cNvSpPr>
              <a:spLocks noChangeArrowheads="1"/>
            </p:cNvSpPr>
            <p:nvPr/>
          </p:nvSpPr>
          <p:spPr bwMode="auto">
            <a:xfrm>
              <a:off x="1135063" y="2276475"/>
              <a:ext cx="2979737" cy="2303463"/>
            </a:xfrm>
            <a:prstGeom prst="ellipse">
              <a:avLst/>
            </a:prstGeom>
            <a:solidFill>
              <a:srgbClr val="EAEAEA">
                <a:alpha val="50195"/>
              </a:srgbClr>
            </a:solidFill>
            <a:ln w="9525" algn="ctr">
              <a:solidFill>
                <a:schemeClr val="accent1"/>
              </a:solidFill>
              <a:prstDash val="dash"/>
              <a:round/>
              <a:headEnd/>
              <a:tailEnd/>
            </a:ln>
          </p:spPr>
          <p:txBody>
            <a:bodyPr wrap="none" anchor="ctr"/>
            <a:lstStyle/>
            <a:p>
              <a:endParaRPr lang="zh-CN" altLang="en-US">
                <a:latin typeface="+mn-ea"/>
                <a:ea typeface="+mn-ea"/>
              </a:endParaRPr>
            </a:p>
          </p:txBody>
        </p:sp>
        <p:sp>
          <p:nvSpPr>
            <p:cNvPr id="9" name="Line 12"/>
            <p:cNvSpPr>
              <a:spLocks noChangeShapeType="1"/>
            </p:cNvSpPr>
            <p:nvPr/>
          </p:nvSpPr>
          <p:spPr bwMode="auto">
            <a:xfrm flipV="1">
              <a:off x="3086100" y="2386013"/>
              <a:ext cx="1231900" cy="1114425"/>
            </a:xfrm>
            <a:prstGeom prst="line">
              <a:avLst/>
            </a:prstGeom>
            <a:noFill/>
            <a:ln w="28575" algn="ctr">
              <a:solidFill>
                <a:schemeClr val="tx1"/>
              </a:solidFill>
              <a:round/>
              <a:headEnd/>
              <a:tailEnd/>
            </a:ln>
          </p:spPr>
          <p:txBody>
            <a:bodyPr lIns="90000" tIns="46800" rIns="90000" bIns="46800" anchor="ctr">
              <a:spAutoFit/>
            </a:bodyPr>
            <a:lstStyle/>
            <a:p>
              <a:endParaRPr lang="en-US">
                <a:latin typeface="+mn-ea"/>
                <a:ea typeface="+mn-ea"/>
              </a:endParaRPr>
            </a:p>
          </p:txBody>
        </p:sp>
        <p:sp>
          <p:nvSpPr>
            <p:cNvPr id="10" name="Oval 5"/>
            <p:cNvSpPr>
              <a:spLocks noChangeArrowheads="1"/>
            </p:cNvSpPr>
            <p:nvPr/>
          </p:nvSpPr>
          <p:spPr bwMode="auto">
            <a:xfrm>
              <a:off x="4927600" y="2276475"/>
              <a:ext cx="2979738" cy="2303463"/>
            </a:xfrm>
            <a:prstGeom prst="ellipse">
              <a:avLst/>
            </a:prstGeom>
            <a:solidFill>
              <a:srgbClr val="EAEAEA">
                <a:alpha val="50195"/>
              </a:srgbClr>
            </a:solidFill>
            <a:ln w="9525" algn="ctr">
              <a:solidFill>
                <a:schemeClr val="accent1"/>
              </a:solidFill>
              <a:prstDash val="dash"/>
              <a:round/>
              <a:headEnd/>
              <a:tailEnd/>
            </a:ln>
          </p:spPr>
          <p:txBody>
            <a:bodyPr wrap="none" anchor="ctr"/>
            <a:lstStyle/>
            <a:p>
              <a:endParaRPr lang="zh-CN" altLang="en-US">
                <a:latin typeface="+mn-ea"/>
                <a:ea typeface="+mn-ea"/>
              </a:endParaRPr>
            </a:p>
          </p:txBody>
        </p:sp>
        <p:sp>
          <p:nvSpPr>
            <p:cNvPr id="11" name="Line 12"/>
            <p:cNvSpPr>
              <a:spLocks noChangeShapeType="1"/>
            </p:cNvSpPr>
            <p:nvPr/>
          </p:nvSpPr>
          <p:spPr bwMode="auto">
            <a:xfrm flipH="1" flipV="1">
              <a:off x="4914900" y="2233613"/>
              <a:ext cx="1368425" cy="433387"/>
            </a:xfrm>
            <a:prstGeom prst="line">
              <a:avLst/>
            </a:prstGeom>
            <a:noFill/>
            <a:ln w="28575" algn="ctr">
              <a:solidFill>
                <a:schemeClr val="tx1"/>
              </a:solidFill>
              <a:round/>
              <a:headEnd/>
              <a:tailEnd/>
            </a:ln>
          </p:spPr>
          <p:txBody>
            <a:bodyPr lIns="90000" tIns="46800" rIns="90000" bIns="46800" anchor="ctr">
              <a:spAutoFit/>
            </a:bodyPr>
            <a:lstStyle/>
            <a:p>
              <a:endParaRPr lang="en-US">
                <a:latin typeface="+mn-ea"/>
                <a:ea typeface="+mn-ea"/>
              </a:endParaRPr>
            </a:p>
          </p:txBody>
        </p:sp>
        <p:sp>
          <p:nvSpPr>
            <p:cNvPr id="12" name="Line 12"/>
            <p:cNvSpPr>
              <a:spLocks noChangeShapeType="1"/>
            </p:cNvSpPr>
            <p:nvPr/>
          </p:nvSpPr>
          <p:spPr bwMode="auto">
            <a:xfrm flipH="1" flipV="1">
              <a:off x="4598988" y="2386013"/>
              <a:ext cx="1231900" cy="1114425"/>
            </a:xfrm>
            <a:prstGeom prst="line">
              <a:avLst/>
            </a:prstGeom>
            <a:noFill/>
            <a:ln w="28575" algn="ctr">
              <a:solidFill>
                <a:schemeClr val="tx1"/>
              </a:solidFill>
              <a:round/>
              <a:headEnd/>
              <a:tailEnd/>
            </a:ln>
          </p:spPr>
          <p:txBody>
            <a:bodyPr lIns="90000" tIns="46800" rIns="90000" bIns="46800" anchor="ctr">
              <a:spAutoFit/>
            </a:bodyPr>
            <a:lstStyle/>
            <a:p>
              <a:endParaRPr lang="en-US">
                <a:latin typeface="+mn-ea"/>
                <a:ea typeface="+mn-ea"/>
              </a:endParaRPr>
            </a:p>
          </p:txBody>
        </p:sp>
        <p:sp>
          <p:nvSpPr>
            <p:cNvPr id="13" name="Text Box 6"/>
            <p:cNvSpPr txBox="1">
              <a:spLocks noChangeArrowheads="1"/>
            </p:cNvSpPr>
            <p:nvPr/>
          </p:nvSpPr>
          <p:spPr bwMode="auto">
            <a:xfrm>
              <a:off x="1992313" y="4200525"/>
              <a:ext cx="1288366" cy="369332"/>
            </a:xfrm>
            <a:prstGeom prst="rect">
              <a:avLst/>
            </a:prstGeom>
            <a:noFill/>
            <a:ln w="9525" algn="ctr">
              <a:noFill/>
              <a:prstDash val="dash"/>
              <a:miter lim="800000"/>
              <a:headEnd/>
              <a:tailEnd/>
            </a:ln>
          </p:spPr>
          <p:txBody>
            <a:bodyPr wrap="none">
              <a:spAutoFit/>
            </a:bodyPr>
            <a:lstStyle/>
            <a:p>
              <a:pPr eaLnBrk="1" hangingPunct="1"/>
              <a:r>
                <a:rPr kumimoji="1" lang="en-US" altLang="zh-CN" sz="1800" dirty="0">
                  <a:solidFill>
                    <a:srgbClr val="C00000"/>
                  </a:solidFill>
                  <a:latin typeface="+mn-ea"/>
                  <a:ea typeface="+mn-ea"/>
                </a:rPr>
                <a:t>VLAN 100</a:t>
              </a:r>
            </a:p>
          </p:txBody>
        </p:sp>
        <p:sp>
          <p:nvSpPr>
            <p:cNvPr id="14" name="Line 12"/>
            <p:cNvSpPr>
              <a:spLocks noChangeShapeType="1"/>
            </p:cNvSpPr>
            <p:nvPr/>
          </p:nvSpPr>
          <p:spPr bwMode="auto">
            <a:xfrm flipV="1">
              <a:off x="2797175" y="2233613"/>
              <a:ext cx="1368425" cy="433387"/>
            </a:xfrm>
            <a:prstGeom prst="line">
              <a:avLst/>
            </a:prstGeom>
            <a:noFill/>
            <a:ln w="28575" algn="ctr">
              <a:solidFill>
                <a:schemeClr val="tx1"/>
              </a:solidFill>
              <a:round/>
              <a:headEnd/>
              <a:tailEnd/>
            </a:ln>
          </p:spPr>
          <p:txBody>
            <a:bodyPr lIns="90000" tIns="46800" rIns="90000" bIns="46800" anchor="ctr">
              <a:spAutoFit/>
            </a:bodyPr>
            <a:lstStyle/>
            <a:p>
              <a:endParaRPr lang="en-US">
                <a:latin typeface="+mn-ea"/>
                <a:ea typeface="+mn-ea"/>
              </a:endParaRPr>
            </a:p>
          </p:txBody>
        </p:sp>
        <p:pic>
          <p:nvPicPr>
            <p:cNvPr id="15" name="Picture 461" descr="图片240"/>
            <p:cNvPicPr>
              <a:picLocks noChangeAspect="1" noChangeArrowheads="1"/>
            </p:cNvPicPr>
            <p:nvPr/>
          </p:nvPicPr>
          <p:blipFill>
            <a:blip r:embed="rId3" cstate="print"/>
            <a:srcRect/>
            <a:stretch>
              <a:fillRect/>
            </a:stretch>
          </p:blipFill>
          <p:spPr bwMode="auto">
            <a:xfrm>
              <a:off x="4135438" y="1771650"/>
              <a:ext cx="798512" cy="835025"/>
            </a:xfrm>
            <a:prstGeom prst="rect">
              <a:avLst/>
            </a:prstGeom>
            <a:noFill/>
            <a:ln w="9525">
              <a:noFill/>
              <a:miter lim="800000"/>
              <a:headEnd/>
              <a:tailEnd/>
            </a:ln>
          </p:spPr>
        </p:pic>
        <p:sp>
          <p:nvSpPr>
            <p:cNvPr id="16" name="Text Box 39"/>
            <p:cNvSpPr txBox="1">
              <a:spLocks noChangeArrowheads="1"/>
            </p:cNvSpPr>
            <p:nvPr/>
          </p:nvSpPr>
          <p:spPr bwMode="auto">
            <a:xfrm>
              <a:off x="4244975" y="1509713"/>
              <a:ext cx="532903"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SWA</a:t>
              </a:r>
            </a:p>
          </p:txBody>
        </p:sp>
        <p:pic>
          <p:nvPicPr>
            <p:cNvPr id="17"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262188" y="2563813"/>
              <a:ext cx="792162" cy="771525"/>
            </a:xfrm>
            <a:prstGeom prst="rect">
              <a:avLst/>
            </a:prstGeom>
            <a:noFill/>
            <a:ln w="9525">
              <a:noFill/>
              <a:miter lim="800000"/>
              <a:headEnd/>
              <a:tailEnd/>
            </a:ln>
          </p:spPr>
        </p:pic>
        <p:pic>
          <p:nvPicPr>
            <p:cNvPr id="18"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582863" y="3355975"/>
              <a:ext cx="792162" cy="771525"/>
            </a:xfrm>
            <a:prstGeom prst="rect">
              <a:avLst/>
            </a:prstGeom>
            <a:noFill/>
            <a:ln w="9525">
              <a:noFill/>
              <a:miter lim="800000"/>
              <a:headEnd/>
              <a:tailEnd/>
            </a:ln>
          </p:spPr>
        </p:pic>
        <p:sp>
          <p:nvSpPr>
            <p:cNvPr id="19" name="Text Box 6"/>
            <p:cNvSpPr txBox="1">
              <a:spLocks noChangeArrowheads="1"/>
            </p:cNvSpPr>
            <p:nvPr/>
          </p:nvSpPr>
          <p:spPr bwMode="auto">
            <a:xfrm>
              <a:off x="5815013" y="4200525"/>
              <a:ext cx="1288366" cy="369332"/>
            </a:xfrm>
            <a:prstGeom prst="rect">
              <a:avLst/>
            </a:prstGeom>
            <a:noFill/>
            <a:ln w="9525" algn="ctr">
              <a:noFill/>
              <a:prstDash val="dash"/>
              <a:miter lim="800000"/>
              <a:headEnd/>
              <a:tailEnd/>
            </a:ln>
          </p:spPr>
          <p:txBody>
            <a:bodyPr wrap="none">
              <a:spAutoFit/>
            </a:bodyPr>
            <a:lstStyle/>
            <a:p>
              <a:pPr eaLnBrk="1" hangingPunct="1"/>
              <a:r>
                <a:rPr kumimoji="1" lang="en-US" altLang="zh-CN" sz="1800" dirty="0">
                  <a:solidFill>
                    <a:srgbClr val="C00000"/>
                  </a:solidFill>
                  <a:latin typeface="+mn-ea"/>
                  <a:ea typeface="+mn-ea"/>
                </a:rPr>
                <a:t>VLAN 200</a:t>
              </a:r>
            </a:p>
          </p:txBody>
        </p:sp>
        <p:pic>
          <p:nvPicPr>
            <p:cNvPr id="20" name="Picture 1950" descr="图片693"/>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010275" y="2563813"/>
              <a:ext cx="792163" cy="771525"/>
            </a:xfrm>
            <a:prstGeom prst="rect">
              <a:avLst/>
            </a:prstGeom>
            <a:noFill/>
            <a:ln w="9525">
              <a:noFill/>
              <a:miter lim="800000"/>
              <a:headEnd/>
              <a:tailEnd/>
            </a:ln>
          </p:spPr>
        </p:pic>
        <p:pic>
          <p:nvPicPr>
            <p:cNvPr id="21" name="Picture 1950" descr="图片693"/>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553075" y="3355975"/>
              <a:ext cx="792163" cy="771525"/>
            </a:xfrm>
            <a:prstGeom prst="rect">
              <a:avLst/>
            </a:prstGeom>
            <a:noFill/>
            <a:ln w="9525">
              <a:noFill/>
              <a:miter lim="800000"/>
              <a:headEnd/>
              <a:tailEnd/>
            </a:ln>
          </p:spPr>
        </p:pic>
        <p:cxnSp>
          <p:nvCxnSpPr>
            <p:cNvPr id="22" name="Straight Connector 28"/>
            <p:cNvCxnSpPr>
              <a:cxnSpLocks noChangeShapeType="1"/>
            </p:cNvCxnSpPr>
            <p:nvPr/>
          </p:nvCxnSpPr>
          <p:spPr bwMode="auto">
            <a:xfrm flipV="1">
              <a:off x="4473575" y="1771650"/>
              <a:ext cx="34925" cy="3017838"/>
            </a:xfrm>
            <a:prstGeom prst="line">
              <a:avLst/>
            </a:prstGeom>
            <a:noFill/>
            <a:ln w="28575" algn="ctr">
              <a:solidFill>
                <a:srgbClr val="C00000"/>
              </a:solidFill>
              <a:prstDash val="dash"/>
              <a:round/>
              <a:headEnd/>
              <a:tailEnd/>
            </a:ln>
          </p:spPr>
        </p:cxnSp>
      </p:grpSp>
    </p:spTree>
    <p:extLst>
      <p:ext uri="{BB962C8B-B14F-4D97-AF65-F5344CB8AC3E}">
        <p14:creationId xmlns:p14="http://schemas.microsoft.com/office/powerpoint/2010/main" val="270075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p:txBody>
          <a:bodyPr/>
          <a:lstStyle/>
          <a:p>
            <a:r>
              <a:rPr lang="en-US" altLang="en-US" dirty="0" smtClean="0"/>
              <a:t>Data Center Network Technology Application Basis</a:t>
            </a:r>
            <a:endParaRPr lang="zh-CN" altLang="en-US" dirty="0"/>
          </a:p>
        </p:txBody>
      </p:sp>
      <p:sp>
        <p:nvSpPr>
          <p:cNvPr id="5" name="文本占位符 4"/>
          <p:cNvSpPr>
            <a:spLocks noGrp="1"/>
          </p:cNvSpPr>
          <p:nvPr>
            <p:ph type="body" sz="quarter" idx="10"/>
          </p:nvPr>
        </p:nvSpPr>
        <p:spPr/>
        <p:txBody>
          <a:bodyPr/>
          <a:lstStyle/>
          <a:p>
            <a:r>
              <a:rPr lang="en-US" altLang="zh-CN" dirty="0"/>
              <a:t>Huawei Data Center Series of Courses</a:t>
            </a:r>
            <a:endParaRPr lang="zh-CN" altLang="en-US" dirty="0"/>
          </a:p>
          <a:p>
            <a:endParaRPr lang="zh-CN" altLang="en-US" dirty="0"/>
          </a:p>
        </p:txBody>
      </p:sp>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2739602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p:txBody>
          <a:bodyPr/>
          <a:lstStyle/>
          <a:p>
            <a:r>
              <a:rPr lang="en-US" altLang="en-US" dirty="0" smtClean="0"/>
              <a:t>Flows between different VLANs cannot directly cross VLAN boundaries, we can use routers so that messages can be </a:t>
            </a:r>
            <a:r>
              <a:rPr lang="en-US" altLang="zh-CN" dirty="0" smtClean="0"/>
              <a:t>forwarded</a:t>
            </a:r>
            <a:r>
              <a:rPr lang="en-US" altLang="en-US" dirty="0" smtClean="0"/>
              <a:t> from one VLAN to another VLAN</a:t>
            </a:r>
            <a:r>
              <a:rPr lang="en-US" altLang="zh-CN" dirty="0" smtClean="0"/>
              <a:t>.</a:t>
            </a:r>
            <a:endParaRPr lang="zh-CN" altLang="en-US" dirty="0" smtClean="0"/>
          </a:p>
          <a:p>
            <a:endParaRPr lang="zh-CN" altLang="en-US" dirty="0"/>
          </a:p>
        </p:txBody>
      </p:sp>
      <p:sp>
        <p:nvSpPr>
          <p:cNvPr id="23" name="文本占位符 22"/>
          <p:cNvSpPr>
            <a:spLocks noGrp="1"/>
          </p:cNvSpPr>
          <p:nvPr>
            <p:ph type="body" sz="quarter" idx="12"/>
          </p:nvPr>
        </p:nvSpPr>
        <p:spPr/>
        <p:txBody>
          <a:bodyPr/>
          <a:lstStyle/>
          <a:p>
            <a:r>
              <a:rPr lang="en-US" altLang="zh-CN" smtClean="0"/>
              <a:t>Inter-VLAN Communication</a:t>
            </a:r>
            <a:endParaRPr lang="zh-CN" altLang="en-US" dirty="0"/>
          </a:p>
        </p:txBody>
      </p:sp>
      <p:cxnSp>
        <p:nvCxnSpPr>
          <p:cNvPr id="3" name="直接连接符 15"/>
          <p:cNvCxnSpPr>
            <a:cxnSpLocks noChangeShapeType="1"/>
          </p:cNvCxnSpPr>
          <p:nvPr/>
        </p:nvCxnSpPr>
        <p:spPr bwMode="auto">
          <a:xfrm flipV="1">
            <a:off x="6167438" y="2890726"/>
            <a:ext cx="0" cy="1079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 name="Oval 5"/>
          <p:cNvSpPr>
            <a:spLocks noChangeArrowheads="1"/>
          </p:cNvSpPr>
          <p:nvPr/>
        </p:nvSpPr>
        <p:spPr bwMode="auto">
          <a:xfrm>
            <a:off x="3648075" y="4546488"/>
            <a:ext cx="2103438" cy="1646238"/>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latin typeface="+mn-ea"/>
              <a:ea typeface="+mn-ea"/>
            </a:endParaRPr>
          </a:p>
        </p:txBody>
      </p:sp>
      <p:sp>
        <p:nvSpPr>
          <p:cNvPr id="5" name="Oval 5"/>
          <p:cNvSpPr>
            <a:spLocks noChangeArrowheads="1"/>
          </p:cNvSpPr>
          <p:nvPr/>
        </p:nvSpPr>
        <p:spPr bwMode="auto">
          <a:xfrm>
            <a:off x="6470650" y="4546488"/>
            <a:ext cx="2103438" cy="1646238"/>
          </a:xfrm>
          <a:prstGeom prst="ellipse">
            <a:avLst/>
          </a:prstGeom>
          <a:solidFill>
            <a:srgbClr val="EAEAEA">
              <a:alpha val="50195"/>
            </a:srgbClr>
          </a:solidFill>
          <a:ln w="9525" algn="ctr">
            <a:solidFill>
              <a:schemeClr val="accent1"/>
            </a:solidFill>
            <a:prstDash val="dash"/>
            <a:round/>
            <a:headEnd/>
            <a:tailEnd/>
          </a:ln>
        </p:spPr>
        <p:txBody>
          <a:bodyPr wrap="none" anchor="ct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a:latin typeface="+mn-ea"/>
              <a:ea typeface="+mn-ea"/>
            </a:endParaRPr>
          </a:p>
        </p:txBody>
      </p:sp>
      <p:cxnSp>
        <p:nvCxnSpPr>
          <p:cNvPr id="6" name="直接连接符 15"/>
          <p:cNvCxnSpPr>
            <a:cxnSpLocks noChangeShapeType="1"/>
          </p:cNvCxnSpPr>
          <p:nvPr/>
        </p:nvCxnSpPr>
        <p:spPr bwMode="auto">
          <a:xfrm flipH="1">
            <a:off x="4714876" y="3971814"/>
            <a:ext cx="1152525" cy="9366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a:off x="6216651" y="3970226"/>
            <a:ext cx="1368425" cy="10096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 name="直接连接符 15"/>
          <p:cNvCxnSpPr>
            <a:cxnSpLocks noChangeShapeType="1"/>
          </p:cNvCxnSpPr>
          <p:nvPr/>
        </p:nvCxnSpPr>
        <p:spPr bwMode="auto">
          <a:xfrm flipV="1">
            <a:off x="5976938" y="2889138"/>
            <a:ext cx="0" cy="1079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1" y="3536839"/>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9"/>
          <p:cNvSpPr txBox="1">
            <a:spLocks noChangeArrowheads="1"/>
          </p:cNvSpPr>
          <p:nvPr/>
        </p:nvSpPr>
        <p:spPr bwMode="auto">
          <a:xfrm>
            <a:off x="5184776" y="3752739"/>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SWA</a:t>
            </a:r>
          </a:p>
        </p:txBody>
      </p:sp>
      <p:pic>
        <p:nvPicPr>
          <p:cNvPr id="11" name="Picture 1439" descr="图片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88" y="2312877"/>
            <a:ext cx="79851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9"/>
          <p:cNvSpPr txBox="1">
            <a:spLocks noChangeArrowheads="1"/>
          </p:cNvSpPr>
          <p:nvPr/>
        </p:nvSpPr>
        <p:spPr bwMode="auto">
          <a:xfrm>
            <a:off x="5159375" y="2570052"/>
            <a:ext cx="477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a:latin typeface="+mn-ea"/>
                <a:ea typeface="+mn-ea"/>
                <a:cs typeface="Arial" panose="020B0604020202020204" pitchFamily="34" charset="0"/>
              </a:rPr>
              <a:t>RTA</a:t>
            </a:r>
          </a:p>
        </p:txBody>
      </p:sp>
      <p:cxnSp>
        <p:nvCxnSpPr>
          <p:cNvPr id="13" name="直接箭头连接符 26"/>
          <p:cNvCxnSpPr>
            <a:cxnSpLocks noChangeShapeType="1"/>
          </p:cNvCxnSpPr>
          <p:nvPr/>
        </p:nvCxnSpPr>
        <p:spPr bwMode="auto">
          <a:xfrm flipH="1" flipV="1">
            <a:off x="6613525" y="4043252"/>
            <a:ext cx="647700" cy="50323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4" name="直接箭头连接符 26"/>
          <p:cNvCxnSpPr>
            <a:cxnSpLocks noChangeShapeType="1"/>
          </p:cNvCxnSpPr>
          <p:nvPr/>
        </p:nvCxnSpPr>
        <p:spPr bwMode="auto">
          <a:xfrm flipH="1">
            <a:off x="4884738" y="4043251"/>
            <a:ext cx="576262" cy="431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5" name="直接箭头连接符 26"/>
          <p:cNvCxnSpPr>
            <a:cxnSpLocks noChangeShapeType="1"/>
          </p:cNvCxnSpPr>
          <p:nvPr/>
        </p:nvCxnSpPr>
        <p:spPr bwMode="auto">
          <a:xfrm flipV="1">
            <a:off x="6383338" y="3106626"/>
            <a:ext cx="0" cy="431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6" name="直接箭头连接符 26"/>
          <p:cNvCxnSpPr>
            <a:cxnSpLocks noChangeShapeType="1"/>
          </p:cNvCxnSpPr>
          <p:nvPr/>
        </p:nvCxnSpPr>
        <p:spPr bwMode="auto">
          <a:xfrm>
            <a:off x="5838825" y="3105038"/>
            <a:ext cx="0" cy="431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17" name="Picture 1950" descr="图片693"/>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65613" y="4619514"/>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9"/>
          <p:cNvSpPr txBox="1">
            <a:spLocks noChangeArrowheads="1"/>
          </p:cNvSpPr>
          <p:nvPr/>
        </p:nvSpPr>
        <p:spPr bwMode="auto">
          <a:xfrm>
            <a:off x="4337205" y="5411677"/>
            <a:ext cx="683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charset="0"/>
              </a:rPr>
              <a:t>Host </a:t>
            </a:r>
            <a:r>
              <a:rPr kumimoji="1" lang="en-US" altLang="zh-CN" sz="1200" dirty="0">
                <a:latin typeface="+mn-ea"/>
                <a:ea typeface="+mn-ea"/>
                <a:cs typeface="Arial" charset="0"/>
              </a:rPr>
              <a:t>A</a:t>
            </a:r>
            <a:endParaRPr kumimoji="1" lang="en-US" altLang="zh-CN" sz="1200" dirty="0">
              <a:latin typeface="+mn-ea"/>
              <a:ea typeface="+mn-ea"/>
              <a:cs typeface="Arial" charset="0"/>
            </a:endParaRPr>
          </a:p>
        </p:txBody>
      </p:sp>
      <p:sp>
        <p:nvSpPr>
          <p:cNvPr id="19" name="Text Box 39"/>
          <p:cNvSpPr txBox="1">
            <a:spLocks noChangeArrowheads="1"/>
          </p:cNvSpPr>
          <p:nvPr/>
        </p:nvSpPr>
        <p:spPr bwMode="auto">
          <a:xfrm>
            <a:off x="7229367" y="5411677"/>
            <a:ext cx="670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200" dirty="0">
                <a:latin typeface="+mn-ea"/>
                <a:ea typeface="+mn-ea"/>
                <a:cs typeface="Arial" charset="0"/>
              </a:rPr>
              <a:t>Host </a:t>
            </a:r>
            <a:r>
              <a:rPr kumimoji="1" lang="en-US" altLang="zh-CN" sz="1200" dirty="0">
                <a:latin typeface="+mn-ea"/>
                <a:ea typeface="+mn-ea"/>
                <a:cs typeface="Arial" charset="0"/>
              </a:rPr>
              <a:t>B</a:t>
            </a:r>
            <a:endParaRPr kumimoji="1" lang="en-US" altLang="zh-CN" sz="1200" dirty="0">
              <a:latin typeface="+mn-ea"/>
              <a:ea typeface="+mn-ea"/>
              <a:cs typeface="Arial" panose="020B0604020202020204" pitchFamily="34" charset="0"/>
            </a:endParaRPr>
          </a:p>
        </p:txBody>
      </p:sp>
      <p:pic>
        <p:nvPicPr>
          <p:cNvPr id="20" name="Picture 1950" descr="图片693"/>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73900" y="4619514"/>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p:cNvSpPr txBox="1">
            <a:spLocks noChangeArrowheads="1"/>
          </p:cNvSpPr>
          <p:nvPr/>
        </p:nvSpPr>
        <p:spPr bwMode="auto">
          <a:xfrm>
            <a:off x="4165600" y="5770452"/>
            <a:ext cx="1019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dirty="0">
                <a:solidFill>
                  <a:srgbClr val="C00000"/>
                </a:solidFill>
                <a:latin typeface="+mn-ea"/>
                <a:ea typeface="+mn-ea"/>
              </a:rPr>
              <a:t>VLAN 2</a:t>
            </a:r>
          </a:p>
        </p:txBody>
      </p:sp>
      <p:sp>
        <p:nvSpPr>
          <p:cNvPr id="22" name="Text Box 6"/>
          <p:cNvSpPr txBox="1">
            <a:spLocks noChangeArrowheads="1"/>
          </p:cNvSpPr>
          <p:nvPr/>
        </p:nvSpPr>
        <p:spPr bwMode="auto">
          <a:xfrm>
            <a:off x="7046914" y="5770452"/>
            <a:ext cx="1019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dirty="0">
                <a:solidFill>
                  <a:srgbClr val="C00000"/>
                </a:solidFill>
                <a:latin typeface="+mn-ea"/>
                <a:ea typeface="+mn-ea"/>
              </a:rPr>
              <a:t>VLAN 3</a:t>
            </a:r>
          </a:p>
        </p:txBody>
      </p:sp>
    </p:spTree>
    <p:extLst>
      <p:ext uri="{BB962C8B-B14F-4D97-AF65-F5344CB8AC3E}">
        <p14:creationId xmlns:p14="http://schemas.microsoft.com/office/powerpoint/2010/main" val="2946440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zh-CN" dirty="0" smtClean="0"/>
              <a:t>A single trunk supports VLAN routes by using sub-interfaces.</a:t>
            </a:r>
          </a:p>
          <a:p>
            <a:endParaRPr lang="zh-CN" altLang="en-US" dirty="0"/>
          </a:p>
        </p:txBody>
      </p:sp>
      <p:sp>
        <p:nvSpPr>
          <p:cNvPr id="2" name="文本占位符 1"/>
          <p:cNvSpPr>
            <a:spLocks noGrp="1"/>
          </p:cNvSpPr>
          <p:nvPr>
            <p:ph type="body" sz="quarter" idx="12"/>
          </p:nvPr>
        </p:nvSpPr>
        <p:spPr>
          <a:xfrm>
            <a:off x="1595500" y="410400"/>
            <a:ext cx="9831600" cy="593393"/>
          </a:xfrm>
        </p:spPr>
        <p:txBody>
          <a:bodyPr/>
          <a:lstStyle/>
          <a:p>
            <a:r>
              <a:rPr lang="en-US" altLang="zh-CN" sz="3200" dirty="0" smtClean="0"/>
              <a:t>Route Selection in Inter-VLAN Communication</a:t>
            </a:r>
            <a:endParaRPr lang="zh-CN" altLang="en-US" sz="3200" dirty="0"/>
          </a:p>
        </p:txBody>
      </p:sp>
      <p:grpSp>
        <p:nvGrpSpPr>
          <p:cNvPr id="53" name="Group 27"/>
          <p:cNvGrpSpPr>
            <a:grpSpLocks/>
          </p:cNvGrpSpPr>
          <p:nvPr/>
        </p:nvGrpSpPr>
        <p:grpSpPr bwMode="auto">
          <a:xfrm>
            <a:off x="3648076" y="1988840"/>
            <a:ext cx="4926013" cy="4127500"/>
            <a:chOff x="2124075" y="1524000"/>
            <a:chExt cx="4926013" cy="4127500"/>
          </a:xfrm>
        </p:grpSpPr>
        <p:sp>
          <p:nvSpPr>
            <p:cNvPr id="54" name="Oval 5"/>
            <p:cNvSpPr>
              <a:spLocks noChangeArrowheads="1"/>
            </p:cNvSpPr>
            <p:nvPr/>
          </p:nvSpPr>
          <p:spPr bwMode="auto">
            <a:xfrm>
              <a:off x="2124075" y="4005263"/>
              <a:ext cx="2103438" cy="1646237"/>
            </a:xfrm>
            <a:prstGeom prst="ellipse">
              <a:avLst/>
            </a:prstGeom>
            <a:solidFill>
              <a:srgbClr val="EAEAEA">
                <a:alpha val="50195"/>
              </a:srgbClr>
            </a:solidFill>
            <a:ln w="9525" algn="ctr">
              <a:solidFill>
                <a:schemeClr val="accent1"/>
              </a:solidFill>
              <a:prstDash val="dash"/>
              <a:round/>
              <a:headEnd/>
              <a:tailEnd/>
            </a:ln>
          </p:spPr>
          <p:txBody>
            <a:bodyPr wrap="none" anchor="ctr"/>
            <a:lstStyle/>
            <a:p>
              <a:endParaRPr lang="zh-CN" altLang="en-US">
                <a:latin typeface="+mn-ea"/>
                <a:ea typeface="+mn-ea"/>
              </a:endParaRPr>
            </a:p>
          </p:txBody>
        </p:sp>
        <p:sp>
          <p:nvSpPr>
            <p:cNvPr id="55" name="Oval 5"/>
            <p:cNvSpPr>
              <a:spLocks noChangeArrowheads="1"/>
            </p:cNvSpPr>
            <p:nvPr/>
          </p:nvSpPr>
          <p:spPr bwMode="auto">
            <a:xfrm>
              <a:off x="4946650" y="4005263"/>
              <a:ext cx="2103438" cy="1646237"/>
            </a:xfrm>
            <a:prstGeom prst="ellipse">
              <a:avLst/>
            </a:prstGeom>
            <a:solidFill>
              <a:srgbClr val="EAEAEA">
                <a:alpha val="50195"/>
              </a:srgbClr>
            </a:solidFill>
            <a:ln w="9525" algn="ctr">
              <a:solidFill>
                <a:schemeClr val="accent1"/>
              </a:solidFill>
              <a:prstDash val="dash"/>
              <a:round/>
              <a:headEnd/>
              <a:tailEnd/>
            </a:ln>
          </p:spPr>
          <p:txBody>
            <a:bodyPr wrap="none" anchor="ctr"/>
            <a:lstStyle/>
            <a:p>
              <a:endParaRPr lang="zh-CN" altLang="en-US">
                <a:latin typeface="+mn-ea"/>
                <a:ea typeface="+mn-ea"/>
              </a:endParaRPr>
            </a:p>
          </p:txBody>
        </p:sp>
        <p:cxnSp>
          <p:nvCxnSpPr>
            <p:cNvPr id="56" name="直接连接符 15"/>
            <p:cNvCxnSpPr>
              <a:cxnSpLocks noChangeShapeType="1"/>
            </p:cNvCxnSpPr>
            <p:nvPr/>
          </p:nvCxnSpPr>
          <p:spPr bwMode="auto">
            <a:xfrm flipH="1">
              <a:off x="3190875" y="3430588"/>
              <a:ext cx="1152525" cy="936625"/>
            </a:xfrm>
            <a:prstGeom prst="line">
              <a:avLst/>
            </a:prstGeom>
            <a:noFill/>
            <a:ln w="28575" algn="ctr">
              <a:solidFill>
                <a:schemeClr val="tx1"/>
              </a:solidFill>
              <a:round/>
              <a:headEnd/>
              <a:tailEnd/>
            </a:ln>
          </p:spPr>
        </p:cxnSp>
        <p:cxnSp>
          <p:nvCxnSpPr>
            <p:cNvPr id="57" name="直接连接符 15"/>
            <p:cNvCxnSpPr>
              <a:cxnSpLocks noChangeShapeType="1"/>
            </p:cNvCxnSpPr>
            <p:nvPr/>
          </p:nvCxnSpPr>
          <p:spPr bwMode="auto">
            <a:xfrm>
              <a:off x="4692650" y="3429000"/>
              <a:ext cx="1368425" cy="1009650"/>
            </a:xfrm>
            <a:prstGeom prst="line">
              <a:avLst/>
            </a:prstGeom>
            <a:noFill/>
            <a:ln w="28575" algn="ctr">
              <a:solidFill>
                <a:schemeClr val="tx1"/>
              </a:solidFill>
              <a:round/>
              <a:headEnd/>
              <a:tailEnd/>
            </a:ln>
          </p:spPr>
        </p:cxnSp>
        <p:cxnSp>
          <p:nvCxnSpPr>
            <p:cNvPr id="58" name="直接连接符 15"/>
            <p:cNvCxnSpPr>
              <a:cxnSpLocks noChangeShapeType="1"/>
            </p:cNvCxnSpPr>
            <p:nvPr/>
          </p:nvCxnSpPr>
          <p:spPr bwMode="auto">
            <a:xfrm flipV="1">
              <a:off x="4516438" y="2347913"/>
              <a:ext cx="0" cy="1079500"/>
            </a:xfrm>
            <a:prstGeom prst="line">
              <a:avLst/>
            </a:prstGeom>
            <a:noFill/>
            <a:ln w="28575" algn="ctr">
              <a:solidFill>
                <a:schemeClr val="tx1"/>
              </a:solidFill>
              <a:round/>
              <a:headEnd/>
              <a:tailEnd/>
            </a:ln>
          </p:spPr>
        </p:cxnSp>
        <p:pic>
          <p:nvPicPr>
            <p:cNvPr id="59" name="Picture 1950" descr="图片69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41613" y="4078288"/>
              <a:ext cx="793750" cy="771525"/>
            </a:xfrm>
            <a:prstGeom prst="rect">
              <a:avLst/>
            </a:prstGeom>
            <a:noFill/>
            <a:ln w="9525">
              <a:noFill/>
              <a:miter lim="800000"/>
              <a:headEnd/>
              <a:tailEnd/>
            </a:ln>
          </p:spPr>
        </p:pic>
        <p:sp>
          <p:nvSpPr>
            <p:cNvPr id="60" name="Text Box 39"/>
            <p:cNvSpPr txBox="1">
              <a:spLocks noChangeArrowheads="1"/>
            </p:cNvSpPr>
            <p:nvPr/>
          </p:nvSpPr>
          <p:spPr bwMode="auto">
            <a:xfrm>
              <a:off x="2813050" y="4870450"/>
              <a:ext cx="683200" cy="461665"/>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A</a:t>
              </a:r>
            </a:p>
            <a:p>
              <a:pPr eaLnBrk="1" hangingPunct="1"/>
              <a:endParaRPr kumimoji="1" lang="en-US" altLang="zh-CN" sz="1200">
                <a:latin typeface="+mn-ea"/>
                <a:ea typeface="+mn-ea"/>
                <a:cs typeface="Arial" charset="0"/>
              </a:endParaRPr>
            </a:p>
          </p:txBody>
        </p:sp>
        <p:sp>
          <p:nvSpPr>
            <p:cNvPr id="61" name="Text Box 39"/>
            <p:cNvSpPr txBox="1">
              <a:spLocks noChangeArrowheads="1"/>
            </p:cNvSpPr>
            <p:nvPr/>
          </p:nvSpPr>
          <p:spPr bwMode="auto">
            <a:xfrm>
              <a:off x="3652838" y="3211513"/>
              <a:ext cx="532903"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SWA</a:t>
              </a:r>
            </a:p>
          </p:txBody>
        </p:sp>
        <p:sp>
          <p:nvSpPr>
            <p:cNvPr id="62" name="Text Box 39"/>
            <p:cNvSpPr txBox="1">
              <a:spLocks noChangeArrowheads="1"/>
            </p:cNvSpPr>
            <p:nvPr/>
          </p:nvSpPr>
          <p:spPr bwMode="auto">
            <a:xfrm>
              <a:off x="5705475" y="4870450"/>
              <a:ext cx="670376" cy="646331"/>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B</a:t>
              </a:r>
            </a:p>
            <a:p>
              <a:pPr eaLnBrk="1" hangingPunct="1"/>
              <a:endParaRPr kumimoji="1" lang="en-US" altLang="zh-CN" sz="1200">
                <a:latin typeface="+mn-ea"/>
                <a:ea typeface="+mn-ea"/>
                <a:cs typeface="Arial" charset="0"/>
              </a:endParaRPr>
            </a:p>
            <a:p>
              <a:pPr eaLnBrk="1" hangingPunct="1"/>
              <a:endParaRPr kumimoji="1" lang="en-US" altLang="zh-CN" sz="1200">
                <a:latin typeface="+mn-ea"/>
                <a:ea typeface="+mn-ea"/>
                <a:cs typeface="Arial" charset="0"/>
              </a:endParaRPr>
            </a:p>
          </p:txBody>
        </p:sp>
        <p:pic>
          <p:nvPicPr>
            <p:cNvPr id="63" name="Picture 1950" descr="图片69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549900" y="4078288"/>
              <a:ext cx="793750" cy="771525"/>
            </a:xfrm>
            <a:prstGeom prst="rect">
              <a:avLst/>
            </a:prstGeom>
            <a:noFill/>
            <a:ln w="9525">
              <a:noFill/>
              <a:miter lim="800000"/>
              <a:headEnd/>
              <a:tailEnd/>
            </a:ln>
          </p:spPr>
        </p:pic>
        <p:cxnSp>
          <p:nvCxnSpPr>
            <p:cNvPr id="64" name="直接箭头连接符 26"/>
            <p:cNvCxnSpPr>
              <a:cxnSpLocks noChangeShapeType="1"/>
            </p:cNvCxnSpPr>
            <p:nvPr/>
          </p:nvCxnSpPr>
          <p:spPr bwMode="auto">
            <a:xfrm flipH="1">
              <a:off x="4743450" y="2963863"/>
              <a:ext cx="647700" cy="0"/>
            </a:xfrm>
            <a:prstGeom prst="straightConnector1">
              <a:avLst/>
            </a:prstGeom>
            <a:noFill/>
            <a:ln w="28575" algn="ctr">
              <a:solidFill>
                <a:srgbClr val="C00000"/>
              </a:solidFill>
              <a:prstDash val="dash"/>
              <a:round/>
              <a:headEnd/>
              <a:tailEnd type="arrow" w="med" len="med"/>
            </a:ln>
          </p:spPr>
        </p:cxnSp>
        <p:sp>
          <p:nvSpPr>
            <p:cNvPr id="65" name="Text Box 39"/>
            <p:cNvSpPr txBox="1">
              <a:spLocks noChangeArrowheads="1"/>
            </p:cNvSpPr>
            <p:nvPr/>
          </p:nvSpPr>
          <p:spPr bwMode="auto">
            <a:xfrm>
              <a:off x="5391150" y="2819400"/>
              <a:ext cx="1056700" cy="276999"/>
            </a:xfrm>
            <a:prstGeom prst="rect">
              <a:avLst/>
            </a:prstGeom>
            <a:noFill/>
            <a:ln w="9525" algn="ctr">
              <a:noFill/>
              <a:miter lim="800000"/>
              <a:headEnd/>
              <a:tailEnd/>
            </a:ln>
          </p:spPr>
          <p:txBody>
            <a:bodyPr wrap="none">
              <a:spAutoFit/>
            </a:bodyPr>
            <a:lstStyle/>
            <a:p>
              <a:pPr eaLnBrk="1" hangingPunct="1"/>
              <a:r>
                <a:rPr kumimoji="1" lang="en-US" altLang="zh-CN" sz="1200" dirty="0">
                  <a:latin typeface="+mn-ea"/>
                  <a:ea typeface="+mn-ea"/>
                  <a:cs typeface="Arial" charset="0"/>
                </a:rPr>
                <a:t>VLAN Trunk</a:t>
              </a:r>
            </a:p>
          </p:txBody>
        </p:sp>
        <p:sp>
          <p:nvSpPr>
            <p:cNvPr id="66" name="Text Box 39"/>
            <p:cNvSpPr txBox="1">
              <a:spLocks noChangeArrowheads="1"/>
            </p:cNvSpPr>
            <p:nvPr/>
          </p:nvSpPr>
          <p:spPr bwMode="auto">
            <a:xfrm>
              <a:off x="3733800" y="2433638"/>
              <a:ext cx="825867" cy="276999"/>
            </a:xfrm>
            <a:prstGeom prst="rect">
              <a:avLst/>
            </a:prstGeom>
            <a:noFill/>
            <a:ln w="9525" algn="ctr">
              <a:noFill/>
              <a:miter lim="800000"/>
              <a:headEnd/>
              <a:tailEnd/>
            </a:ln>
          </p:spPr>
          <p:txBody>
            <a:bodyPr wrap="none">
              <a:spAutoFit/>
            </a:bodyPr>
            <a:lstStyle/>
            <a:p>
              <a:pPr eaLnBrk="1" hangingPunct="1"/>
              <a:r>
                <a:rPr kumimoji="1" lang="en-US" altLang="zh-CN" sz="1200" dirty="0">
                  <a:latin typeface="+mn-ea"/>
                  <a:ea typeface="+mn-ea"/>
                  <a:cs typeface="Arial" charset="0"/>
                </a:rPr>
                <a:t>G0/0/1.1</a:t>
              </a:r>
            </a:p>
          </p:txBody>
        </p:sp>
        <p:sp>
          <p:nvSpPr>
            <p:cNvPr id="67" name="Text Box 39"/>
            <p:cNvSpPr txBox="1">
              <a:spLocks noChangeArrowheads="1"/>
            </p:cNvSpPr>
            <p:nvPr/>
          </p:nvSpPr>
          <p:spPr bwMode="auto">
            <a:xfrm>
              <a:off x="4516438" y="2433638"/>
              <a:ext cx="825867"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G0/0/1.2</a:t>
              </a:r>
            </a:p>
          </p:txBody>
        </p:sp>
        <p:sp>
          <p:nvSpPr>
            <p:cNvPr id="68" name="Text Box 6"/>
            <p:cNvSpPr txBox="1">
              <a:spLocks noChangeArrowheads="1"/>
            </p:cNvSpPr>
            <p:nvPr/>
          </p:nvSpPr>
          <p:spPr bwMode="auto">
            <a:xfrm>
              <a:off x="2641600" y="5229225"/>
              <a:ext cx="1019062" cy="369332"/>
            </a:xfrm>
            <a:prstGeom prst="rect">
              <a:avLst/>
            </a:prstGeom>
            <a:noFill/>
            <a:ln w="9525" algn="ctr">
              <a:noFill/>
              <a:prstDash val="dash"/>
              <a:miter lim="800000"/>
              <a:headEnd/>
              <a:tailEnd/>
            </a:ln>
          </p:spPr>
          <p:txBody>
            <a:bodyPr wrap="none">
              <a:spAutoFit/>
            </a:bodyPr>
            <a:lstStyle/>
            <a:p>
              <a:pPr eaLnBrk="1" hangingPunct="1"/>
              <a:r>
                <a:rPr kumimoji="1" lang="en-US" altLang="zh-CN" sz="1800" dirty="0">
                  <a:solidFill>
                    <a:srgbClr val="C00000"/>
                  </a:solidFill>
                  <a:latin typeface="+mn-ea"/>
                  <a:ea typeface="+mn-ea"/>
                </a:rPr>
                <a:t>VLAN 2</a:t>
              </a:r>
            </a:p>
          </p:txBody>
        </p:sp>
        <p:sp>
          <p:nvSpPr>
            <p:cNvPr id="69" name="Text Box 6"/>
            <p:cNvSpPr txBox="1">
              <a:spLocks noChangeArrowheads="1"/>
            </p:cNvSpPr>
            <p:nvPr/>
          </p:nvSpPr>
          <p:spPr bwMode="auto">
            <a:xfrm>
              <a:off x="5522913" y="5229225"/>
              <a:ext cx="1019062" cy="369332"/>
            </a:xfrm>
            <a:prstGeom prst="rect">
              <a:avLst/>
            </a:prstGeom>
            <a:noFill/>
            <a:ln w="9525" algn="ctr">
              <a:noFill/>
              <a:prstDash val="dash"/>
              <a:miter lim="800000"/>
              <a:headEnd/>
              <a:tailEnd/>
            </a:ln>
          </p:spPr>
          <p:txBody>
            <a:bodyPr wrap="none">
              <a:spAutoFit/>
            </a:bodyPr>
            <a:lstStyle/>
            <a:p>
              <a:pPr eaLnBrk="1" hangingPunct="1"/>
              <a:r>
                <a:rPr kumimoji="1" lang="en-US" altLang="zh-CN" sz="1800" dirty="0">
                  <a:solidFill>
                    <a:srgbClr val="C00000"/>
                  </a:solidFill>
                  <a:latin typeface="+mn-ea"/>
                  <a:ea typeface="+mn-ea"/>
                </a:rPr>
                <a:t>VLAN 3</a:t>
              </a:r>
            </a:p>
          </p:txBody>
        </p:sp>
        <p:sp>
          <p:nvSpPr>
            <p:cNvPr id="70" name="矩形 22"/>
            <p:cNvSpPr>
              <a:spLocks noChangeArrowheads="1"/>
            </p:cNvSpPr>
            <p:nvPr/>
          </p:nvSpPr>
          <p:spPr bwMode="auto">
            <a:xfrm>
              <a:off x="2425700" y="5086350"/>
              <a:ext cx="1500732" cy="276999"/>
            </a:xfrm>
            <a:prstGeom prst="rect">
              <a:avLst/>
            </a:prstGeom>
            <a:noFill/>
            <a:ln w="9525">
              <a:noFill/>
              <a:miter lim="800000"/>
              <a:headEnd/>
              <a:tailEnd/>
            </a:ln>
          </p:spPr>
          <p:txBody>
            <a:bodyPr wrap="none">
              <a:spAutoFit/>
            </a:bodyPr>
            <a:lstStyle/>
            <a:p>
              <a:r>
                <a:rPr kumimoji="1" lang="en-US" altLang="zh-CN" sz="1200">
                  <a:latin typeface="+mn-ea"/>
                  <a:ea typeface="+mn-ea"/>
                </a:rPr>
                <a:t>GW:192.168.2.254</a:t>
              </a:r>
              <a:endParaRPr lang="zh-CN" altLang="en-US" sz="1200">
                <a:latin typeface="+mn-ea"/>
                <a:ea typeface="+mn-ea"/>
              </a:endParaRPr>
            </a:p>
          </p:txBody>
        </p:sp>
        <p:sp>
          <p:nvSpPr>
            <p:cNvPr id="71" name="矩形 23"/>
            <p:cNvSpPr>
              <a:spLocks noChangeArrowheads="1"/>
            </p:cNvSpPr>
            <p:nvPr/>
          </p:nvSpPr>
          <p:spPr bwMode="auto">
            <a:xfrm>
              <a:off x="5233988" y="5086350"/>
              <a:ext cx="1500732" cy="276999"/>
            </a:xfrm>
            <a:prstGeom prst="rect">
              <a:avLst/>
            </a:prstGeom>
            <a:noFill/>
            <a:ln w="9525">
              <a:noFill/>
              <a:miter lim="800000"/>
              <a:headEnd/>
              <a:tailEnd/>
            </a:ln>
          </p:spPr>
          <p:txBody>
            <a:bodyPr wrap="none">
              <a:spAutoFit/>
            </a:bodyPr>
            <a:lstStyle/>
            <a:p>
              <a:r>
                <a:rPr kumimoji="1" lang="en-US" altLang="zh-CN" sz="1200">
                  <a:latin typeface="+mn-ea"/>
                  <a:ea typeface="+mn-ea"/>
                </a:rPr>
                <a:t>GW:192.168.3.254</a:t>
              </a:r>
              <a:endParaRPr lang="zh-CN" altLang="en-US" sz="1200">
                <a:latin typeface="+mn-ea"/>
                <a:ea typeface="+mn-ea"/>
              </a:endParaRPr>
            </a:p>
          </p:txBody>
        </p:sp>
        <p:sp>
          <p:nvSpPr>
            <p:cNvPr id="72" name="Text Box 39"/>
            <p:cNvSpPr txBox="1">
              <a:spLocks noChangeArrowheads="1"/>
            </p:cNvSpPr>
            <p:nvPr/>
          </p:nvSpPr>
          <p:spPr bwMode="auto">
            <a:xfrm>
              <a:off x="4289425" y="1524000"/>
              <a:ext cx="466025"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RTA</a:t>
              </a:r>
            </a:p>
          </p:txBody>
        </p:sp>
        <p:pic>
          <p:nvPicPr>
            <p:cNvPr id="73" name="Picture 461" descr="图片240"/>
            <p:cNvPicPr>
              <a:picLocks noChangeAspect="1" noChangeArrowheads="1"/>
            </p:cNvPicPr>
            <p:nvPr/>
          </p:nvPicPr>
          <p:blipFill>
            <a:blip r:embed="rId4" cstate="print"/>
            <a:srcRect/>
            <a:stretch>
              <a:fillRect/>
            </a:stretch>
          </p:blipFill>
          <p:spPr bwMode="auto">
            <a:xfrm>
              <a:off x="4165600" y="2995613"/>
              <a:ext cx="798513" cy="835025"/>
            </a:xfrm>
            <a:prstGeom prst="rect">
              <a:avLst/>
            </a:prstGeom>
            <a:noFill/>
            <a:ln w="9525">
              <a:noFill/>
              <a:miter lim="800000"/>
              <a:headEnd/>
              <a:tailEnd/>
            </a:ln>
          </p:spPr>
        </p:pic>
        <p:pic>
          <p:nvPicPr>
            <p:cNvPr id="74" name="Picture 1439" descr="图片35"/>
            <p:cNvPicPr>
              <a:picLocks noChangeAspect="1" noChangeArrowheads="1"/>
            </p:cNvPicPr>
            <p:nvPr/>
          </p:nvPicPr>
          <p:blipFill>
            <a:blip r:embed="rId5" cstate="print"/>
            <a:srcRect/>
            <a:stretch>
              <a:fillRect/>
            </a:stretch>
          </p:blipFill>
          <p:spPr bwMode="auto">
            <a:xfrm>
              <a:off x="4129088" y="1771650"/>
              <a:ext cx="798512" cy="725488"/>
            </a:xfrm>
            <a:prstGeom prst="rect">
              <a:avLst/>
            </a:prstGeom>
            <a:noFill/>
            <a:ln w="9525">
              <a:noFill/>
              <a:miter lim="800000"/>
              <a:headEnd/>
              <a:tailEnd/>
            </a:ln>
          </p:spPr>
        </p:pic>
        <p:sp>
          <p:nvSpPr>
            <p:cNvPr id="75" name="矩形 22"/>
            <p:cNvSpPr>
              <a:spLocks noChangeArrowheads="1"/>
            </p:cNvSpPr>
            <p:nvPr/>
          </p:nvSpPr>
          <p:spPr bwMode="auto">
            <a:xfrm>
              <a:off x="3327400" y="2590800"/>
              <a:ext cx="1192955" cy="276999"/>
            </a:xfrm>
            <a:prstGeom prst="rect">
              <a:avLst/>
            </a:prstGeom>
            <a:noFill/>
            <a:ln w="9525">
              <a:noFill/>
              <a:miter lim="800000"/>
              <a:headEnd/>
              <a:tailEnd/>
            </a:ln>
          </p:spPr>
          <p:txBody>
            <a:bodyPr wrap="none">
              <a:spAutoFit/>
            </a:bodyPr>
            <a:lstStyle/>
            <a:p>
              <a:r>
                <a:rPr kumimoji="1" lang="en-US" altLang="zh-CN" sz="1200" dirty="0">
                  <a:latin typeface="+mn-ea"/>
                  <a:ea typeface="+mn-ea"/>
                </a:rPr>
                <a:t>192.168.2.254</a:t>
              </a:r>
              <a:endParaRPr lang="zh-CN" altLang="en-US" sz="1200" dirty="0">
                <a:latin typeface="+mn-ea"/>
                <a:ea typeface="+mn-ea"/>
              </a:endParaRPr>
            </a:p>
          </p:txBody>
        </p:sp>
        <p:sp>
          <p:nvSpPr>
            <p:cNvPr id="76" name="矩形 23"/>
            <p:cNvSpPr>
              <a:spLocks noChangeArrowheads="1"/>
            </p:cNvSpPr>
            <p:nvPr/>
          </p:nvSpPr>
          <p:spPr bwMode="auto">
            <a:xfrm>
              <a:off x="4513263" y="2578100"/>
              <a:ext cx="1192955" cy="276999"/>
            </a:xfrm>
            <a:prstGeom prst="rect">
              <a:avLst/>
            </a:prstGeom>
            <a:noFill/>
            <a:ln w="9525">
              <a:noFill/>
              <a:miter lim="800000"/>
              <a:headEnd/>
              <a:tailEnd/>
            </a:ln>
          </p:spPr>
          <p:txBody>
            <a:bodyPr wrap="none">
              <a:spAutoFit/>
            </a:bodyPr>
            <a:lstStyle/>
            <a:p>
              <a:r>
                <a:rPr kumimoji="1" lang="en-US" altLang="zh-CN" sz="1200" dirty="0">
                  <a:latin typeface="+mn-ea"/>
                  <a:ea typeface="+mn-ea"/>
                </a:rPr>
                <a:t>192.168.3.254</a:t>
              </a:r>
              <a:endParaRPr lang="zh-CN" altLang="en-US" sz="1200" dirty="0">
                <a:latin typeface="+mn-ea"/>
                <a:ea typeface="+mn-ea"/>
              </a:endParaRPr>
            </a:p>
          </p:txBody>
        </p:sp>
      </p:grpSp>
    </p:spTree>
    <p:extLst>
      <p:ext uri="{BB962C8B-B14F-4D97-AF65-F5344CB8AC3E}">
        <p14:creationId xmlns:p14="http://schemas.microsoft.com/office/powerpoint/2010/main" val="309659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Placeholder 50"/>
          <p:cNvSpPr>
            <a:spLocks noGrp="1"/>
          </p:cNvSpPr>
          <p:nvPr>
            <p:ph type="body" sz="quarter" idx="10"/>
          </p:nvPr>
        </p:nvSpPr>
        <p:spPr/>
        <p:txBody>
          <a:bodyPr/>
          <a:lstStyle/>
          <a:p>
            <a:r>
              <a:rPr lang="en-US" altLang="zh-CN" smtClean="0"/>
              <a:t>VLANIF are used by each VLAN as a route gateway.</a:t>
            </a:r>
          </a:p>
          <a:p>
            <a:endParaRPr lang="zh-CN" altLang="en-US" dirty="0"/>
          </a:p>
        </p:txBody>
      </p:sp>
      <p:sp>
        <p:nvSpPr>
          <p:cNvPr id="3" name="文本占位符 2"/>
          <p:cNvSpPr>
            <a:spLocks noGrp="1"/>
          </p:cNvSpPr>
          <p:nvPr>
            <p:ph type="body" sz="quarter" idx="12"/>
          </p:nvPr>
        </p:nvSpPr>
        <p:spPr/>
        <p:txBody>
          <a:bodyPr/>
          <a:lstStyle/>
          <a:p>
            <a:r>
              <a:rPr lang="en-US" altLang="zh-CN" smtClean="0"/>
              <a:t>L3 Switch Based VLAN Routing</a:t>
            </a:r>
            <a:endParaRPr lang="zh-CN" altLang="en-US" dirty="0"/>
          </a:p>
        </p:txBody>
      </p:sp>
      <p:grpSp>
        <p:nvGrpSpPr>
          <p:cNvPr id="27" name="Group 27"/>
          <p:cNvGrpSpPr>
            <a:grpSpLocks/>
          </p:cNvGrpSpPr>
          <p:nvPr/>
        </p:nvGrpSpPr>
        <p:grpSpPr bwMode="auto">
          <a:xfrm>
            <a:off x="2584451" y="1988840"/>
            <a:ext cx="7243763" cy="4173538"/>
            <a:chOff x="1060450" y="1504950"/>
            <a:chExt cx="7243763" cy="4173538"/>
          </a:xfrm>
        </p:grpSpPr>
        <p:sp>
          <p:nvSpPr>
            <p:cNvPr id="28" name="Oval 5"/>
            <p:cNvSpPr>
              <a:spLocks noChangeArrowheads="1"/>
            </p:cNvSpPr>
            <p:nvPr/>
          </p:nvSpPr>
          <p:spPr bwMode="auto">
            <a:xfrm>
              <a:off x="4948238" y="3560763"/>
              <a:ext cx="3355975" cy="2117725"/>
            </a:xfrm>
            <a:prstGeom prst="ellipse">
              <a:avLst/>
            </a:prstGeom>
            <a:solidFill>
              <a:srgbClr val="EAEAEA">
                <a:alpha val="50195"/>
              </a:srgbClr>
            </a:solidFill>
            <a:ln w="9525" algn="ctr">
              <a:solidFill>
                <a:schemeClr val="accent1"/>
              </a:solidFill>
              <a:prstDash val="dash"/>
              <a:round/>
              <a:headEnd/>
              <a:tailEnd/>
            </a:ln>
          </p:spPr>
          <p:txBody>
            <a:bodyPr wrap="none" anchor="ctr"/>
            <a:lstStyle/>
            <a:p>
              <a:endParaRPr lang="zh-CN" altLang="en-US">
                <a:latin typeface="+mn-ea"/>
                <a:ea typeface="+mn-ea"/>
              </a:endParaRPr>
            </a:p>
          </p:txBody>
        </p:sp>
        <p:sp>
          <p:nvSpPr>
            <p:cNvPr id="29" name="Oval 5"/>
            <p:cNvSpPr>
              <a:spLocks noChangeArrowheads="1"/>
            </p:cNvSpPr>
            <p:nvPr/>
          </p:nvSpPr>
          <p:spPr bwMode="auto">
            <a:xfrm>
              <a:off x="1060450" y="3560763"/>
              <a:ext cx="3455988" cy="2089150"/>
            </a:xfrm>
            <a:prstGeom prst="ellipse">
              <a:avLst/>
            </a:prstGeom>
            <a:solidFill>
              <a:srgbClr val="EAEAEA">
                <a:alpha val="50195"/>
              </a:srgbClr>
            </a:solidFill>
            <a:ln w="9525" algn="ctr">
              <a:solidFill>
                <a:schemeClr val="accent1"/>
              </a:solidFill>
              <a:prstDash val="dash"/>
              <a:round/>
              <a:headEnd/>
              <a:tailEnd/>
            </a:ln>
          </p:spPr>
          <p:txBody>
            <a:bodyPr wrap="none" anchor="ctr"/>
            <a:lstStyle/>
            <a:p>
              <a:endParaRPr lang="zh-CN" altLang="en-US">
                <a:latin typeface="+mn-ea"/>
                <a:ea typeface="+mn-ea"/>
              </a:endParaRPr>
            </a:p>
          </p:txBody>
        </p:sp>
        <p:cxnSp>
          <p:nvCxnSpPr>
            <p:cNvPr id="30" name="直接连接符 15"/>
            <p:cNvCxnSpPr>
              <a:cxnSpLocks noChangeShapeType="1"/>
            </p:cNvCxnSpPr>
            <p:nvPr/>
          </p:nvCxnSpPr>
          <p:spPr bwMode="auto">
            <a:xfrm>
              <a:off x="4643438" y="2349500"/>
              <a:ext cx="1096962" cy="1787525"/>
            </a:xfrm>
            <a:prstGeom prst="line">
              <a:avLst/>
            </a:prstGeom>
            <a:noFill/>
            <a:ln w="28575" algn="ctr">
              <a:solidFill>
                <a:schemeClr val="tx1"/>
              </a:solidFill>
              <a:round/>
              <a:headEnd/>
              <a:tailEnd/>
            </a:ln>
          </p:spPr>
        </p:cxnSp>
        <p:cxnSp>
          <p:nvCxnSpPr>
            <p:cNvPr id="31" name="直接连接符 15"/>
            <p:cNvCxnSpPr>
              <a:cxnSpLocks noChangeShapeType="1"/>
            </p:cNvCxnSpPr>
            <p:nvPr/>
          </p:nvCxnSpPr>
          <p:spPr bwMode="auto">
            <a:xfrm flipH="1">
              <a:off x="2284413" y="2205038"/>
              <a:ext cx="2143125" cy="1716087"/>
            </a:xfrm>
            <a:prstGeom prst="line">
              <a:avLst/>
            </a:prstGeom>
            <a:noFill/>
            <a:ln w="28575" algn="ctr">
              <a:solidFill>
                <a:schemeClr val="tx1"/>
              </a:solidFill>
              <a:round/>
              <a:headEnd/>
              <a:tailEnd/>
            </a:ln>
          </p:spPr>
        </p:cxnSp>
        <p:cxnSp>
          <p:nvCxnSpPr>
            <p:cNvPr id="32" name="直接连接符 15"/>
            <p:cNvCxnSpPr>
              <a:cxnSpLocks noChangeShapeType="1"/>
            </p:cNvCxnSpPr>
            <p:nvPr/>
          </p:nvCxnSpPr>
          <p:spPr bwMode="auto">
            <a:xfrm flipH="1">
              <a:off x="3652838" y="2276475"/>
              <a:ext cx="847725" cy="1789113"/>
            </a:xfrm>
            <a:prstGeom prst="line">
              <a:avLst/>
            </a:prstGeom>
            <a:noFill/>
            <a:ln w="28575" algn="ctr">
              <a:solidFill>
                <a:schemeClr val="tx1"/>
              </a:solidFill>
              <a:round/>
              <a:headEnd/>
              <a:tailEnd/>
            </a:ln>
          </p:spPr>
        </p:cxnSp>
        <p:pic>
          <p:nvPicPr>
            <p:cNvPr id="33" name="Picture 1950" descr="图片69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609725" y="3821113"/>
              <a:ext cx="792163" cy="771525"/>
            </a:xfrm>
            <a:prstGeom prst="rect">
              <a:avLst/>
            </a:prstGeom>
            <a:noFill/>
            <a:ln w="9525">
              <a:noFill/>
              <a:miter lim="800000"/>
              <a:headEnd/>
              <a:tailEnd/>
            </a:ln>
          </p:spPr>
        </p:pic>
        <p:cxnSp>
          <p:nvCxnSpPr>
            <p:cNvPr id="34" name="直接连接符 15"/>
            <p:cNvCxnSpPr>
              <a:cxnSpLocks noChangeShapeType="1"/>
            </p:cNvCxnSpPr>
            <p:nvPr/>
          </p:nvCxnSpPr>
          <p:spPr bwMode="auto">
            <a:xfrm>
              <a:off x="4572000" y="2276475"/>
              <a:ext cx="2681288" cy="1573213"/>
            </a:xfrm>
            <a:prstGeom prst="line">
              <a:avLst/>
            </a:prstGeom>
            <a:noFill/>
            <a:ln w="28575" algn="ctr">
              <a:solidFill>
                <a:schemeClr val="tx1"/>
              </a:solidFill>
              <a:round/>
              <a:headEnd/>
              <a:tailEnd/>
            </a:ln>
          </p:spPr>
        </p:cxnSp>
        <p:pic>
          <p:nvPicPr>
            <p:cNvPr id="35" name="Picture 1950" descr="图片69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292475" y="3821113"/>
              <a:ext cx="792163" cy="771525"/>
            </a:xfrm>
            <a:prstGeom prst="rect">
              <a:avLst/>
            </a:prstGeom>
            <a:noFill/>
            <a:ln w="9525">
              <a:noFill/>
              <a:miter lim="800000"/>
              <a:headEnd/>
              <a:tailEnd/>
            </a:ln>
          </p:spPr>
        </p:pic>
        <p:sp>
          <p:nvSpPr>
            <p:cNvPr id="36" name="Text Box 39"/>
            <p:cNvSpPr txBox="1">
              <a:spLocks noChangeArrowheads="1"/>
            </p:cNvSpPr>
            <p:nvPr/>
          </p:nvSpPr>
          <p:spPr bwMode="auto">
            <a:xfrm>
              <a:off x="1581150" y="4568825"/>
              <a:ext cx="683200"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A</a:t>
              </a:r>
            </a:p>
          </p:txBody>
        </p:sp>
        <p:sp>
          <p:nvSpPr>
            <p:cNvPr id="37" name="Text Box 39"/>
            <p:cNvSpPr txBox="1">
              <a:spLocks noChangeArrowheads="1"/>
            </p:cNvSpPr>
            <p:nvPr/>
          </p:nvSpPr>
          <p:spPr bwMode="auto">
            <a:xfrm>
              <a:off x="6964363" y="4568825"/>
              <a:ext cx="691215"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D</a:t>
              </a:r>
            </a:p>
          </p:txBody>
        </p:sp>
        <p:sp>
          <p:nvSpPr>
            <p:cNvPr id="38" name="Text Box 39"/>
            <p:cNvSpPr txBox="1">
              <a:spLocks noChangeArrowheads="1"/>
            </p:cNvSpPr>
            <p:nvPr/>
          </p:nvSpPr>
          <p:spPr bwMode="auto">
            <a:xfrm>
              <a:off x="3302000" y="4568825"/>
              <a:ext cx="670376"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B</a:t>
              </a:r>
            </a:p>
          </p:txBody>
        </p:sp>
        <p:pic>
          <p:nvPicPr>
            <p:cNvPr id="39" name="Picture 1950" descr="图片69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892925" y="3821113"/>
              <a:ext cx="792163" cy="771525"/>
            </a:xfrm>
            <a:prstGeom prst="rect">
              <a:avLst/>
            </a:prstGeom>
            <a:noFill/>
            <a:ln w="9525">
              <a:noFill/>
              <a:miter lim="800000"/>
              <a:headEnd/>
              <a:tailEnd/>
            </a:ln>
          </p:spPr>
        </p:pic>
        <p:pic>
          <p:nvPicPr>
            <p:cNvPr id="40" name="Picture 1950" descr="图片69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337175" y="3821113"/>
              <a:ext cx="792163" cy="771525"/>
            </a:xfrm>
            <a:prstGeom prst="rect">
              <a:avLst/>
            </a:prstGeom>
            <a:noFill/>
            <a:ln w="9525">
              <a:noFill/>
              <a:miter lim="800000"/>
              <a:headEnd/>
              <a:tailEnd/>
            </a:ln>
          </p:spPr>
        </p:pic>
        <p:sp>
          <p:nvSpPr>
            <p:cNvPr id="41" name="Text Box 39"/>
            <p:cNvSpPr txBox="1">
              <a:spLocks noChangeArrowheads="1"/>
            </p:cNvSpPr>
            <p:nvPr/>
          </p:nvSpPr>
          <p:spPr bwMode="auto">
            <a:xfrm>
              <a:off x="5375275" y="4568825"/>
              <a:ext cx="676788"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Host C</a:t>
              </a:r>
            </a:p>
          </p:txBody>
        </p:sp>
        <p:sp>
          <p:nvSpPr>
            <p:cNvPr id="42" name="Text Box 6"/>
            <p:cNvSpPr txBox="1">
              <a:spLocks noChangeArrowheads="1"/>
            </p:cNvSpPr>
            <p:nvPr/>
          </p:nvSpPr>
          <p:spPr bwMode="auto">
            <a:xfrm>
              <a:off x="2241550" y="5218113"/>
              <a:ext cx="1019062" cy="369332"/>
            </a:xfrm>
            <a:prstGeom prst="rect">
              <a:avLst/>
            </a:prstGeom>
            <a:noFill/>
            <a:ln w="9525" algn="ctr">
              <a:noFill/>
              <a:prstDash val="dash"/>
              <a:miter lim="800000"/>
              <a:headEnd/>
              <a:tailEnd/>
            </a:ln>
          </p:spPr>
          <p:txBody>
            <a:bodyPr wrap="none">
              <a:spAutoFit/>
            </a:bodyPr>
            <a:lstStyle/>
            <a:p>
              <a:pPr eaLnBrk="1" hangingPunct="1"/>
              <a:r>
                <a:rPr kumimoji="1" lang="en-US" altLang="zh-CN" sz="1800" dirty="0">
                  <a:solidFill>
                    <a:srgbClr val="C00000"/>
                  </a:solidFill>
                  <a:latin typeface="+mn-ea"/>
                  <a:ea typeface="+mn-ea"/>
                </a:rPr>
                <a:t>VLAN 2</a:t>
              </a:r>
            </a:p>
          </p:txBody>
        </p:sp>
        <p:sp>
          <p:nvSpPr>
            <p:cNvPr id="43" name="Text Box 6"/>
            <p:cNvSpPr txBox="1">
              <a:spLocks noChangeArrowheads="1"/>
            </p:cNvSpPr>
            <p:nvPr/>
          </p:nvSpPr>
          <p:spPr bwMode="auto">
            <a:xfrm>
              <a:off x="6173788" y="5218113"/>
              <a:ext cx="1019062" cy="369332"/>
            </a:xfrm>
            <a:prstGeom prst="rect">
              <a:avLst/>
            </a:prstGeom>
            <a:noFill/>
            <a:ln w="9525" algn="ctr">
              <a:noFill/>
              <a:prstDash val="dash"/>
              <a:miter lim="800000"/>
              <a:headEnd/>
              <a:tailEnd/>
            </a:ln>
          </p:spPr>
          <p:txBody>
            <a:bodyPr wrap="none">
              <a:spAutoFit/>
            </a:bodyPr>
            <a:lstStyle/>
            <a:p>
              <a:pPr eaLnBrk="1" hangingPunct="1"/>
              <a:r>
                <a:rPr kumimoji="1" lang="en-US" altLang="zh-CN" sz="1800" dirty="0">
                  <a:solidFill>
                    <a:srgbClr val="C00000"/>
                  </a:solidFill>
                  <a:latin typeface="+mn-ea"/>
                  <a:ea typeface="+mn-ea"/>
                </a:rPr>
                <a:t>VLAN 3</a:t>
              </a:r>
            </a:p>
          </p:txBody>
        </p:sp>
        <p:sp>
          <p:nvSpPr>
            <p:cNvPr id="44" name="矩形 27"/>
            <p:cNvSpPr>
              <a:spLocks noChangeArrowheads="1"/>
            </p:cNvSpPr>
            <p:nvPr/>
          </p:nvSpPr>
          <p:spPr bwMode="auto">
            <a:xfrm>
              <a:off x="1155700" y="4786313"/>
              <a:ext cx="1500732" cy="276999"/>
            </a:xfrm>
            <a:prstGeom prst="rect">
              <a:avLst/>
            </a:prstGeom>
            <a:noFill/>
            <a:ln w="9525">
              <a:noFill/>
              <a:miter lim="800000"/>
              <a:headEnd/>
              <a:tailEnd/>
            </a:ln>
          </p:spPr>
          <p:txBody>
            <a:bodyPr wrap="none">
              <a:spAutoFit/>
            </a:bodyPr>
            <a:lstStyle/>
            <a:p>
              <a:r>
                <a:rPr kumimoji="1" lang="en-US" altLang="zh-CN" sz="1200">
                  <a:latin typeface="+mn-ea"/>
                  <a:ea typeface="+mn-ea"/>
                </a:rPr>
                <a:t>GW:192.168.2.254</a:t>
              </a:r>
              <a:endParaRPr lang="zh-CN" altLang="en-US" sz="1200">
                <a:latin typeface="+mn-ea"/>
                <a:ea typeface="+mn-ea"/>
              </a:endParaRPr>
            </a:p>
          </p:txBody>
        </p:sp>
        <p:sp>
          <p:nvSpPr>
            <p:cNvPr id="45" name="矩形 29"/>
            <p:cNvSpPr>
              <a:spLocks noChangeArrowheads="1"/>
            </p:cNvSpPr>
            <p:nvPr/>
          </p:nvSpPr>
          <p:spPr bwMode="auto">
            <a:xfrm>
              <a:off x="5092700" y="4786313"/>
              <a:ext cx="1500732" cy="276999"/>
            </a:xfrm>
            <a:prstGeom prst="rect">
              <a:avLst/>
            </a:prstGeom>
            <a:noFill/>
            <a:ln w="9525">
              <a:noFill/>
              <a:miter lim="800000"/>
              <a:headEnd/>
              <a:tailEnd/>
            </a:ln>
          </p:spPr>
          <p:txBody>
            <a:bodyPr wrap="none">
              <a:spAutoFit/>
            </a:bodyPr>
            <a:lstStyle/>
            <a:p>
              <a:r>
                <a:rPr kumimoji="1" lang="en-US" altLang="zh-CN" sz="1200">
                  <a:latin typeface="+mn-ea"/>
                  <a:ea typeface="+mn-ea"/>
                </a:rPr>
                <a:t>GW:192.168.3.254</a:t>
              </a:r>
              <a:endParaRPr lang="zh-CN" altLang="en-US" sz="1200">
                <a:latin typeface="+mn-ea"/>
                <a:ea typeface="+mn-ea"/>
              </a:endParaRPr>
            </a:p>
          </p:txBody>
        </p:sp>
        <p:sp>
          <p:nvSpPr>
            <p:cNvPr id="46" name="矩形 30"/>
            <p:cNvSpPr>
              <a:spLocks noChangeArrowheads="1"/>
            </p:cNvSpPr>
            <p:nvPr/>
          </p:nvSpPr>
          <p:spPr bwMode="auto">
            <a:xfrm>
              <a:off x="2968625" y="4786313"/>
              <a:ext cx="1500732" cy="276999"/>
            </a:xfrm>
            <a:prstGeom prst="rect">
              <a:avLst/>
            </a:prstGeom>
            <a:noFill/>
            <a:ln w="9525">
              <a:noFill/>
              <a:miter lim="800000"/>
              <a:headEnd/>
              <a:tailEnd/>
            </a:ln>
          </p:spPr>
          <p:txBody>
            <a:bodyPr wrap="none">
              <a:spAutoFit/>
            </a:bodyPr>
            <a:lstStyle/>
            <a:p>
              <a:r>
                <a:rPr kumimoji="1" lang="en-US" altLang="zh-CN" sz="1200">
                  <a:latin typeface="+mn-ea"/>
                  <a:ea typeface="+mn-ea"/>
                </a:rPr>
                <a:t>GW:192.168.2.254</a:t>
              </a:r>
              <a:endParaRPr lang="zh-CN" altLang="en-US" sz="1200">
                <a:latin typeface="+mn-ea"/>
                <a:ea typeface="+mn-ea"/>
              </a:endParaRPr>
            </a:p>
          </p:txBody>
        </p:sp>
        <p:sp>
          <p:nvSpPr>
            <p:cNvPr id="47" name="矩形 31"/>
            <p:cNvSpPr>
              <a:spLocks noChangeArrowheads="1"/>
            </p:cNvSpPr>
            <p:nvPr/>
          </p:nvSpPr>
          <p:spPr bwMode="auto">
            <a:xfrm>
              <a:off x="6704013" y="4786313"/>
              <a:ext cx="1500732" cy="276999"/>
            </a:xfrm>
            <a:prstGeom prst="rect">
              <a:avLst/>
            </a:prstGeom>
            <a:noFill/>
            <a:ln w="9525">
              <a:noFill/>
              <a:miter lim="800000"/>
              <a:headEnd/>
              <a:tailEnd/>
            </a:ln>
          </p:spPr>
          <p:txBody>
            <a:bodyPr wrap="none">
              <a:spAutoFit/>
            </a:bodyPr>
            <a:lstStyle/>
            <a:p>
              <a:r>
                <a:rPr kumimoji="1" lang="en-US" altLang="zh-CN" sz="1200">
                  <a:latin typeface="+mn-ea"/>
                  <a:ea typeface="+mn-ea"/>
                </a:rPr>
                <a:t>GW:192.168.3.254</a:t>
              </a:r>
              <a:endParaRPr lang="zh-CN" altLang="en-US" sz="1200">
                <a:latin typeface="+mn-ea"/>
                <a:ea typeface="+mn-ea"/>
              </a:endParaRPr>
            </a:p>
          </p:txBody>
        </p:sp>
        <p:sp>
          <p:nvSpPr>
            <p:cNvPr id="48" name="Text Box 39"/>
            <p:cNvSpPr txBox="1">
              <a:spLocks noChangeArrowheads="1"/>
            </p:cNvSpPr>
            <p:nvPr/>
          </p:nvSpPr>
          <p:spPr bwMode="auto">
            <a:xfrm>
              <a:off x="4960938" y="1814513"/>
              <a:ext cx="2202847" cy="461665"/>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VLANIF 2: 192.168.2.254/24</a:t>
              </a:r>
            </a:p>
            <a:p>
              <a:pPr eaLnBrk="1" hangingPunct="1"/>
              <a:r>
                <a:rPr kumimoji="1" lang="en-US" altLang="zh-CN" sz="1200">
                  <a:latin typeface="+mn-ea"/>
                  <a:ea typeface="+mn-ea"/>
                  <a:cs typeface="Arial" charset="0"/>
                </a:rPr>
                <a:t>VLANIF 3: 192.168.3.254/24</a:t>
              </a:r>
            </a:p>
          </p:txBody>
        </p:sp>
        <p:pic>
          <p:nvPicPr>
            <p:cNvPr id="49" name="Picture 461" descr="图片240"/>
            <p:cNvPicPr>
              <a:picLocks noChangeAspect="1" noChangeArrowheads="1"/>
            </p:cNvPicPr>
            <p:nvPr/>
          </p:nvPicPr>
          <p:blipFill>
            <a:blip r:embed="rId4" cstate="print"/>
            <a:srcRect/>
            <a:stretch>
              <a:fillRect/>
            </a:stretch>
          </p:blipFill>
          <p:spPr bwMode="auto">
            <a:xfrm>
              <a:off x="4073525" y="1706563"/>
              <a:ext cx="798513" cy="835025"/>
            </a:xfrm>
            <a:prstGeom prst="rect">
              <a:avLst/>
            </a:prstGeom>
            <a:noFill/>
            <a:ln w="9525">
              <a:noFill/>
              <a:miter lim="800000"/>
              <a:headEnd/>
              <a:tailEnd/>
            </a:ln>
          </p:spPr>
        </p:pic>
        <p:sp>
          <p:nvSpPr>
            <p:cNvPr id="50" name="Text Box 39"/>
            <p:cNvSpPr txBox="1">
              <a:spLocks noChangeArrowheads="1"/>
            </p:cNvSpPr>
            <p:nvPr/>
          </p:nvSpPr>
          <p:spPr bwMode="auto">
            <a:xfrm>
              <a:off x="4217988" y="1504950"/>
              <a:ext cx="532903" cy="276999"/>
            </a:xfrm>
            <a:prstGeom prst="rect">
              <a:avLst/>
            </a:prstGeom>
            <a:noFill/>
            <a:ln w="9525" algn="ctr">
              <a:noFill/>
              <a:miter lim="800000"/>
              <a:headEnd/>
              <a:tailEnd/>
            </a:ln>
          </p:spPr>
          <p:txBody>
            <a:bodyPr wrap="none">
              <a:spAutoFit/>
            </a:bodyPr>
            <a:lstStyle/>
            <a:p>
              <a:pPr eaLnBrk="1" hangingPunct="1"/>
              <a:r>
                <a:rPr kumimoji="1" lang="en-US" altLang="zh-CN" sz="1200">
                  <a:latin typeface="+mn-ea"/>
                  <a:ea typeface="+mn-ea"/>
                  <a:cs typeface="Arial" charset="0"/>
                </a:rPr>
                <a:t>SWA</a:t>
              </a:r>
            </a:p>
          </p:txBody>
        </p:sp>
      </p:grpSp>
    </p:spTree>
    <p:extLst>
      <p:ext uri="{BB962C8B-B14F-4D97-AF65-F5344CB8AC3E}">
        <p14:creationId xmlns:p14="http://schemas.microsoft.com/office/powerpoint/2010/main" val="1124904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b="1" dirty="0" smtClean="0"/>
              <a:t>Link aggregation technology</a:t>
            </a:r>
          </a:p>
          <a:p>
            <a:pPr lvl="1">
              <a:buSzPct val="60000"/>
              <a:buFont typeface="Wingdings" panose="05000000000000000000" pitchFamily="2" charset="2"/>
              <a:buChar char="n"/>
            </a:pPr>
            <a:r>
              <a:rPr lang="en-US" altLang="zh-CN" dirty="0" smtClean="0"/>
              <a:t>Basic concepts of link aggregation</a:t>
            </a:r>
          </a:p>
          <a:p>
            <a:pPr lvl="1"/>
            <a:r>
              <a:rPr lang="en-US" altLang="zh-CN" dirty="0" smtClean="0">
                <a:solidFill>
                  <a:schemeClr val="bg1">
                    <a:lumMod val="50000"/>
                  </a:schemeClr>
                </a:solidFill>
              </a:rPr>
              <a:t>Link aggregation modes</a:t>
            </a:r>
          </a:p>
          <a:p>
            <a:pPr lvl="1"/>
            <a:r>
              <a:rPr lang="en-US" altLang="zh-CN" dirty="0" smtClean="0">
                <a:solidFill>
                  <a:schemeClr val="bg1">
                    <a:lumMod val="50000"/>
                  </a:schemeClr>
                </a:solidFill>
              </a:rPr>
              <a:t>Application environments of link aggregation</a:t>
            </a:r>
          </a:p>
          <a:p>
            <a:r>
              <a:rPr lang="en-US" altLang="zh-CN" dirty="0" smtClean="0">
                <a:solidFill>
                  <a:schemeClr val="bg1">
                    <a:lumMod val="50000"/>
                  </a:schemeClr>
                </a:solidFill>
              </a:rPr>
              <a:t>OSPF protocol </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2020792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smtClean="0"/>
              <a:t>If there are multiple links which are in the same broadcast domain between 2 switches, what will happen?</a:t>
            </a:r>
          </a:p>
          <a:p>
            <a:r>
              <a:rPr lang="en-US" altLang="zh-CN" smtClean="0"/>
              <a:t>If STP is enabled, will these links be in forwarding state?</a:t>
            </a:r>
            <a:endParaRPr lang="zh-CN" altLang="en-US" dirty="0"/>
          </a:p>
        </p:txBody>
      </p:sp>
      <p:sp>
        <p:nvSpPr>
          <p:cNvPr id="6" name="文本占位符 5"/>
          <p:cNvSpPr>
            <a:spLocks noGrp="1"/>
          </p:cNvSpPr>
          <p:nvPr>
            <p:ph type="body" sz="quarter" idx="12"/>
          </p:nvPr>
        </p:nvSpPr>
        <p:spPr/>
        <p:txBody>
          <a:bodyPr/>
          <a:lstStyle/>
          <a:p>
            <a:r>
              <a:rPr lang="en-US" altLang="zh-CN" smtClean="0"/>
              <a:t>Link Aggregation Background</a:t>
            </a:r>
            <a:endParaRPr lang="zh-CN" altLang="en-US" dirty="0"/>
          </a:p>
        </p:txBody>
      </p:sp>
      <p:grpSp>
        <p:nvGrpSpPr>
          <p:cNvPr id="16" name="组合 15"/>
          <p:cNvGrpSpPr/>
          <p:nvPr/>
        </p:nvGrpSpPr>
        <p:grpSpPr>
          <a:xfrm>
            <a:off x="2891644" y="3176972"/>
            <a:ext cx="5652628" cy="1692188"/>
            <a:chOff x="1760789" y="4128821"/>
            <a:chExt cx="5364596" cy="1502028"/>
          </a:xfrm>
        </p:grpSpPr>
        <p:grpSp>
          <p:nvGrpSpPr>
            <p:cNvPr id="17" name="Group 11"/>
            <p:cNvGrpSpPr>
              <a:grpSpLocks/>
            </p:cNvGrpSpPr>
            <p:nvPr/>
          </p:nvGrpSpPr>
          <p:grpSpPr bwMode="auto">
            <a:xfrm>
              <a:off x="4472782" y="4817612"/>
              <a:ext cx="144462" cy="144462"/>
              <a:chOff x="2880" y="3067"/>
              <a:chExt cx="91" cy="91"/>
            </a:xfrm>
          </p:grpSpPr>
          <p:sp>
            <p:nvSpPr>
              <p:cNvPr id="31" name="Line 12"/>
              <p:cNvSpPr>
                <a:spLocks noChangeShapeType="1"/>
              </p:cNvSpPr>
              <p:nvPr/>
            </p:nvSpPr>
            <p:spPr bwMode="auto">
              <a:xfrm>
                <a:off x="2880" y="3067"/>
                <a:ext cx="91" cy="91"/>
              </a:xfrm>
              <a:prstGeom prst="line">
                <a:avLst/>
              </a:prstGeom>
              <a:noFill/>
              <a:ln w="9525">
                <a:solidFill>
                  <a:srgbClr val="FF3300"/>
                </a:solidFill>
                <a:round/>
                <a:headEnd/>
                <a:tailEnd/>
              </a:ln>
              <a:effectLst/>
            </p:spPr>
            <p:txBody>
              <a:bodyPr/>
              <a:lstStyle/>
              <a:p>
                <a:endParaRPr lang="zh-CN" altLang="en-US">
                  <a:latin typeface="+mn-ea"/>
                  <a:ea typeface="+mn-ea"/>
                </a:endParaRPr>
              </a:p>
            </p:txBody>
          </p:sp>
          <p:sp>
            <p:nvSpPr>
              <p:cNvPr id="32" name="Line 13"/>
              <p:cNvSpPr>
                <a:spLocks noChangeShapeType="1"/>
              </p:cNvSpPr>
              <p:nvPr/>
            </p:nvSpPr>
            <p:spPr bwMode="auto">
              <a:xfrm flipH="1">
                <a:off x="2880" y="3067"/>
                <a:ext cx="91" cy="91"/>
              </a:xfrm>
              <a:prstGeom prst="line">
                <a:avLst/>
              </a:prstGeom>
              <a:noFill/>
              <a:ln w="9525">
                <a:solidFill>
                  <a:srgbClr val="FF3300"/>
                </a:solidFill>
                <a:round/>
                <a:headEnd/>
                <a:tailEnd/>
              </a:ln>
              <a:effectLst/>
            </p:spPr>
            <p:txBody>
              <a:bodyPr/>
              <a:lstStyle/>
              <a:p>
                <a:endParaRPr lang="zh-CN" altLang="en-US">
                  <a:latin typeface="+mn-ea"/>
                  <a:ea typeface="+mn-ea"/>
                </a:endParaRPr>
              </a:p>
            </p:txBody>
          </p:sp>
        </p:grpSp>
        <p:grpSp>
          <p:nvGrpSpPr>
            <p:cNvPr id="18" name="Group 14"/>
            <p:cNvGrpSpPr>
              <a:grpSpLocks/>
            </p:cNvGrpSpPr>
            <p:nvPr/>
          </p:nvGrpSpPr>
          <p:grpSpPr bwMode="auto">
            <a:xfrm>
              <a:off x="4472782" y="4603022"/>
              <a:ext cx="144462" cy="144463"/>
              <a:chOff x="2880" y="2840"/>
              <a:chExt cx="91" cy="91"/>
            </a:xfrm>
          </p:grpSpPr>
          <p:sp>
            <p:nvSpPr>
              <p:cNvPr id="29" name="Line 15"/>
              <p:cNvSpPr>
                <a:spLocks noChangeShapeType="1"/>
              </p:cNvSpPr>
              <p:nvPr/>
            </p:nvSpPr>
            <p:spPr bwMode="auto">
              <a:xfrm>
                <a:off x="2880" y="2840"/>
                <a:ext cx="91" cy="91"/>
              </a:xfrm>
              <a:prstGeom prst="line">
                <a:avLst/>
              </a:prstGeom>
              <a:noFill/>
              <a:ln w="9525">
                <a:solidFill>
                  <a:srgbClr val="FF3300"/>
                </a:solidFill>
                <a:round/>
                <a:headEnd/>
                <a:tailEnd/>
              </a:ln>
              <a:effectLst/>
            </p:spPr>
            <p:txBody>
              <a:bodyPr/>
              <a:lstStyle/>
              <a:p>
                <a:endParaRPr lang="zh-CN" altLang="en-US">
                  <a:latin typeface="+mn-ea"/>
                  <a:ea typeface="+mn-ea"/>
                </a:endParaRPr>
              </a:p>
            </p:txBody>
          </p:sp>
          <p:sp>
            <p:nvSpPr>
              <p:cNvPr id="30" name="Line 16"/>
              <p:cNvSpPr>
                <a:spLocks noChangeShapeType="1"/>
              </p:cNvSpPr>
              <p:nvPr/>
            </p:nvSpPr>
            <p:spPr bwMode="auto">
              <a:xfrm flipH="1">
                <a:off x="2880" y="2840"/>
                <a:ext cx="91" cy="91"/>
              </a:xfrm>
              <a:prstGeom prst="line">
                <a:avLst/>
              </a:prstGeom>
              <a:noFill/>
              <a:ln w="9525">
                <a:solidFill>
                  <a:srgbClr val="FF3300"/>
                </a:solidFill>
                <a:round/>
                <a:headEnd/>
                <a:tailEnd/>
              </a:ln>
              <a:effectLst/>
            </p:spPr>
            <p:txBody>
              <a:bodyPr/>
              <a:lstStyle/>
              <a:p>
                <a:endParaRPr lang="zh-CN" altLang="en-US">
                  <a:latin typeface="+mn-ea"/>
                  <a:ea typeface="+mn-ea"/>
                </a:endParaRPr>
              </a:p>
            </p:txBody>
          </p:sp>
        </p:grpSp>
        <p:sp>
          <p:nvSpPr>
            <p:cNvPr id="19" name="Line 17"/>
            <p:cNvSpPr>
              <a:spLocks noChangeShapeType="1"/>
            </p:cNvSpPr>
            <p:nvPr/>
          </p:nvSpPr>
          <p:spPr bwMode="auto">
            <a:xfrm>
              <a:off x="4139406" y="4365104"/>
              <a:ext cx="865187" cy="0"/>
            </a:xfrm>
            <a:prstGeom prst="line">
              <a:avLst/>
            </a:prstGeom>
            <a:noFill/>
            <a:ln w="28575">
              <a:solidFill>
                <a:srgbClr val="0000FF"/>
              </a:solidFill>
              <a:prstDash val="dash"/>
              <a:round/>
              <a:headEnd type="triangle" w="med" len="med"/>
              <a:tailEnd type="triangle" w="med" len="med"/>
            </a:ln>
            <a:effectLst/>
          </p:spPr>
          <p:txBody>
            <a:bodyPr/>
            <a:lstStyle/>
            <a:p>
              <a:endParaRPr lang="zh-CN" altLang="en-US">
                <a:latin typeface="+mn-ea"/>
                <a:ea typeface="+mn-ea"/>
              </a:endParaRPr>
            </a:p>
          </p:txBody>
        </p:sp>
        <p:grpSp>
          <p:nvGrpSpPr>
            <p:cNvPr id="20" name="组合 19"/>
            <p:cNvGrpSpPr/>
            <p:nvPr/>
          </p:nvGrpSpPr>
          <p:grpSpPr>
            <a:xfrm>
              <a:off x="1760789" y="4128821"/>
              <a:ext cx="5364596" cy="1502028"/>
              <a:chOff x="1943708" y="4286325"/>
              <a:chExt cx="5256584" cy="1574157"/>
            </a:xfrm>
          </p:grpSpPr>
          <p:cxnSp>
            <p:nvCxnSpPr>
              <p:cNvPr id="21" name="直接连接符 12"/>
              <p:cNvCxnSpPr>
                <a:cxnSpLocks noChangeShapeType="1"/>
              </p:cNvCxnSpPr>
              <p:nvPr/>
            </p:nvCxnSpPr>
            <p:spPr bwMode="auto">
              <a:xfrm>
                <a:off x="2745627" y="4885604"/>
                <a:ext cx="3644904" cy="0"/>
              </a:xfrm>
              <a:prstGeom prst="line">
                <a:avLst/>
              </a:prstGeom>
              <a:noFill/>
              <a:ln w="28575" algn="ctr">
                <a:solidFill>
                  <a:schemeClr val="tx1"/>
                </a:solidFill>
                <a:round/>
                <a:headEnd/>
                <a:tailEnd/>
              </a:ln>
            </p:spPr>
          </p:cxnSp>
          <p:cxnSp>
            <p:nvCxnSpPr>
              <p:cNvPr id="22" name="直接连接符 12"/>
              <p:cNvCxnSpPr>
                <a:cxnSpLocks noChangeShapeType="1"/>
              </p:cNvCxnSpPr>
              <p:nvPr/>
            </p:nvCxnSpPr>
            <p:spPr bwMode="auto">
              <a:xfrm>
                <a:off x="2745627" y="5086097"/>
                <a:ext cx="3644904" cy="0"/>
              </a:xfrm>
              <a:prstGeom prst="line">
                <a:avLst/>
              </a:prstGeom>
              <a:ln w="31750">
                <a:headEnd/>
                <a:tailEnd/>
              </a:ln>
            </p:spPr>
            <p:style>
              <a:lnRef idx="1">
                <a:schemeClr val="dk1"/>
              </a:lnRef>
              <a:fillRef idx="0">
                <a:schemeClr val="dk1"/>
              </a:fillRef>
              <a:effectRef idx="0">
                <a:schemeClr val="dk1"/>
              </a:effectRef>
              <a:fontRef idx="minor">
                <a:schemeClr val="tx1"/>
              </a:fontRef>
            </p:style>
          </p:cxnSp>
          <p:cxnSp>
            <p:nvCxnSpPr>
              <p:cNvPr id="23" name="直接连接符 12"/>
              <p:cNvCxnSpPr>
                <a:cxnSpLocks noChangeShapeType="1"/>
              </p:cNvCxnSpPr>
              <p:nvPr/>
            </p:nvCxnSpPr>
            <p:spPr bwMode="auto">
              <a:xfrm>
                <a:off x="2745627" y="4685109"/>
                <a:ext cx="3644904" cy="0"/>
              </a:xfrm>
              <a:prstGeom prst="line">
                <a:avLst/>
              </a:prstGeom>
              <a:ln w="31750">
                <a:headEnd/>
                <a:tailEnd/>
              </a:ln>
            </p:spPr>
            <p:style>
              <a:lnRef idx="1">
                <a:schemeClr val="dk1"/>
              </a:lnRef>
              <a:fillRef idx="0">
                <a:schemeClr val="dk1"/>
              </a:fillRef>
              <a:effectRef idx="0">
                <a:schemeClr val="dk1"/>
              </a:effectRef>
              <a:fontRef idx="minor">
                <a:schemeClr val="tx1"/>
              </a:fontRef>
            </p:style>
          </p:cxnSp>
          <p:cxnSp>
            <p:nvCxnSpPr>
              <p:cNvPr id="24" name="直接连接符 12"/>
              <p:cNvCxnSpPr>
                <a:cxnSpLocks noChangeShapeType="1"/>
              </p:cNvCxnSpPr>
              <p:nvPr/>
            </p:nvCxnSpPr>
            <p:spPr bwMode="auto">
              <a:xfrm>
                <a:off x="2745627" y="4885604"/>
                <a:ext cx="3644904" cy="0"/>
              </a:xfrm>
              <a:prstGeom prst="line">
                <a:avLst/>
              </a:prstGeom>
              <a:ln w="31750">
                <a:headEnd/>
                <a:tailEnd/>
              </a:ln>
            </p:spPr>
            <p:style>
              <a:lnRef idx="1">
                <a:schemeClr val="dk1"/>
              </a:lnRef>
              <a:fillRef idx="0">
                <a:schemeClr val="dk1"/>
              </a:fillRef>
              <a:effectRef idx="0">
                <a:schemeClr val="dk1"/>
              </a:effectRef>
              <a:fontRef idx="minor">
                <a:schemeClr val="tx1"/>
              </a:fontRef>
            </p:style>
          </p:cxnSp>
          <p:pic>
            <p:nvPicPr>
              <p:cNvPr id="25" name="Picture 461" descr="图片240"/>
              <p:cNvPicPr>
                <a:picLocks noChangeAspect="1" noChangeArrowheads="1"/>
              </p:cNvPicPr>
              <p:nvPr/>
            </p:nvPicPr>
            <p:blipFill>
              <a:blip r:embed="rId3" cstate="print"/>
              <a:srcRect/>
              <a:stretch>
                <a:fillRect/>
              </a:stretch>
            </p:blipFill>
            <p:spPr bwMode="auto">
              <a:xfrm>
                <a:off x="1943708" y="4286325"/>
                <a:ext cx="986223" cy="1158899"/>
              </a:xfrm>
              <a:prstGeom prst="rect">
                <a:avLst/>
              </a:prstGeom>
              <a:noFill/>
              <a:ln w="9525">
                <a:noFill/>
                <a:miter lim="800000"/>
                <a:headEnd/>
                <a:tailEnd/>
              </a:ln>
            </p:spPr>
          </p:pic>
          <p:pic>
            <p:nvPicPr>
              <p:cNvPr id="26" name="Picture 461" descr="图片240"/>
              <p:cNvPicPr>
                <a:picLocks noChangeAspect="1" noChangeArrowheads="1"/>
              </p:cNvPicPr>
              <p:nvPr/>
            </p:nvPicPr>
            <p:blipFill>
              <a:blip r:embed="rId3" cstate="print"/>
              <a:srcRect/>
              <a:stretch>
                <a:fillRect/>
              </a:stretch>
            </p:blipFill>
            <p:spPr bwMode="auto">
              <a:xfrm>
                <a:off x="6214069" y="4286325"/>
                <a:ext cx="986223" cy="1158899"/>
              </a:xfrm>
              <a:prstGeom prst="rect">
                <a:avLst/>
              </a:prstGeom>
              <a:noFill/>
              <a:ln w="9525">
                <a:noFill/>
                <a:miter lim="800000"/>
                <a:headEnd/>
                <a:tailEnd/>
              </a:ln>
            </p:spPr>
          </p:pic>
          <p:sp>
            <p:nvSpPr>
              <p:cNvPr id="27" name="TextBox 8"/>
              <p:cNvSpPr txBox="1">
                <a:spLocks noChangeArrowheads="1"/>
              </p:cNvSpPr>
              <p:nvPr/>
            </p:nvSpPr>
            <p:spPr bwMode="auto">
              <a:xfrm>
                <a:off x="2051720" y="5441158"/>
                <a:ext cx="749174" cy="419324"/>
              </a:xfrm>
              <a:prstGeom prst="rect">
                <a:avLst/>
              </a:prstGeom>
              <a:noFill/>
              <a:ln w="9525">
                <a:noFill/>
                <a:miter lim="800000"/>
                <a:headEnd/>
                <a:tailEnd/>
              </a:ln>
            </p:spPr>
            <p:txBody>
              <a:bodyPr wrap="none">
                <a:spAutoFit/>
              </a:bodyPr>
              <a:lstStyle/>
              <a:p>
                <a:r>
                  <a:rPr lang="en-US" altLang="zh-CN" sz="2000" dirty="0">
                    <a:latin typeface="+mn-ea"/>
                    <a:ea typeface="+mn-ea"/>
                  </a:rPr>
                  <a:t>SWA</a:t>
                </a:r>
              </a:p>
            </p:txBody>
          </p:sp>
          <p:sp>
            <p:nvSpPr>
              <p:cNvPr id="28" name="TextBox 8"/>
              <p:cNvSpPr txBox="1">
                <a:spLocks noChangeArrowheads="1"/>
              </p:cNvSpPr>
              <p:nvPr/>
            </p:nvSpPr>
            <p:spPr bwMode="auto">
              <a:xfrm>
                <a:off x="6369870" y="5441158"/>
                <a:ext cx="738556" cy="419324"/>
              </a:xfrm>
              <a:prstGeom prst="rect">
                <a:avLst/>
              </a:prstGeom>
              <a:noFill/>
              <a:ln w="9525">
                <a:noFill/>
                <a:miter lim="800000"/>
                <a:headEnd/>
                <a:tailEnd/>
              </a:ln>
            </p:spPr>
            <p:txBody>
              <a:bodyPr wrap="none">
                <a:spAutoFit/>
              </a:bodyPr>
              <a:lstStyle/>
              <a:p>
                <a:r>
                  <a:rPr lang="en-US" altLang="zh-CN" sz="2000" dirty="0">
                    <a:latin typeface="+mn-ea"/>
                    <a:ea typeface="+mn-ea"/>
                  </a:rPr>
                  <a:t>SWB</a:t>
                </a:r>
              </a:p>
            </p:txBody>
          </p:sp>
        </p:grpSp>
      </p:grpSp>
    </p:spTree>
    <p:extLst>
      <p:ext uri="{BB962C8B-B14F-4D97-AF65-F5344CB8AC3E}">
        <p14:creationId xmlns:p14="http://schemas.microsoft.com/office/powerpoint/2010/main" val="678375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algn="l"/>
            <a:r>
              <a:rPr lang="en-US" altLang="zh-CN" dirty="0" smtClean="0"/>
              <a:t>Ethernet link aggregation, also called Eth-Trunk, bundles multiple physical links to form a logical link to increase link bandwidth. </a:t>
            </a:r>
          </a:p>
          <a:p>
            <a:pPr algn="l"/>
            <a:r>
              <a:rPr lang="en-US" altLang="zh-CN" dirty="0" smtClean="0"/>
              <a:t>The bundled links back up each other, increasing reliability.</a:t>
            </a:r>
            <a:endParaRPr lang="zh-CN" altLang="en-US" dirty="0"/>
          </a:p>
        </p:txBody>
      </p:sp>
      <p:sp>
        <p:nvSpPr>
          <p:cNvPr id="6" name="文本占位符 5"/>
          <p:cNvSpPr>
            <a:spLocks noGrp="1"/>
          </p:cNvSpPr>
          <p:nvPr>
            <p:ph type="body" sz="quarter" idx="12"/>
          </p:nvPr>
        </p:nvSpPr>
        <p:spPr/>
        <p:txBody>
          <a:bodyPr/>
          <a:lstStyle/>
          <a:p>
            <a:r>
              <a:rPr lang="en-US" altLang="zh-CN" smtClean="0"/>
              <a:t>Basic Concepts of Link Aggregation</a:t>
            </a:r>
            <a:endParaRPr lang="zh-CN" altLang="en-US" dirty="0"/>
          </a:p>
        </p:txBody>
      </p:sp>
      <p:grpSp>
        <p:nvGrpSpPr>
          <p:cNvPr id="16" name="组合 15"/>
          <p:cNvGrpSpPr/>
          <p:nvPr/>
        </p:nvGrpSpPr>
        <p:grpSpPr>
          <a:xfrm>
            <a:off x="3035660" y="3392996"/>
            <a:ext cx="5364596" cy="1660250"/>
            <a:chOff x="1943708" y="4120505"/>
            <a:chExt cx="5256584" cy="1739977"/>
          </a:xfrm>
        </p:grpSpPr>
        <p:cxnSp>
          <p:nvCxnSpPr>
            <p:cNvPr id="17" name="直接连接符 12"/>
            <p:cNvCxnSpPr>
              <a:cxnSpLocks noChangeShapeType="1"/>
            </p:cNvCxnSpPr>
            <p:nvPr/>
          </p:nvCxnSpPr>
          <p:spPr bwMode="auto">
            <a:xfrm>
              <a:off x="2745627" y="4885604"/>
              <a:ext cx="3644904" cy="0"/>
            </a:xfrm>
            <a:prstGeom prst="line">
              <a:avLst/>
            </a:prstGeom>
            <a:noFill/>
            <a:ln w="28575" algn="ctr">
              <a:solidFill>
                <a:schemeClr val="tx1"/>
              </a:solidFill>
              <a:round/>
              <a:headEnd/>
              <a:tailEnd/>
            </a:ln>
          </p:spPr>
        </p:cxnSp>
        <p:cxnSp>
          <p:nvCxnSpPr>
            <p:cNvPr id="18" name="直接连接符 12"/>
            <p:cNvCxnSpPr>
              <a:cxnSpLocks noChangeShapeType="1"/>
            </p:cNvCxnSpPr>
            <p:nvPr/>
          </p:nvCxnSpPr>
          <p:spPr bwMode="auto">
            <a:xfrm>
              <a:off x="2745627" y="5086097"/>
              <a:ext cx="3644904" cy="0"/>
            </a:xfrm>
            <a:prstGeom prst="line">
              <a:avLst/>
            </a:prstGeom>
            <a:ln w="31750">
              <a:headEnd/>
              <a:tailEnd/>
            </a:ln>
          </p:spPr>
          <p:style>
            <a:lnRef idx="1">
              <a:schemeClr val="dk1"/>
            </a:lnRef>
            <a:fillRef idx="0">
              <a:schemeClr val="dk1"/>
            </a:fillRef>
            <a:effectRef idx="0">
              <a:schemeClr val="dk1"/>
            </a:effectRef>
            <a:fontRef idx="minor">
              <a:schemeClr val="tx1"/>
            </a:fontRef>
          </p:style>
        </p:cxnSp>
        <p:cxnSp>
          <p:nvCxnSpPr>
            <p:cNvPr id="19" name="直接连接符 12"/>
            <p:cNvCxnSpPr>
              <a:cxnSpLocks noChangeShapeType="1"/>
            </p:cNvCxnSpPr>
            <p:nvPr/>
          </p:nvCxnSpPr>
          <p:spPr bwMode="auto">
            <a:xfrm>
              <a:off x="2745627" y="4685109"/>
              <a:ext cx="3644904" cy="0"/>
            </a:xfrm>
            <a:prstGeom prst="line">
              <a:avLst/>
            </a:prstGeom>
            <a:ln w="31750">
              <a:headEnd/>
              <a:tailEnd/>
            </a:ln>
          </p:spPr>
          <p:style>
            <a:lnRef idx="1">
              <a:schemeClr val="dk1"/>
            </a:lnRef>
            <a:fillRef idx="0">
              <a:schemeClr val="dk1"/>
            </a:fillRef>
            <a:effectRef idx="0">
              <a:schemeClr val="dk1"/>
            </a:effectRef>
            <a:fontRef idx="minor">
              <a:schemeClr val="tx1"/>
            </a:fontRef>
          </p:style>
        </p:cxnSp>
        <p:cxnSp>
          <p:nvCxnSpPr>
            <p:cNvPr id="20" name="直接连接符 12"/>
            <p:cNvCxnSpPr>
              <a:cxnSpLocks noChangeShapeType="1"/>
            </p:cNvCxnSpPr>
            <p:nvPr/>
          </p:nvCxnSpPr>
          <p:spPr bwMode="auto">
            <a:xfrm>
              <a:off x="2745627" y="4885604"/>
              <a:ext cx="3644904" cy="0"/>
            </a:xfrm>
            <a:prstGeom prst="line">
              <a:avLst/>
            </a:prstGeom>
            <a:ln w="31750">
              <a:headEnd/>
              <a:tailEnd/>
            </a:ln>
          </p:spPr>
          <p:style>
            <a:lnRef idx="1">
              <a:schemeClr val="dk1"/>
            </a:lnRef>
            <a:fillRef idx="0">
              <a:schemeClr val="dk1"/>
            </a:fillRef>
            <a:effectRef idx="0">
              <a:schemeClr val="dk1"/>
            </a:effectRef>
            <a:fontRef idx="minor">
              <a:schemeClr val="tx1"/>
            </a:fontRef>
          </p:style>
        </p:cxnSp>
        <p:pic>
          <p:nvPicPr>
            <p:cNvPr id="21" name="Picture 461" descr="图片240"/>
            <p:cNvPicPr>
              <a:picLocks noChangeAspect="1" noChangeArrowheads="1"/>
            </p:cNvPicPr>
            <p:nvPr/>
          </p:nvPicPr>
          <p:blipFill>
            <a:blip r:embed="rId3" cstate="print"/>
            <a:srcRect/>
            <a:stretch>
              <a:fillRect/>
            </a:stretch>
          </p:blipFill>
          <p:spPr bwMode="auto">
            <a:xfrm>
              <a:off x="1943708" y="4286325"/>
              <a:ext cx="986223" cy="1158899"/>
            </a:xfrm>
            <a:prstGeom prst="rect">
              <a:avLst/>
            </a:prstGeom>
            <a:noFill/>
            <a:ln w="9525">
              <a:noFill/>
              <a:miter lim="800000"/>
              <a:headEnd/>
              <a:tailEnd/>
            </a:ln>
          </p:spPr>
        </p:pic>
        <p:pic>
          <p:nvPicPr>
            <p:cNvPr id="22" name="Picture 461" descr="图片240"/>
            <p:cNvPicPr>
              <a:picLocks noChangeAspect="1" noChangeArrowheads="1"/>
            </p:cNvPicPr>
            <p:nvPr/>
          </p:nvPicPr>
          <p:blipFill>
            <a:blip r:embed="rId3" cstate="print"/>
            <a:srcRect/>
            <a:stretch>
              <a:fillRect/>
            </a:stretch>
          </p:blipFill>
          <p:spPr bwMode="auto">
            <a:xfrm>
              <a:off x="6214069" y="4286325"/>
              <a:ext cx="986223" cy="1158899"/>
            </a:xfrm>
            <a:prstGeom prst="rect">
              <a:avLst/>
            </a:prstGeom>
            <a:noFill/>
            <a:ln w="9525">
              <a:noFill/>
              <a:miter lim="800000"/>
              <a:headEnd/>
              <a:tailEnd/>
            </a:ln>
          </p:spPr>
        </p:pic>
        <p:sp>
          <p:nvSpPr>
            <p:cNvPr id="23" name="TextBox 8"/>
            <p:cNvSpPr txBox="1">
              <a:spLocks noChangeArrowheads="1"/>
            </p:cNvSpPr>
            <p:nvPr/>
          </p:nvSpPr>
          <p:spPr bwMode="auto">
            <a:xfrm>
              <a:off x="2051720" y="5441158"/>
              <a:ext cx="749174" cy="419324"/>
            </a:xfrm>
            <a:prstGeom prst="rect">
              <a:avLst/>
            </a:prstGeom>
            <a:noFill/>
            <a:ln w="9525">
              <a:noFill/>
              <a:miter lim="800000"/>
              <a:headEnd/>
              <a:tailEnd/>
            </a:ln>
          </p:spPr>
          <p:txBody>
            <a:bodyPr wrap="none">
              <a:spAutoFit/>
            </a:bodyPr>
            <a:lstStyle/>
            <a:p>
              <a:r>
                <a:rPr lang="en-US" altLang="zh-CN" sz="2000" dirty="0">
                  <a:latin typeface="+mn-ea"/>
                  <a:ea typeface="+mn-ea"/>
                </a:rPr>
                <a:t>SWA</a:t>
              </a:r>
            </a:p>
          </p:txBody>
        </p:sp>
        <p:sp>
          <p:nvSpPr>
            <p:cNvPr id="24" name="圆柱形 16"/>
            <p:cNvSpPr>
              <a:spLocks noChangeArrowheads="1"/>
            </p:cNvSpPr>
            <p:nvPr/>
          </p:nvSpPr>
          <p:spPr bwMode="auto">
            <a:xfrm rot="5400000">
              <a:off x="4268439" y="3863109"/>
              <a:ext cx="599279" cy="2044989"/>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sp>
          <p:nvSpPr>
            <p:cNvPr id="25" name="TextBox 8"/>
            <p:cNvSpPr txBox="1">
              <a:spLocks noChangeArrowheads="1"/>
            </p:cNvSpPr>
            <p:nvPr/>
          </p:nvSpPr>
          <p:spPr bwMode="auto">
            <a:xfrm>
              <a:off x="6369870" y="5441158"/>
              <a:ext cx="738556" cy="419324"/>
            </a:xfrm>
            <a:prstGeom prst="rect">
              <a:avLst/>
            </a:prstGeom>
            <a:noFill/>
            <a:ln w="9525">
              <a:noFill/>
              <a:miter lim="800000"/>
              <a:headEnd/>
              <a:tailEnd/>
            </a:ln>
          </p:spPr>
          <p:txBody>
            <a:bodyPr wrap="none">
              <a:spAutoFit/>
            </a:bodyPr>
            <a:lstStyle/>
            <a:p>
              <a:r>
                <a:rPr lang="en-US" altLang="zh-CN" sz="2000" dirty="0">
                  <a:latin typeface="+mn-ea"/>
                  <a:ea typeface="+mn-ea"/>
                </a:rPr>
                <a:t>SWB</a:t>
              </a:r>
            </a:p>
          </p:txBody>
        </p:sp>
        <p:sp>
          <p:nvSpPr>
            <p:cNvPr id="26" name="TextBox 8"/>
            <p:cNvSpPr txBox="1">
              <a:spLocks noChangeArrowheads="1"/>
            </p:cNvSpPr>
            <p:nvPr/>
          </p:nvSpPr>
          <p:spPr bwMode="auto">
            <a:xfrm>
              <a:off x="3923565" y="4120505"/>
              <a:ext cx="1341716" cy="419324"/>
            </a:xfrm>
            <a:prstGeom prst="rect">
              <a:avLst/>
            </a:prstGeom>
            <a:noFill/>
            <a:ln w="9525">
              <a:noFill/>
              <a:miter lim="800000"/>
              <a:headEnd/>
              <a:tailEnd/>
            </a:ln>
          </p:spPr>
          <p:txBody>
            <a:bodyPr wrap="none">
              <a:spAutoFit/>
            </a:bodyPr>
            <a:lstStyle/>
            <a:p>
              <a:r>
                <a:rPr lang="en-US" altLang="zh-CN" sz="2000" dirty="0">
                  <a:latin typeface="+mn-ea"/>
                  <a:ea typeface="+mn-ea"/>
                </a:rPr>
                <a:t>Eth-Trunk</a:t>
              </a:r>
            </a:p>
          </p:txBody>
        </p:sp>
      </p:grpSp>
    </p:spTree>
    <p:extLst>
      <p:ext uri="{BB962C8B-B14F-4D97-AF65-F5344CB8AC3E}">
        <p14:creationId xmlns:p14="http://schemas.microsoft.com/office/powerpoint/2010/main" val="169540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Increased bandwidth</a:t>
            </a:r>
          </a:p>
          <a:p>
            <a:pPr lvl="1"/>
            <a:r>
              <a:rPr lang="en-US" altLang="zh-CN" dirty="0" smtClean="0"/>
              <a:t>The bandwidth of the link aggregation interface is the sum of bandwidth of member interfaces.</a:t>
            </a:r>
          </a:p>
          <a:p>
            <a:r>
              <a:rPr lang="en-US" altLang="zh-CN" dirty="0" smtClean="0"/>
              <a:t>Higher reliability</a:t>
            </a:r>
          </a:p>
          <a:p>
            <a:pPr lvl="1"/>
            <a:r>
              <a:rPr lang="en-US" altLang="zh-CN" dirty="0" smtClean="0"/>
              <a:t>When an active link fails, traffic on this active link is switched to another active link, improving reliability of the link aggregation interface.</a:t>
            </a:r>
          </a:p>
          <a:p>
            <a:r>
              <a:rPr lang="en-US" altLang="zh-CN" dirty="0" smtClean="0"/>
              <a:t>Load balancing</a:t>
            </a:r>
          </a:p>
          <a:p>
            <a:pPr lvl="1"/>
            <a:r>
              <a:rPr lang="en-US" altLang="zh-CN" dirty="0" smtClean="0"/>
              <a:t>In a link aggregation group (LAG), traffic is load balanced among active links of member interfaces.</a:t>
            </a:r>
          </a:p>
          <a:p>
            <a:endParaRPr lang="zh-CN" altLang="en-US" dirty="0"/>
          </a:p>
        </p:txBody>
      </p:sp>
      <p:sp>
        <p:nvSpPr>
          <p:cNvPr id="6" name="文本占位符 5"/>
          <p:cNvSpPr>
            <a:spLocks noGrp="1"/>
          </p:cNvSpPr>
          <p:nvPr>
            <p:ph type="body" sz="quarter" idx="12"/>
          </p:nvPr>
        </p:nvSpPr>
        <p:spPr/>
        <p:txBody>
          <a:bodyPr/>
          <a:lstStyle/>
          <a:p>
            <a:r>
              <a:rPr lang="en-US" altLang="zh-CN" smtClean="0"/>
              <a:t>Advantages of Link Aggregation </a:t>
            </a:r>
            <a:endParaRPr lang="zh-CN" altLang="en-US" dirty="0"/>
          </a:p>
        </p:txBody>
      </p:sp>
    </p:spTree>
    <p:extLst>
      <p:ext uri="{BB962C8B-B14F-4D97-AF65-F5344CB8AC3E}">
        <p14:creationId xmlns:p14="http://schemas.microsoft.com/office/powerpoint/2010/main" val="2818625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b="1" dirty="0" smtClean="0"/>
              <a:t>Link aggregation technology</a:t>
            </a:r>
          </a:p>
          <a:p>
            <a:pPr lvl="1"/>
            <a:r>
              <a:rPr lang="en-US" altLang="zh-CN" dirty="0" smtClean="0">
                <a:solidFill>
                  <a:schemeClr val="bg1">
                    <a:lumMod val="50000"/>
                  </a:schemeClr>
                </a:solidFill>
              </a:rPr>
              <a:t>Basic concepts of link aggregation</a:t>
            </a:r>
          </a:p>
          <a:p>
            <a:pPr lvl="1">
              <a:buSzPct val="60000"/>
              <a:buFont typeface="Wingdings" panose="05000000000000000000" pitchFamily="2" charset="2"/>
              <a:buChar char="n"/>
            </a:pPr>
            <a:r>
              <a:rPr lang="en-US" altLang="zh-CN" dirty="0" smtClean="0"/>
              <a:t>Link aggregation modes</a:t>
            </a:r>
          </a:p>
          <a:p>
            <a:pPr lvl="1"/>
            <a:r>
              <a:rPr lang="en-US" altLang="zh-CN" dirty="0" smtClean="0">
                <a:solidFill>
                  <a:schemeClr val="bg1">
                    <a:lumMod val="50000"/>
                  </a:schemeClr>
                </a:solidFill>
              </a:rPr>
              <a:t>Application environments of link aggregation</a:t>
            </a:r>
          </a:p>
          <a:p>
            <a:r>
              <a:rPr lang="en-US" altLang="zh-CN" dirty="0" smtClean="0">
                <a:solidFill>
                  <a:schemeClr val="bg1">
                    <a:lumMod val="50000"/>
                  </a:schemeClr>
                </a:solidFill>
              </a:rPr>
              <a:t>OSPF protocol </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377890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mtClean="0"/>
              <a:t>Based on whether LACP is used or not, link aggregation can be classified into manual mode and LACP mode.</a:t>
            </a:r>
            <a:endParaRPr lang="zh-CN" altLang="en-US" dirty="0"/>
          </a:p>
        </p:txBody>
      </p:sp>
      <p:sp>
        <p:nvSpPr>
          <p:cNvPr id="6" name="文本占位符 5"/>
          <p:cNvSpPr>
            <a:spLocks noGrp="1"/>
          </p:cNvSpPr>
          <p:nvPr>
            <p:ph type="body" sz="quarter" idx="12"/>
          </p:nvPr>
        </p:nvSpPr>
        <p:spPr/>
        <p:txBody>
          <a:bodyPr/>
          <a:lstStyle/>
          <a:p>
            <a:r>
              <a:rPr lang="en-US" altLang="zh-CN" smtClean="0"/>
              <a:t>Link Aggregation Modes</a:t>
            </a:r>
            <a:endParaRPr lang="zh-CN" altLang="en-US" dirty="0"/>
          </a:p>
        </p:txBody>
      </p:sp>
      <p:grpSp>
        <p:nvGrpSpPr>
          <p:cNvPr id="34" name="组合 33"/>
          <p:cNvGrpSpPr/>
          <p:nvPr/>
        </p:nvGrpSpPr>
        <p:grpSpPr>
          <a:xfrm>
            <a:off x="3735182" y="2528901"/>
            <a:ext cx="4866096" cy="3505895"/>
            <a:chOff x="2262188" y="1556792"/>
            <a:chExt cx="4866096" cy="3505895"/>
          </a:xfrm>
        </p:grpSpPr>
        <p:grpSp>
          <p:nvGrpSpPr>
            <p:cNvPr id="35" name="组合 34"/>
            <p:cNvGrpSpPr/>
            <p:nvPr/>
          </p:nvGrpSpPr>
          <p:grpSpPr>
            <a:xfrm>
              <a:off x="2262188" y="1556792"/>
              <a:ext cx="4866096" cy="3505895"/>
              <a:chOff x="2262188" y="1304765"/>
              <a:chExt cx="4866096" cy="3505895"/>
            </a:xfrm>
          </p:grpSpPr>
          <p:grpSp>
            <p:nvGrpSpPr>
              <p:cNvPr id="38" name="Group 26"/>
              <p:cNvGrpSpPr>
                <a:grpSpLocks/>
              </p:cNvGrpSpPr>
              <p:nvPr/>
            </p:nvGrpSpPr>
            <p:grpSpPr bwMode="auto">
              <a:xfrm>
                <a:off x="2262188" y="1434563"/>
                <a:ext cx="4794617" cy="1257680"/>
                <a:chOff x="2266950" y="1797397"/>
                <a:chExt cx="4256088" cy="1015653"/>
              </a:xfrm>
            </p:grpSpPr>
            <p:cxnSp>
              <p:nvCxnSpPr>
                <p:cNvPr id="56"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cxnSp>
              <p:nvCxnSpPr>
                <p:cNvPr id="57" name="直接连接符 12"/>
                <p:cNvCxnSpPr>
                  <a:cxnSpLocks noChangeShapeType="1"/>
                </p:cNvCxnSpPr>
                <p:nvPr/>
              </p:nvCxnSpPr>
              <p:spPr bwMode="auto">
                <a:xfrm>
                  <a:off x="2916238" y="2554288"/>
                  <a:ext cx="2951162" cy="0"/>
                </a:xfrm>
                <a:prstGeom prst="line">
                  <a:avLst/>
                </a:prstGeom>
                <a:noFill/>
                <a:ln w="28575" algn="ctr">
                  <a:solidFill>
                    <a:schemeClr val="tx1"/>
                  </a:solidFill>
                  <a:round/>
                  <a:headEnd/>
                  <a:tailEnd/>
                </a:ln>
              </p:spPr>
            </p:cxnSp>
            <p:cxnSp>
              <p:nvCxnSpPr>
                <p:cNvPr id="58" name="直接连接符 12"/>
                <p:cNvCxnSpPr>
                  <a:cxnSpLocks noChangeShapeType="1"/>
                </p:cNvCxnSpPr>
                <p:nvPr/>
              </p:nvCxnSpPr>
              <p:spPr bwMode="auto">
                <a:xfrm>
                  <a:off x="2916238" y="2265363"/>
                  <a:ext cx="2951162" cy="0"/>
                </a:xfrm>
                <a:prstGeom prst="line">
                  <a:avLst/>
                </a:prstGeom>
                <a:noFill/>
                <a:ln w="28575" algn="ctr">
                  <a:solidFill>
                    <a:schemeClr val="tx1"/>
                  </a:solidFill>
                  <a:round/>
                  <a:headEnd/>
                  <a:tailEnd/>
                </a:ln>
              </p:spPr>
            </p:cxnSp>
            <p:cxnSp>
              <p:nvCxnSpPr>
                <p:cNvPr id="59"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pic>
              <p:nvPicPr>
                <p:cNvPr id="60" name="Picture 461" descr="图片240"/>
                <p:cNvPicPr>
                  <a:picLocks noChangeAspect="1" noChangeArrowheads="1"/>
                </p:cNvPicPr>
                <p:nvPr/>
              </p:nvPicPr>
              <p:blipFill>
                <a:blip r:embed="rId3" cstate="print"/>
                <a:srcRect/>
                <a:stretch>
                  <a:fillRect/>
                </a:stretch>
              </p:blipFill>
              <p:spPr bwMode="auto">
                <a:xfrm>
                  <a:off x="2266950" y="1978025"/>
                  <a:ext cx="798513" cy="835025"/>
                </a:xfrm>
                <a:prstGeom prst="rect">
                  <a:avLst/>
                </a:prstGeom>
                <a:noFill/>
                <a:ln w="9525">
                  <a:noFill/>
                  <a:miter lim="800000"/>
                  <a:headEnd/>
                  <a:tailEnd/>
                </a:ln>
              </p:spPr>
            </p:pic>
            <p:pic>
              <p:nvPicPr>
                <p:cNvPr id="61" name="Picture 461" descr="图片240"/>
                <p:cNvPicPr>
                  <a:picLocks noChangeAspect="1" noChangeArrowheads="1"/>
                </p:cNvPicPr>
                <p:nvPr/>
              </p:nvPicPr>
              <p:blipFill>
                <a:blip r:embed="rId3" cstate="print"/>
                <a:srcRect/>
                <a:stretch>
                  <a:fillRect/>
                </a:stretch>
              </p:blipFill>
              <p:spPr bwMode="auto">
                <a:xfrm>
                  <a:off x="5724525" y="1978025"/>
                  <a:ext cx="798513" cy="835025"/>
                </a:xfrm>
                <a:prstGeom prst="rect">
                  <a:avLst/>
                </a:prstGeom>
                <a:noFill/>
                <a:ln w="9525">
                  <a:noFill/>
                  <a:miter lim="800000"/>
                  <a:headEnd/>
                  <a:tailEnd/>
                </a:ln>
              </p:spPr>
            </p:pic>
            <p:sp>
              <p:nvSpPr>
                <p:cNvPr id="62" name="TextBox 8"/>
                <p:cNvSpPr txBox="1">
                  <a:spLocks noChangeArrowheads="1"/>
                </p:cNvSpPr>
                <p:nvPr/>
              </p:nvSpPr>
              <p:spPr bwMode="auto">
                <a:xfrm>
                  <a:off x="3646164" y="1797397"/>
                  <a:ext cx="1569803" cy="298258"/>
                </a:xfrm>
                <a:prstGeom prst="rect">
                  <a:avLst/>
                </a:prstGeom>
                <a:noFill/>
                <a:ln w="9525">
                  <a:noFill/>
                  <a:miter lim="800000"/>
                  <a:headEnd/>
                  <a:tailEnd/>
                </a:ln>
              </p:spPr>
              <p:txBody>
                <a:bodyPr wrap="none">
                  <a:spAutoFit/>
                </a:bodyPr>
                <a:lstStyle/>
                <a:p>
                  <a:r>
                    <a:rPr lang="en-US" altLang="zh-CN" sz="1800" dirty="0">
                      <a:latin typeface="华文细黑" pitchFamily="2" charset="-122"/>
                      <a:ea typeface="华文细黑" pitchFamily="2" charset="-122"/>
                    </a:rPr>
                    <a:t>Manual Mode</a:t>
                  </a:r>
                  <a:endParaRPr lang="en-US" altLang="zh-CN" sz="1800" dirty="0">
                    <a:latin typeface="华文细黑" pitchFamily="2" charset="-122"/>
                    <a:ea typeface="华文细黑" pitchFamily="2" charset="-122"/>
                  </a:endParaRPr>
                </a:p>
              </p:txBody>
            </p:sp>
          </p:grpSp>
          <p:grpSp>
            <p:nvGrpSpPr>
              <p:cNvPr id="39" name="Group 25"/>
              <p:cNvGrpSpPr>
                <a:grpSpLocks/>
              </p:cNvGrpSpPr>
              <p:nvPr/>
            </p:nvGrpSpPr>
            <p:grpSpPr bwMode="auto">
              <a:xfrm>
                <a:off x="2262188" y="3121208"/>
                <a:ext cx="4866096" cy="1166632"/>
                <a:chOff x="2255838" y="3496886"/>
                <a:chExt cx="4256087" cy="973514"/>
              </a:xfrm>
            </p:grpSpPr>
            <p:cxnSp>
              <p:nvCxnSpPr>
                <p:cNvPr id="49"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cxnSp>
              <p:nvCxnSpPr>
                <p:cNvPr id="50" name="直接连接符 12"/>
                <p:cNvCxnSpPr>
                  <a:cxnSpLocks noChangeShapeType="1"/>
                </p:cNvCxnSpPr>
                <p:nvPr/>
              </p:nvCxnSpPr>
              <p:spPr bwMode="auto">
                <a:xfrm>
                  <a:off x="2905125" y="4211638"/>
                  <a:ext cx="2951163" cy="0"/>
                </a:xfrm>
                <a:prstGeom prst="line">
                  <a:avLst/>
                </a:prstGeom>
                <a:noFill/>
                <a:ln w="28575" algn="ctr">
                  <a:solidFill>
                    <a:srgbClr val="C00000"/>
                  </a:solidFill>
                  <a:prstDash val="lgDash"/>
                  <a:round/>
                  <a:headEnd/>
                  <a:tailEnd/>
                </a:ln>
              </p:spPr>
            </p:cxnSp>
            <p:cxnSp>
              <p:nvCxnSpPr>
                <p:cNvPr id="51" name="直接连接符 12"/>
                <p:cNvCxnSpPr>
                  <a:cxnSpLocks noChangeShapeType="1"/>
                </p:cNvCxnSpPr>
                <p:nvPr/>
              </p:nvCxnSpPr>
              <p:spPr bwMode="auto">
                <a:xfrm>
                  <a:off x="2905125" y="3922713"/>
                  <a:ext cx="2951163" cy="0"/>
                </a:xfrm>
                <a:prstGeom prst="line">
                  <a:avLst/>
                </a:prstGeom>
                <a:noFill/>
                <a:ln w="28575" algn="ctr">
                  <a:solidFill>
                    <a:schemeClr val="tx1"/>
                  </a:solidFill>
                  <a:round/>
                  <a:headEnd/>
                  <a:tailEnd/>
                </a:ln>
              </p:spPr>
            </p:cxnSp>
            <p:cxnSp>
              <p:nvCxnSpPr>
                <p:cNvPr id="52"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pic>
              <p:nvPicPr>
                <p:cNvPr id="53" name="Picture 461" descr="图片240"/>
                <p:cNvPicPr>
                  <a:picLocks noChangeAspect="1" noChangeArrowheads="1"/>
                </p:cNvPicPr>
                <p:nvPr/>
              </p:nvPicPr>
              <p:blipFill>
                <a:blip r:embed="rId3" cstate="print"/>
                <a:srcRect/>
                <a:stretch>
                  <a:fillRect/>
                </a:stretch>
              </p:blipFill>
              <p:spPr bwMode="auto">
                <a:xfrm>
                  <a:off x="2255838" y="3635375"/>
                  <a:ext cx="798512" cy="835025"/>
                </a:xfrm>
                <a:prstGeom prst="rect">
                  <a:avLst/>
                </a:prstGeom>
                <a:noFill/>
                <a:ln w="9525">
                  <a:noFill/>
                  <a:miter lim="800000"/>
                  <a:headEnd/>
                  <a:tailEnd/>
                </a:ln>
              </p:spPr>
            </p:pic>
            <p:pic>
              <p:nvPicPr>
                <p:cNvPr id="54" name="Picture 461" descr="图片240"/>
                <p:cNvPicPr>
                  <a:picLocks noChangeAspect="1" noChangeArrowheads="1"/>
                </p:cNvPicPr>
                <p:nvPr/>
              </p:nvPicPr>
              <p:blipFill>
                <a:blip r:embed="rId3" cstate="print"/>
                <a:srcRect/>
                <a:stretch>
                  <a:fillRect/>
                </a:stretch>
              </p:blipFill>
              <p:spPr bwMode="auto">
                <a:xfrm>
                  <a:off x="5713413" y="3635375"/>
                  <a:ext cx="798512" cy="835025"/>
                </a:xfrm>
                <a:prstGeom prst="rect">
                  <a:avLst/>
                </a:prstGeom>
                <a:noFill/>
                <a:ln w="9525">
                  <a:noFill/>
                  <a:miter lim="800000"/>
                  <a:headEnd/>
                  <a:tailEnd/>
                </a:ln>
              </p:spPr>
            </p:pic>
            <p:sp>
              <p:nvSpPr>
                <p:cNvPr id="55" name="TextBox 8"/>
                <p:cNvSpPr txBox="1">
                  <a:spLocks noChangeArrowheads="1"/>
                </p:cNvSpPr>
                <p:nvPr/>
              </p:nvSpPr>
              <p:spPr bwMode="auto">
                <a:xfrm>
                  <a:off x="3810505" y="3496886"/>
                  <a:ext cx="1232460" cy="308195"/>
                </a:xfrm>
                <a:prstGeom prst="rect">
                  <a:avLst/>
                </a:prstGeom>
                <a:noFill/>
                <a:ln w="9525">
                  <a:noFill/>
                  <a:miter lim="800000"/>
                  <a:headEnd/>
                  <a:tailEnd/>
                </a:ln>
              </p:spPr>
              <p:txBody>
                <a:bodyPr wrap="none">
                  <a:spAutoFit/>
                </a:bodyPr>
                <a:lstStyle/>
                <a:p>
                  <a:r>
                    <a:rPr lang="en-US" altLang="zh-CN" sz="1800" dirty="0"/>
                    <a:t>LACP</a:t>
                  </a:r>
                  <a:r>
                    <a:rPr lang="zh-CN" altLang="en-US" sz="1800" dirty="0">
                      <a:latin typeface="华文细黑" pitchFamily="2" charset="-122"/>
                      <a:ea typeface="华文细黑" pitchFamily="2" charset="-122"/>
                    </a:rPr>
                    <a:t> </a:t>
                  </a:r>
                  <a:r>
                    <a:rPr lang="en-US" altLang="zh-CN" sz="1800" dirty="0">
                      <a:latin typeface="华文细黑" pitchFamily="2" charset="-122"/>
                      <a:ea typeface="华文细黑" pitchFamily="2" charset="-122"/>
                    </a:rPr>
                    <a:t>Mode</a:t>
                  </a:r>
                  <a:endParaRPr lang="en-US" altLang="zh-CN" sz="1800" dirty="0">
                    <a:latin typeface="华文细黑" pitchFamily="2" charset="-122"/>
                    <a:ea typeface="华文细黑" pitchFamily="2" charset="-122"/>
                  </a:endParaRPr>
                </a:p>
              </p:txBody>
            </p:sp>
          </p:grpSp>
          <p:grpSp>
            <p:nvGrpSpPr>
              <p:cNvPr id="40" name="Group 24"/>
              <p:cNvGrpSpPr>
                <a:grpSpLocks/>
              </p:cNvGrpSpPr>
              <p:nvPr/>
            </p:nvGrpSpPr>
            <p:grpSpPr bwMode="auto">
              <a:xfrm>
                <a:off x="3333045" y="4437470"/>
                <a:ext cx="2832978" cy="373190"/>
                <a:chOff x="3178338" y="4701209"/>
                <a:chExt cx="2853881" cy="386164"/>
              </a:xfrm>
            </p:grpSpPr>
            <p:cxnSp>
              <p:nvCxnSpPr>
                <p:cNvPr id="45" name="直接连接符 12"/>
                <p:cNvCxnSpPr>
                  <a:cxnSpLocks noChangeShapeType="1"/>
                </p:cNvCxnSpPr>
                <p:nvPr/>
              </p:nvCxnSpPr>
              <p:spPr bwMode="auto">
                <a:xfrm>
                  <a:off x="4644008" y="4869160"/>
                  <a:ext cx="457200" cy="0"/>
                </a:xfrm>
                <a:prstGeom prst="line">
                  <a:avLst/>
                </a:prstGeom>
                <a:noFill/>
                <a:ln w="28575" algn="ctr">
                  <a:solidFill>
                    <a:srgbClr val="C00000"/>
                  </a:solidFill>
                  <a:prstDash val="lgDash"/>
                  <a:round/>
                  <a:headEnd/>
                  <a:tailEnd/>
                </a:ln>
              </p:spPr>
            </p:cxnSp>
            <p:cxnSp>
              <p:nvCxnSpPr>
                <p:cNvPr id="46" name="直接连接符 12"/>
                <p:cNvCxnSpPr>
                  <a:cxnSpLocks noChangeShapeType="1"/>
                </p:cNvCxnSpPr>
                <p:nvPr/>
              </p:nvCxnSpPr>
              <p:spPr bwMode="auto">
                <a:xfrm>
                  <a:off x="3178338" y="4869160"/>
                  <a:ext cx="457200" cy="0"/>
                </a:xfrm>
                <a:prstGeom prst="line">
                  <a:avLst/>
                </a:prstGeom>
                <a:noFill/>
                <a:ln w="28575" algn="ctr">
                  <a:solidFill>
                    <a:schemeClr val="tx1"/>
                  </a:solidFill>
                  <a:round/>
                  <a:headEnd/>
                  <a:tailEnd/>
                </a:ln>
              </p:spPr>
            </p:cxnSp>
            <p:sp>
              <p:nvSpPr>
                <p:cNvPr id="47" name="TextBox 8"/>
                <p:cNvSpPr txBox="1">
                  <a:spLocks noChangeArrowheads="1"/>
                </p:cNvSpPr>
                <p:nvPr/>
              </p:nvSpPr>
              <p:spPr bwMode="auto">
                <a:xfrm>
                  <a:off x="3682394" y="4705201"/>
                  <a:ext cx="777509" cy="382172"/>
                </a:xfrm>
                <a:prstGeom prst="rect">
                  <a:avLst/>
                </a:prstGeom>
                <a:noFill/>
                <a:ln w="9525">
                  <a:noFill/>
                  <a:miter lim="800000"/>
                  <a:headEnd/>
                  <a:tailEnd/>
                </a:ln>
              </p:spPr>
              <p:txBody>
                <a:bodyPr wrap="none">
                  <a:spAutoFit/>
                </a:bodyPr>
                <a:lstStyle/>
                <a:p>
                  <a:r>
                    <a:rPr lang="en-US" altLang="zh-CN" sz="1800" dirty="0"/>
                    <a:t>Active</a:t>
                  </a:r>
                </a:p>
              </p:txBody>
            </p:sp>
            <p:sp>
              <p:nvSpPr>
                <p:cNvPr id="48" name="TextBox 8"/>
                <p:cNvSpPr txBox="1">
                  <a:spLocks noChangeArrowheads="1"/>
                </p:cNvSpPr>
                <p:nvPr/>
              </p:nvSpPr>
              <p:spPr bwMode="auto">
                <a:xfrm>
                  <a:off x="5138895" y="4701209"/>
                  <a:ext cx="893324" cy="382172"/>
                </a:xfrm>
                <a:prstGeom prst="rect">
                  <a:avLst/>
                </a:prstGeom>
                <a:noFill/>
                <a:ln w="9525">
                  <a:noFill/>
                  <a:miter lim="800000"/>
                  <a:headEnd/>
                  <a:tailEnd/>
                </a:ln>
              </p:spPr>
              <p:txBody>
                <a:bodyPr wrap="none">
                  <a:spAutoFit/>
                </a:bodyPr>
                <a:lstStyle/>
                <a:p>
                  <a:r>
                    <a:rPr lang="en-US" altLang="zh-CN" sz="1800" dirty="0"/>
                    <a:t>Backup</a:t>
                  </a:r>
                </a:p>
              </p:txBody>
            </p:sp>
          </p:grpSp>
          <p:sp>
            <p:nvSpPr>
              <p:cNvPr id="41" name="TextBox 8"/>
              <p:cNvSpPr txBox="1">
                <a:spLocks noChangeArrowheads="1"/>
              </p:cNvSpPr>
              <p:nvPr/>
            </p:nvSpPr>
            <p:spPr bwMode="auto">
              <a:xfrm>
                <a:off x="2374922" y="1304765"/>
                <a:ext cx="647613" cy="369332"/>
              </a:xfrm>
              <a:prstGeom prst="rect">
                <a:avLst/>
              </a:prstGeom>
              <a:noFill/>
              <a:ln w="9525">
                <a:noFill/>
                <a:miter lim="800000"/>
                <a:headEnd/>
                <a:tailEnd/>
              </a:ln>
            </p:spPr>
            <p:txBody>
              <a:bodyPr wrap="none">
                <a:spAutoFit/>
              </a:bodyPr>
              <a:lstStyle/>
              <a:p>
                <a:r>
                  <a:rPr lang="en-US" altLang="zh-CN" sz="1800" dirty="0"/>
                  <a:t>SWA</a:t>
                </a:r>
              </a:p>
            </p:txBody>
          </p:sp>
          <p:sp>
            <p:nvSpPr>
              <p:cNvPr id="42" name="TextBox 8"/>
              <p:cNvSpPr txBox="1">
                <a:spLocks noChangeArrowheads="1"/>
              </p:cNvSpPr>
              <p:nvPr/>
            </p:nvSpPr>
            <p:spPr bwMode="auto">
              <a:xfrm>
                <a:off x="6246070" y="1304765"/>
                <a:ext cx="636713" cy="369332"/>
              </a:xfrm>
              <a:prstGeom prst="rect">
                <a:avLst/>
              </a:prstGeom>
              <a:noFill/>
              <a:ln w="9525">
                <a:noFill/>
                <a:miter lim="800000"/>
                <a:headEnd/>
                <a:tailEnd/>
              </a:ln>
            </p:spPr>
            <p:txBody>
              <a:bodyPr wrap="none">
                <a:spAutoFit/>
              </a:bodyPr>
              <a:lstStyle/>
              <a:p>
                <a:r>
                  <a:rPr lang="en-US" altLang="zh-CN" sz="1800" dirty="0"/>
                  <a:t>SWB</a:t>
                </a:r>
              </a:p>
            </p:txBody>
          </p:sp>
          <p:sp>
            <p:nvSpPr>
              <p:cNvPr id="43" name="TextBox 8"/>
              <p:cNvSpPr txBox="1">
                <a:spLocks noChangeArrowheads="1"/>
              </p:cNvSpPr>
              <p:nvPr/>
            </p:nvSpPr>
            <p:spPr bwMode="auto">
              <a:xfrm>
                <a:off x="2410317" y="2935051"/>
                <a:ext cx="647613" cy="369332"/>
              </a:xfrm>
              <a:prstGeom prst="rect">
                <a:avLst/>
              </a:prstGeom>
              <a:noFill/>
              <a:ln w="9525">
                <a:noFill/>
                <a:miter lim="800000"/>
                <a:headEnd/>
                <a:tailEnd/>
              </a:ln>
            </p:spPr>
            <p:txBody>
              <a:bodyPr wrap="none">
                <a:spAutoFit/>
              </a:bodyPr>
              <a:lstStyle/>
              <a:p>
                <a:r>
                  <a:rPr lang="en-US" altLang="zh-CN" sz="1800" dirty="0"/>
                  <a:t>SWA</a:t>
                </a:r>
              </a:p>
            </p:txBody>
          </p:sp>
          <p:sp>
            <p:nvSpPr>
              <p:cNvPr id="44" name="TextBox 8"/>
              <p:cNvSpPr txBox="1">
                <a:spLocks noChangeArrowheads="1"/>
              </p:cNvSpPr>
              <p:nvPr/>
            </p:nvSpPr>
            <p:spPr bwMode="auto">
              <a:xfrm>
                <a:off x="6246070" y="2969738"/>
                <a:ext cx="636713" cy="369332"/>
              </a:xfrm>
              <a:prstGeom prst="rect">
                <a:avLst/>
              </a:prstGeom>
              <a:noFill/>
              <a:ln w="9525">
                <a:noFill/>
                <a:miter lim="800000"/>
                <a:headEnd/>
                <a:tailEnd/>
              </a:ln>
            </p:spPr>
            <p:txBody>
              <a:bodyPr wrap="none">
                <a:spAutoFit/>
              </a:bodyPr>
              <a:lstStyle/>
              <a:p>
                <a:r>
                  <a:rPr lang="en-US" altLang="zh-CN" sz="1800" dirty="0"/>
                  <a:t>SWB</a:t>
                </a:r>
              </a:p>
            </p:txBody>
          </p:sp>
        </p:grpSp>
        <p:sp>
          <p:nvSpPr>
            <p:cNvPr id="36" name="圆柱形 16"/>
            <p:cNvSpPr>
              <a:spLocks noChangeArrowheads="1"/>
            </p:cNvSpPr>
            <p:nvPr/>
          </p:nvSpPr>
          <p:spPr bwMode="auto">
            <a:xfrm rot="5400000">
              <a:off x="4373587" y="1376938"/>
              <a:ext cx="571819" cy="2087009"/>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p>
          </p:txBody>
        </p:sp>
        <p:sp>
          <p:nvSpPr>
            <p:cNvPr id="37" name="圆柱形 16"/>
            <p:cNvSpPr>
              <a:spLocks noChangeArrowheads="1"/>
            </p:cNvSpPr>
            <p:nvPr/>
          </p:nvSpPr>
          <p:spPr bwMode="auto">
            <a:xfrm rot="5400000">
              <a:off x="4373587" y="3005416"/>
              <a:ext cx="571819" cy="2087009"/>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p>
          </p:txBody>
        </p:sp>
      </p:grpSp>
    </p:spTree>
    <p:extLst>
      <p:ext uri="{BB962C8B-B14F-4D97-AF65-F5344CB8AC3E}">
        <p14:creationId xmlns:p14="http://schemas.microsoft.com/office/powerpoint/2010/main" val="3075626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dirty="0" smtClean="0"/>
              <a:t>An Eth-Trunk is created between SWA and SWB. In manual mode, three active links participate in data forwarding and load balance traffic. </a:t>
            </a:r>
            <a:endParaRPr lang="en-US" altLang="zh-CN" dirty="0"/>
          </a:p>
        </p:txBody>
      </p:sp>
      <p:sp>
        <p:nvSpPr>
          <p:cNvPr id="6" name="文本占位符 5"/>
          <p:cNvSpPr>
            <a:spLocks noGrp="1"/>
          </p:cNvSpPr>
          <p:nvPr>
            <p:ph type="body" sz="quarter" idx="12"/>
          </p:nvPr>
        </p:nvSpPr>
        <p:spPr/>
        <p:txBody>
          <a:bodyPr/>
          <a:lstStyle/>
          <a:p>
            <a:r>
              <a:rPr lang="en-US" altLang="zh-CN" smtClean="0"/>
              <a:t>Link Aggregation in Manual Mode </a:t>
            </a:r>
            <a:endParaRPr lang="zh-CN" altLang="en-US" dirty="0"/>
          </a:p>
        </p:txBody>
      </p:sp>
      <p:grpSp>
        <p:nvGrpSpPr>
          <p:cNvPr id="38" name="组合 37"/>
          <p:cNvGrpSpPr/>
          <p:nvPr/>
        </p:nvGrpSpPr>
        <p:grpSpPr>
          <a:xfrm>
            <a:off x="2747628" y="2672916"/>
            <a:ext cx="6120680" cy="3204355"/>
            <a:chOff x="2267744" y="1628801"/>
            <a:chExt cx="4866096" cy="3204355"/>
          </a:xfrm>
        </p:grpSpPr>
        <p:grpSp>
          <p:nvGrpSpPr>
            <p:cNvPr id="39" name="组合 38"/>
            <p:cNvGrpSpPr/>
            <p:nvPr/>
          </p:nvGrpSpPr>
          <p:grpSpPr>
            <a:xfrm>
              <a:off x="2267744" y="1628801"/>
              <a:ext cx="4866096" cy="3204355"/>
              <a:chOff x="2262188" y="1412777"/>
              <a:chExt cx="4866096" cy="3204355"/>
            </a:xfrm>
          </p:grpSpPr>
          <p:grpSp>
            <p:nvGrpSpPr>
              <p:cNvPr id="42" name="组合 41"/>
              <p:cNvGrpSpPr/>
              <p:nvPr/>
            </p:nvGrpSpPr>
            <p:grpSpPr>
              <a:xfrm>
                <a:off x="2262188" y="1412777"/>
                <a:ext cx="4866096" cy="3204355"/>
                <a:chOff x="2262188" y="1304765"/>
                <a:chExt cx="4866096" cy="3204355"/>
              </a:xfrm>
            </p:grpSpPr>
            <p:cxnSp>
              <p:nvCxnSpPr>
                <p:cNvPr id="44" name="直接连接符 12"/>
                <p:cNvCxnSpPr>
                  <a:cxnSpLocks noChangeShapeType="1"/>
                </p:cNvCxnSpPr>
                <p:nvPr/>
              </p:nvCxnSpPr>
              <p:spPr bwMode="auto">
                <a:xfrm>
                  <a:off x="3156935" y="4005064"/>
                  <a:ext cx="3107253" cy="0"/>
                </a:xfrm>
                <a:prstGeom prst="line">
                  <a:avLst/>
                </a:prstGeom>
                <a:noFill/>
                <a:ln w="28575" algn="ctr">
                  <a:solidFill>
                    <a:schemeClr val="tx1"/>
                  </a:solidFill>
                  <a:round/>
                  <a:headEnd/>
                  <a:tailEnd/>
                </a:ln>
              </p:spPr>
            </p:cxnSp>
            <p:grpSp>
              <p:nvGrpSpPr>
                <p:cNvPr id="45" name="组合 44"/>
                <p:cNvGrpSpPr/>
                <p:nvPr/>
              </p:nvGrpSpPr>
              <p:grpSpPr>
                <a:xfrm>
                  <a:off x="2262188" y="1304765"/>
                  <a:ext cx="4866096" cy="2983073"/>
                  <a:chOff x="2262188" y="1592796"/>
                  <a:chExt cx="4902100" cy="3096342"/>
                </a:xfrm>
              </p:grpSpPr>
              <p:grpSp>
                <p:nvGrpSpPr>
                  <p:cNvPr id="54" name="Group 26"/>
                  <p:cNvGrpSpPr>
                    <a:grpSpLocks/>
                  </p:cNvGrpSpPr>
                  <p:nvPr/>
                </p:nvGrpSpPr>
                <p:grpSpPr bwMode="auto">
                  <a:xfrm>
                    <a:off x="2262188" y="1882118"/>
                    <a:ext cx="4830092" cy="1150831"/>
                    <a:chOff x="2266950" y="1917680"/>
                    <a:chExt cx="4256088" cy="895370"/>
                  </a:xfrm>
                </p:grpSpPr>
                <p:cxnSp>
                  <p:nvCxnSpPr>
                    <p:cNvPr id="100"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cxnSp>
                  <p:nvCxnSpPr>
                    <p:cNvPr id="101" name="直接连接符 12"/>
                    <p:cNvCxnSpPr>
                      <a:cxnSpLocks noChangeShapeType="1"/>
                    </p:cNvCxnSpPr>
                    <p:nvPr/>
                  </p:nvCxnSpPr>
                  <p:spPr bwMode="auto">
                    <a:xfrm>
                      <a:off x="2916238" y="2554288"/>
                      <a:ext cx="2951162" cy="0"/>
                    </a:xfrm>
                    <a:prstGeom prst="line">
                      <a:avLst/>
                    </a:prstGeom>
                    <a:noFill/>
                    <a:ln w="28575" algn="ctr">
                      <a:solidFill>
                        <a:schemeClr val="tx1"/>
                      </a:solidFill>
                      <a:round/>
                      <a:headEnd/>
                      <a:tailEnd/>
                    </a:ln>
                  </p:spPr>
                </p:cxnSp>
                <p:cxnSp>
                  <p:nvCxnSpPr>
                    <p:cNvPr id="102" name="直接连接符 12"/>
                    <p:cNvCxnSpPr>
                      <a:cxnSpLocks noChangeShapeType="1"/>
                    </p:cNvCxnSpPr>
                    <p:nvPr/>
                  </p:nvCxnSpPr>
                  <p:spPr bwMode="auto">
                    <a:xfrm>
                      <a:off x="2916238" y="2265363"/>
                      <a:ext cx="2951162" cy="0"/>
                    </a:xfrm>
                    <a:prstGeom prst="line">
                      <a:avLst/>
                    </a:prstGeom>
                    <a:noFill/>
                    <a:ln w="28575" algn="ctr">
                      <a:solidFill>
                        <a:schemeClr val="tx1"/>
                      </a:solidFill>
                      <a:round/>
                      <a:headEnd/>
                      <a:tailEnd/>
                    </a:ln>
                  </p:spPr>
                </p:cxnSp>
                <p:cxnSp>
                  <p:nvCxnSpPr>
                    <p:cNvPr id="103"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pic>
                  <p:nvPicPr>
                    <p:cNvPr id="104" name="Picture 461" descr="图片240"/>
                    <p:cNvPicPr>
                      <a:picLocks noChangeAspect="1" noChangeArrowheads="1"/>
                    </p:cNvPicPr>
                    <p:nvPr/>
                  </p:nvPicPr>
                  <p:blipFill>
                    <a:blip r:embed="rId3" cstate="print"/>
                    <a:srcRect/>
                    <a:stretch>
                      <a:fillRect/>
                    </a:stretch>
                  </p:blipFill>
                  <p:spPr bwMode="auto">
                    <a:xfrm>
                      <a:off x="2266950" y="1978025"/>
                      <a:ext cx="798513" cy="835025"/>
                    </a:xfrm>
                    <a:prstGeom prst="rect">
                      <a:avLst/>
                    </a:prstGeom>
                    <a:noFill/>
                    <a:ln w="9525">
                      <a:noFill/>
                      <a:miter lim="800000"/>
                      <a:headEnd/>
                      <a:tailEnd/>
                    </a:ln>
                  </p:spPr>
                </p:pic>
                <p:pic>
                  <p:nvPicPr>
                    <p:cNvPr id="105" name="Picture 461" descr="图片240"/>
                    <p:cNvPicPr>
                      <a:picLocks noChangeAspect="1" noChangeArrowheads="1"/>
                    </p:cNvPicPr>
                    <p:nvPr/>
                  </p:nvPicPr>
                  <p:blipFill>
                    <a:blip r:embed="rId3" cstate="print"/>
                    <a:srcRect/>
                    <a:stretch>
                      <a:fillRect/>
                    </a:stretch>
                  </p:blipFill>
                  <p:spPr bwMode="auto">
                    <a:xfrm>
                      <a:off x="5724525" y="1978025"/>
                      <a:ext cx="798513" cy="835025"/>
                    </a:xfrm>
                    <a:prstGeom prst="rect">
                      <a:avLst/>
                    </a:prstGeom>
                    <a:noFill/>
                    <a:ln w="9525">
                      <a:noFill/>
                      <a:miter lim="800000"/>
                      <a:headEnd/>
                      <a:tailEnd/>
                    </a:ln>
                  </p:spPr>
                </p:pic>
                <p:sp>
                  <p:nvSpPr>
                    <p:cNvPr id="106" name="TextBox 8"/>
                    <p:cNvSpPr txBox="1">
                      <a:spLocks noChangeArrowheads="1"/>
                    </p:cNvSpPr>
                    <p:nvPr/>
                  </p:nvSpPr>
                  <p:spPr bwMode="auto">
                    <a:xfrm>
                      <a:off x="3867131" y="1917680"/>
                      <a:ext cx="1087422" cy="298259"/>
                    </a:xfrm>
                    <a:prstGeom prst="rect">
                      <a:avLst/>
                    </a:prstGeom>
                    <a:noFill/>
                    <a:ln w="9525">
                      <a:noFill/>
                      <a:miter lim="800000"/>
                      <a:headEnd/>
                      <a:tailEnd/>
                    </a:ln>
                  </p:spPr>
                  <p:txBody>
                    <a:bodyPr wrap="none">
                      <a:spAutoFit/>
                    </a:bodyPr>
                    <a:lstStyle/>
                    <a:p>
                      <a:r>
                        <a:rPr lang="en-US" altLang="zh-CN" sz="1800" dirty="0">
                          <a:latin typeface="+mn-ea"/>
                          <a:ea typeface="+mn-ea"/>
                        </a:rPr>
                        <a:t>Eth-trunk</a:t>
                      </a:r>
                      <a:endParaRPr lang="en-US" altLang="zh-CN" sz="1800" dirty="0">
                        <a:latin typeface="+mn-ea"/>
                        <a:ea typeface="+mn-ea"/>
                      </a:endParaRPr>
                    </a:p>
                  </p:txBody>
                </p:sp>
              </p:grpSp>
              <p:grpSp>
                <p:nvGrpSpPr>
                  <p:cNvPr id="55" name="Group 25"/>
                  <p:cNvGrpSpPr>
                    <a:grpSpLocks/>
                  </p:cNvGrpSpPr>
                  <p:nvPr/>
                </p:nvGrpSpPr>
                <p:grpSpPr bwMode="auto">
                  <a:xfrm>
                    <a:off x="2262188" y="3601710"/>
                    <a:ext cx="4902100" cy="1087428"/>
                    <a:chOff x="2255838" y="3596173"/>
                    <a:chExt cx="4256087" cy="874227"/>
                  </a:xfrm>
                </p:grpSpPr>
                <p:cxnSp>
                  <p:nvCxnSpPr>
                    <p:cNvPr id="60"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cxnSp>
                  <p:nvCxnSpPr>
                    <p:cNvPr id="61" name="直接连接符 12"/>
                    <p:cNvCxnSpPr>
                      <a:cxnSpLocks noChangeShapeType="1"/>
                    </p:cNvCxnSpPr>
                    <p:nvPr/>
                  </p:nvCxnSpPr>
                  <p:spPr bwMode="auto">
                    <a:xfrm>
                      <a:off x="2905125" y="3922713"/>
                      <a:ext cx="2951163" cy="0"/>
                    </a:xfrm>
                    <a:prstGeom prst="line">
                      <a:avLst/>
                    </a:prstGeom>
                    <a:noFill/>
                    <a:ln w="28575" algn="ctr">
                      <a:solidFill>
                        <a:schemeClr val="tx1"/>
                      </a:solidFill>
                      <a:round/>
                      <a:headEnd/>
                      <a:tailEnd/>
                    </a:ln>
                  </p:spPr>
                </p:cxnSp>
                <p:cxnSp>
                  <p:nvCxnSpPr>
                    <p:cNvPr id="62"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pic>
                  <p:nvPicPr>
                    <p:cNvPr id="63" name="Picture 461" descr="图片240"/>
                    <p:cNvPicPr>
                      <a:picLocks noChangeAspect="1" noChangeArrowheads="1"/>
                    </p:cNvPicPr>
                    <p:nvPr/>
                  </p:nvPicPr>
                  <p:blipFill>
                    <a:blip r:embed="rId3" cstate="print"/>
                    <a:srcRect/>
                    <a:stretch>
                      <a:fillRect/>
                    </a:stretch>
                  </p:blipFill>
                  <p:spPr bwMode="auto">
                    <a:xfrm>
                      <a:off x="2255838" y="3635375"/>
                      <a:ext cx="798512" cy="835025"/>
                    </a:xfrm>
                    <a:prstGeom prst="rect">
                      <a:avLst/>
                    </a:prstGeom>
                    <a:noFill/>
                    <a:ln w="9525">
                      <a:noFill/>
                      <a:miter lim="800000"/>
                      <a:headEnd/>
                      <a:tailEnd/>
                    </a:ln>
                  </p:spPr>
                </p:pic>
                <p:pic>
                  <p:nvPicPr>
                    <p:cNvPr id="64" name="Picture 461" descr="图片240"/>
                    <p:cNvPicPr>
                      <a:picLocks noChangeAspect="1" noChangeArrowheads="1"/>
                    </p:cNvPicPr>
                    <p:nvPr/>
                  </p:nvPicPr>
                  <p:blipFill>
                    <a:blip r:embed="rId3" cstate="print"/>
                    <a:srcRect/>
                    <a:stretch>
                      <a:fillRect/>
                    </a:stretch>
                  </p:blipFill>
                  <p:spPr bwMode="auto">
                    <a:xfrm>
                      <a:off x="5713413" y="3635375"/>
                      <a:ext cx="798512" cy="835025"/>
                    </a:xfrm>
                    <a:prstGeom prst="rect">
                      <a:avLst/>
                    </a:prstGeom>
                    <a:noFill/>
                    <a:ln w="9525">
                      <a:noFill/>
                      <a:miter lim="800000"/>
                      <a:headEnd/>
                      <a:tailEnd/>
                    </a:ln>
                  </p:spPr>
                </p:pic>
                <p:sp>
                  <p:nvSpPr>
                    <p:cNvPr id="65" name="TextBox 8"/>
                    <p:cNvSpPr txBox="1">
                      <a:spLocks noChangeArrowheads="1"/>
                    </p:cNvSpPr>
                    <p:nvPr/>
                  </p:nvSpPr>
                  <p:spPr bwMode="auto">
                    <a:xfrm>
                      <a:off x="3810505" y="3596173"/>
                      <a:ext cx="1071448" cy="308195"/>
                    </a:xfrm>
                    <a:prstGeom prst="rect">
                      <a:avLst/>
                    </a:prstGeom>
                    <a:noFill/>
                    <a:ln w="9525">
                      <a:noFill/>
                      <a:miter lim="800000"/>
                      <a:headEnd/>
                      <a:tailEnd/>
                    </a:ln>
                  </p:spPr>
                  <p:txBody>
                    <a:bodyPr wrap="none">
                      <a:spAutoFit/>
                    </a:bodyPr>
                    <a:lstStyle/>
                    <a:p>
                      <a:r>
                        <a:rPr lang="en-US" altLang="zh-CN" sz="1800" dirty="0">
                          <a:latin typeface="+mn-ea"/>
                          <a:ea typeface="+mn-ea"/>
                        </a:rPr>
                        <a:t>Eth-trunk</a:t>
                      </a:r>
                      <a:endParaRPr lang="en-US" altLang="zh-CN" sz="1800" dirty="0">
                        <a:latin typeface="+mn-ea"/>
                        <a:ea typeface="+mn-ea"/>
                      </a:endParaRPr>
                    </a:p>
                  </p:txBody>
                </p:sp>
              </p:grpSp>
              <p:sp>
                <p:nvSpPr>
                  <p:cNvPr id="56" name="TextBox 8"/>
                  <p:cNvSpPr txBox="1">
                    <a:spLocks noChangeArrowheads="1"/>
                  </p:cNvSpPr>
                  <p:nvPr/>
                </p:nvSpPr>
                <p:spPr bwMode="auto">
                  <a:xfrm>
                    <a:off x="2375756" y="1592796"/>
                    <a:ext cx="711444" cy="383356"/>
                  </a:xfrm>
                  <a:prstGeom prst="rect">
                    <a:avLst/>
                  </a:prstGeom>
                  <a:noFill/>
                  <a:ln w="9525">
                    <a:noFill/>
                    <a:miter lim="800000"/>
                    <a:headEnd/>
                    <a:tailEnd/>
                  </a:ln>
                </p:spPr>
                <p:txBody>
                  <a:bodyPr wrap="none">
                    <a:spAutoFit/>
                  </a:bodyPr>
                  <a:lstStyle/>
                  <a:p>
                    <a:r>
                      <a:rPr lang="en-US" altLang="zh-CN" sz="1800" dirty="0">
                        <a:latin typeface="+mn-ea"/>
                        <a:ea typeface="+mn-ea"/>
                      </a:rPr>
                      <a:t>SWA</a:t>
                    </a:r>
                  </a:p>
                </p:txBody>
              </p:sp>
              <p:sp>
                <p:nvSpPr>
                  <p:cNvPr id="57" name="TextBox 8"/>
                  <p:cNvSpPr txBox="1">
                    <a:spLocks noChangeArrowheads="1"/>
                  </p:cNvSpPr>
                  <p:nvPr/>
                </p:nvSpPr>
                <p:spPr bwMode="auto">
                  <a:xfrm>
                    <a:off x="6275547" y="1592796"/>
                    <a:ext cx="702789" cy="383356"/>
                  </a:xfrm>
                  <a:prstGeom prst="rect">
                    <a:avLst/>
                  </a:prstGeom>
                  <a:noFill/>
                  <a:ln w="9525">
                    <a:noFill/>
                    <a:miter lim="800000"/>
                    <a:headEnd/>
                    <a:tailEnd/>
                  </a:ln>
                </p:spPr>
                <p:txBody>
                  <a:bodyPr wrap="none">
                    <a:spAutoFit/>
                  </a:bodyPr>
                  <a:lstStyle/>
                  <a:p>
                    <a:r>
                      <a:rPr lang="en-US" altLang="zh-CN" sz="1800" dirty="0">
                        <a:latin typeface="+mn-ea"/>
                        <a:ea typeface="+mn-ea"/>
                      </a:rPr>
                      <a:t>SWB</a:t>
                    </a:r>
                  </a:p>
                </p:txBody>
              </p:sp>
              <p:sp>
                <p:nvSpPr>
                  <p:cNvPr id="58" name="TextBox 8"/>
                  <p:cNvSpPr txBox="1">
                    <a:spLocks noChangeArrowheads="1"/>
                  </p:cNvSpPr>
                  <p:nvPr/>
                </p:nvSpPr>
                <p:spPr bwMode="auto">
                  <a:xfrm>
                    <a:off x="2411413" y="3284984"/>
                    <a:ext cx="711444" cy="383356"/>
                  </a:xfrm>
                  <a:prstGeom prst="rect">
                    <a:avLst/>
                  </a:prstGeom>
                  <a:noFill/>
                  <a:ln w="9525">
                    <a:noFill/>
                    <a:miter lim="800000"/>
                    <a:headEnd/>
                    <a:tailEnd/>
                  </a:ln>
                </p:spPr>
                <p:txBody>
                  <a:bodyPr wrap="none">
                    <a:spAutoFit/>
                  </a:bodyPr>
                  <a:lstStyle/>
                  <a:p>
                    <a:r>
                      <a:rPr lang="en-US" altLang="zh-CN" sz="1800" dirty="0">
                        <a:latin typeface="+mn-ea"/>
                        <a:ea typeface="+mn-ea"/>
                      </a:rPr>
                      <a:t>SWA</a:t>
                    </a:r>
                  </a:p>
                </p:txBody>
              </p:sp>
              <p:sp>
                <p:nvSpPr>
                  <p:cNvPr id="59" name="TextBox 8"/>
                  <p:cNvSpPr txBox="1">
                    <a:spLocks noChangeArrowheads="1"/>
                  </p:cNvSpPr>
                  <p:nvPr/>
                </p:nvSpPr>
                <p:spPr bwMode="auto">
                  <a:xfrm>
                    <a:off x="6275547" y="3320988"/>
                    <a:ext cx="702789" cy="383356"/>
                  </a:xfrm>
                  <a:prstGeom prst="rect">
                    <a:avLst/>
                  </a:prstGeom>
                  <a:noFill/>
                  <a:ln w="9525">
                    <a:noFill/>
                    <a:miter lim="800000"/>
                    <a:headEnd/>
                    <a:tailEnd/>
                  </a:ln>
                </p:spPr>
                <p:txBody>
                  <a:bodyPr wrap="none">
                    <a:spAutoFit/>
                  </a:bodyPr>
                  <a:lstStyle/>
                  <a:p>
                    <a:r>
                      <a:rPr lang="en-US" altLang="zh-CN" sz="1800" dirty="0">
                        <a:latin typeface="+mn-ea"/>
                        <a:ea typeface="+mn-ea"/>
                      </a:rPr>
                      <a:t>SWB</a:t>
                    </a:r>
                  </a:p>
                </p:txBody>
              </p:sp>
            </p:grpSp>
            <p:sp>
              <p:nvSpPr>
                <p:cNvPr id="46" name="下箭头 45"/>
                <p:cNvSpPr/>
                <p:nvPr/>
              </p:nvSpPr>
              <p:spPr bwMode="auto">
                <a:xfrm>
                  <a:off x="4337974" y="2564904"/>
                  <a:ext cx="450050" cy="648072"/>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47" name="TextBox 8"/>
                <p:cNvSpPr txBox="1">
                  <a:spLocks noChangeArrowheads="1"/>
                </p:cNvSpPr>
                <p:nvPr/>
              </p:nvSpPr>
              <p:spPr bwMode="auto">
                <a:xfrm>
                  <a:off x="3203849" y="1772816"/>
                  <a:ext cx="396043" cy="276999"/>
                </a:xfrm>
                <a:prstGeom prst="rect">
                  <a:avLst/>
                </a:prstGeom>
                <a:noFill/>
                <a:ln w="9525">
                  <a:noFill/>
                  <a:miter lim="800000"/>
                  <a:headEnd/>
                  <a:tailEnd/>
                </a:ln>
              </p:spPr>
              <p:txBody>
                <a:bodyPr wrap="square">
                  <a:spAutoFit/>
                </a:bodyPr>
                <a:lstStyle/>
                <a:p>
                  <a:r>
                    <a:rPr lang="en-US" altLang="zh-CN" sz="1200" dirty="0">
                      <a:latin typeface="+mn-ea"/>
                      <a:ea typeface="+mn-ea"/>
                    </a:rPr>
                    <a:t>A%</a:t>
                  </a:r>
                  <a:endParaRPr lang="en-US" altLang="zh-CN" sz="1200" dirty="0">
                    <a:latin typeface="+mn-ea"/>
                    <a:ea typeface="+mn-ea"/>
                  </a:endParaRPr>
                </a:p>
              </p:txBody>
            </p:sp>
            <p:sp>
              <p:nvSpPr>
                <p:cNvPr id="48" name="TextBox 8"/>
                <p:cNvSpPr txBox="1">
                  <a:spLocks noChangeArrowheads="1"/>
                </p:cNvSpPr>
                <p:nvPr/>
              </p:nvSpPr>
              <p:spPr bwMode="auto">
                <a:xfrm>
                  <a:off x="3203848" y="1986952"/>
                  <a:ext cx="396043" cy="276999"/>
                </a:xfrm>
                <a:prstGeom prst="rect">
                  <a:avLst/>
                </a:prstGeom>
                <a:noFill/>
                <a:ln w="9525">
                  <a:noFill/>
                  <a:miter lim="800000"/>
                  <a:headEnd/>
                  <a:tailEnd/>
                </a:ln>
              </p:spPr>
              <p:txBody>
                <a:bodyPr wrap="square">
                  <a:spAutoFit/>
                </a:bodyPr>
                <a:lstStyle/>
                <a:p>
                  <a:r>
                    <a:rPr lang="en-US" altLang="zh-CN" sz="1200" dirty="0">
                      <a:latin typeface="+mn-ea"/>
                      <a:ea typeface="+mn-ea"/>
                    </a:rPr>
                    <a:t>B%</a:t>
                  </a:r>
                  <a:endParaRPr lang="en-US" altLang="zh-CN" sz="1200" dirty="0">
                    <a:latin typeface="+mn-ea"/>
                    <a:ea typeface="+mn-ea"/>
                  </a:endParaRPr>
                </a:p>
              </p:txBody>
            </p:sp>
            <p:sp>
              <p:nvSpPr>
                <p:cNvPr id="49" name="TextBox 8"/>
                <p:cNvSpPr txBox="1">
                  <a:spLocks noChangeArrowheads="1"/>
                </p:cNvSpPr>
                <p:nvPr/>
              </p:nvSpPr>
              <p:spPr bwMode="auto">
                <a:xfrm>
                  <a:off x="3203848" y="2166972"/>
                  <a:ext cx="396043" cy="276999"/>
                </a:xfrm>
                <a:prstGeom prst="rect">
                  <a:avLst/>
                </a:prstGeom>
                <a:noFill/>
                <a:ln w="9525">
                  <a:noFill/>
                  <a:miter lim="800000"/>
                  <a:headEnd/>
                  <a:tailEnd/>
                </a:ln>
              </p:spPr>
              <p:txBody>
                <a:bodyPr wrap="square">
                  <a:spAutoFit/>
                </a:bodyPr>
                <a:lstStyle/>
                <a:p>
                  <a:r>
                    <a:rPr lang="en-US" altLang="zh-CN" sz="1200" dirty="0">
                      <a:latin typeface="+mn-ea"/>
                      <a:ea typeface="+mn-ea"/>
                    </a:rPr>
                    <a:t>C%</a:t>
                  </a:r>
                  <a:endParaRPr lang="en-US" altLang="zh-CN" sz="1200" dirty="0">
                    <a:latin typeface="+mn-ea"/>
                    <a:ea typeface="+mn-ea"/>
                  </a:endParaRPr>
                </a:p>
              </p:txBody>
            </p:sp>
            <p:sp>
              <p:nvSpPr>
                <p:cNvPr id="50" name="TextBox 8"/>
                <p:cNvSpPr txBox="1">
                  <a:spLocks noChangeArrowheads="1"/>
                </p:cNvSpPr>
                <p:nvPr/>
              </p:nvSpPr>
              <p:spPr bwMode="auto">
                <a:xfrm>
                  <a:off x="3203848" y="3392996"/>
                  <a:ext cx="396043" cy="276999"/>
                </a:xfrm>
                <a:prstGeom prst="rect">
                  <a:avLst/>
                </a:prstGeom>
                <a:noFill/>
                <a:ln w="9525">
                  <a:noFill/>
                  <a:miter lim="800000"/>
                  <a:headEnd/>
                  <a:tailEnd/>
                </a:ln>
              </p:spPr>
              <p:txBody>
                <a:bodyPr wrap="square">
                  <a:spAutoFit/>
                </a:bodyPr>
                <a:lstStyle/>
                <a:p>
                  <a:r>
                    <a:rPr lang="en-US" altLang="zh-CN" sz="1200" dirty="0">
                      <a:latin typeface="+mn-ea"/>
                      <a:ea typeface="+mn-ea"/>
                    </a:rPr>
                    <a:t>D%</a:t>
                  </a:r>
                  <a:endParaRPr lang="en-US" altLang="zh-CN" sz="1200" dirty="0">
                    <a:latin typeface="+mn-ea"/>
                    <a:ea typeface="+mn-ea"/>
                  </a:endParaRPr>
                </a:p>
              </p:txBody>
            </p:sp>
            <p:sp>
              <p:nvSpPr>
                <p:cNvPr id="51" name="TextBox 8"/>
                <p:cNvSpPr txBox="1">
                  <a:spLocks noChangeArrowheads="1"/>
                </p:cNvSpPr>
                <p:nvPr/>
              </p:nvSpPr>
              <p:spPr bwMode="auto">
                <a:xfrm>
                  <a:off x="3203848" y="3607132"/>
                  <a:ext cx="396043" cy="276999"/>
                </a:xfrm>
                <a:prstGeom prst="rect">
                  <a:avLst/>
                </a:prstGeom>
                <a:noFill/>
                <a:ln w="9525">
                  <a:noFill/>
                  <a:miter lim="800000"/>
                  <a:headEnd/>
                  <a:tailEnd/>
                </a:ln>
              </p:spPr>
              <p:txBody>
                <a:bodyPr wrap="square">
                  <a:spAutoFit/>
                </a:bodyPr>
                <a:lstStyle/>
                <a:p>
                  <a:r>
                    <a:rPr lang="en-US" altLang="zh-CN" sz="1200" dirty="0">
                      <a:latin typeface="+mn-ea"/>
                      <a:ea typeface="+mn-ea"/>
                    </a:rPr>
                    <a:t>E%</a:t>
                  </a:r>
                  <a:endParaRPr lang="en-US" altLang="zh-CN" sz="1200" dirty="0">
                    <a:latin typeface="+mn-ea"/>
                    <a:ea typeface="+mn-ea"/>
                  </a:endParaRPr>
                </a:p>
              </p:txBody>
            </p:sp>
            <p:sp>
              <p:nvSpPr>
                <p:cNvPr id="52" name="TextBox 8"/>
                <p:cNvSpPr txBox="1">
                  <a:spLocks noChangeArrowheads="1"/>
                </p:cNvSpPr>
                <p:nvPr/>
              </p:nvSpPr>
              <p:spPr bwMode="auto">
                <a:xfrm>
                  <a:off x="2915816" y="2647945"/>
                  <a:ext cx="1548172" cy="276999"/>
                </a:xfrm>
                <a:prstGeom prst="rect">
                  <a:avLst/>
                </a:prstGeom>
                <a:noFill/>
                <a:ln w="9525">
                  <a:noFill/>
                  <a:miter lim="800000"/>
                  <a:headEnd/>
                  <a:tailEnd/>
                </a:ln>
              </p:spPr>
              <p:txBody>
                <a:bodyPr wrap="square">
                  <a:spAutoFit/>
                </a:bodyPr>
                <a:lstStyle/>
                <a:p>
                  <a:r>
                    <a:rPr lang="en-US" altLang="zh-CN" sz="1200" dirty="0">
                      <a:latin typeface="+mn-ea"/>
                      <a:ea typeface="+mn-ea"/>
                    </a:rPr>
                    <a:t>A%+B%+C%=100%</a:t>
                  </a:r>
                  <a:endParaRPr lang="en-US" altLang="zh-CN" sz="1200" dirty="0">
                    <a:latin typeface="+mn-ea"/>
                    <a:ea typeface="+mn-ea"/>
                  </a:endParaRPr>
                </a:p>
              </p:txBody>
            </p:sp>
            <p:sp>
              <p:nvSpPr>
                <p:cNvPr id="53" name="TextBox 8"/>
                <p:cNvSpPr txBox="1">
                  <a:spLocks noChangeArrowheads="1"/>
                </p:cNvSpPr>
                <p:nvPr/>
              </p:nvSpPr>
              <p:spPr bwMode="auto">
                <a:xfrm>
                  <a:off x="2987824" y="4232121"/>
                  <a:ext cx="1548172" cy="276999"/>
                </a:xfrm>
                <a:prstGeom prst="rect">
                  <a:avLst/>
                </a:prstGeom>
                <a:noFill/>
                <a:ln w="9525">
                  <a:noFill/>
                  <a:miter lim="800000"/>
                  <a:headEnd/>
                  <a:tailEnd/>
                </a:ln>
              </p:spPr>
              <p:txBody>
                <a:bodyPr wrap="square">
                  <a:spAutoFit/>
                </a:bodyPr>
                <a:lstStyle/>
                <a:p>
                  <a:r>
                    <a:rPr lang="en-US" altLang="zh-CN" sz="1200" dirty="0">
                      <a:latin typeface="+mn-ea"/>
                      <a:ea typeface="+mn-ea"/>
                    </a:rPr>
                    <a:t>D%+E%=100%</a:t>
                  </a:r>
                  <a:endParaRPr lang="en-US" altLang="zh-CN" sz="1200" dirty="0">
                    <a:latin typeface="+mn-ea"/>
                    <a:ea typeface="+mn-ea"/>
                  </a:endParaRPr>
                </a:p>
              </p:txBody>
            </p:sp>
          </p:grpSp>
          <p:sp>
            <p:nvSpPr>
              <p:cNvPr id="43" name="乘号 42"/>
              <p:cNvSpPr/>
              <p:nvPr/>
            </p:nvSpPr>
            <p:spPr bwMode="auto">
              <a:xfrm>
                <a:off x="3239852" y="3897052"/>
                <a:ext cx="360040" cy="396044"/>
              </a:xfrm>
              <a:prstGeom prst="mathMultiply">
                <a:avLst>
                  <a:gd name="adj1" fmla="val 7371"/>
                </a:avLst>
              </a:prstGeom>
              <a:solidFill>
                <a:srgbClr val="C0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801688"/>
                <a:endParaRPr lang="en-US" sz="1200" dirty="0">
                  <a:latin typeface="+mn-ea"/>
                  <a:ea typeface="+mn-ea"/>
                </a:endParaRPr>
              </a:p>
            </p:txBody>
          </p:sp>
        </p:grpSp>
        <p:sp>
          <p:nvSpPr>
            <p:cNvPr id="40" name="圆柱形 16"/>
            <p:cNvSpPr>
              <a:spLocks noChangeArrowheads="1"/>
            </p:cNvSpPr>
            <p:nvPr/>
          </p:nvSpPr>
          <p:spPr bwMode="auto">
            <a:xfrm rot="5400000">
              <a:off x="4514636" y="1658483"/>
              <a:ext cx="506570" cy="1788318"/>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sp>
          <p:nvSpPr>
            <p:cNvPr id="41" name="圆柱形 16"/>
            <p:cNvSpPr>
              <a:spLocks noChangeArrowheads="1"/>
            </p:cNvSpPr>
            <p:nvPr/>
          </p:nvSpPr>
          <p:spPr bwMode="auto">
            <a:xfrm rot="5400000">
              <a:off x="4492794" y="3276760"/>
              <a:ext cx="506570" cy="1788318"/>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grpSp>
    </p:spTree>
    <p:extLst>
      <p:ext uri="{BB962C8B-B14F-4D97-AF65-F5344CB8AC3E}">
        <p14:creationId xmlns:p14="http://schemas.microsoft.com/office/powerpoint/2010/main" val="1062772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smtClean="0"/>
              <a:t>This course introduces the most basic networking technologies in the data center.</a:t>
            </a:r>
          </a:p>
          <a:p>
            <a:r>
              <a:rPr lang="en-US" altLang="zh-CN" dirty="0" smtClean="0"/>
              <a:t>The principle of VLAN (Virtual Local Area Network) technology, and the application of VLAN technology in the network.</a:t>
            </a:r>
          </a:p>
          <a:p>
            <a:r>
              <a:rPr lang="en-US" altLang="zh-CN" dirty="0" smtClean="0"/>
              <a:t>The basic principles and application scenarios of link aggregation.</a:t>
            </a:r>
          </a:p>
          <a:p>
            <a:r>
              <a:rPr lang="en-US" altLang="zh-CN" dirty="0" smtClean="0"/>
              <a:t>The basic principles and applications of OSPF unicast routing protocols.</a:t>
            </a:r>
          </a:p>
          <a:p>
            <a:r>
              <a:rPr lang="en-US" altLang="zh-CN" dirty="0" smtClean="0"/>
              <a:t>The basic principles and application scenarios of BGP.</a:t>
            </a:r>
            <a:endParaRPr lang="zh-CN" altLang="en-US" dirty="0"/>
          </a:p>
        </p:txBody>
      </p:sp>
    </p:spTree>
    <p:extLst>
      <p:ext uri="{BB962C8B-B14F-4D97-AF65-F5344CB8AC3E}">
        <p14:creationId xmlns:p14="http://schemas.microsoft.com/office/powerpoint/2010/main" val="2827303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dirty="0" smtClean="0"/>
              <a:t>In manual mode, can SWA detect the fault when an member interface on SWA is incorrectly connected to an interface on SWC?</a:t>
            </a:r>
            <a:endParaRPr lang="en-US" altLang="zh-CN" dirty="0"/>
          </a:p>
        </p:txBody>
      </p:sp>
      <p:sp>
        <p:nvSpPr>
          <p:cNvPr id="6" name="文本占位符 5"/>
          <p:cNvSpPr>
            <a:spLocks noGrp="1"/>
          </p:cNvSpPr>
          <p:nvPr>
            <p:ph type="body" sz="quarter" idx="12"/>
          </p:nvPr>
        </p:nvSpPr>
        <p:spPr/>
        <p:txBody>
          <a:bodyPr/>
          <a:lstStyle/>
          <a:p>
            <a:r>
              <a:rPr lang="en-US" altLang="zh-CN" smtClean="0"/>
              <a:t>Limitation of Manual Mode </a:t>
            </a:r>
            <a:endParaRPr lang="zh-CN" altLang="en-US" dirty="0"/>
          </a:p>
        </p:txBody>
      </p:sp>
      <p:grpSp>
        <p:nvGrpSpPr>
          <p:cNvPr id="66" name="组合 65"/>
          <p:cNvGrpSpPr/>
          <p:nvPr/>
        </p:nvGrpSpPr>
        <p:grpSpPr>
          <a:xfrm>
            <a:off x="3614705" y="2757017"/>
            <a:ext cx="5107051" cy="2664296"/>
            <a:chOff x="1995744" y="1952836"/>
            <a:chExt cx="5107051" cy="2664296"/>
          </a:xfrm>
        </p:grpSpPr>
        <p:grpSp>
          <p:nvGrpSpPr>
            <p:cNvPr id="67" name="组合 66"/>
            <p:cNvGrpSpPr/>
            <p:nvPr/>
          </p:nvGrpSpPr>
          <p:grpSpPr>
            <a:xfrm>
              <a:off x="1995744" y="1952836"/>
              <a:ext cx="5107051" cy="2664296"/>
              <a:chOff x="1995744" y="1520788"/>
              <a:chExt cx="5107051" cy="2664296"/>
            </a:xfrm>
          </p:grpSpPr>
          <p:cxnSp>
            <p:nvCxnSpPr>
              <p:cNvPr id="69" name="直接连接符 12"/>
              <p:cNvCxnSpPr>
                <a:cxnSpLocks noChangeShapeType="1"/>
              </p:cNvCxnSpPr>
              <p:nvPr/>
            </p:nvCxnSpPr>
            <p:spPr bwMode="auto">
              <a:xfrm>
                <a:off x="2708099" y="2179050"/>
                <a:ext cx="3719799" cy="0"/>
              </a:xfrm>
              <a:prstGeom prst="line">
                <a:avLst/>
              </a:prstGeom>
              <a:noFill/>
              <a:ln w="28575" algn="ctr">
                <a:solidFill>
                  <a:schemeClr val="tx1"/>
                </a:solidFill>
                <a:round/>
                <a:headEnd/>
                <a:tailEnd/>
              </a:ln>
            </p:spPr>
          </p:cxnSp>
          <p:cxnSp>
            <p:nvCxnSpPr>
              <p:cNvPr id="70" name="直接连接符 12"/>
              <p:cNvCxnSpPr>
                <a:cxnSpLocks noChangeShapeType="1"/>
              </p:cNvCxnSpPr>
              <p:nvPr/>
            </p:nvCxnSpPr>
            <p:spPr bwMode="auto">
              <a:xfrm>
                <a:off x="2708099" y="2287062"/>
                <a:ext cx="3719799" cy="0"/>
              </a:xfrm>
              <a:prstGeom prst="line">
                <a:avLst/>
              </a:prstGeom>
              <a:ln w="31750">
                <a:headEnd/>
                <a:tailEnd/>
              </a:ln>
            </p:spPr>
            <p:style>
              <a:lnRef idx="1">
                <a:schemeClr val="dk1"/>
              </a:lnRef>
              <a:fillRef idx="0">
                <a:schemeClr val="dk1"/>
              </a:fillRef>
              <a:effectRef idx="0">
                <a:schemeClr val="dk1"/>
              </a:effectRef>
              <a:fontRef idx="minor">
                <a:schemeClr val="tx1"/>
              </a:fontRef>
            </p:style>
          </p:cxnSp>
          <p:cxnSp>
            <p:nvCxnSpPr>
              <p:cNvPr id="71" name="直接连接符 12"/>
              <p:cNvCxnSpPr>
                <a:cxnSpLocks noChangeShapeType="1"/>
              </p:cNvCxnSpPr>
              <p:nvPr/>
            </p:nvCxnSpPr>
            <p:spPr bwMode="auto">
              <a:xfrm>
                <a:off x="2708099" y="2071038"/>
                <a:ext cx="3719799" cy="0"/>
              </a:xfrm>
              <a:prstGeom prst="line">
                <a:avLst/>
              </a:prstGeom>
              <a:ln w="31750">
                <a:headEnd/>
                <a:tailEnd/>
              </a:ln>
            </p:spPr>
            <p:style>
              <a:lnRef idx="1">
                <a:schemeClr val="dk1"/>
              </a:lnRef>
              <a:fillRef idx="0">
                <a:schemeClr val="dk1"/>
              </a:fillRef>
              <a:effectRef idx="0">
                <a:schemeClr val="dk1"/>
              </a:effectRef>
              <a:fontRef idx="minor">
                <a:schemeClr val="tx1"/>
              </a:fontRef>
            </p:style>
          </p:cxnSp>
          <p:cxnSp>
            <p:nvCxnSpPr>
              <p:cNvPr id="72" name="直接连接符 12"/>
              <p:cNvCxnSpPr>
                <a:cxnSpLocks noChangeShapeType="1"/>
                <a:endCxn id="78" idx="1"/>
              </p:cNvCxnSpPr>
              <p:nvPr/>
            </p:nvCxnSpPr>
            <p:spPr bwMode="auto">
              <a:xfrm>
                <a:off x="2708099" y="2387715"/>
                <a:ext cx="2556107" cy="1033660"/>
              </a:xfrm>
              <a:prstGeom prst="line">
                <a:avLst/>
              </a:prstGeom>
              <a:ln w="31750">
                <a:headEnd/>
                <a:tailEnd/>
              </a:ln>
            </p:spPr>
            <p:style>
              <a:lnRef idx="1">
                <a:schemeClr val="dk1"/>
              </a:lnRef>
              <a:fillRef idx="0">
                <a:schemeClr val="dk1"/>
              </a:fillRef>
              <a:effectRef idx="0">
                <a:schemeClr val="dk1"/>
              </a:effectRef>
              <a:fontRef idx="minor">
                <a:schemeClr val="tx1"/>
              </a:fontRef>
            </p:style>
          </p:cxnSp>
          <p:pic>
            <p:nvPicPr>
              <p:cNvPr id="73" name="Picture 461" descr="图片240"/>
              <p:cNvPicPr>
                <a:picLocks noChangeAspect="1" noChangeArrowheads="1"/>
              </p:cNvPicPr>
              <p:nvPr/>
            </p:nvPicPr>
            <p:blipFill>
              <a:blip r:embed="rId3" cstate="print"/>
              <a:srcRect/>
              <a:stretch>
                <a:fillRect/>
              </a:stretch>
            </p:blipFill>
            <p:spPr bwMode="auto">
              <a:xfrm>
                <a:off x="2020031" y="1819010"/>
                <a:ext cx="694591" cy="763126"/>
              </a:xfrm>
              <a:prstGeom prst="rect">
                <a:avLst/>
              </a:prstGeom>
              <a:noFill/>
              <a:ln w="9525">
                <a:noFill/>
                <a:miter lim="800000"/>
                <a:headEnd/>
                <a:tailEnd/>
              </a:ln>
            </p:spPr>
          </p:pic>
          <p:sp>
            <p:nvSpPr>
              <p:cNvPr id="74" name="TextBox 8"/>
              <p:cNvSpPr txBox="1">
                <a:spLocks noChangeArrowheads="1"/>
              </p:cNvSpPr>
              <p:nvPr/>
            </p:nvSpPr>
            <p:spPr bwMode="auto">
              <a:xfrm>
                <a:off x="1995744" y="2636104"/>
                <a:ext cx="764568" cy="400110"/>
              </a:xfrm>
              <a:prstGeom prst="rect">
                <a:avLst/>
              </a:prstGeom>
              <a:noFill/>
              <a:ln w="9525">
                <a:noFill/>
                <a:miter lim="800000"/>
                <a:headEnd/>
                <a:tailEnd/>
              </a:ln>
            </p:spPr>
            <p:txBody>
              <a:bodyPr wrap="none">
                <a:spAutoFit/>
              </a:bodyPr>
              <a:lstStyle/>
              <a:p>
                <a:r>
                  <a:rPr lang="en-US" altLang="zh-CN" sz="2000" dirty="0">
                    <a:latin typeface="+mn-ea"/>
                    <a:ea typeface="+mn-ea"/>
                  </a:rPr>
                  <a:t>SWA</a:t>
                </a:r>
              </a:p>
            </p:txBody>
          </p:sp>
          <p:sp>
            <p:nvSpPr>
              <p:cNvPr id="75" name="TextBox 8"/>
              <p:cNvSpPr txBox="1">
                <a:spLocks noChangeArrowheads="1"/>
              </p:cNvSpPr>
              <p:nvPr/>
            </p:nvSpPr>
            <p:spPr bwMode="auto">
              <a:xfrm>
                <a:off x="6302897" y="2632808"/>
                <a:ext cx="753732" cy="400110"/>
              </a:xfrm>
              <a:prstGeom prst="rect">
                <a:avLst/>
              </a:prstGeom>
              <a:noFill/>
              <a:ln w="9525">
                <a:noFill/>
                <a:miter lim="800000"/>
                <a:headEnd/>
                <a:tailEnd/>
              </a:ln>
            </p:spPr>
            <p:txBody>
              <a:bodyPr wrap="none">
                <a:spAutoFit/>
              </a:bodyPr>
              <a:lstStyle/>
              <a:p>
                <a:r>
                  <a:rPr lang="en-US" altLang="zh-CN" sz="2000" dirty="0">
                    <a:latin typeface="+mn-ea"/>
                    <a:ea typeface="+mn-ea"/>
                  </a:rPr>
                  <a:t>SWB</a:t>
                </a:r>
              </a:p>
            </p:txBody>
          </p:sp>
          <p:sp>
            <p:nvSpPr>
              <p:cNvPr id="76" name="TextBox 8"/>
              <p:cNvSpPr txBox="1">
                <a:spLocks noChangeArrowheads="1"/>
              </p:cNvSpPr>
              <p:nvPr/>
            </p:nvSpPr>
            <p:spPr bwMode="auto">
              <a:xfrm>
                <a:off x="3910241" y="1520788"/>
                <a:ext cx="1369286" cy="400110"/>
              </a:xfrm>
              <a:prstGeom prst="rect">
                <a:avLst/>
              </a:prstGeom>
              <a:noFill/>
              <a:ln w="9525">
                <a:noFill/>
                <a:miter lim="800000"/>
                <a:headEnd/>
                <a:tailEnd/>
              </a:ln>
            </p:spPr>
            <p:txBody>
              <a:bodyPr wrap="none">
                <a:spAutoFit/>
              </a:bodyPr>
              <a:lstStyle/>
              <a:p>
                <a:r>
                  <a:rPr lang="en-US" altLang="zh-CN" sz="2000" dirty="0">
                    <a:latin typeface="+mn-ea"/>
                    <a:ea typeface="+mn-ea"/>
                  </a:rPr>
                  <a:t>Eth-Trunk</a:t>
                </a:r>
              </a:p>
            </p:txBody>
          </p:sp>
          <p:pic>
            <p:nvPicPr>
              <p:cNvPr id="77" name="Picture 461" descr="图片240"/>
              <p:cNvPicPr>
                <a:picLocks noChangeAspect="1" noChangeArrowheads="1"/>
              </p:cNvPicPr>
              <p:nvPr/>
            </p:nvPicPr>
            <p:blipFill>
              <a:blip r:embed="rId3" cstate="print"/>
              <a:srcRect/>
              <a:stretch>
                <a:fillRect/>
              </a:stretch>
            </p:blipFill>
            <p:spPr bwMode="auto">
              <a:xfrm>
                <a:off x="6408204" y="1880467"/>
                <a:ext cx="694591" cy="763126"/>
              </a:xfrm>
              <a:prstGeom prst="rect">
                <a:avLst/>
              </a:prstGeom>
              <a:noFill/>
              <a:ln w="9525">
                <a:noFill/>
                <a:miter lim="800000"/>
                <a:headEnd/>
                <a:tailEnd/>
              </a:ln>
            </p:spPr>
          </p:pic>
          <p:pic>
            <p:nvPicPr>
              <p:cNvPr id="78" name="Picture 461" descr="图片240"/>
              <p:cNvPicPr>
                <a:picLocks noChangeAspect="1" noChangeArrowheads="1"/>
              </p:cNvPicPr>
              <p:nvPr/>
            </p:nvPicPr>
            <p:blipFill>
              <a:blip r:embed="rId3" cstate="print"/>
              <a:srcRect/>
              <a:stretch>
                <a:fillRect/>
              </a:stretch>
            </p:blipFill>
            <p:spPr bwMode="auto">
              <a:xfrm>
                <a:off x="5264206" y="3039812"/>
                <a:ext cx="694591" cy="763126"/>
              </a:xfrm>
              <a:prstGeom prst="rect">
                <a:avLst/>
              </a:prstGeom>
              <a:noFill/>
              <a:ln w="9525">
                <a:noFill/>
                <a:miter lim="800000"/>
                <a:headEnd/>
                <a:tailEnd/>
              </a:ln>
            </p:spPr>
          </p:pic>
          <p:sp>
            <p:nvSpPr>
              <p:cNvPr id="79" name="TextBox 8"/>
              <p:cNvSpPr txBox="1">
                <a:spLocks noChangeArrowheads="1"/>
              </p:cNvSpPr>
              <p:nvPr/>
            </p:nvSpPr>
            <p:spPr bwMode="auto">
              <a:xfrm>
                <a:off x="5262773" y="3784974"/>
                <a:ext cx="764953" cy="400110"/>
              </a:xfrm>
              <a:prstGeom prst="rect">
                <a:avLst/>
              </a:prstGeom>
              <a:noFill/>
              <a:ln w="9525">
                <a:noFill/>
                <a:miter lim="800000"/>
                <a:headEnd/>
                <a:tailEnd/>
              </a:ln>
            </p:spPr>
            <p:txBody>
              <a:bodyPr wrap="none">
                <a:spAutoFit/>
              </a:bodyPr>
              <a:lstStyle/>
              <a:p>
                <a:r>
                  <a:rPr lang="en-US" altLang="zh-CN" sz="2000" dirty="0">
                    <a:latin typeface="+mn-ea"/>
                    <a:ea typeface="+mn-ea"/>
                  </a:rPr>
                  <a:t>SWC</a:t>
                </a:r>
                <a:endParaRPr lang="en-US" altLang="zh-CN" sz="2000" dirty="0">
                  <a:latin typeface="+mn-ea"/>
                  <a:ea typeface="+mn-ea"/>
                </a:endParaRPr>
              </a:p>
            </p:txBody>
          </p:sp>
        </p:grpSp>
        <p:sp>
          <p:nvSpPr>
            <p:cNvPr id="68" name="圆柱形 67"/>
            <p:cNvSpPr>
              <a:spLocks noChangeArrowheads="1"/>
            </p:cNvSpPr>
            <p:nvPr/>
          </p:nvSpPr>
          <p:spPr bwMode="auto">
            <a:xfrm rot="5400000">
              <a:off x="4313948" y="1705492"/>
              <a:ext cx="506570" cy="1788318"/>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grpSp>
    </p:spTree>
    <p:extLst>
      <p:ext uri="{BB962C8B-B14F-4D97-AF65-F5344CB8AC3E}">
        <p14:creationId xmlns:p14="http://schemas.microsoft.com/office/powerpoint/2010/main" val="1628140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smtClean="0"/>
              <a:t>The Link Aggregation Control Protocol (LACP) can improve fault tolerance of the Eth-Trunk, provide backup, and ensure high reliability of member links.</a:t>
            </a:r>
            <a:endParaRPr lang="zh-CN" altLang="en-US" dirty="0"/>
          </a:p>
        </p:txBody>
      </p:sp>
      <p:sp>
        <p:nvSpPr>
          <p:cNvPr id="6" name="文本占位符 5"/>
          <p:cNvSpPr>
            <a:spLocks noGrp="1"/>
          </p:cNvSpPr>
          <p:nvPr>
            <p:ph type="body" sz="quarter" idx="12"/>
          </p:nvPr>
        </p:nvSpPr>
        <p:spPr/>
        <p:txBody>
          <a:bodyPr/>
          <a:lstStyle/>
          <a:p>
            <a:r>
              <a:rPr lang="en-US" altLang="zh-CN" smtClean="0"/>
              <a:t>Link Aggregation in LACP Mode </a:t>
            </a:r>
            <a:endParaRPr lang="zh-CN" altLang="en-US" dirty="0"/>
          </a:p>
        </p:txBody>
      </p:sp>
      <p:grpSp>
        <p:nvGrpSpPr>
          <p:cNvPr id="21" name="组合 20"/>
          <p:cNvGrpSpPr/>
          <p:nvPr/>
        </p:nvGrpSpPr>
        <p:grpSpPr>
          <a:xfrm>
            <a:off x="3735182" y="3104965"/>
            <a:ext cx="4866096" cy="1875609"/>
            <a:chOff x="2190180" y="1890934"/>
            <a:chExt cx="4866096" cy="1875609"/>
          </a:xfrm>
        </p:grpSpPr>
        <p:grpSp>
          <p:nvGrpSpPr>
            <p:cNvPr id="22" name="组合 21"/>
            <p:cNvGrpSpPr/>
            <p:nvPr/>
          </p:nvGrpSpPr>
          <p:grpSpPr>
            <a:xfrm>
              <a:off x="2190180" y="1890934"/>
              <a:ext cx="4866096" cy="1875609"/>
              <a:chOff x="2262188" y="2935051"/>
              <a:chExt cx="4866096" cy="1875603"/>
            </a:xfrm>
          </p:grpSpPr>
          <p:grpSp>
            <p:nvGrpSpPr>
              <p:cNvPr id="24" name="Group 25"/>
              <p:cNvGrpSpPr>
                <a:grpSpLocks/>
              </p:cNvGrpSpPr>
              <p:nvPr/>
            </p:nvGrpSpPr>
            <p:grpSpPr bwMode="auto">
              <a:xfrm>
                <a:off x="2262188" y="3121208"/>
                <a:ext cx="4866096" cy="1166632"/>
                <a:chOff x="2255838" y="3496886"/>
                <a:chExt cx="4256087" cy="973514"/>
              </a:xfrm>
            </p:grpSpPr>
            <p:cxnSp>
              <p:nvCxnSpPr>
                <p:cNvPr id="32"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cxnSp>
              <p:nvCxnSpPr>
                <p:cNvPr id="51" name="直接连接符 12"/>
                <p:cNvCxnSpPr>
                  <a:cxnSpLocks noChangeShapeType="1"/>
                </p:cNvCxnSpPr>
                <p:nvPr/>
              </p:nvCxnSpPr>
              <p:spPr bwMode="auto">
                <a:xfrm>
                  <a:off x="2905125" y="4211638"/>
                  <a:ext cx="2951163" cy="0"/>
                </a:xfrm>
                <a:prstGeom prst="line">
                  <a:avLst/>
                </a:prstGeom>
                <a:noFill/>
                <a:ln w="28575" algn="ctr">
                  <a:solidFill>
                    <a:srgbClr val="C00000"/>
                  </a:solidFill>
                  <a:prstDash val="lgDash"/>
                  <a:round/>
                  <a:headEnd/>
                  <a:tailEnd/>
                </a:ln>
              </p:spPr>
            </p:cxnSp>
            <p:cxnSp>
              <p:nvCxnSpPr>
                <p:cNvPr id="52" name="直接连接符 12"/>
                <p:cNvCxnSpPr>
                  <a:cxnSpLocks noChangeShapeType="1"/>
                </p:cNvCxnSpPr>
                <p:nvPr/>
              </p:nvCxnSpPr>
              <p:spPr bwMode="auto">
                <a:xfrm>
                  <a:off x="2905125" y="3922713"/>
                  <a:ext cx="2951163" cy="0"/>
                </a:xfrm>
                <a:prstGeom prst="line">
                  <a:avLst/>
                </a:prstGeom>
                <a:noFill/>
                <a:ln w="28575" algn="ctr">
                  <a:solidFill>
                    <a:schemeClr val="tx1"/>
                  </a:solidFill>
                  <a:round/>
                  <a:headEnd/>
                  <a:tailEnd/>
                </a:ln>
              </p:spPr>
            </p:cxnSp>
            <p:cxnSp>
              <p:nvCxnSpPr>
                <p:cNvPr id="53"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pic>
              <p:nvPicPr>
                <p:cNvPr id="54" name="Picture 461" descr="图片240"/>
                <p:cNvPicPr>
                  <a:picLocks noChangeAspect="1" noChangeArrowheads="1"/>
                </p:cNvPicPr>
                <p:nvPr/>
              </p:nvPicPr>
              <p:blipFill>
                <a:blip r:embed="rId3" cstate="print"/>
                <a:srcRect/>
                <a:stretch>
                  <a:fillRect/>
                </a:stretch>
              </p:blipFill>
              <p:spPr bwMode="auto">
                <a:xfrm>
                  <a:off x="2255838" y="3635375"/>
                  <a:ext cx="798512" cy="835025"/>
                </a:xfrm>
                <a:prstGeom prst="rect">
                  <a:avLst/>
                </a:prstGeom>
                <a:noFill/>
                <a:ln w="9525">
                  <a:noFill/>
                  <a:miter lim="800000"/>
                  <a:headEnd/>
                  <a:tailEnd/>
                </a:ln>
              </p:spPr>
            </p:pic>
            <p:pic>
              <p:nvPicPr>
                <p:cNvPr id="55" name="Picture 461" descr="图片240"/>
                <p:cNvPicPr>
                  <a:picLocks noChangeAspect="1" noChangeArrowheads="1"/>
                </p:cNvPicPr>
                <p:nvPr/>
              </p:nvPicPr>
              <p:blipFill>
                <a:blip r:embed="rId3" cstate="print"/>
                <a:srcRect/>
                <a:stretch>
                  <a:fillRect/>
                </a:stretch>
              </p:blipFill>
              <p:spPr bwMode="auto">
                <a:xfrm>
                  <a:off x="5713413" y="3635375"/>
                  <a:ext cx="798512" cy="835025"/>
                </a:xfrm>
                <a:prstGeom prst="rect">
                  <a:avLst/>
                </a:prstGeom>
                <a:noFill/>
                <a:ln w="9525">
                  <a:noFill/>
                  <a:miter lim="800000"/>
                  <a:headEnd/>
                  <a:tailEnd/>
                </a:ln>
              </p:spPr>
            </p:pic>
            <p:sp>
              <p:nvSpPr>
                <p:cNvPr id="56" name="TextBox 8"/>
                <p:cNvSpPr txBox="1">
                  <a:spLocks noChangeArrowheads="1"/>
                </p:cNvSpPr>
                <p:nvPr/>
              </p:nvSpPr>
              <p:spPr bwMode="auto">
                <a:xfrm>
                  <a:off x="3673446" y="3496886"/>
                  <a:ext cx="1299254" cy="308194"/>
                </a:xfrm>
                <a:prstGeom prst="rect">
                  <a:avLst/>
                </a:prstGeom>
                <a:noFill/>
                <a:ln w="9525">
                  <a:noFill/>
                  <a:miter lim="800000"/>
                  <a:headEnd/>
                  <a:tailEnd/>
                </a:ln>
              </p:spPr>
              <p:txBody>
                <a:bodyPr wrap="none">
                  <a:spAutoFit/>
                </a:bodyPr>
                <a:lstStyle/>
                <a:p>
                  <a:r>
                    <a:rPr lang="en-US" altLang="zh-CN" sz="1800" dirty="0">
                      <a:latin typeface="+mn-ea"/>
                      <a:ea typeface="+mn-ea"/>
                    </a:rPr>
                    <a:t>LACP</a:t>
                  </a:r>
                  <a:r>
                    <a:rPr lang="zh-CN" altLang="en-US" sz="1800" dirty="0">
                      <a:latin typeface="+mn-ea"/>
                      <a:ea typeface="+mn-ea"/>
                    </a:rPr>
                    <a:t> </a:t>
                  </a:r>
                  <a:r>
                    <a:rPr lang="en-US" altLang="zh-CN" sz="1800" dirty="0">
                      <a:latin typeface="+mn-ea"/>
                      <a:ea typeface="+mn-ea"/>
                    </a:rPr>
                    <a:t>Mode</a:t>
                  </a:r>
                  <a:endParaRPr lang="en-US" altLang="zh-CN" sz="1800" dirty="0">
                    <a:latin typeface="+mn-ea"/>
                    <a:ea typeface="+mn-ea"/>
                  </a:endParaRPr>
                </a:p>
              </p:txBody>
            </p:sp>
          </p:grpSp>
          <p:grpSp>
            <p:nvGrpSpPr>
              <p:cNvPr id="25" name="Group 24"/>
              <p:cNvGrpSpPr>
                <a:grpSpLocks/>
              </p:cNvGrpSpPr>
              <p:nvPr/>
            </p:nvGrpSpPr>
            <p:grpSpPr bwMode="auto">
              <a:xfrm>
                <a:off x="3333045" y="4437452"/>
                <a:ext cx="2933968" cy="373202"/>
                <a:chOff x="3178338" y="4701209"/>
                <a:chExt cx="2955616" cy="386178"/>
              </a:xfrm>
            </p:grpSpPr>
            <p:cxnSp>
              <p:nvCxnSpPr>
                <p:cNvPr id="28" name="直接连接符 12"/>
                <p:cNvCxnSpPr>
                  <a:cxnSpLocks noChangeShapeType="1"/>
                </p:cNvCxnSpPr>
                <p:nvPr/>
              </p:nvCxnSpPr>
              <p:spPr bwMode="auto">
                <a:xfrm>
                  <a:off x="4644008" y="4869160"/>
                  <a:ext cx="457200" cy="0"/>
                </a:xfrm>
                <a:prstGeom prst="line">
                  <a:avLst/>
                </a:prstGeom>
                <a:noFill/>
                <a:ln w="28575" algn="ctr">
                  <a:solidFill>
                    <a:srgbClr val="C00000"/>
                  </a:solidFill>
                  <a:prstDash val="lgDash"/>
                  <a:round/>
                  <a:headEnd/>
                  <a:tailEnd/>
                </a:ln>
              </p:spPr>
            </p:cxnSp>
            <p:cxnSp>
              <p:nvCxnSpPr>
                <p:cNvPr id="29" name="直接连接符 12"/>
                <p:cNvCxnSpPr>
                  <a:cxnSpLocks noChangeShapeType="1"/>
                </p:cNvCxnSpPr>
                <p:nvPr/>
              </p:nvCxnSpPr>
              <p:spPr bwMode="auto">
                <a:xfrm>
                  <a:off x="3178338" y="4869180"/>
                  <a:ext cx="457200" cy="0"/>
                </a:xfrm>
                <a:prstGeom prst="line">
                  <a:avLst/>
                </a:prstGeom>
                <a:noFill/>
                <a:ln w="28575" algn="ctr">
                  <a:solidFill>
                    <a:schemeClr val="tx1"/>
                  </a:solidFill>
                  <a:round/>
                  <a:headEnd/>
                  <a:tailEnd/>
                </a:ln>
              </p:spPr>
            </p:cxnSp>
            <p:sp>
              <p:nvSpPr>
                <p:cNvPr id="30" name="TextBox 8"/>
                <p:cNvSpPr txBox="1">
                  <a:spLocks noChangeArrowheads="1"/>
                </p:cNvSpPr>
                <p:nvPr/>
              </p:nvSpPr>
              <p:spPr bwMode="auto">
                <a:xfrm>
                  <a:off x="3682394" y="4705215"/>
                  <a:ext cx="867616" cy="382172"/>
                </a:xfrm>
                <a:prstGeom prst="rect">
                  <a:avLst/>
                </a:prstGeom>
                <a:noFill/>
                <a:ln w="9525">
                  <a:noFill/>
                  <a:miter lim="800000"/>
                  <a:headEnd/>
                  <a:tailEnd/>
                </a:ln>
              </p:spPr>
              <p:txBody>
                <a:bodyPr wrap="none">
                  <a:spAutoFit/>
                </a:bodyPr>
                <a:lstStyle/>
                <a:p>
                  <a:r>
                    <a:rPr lang="en-US" altLang="zh-CN" sz="1800" dirty="0">
                      <a:latin typeface="+mn-ea"/>
                      <a:ea typeface="+mn-ea"/>
                    </a:rPr>
                    <a:t>Active</a:t>
                  </a:r>
                </a:p>
              </p:txBody>
            </p:sp>
            <p:sp>
              <p:nvSpPr>
                <p:cNvPr id="31" name="TextBox 8"/>
                <p:cNvSpPr txBox="1">
                  <a:spLocks noChangeArrowheads="1"/>
                </p:cNvSpPr>
                <p:nvPr/>
              </p:nvSpPr>
              <p:spPr bwMode="auto">
                <a:xfrm>
                  <a:off x="5138895" y="4701209"/>
                  <a:ext cx="995059" cy="382172"/>
                </a:xfrm>
                <a:prstGeom prst="rect">
                  <a:avLst/>
                </a:prstGeom>
                <a:noFill/>
                <a:ln w="9525">
                  <a:noFill/>
                  <a:miter lim="800000"/>
                  <a:headEnd/>
                  <a:tailEnd/>
                </a:ln>
              </p:spPr>
              <p:txBody>
                <a:bodyPr wrap="none">
                  <a:spAutoFit/>
                </a:bodyPr>
                <a:lstStyle/>
                <a:p>
                  <a:r>
                    <a:rPr lang="en-US" altLang="zh-CN" sz="1800" dirty="0">
                      <a:latin typeface="+mn-ea"/>
                      <a:ea typeface="+mn-ea"/>
                    </a:rPr>
                    <a:t>Backup</a:t>
                  </a:r>
                </a:p>
              </p:txBody>
            </p:sp>
          </p:grpSp>
          <p:sp>
            <p:nvSpPr>
              <p:cNvPr id="26" name="TextBox 8"/>
              <p:cNvSpPr txBox="1">
                <a:spLocks noChangeArrowheads="1"/>
              </p:cNvSpPr>
              <p:nvPr/>
            </p:nvSpPr>
            <p:spPr bwMode="auto">
              <a:xfrm>
                <a:off x="2410317" y="2935051"/>
                <a:ext cx="706219" cy="369331"/>
              </a:xfrm>
              <a:prstGeom prst="rect">
                <a:avLst/>
              </a:prstGeom>
              <a:noFill/>
              <a:ln w="9525">
                <a:noFill/>
                <a:miter lim="800000"/>
                <a:headEnd/>
                <a:tailEnd/>
              </a:ln>
            </p:spPr>
            <p:txBody>
              <a:bodyPr wrap="none">
                <a:spAutoFit/>
              </a:bodyPr>
              <a:lstStyle/>
              <a:p>
                <a:r>
                  <a:rPr lang="en-US" altLang="zh-CN" sz="1800" dirty="0">
                    <a:latin typeface="+mn-ea"/>
                    <a:ea typeface="+mn-ea"/>
                  </a:rPr>
                  <a:t>SWA</a:t>
                </a:r>
              </a:p>
            </p:txBody>
          </p:sp>
          <p:sp>
            <p:nvSpPr>
              <p:cNvPr id="27" name="TextBox 8"/>
              <p:cNvSpPr txBox="1">
                <a:spLocks noChangeArrowheads="1"/>
              </p:cNvSpPr>
              <p:nvPr/>
            </p:nvSpPr>
            <p:spPr bwMode="auto">
              <a:xfrm>
                <a:off x="6246070" y="2969738"/>
                <a:ext cx="697627" cy="369331"/>
              </a:xfrm>
              <a:prstGeom prst="rect">
                <a:avLst/>
              </a:prstGeom>
              <a:noFill/>
              <a:ln w="9525">
                <a:noFill/>
                <a:miter lim="800000"/>
                <a:headEnd/>
                <a:tailEnd/>
              </a:ln>
            </p:spPr>
            <p:txBody>
              <a:bodyPr wrap="none">
                <a:spAutoFit/>
              </a:bodyPr>
              <a:lstStyle/>
              <a:p>
                <a:r>
                  <a:rPr lang="en-US" altLang="zh-CN" sz="1800" dirty="0">
                    <a:latin typeface="+mn-ea"/>
                    <a:ea typeface="+mn-ea"/>
                  </a:rPr>
                  <a:t>SWB</a:t>
                </a:r>
              </a:p>
            </p:txBody>
          </p:sp>
        </p:grpSp>
        <p:sp>
          <p:nvSpPr>
            <p:cNvPr id="23" name="圆柱形 16"/>
            <p:cNvSpPr>
              <a:spLocks noChangeArrowheads="1"/>
            </p:cNvSpPr>
            <p:nvPr/>
          </p:nvSpPr>
          <p:spPr bwMode="auto">
            <a:xfrm rot="5400000">
              <a:off x="4287759" y="1843904"/>
              <a:ext cx="506570" cy="1788318"/>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grpSp>
    </p:spTree>
    <p:extLst>
      <p:ext uri="{BB962C8B-B14F-4D97-AF65-F5344CB8AC3E}">
        <p14:creationId xmlns:p14="http://schemas.microsoft.com/office/powerpoint/2010/main" val="179091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28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mtClean="0"/>
              <a:t>LACP, as specified in IEEE 802.3ad, implements dynamic link aggregation and de-aggregation.</a:t>
            </a:r>
          </a:p>
          <a:p>
            <a:r>
              <a:rPr lang="en-US" altLang="zh-CN" smtClean="0"/>
              <a:t>LACP allows both ends to exchange Link Aggregation Control Protocol Data Units (LACPDUs).</a:t>
            </a:r>
            <a:endParaRPr lang="zh-CN" altLang="en-US" dirty="0"/>
          </a:p>
        </p:txBody>
      </p:sp>
      <p:sp>
        <p:nvSpPr>
          <p:cNvPr id="3" name="文本占位符 2"/>
          <p:cNvSpPr>
            <a:spLocks noGrp="1"/>
          </p:cNvSpPr>
          <p:nvPr>
            <p:ph type="body" sz="quarter" idx="12"/>
          </p:nvPr>
        </p:nvSpPr>
        <p:spPr/>
        <p:txBody>
          <a:bodyPr/>
          <a:lstStyle/>
          <a:p>
            <a:r>
              <a:rPr lang="en-US" altLang="zh-CN" smtClean="0"/>
              <a:t>Implementation of LACP Mode</a:t>
            </a:r>
            <a:endParaRPr lang="zh-CN" altLang="en-US" dirty="0"/>
          </a:p>
        </p:txBody>
      </p:sp>
    </p:spTree>
    <p:extLst>
      <p:ext uri="{BB962C8B-B14F-4D97-AF65-F5344CB8AC3E}">
        <p14:creationId xmlns:p14="http://schemas.microsoft.com/office/powerpoint/2010/main" val="241424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7900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Devices at both ends send LACPDUs to each other.</a:t>
            </a:r>
          </a:p>
          <a:p>
            <a:pPr lvl="1"/>
            <a:r>
              <a:rPr lang="en-US" altLang="zh-CN" dirty="0" smtClean="0"/>
              <a:t>As shown in the figure, you need to create an Eth-Trunk in LACP mode on SWA and SWB and add member interfaces to the Eth-Trunk. Then the member interfaces are enabled with LACP, and devices at both ends can send LACPDUs to each other.</a:t>
            </a:r>
          </a:p>
          <a:p>
            <a:endParaRPr lang="en-US" altLang="zh-CN" dirty="0" smtClean="0"/>
          </a:p>
        </p:txBody>
      </p:sp>
      <p:sp>
        <p:nvSpPr>
          <p:cNvPr id="25" name="文本占位符 24"/>
          <p:cNvSpPr>
            <a:spLocks noGrp="1"/>
          </p:cNvSpPr>
          <p:nvPr>
            <p:ph type="body" sz="quarter" idx="12"/>
          </p:nvPr>
        </p:nvSpPr>
        <p:spPr>
          <a:xfrm>
            <a:off x="1595500" y="410400"/>
            <a:ext cx="9831600" cy="593393"/>
          </a:xfrm>
        </p:spPr>
        <p:txBody>
          <a:bodyPr/>
          <a:lstStyle/>
          <a:p>
            <a:r>
              <a:rPr lang="en-US" altLang="zh-CN" sz="3200" dirty="0" smtClean="0"/>
              <a:t>Eth-Trunk Setting Up Process in LACP Mode (1)</a:t>
            </a:r>
            <a:endParaRPr lang="zh-CN" altLang="en-US" sz="3200" dirty="0"/>
          </a:p>
        </p:txBody>
      </p:sp>
      <p:grpSp>
        <p:nvGrpSpPr>
          <p:cNvPr id="4" name="组合 3"/>
          <p:cNvGrpSpPr/>
          <p:nvPr/>
        </p:nvGrpSpPr>
        <p:grpSpPr>
          <a:xfrm>
            <a:off x="3605640" y="4077072"/>
            <a:ext cx="4794617" cy="1572000"/>
            <a:chOff x="1979712" y="3716338"/>
            <a:chExt cx="4794617" cy="1572000"/>
          </a:xfrm>
        </p:grpSpPr>
        <p:grpSp>
          <p:nvGrpSpPr>
            <p:cNvPr id="5" name="组合 14"/>
            <p:cNvGrpSpPr/>
            <p:nvPr/>
          </p:nvGrpSpPr>
          <p:grpSpPr>
            <a:xfrm>
              <a:off x="1979712" y="3716338"/>
              <a:ext cx="4794617" cy="1387467"/>
              <a:chOff x="2262188" y="1592796"/>
              <a:chExt cx="4830092" cy="1440151"/>
            </a:xfrm>
          </p:grpSpPr>
          <p:grpSp>
            <p:nvGrpSpPr>
              <p:cNvPr id="14" name="Group 26"/>
              <p:cNvGrpSpPr>
                <a:grpSpLocks/>
              </p:cNvGrpSpPr>
              <p:nvPr/>
            </p:nvGrpSpPr>
            <p:grpSpPr bwMode="auto">
              <a:xfrm>
                <a:off x="2262188" y="1959678"/>
                <a:ext cx="4830092" cy="1073269"/>
                <a:chOff x="2266950" y="1978025"/>
                <a:chExt cx="4256088" cy="835026"/>
              </a:xfrm>
            </p:grpSpPr>
            <p:cxnSp>
              <p:nvCxnSpPr>
                <p:cNvPr id="17"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cxnSp>
              <p:nvCxnSpPr>
                <p:cNvPr id="18" name="直接连接符 12"/>
                <p:cNvCxnSpPr>
                  <a:cxnSpLocks noChangeShapeType="1"/>
                </p:cNvCxnSpPr>
                <p:nvPr/>
              </p:nvCxnSpPr>
              <p:spPr bwMode="auto">
                <a:xfrm>
                  <a:off x="2916238" y="2554288"/>
                  <a:ext cx="2951162" cy="0"/>
                </a:xfrm>
                <a:prstGeom prst="line">
                  <a:avLst/>
                </a:prstGeom>
                <a:noFill/>
                <a:ln w="28575" algn="ctr">
                  <a:solidFill>
                    <a:schemeClr val="tx1"/>
                  </a:solidFill>
                  <a:round/>
                  <a:headEnd/>
                  <a:tailEnd/>
                </a:ln>
              </p:spPr>
            </p:cxnSp>
            <p:cxnSp>
              <p:nvCxnSpPr>
                <p:cNvPr id="19" name="直接连接符 12"/>
                <p:cNvCxnSpPr>
                  <a:cxnSpLocks noChangeShapeType="1"/>
                </p:cNvCxnSpPr>
                <p:nvPr/>
              </p:nvCxnSpPr>
              <p:spPr bwMode="auto">
                <a:xfrm>
                  <a:off x="2916238" y="2265363"/>
                  <a:ext cx="2951162" cy="0"/>
                </a:xfrm>
                <a:prstGeom prst="line">
                  <a:avLst/>
                </a:prstGeom>
                <a:noFill/>
                <a:ln w="28575" algn="ctr">
                  <a:solidFill>
                    <a:schemeClr val="tx1"/>
                  </a:solidFill>
                  <a:round/>
                  <a:headEnd/>
                  <a:tailEnd/>
                </a:ln>
              </p:spPr>
            </p:cxnSp>
            <p:cxnSp>
              <p:nvCxnSpPr>
                <p:cNvPr id="20"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pic>
              <p:nvPicPr>
                <p:cNvPr id="21" name="Picture 461" descr="图片240"/>
                <p:cNvPicPr>
                  <a:picLocks noChangeAspect="1" noChangeArrowheads="1"/>
                </p:cNvPicPr>
                <p:nvPr/>
              </p:nvPicPr>
              <p:blipFill>
                <a:blip r:embed="rId3" cstate="print"/>
                <a:srcRect/>
                <a:stretch>
                  <a:fillRect/>
                </a:stretch>
              </p:blipFill>
              <p:spPr bwMode="auto">
                <a:xfrm>
                  <a:off x="2266950" y="1978026"/>
                  <a:ext cx="798513" cy="835025"/>
                </a:xfrm>
                <a:prstGeom prst="rect">
                  <a:avLst/>
                </a:prstGeom>
                <a:noFill/>
                <a:ln w="9525">
                  <a:noFill/>
                  <a:miter lim="800000"/>
                  <a:headEnd/>
                  <a:tailEnd/>
                </a:ln>
              </p:spPr>
            </p:pic>
            <p:pic>
              <p:nvPicPr>
                <p:cNvPr id="22" name="Picture 461" descr="图片240"/>
                <p:cNvPicPr>
                  <a:picLocks noChangeAspect="1" noChangeArrowheads="1"/>
                </p:cNvPicPr>
                <p:nvPr/>
              </p:nvPicPr>
              <p:blipFill>
                <a:blip r:embed="rId3" cstate="print"/>
                <a:srcRect/>
                <a:stretch>
                  <a:fillRect/>
                </a:stretch>
              </p:blipFill>
              <p:spPr bwMode="auto">
                <a:xfrm>
                  <a:off x="5724525" y="1978025"/>
                  <a:ext cx="798513" cy="835025"/>
                </a:xfrm>
                <a:prstGeom prst="rect">
                  <a:avLst/>
                </a:prstGeom>
                <a:noFill/>
                <a:ln w="9525">
                  <a:noFill/>
                  <a:miter lim="800000"/>
                  <a:headEnd/>
                  <a:tailEnd/>
                </a:ln>
              </p:spPr>
            </p:pic>
          </p:grpSp>
          <p:sp>
            <p:nvSpPr>
              <p:cNvPr id="15" name="TextBox 8"/>
              <p:cNvSpPr txBox="1">
                <a:spLocks noChangeArrowheads="1"/>
              </p:cNvSpPr>
              <p:nvPr/>
            </p:nvSpPr>
            <p:spPr bwMode="auto">
              <a:xfrm>
                <a:off x="2375756" y="1592796"/>
                <a:ext cx="711444" cy="383356"/>
              </a:xfrm>
              <a:prstGeom prst="rect">
                <a:avLst/>
              </a:prstGeom>
              <a:noFill/>
              <a:ln w="9525">
                <a:noFill/>
                <a:miter lim="800000"/>
                <a:headEnd/>
                <a:tailEnd/>
              </a:ln>
            </p:spPr>
            <p:txBody>
              <a:bodyPr wrap="none">
                <a:spAutoFit/>
              </a:bodyPr>
              <a:lstStyle/>
              <a:p>
                <a:r>
                  <a:rPr lang="en-US" altLang="zh-CN" sz="1800" dirty="0">
                    <a:latin typeface="+mn-ea"/>
                    <a:ea typeface="+mn-ea"/>
                  </a:rPr>
                  <a:t>SWA</a:t>
                </a:r>
              </a:p>
            </p:txBody>
          </p:sp>
          <p:sp>
            <p:nvSpPr>
              <p:cNvPr id="16" name="TextBox 8"/>
              <p:cNvSpPr txBox="1">
                <a:spLocks noChangeArrowheads="1"/>
              </p:cNvSpPr>
              <p:nvPr/>
            </p:nvSpPr>
            <p:spPr bwMode="auto">
              <a:xfrm>
                <a:off x="6275547" y="1592796"/>
                <a:ext cx="702789" cy="383356"/>
              </a:xfrm>
              <a:prstGeom prst="rect">
                <a:avLst/>
              </a:prstGeom>
              <a:noFill/>
              <a:ln w="9525">
                <a:noFill/>
                <a:miter lim="800000"/>
                <a:headEnd/>
                <a:tailEnd/>
              </a:ln>
            </p:spPr>
            <p:txBody>
              <a:bodyPr wrap="none">
                <a:spAutoFit/>
              </a:bodyPr>
              <a:lstStyle/>
              <a:p>
                <a:r>
                  <a:rPr lang="en-US" altLang="zh-CN" sz="1800" dirty="0">
                    <a:latin typeface="+mn-ea"/>
                    <a:ea typeface="+mn-ea"/>
                  </a:rPr>
                  <a:t>SWB</a:t>
                </a:r>
              </a:p>
            </p:txBody>
          </p:sp>
        </p:grpSp>
        <p:cxnSp>
          <p:nvCxnSpPr>
            <p:cNvPr id="6" name="直接箭头连接符 5"/>
            <p:cNvCxnSpPr/>
            <p:nvPr/>
          </p:nvCxnSpPr>
          <p:spPr bwMode="auto">
            <a:xfrm>
              <a:off x="2807804" y="4257092"/>
              <a:ext cx="1512168" cy="0"/>
            </a:xfrm>
            <a:prstGeom prst="straightConnector1">
              <a:avLst/>
            </a:prstGeom>
            <a:solidFill>
              <a:schemeClr val="accent1"/>
            </a:solidFill>
            <a:ln w="19050" cap="flat" cmpd="sng" algn="ctr">
              <a:solidFill>
                <a:srgbClr val="0070C0"/>
              </a:solidFill>
              <a:prstDash val="lgDash"/>
              <a:round/>
              <a:headEnd type="none" w="med" len="med"/>
              <a:tailEnd type="arrow"/>
            </a:ln>
            <a:effectLst/>
          </p:spPr>
        </p:cxnSp>
        <p:cxnSp>
          <p:nvCxnSpPr>
            <p:cNvPr id="7" name="直接箭头连接符 6"/>
            <p:cNvCxnSpPr/>
            <p:nvPr/>
          </p:nvCxnSpPr>
          <p:spPr bwMode="auto">
            <a:xfrm>
              <a:off x="2843808" y="4509120"/>
              <a:ext cx="900100" cy="0"/>
            </a:xfrm>
            <a:prstGeom prst="straightConnector1">
              <a:avLst/>
            </a:prstGeom>
            <a:solidFill>
              <a:schemeClr val="accent1"/>
            </a:solidFill>
            <a:ln w="19050" cap="flat" cmpd="sng" algn="ctr">
              <a:solidFill>
                <a:srgbClr val="0070C0"/>
              </a:solidFill>
              <a:prstDash val="lgDash"/>
              <a:round/>
              <a:headEnd type="none" w="med" len="med"/>
              <a:tailEnd type="arrow"/>
            </a:ln>
            <a:effectLst/>
          </p:spPr>
        </p:cxnSp>
        <p:cxnSp>
          <p:nvCxnSpPr>
            <p:cNvPr id="8" name="直接箭头连接符 7"/>
            <p:cNvCxnSpPr/>
            <p:nvPr/>
          </p:nvCxnSpPr>
          <p:spPr bwMode="auto">
            <a:xfrm>
              <a:off x="2843808" y="4725144"/>
              <a:ext cx="612068" cy="0"/>
            </a:xfrm>
            <a:prstGeom prst="straightConnector1">
              <a:avLst/>
            </a:prstGeom>
            <a:solidFill>
              <a:schemeClr val="accent1"/>
            </a:solidFill>
            <a:ln w="19050" cap="flat" cmpd="sng" algn="ctr">
              <a:solidFill>
                <a:srgbClr val="0070C0"/>
              </a:solidFill>
              <a:prstDash val="lgDash"/>
              <a:round/>
              <a:headEnd type="none" w="med" len="med"/>
              <a:tailEnd type="arrow"/>
            </a:ln>
            <a:effectLst/>
          </p:spPr>
        </p:cxnSp>
        <p:cxnSp>
          <p:nvCxnSpPr>
            <p:cNvPr id="9" name="直接箭头连接符 8"/>
            <p:cNvCxnSpPr/>
            <p:nvPr/>
          </p:nvCxnSpPr>
          <p:spPr bwMode="auto">
            <a:xfrm flipH="1">
              <a:off x="5184068" y="4509120"/>
              <a:ext cx="684076" cy="0"/>
            </a:xfrm>
            <a:prstGeom prst="straightConnector1">
              <a:avLst/>
            </a:prstGeom>
            <a:solidFill>
              <a:schemeClr val="accent1"/>
            </a:solidFill>
            <a:ln w="22225" cap="flat" cmpd="sng" algn="ctr">
              <a:solidFill>
                <a:srgbClr val="0070C0"/>
              </a:solidFill>
              <a:prstDash val="lgDash"/>
              <a:round/>
              <a:headEnd type="none" w="med" len="med"/>
              <a:tailEnd type="arrow"/>
            </a:ln>
            <a:effectLst/>
          </p:spPr>
        </p:cxnSp>
        <p:cxnSp>
          <p:nvCxnSpPr>
            <p:cNvPr id="10" name="直接箭头连接符 9"/>
            <p:cNvCxnSpPr/>
            <p:nvPr/>
          </p:nvCxnSpPr>
          <p:spPr bwMode="auto">
            <a:xfrm flipH="1">
              <a:off x="4788024" y="4689140"/>
              <a:ext cx="1080120" cy="0"/>
            </a:xfrm>
            <a:prstGeom prst="straightConnector1">
              <a:avLst/>
            </a:prstGeom>
            <a:solidFill>
              <a:schemeClr val="accent1"/>
            </a:solidFill>
            <a:ln w="22225" cap="flat" cmpd="sng" algn="ctr">
              <a:solidFill>
                <a:srgbClr val="0070C0"/>
              </a:solidFill>
              <a:prstDash val="lgDash"/>
              <a:round/>
              <a:headEnd type="none" w="med" len="med"/>
              <a:tailEnd type="arrow"/>
            </a:ln>
            <a:effectLst/>
          </p:spPr>
        </p:cxnSp>
        <p:cxnSp>
          <p:nvCxnSpPr>
            <p:cNvPr id="11" name="直接箭头连接符 10"/>
            <p:cNvCxnSpPr/>
            <p:nvPr/>
          </p:nvCxnSpPr>
          <p:spPr bwMode="auto">
            <a:xfrm flipH="1">
              <a:off x="4355976" y="4869160"/>
              <a:ext cx="1548172" cy="0"/>
            </a:xfrm>
            <a:prstGeom prst="straightConnector1">
              <a:avLst/>
            </a:prstGeom>
            <a:solidFill>
              <a:schemeClr val="accent1"/>
            </a:solidFill>
            <a:ln w="22225" cap="flat" cmpd="sng" algn="ctr">
              <a:solidFill>
                <a:srgbClr val="0070C0"/>
              </a:solidFill>
              <a:prstDash val="lgDash"/>
              <a:round/>
              <a:headEnd type="none" w="med" len="med"/>
              <a:tailEnd type="arrow"/>
            </a:ln>
            <a:effectLst/>
          </p:spPr>
        </p:cxnSp>
        <p:sp>
          <p:nvSpPr>
            <p:cNvPr id="12" name="TextBox 11"/>
            <p:cNvSpPr txBox="1"/>
            <p:nvPr/>
          </p:nvSpPr>
          <p:spPr bwMode="auto">
            <a:xfrm>
              <a:off x="3083285" y="3825044"/>
              <a:ext cx="1062919"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600" b="1" dirty="0">
                  <a:solidFill>
                    <a:srgbClr val="000000"/>
                  </a:solidFill>
                  <a:latin typeface="+mn-ea"/>
                  <a:ea typeface="+mn-ea"/>
                  <a:cs typeface="Arial" pitchFamily="34" charset="0"/>
                </a:rPr>
                <a:t>LACPDU</a:t>
              </a:r>
              <a:endParaRPr lang="zh-CN" altLang="en-US" sz="1600" b="1" dirty="0">
                <a:solidFill>
                  <a:srgbClr val="000000"/>
                </a:solidFill>
                <a:latin typeface="+mn-ea"/>
                <a:ea typeface="+mn-ea"/>
                <a:cs typeface="Arial" pitchFamily="34" charset="0"/>
              </a:endParaRPr>
            </a:p>
          </p:txBody>
        </p:sp>
        <p:sp>
          <p:nvSpPr>
            <p:cNvPr id="13" name="TextBox 12"/>
            <p:cNvSpPr txBox="1"/>
            <p:nvPr/>
          </p:nvSpPr>
          <p:spPr bwMode="auto">
            <a:xfrm>
              <a:off x="4559449" y="4941168"/>
              <a:ext cx="1062919"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600" b="1" dirty="0">
                  <a:solidFill>
                    <a:srgbClr val="000000"/>
                  </a:solidFill>
                  <a:latin typeface="+mn-ea"/>
                  <a:ea typeface="+mn-ea"/>
                  <a:cs typeface="Arial" pitchFamily="34" charset="0"/>
                </a:rPr>
                <a:t>LACPDU</a:t>
              </a:r>
              <a:endParaRPr lang="zh-CN" altLang="en-US" sz="1600" b="1" dirty="0">
                <a:solidFill>
                  <a:srgbClr val="000000"/>
                </a:solidFill>
                <a:latin typeface="+mn-ea"/>
                <a:ea typeface="+mn-ea"/>
                <a:cs typeface="Arial" pitchFamily="34" charset="0"/>
              </a:endParaRPr>
            </a:p>
          </p:txBody>
        </p:sp>
      </p:grpSp>
    </p:spTree>
    <p:extLst>
      <p:ext uri="{BB962C8B-B14F-4D97-AF65-F5344CB8AC3E}">
        <p14:creationId xmlns:p14="http://schemas.microsoft.com/office/powerpoint/2010/main" val="1324636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Devices at both ends determine the Actor and active links.</a:t>
            </a:r>
            <a:endParaRPr lang="en-US" altLang="zh-CN" dirty="0" smtClean="0"/>
          </a:p>
        </p:txBody>
      </p:sp>
      <p:sp>
        <p:nvSpPr>
          <p:cNvPr id="7" name="文本占位符 6"/>
          <p:cNvSpPr>
            <a:spLocks noGrp="1"/>
          </p:cNvSpPr>
          <p:nvPr>
            <p:ph type="body" sz="quarter" idx="12"/>
          </p:nvPr>
        </p:nvSpPr>
        <p:spPr>
          <a:xfrm>
            <a:off x="1595500" y="410400"/>
            <a:ext cx="9831600" cy="593393"/>
          </a:xfrm>
        </p:spPr>
        <p:txBody>
          <a:bodyPr/>
          <a:lstStyle/>
          <a:p>
            <a:r>
              <a:rPr lang="en-US" altLang="zh-CN" sz="3200" dirty="0"/>
              <a:t>Eth-Trunk Setting Up Process in LACP Mode (2)</a:t>
            </a:r>
            <a:endParaRPr lang="zh-CN" altLang="en-US" sz="3200" dirty="0"/>
          </a:p>
        </p:txBody>
      </p:sp>
      <p:grpSp>
        <p:nvGrpSpPr>
          <p:cNvPr id="6" name="组合 5"/>
          <p:cNvGrpSpPr/>
          <p:nvPr/>
        </p:nvGrpSpPr>
        <p:grpSpPr>
          <a:xfrm>
            <a:off x="1955540" y="1895798"/>
            <a:ext cx="7992888" cy="4482454"/>
            <a:chOff x="1835696" y="1899295"/>
            <a:chExt cx="5904656" cy="4234627"/>
          </a:xfrm>
        </p:grpSpPr>
        <p:grpSp>
          <p:nvGrpSpPr>
            <p:cNvPr id="87" name="组合 86"/>
            <p:cNvGrpSpPr/>
            <p:nvPr/>
          </p:nvGrpSpPr>
          <p:grpSpPr>
            <a:xfrm>
              <a:off x="1835696" y="1899295"/>
              <a:ext cx="5904656" cy="4234627"/>
              <a:chOff x="1835696" y="1899295"/>
              <a:chExt cx="5904656" cy="4234627"/>
            </a:xfrm>
          </p:grpSpPr>
          <p:cxnSp>
            <p:nvCxnSpPr>
              <p:cNvPr id="55" name="直接连接符 12"/>
              <p:cNvCxnSpPr>
                <a:cxnSpLocks noChangeShapeType="1"/>
              </p:cNvCxnSpPr>
              <p:nvPr/>
            </p:nvCxnSpPr>
            <p:spPr bwMode="auto">
              <a:xfrm>
                <a:off x="2962281" y="4374748"/>
                <a:ext cx="3044691" cy="0"/>
              </a:xfrm>
              <a:prstGeom prst="line">
                <a:avLst/>
              </a:prstGeom>
              <a:noFill/>
              <a:ln w="28575" algn="ctr">
                <a:solidFill>
                  <a:schemeClr val="tx1"/>
                </a:solidFill>
                <a:round/>
                <a:headEnd/>
                <a:tailEnd/>
              </a:ln>
            </p:spPr>
          </p:cxnSp>
          <p:grpSp>
            <p:nvGrpSpPr>
              <p:cNvPr id="70" name="Group 26"/>
              <p:cNvGrpSpPr>
                <a:grpSpLocks/>
              </p:cNvGrpSpPr>
              <p:nvPr/>
            </p:nvGrpSpPr>
            <p:grpSpPr bwMode="auto">
              <a:xfrm>
                <a:off x="2085549" y="2215617"/>
                <a:ext cx="4698081" cy="925352"/>
                <a:chOff x="2266950" y="1978025"/>
                <a:chExt cx="4256088" cy="835025"/>
              </a:xfrm>
            </p:grpSpPr>
            <p:cxnSp>
              <p:nvCxnSpPr>
                <p:cNvPr id="81"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cxnSp>
              <p:nvCxnSpPr>
                <p:cNvPr id="82" name="直接连接符 12"/>
                <p:cNvCxnSpPr>
                  <a:cxnSpLocks noChangeShapeType="1"/>
                </p:cNvCxnSpPr>
                <p:nvPr/>
              </p:nvCxnSpPr>
              <p:spPr bwMode="auto">
                <a:xfrm>
                  <a:off x="2916238" y="2554288"/>
                  <a:ext cx="2951162" cy="0"/>
                </a:xfrm>
                <a:prstGeom prst="line">
                  <a:avLst/>
                </a:prstGeom>
                <a:noFill/>
                <a:ln w="28575" algn="ctr">
                  <a:solidFill>
                    <a:schemeClr val="tx1"/>
                  </a:solidFill>
                  <a:round/>
                  <a:headEnd/>
                  <a:tailEnd/>
                </a:ln>
              </p:spPr>
            </p:cxnSp>
            <p:cxnSp>
              <p:nvCxnSpPr>
                <p:cNvPr id="83" name="直接连接符 12"/>
                <p:cNvCxnSpPr>
                  <a:cxnSpLocks noChangeShapeType="1"/>
                </p:cNvCxnSpPr>
                <p:nvPr/>
              </p:nvCxnSpPr>
              <p:spPr bwMode="auto">
                <a:xfrm>
                  <a:off x="2916238" y="2265363"/>
                  <a:ext cx="2951162" cy="0"/>
                </a:xfrm>
                <a:prstGeom prst="line">
                  <a:avLst/>
                </a:prstGeom>
                <a:noFill/>
                <a:ln w="28575" algn="ctr">
                  <a:solidFill>
                    <a:schemeClr val="tx1"/>
                  </a:solidFill>
                  <a:round/>
                  <a:headEnd/>
                  <a:tailEnd/>
                </a:ln>
              </p:spPr>
            </p:cxnSp>
            <p:cxnSp>
              <p:nvCxnSpPr>
                <p:cNvPr id="84"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pic>
              <p:nvPicPr>
                <p:cNvPr id="85" name="Picture 461" descr="图片240"/>
                <p:cNvPicPr>
                  <a:picLocks noChangeAspect="1" noChangeArrowheads="1"/>
                </p:cNvPicPr>
                <p:nvPr/>
              </p:nvPicPr>
              <p:blipFill>
                <a:blip r:embed="rId3" cstate="print"/>
                <a:srcRect/>
                <a:stretch>
                  <a:fillRect/>
                </a:stretch>
              </p:blipFill>
              <p:spPr bwMode="auto">
                <a:xfrm>
                  <a:off x="2266950" y="1978025"/>
                  <a:ext cx="798513" cy="835025"/>
                </a:xfrm>
                <a:prstGeom prst="rect">
                  <a:avLst/>
                </a:prstGeom>
                <a:noFill/>
                <a:ln w="9525">
                  <a:noFill/>
                  <a:miter lim="800000"/>
                  <a:headEnd/>
                  <a:tailEnd/>
                </a:ln>
              </p:spPr>
            </p:pic>
            <p:pic>
              <p:nvPicPr>
                <p:cNvPr id="86" name="Picture 461" descr="图片240"/>
                <p:cNvPicPr>
                  <a:picLocks noChangeAspect="1" noChangeArrowheads="1"/>
                </p:cNvPicPr>
                <p:nvPr/>
              </p:nvPicPr>
              <p:blipFill>
                <a:blip r:embed="rId3" cstate="print"/>
                <a:srcRect/>
                <a:stretch>
                  <a:fillRect/>
                </a:stretch>
              </p:blipFill>
              <p:spPr bwMode="auto">
                <a:xfrm>
                  <a:off x="5724525" y="1978025"/>
                  <a:ext cx="798513" cy="835025"/>
                </a:xfrm>
                <a:prstGeom prst="rect">
                  <a:avLst/>
                </a:prstGeom>
                <a:noFill/>
                <a:ln w="9525">
                  <a:noFill/>
                  <a:miter lim="800000"/>
                  <a:headEnd/>
                  <a:tailEnd/>
                </a:ln>
              </p:spPr>
            </p:pic>
          </p:grpSp>
          <p:grpSp>
            <p:nvGrpSpPr>
              <p:cNvPr id="71" name="Group 25"/>
              <p:cNvGrpSpPr>
                <a:grpSpLocks/>
              </p:cNvGrpSpPr>
              <p:nvPr/>
            </p:nvGrpSpPr>
            <p:grpSpPr bwMode="auto">
              <a:xfrm>
                <a:off x="2085549" y="3745393"/>
                <a:ext cx="4768121" cy="895518"/>
                <a:chOff x="2255838" y="3635375"/>
                <a:chExt cx="4256087" cy="835025"/>
              </a:xfrm>
            </p:grpSpPr>
            <p:cxnSp>
              <p:nvCxnSpPr>
                <p:cNvPr id="76"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cxnSp>
              <p:nvCxnSpPr>
                <p:cNvPr id="77" name="直接连接符 12"/>
                <p:cNvCxnSpPr>
                  <a:cxnSpLocks noChangeShapeType="1"/>
                </p:cNvCxnSpPr>
                <p:nvPr/>
              </p:nvCxnSpPr>
              <p:spPr bwMode="auto">
                <a:xfrm>
                  <a:off x="2905125" y="3922713"/>
                  <a:ext cx="2951163" cy="0"/>
                </a:xfrm>
                <a:prstGeom prst="line">
                  <a:avLst/>
                </a:prstGeom>
                <a:noFill/>
                <a:ln w="28575" algn="ctr">
                  <a:solidFill>
                    <a:schemeClr val="tx1"/>
                  </a:solidFill>
                  <a:round/>
                  <a:headEnd/>
                  <a:tailEnd/>
                </a:ln>
              </p:spPr>
            </p:cxnSp>
            <p:cxnSp>
              <p:nvCxnSpPr>
                <p:cNvPr id="78" name="直接连接符 12"/>
                <p:cNvCxnSpPr>
                  <a:cxnSpLocks noChangeShapeType="1"/>
                </p:cNvCxnSpPr>
                <p:nvPr/>
              </p:nvCxnSpPr>
              <p:spPr bwMode="auto">
                <a:xfrm>
                  <a:off x="2905125" y="4067175"/>
                  <a:ext cx="2951163" cy="0"/>
                </a:xfrm>
                <a:prstGeom prst="line">
                  <a:avLst/>
                </a:prstGeom>
                <a:noFill/>
                <a:ln w="28575" algn="ctr">
                  <a:solidFill>
                    <a:schemeClr val="tx1"/>
                  </a:solidFill>
                  <a:round/>
                  <a:headEnd/>
                  <a:tailEnd/>
                </a:ln>
              </p:spPr>
            </p:cxnSp>
            <p:pic>
              <p:nvPicPr>
                <p:cNvPr id="79" name="Picture 461" descr="图片240"/>
                <p:cNvPicPr>
                  <a:picLocks noChangeAspect="1" noChangeArrowheads="1"/>
                </p:cNvPicPr>
                <p:nvPr/>
              </p:nvPicPr>
              <p:blipFill>
                <a:blip r:embed="rId3" cstate="print"/>
                <a:srcRect/>
                <a:stretch>
                  <a:fillRect/>
                </a:stretch>
              </p:blipFill>
              <p:spPr bwMode="auto">
                <a:xfrm>
                  <a:off x="2255838" y="3635375"/>
                  <a:ext cx="798512" cy="835025"/>
                </a:xfrm>
                <a:prstGeom prst="rect">
                  <a:avLst/>
                </a:prstGeom>
                <a:noFill/>
                <a:ln w="9525">
                  <a:noFill/>
                  <a:miter lim="800000"/>
                  <a:headEnd/>
                  <a:tailEnd/>
                </a:ln>
              </p:spPr>
            </p:pic>
            <p:pic>
              <p:nvPicPr>
                <p:cNvPr id="80" name="Picture 461" descr="图片240"/>
                <p:cNvPicPr>
                  <a:picLocks noChangeAspect="1" noChangeArrowheads="1"/>
                </p:cNvPicPr>
                <p:nvPr/>
              </p:nvPicPr>
              <p:blipFill>
                <a:blip r:embed="rId3" cstate="print"/>
                <a:srcRect/>
                <a:stretch>
                  <a:fillRect/>
                </a:stretch>
              </p:blipFill>
              <p:spPr bwMode="auto">
                <a:xfrm>
                  <a:off x="5713413" y="3635375"/>
                  <a:ext cx="798512" cy="835025"/>
                </a:xfrm>
                <a:prstGeom prst="rect">
                  <a:avLst/>
                </a:prstGeom>
                <a:noFill/>
                <a:ln w="9525">
                  <a:noFill/>
                  <a:miter lim="800000"/>
                  <a:headEnd/>
                  <a:tailEnd/>
                </a:ln>
              </p:spPr>
            </p:pic>
          </p:grpSp>
          <p:sp>
            <p:nvSpPr>
              <p:cNvPr id="72" name="TextBox 8"/>
              <p:cNvSpPr txBox="1">
                <a:spLocks noChangeArrowheads="1"/>
              </p:cNvSpPr>
              <p:nvPr/>
            </p:nvSpPr>
            <p:spPr bwMode="auto">
              <a:xfrm>
                <a:off x="2196013" y="1899295"/>
                <a:ext cx="436781" cy="290761"/>
              </a:xfrm>
              <a:prstGeom prst="rect">
                <a:avLst/>
              </a:prstGeom>
              <a:noFill/>
              <a:ln w="9525">
                <a:noFill/>
                <a:miter lim="800000"/>
                <a:headEnd/>
                <a:tailEnd/>
              </a:ln>
            </p:spPr>
            <p:txBody>
              <a:bodyPr wrap="none">
                <a:spAutoFit/>
              </a:bodyPr>
              <a:lstStyle/>
              <a:p>
                <a:r>
                  <a:rPr lang="en-US" altLang="zh-CN" sz="1400" dirty="0">
                    <a:latin typeface="+mn-ea"/>
                    <a:ea typeface="+mn-ea"/>
                  </a:rPr>
                  <a:t>SWA</a:t>
                </a:r>
              </a:p>
            </p:txBody>
          </p:sp>
          <p:sp>
            <p:nvSpPr>
              <p:cNvPr id="73" name="TextBox 8"/>
              <p:cNvSpPr txBox="1">
                <a:spLocks noChangeArrowheads="1"/>
              </p:cNvSpPr>
              <p:nvPr/>
            </p:nvSpPr>
            <p:spPr bwMode="auto">
              <a:xfrm>
                <a:off x="5989219" y="1899295"/>
                <a:ext cx="431286" cy="290761"/>
              </a:xfrm>
              <a:prstGeom prst="rect">
                <a:avLst/>
              </a:prstGeom>
              <a:noFill/>
              <a:ln w="9525">
                <a:noFill/>
                <a:miter lim="800000"/>
                <a:headEnd/>
                <a:tailEnd/>
              </a:ln>
            </p:spPr>
            <p:txBody>
              <a:bodyPr wrap="none">
                <a:spAutoFit/>
              </a:bodyPr>
              <a:lstStyle/>
              <a:p>
                <a:r>
                  <a:rPr lang="en-US" altLang="zh-CN" sz="1400" dirty="0">
                    <a:latin typeface="+mn-ea"/>
                    <a:ea typeface="+mn-ea"/>
                  </a:rPr>
                  <a:t>SWB</a:t>
                </a:r>
              </a:p>
            </p:txBody>
          </p:sp>
          <p:sp>
            <p:nvSpPr>
              <p:cNvPr id="74" name="TextBox 8"/>
              <p:cNvSpPr txBox="1">
                <a:spLocks noChangeArrowheads="1"/>
              </p:cNvSpPr>
              <p:nvPr/>
            </p:nvSpPr>
            <p:spPr bwMode="auto">
              <a:xfrm>
                <a:off x="2230696" y="3470609"/>
                <a:ext cx="436781" cy="290761"/>
              </a:xfrm>
              <a:prstGeom prst="rect">
                <a:avLst/>
              </a:prstGeom>
              <a:noFill/>
              <a:ln w="9525">
                <a:noFill/>
                <a:miter lim="800000"/>
                <a:headEnd/>
                <a:tailEnd/>
              </a:ln>
            </p:spPr>
            <p:txBody>
              <a:bodyPr wrap="none">
                <a:spAutoFit/>
              </a:bodyPr>
              <a:lstStyle/>
              <a:p>
                <a:r>
                  <a:rPr lang="en-US" altLang="zh-CN" sz="1400" dirty="0">
                    <a:latin typeface="+mn-ea"/>
                    <a:ea typeface="+mn-ea"/>
                  </a:rPr>
                  <a:t>SWA</a:t>
                </a:r>
              </a:p>
            </p:txBody>
          </p:sp>
          <p:sp>
            <p:nvSpPr>
              <p:cNvPr id="75" name="TextBox 8"/>
              <p:cNvSpPr txBox="1">
                <a:spLocks noChangeArrowheads="1"/>
              </p:cNvSpPr>
              <p:nvPr/>
            </p:nvSpPr>
            <p:spPr bwMode="auto">
              <a:xfrm>
                <a:off x="5989219" y="3470609"/>
                <a:ext cx="431286" cy="290761"/>
              </a:xfrm>
              <a:prstGeom prst="rect">
                <a:avLst/>
              </a:prstGeom>
              <a:noFill/>
              <a:ln w="9525">
                <a:noFill/>
                <a:miter lim="800000"/>
                <a:headEnd/>
                <a:tailEnd/>
              </a:ln>
            </p:spPr>
            <p:txBody>
              <a:bodyPr wrap="none">
                <a:spAutoFit/>
              </a:bodyPr>
              <a:lstStyle/>
              <a:p>
                <a:r>
                  <a:rPr lang="en-US" altLang="zh-CN" sz="1400" dirty="0">
                    <a:latin typeface="+mn-ea"/>
                    <a:ea typeface="+mn-ea"/>
                  </a:rPr>
                  <a:t>SWB</a:t>
                </a:r>
              </a:p>
            </p:txBody>
          </p:sp>
          <p:sp>
            <p:nvSpPr>
              <p:cNvPr id="57" name="TextBox 8"/>
              <p:cNvSpPr txBox="1">
                <a:spLocks noChangeArrowheads="1"/>
              </p:cNvSpPr>
              <p:nvPr/>
            </p:nvSpPr>
            <p:spPr bwMode="auto">
              <a:xfrm>
                <a:off x="3008251" y="2318162"/>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1</a:t>
                </a:r>
                <a:endParaRPr lang="en-US" altLang="zh-CN" sz="1200" dirty="0">
                  <a:latin typeface="+mn-ea"/>
                  <a:ea typeface="+mn-ea"/>
                </a:endParaRPr>
              </a:p>
            </p:txBody>
          </p:sp>
          <p:sp>
            <p:nvSpPr>
              <p:cNvPr id="58" name="TextBox 8"/>
              <p:cNvSpPr txBox="1">
                <a:spLocks noChangeArrowheads="1"/>
              </p:cNvSpPr>
              <p:nvPr/>
            </p:nvSpPr>
            <p:spPr bwMode="auto">
              <a:xfrm>
                <a:off x="3008250" y="2475358"/>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2</a:t>
                </a:r>
                <a:endParaRPr lang="en-US" altLang="zh-CN" sz="1200" dirty="0">
                  <a:latin typeface="+mn-ea"/>
                  <a:ea typeface="+mn-ea"/>
                </a:endParaRPr>
              </a:p>
            </p:txBody>
          </p:sp>
          <p:sp>
            <p:nvSpPr>
              <p:cNvPr id="59" name="TextBox 8"/>
              <p:cNvSpPr txBox="1">
                <a:spLocks noChangeArrowheads="1"/>
              </p:cNvSpPr>
              <p:nvPr/>
            </p:nvSpPr>
            <p:spPr bwMode="auto">
              <a:xfrm>
                <a:off x="3008250" y="2655378"/>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3</a:t>
                </a:r>
                <a:endParaRPr lang="en-US" altLang="zh-CN" sz="1200" dirty="0">
                  <a:latin typeface="+mn-ea"/>
                  <a:ea typeface="+mn-ea"/>
                </a:endParaRPr>
              </a:p>
            </p:txBody>
          </p:sp>
          <p:sp>
            <p:nvSpPr>
              <p:cNvPr id="60" name="TextBox 8"/>
              <p:cNvSpPr txBox="1">
                <a:spLocks noChangeArrowheads="1"/>
              </p:cNvSpPr>
              <p:nvPr/>
            </p:nvSpPr>
            <p:spPr bwMode="auto">
              <a:xfrm>
                <a:off x="3008250" y="3826997"/>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1</a:t>
                </a:r>
                <a:endParaRPr lang="en-US" altLang="zh-CN" sz="1200" dirty="0">
                  <a:latin typeface="+mn-ea"/>
                  <a:ea typeface="+mn-ea"/>
                </a:endParaRPr>
              </a:p>
            </p:txBody>
          </p:sp>
          <p:sp>
            <p:nvSpPr>
              <p:cNvPr id="61" name="TextBox 8"/>
              <p:cNvSpPr txBox="1">
                <a:spLocks noChangeArrowheads="1"/>
              </p:cNvSpPr>
              <p:nvPr/>
            </p:nvSpPr>
            <p:spPr bwMode="auto">
              <a:xfrm>
                <a:off x="3008250" y="4018632"/>
                <a:ext cx="388069" cy="261684"/>
              </a:xfrm>
              <a:prstGeom prst="rect">
                <a:avLst/>
              </a:prstGeom>
              <a:noFill/>
              <a:ln w="9525">
                <a:noFill/>
                <a:miter lim="800000"/>
                <a:headEnd/>
                <a:tailEnd/>
              </a:ln>
            </p:spPr>
            <p:txBody>
              <a:bodyPr wrap="square">
                <a:spAutoFit/>
              </a:bodyPr>
              <a:lstStyle/>
              <a:p>
                <a:endParaRPr lang="en-US" altLang="zh-CN" sz="1200" dirty="0">
                  <a:latin typeface="+mn-ea"/>
                  <a:ea typeface="+mn-ea"/>
                </a:endParaRPr>
              </a:p>
            </p:txBody>
          </p:sp>
          <p:sp>
            <p:nvSpPr>
              <p:cNvPr id="62" name="TextBox 8"/>
              <p:cNvSpPr txBox="1">
                <a:spLocks noChangeArrowheads="1"/>
              </p:cNvSpPr>
              <p:nvPr/>
            </p:nvSpPr>
            <p:spPr bwMode="auto">
              <a:xfrm>
                <a:off x="1835696" y="3101331"/>
                <a:ext cx="1800200" cy="436140"/>
              </a:xfrm>
              <a:prstGeom prst="rect">
                <a:avLst/>
              </a:prstGeom>
              <a:noFill/>
              <a:ln w="9525">
                <a:noFill/>
                <a:miter lim="800000"/>
                <a:headEnd/>
                <a:tailEnd/>
              </a:ln>
            </p:spPr>
            <p:txBody>
              <a:bodyPr wrap="square">
                <a:spAutoFit/>
              </a:bodyPr>
              <a:lstStyle/>
              <a:p>
                <a:r>
                  <a:rPr lang="en-US" altLang="zh-CN" sz="1200" dirty="0">
                    <a:latin typeface="+mn-ea"/>
                    <a:ea typeface="+mn-ea"/>
                  </a:rPr>
                  <a:t>The device with higher system priority</a:t>
                </a:r>
                <a:endParaRPr lang="en-US" altLang="zh-CN" sz="1200" dirty="0">
                  <a:latin typeface="+mn-ea"/>
                  <a:ea typeface="+mn-ea"/>
                </a:endParaRPr>
              </a:p>
            </p:txBody>
          </p:sp>
          <p:cxnSp>
            <p:nvCxnSpPr>
              <p:cNvPr id="63" name="直接箭头连接符 62"/>
              <p:cNvCxnSpPr/>
              <p:nvPr/>
            </p:nvCxnSpPr>
            <p:spPr bwMode="auto">
              <a:xfrm>
                <a:off x="4175956" y="3065223"/>
                <a:ext cx="0" cy="418247"/>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cxnSp>
            <p:nvCxnSpPr>
              <p:cNvPr id="64" name="直接箭头连接符 63"/>
              <p:cNvCxnSpPr/>
              <p:nvPr/>
            </p:nvCxnSpPr>
            <p:spPr bwMode="auto">
              <a:xfrm>
                <a:off x="4211960" y="4600293"/>
                <a:ext cx="0" cy="418247"/>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sp>
            <p:nvSpPr>
              <p:cNvPr id="65" name="TextBox 8"/>
              <p:cNvSpPr txBox="1">
                <a:spLocks noChangeArrowheads="1"/>
              </p:cNvSpPr>
              <p:nvPr/>
            </p:nvSpPr>
            <p:spPr bwMode="auto">
              <a:xfrm>
                <a:off x="2861688" y="2026487"/>
                <a:ext cx="1314267" cy="261684"/>
              </a:xfrm>
              <a:prstGeom prst="rect">
                <a:avLst/>
              </a:prstGeom>
              <a:noFill/>
              <a:ln w="9525">
                <a:noFill/>
                <a:miter lim="800000"/>
                <a:headEnd/>
                <a:tailEnd/>
              </a:ln>
            </p:spPr>
            <p:txBody>
              <a:bodyPr wrap="square">
                <a:spAutoFit/>
              </a:bodyPr>
              <a:lstStyle/>
              <a:p>
                <a:r>
                  <a:rPr lang="en-US" altLang="zh-CN" sz="1200" dirty="0">
                    <a:latin typeface="+mn-ea"/>
                    <a:ea typeface="+mn-ea"/>
                  </a:rPr>
                  <a:t>LACP port priority</a:t>
                </a:r>
                <a:endParaRPr lang="en-US" altLang="zh-CN" sz="1200" dirty="0">
                  <a:latin typeface="+mn-ea"/>
                  <a:ea typeface="+mn-ea"/>
                </a:endParaRPr>
              </a:p>
            </p:txBody>
          </p:sp>
          <p:sp>
            <p:nvSpPr>
              <p:cNvPr id="66" name="TextBox 8"/>
              <p:cNvSpPr txBox="1">
                <a:spLocks noChangeArrowheads="1"/>
              </p:cNvSpPr>
              <p:nvPr/>
            </p:nvSpPr>
            <p:spPr bwMode="auto">
              <a:xfrm>
                <a:off x="4615736" y="2028177"/>
                <a:ext cx="1432428" cy="261684"/>
              </a:xfrm>
              <a:prstGeom prst="rect">
                <a:avLst/>
              </a:prstGeom>
              <a:noFill/>
              <a:ln w="9525">
                <a:noFill/>
                <a:miter lim="800000"/>
                <a:headEnd/>
                <a:tailEnd/>
              </a:ln>
            </p:spPr>
            <p:txBody>
              <a:bodyPr wrap="square">
                <a:spAutoFit/>
              </a:bodyPr>
              <a:lstStyle/>
              <a:p>
                <a:r>
                  <a:rPr lang="en-US" altLang="zh-CN" sz="1200" dirty="0">
                    <a:latin typeface="+mn-ea"/>
                    <a:ea typeface="+mn-ea"/>
                  </a:rPr>
                  <a:t>LACP port priority</a:t>
                </a:r>
                <a:endParaRPr lang="en-US" altLang="zh-CN" sz="1200" dirty="0">
                  <a:latin typeface="+mn-ea"/>
                  <a:ea typeface="+mn-ea"/>
                </a:endParaRPr>
              </a:p>
            </p:txBody>
          </p:sp>
          <p:sp>
            <p:nvSpPr>
              <p:cNvPr id="67" name="TextBox 8"/>
              <p:cNvSpPr txBox="1">
                <a:spLocks noChangeArrowheads="1"/>
              </p:cNvSpPr>
              <p:nvPr/>
            </p:nvSpPr>
            <p:spPr bwMode="auto">
              <a:xfrm>
                <a:off x="2932246" y="3552111"/>
                <a:ext cx="1351721" cy="261684"/>
              </a:xfrm>
              <a:prstGeom prst="rect">
                <a:avLst/>
              </a:prstGeom>
              <a:noFill/>
              <a:ln w="9525">
                <a:noFill/>
                <a:miter lim="800000"/>
                <a:headEnd/>
                <a:tailEnd/>
              </a:ln>
            </p:spPr>
            <p:txBody>
              <a:bodyPr wrap="square">
                <a:spAutoFit/>
              </a:bodyPr>
              <a:lstStyle/>
              <a:p>
                <a:r>
                  <a:rPr lang="en-US" altLang="zh-CN" sz="1200" dirty="0">
                    <a:latin typeface="+mn-ea"/>
                    <a:ea typeface="+mn-ea"/>
                  </a:rPr>
                  <a:t>LACP port priority</a:t>
                </a:r>
                <a:endParaRPr lang="en-US" altLang="zh-CN" sz="1200" dirty="0">
                  <a:latin typeface="+mn-ea"/>
                  <a:ea typeface="+mn-ea"/>
                </a:endParaRPr>
              </a:p>
            </p:txBody>
          </p:sp>
          <p:sp>
            <p:nvSpPr>
              <p:cNvPr id="68" name="TextBox 8"/>
              <p:cNvSpPr txBox="1">
                <a:spLocks noChangeArrowheads="1"/>
              </p:cNvSpPr>
              <p:nvPr/>
            </p:nvSpPr>
            <p:spPr bwMode="auto">
              <a:xfrm>
                <a:off x="4654640" y="3537012"/>
                <a:ext cx="1393524" cy="261684"/>
              </a:xfrm>
              <a:prstGeom prst="rect">
                <a:avLst/>
              </a:prstGeom>
              <a:noFill/>
              <a:ln w="9525">
                <a:noFill/>
                <a:miter lim="800000"/>
                <a:headEnd/>
                <a:tailEnd/>
              </a:ln>
            </p:spPr>
            <p:txBody>
              <a:bodyPr wrap="square">
                <a:spAutoFit/>
              </a:bodyPr>
              <a:lstStyle/>
              <a:p>
                <a:r>
                  <a:rPr lang="en-US" altLang="zh-CN" sz="1200" dirty="0">
                    <a:latin typeface="+mn-ea"/>
                    <a:ea typeface="+mn-ea"/>
                  </a:rPr>
                  <a:t>LACP port priority</a:t>
                </a:r>
                <a:endParaRPr lang="en-US" altLang="zh-CN" sz="1200" dirty="0">
                  <a:latin typeface="+mn-ea"/>
                  <a:ea typeface="+mn-ea"/>
                </a:endParaRPr>
              </a:p>
            </p:txBody>
          </p:sp>
          <p:sp>
            <p:nvSpPr>
              <p:cNvPr id="69" name="TextBox 8"/>
              <p:cNvSpPr txBox="1">
                <a:spLocks noChangeArrowheads="1"/>
              </p:cNvSpPr>
              <p:nvPr/>
            </p:nvSpPr>
            <p:spPr bwMode="auto">
              <a:xfrm>
                <a:off x="5863311" y="3068960"/>
                <a:ext cx="1877041" cy="436140"/>
              </a:xfrm>
              <a:prstGeom prst="rect">
                <a:avLst/>
              </a:prstGeom>
              <a:noFill/>
              <a:ln w="9525">
                <a:noFill/>
                <a:miter lim="800000"/>
                <a:headEnd/>
                <a:tailEnd/>
              </a:ln>
            </p:spPr>
            <p:txBody>
              <a:bodyPr wrap="square">
                <a:spAutoFit/>
              </a:bodyPr>
              <a:lstStyle/>
              <a:p>
                <a:r>
                  <a:rPr lang="en-US" altLang="zh-CN" sz="1200" dirty="0">
                    <a:latin typeface="+mn-ea"/>
                    <a:ea typeface="+mn-ea"/>
                  </a:rPr>
                  <a:t>The device with lower system priority</a:t>
                </a:r>
                <a:endParaRPr lang="en-US" altLang="zh-CN" sz="1200" dirty="0">
                  <a:latin typeface="+mn-ea"/>
                  <a:ea typeface="+mn-ea"/>
                </a:endParaRPr>
              </a:p>
            </p:txBody>
          </p:sp>
          <p:grpSp>
            <p:nvGrpSpPr>
              <p:cNvPr id="25" name="组合 14"/>
              <p:cNvGrpSpPr/>
              <p:nvPr/>
            </p:nvGrpSpPr>
            <p:grpSpPr>
              <a:xfrm>
                <a:off x="2157557" y="4892248"/>
                <a:ext cx="4698081" cy="1241674"/>
                <a:chOff x="2262188" y="1592796"/>
                <a:chExt cx="4830092" cy="1440155"/>
              </a:xfrm>
            </p:grpSpPr>
            <p:grpSp>
              <p:nvGrpSpPr>
                <p:cNvPr id="46" name="Group 26"/>
                <p:cNvGrpSpPr>
                  <a:grpSpLocks/>
                </p:cNvGrpSpPr>
                <p:nvPr/>
              </p:nvGrpSpPr>
              <p:grpSpPr bwMode="auto">
                <a:xfrm>
                  <a:off x="2262188" y="1959682"/>
                  <a:ext cx="4830092" cy="1073269"/>
                  <a:chOff x="2266950" y="1978025"/>
                  <a:chExt cx="4256088" cy="835025"/>
                </a:xfrm>
              </p:grpSpPr>
              <p:cxnSp>
                <p:nvCxnSpPr>
                  <p:cNvPr id="49"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cxnSp>
                <p:nvCxnSpPr>
                  <p:cNvPr id="50" name="直接连接符 12"/>
                  <p:cNvCxnSpPr>
                    <a:cxnSpLocks noChangeShapeType="1"/>
                  </p:cNvCxnSpPr>
                  <p:nvPr/>
                </p:nvCxnSpPr>
                <p:spPr bwMode="auto">
                  <a:xfrm>
                    <a:off x="2916238" y="2554288"/>
                    <a:ext cx="2951162" cy="0"/>
                  </a:xfrm>
                  <a:prstGeom prst="line">
                    <a:avLst/>
                  </a:prstGeom>
                  <a:noFill/>
                  <a:ln w="28575" algn="ctr">
                    <a:solidFill>
                      <a:schemeClr val="tx1"/>
                    </a:solidFill>
                    <a:round/>
                    <a:headEnd/>
                    <a:tailEnd/>
                  </a:ln>
                </p:spPr>
              </p:cxnSp>
              <p:cxnSp>
                <p:nvCxnSpPr>
                  <p:cNvPr id="51" name="直接连接符 12"/>
                  <p:cNvCxnSpPr>
                    <a:cxnSpLocks noChangeShapeType="1"/>
                  </p:cNvCxnSpPr>
                  <p:nvPr/>
                </p:nvCxnSpPr>
                <p:spPr bwMode="auto">
                  <a:xfrm>
                    <a:off x="2916238" y="2265363"/>
                    <a:ext cx="2951162" cy="0"/>
                  </a:xfrm>
                  <a:prstGeom prst="line">
                    <a:avLst/>
                  </a:prstGeom>
                  <a:noFill/>
                  <a:ln w="28575" algn="ctr">
                    <a:solidFill>
                      <a:schemeClr val="tx1"/>
                    </a:solidFill>
                    <a:round/>
                    <a:headEnd/>
                    <a:tailEnd/>
                  </a:ln>
                </p:spPr>
              </p:cxnSp>
              <p:cxnSp>
                <p:nvCxnSpPr>
                  <p:cNvPr id="52" name="直接连接符 12"/>
                  <p:cNvCxnSpPr>
                    <a:cxnSpLocks noChangeShapeType="1"/>
                  </p:cNvCxnSpPr>
                  <p:nvPr/>
                </p:nvCxnSpPr>
                <p:spPr bwMode="auto">
                  <a:xfrm>
                    <a:off x="2916238" y="2409825"/>
                    <a:ext cx="2951162" cy="0"/>
                  </a:xfrm>
                  <a:prstGeom prst="line">
                    <a:avLst/>
                  </a:prstGeom>
                  <a:noFill/>
                  <a:ln w="28575" algn="ctr">
                    <a:solidFill>
                      <a:schemeClr val="tx1"/>
                    </a:solidFill>
                    <a:round/>
                    <a:headEnd/>
                    <a:tailEnd/>
                  </a:ln>
                </p:spPr>
              </p:cxnSp>
              <p:pic>
                <p:nvPicPr>
                  <p:cNvPr id="53" name="Picture 461" descr="图片240"/>
                  <p:cNvPicPr>
                    <a:picLocks noChangeAspect="1" noChangeArrowheads="1"/>
                  </p:cNvPicPr>
                  <p:nvPr/>
                </p:nvPicPr>
                <p:blipFill>
                  <a:blip r:embed="rId3" cstate="print"/>
                  <a:srcRect/>
                  <a:stretch>
                    <a:fillRect/>
                  </a:stretch>
                </p:blipFill>
                <p:spPr bwMode="auto">
                  <a:xfrm>
                    <a:off x="2266950" y="1978025"/>
                    <a:ext cx="798513" cy="835025"/>
                  </a:xfrm>
                  <a:prstGeom prst="rect">
                    <a:avLst/>
                  </a:prstGeom>
                  <a:noFill/>
                  <a:ln w="9525">
                    <a:noFill/>
                    <a:miter lim="800000"/>
                    <a:headEnd/>
                    <a:tailEnd/>
                  </a:ln>
                </p:spPr>
              </p:pic>
              <p:pic>
                <p:nvPicPr>
                  <p:cNvPr id="54" name="Picture 461" descr="图片240"/>
                  <p:cNvPicPr>
                    <a:picLocks noChangeAspect="1" noChangeArrowheads="1"/>
                  </p:cNvPicPr>
                  <p:nvPr/>
                </p:nvPicPr>
                <p:blipFill>
                  <a:blip r:embed="rId3" cstate="print"/>
                  <a:srcRect/>
                  <a:stretch>
                    <a:fillRect/>
                  </a:stretch>
                </p:blipFill>
                <p:spPr bwMode="auto">
                  <a:xfrm>
                    <a:off x="5724525" y="1978025"/>
                    <a:ext cx="798513" cy="835025"/>
                  </a:xfrm>
                  <a:prstGeom prst="rect">
                    <a:avLst/>
                  </a:prstGeom>
                  <a:noFill/>
                  <a:ln w="9525">
                    <a:noFill/>
                    <a:miter lim="800000"/>
                    <a:headEnd/>
                    <a:tailEnd/>
                  </a:ln>
                </p:spPr>
              </p:pic>
            </p:grpSp>
            <p:sp>
              <p:nvSpPr>
                <p:cNvPr id="47" name="TextBox 8"/>
                <p:cNvSpPr txBox="1">
                  <a:spLocks noChangeArrowheads="1"/>
                </p:cNvSpPr>
                <p:nvPr/>
              </p:nvSpPr>
              <p:spPr bwMode="auto">
                <a:xfrm>
                  <a:off x="2375756" y="1592796"/>
                  <a:ext cx="449054" cy="337238"/>
                </a:xfrm>
                <a:prstGeom prst="rect">
                  <a:avLst/>
                </a:prstGeom>
                <a:noFill/>
                <a:ln w="9525">
                  <a:noFill/>
                  <a:miter lim="800000"/>
                  <a:headEnd/>
                  <a:tailEnd/>
                </a:ln>
              </p:spPr>
              <p:txBody>
                <a:bodyPr wrap="none">
                  <a:spAutoFit/>
                </a:bodyPr>
                <a:lstStyle/>
                <a:p>
                  <a:r>
                    <a:rPr lang="en-US" altLang="zh-CN" sz="1400" dirty="0">
                      <a:latin typeface="+mn-ea"/>
                      <a:ea typeface="+mn-ea"/>
                    </a:rPr>
                    <a:t>SWA</a:t>
                  </a:r>
                </a:p>
              </p:txBody>
            </p:sp>
            <p:sp>
              <p:nvSpPr>
                <p:cNvPr id="48" name="TextBox 8"/>
                <p:cNvSpPr txBox="1">
                  <a:spLocks noChangeArrowheads="1"/>
                </p:cNvSpPr>
                <p:nvPr/>
              </p:nvSpPr>
              <p:spPr bwMode="auto">
                <a:xfrm>
                  <a:off x="6275547" y="1592796"/>
                  <a:ext cx="443405" cy="337238"/>
                </a:xfrm>
                <a:prstGeom prst="rect">
                  <a:avLst/>
                </a:prstGeom>
                <a:noFill/>
                <a:ln w="9525">
                  <a:noFill/>
                  <a:miter lim="800000"/>
                  <a:headEnd/>
                  <a:tailEnd/>
                </a:ln>
              </p:spPr>
              <p:txBody>
                <a:bodyPr wrap="none">
                  <a:spAutoFit/>
                </a:bodyPr>
                <a:lstStyle/>
                <a:p>
                  <a:r>
                    <a:rPr lang="en-US" altLang="zh-CN" sz="1400" dirty="0">
                      <a:latin typeface="+mn-ea"/>
                      <a:ea typeface="+mn-ea"/>
                    </a:rPr>
                    <a:t>SWB</a:t>
                  </a:r>
                </a:p>
              </p:txBody>
            </p:sp>
          </p:grpSp>
          <p:sp>
            <p:nvSpPr>
              <p:cNvPr id="26" name="TextBox 8"/>
              <p:cNvSpPr txBox="1">
                <a:spLocks noChangeArrowheads="1"/>
              </p:cNvSpPr>
              <p:nvPr/>
            </p:nvSpPr>
            <p:spPr bwMode="auto">
              <a:xfrm>
                <a:off x="3080259" y="5292649"/>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1</a:t>
                </a:r>
                <a:endParaRPr lang="en-US" altLang="zh-CN" sz="1200" dirty="0">
                  <a:latin typeface="+mn-ea"/>
                  <a:ea typeface="+mn-ea"/>
                </a:endParaRPr>
              </a:p>
            </p:txBody>
          </p:sp>
          <p:sp>
            <p:nvSpPr>
              <p:cNvPr id="27" name="TextBox 8"/>
              <p:cNvSpPr txBox="1">
                <a:spLocks noChangeArrowheads="1"/>
              </p:cNvSpPr>
              <p:nvPr/>
            </p:nvSpPr>
            <p:spPr bwMode="auto">
              <a:xfrm>
                <a:off x="3080258" y="5484284"/>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2</a:t>
                </a:r>
                <a:endParaRPr lang="en-US" altLang="zh-CN" sz="1200" dirty="0">
                  <a:latin typeface="+mn-ea"/>
                  <a:ea typeface="+mn-ea"/>
                </a:endParaRPr>
              </a:p>
            </p:txBody>
          </p:sp>
          <p:sp>
            <p:nvSpPr>
              <p:cNvPr id="28" name="TextBox 8"/>
              <p:cNvSpPr txBox="1">
                <a:spLocks noChangeArrowheads="1"/>
              </p:cNvSpPr>
              <p:nvPr/>
            </p:nvSpPr>
            <p:spPr bwMode="auto">
              <a:xfrm>
                <a:off x="3080258" y="5645387"/>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3</a:t>
                </a:r>
                <a:endParaRPr lang="en-US" altLang="zh-CN" sz="1200" dirty="0">
                  <a:latin typeface="+mn-ea"/>
                  <a:ea typeface="+mn-ea"/>
                </a:endParaRPr>
              </a:p>
            </p:txBody>
          </p:sp>
          <p:sp>
            <p:nvSpPr>
              <p:cNvPr id="29" name="TextBox 8"/>
              <p:cNvSpPr txBox="1">
                <a:spLocks noChangeArrowheads="1"/>
              </p:cNvSpPr>
              <p:nvPr/>
            </p:nvSpPr>
            <p:spPr bwMode="auto">
              <a:xfrm>
                <a:off x="2933696" y="5000974"/>
                <a:ext cx="1278263" cy="261684"/>
              </a:xfrm>
              <a:prstGeom prst="rect">
                <a:avLst/>
              </a:prstGeom>
              <a:noFill/>
              <a:ln w="9525">
                <a:noFill/>
                <a:miter lim="800000"/>
                <a:headEnd/>
                <a:tailEnd/>
              </a:ln>
            </p:spPr>
            <p:txBody>
              <a:bodyPr wrap="square">
                <a:spAutoFit/>
              </a:bodyPr>
              <a:lstStyle/>
              <a:p>
                <a:r>
                  <a:rPr lang="en-US" altLang="zh-CN" sz="1200" dirty="0">
                    <a:latin typeface="+mn-ea"/>
                    <a:ea typeface="+mn-ea"/>
                  </a:rPr>
                  <a:t>LACP port priority</a:t>
                </a:r>
                <a:endParaRPr lang="en-US" altLang="zh-CN" sz="1200" dirty="0">
                  <a:latin typeface="+mn-ea"/>
                  <a:ea typeface="+mn-ea"/>
                </a:endParaRPr>
              </a:p>
            </p:txBody>
          </p:sp>
          <p:sp>
            <p:nvSpPr>
              <p:cNvPr id="30" name="TextBox 8"/>
              <p:cNvSpPr txBox="1">
                <a:spLocks noChangeArrowheads="1"/>
              </p:cNvSpPr>
              <p:nvPr/>
            </p:nvSpPr>
            <p:spPr bwMode="auto">
              <a:xfrm>
                <a:off x="4716016" y="5002664"/>
                <a:ext cx="1279954" cy="261684"/>
              </a:xfrm>
              <a:prstGeom prst="rect">
                <a:avLst/>
              </a:prstGeom>
              <a:noFill/>
              <a:ln w="9525">
                <a:noFill/>
                <a:miter lim="800000"/>
                <a:headEnd/>
                <a:tailEnd/>
              </a:ln>
            </p:spPr>
            <p:txBody>
              <a:bodyPr wrap="square">
                <a:spAutoFit/>
              </a:bodyPr>
              <a:lstStyle/>
              <a:p>
                <a:r>
                  <a:rPr lang="en-US" altLang="zh-CN" sz="1200" dirty="0">
                    <a:latin typeface="+mn-ea"/>
                    <a:ea typeface="+mn-ea"/>
                  </a:rPr>
                  <a:t>LACP port priority</a:t>
                </a:r>
                <a:endParaRPr lang="en-US" altLang="zh-CN" sz="1200" dirty="0">
                  <a:latin typeface="+mn-ea"/>
                  <a:ea typeface="+mn-ea"/>
                </a:endParaRPr>
              </a:p>
            </p:txBody>
          </p:sp>
          <p:sp>
            <p:nvSpPr>
              <p:cNvPr id="31" name="TextBox 8"/>
              <p:cNvSpPr txBox="1">
                <a:spLocks noChangeArrowheads="1"/>
              </p:cNvSpPr>
              <p:nvPr/>
            </p:nvSpPr>
            <p:spPr bwMode="auto">
              <a:xfrm>
                <a:off x="2015717" y="4604217"/>
                <a:ext cx="648072" cy="261684"/>
              </a:xfrm>
              <a:prstGeom prst="rect">
                <a:avLst/>
              </a:prstGeom>
              <a:noFill/>
              <a:ln w="9525">
                <a:noFill/>
                <a:miter lim="800000"/>
                <a:headEnd/>
                <a:tailEnd/>
              </a:ln>
            </p:spPr>
            <p:txBody>
              <a:bodyPr wrap="square">
                <a:spAutoFit/>
              </a:bodyPr>
              <a:lstStyle/>
              <a:p>
                <a:r>
                  <a:rPr lang="en-US" altLang="zh-CN" sz="1200" dirty="0">
                    <a:latin typeface="+mn-ea"/>
                    <a:ea typeface="+mn-ea"/>
                  </a:rPr>
                  <a:t>Actor</a:t>
                </a:r>
                <a:endParaRPr lang="en-US" altLang="zh-CN" sz="1200" dirty="0">
                  <a:latin typeface="+mn-ea"/>
                  <a:ea typeface="+mn-ea"/>
                </a:endParaRPr>
              </a:p>
            </p:txBody>
          </p:sp>
          <p:sp>
            <p:nvSpPr>
              <p:cNvPr id="32" name="TextBox 8"/>
              <p:cNvSpPr txBox="1">
                <a:spLocks noChangeArrowheads="1"/>
              </p:cNvSpPr>
              <p:nvPr/>
            </p:nvSpPr>
            <p:spPr bwMode="auto">
              <a:xfrm>
                <a:off x="4175956" y="3015418"/>
                <a:ext cx="1944216" cy="436140"/>
              </a:xfrm>
              <a:prstGeom prst="rect">
                <a:avLst/>
              </a:prstGeom>
              <a:noFill/>
              <a:ln w="9525">
                <a:noFill/>
                <a:miter lim="800000"/>
                <a:headEnd/>
                <a:tailEnd/>
              </a:ln>
            </p:spPr>
            <p:txBody>
              <a:bodyPr wrap="square">
                <a:spAutoFit/>
              </a:bodyPr>
              <a:lstStyle/>
              <a:p>
                <a:r>
                  <a:rPr lang="en-US" altLang="zh-CN" sz="1200" dirty="0">
                    <a:latin typeface="+mn-ea"/>
                    <a:ea typeface="+mn-ea"/>
                  </a:rPr>
                  <a:t>Compare system priority and determine the Actor</a:t>
                </a:r>
                <a:endParaRPr lang="en-US" altLang="zh-CN" sz="1200" dirty="0">
                  <a:latin typeface="+mn-ea"/>
                  <a:ea typeface="+mn-ea"/>
                </a:endParaRPr>
              </a:p>
            </p:txBody>
          </p:sp>
          <p:sp>
            <p:nvSpPr>
              <p:cNvPr id="33" name="TextBox 8"/>
              <p:cNvSpPr txBox="1">
                <a:spLocks noChangeArrowheads="1"/>
              </p:cNvSpPr>
              <p:nvPr/>
            </p:nvSpPr>
            <p:spPr bwMode="auto">
              <a:xfrm>
                <a:off x="4211960" y="4574599"/>
                <a:ext cx="1620180" cy="436140"/>
              </a:xfrm>
              <a:prstGeom prst="rect">
                <a:avLst/>
              </a:prstGeom>
              <a:noFill/>
              <a:ln w="9525">
                <a:noFill/>
                <a:miter lim="800000"/>
                <a:headEnd/>
                <a:tailEnd/>
              </a:ln>
            </p:spPr>
            <p:txBody>
              <a:bodyPr wrap="square">
                <a:spAutoFit/>
              </a:bodyPr>
              <a:lstStyle/>
              <a:p>
                <a:r>
                  <a:rPr lang="en-US" altLang="zh-CN" sz="1200" dirty="0">
                    <a:latin typeface="+mn-ea"/>
                    <a:ea typeface="+mn-ea"/>
                  </a:rPr>
                  <a:t>The Actor determines active links</a:t>
                </a:r>
                <a:endParaRPr lang="en-US" altLang="zh-CN" sz="1200" dirty="0">
                  <a:latin typeface="+mn-ea"/>
                  <a:ea typeface="+mn-ea"/>
                </a:endParaRPr>
              </a:p>
            </p:txBody>
          </p:sp>
          <p:sp>
            <p:nvSpPr>
              <p:cNvPr id="34" name="TextBox 8"/>
              <p:cNvSpPr txBox="1">
                <a:spLocks noChangeArrowheads="1"/>
              </p:cNvSpPr>
              <p:nvPr/>
            </p:nvSpPr>
            <p:spPr bwMode="auto">
              <a:xfrm>
                <a:off x="5480075" y="2295338"/>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3</a:t>
                </a:r>
                <a:endParaRPr lang="en-US" altLang="zh-CN" sz="1200" dirty="0">
                  <a:latin typeface="+mn-ea"/>
                  <a:ea typeface="+mn-ea"/>
                </a:endParaRPr>
              </a:p>
            </p:txBody>
          </p:sp>
          <p:sp>
            <p:nvSpPr>
              <p:cNvPr id="35" name="TextBox 8"/>
              <p:cNvSpPr txBox="1">
                <a:spLocks noChangeArrowheads="1"/>
              </p:cNvSpPr>
              <p:nvPr/>
            </p:nvSpPr>
            <p:spPr bwMode="auto">
              <a:xfrm>
                <a:off x="5472100" y="2475358"/>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2</a:t>
                </a:r>
                <a:endParaRPr lang="en-US" altLang="zh-CN" sz="1200" dirty="0">
                  <a:latin typeface="+mn-ea"/>
                  <a:ea typeface="+mn-ea"/>
                </a:endParaRPr>
              </a:p>
            </p:txBody>
          </p:sp>
          <p:sp>
            <p:nvSpPr>
              <p:cNvPr id="36" name="TextBox 8"/>
              <p:cNvSpPr txBox="1">
                <a:spLocks noChangeArrowheads="1"/>
              </p:cNvSpPr>
              <p:nvPr/>
            </p:nvSpPr>
            <p:spPr bwMode="auto">
              <a:xfrm>
                <a:off x="5472100" y="2653490"/>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1</a:t>
                </a:r>
                <a:endParaRPr lang="en-US" altLang="zh-CN" sz="1200" dirty="0">
                  <a:latin typeface="+mn-ea"/>
                  <a:ea typeface="+mn-ea"/>
                </a:endParaRPr>
              </a:p>
            </p:txBody>
          </p:sp>
          <p:sp>
            <p:nvSpPr>
              <p:cNvPr id="37" name="TextBox 8"/>
              <p:cNvSpPr txBox="1">
                <a:spLocks noChangeArrowheads="1"/>
              </p:cNvSpPr>
              <p:nvPr/>
            </p:nvSpPr>
            <p:spPr bwMode="auto">
              <a:xfrm>
                <a:off x="2987824" y="4005064"/>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2</a:t>
                </a:r>
                <a:endParaRPr lang="en-US" altLang="zh-CN" sz="1200" dirty="0">
                  <a:latin typeface="+mn-ea"/>
                  <a:ea typeface="+mn-ea"/>
                </a:endParaRPr>
              </a:p>
            </p:txBody>
          </p:sp>
          <p:sp>
            <p:nvSpPr>
              <p:cNvPr id="38" name="TextBox 8"/>
              <p:cNvSpPr txBox="1">
                <a:spLocks noChangeArrowheads="1"/>
              </p:cNvSpPr>
              <p:nvPr/>
            </p:nvSpPr>
            <p:spPr bwMode="auto">
              <a:xfrm>
                <a:off x="2987824" y="4172168"/>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3</a:t>
                </a:r>
                <a:endParaRPr lang="en-US" altLang="zh-CN" sz="1200" dirty="0">
                  <a:latin typeface="+mn-ea"/>
                  <a:ea typeface="+mn-ea"/>
                </a:endParaRPr>
              </a:p>
            </p:txBody>
          </p:sp>
          <p:sp>
            <p:nvSpPr>
              <p:cNvPr id="39" name="TextBox 8"/>
              <p:cNvSpPr txBox="1">
                <a:spLocks noChangeArrowheads="1"/>
              </p:cNvSpPr>
              <p:nvPr/>
            </p:nvSpPr>
            <p:spPr bwMode="auto">
              <a:xfrm>
                <a:off x="5516079" y="3847946"/>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3</a:t>
                </a:r>
                <a:endParaRPr lang="en-US" altLang="zh-CN" sz="1200" dirty="0">
                  <a:latin typeface="+mn-ea"/>
                  <a:ea typeface="+mn-ea"/>
                </a:endParaRPr>
              </a:p>
            </p:txBody>
          </p:sp>
          <p:sp>
            <p:nvSpPr>
              <p:cNvPr id="40" name="TextBox 8"/>
              <p:cNvSpPr txBox="1">
                <a:spLocks noChangeArrowheads="1"/>
              </p:cNvSpPr>
              <p:nvPr/>
            </p:nvSpPr>
            <p:spPr bwMode="auto">
              <a:xfrm>
                <a:off x="5508104" y="4000346"/>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2</a:t>
                </a:r>
                <a:endParaRPr lang="en-US" altLang="zh-CN" sz="1200" dirty="0">
                  <a:latin typeface="+mn-ea"/>
                  <a:ea typeface="+mn-ea"/>
                </a:endParaRPr>
              </a:p>
            </p:txBody>
          </p:sp>
          <p:sp>
            <p:nvSpPr>
              <p:cNvPr id="41" name="TextBox 8"/>
              <p:cNvSpPr txBox="1">
                <a:spLocks noChangeArrowheads="1"/>
              </p:cNvSpPr>
              <p:nvPr/>
            </p:nvSpPr>
            <p:spPr bwMode="auto">
              <a:xfrm>
                <a:off x="5508104" y="4170280"/>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1</a:t>
                </a:r>
                <a:endParaRPr lang="en-US" altLang="zh-CN" sz="1200" dirty="0">
                  <a:latin typeface="+mn-ea"/>
                  <a:ea typeface="+mn-ea"/>
                </a:endParaRPr>
              </a:p>
            </p:txBody>
          </p:sp>
          <p:sp>
            <p:nvSpPr>
              <p:cNvPr id="42" name="TextBox 8"/>
              <p:cNvSpPr txBox="1">
                <a:spLocks noChangeArrowheads="1"/>
              </p:cNvSpPr>
              <p:nvPr/>
            </p:nvSpPr>
            <p:spPr bwMode="auto">
              <a:xfrm>
                <a:off x="5552083" y="5322408"/>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3</a:t>
                </a:r>
                <a:endParaRPr lang="en-US" altLang="zh-CN" sz="1200" dirty="0">
                  <a:latin typeface="+mn-ea"/>
                  <a:ea typeface="+mn-ea"/>
                </a:endParaRPr>
              </a:p>
            </p:txBody>
          </p:sp>
          <p:sp>
            <p:nvSpPr>
              <p:cNvPr id="43" name="TextBox 8"/>
              <p:cNvSpPr txBox="1">
                <a:spLocks noChangeArrowheads="1"/>
              </p:cNvSpPr>
              <p:nvPr/>
            </p:nvSpPr>
            <p:spPr bwMode="auto">
              <a:xfrm>
                <a:off x="5544108" y="5468312"/>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2</a:t>
                </a:r>
                <a:endParaRPr lang="en-US" altLang="zh-CN" sz="1200" dirty="0">
                  <a:latin typeface="+mn-ea"/>
                  <a:ea typeface="+mn-ea"/>
                </a:endParaRPr>
              </a:p>
            </p:txBody>
          </p:sp>
          <p:sp>
            <p:nvSpPr>
              <p:cNvPr id="44" name="TextBox 8"/>
              <p:cNvSpPr txBox="1">
                <a:spLocks noChangeArrowheads="1"/>
              </p:cNvSpPr>
              <p:nvPr/>
            </p:nvSpPr>
            <p:spPr bwMode="auto">
              <a:xfrm>
                <a:off x="5552083" y="5646444"/>
                <a:ext cx="388069" cy="261684"/>
              </a:xfrm>
              <a:prstGeom prst="rect">
                <a:avLst/>
              </a:prstGeom>
              <a:noFill/>
              <a:ln w="9525">
                <a:noFill/>
                <a:miter lim="800000"/>
                <a:headEnd/>
                <a:tailEnd/>
              </a:ln>
            </p:spPr>
            <p:txBody>
              <a:bodyPr wrap="square">
                <a:spAutoFit/>
              </a:bodyPr>
              <a:lstStyle/>
              <a:p>
                <a:r>
                  <a:rPr lang="en-US" altLang="zh-CN" sz="1200" dirty="0">
                    <a:latin typeface="+mn-ea"/>
                    <a:ea typeface="+mn-ea"/>
                  </a:rPr>
                  <a:t>1</a:t>
                </a:r>
                <a:endParaRPr lang="en-US" altLang="zh-CN" sz="1200" dirty="0">
                  <a:latin typeface="+mn-ea"/>
                  <a:ea typeface="+mn-ea"/>
                </a:endParaRPr>
              </a:p>
            </p:txBody>
          </p:sp>
        </p:grpSp>
        <p:sp>
          <p:nvSpPr>
            <p:cNvPr id="88" name="圆柱形 16"/>
            <p:cNvSpPr>
              <a:spLocks noChangeArrowheads="1"/>
            </p:cNvSpPr>
            <p:nvPr/>
          </p:nvSpPr>
          <p:spPr bwMode="auto">
            <a:xfrm rot="5400000">
              <a:off x="4326542" y="4624098"/>
              <a:ext cx="306295" cy="1909308"/>
            </a:xfrm>
            <a:prstGeom prst="can">
              <a:avLst>
                <a:gd name="adj" fmla="val 5292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sz="1200">
                <a:latin typeface="+mn-ea"/>
                <a:ea typeface="+mn-ea"/>
              </a:endParaRPr>
            </a:p>
          </p:txBody>
        </p:sp>
      </p:grpSp>
    </p:spTree>
    <p:extLst>
      <p:ext uri="{BB962C8B-B14F-4D97-AF65-F5344CB8AC3E}">
        <p14:creationId xmlns:p14="http://schemas.microsoft.com/office/powerpoint/2010/main" val="3190396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a:xfrm>
            <a:off x="1595500" y="410400"/>
            <a:ext cx="10333148" cy="1085835"/>
          </a:xfrm>
        </p:spPr>
        <p:txBody>
          <a:bodyPr/>
          <a:lstStyle/>
          <a:p>
            <a:r>
              <a:rPr lang="en-US" altLang="zh-CN" sz="3200" dirty="0" smtClean="0"/>
              <a:t>Comparisons Between Link Aggregation Modes</a:t>
            </a:r>
            <a:endParaRPr lang="zh-CN" altLang="en-US" sz="3200" dirty="0"/>
          </a:p>
        </p:txBody>
      </p:sp>
      <p:graphicFrame>
        <p:nvGraphicFramePr>
          <p:cNvPr id="24" name="Content Placeholder 3"/>
          <p:cNvGraphicFramePr>
            <a:graphicFrameLocks/>
          </p:cNvGraphicFramePr>
          <p:nvPr>
            <p:extLst>
              <p:ext uri="{D42A27DB-BD31-4B8C-83A1-F6EECF244321}">
                <p14:modId xmlns:p14="http://schemas.microsoft.com/office/powerpoint/2010/main" val="4159246950"/>
              </p:ext>
            </p:extLst>
          </p:nvPr>
        </p:nvGraphicFramePr>
        <p:xfrm>
          <a:off x="2387847" y="1885087"/>
          <a:ext cx="7560766" cy="3891617"/>
        </p:xfrm>
        <a:graphic>
          <a:graphicData uri="http://schemas.openxmlformats.org/drawingml/2006/table">
            <a:tbl>
              <a:tblPr firstRow="1" bandRow="1"/>
              <a:tblGrid>
                <a:gridCol w="1338850"/>
                <a:gridCol w="2506053"/>
                <a:gridCol w="3715863"/>
              </a:tblGrid>
              <a:tr h="408772">
                <a:tc>
                  <a:txBody>
                    <a:bodyPr/>
                    <a:lstStyle/>
                    <a:p>
                      <a:pPr algn="ctr"/>
                      <a:r>
                        <a:rPr lang="en-US" altLang="zh-CN" sz="1800" b="1" dirty="0" smtClean="0"/>
                        <a:t>Item</a:t>
                      </a:r>
                      <a:endParaRPr lang="en-US" altLang="zh-CN" sz="1800" b="1" dirty="0"/>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800" b="1" dirty="0" smtClean="0"/>
                        <a:t>Manual Mode</a:t>
                      </a:r>
                      <a:endParaRPr lang="en-US" altLang="zh-CN" sz="1800" b="1" dirty="0"/>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800" b="1" dirty="0" smtClean="0"/>
                        <a:t>LACP Mode</a:t>
                      </a:r>
                      <a:endParaRPr lang="en-US" altLang="zh-CN" sz="1800" b="1" dirty="0"/>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101085">
                <a:tc>
                  <a:txBody>
                    <a:bodyPr/>
                    <a:lstStyle/>
                    <a:p>
                      <a:r>
                        <a:rPr lang="en-US" altLang="zh-CN" sz="1600" dirty="0" smtClean="0"/>
                        <a:t>Definition</a:t>
                      </a:r>
                      <a:endParaRPr lang="en-US" altLang="zh-CN" sz="1600" dirty="0"/>
                    </a:p>
                  </a:txBody>
                  <a:tcPr marL="90000" marR="90000" marT="46800" marB="46800" anchor="ctr">
                    <a:lnL w="28575" cap="flat" cmpd="sng" algn="ctr">
                      <a:solidFill>
                        <a:schemeClr val="tx1"/>
                      </a:solidFill>
                      <a:prstDash val="solid"/>
                      <a:round/>
                      <a:headEnd type="none" w="med" len="med"/>
                      <a:tailEnd type="none" w="med" len="med"/>
                    </a:lnL>
                  </a:tcPr>
                </a:tc>
                <a:tc>
                  <a:txBody>
                    <a:bodyPr/>
                    <a:lstStyle/>
                    <a:p>
                      <a:r>
                        <a:rPr lang="en-US" altLang="zh-CN" sz="1600" dirty="0" smtClean="0"/>
                        <a:t>You must manually create an Eth-Trunk and add member interfaces to the Eth-Trunk.</a:t>
                      </a:r>
                      <a:endParaRPr lang="en-US" altLang="zh-CN" sz="1600" dirty="0"/>
                    </a:p>
                  </a:txBody>
                  <a:tcPr marL="90000" marR="90000" marT="46800" marB="46800" anchor="ctr"/>
                </a:tc>
                <a:tc>
                  <a:txBody>
                    <a:bodyPr/>
                    <a:lstStyle/>
                    <a:p>
                      <a:r>
                        <a:rPr lang="en-US" altLang="zh-CN" sz="1600" dirty="0" smtClean="0"/>
                        <a:t>An Eth-Trunk is created based on LACP. LACP provides a standard negotiation mechanism for a switching device.</a:t>
                      </a:r>
                      <a:endParaRPr lang="en-US" altLang="zh-CN" sz="1600" dirty="0"/>
                    </a:p>
                  </a:txBody>
                  <a:tcPr marL="90000" marR="90000" marT="46800" marB="46800" anchor="ctr">
                    <a:lnR w="28575" cap="flat" cmpd="sng" algn="ctr">
                      <a:solidFill>
                        <a:schemeClr val="tx1"/>
                      </a:solidFill>
                      <a:prstDash val="solid"/>
                      <a:round/>
                      <a:headEnd type="none" w="med" len="med"/>
                      <a:tailEnd type="none" w="med" len="med"/>
                    </a:lnR>
                  </a:tcPr>
                </a:tc>
              </a:tr>
              <a:tr h="1101085">
                <a:tc>
                  <a:txBody>
                    <a:bodyPr/>
                    <a:lstStyle/>
                    <a:p>
                      <a:pPr marL="0" marR="0" indent="0" algn="l" defTabSz="914400" rtl="0" eaLnBrk="1" fontAlgn="t" latinLnBrk="0" hangingPunct="1">
                        <a:lnSpc>
                          <a:spcPct val="100000"/>
                        </a:lnSpc>
                        <a:spcBef>
                          <a:spcPct val="0"/>
                        </a:spcBef>
                        <a:spcAft>
                          <a:spcPct val="0"/>
                        </a:spcAft>
                        <a:buClrTx/>
                        <a:buSzTx/>
                        <a:buFontTx/>
                        <a:buNone/>
                        <a:tabLst/>
                        <a:defRPr/>
                      </a:pPr>
                      <a:r>
                        <a:rPr lang="en-US" altLang="zh-CN" sz="1600" dirty="0" smtClean="0"/>
                        <a:t>Data forwarding</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All links are active links. All active links participate in data forwarding.</a:t>
                      </a:r>
                    </a:p>
                  </a:txBody>
                  <a:tcPr marL="90000" marR="90000" marT="46800" marB="468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Some links are active links. All active links participate in data forwarding. If an active link fails, the system selects a link among inactive links as the active link.</a:t>
                      </a:r>
                    </a:p>
                  </a:txBody>
                  <a:tcPr marL="90000" marR="90000" marT="46800" marB="46800" anchor="ctr">
                    <a:lnR w="28575" cap="flat" cmpd="sng" algn="ctr">
                      <a:solidFill>
                        <a:schemeClr val="tx1"/>
                      </a:solidFill>
                      <a:prstDash val="solid"/>
                      <a:round/>
                      <a:headEnd type="none" w="med" len="med"/>
                      <a:tailEnd type="none" w="med" len="med"/>
                    </a:lnR>
                  </a:tcPr>
                </a:tc>
              </a:tr>
              <a:tr h="833678">
                <a:tc>
                  <a:txBody>
                    <a:bodyPr/>
                    <a:lstStyle/>
                    <a:p>
                      <a:r>
                        <a:rPr lang="en-US" altLang="zh-CN" sz="1600" dirty="0" smtClean="0"/>
                        <a:t>Fault detection</a:t>
                      </a:r>
                      <a:endParaRPr lang="en-US" altLang="zh-CN" sz="1600" dirty="0"/>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altLang="zh-CN" sz="1600" dirty="0" smtClean="0"/>
                        <a:t>This mode can only detect member link disconnections.</a:t>
                      </a:r>
                      <a:endParaRPr lang="en-US" altLang="zh-CN" sz="1600" dirty="0"/>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72000"/>
                      <a:r>
                        <a:rPr lang="en-US" altLang="zh-CN" sz="1600" dirty="0" smtClean="0"/>
                        <a:t>This mode can detect member link disconnections and other faults such as link layer faults and incorrect link connections.</a:t>
                      </a:r>
                      <a:endParaRPr lang="en-US" altLang="zh-CN" sz="1600" dirty="0"/>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155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2000" dirty="0" smtClean="0"/>
              <a:t>Member interfaces cannot be configured with some services or static MAC address entries. </a:t>
            </a:r>
          </a:p>
          <a:p>
            <a:r>
              <a:rPr lang="en-US" altLang="zh-CN" sz="2000" dirty="0" smtClean="0"/>
              <a:t>An Eth-Trunk cannot be added to another Eth-Trunk. </a:t>
            </a:r>
          </a:p>
          <a:p>
            <a:r>
              <a:rPr lang="en-US" altLang="zh-CN" sz="2000" dirty="0" smtClean="0"/>
              <a:t>Member interfaces of an Eth-Trunk must use the same Ethernet type and rate.</a:t>
            </a:r>
          </a:p>
          <a:p>
            <a:r>
              <a:rPr lang="en-US" altLang="zh-CN" sz="2000" dirty="0" smtClean="0"/>
              <a:t>Both devices of the Eth-Trunk must use the same number of physical interfaces, interface rate, duplex mode, and flow control mode. </a:t>
            </a:r>
          </a:p>
          <a:p>
            <a:r>
              <a:rPr lang="en-US" altLang="zh-CN" sz="2000" dirty="0" smtClean="0"/>
              <a:t>Both devices of an Eth-Trunk must use the same link aggregation mode.</a:t>
            </a:r>
          </a:p>
          <a:p>
            <a:r>
              <a:rPr lang="en-US" altLang="zh-CN" sz="2000" dirty="0" smtClean="0"/>
              <a:t>When the number of active interfaces falls below the lower threshold, the Eth-Trunk goes Down.</a:t>
            </a:r>
          </a:p>
          <a:p>
            <a:endParaRPr lang="zh-CN" altLang="en-US" sz="2000" dirty="0"/>
          </a:p>
        </p:txBody>
      </p:sp>
      <p:sp>
        <p:nvSpPr>
          <p:cNvPr id="6" name="文本占位符 5"/>
          <p:cNvSpPr>
            <a:spLocks noGrp="1"/>
          </p:cNvSpPr>
          <p:nvPr>
            <p:ph type="body" sz="quarter" idx="12"/>
          </p:nvPr>
        </p:nvSpPr>
        <p:spPr>
          <a:xfrm>
            <a:off x="1595500" y="410400"/>
            <a:ext cx="10873208" cy="547226"/>
          </a:xfrm>
        </p:spPr>
        <p:txBody>
          <a:bodyPr/>
          <a:lstStyle/>
          <a:p>
            <a:r>
              <a:rPr lang="en-US" altLang="zh-CN" sz="2900" dirty="0" smtClean="0"/>
              <a:t>Configuration Notes Before an Eth-Trunk Is Configured</a:t>
            </a:r>
            <a:endParaRPr lang="zh-CN" altLang="en-US" sz="2900" dirty="0"/>
          </a:p>
        </p:txBody>
      </p:sp>
    </p:spTree>
    <p:extLst>
      <p:ext uri="{BB962C8B-B14F-4D97-AF65-F5344CB8AC3E}">
        <p14:creationId xmlns:p14="http://schemas.microsoft.com/office/powerpoint/2010/main" val="1526541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b="1" dirty="0" smtClean="0"/>
              <a:t>Link aggregation technology</a:t>
            </a:r>
          </a:p>
          <a:p>
            <a:pPr lvl="1"/>
            <a:r>
              <a:rPr lang="en-US" altLang="zh-CN" dirty="0" smtClean="0">
                <a:solidFill>
                  <a:schemeClr val="bg1">
                    <a:lumMod val="50000"/>
                  </a:schemeClr>
                </a:solidFill>
              </a:rPr>
              <a:t>Basic concepts of link aggregation</a:t>
            </a:r>
          </a:p>
          <a:p>
            <a:pPr lvl="1"/>
            <a:r>
              <a:rPr lang="en-US" altLang="zh-CN" dirty="0" smtClean="0">
                <a:solidFill>
                  <a:schemeClr val="bg1">
                    <a:lumMod val="50000"/>
                  </a:schemeClr>
                </a:solidFill>
              </a:rPr>
              <a:t>Link aggregation modes</a:t>
            </a:r>
          </a:p>
          <a:p>
            <a:pPr lvl="1">
              <a:buSzPct val="60000"/>
              <a:buFont typeface="Wingdings" panose="05000000000000000000" pitchFamily="2" charset="2"/>
              <a:buChar char="n"/>
            </a:pPr>
            <a:r>
              <a:rPr lang="en-US" altLang="zh-CN" dirty="0" smtClean="0"/>
              <a:t>Application environments of link aggregation</a:t>
            </a:r>
          </a:p>
          <a:p>
            <a:r>
              <a:rPr lang="en-US" altLang="zh-CN" dirty="0" smtClean="0">
                <a:solidFill>
                  <a:schemeClr val="bg1">
                    <a:lumMod val="50000"/>
                  </a:schemeClr>
                </a:solidFill>
              </a:rPr>
              <a:t>OSPF protocol </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3763143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mtClean="0"/>
              <a:t>Upon completion of this course, you will be able to:</a:t>
            </a:r>
          </a:p>
          <a:p>
            <a:pPr lvl="1"/>
            <a:r>
              <a:rPr lang="en-US" altLang="zh-CN" smtClean="0"/>
              <a:t>Describe the principle of VLAN technology</a:t>
            </a:r>
          </a:p>
          <a:p>
            <a:pPr lvl="1"/>
            <a:r>
              <a:rPr lang="en-US" altLang="zh-CN" smtClean="0"/>
              <a:t>Describe the different port link types and characteristics</a:t>
            </a:r>
          </a:p>
          <a:p>
            <a:pPr lvl="1"/>
            <a:r>
              <a:rPr lang="en-US" altLang="zh-CN" smtClean="0"/>
              <a:t>Describe the functions and purpose of link aggregation</a:t>
            </a:r>
          </a:p>
          <a:p>
            <a:pPr lvl="1"/>
            <a:r>
              <a:rPr lang="en-US" altLang="zh-CN" smtClean="0"/>
              <a:t>Understand the basic principles of LACP</a:t>
            </a:r>
          </a:p>
          <a:p>
            <a:pPr lvl="1"/>
            <a:r>
              <a:rPr lang="en-US" altLang="zh-CN" smtClean="0"/>
              <a:t>Understand the basic principles of OSPF</a:t>
            </a:r>
          </a:p>
          <a:p>
            <a:pPr lvl="1"/>
            <a:r>
              <a:rPr lang="en-US" altLang="zh-CN" smtClean="0"/>
              <a:t>Describe the route calculation process of link state algorithm</a:t>
            </a:r>
          </a:p>
          <a:p>
            <a:pPr lvl="1"/>
            <a:r>
              <a:rPr lang="en-US" altLang="zh-CN" smtClean="0"/>
              <a:t>Describe the establishment of BGP neighbor relationships</a:t>
            </a:r>
            <a:endParaRPr lang="en-US" altLang="zh-CN" dirty="0"/>
          </a:p>
        </p:txBody>
      </p:sp>
    </p:spTree>
    <p:extLst>
      <p:ext uri="{BB962C8B-B14F-4D97-AF65-F5344CB8AC3E}">
        <p14:creationId xmlns:p14="http://schemas.microsoft.com/office/powerpoint/2010/main" val="1350881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占位符 33"/>
          <p:cNvSpPr>
            <a:spLocks noGrp="1"/>
          </p:cNvSpPr>
          <p:nvPr>
            <p:ph type="body" sz="quarter" idx="12"/>
          </p:nvPr>
        </p:nvSpPr>
        <p:spPr>
          <a:xfrm>
            <a:off x="1595500" y="410400"/>
            <a:ext cx="9831600" cy="1024280"/>
          </a:xfrm>
        </p:spPr>
        <p:txBody>
          <a:bodyPr/>
          <a:lstStyle/>
          <a:p>
            <a:r>
              <a:rPr lang="en-US" altLang="zh-CN" sz="3000" dirty="0" smtClean="0"/>
              <a:t>Switches Are Directly Connected Using Link Aggregation</a:t>
            </a:r>
            <a:endParaRPr lang="zh-CN" altLang="en-US" sz="3000" dirty="0"/>
          </a:p>
        </p:txBody>
      </p:sp>
      <p:grpSp>
        <p:nvGrpSpPr>
          <p:cNvPr id="3" name="组合 2"/>
          <p:cNvGrpSpPr/>
          <p:nvPr/>
        </p:nvGrpSpPr>
        <p:grpSpPr>
          <a:xfrm>
            <a:off x="2677780" y="1494022"/>
            <a:ext cx="6406552" cy="4671282"/>
            <a:chOff x="1153780" y="1494022"/>
            <a:chExt cx="6406552" cy="4671282"/>
          </a:xfrm>
        </p:grpSpPr>
        <p:grpSp>
          <p:nvGrpSpPr>
            <p:cNvPr id="4" name="组合 3"/>
            <p:cNvGrpSpPr/>
            <p:nvPr/>
          </p:nvGrpSpPr>
          <p:grpSpPr>
            <a:xfrm>
              <a:off x="1153780" y="1494022"/>
              <a:ext cx="6406552" cy="4671282"/>
              <a:chOff x="1153780" y="1281412"/>
              <a:chExt cx="6406552" cy="4671282"/>
            </a:xfrm>
          </p:grpSpPr>
          <p:grpSp>
            <p:nvGrpSpPr>
              <p:cNvPr id="6" name="组合 5"/>
              <p:cNvGrpSpPr/>
              <p:nvPr/>
            </p:nvGrpSpPr>
            <p:grpSpPr>
              <a:xfrm>
                <a:off x="1153780" y="1988840"/>
                <a:ext cx="6406552" cy="3963854"/>
                <a:chOff x="1146898" y="1484784"/>
                <a:chExt cx="6406552" cy="3963854"/>
              </a:xfrm>
            </p:grpSpPr>
            <p:cxnSp>
              <p:nvCxnSpPr>
                <p:cNvPr id="9" name="直接连接符 12"/>
                <p:cNvCxnSpPr>
                  <a:cxnSpLocks noChangeShapeType="1"/>
                </p:cNvCxnSpPr>
                <p:nvPr/>
              </p:nvCxnSpPr>
              <p:spPr bwMode="auto">
                <a:xfrm>
                  <a:off x="4557521" y="1947236"/>
                  <a:ext cx="1" cy="928104"/>
                </a:xfrm>
                <a:prstGeom prst="line">
                  <a:avLst/>
                </a:prstGeom>
                <a:noFill/>
                <a:ln w="19050" algn="ctr">
                  <a:solidFill>
                    <a:schemeClr val="tx1"/>
                  </a:solidFill>
                  <a:round/>
                  <a:headEnd/>
                  <a:tailEnd/>
                </a:ln>
              </p:spPr>
            </p:cxnSp>
            <p:cxnSp>
              <p:nvCxnSpPr>
                <p:cNvPr id="10" name="直接连接符 12"/>
                <p:cNvCxnSpPr>
                  <a:cxnSpLocks noChangeShapeType="1"/>
                </p:cNvCxnSpPr>
                <p:nvPr/>
              </p:nvCxnSpPr>
              <p:spPr bwMode="auto">
                <a:xfrm>
                  <a:off x="4442489" y="1967507"/>
                  <a:ext cx="1" cy="928104"/>
                </a:xfrm>
                <a:prstGeom prst="line">
                  <a:avLst/>
                </a:prstGeom>
                <a:noFill/>
                <a:ln w="19050" algn="ctr">
                  <a:solidFill>
                    <a:schemeClr val="tx1"/>
                  </a:solidFill>
                  <a:round/>
                  <a:headEnd/>
                  <a:tailEnd/>
                </a:ln>
              </p:spPr>
            </p:cxnSp>
            <p:cxnSp>
              <p:nvCxnSpPr>
                <p:cNvPr id="11" name="直接连接符 12"/>
                <p:cNvCxnSpPr>
                  <a:cxnSpLocks noChangeShapeType="1"/>
                </p:cNvCxnSpPr>
                <p:nvPr/>
              </p:nvCxnSpPr>
              <p:spPr bwMode="auto">
                <a:xfrm>
                  <a:off x="4685415" y="1967507"/>
                  <a:ext cx="1" cy="928104"/>
                </a:xfrm>
                <a:prstGeom prst="line">
                  <a:avLst/>
                </a:prstGeom>
                <a:noFill/>
                <a:ln w="19050" algn="ctr">
                  <a:solidFill>
                    <a:schemeClr val="tx1"/>
                  </a:solidFill>
                  <a:round/>
                  <a:headEnd/>
                  <a:tailEnd/>
                </a:ln>
              </p:spPr>
            </p:cxnSp>
            <p:cxnSp>
              <p:nvCxnSpPr>
                <p:cNvPr id="12" name="直接连接符 12"/>
                <p:cNvCxnSpPr>
                  <a:cxnSpLocks noChangeShapeType="1"/>
                  <a:stCxn id="19" idx="0"/>
                  <a:endCxn id="17" idx="2"/>
                </p:cNvCxnSpPr>
                <p:nvPr/>
              </p:nvCxnSpPr>
              <p:spPr bwMode="auto">
                <a:xfrm flipV="1">
                  <a:off x="2984266" y="3320988"/>
                  <a:ext cx="1564701" cy="612068"/>
                </a:xfrm>
                <a:prstGeom prst="line">
                  <a:avLst/>
                </a:prstGeom>
                <a:noFill/>
                <a:ln w="19050" algn="ctr">
                  <a:solidFill>
                    <a:schemeClr val="tx1"/>
                  </a:solidFill>
                  <a:round/>
                  <a:headEnd/>
                  <a:tailEnd/>
                </a:ln>
              </p:spPr>
            </p:cxnSp>
            <p:pic>
              <p:nvPicPr>
                <p:cNvPr id="13" name="Picture 461" descr="图片240"/>
                <p:cNvPicPr>
                  <a:picLocks noChangeAspect="1" noChangeArrowheads="1"/>
                </p:cNvPicPr>
                <p:nvPr/>
              </p:nvPicPr>
              <p:blipFill>
                <a:blip r:embed="rId3" cstate="print"/>
                <a:srcRect/>
                <a:stretch>
                  <a:fillRect/>
                </a:stretch>
              </p:blipFill>
              <p:spPr bwMode="auto">
                <a:xfrm>
                  <a:off x="4319973" y="3933055"/>
                  <a:ext cx="460710" cy="506167"/>
                </a:xfrm>
                <a:prstGeom prst="rect">
                  <a:avLst/>
                </a:prstGeom>
                <a:noFill/>
                <a:ln w="9525">
                  <a:noFill/>
                  <a:miter lim="800000"/>
                  <a:headEnd/>
                  <a:tailEnd/>
                </a:ln>
              </p:spPr>
            </p:pic>
            <p:sp>
              <p:nvSpPr>
                <p:cNvPr id="14" name="TextBox 8"/>
                <p:cNvSpPr txBox="1">
                  <a:spLocks noChangeArrowheads="1"/>
                </p:cNvSpPr>
                <p:nvPr/>
              </p:nvSpPr>
              <p:spPr bwMode="auto">
                <a:xfrm>
                  <a:off x="1475656" y="3928990"/>
                  <a:ext cx="1005403" cy="400110"/>
                </a:xfrm>
                <a:prstGeom prst="rect">
                  <a:avLst/>
                </a:prstGeom>
                <a:noFill/>
                <a:ln w="9525">
                  <a:noFill/>
                  <a:miter lim="800000"/>
                  <a:headEnd/>
                  <a:tailEnd/>
                </a:ln>
              </p:spPr>
              <p:txBody>
                <a:bodyPr wrap="none">
                  <a:spAutoFit/>
                </a:bodyPr>
                <a:lstStyle/>
                <a:p>
                  <a:r>
                    <a:rPr lang="en-US" altLang="zh-CN" sz="2000" dirty="0">
                      <a:latin typeface="+mn-ea"/>
                      <a:ea typeface="+mn-ea"/>
                    </a:rPr>
                    <a:t>Access</a:t>
                  </a:r>
                  <a:endParaRPr lang="en-US" altLang="zh-CN" sz="2000" dirty="0">
                    <a:latin typeface="+mn-ea"/>
                    <a:ea typeface="+mn-ea"/>
                  </a:endParaRPr>
                </a:p>
              </p:txBody>
            </p:sp>
            <p:sp>
              <p:nvSpPr>
                <p:cNvPr id="15" name="TextBox 8"/>
                <p:cNvSpPr txBox="1">
                  <a:spLocks noChangeArrowheads="1"/>
                </p:cNvSpPr>
                <p:nvPr/>
              </p:nvSpPr>
              <p:spPr bwMode="auto">
                <a:xfrm>
                  <a:off x="1146898" y="2816932"/>
                  <a:ext cx="1724703" cy="400110"/>
                </a:xfrm>
                <a:prstGeom prst="rect">
                  <a:avLst/>
                </a:prstGeom>
                <a:noFill/>
                <a:ln w="9525">
                  <a:noFill/>
                  <a:miter lim="800000"/>
                  <a:headEnd/>
                  <a:tailEnd/>
                </a:ln>
              </p:spPr>
              <p:txBody>
                <a:bodyPr wrap="none">
                  <a:spAutoFit/>
                </a:bodyPr>
                <a:lstStyle/>
                <a:p>
                  <a:r>
                    <a:rPr lang="en-US" altLang="zh-CN" sz="2000" dirty="0">
                      <a:latin typeface="+mn-ea"/>
                      <a:ea typeface="+mn-ea"/>
                    </a:rPr>
                    <a:t>Aggregation</a:t>
                  </a:r>
                  <a:endParaRPr lang="en-US" altLang="zh-CN" sz="2000" dirty="0">
                    <a:latin typeface="+mn-ea"/>
                    <a:ea typeface="+mn-ea"/>
                  </a:endParaRPr>
                </a:p>
              </p:txBody>
            </p:sp>
            <p:sp>
              <p:nvSpPr>
                <p:cNvPr id="16" name="TextBox 8"/>
                <p:cNvSpPr txBox="1">
                  <a:spLocks noChangeArrowheads="1"/>
                </p:cNvSpPr>
                <p:nvPr/>
              </p:nvSpPr>
              <p:spPr bwMode="auto">
                <a:xfrm>
                  <a:off x="4775507" y="2151008"/>
                  <a:ext cx="1519968" cy="400110"/>
                </a:xfrm>
                <a:prstGeom prst="rect">
                  <a:avLst/>
                </a:prstGeom>
                <a:noFill/>
                <a:ln w="9525">
                  <a:noFill/>
                  <a:miter lim="800000"/>
                  <a:headEnd/>
                  <a:tailEnd/>
                </a:ln>
              </p:spPr>
              <p:txBody>
                <a:bodyPr wrap="none">
                  <a:spAutoFit/>
                </a:bodyPr>
                <a:lstStyle/>
                <a:p>
                  <a:r>
                    <a:rPr lang="en-US" altLang="zh-CN" sz="2000" dirty="0">
                      <a:latin typeface="+mn-ea"/>
                      <a:ea typeface="+mn-ea"/>
                    </a:rPr>
                    <a:t>Eth-Trunk1</a:t>
                  </a:r>
                  <a:endParaRPr lang="en-US" altLang="zh-CN" sz="2000" dirty="0">
                    <a:latin typeface="+mn-ea"/>
                    <a:ea typeface="+mn-ea"/>
                  </a:endParaRPr>
                </a:p>
              </p:txBody>
            </p:sp>
            <p:pic>
              <p:nvPicPr>
                <p:cNvPr id="17" name="Picture 459" descr="图片2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22" y="2763693"/>
                  <a:ext cx="528689" cy="5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0" descr="图片2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8654" y="1484784"/>
                  <a:ext cx="535374" cy="55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61" descr="图片240"/>
                <p:cNvPicPr>
                  <a:picLocks noChangeAspect="1" noChangeArrowheads="1"/>
                </p:cNvPicPr>
                <p:nvPr/>
              </p:nvPicPr>
              <p:blipFill>
                <a:blip r:embed="rId3" cstate="print"/>
                <a:srcRect/>
                <a:stretch>
                  <a:fillRect/>
                </a:stretch>
              </p:blipFill>
              <p:spPr bwMode="auto">
                <a:xfrm>
                  <a:off x="2753911" y="3933056"/>
                  <a:ext cx="460710" cy="506167"/>
                </a:xfrm>
                <a:prstGeom prst="rect">
                  <a:avLst/>
                </a:prstGeom>
                <a:noFill/>
                <a:ln w="9525">
                  <a:noFill/>
                  <a:miter lim="800000"/>
                  <a:headEnd/>
                  <a:tailEnd/>
                </a:ln>
              </p:spPr>
            </p:pic>
            <p:pic>
              <p:nvPicPr>
                <p:cNvPr id="20" name="Picture 461" descr="图片240"/>
                <p:cNvPicPr>
                  <a:picLocks noChangeAspect="1" noChangeArrowheads="1"/>
                </p:cNvPicPr>
                <p:nvPr/>
              </p:nvPicPr>
              <p:blipFill>
                <a:blip r:embed="rId3" cstate="print"/>
                <a:srcRect/>
                <a:stretch>
                  <a:fillRect/>
                </a:stretch>
              </p:blipFill>
              <p:spPr bwMode="auto">
                <a:xfrm>
                  <a:off x="5946104" y="3933056"/>
                  <a:ext cx="460710" cy="506167"/>
                </a:xfrm>
                <a:prstGeom prst="rect">
                  <a:avLst/>
                </a:prstGeom>
                <a:noFill/>
                <a:ln w="9525">
                  <a:noFill/>
                  <a:miter lim="800000"/>
                  <a:headEnd/>
                  <a:tailEnd/>
                </a:ln>
              </p:spPr>
            </p:pic>
            <p:cxnSp>
              <p:nvCxnSpPr>
                <p:cNvPr id="21" name="直接连接符 12"/>
                <p:cNvCxnSpPr>
                  <a:cxnSpLocks noChangeShapeType="1"/>
                  <a:stCxn id="20" idx="0"/>
                  <a:endCxn id="17" idx="2"/>
                </p:cNvCxnSpPr>
                <p:nvPr/>
              </p:nvCxnSpPr>
              <p:spPr bwMode="auto">
                <a:xfrm flipH="1" flipV="1">
                  <a:off x="4548967" y="3320988"/>
                  <a:ext cx="1627492" cy="612068"/>
                </a:xfrm>
                <a:prstGeom prst="line">
                  <a:avLst/>
                </a:prstGeom>
                <a:noFill/>
                <a:ln w="19050" algn="ctr">
                  <a:solidFill>
                    <a:schemeClr val="tx1"/>
                  </a:solidFill>
                  <a:round/>
                  <a:headEnd/>
                  <a:tailEnd/>
                </a:ln>
              </p:spPr>
            </p:cxnSp>
            <p:cxnSp>
              <p:nvCxnSpPr>
                <p:cNvPr id="22" name="直接连接符 12"/>
                <p:cNvCxnSpPr>
                  <a:cxnSpLocks noChangeShapeType="1"/>
                  <a:stCxn id="13" idx="0"/>
                  <a:endCxn id="17" idx="2"/>
                </p:cNvCxnSpPr>
                <p:nvPr/>
              </p:nvCxnSpPr>
              <p:spPr bwMode="auto">
                <a:xfrm flipH="1" flipV="1">
                  <a:off x="4548967" y="3320988"/>
                  <a:ext cx="1360" cy="612068"/>
                </a:xfrm>
                <a:prstGeom prst="line">
                  <a:avLst/>
                </a:prstGeom>
                <a:noFill/>
                <a:ln w="19050" algn="ctr">
                  <a:solidFill>
                    <a:schemeClr val="tx1"/>
                  </a:solidFill>
                  <a:round/>
                  <a:headEnd/>
                  <a:tailEnd/>
                </a:ln>
              </p:spPr>
            </p:cxnSp>
            <p:sp>
              <p:nvSpPr>
                <p:cNvPr id="23" name="文本框 22"/>
                <p:cNvSpPr txBox="1"/>
                <p:nvPr/>
              </p:nvSpPr>
              <p:spPr bwMode="auto">
                <a:xfrm>
                  <a:off x="3548863" y="3897052"/>
                  <a:ext cx="458394" cy="408725"/>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2000" b="1" dirty="0">
                      <a:solidFill>
                        <a:srgbClr val="000000"/>
                      </a:solidFill>
                      <a:latin typeface="+mn-ea"/>
                      <a:ea typeface="+mn-ea"/>
                      <a:cs typeface="Arial" pitchFamily="34" charset="0"/>
                    </a:rPr>
                    <a:t>…</a:t>
                  </a:r>
                  <a:endParaRPr lang="zh-CN" altLang="en-US" sz="2000" b="1" dirty="0">
                    <a:solidFill>
                      <a:srgbClr val="000000"/>
                    </a:solidFill>
                    <a:latin typeface="+mn-ea"/>
                    <a:ea typeface="+mn-ea"/>
                    <a:cs typeface="Arial" pitchFamily="34" charset="0"/>
                  </a:endParaRPr>
                </a:p>
              </p:txBody>
            </p:sp>
            <p:sp>
              <p:nvSpPr>
                <p:cNvPr id="24" name="文本框 23"/>
                <p:cNvSpPr txBox="1"/>
                <p:nvPr/>
              </p:nvSpPr>
              <p:spPr bwMode="auto">
                <a:xfrm>
                  <a:off x="5132836" y="3897051"/>
                  <a:ext cx="458394" cy="408725"/>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2000" b="1" dirty="0">
                      <a:solidFill>
                        <a:srgbClr val="000000"/>
                      </a:solidFill>
                      <a:latin typeface="+mn-ea"/>
                      <a:ea typeface="+mn-ea"/>
                      <a:cs typeface="Arial" pitchFamily="34" charset="0"/>
                    </a:rPr>
                    <a:t>…</a:t>
                  </a:r>
                  <a:endParaRPr lang="zh-CN" altLang="en-US" sz="2000" b="1" dirty="0">
                    <a:solidFill>
                      <a:srgbClr val="000000"/>
                    </a:solidFill>
                    <a:latin typeface="+mn-ea"/>
                    <a:ea typeface="+mn-ea"/>
                    <a:cs typeface="Arial" pitchFamily="34" charset="0"/>
                  </a:endParaRPr>
                </a:p>
              </p:txBody>
            </p:sp>
            <p:sp>
              <p:nvSpPr>
                <p:cNvPr id="25" name="TextBox 8"/>
                <p:cNvSpPr txBox="1">
                  <a:spLocks noChangeArrowheads="1"/>
                </p:cNvSpPr>
                <p:nvPr/>
              </p:nvSpPr>
              <p:spPr bwMode="auto">
                <a:xfrm>
                  <a:off x="1563678" y="1547126"/>
                  <a:ext cx="759695" cy="400110"/>
                </a:xfrm>
                <a:prstGeom prst="rect">
                  <a:avLst/>
                </a:prstGeom>
                <a:noFill/>
                <a:ln w="9525">
                  <a:noFill/>
                  <a:miter lim="800000"/>
                  <a:headEnd/>
                  <a:tailEnd/>
                </a:ln>
              </p:spPr>
              <p:txBody>
                <a:bodyPr wrap="none">
                  <a:spAutoFit/>
                </a:bodyPr>
                <a:lstStyle/>
                <a:p>
                  <a:r>
                    <a:rPr lang="en-US" altLang="zh-CN" sz="2000" dirty="0">
                      <a:latin typeface="+mn-ea"/>
                      <a:ea typeface="+mn-ea"/>
                    </a:rPr>
                    <a:t>Core</a:t>
                  </a:r>
                  <a:endParaRPr lang="en-US" altLang="zh-CN" sz="2000" dirty="0">
                    <a:latin typeface="+mn-ea"/>
                    <a:ea typeface="+mn-ea"/>
                  </a:endParaRPr>
                </a:p>
              </p:txBody>
            </p:sp>
            <p:sp>
              <p:nvSpPr>
                <p:cNvPr id="26" name="云形 25"/>
                <p:cNvSpPr/>
                <p:nvPr/>
              </p:nvSpPr>
              <p:spPr bwMode="auto">
                <a:xfrm>
                  <a:off x="6084168" y="4353341"/>
                  <a:ext cx="1083112" cy="587827"/>
                </a:xfrm>
                <a:prstGeom prst="cloud">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dirty="0">
                      <a:latin typeface="+mn-ea"/>
                      <a:ea typeface="+mn-ea"/>
                    </a:rPr>
                    <a:t>DATA</a:t>
                  </a:r>
                  <a:endParaRPr lang="zh-CN" altLang="en-US" sz="1800" dirty="0">
                    <a:latin typeface="+mn-ea"/>
                    <a:ea typeface="+mn-ea"/>
                  </a:endParaRPr>
                </a:p>
              </p:txBody>
            </p:sp>
            <p:sp>
              <p:nvSpPr>
                <p:cNvPr id="27" name="云形 26"/>
                <p:cNvSpPr/>
                <p:nvPr/>
              </p:nvSpPr>
              <p:spPr bwMode="auto">
                <a:xfrm>
                  <a:off x="3995936" y="4353341"/>
                  <a:ext cx="1083112" cy="587827"/>
                </a:xfrm>
                <a:prstGeom prst="cloud">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dirty="0">
                      <a:latin typeface="+mn-ea"/>
                      <a:ea typeface="+mn-ea"/>
                    </a:rPr>
                    <a:t>IPTV</a:t>
                  </a:r>
                  <a:endParaRPr lang="zh-CN" altLang="en-US" sz="1800" dirty="0">
                    <a:latin typeface="+mn-ea"/>
                    <a:ea typeface="+mn-ea"/>
                  </a:endParaRPr>
                </a:p>
              </p:txBody>
            </p:sp>
            <p:sp>
              <p:nvSpPr>
                <p:cNvPr id="28" name="云形 27"/>
                <p:cNvSpPr/>
                <p:nvPr/>
              </p:nvSpPr>
              <p:spPr bwMode="auto">
                <a:xfrm>
                  <a:off x="2011007" y="4353341"/>
                  <a:ext cx="1083112" cy="587827"/>
                </a:xfrm>
                <a:prstGeom prst="cloud">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dirty="0">
                      <a:latin typeface="+mn-ea"/>
                      <a:ea typeface="+mn-ea"/>
                    </a:rPr>
                    <a:t>VoIP</a:t>
                  </a:r>
                  <a:endParaRPr lang="zh-CN" altLang="en-US" sz="1800" dirty="0">
                    <a:latin typeface="+mn-ea"/>
                    <a:ea typeface="+mn-ea"/>
                  </a:endParaRPr>
                </a:p>
              </p:txBody>
            </p:sp>
            <p:pic>
              <p:nvPicPr>
                <p:cNvPr id="29" name="Picture 1238" descr="图片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9511" y="4884551"/>
                  <a:ext cx="496213" cy="4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38" descr="图片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7237" y="4646100"/>
                  <a:ext cx="496213" cy="4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29" descr="图片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1367" y="4725144"/>
                  <a:ext cx="626377" cy="42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29" descr="图片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2157" y="4838967"/>
                  <a:ext cx="626377" cy="42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790" descr="图片1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2489" y="4859507"/>
                  <a:ext cx="259125" cy="5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227" descr="图片7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9130" y="1281412"/>
                <a:ext cx="1066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12"/>
              <p:cNvCxnSpPr>
                <a:cxnSpLocks noChangeShapeType="1"/>
                <a:stCxn id="18" idx="0"/>
                <a:endCxn id="7" idx="2"/>
              </p:cNvCxnSpPr>
              <p:nvPr/>
            </p:nvCxnSpPr>
            <p:spPr bwMode="auto">
              <a:xfrm flipH="1" flipV="1">
                <a:off x="4552530" y="1914825"/>
                <a:ext cx="10693" cy="74015"/>
              </a:xfrm>
              <a:prstGeom prst="line">
                <a:avLst/>
              </a:prstGeom>
              <a:noFill/>
              <a:ln w="19050" algn="ctr">
                <a:solidFill>
                  <a:schemeClr val="tx1"/>
                </a:solidFill>
                <a:round/>
                <a:headEnd/>
                <a:tailEnd/>
              </a:ln>
            </p:spPr>
          </p:cxnSp>
        </p:grpSp>
        <p:sp>
          <p:nvSpPr>
            <p:cNvPr id="5" name="圆柱形 16"/>
            <p:cNvSpPr>
              <a:spLocks noChangeArrowheads="1"/>
            </p:cNvSpPr>
            <p:nvPr/>
          </p:nvSpPr>
          <p:spPr bwMode="auto">
            <a:xfrm>
              <a:off x="4371536" y="2841333"/>
              <a:ext cx="416488" cy="473010"/>
            </a:xfrm>
            <a:prstGeom prst="can">
              <a:avLst>
                <a:gd name="adj" fmla="val 5000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grpSp>
    </p:spTree>
    <p:extLst>
      <p:ext uri="{BB962C8B-B14F-4D97-AF65-F5344CB8AC3E}">
        <p14:creationId xmlns:p14="http://schemas.microsoft.com/office/powerpoint/2010/main" val="405606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49"/>
          <p:cNvSpPr>
            <a:spLocks noGrp="1"/>
          </p:cNvSpPr>
          <p:nvPr>
            <p:ph type="body" sz="quarter" idx="10"/>
          </p:nvPr>
        </p:nvSpPr>
        <p:spPr/>
        <p:txBody>
          <a:bodyPr/>
          <a:lstStyle/>
          <a:p>
            <a:r>
              <a:rPr lang="en-US" altLang="zh-CN" dirty="0" smtClean="0"/>
              <a:t>To improve the server bandwidth and reliability, two or more network adapters of the server are aggregated to form a network adapter group to implement load balancing or redundancy.</a:t>
            </a:r>
            <a:endParaRPr lang="zh-CN" altLang="en-US" dirty="0"/>
          </a:p>
        </p:txBody>
      </p:sp>
      <p:sp>
        <p:nvSpPr>
          <p:cNvPr id="3" name="文本占位符 2"/>
          <p:cNvSpPr>
            <a:spLocks noGrp="1"/>
          </p:cNvSpPr>
          <p:nvPr>
            <p:ph type="body" sz="quarter" idx="12"/>
          </p:nvPr>
        </p:nvSpPr>
        <p:spPr>
          <a:xfrm>
            <a:off x="1595500" y="410400"/>
            <a:ext cx="11341260" cy="1024280"/>
          </a:xfrm>
        </p:spPr>
        <p:txBody>
          <a:bodyPr/>
          <a:lstStyle/>
          <a:p>
            <a:r>
              <a:rPr lang="en-US" altLang="zh-CN" sz="3000" dirty="0" smtClean="0"/>
              <a:t>A Switch Connects to a Server Using Link Aggregation</a:t>
            </a:r>
            <a:endParaRPr lang="zh-CN" altLang="en-US" sz="3000" dirty="0"/>
          </a:p>
        </p:txBody>
      </p:sp>
      <p:grpSp>
        <p:nvGrpSpPr>
          <p:cNvPr id="20" name="组合 19"/>
          <p:cNvGrpSpPr/>
          <p:nvPr/>
        </p:nvGrpSpPr>
        <p:grpSpPr>
          <a:xfrm>
            <a:off x="7284132" y="2564904"/>
            <a:ext cx="3136432" cy="3613009"/>
            <a:chOff x="3200334" y="1436171"/>
            <a:chExt cx="3136432" cy="3613009"/>
          </a:xfrm>
        </p:grpSpPr>
        <p:cxnSp>
          <p:nvCxnSpPr>
            <p:cNvPr id="21" name="直接连接符 12"/>
            <p:cNvCxnSpPr>
              <a:cxnSpLocks noChangeShapeType="1"/>
              <a:stCxn id="24" idx="2"/>
              <a:endCxn id="33" idx="0"/>
            </p:cNvCxnSpPr>
            <p:nvPr/>
          </p:nvCxnSpPr>
          <p:spPr bwMode="auto">
            <a:xfrm flipH="1">
              <a:off x="4555849" y="2888940"/>
              <a:ext cx="492" cy="162785"/>
            </a:xfrm>
            <a:prstGeom prst="line">
              <a:avLst/>
            </a:prstGeom>
            <a:noFill/>
            <a:ln w="19050" algn="ctr">
              <a:solidFill>
                <a:schemeClr val="tx1"/>
              </a:solidFill>
              <a:round/>
              <a:headEnd/>
              <a:tailEnd/>
            </a:ln>
          </p:spPr>
        </p:cxnSp>
        <p:sp>
          <p:nvSpPr>
            <p:cNvPr id="22" name="TextBox 8"/>
            <p:cNvSpPr txBox="1">
              <a:spLocks noChangeArrowheads="1"/>
            </p:cNvSpPr>
            <p:nvPr/>
          </p:nvSpPr>
          <p:spPr bwMode="auto">
            <a:xfrm>
              <a:off x="3226047" y="4510358"/>
              <a:ext cx="963662" cy="400110"/>
            </a:xfrm>
            <a:prstGeom prst="rect">
              <a:avLst/>
            </a:prstGeom>
            <a:noFill/>
            <a:ln w="9525">
              <a:noFill/>
              <a:miter lim="800000"/>
              <a:headEnd/>
              <a:tailEnd/>
            </a:ln>
          </p:spPr>
          <p:txBody>
            <a:bodyPr wrap="none">
              <a:spAutoFit/>
            </a:bodyPr>
            <a:lstStyle/>
            <a:p>
              <a:r>
                <a:rPr lang="en-US" altLang="zh-CN" sz="2000" dirty="0">
                  <a:latin typeface="+mn-ea"/>
                  <a:ea typeface="+mn-ea"/>
                </a:rPr>
                <a:t>Server</a:t>
              </a:r>
              <a:endParaRPr lang="en-US" altLang="zh-CN" sz="2000" dirty="0">
                <a:latin typeface="+mn-ea"/>
                <a:ea typeface="+mn-ea"/>
              </a:endParaRPr>
            </a:p>
          </p:txBody>
        </p:sp>
        <p:sp>
          <p:nvSpPr>
            <p:cNvPr id="23" name="TextBox 8"/>
            <p:cNvSpPr txBox="1">
              <a:spLocks noChangeArrowheads="1"/>
            </p:cNvSpPr>
            <p:nvPr/>
          </p:nvSpPr>
          <p:spPr bwMode="auto">
            <a:xfrm>
              <a:off x="4816798" y="3753036"/>
              <a:ext cx="1519968" cy="400110"/>
            </a:xfrm>
            <a:prstGeom prst="rect">
              <a:avLst/>
            </a:prstGeom>
            <a:noFill/>
            <a:ln w="9525">
              <a:noFill/>
              <a:miter lim="800000"/>
              <a:headEnd/>
              <a:tailEnd/>
            </a:ln>
          </p:spPr>
          <p:txBody>
            <a:bodyPr wrap="none">
              <a:spAutoFit/>
            </a:bodyPr>
            <a:lstStyle/>
            <a:p>
              <a:r>
                <a:rPr lang="en-US" altLang="zh-CN" sz="2000" dirty="0">
                  <a:latin typeface="+mn-ea"/>
                  <a:ea typeface="+mn-ea"/>
                </a:rPr>
                <a:t>Eth-Trunk1</a:t>
              </a:r>
              <a:endParaRPr lang="en-US" altLang="zh-CN" sz="2000" dirty="0">
                <a:latin typeface="+mn-ea"/>
                <a:ea typeface="+mn-ea"/>
              </a:endParaRPr>
            </a:p>
          </p:txBody>
        </p:sp>
        <p:pic>
          <p:nvPicPr>
            <p:cNvPr id="24" name="Picture 460" descr="图片2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8654" y="2333342"/>
              <a:ext cx="535374" cy="55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接连接符 12"/>
            <p:cNvCxnSpPr>
              <a:cxnSpLocks noChangeShapeType="1"/>
            </p:cNvCxnSpPr>
            <p:nvPr/>
          </p:nvCxnSpPr>
          <p:spPr bwMode="auto">
            <a:xfrm flipH="1" flipV="1">
              <a:off x="4572000" y="3546410"/>
              <a:ext cx="1" cy="950586"/>
            </a:xfrm>
            <a:prstGeom prst="line">
              <a:avLst/>
            </a:prstGeom>
            <a:noFill/>
            <a:ln w="19050" algn="ctr">
              <a:solidFill>
                <a:schemeClr val="tx1"/>
              </a:solidFill>
              <a:round/>
              <a:headEnd/>
              <a:tailEnd/>
            </a:ln>
          </p:spPr>
        </p:cxnSp>
        <p:sp>
          <p:nvSpPr>
            <p:cNvPr id="26" name="TextBox 8"/>
            <p:cNvSpPr txBox="1">
              <a:spLocks noChangeArrowheads="1"/>
            </p:cNvSpPr>
            <p:nvPr/>
          </p:nvSpPr>
          <p:spPr bwMode="auto">
            <a:xfrm>
              <a:off x="3200334" y="3138902"/>
              <a:ext cx="978858" cy="400110"/>
            </a:xfrm>
            <a:prstGeom prst="rect">
              <a:avLst/>
            </a:prstGeom>
            <a:noFill/>
            <a:ln w="9525">
              <a:noFill/>
              <a:miter lim="800000"/>
              <a:headEnd/>
              <a:tailEnd/>
            </a:ln>
          </p:spPr>
          <p:txBody>
            <a:bodyPr wrap="none">
              <a:spAutoFit/>
            </a:bodyPr>
            <a:lstStyle/>
            <a:p>
              <a:r>
                <a:rPr lang="en-US" altLang="zh-CN" sz="2000" dirty="0">
                  <a:latin typeface="+mn-ea"/>
                  <a:ea typeface="+mn-ea"/>
                </a:rPr>
                <a:t>Switch</a:t>
              </a:r>
              <a:endParaRPr lang="en-US" altLang="zh-CN" sz="2000" dirty="0">
                <a:latin typeface="+mn-ea"/>
                <a:ea typeface="+mn-ea"/>
              </a:endParaRPr>
            </a:p>
          </p:txBody>
        </p:sp>
        <p:cxnSp>
          <p:nvCxnSpPr>
            <p:cNvPr id="27" name="直接连接符 12"/>
            <p:cNvCxnSpPr>
              <a:cxnSpLocks noChangeShapeType="1"/>
              <a:stCxn id="24" idx="0"/>
              <a:endCxn id="28" idx="2"/>
            </p:cNvCxnSpPr>
            <p:nvPr/>
          </p:nvCxnSpPr>
          <p:spPr bwMode="auto">
            <a:xfrm flipH="1" flipV="1">
              <a:off x="4554054" y="2204864"/>
              <a:ext cx="2287" cy="128478"/>
            </a:xfrm>
            <a:prstGeom prst="line">
              <a:avLst/>
            </a:prstGeom>
            <a:noFill/>
            <a:ln w="19050" algn="ctr">
              <a:solidFill>
                <a:schemeClr val="tx1"/>
              </a:solidFill>
              <a:round/>
              <a:headEnd/>
              <a:tailEnd/>
            </a:ln>
          </p:spPr>
        </p:cxnSp>
        <p:pic>
          <p:nvPicPr>
            <p:cNvPr id="28" name="Picture 237" descr="图片7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940" y="1436171"/>
              <a:ext cx="1044228" cy="76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p:cNvSpPr txBox="1"/>
            <p:nvPr/>
          </p:nvSpPr>
          <p:spPr bwMode="auto">
            <a:xfrm>
              <a:off x="4011390" y="1592796"/>
              <a:ext cx="1150186" cy="377947"/>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800" dirty="0">
                  <a:solidFill>
                    <a:srgbClr val="000000"/>
                  </a:solidFill>
                  <a:latin typeface="+mn-ea"/>
                  <a:ea typeface="+mn-ea"/>
                  <a:cs typeface="Arial" pitchFamily="34" charset="0"/>
                </a:rPr>
                <a:t>Network</a:t>
              </a:r>
              <a:endParaRPr lang="zh-CN" altLang="en-US" sz="1800" dirty="0">
                <a:solidFill>
                  <a:srgbClr val="000000"/>
                </a:solidFill>
                <a:latin typeface="+mn-ea"/>
                <a:ea typeface="+mn-ea"/>
                <a:cs typeface="Arial" pitchFamily="34" charset="0"/>
              </a:endParaRPr>
            </a:p>
          </p:txBody>
        </p:sp>
        <p:cxnSp>
          <p:nvCxnSpPr>
            <p:cNvPr id="30" name="直接连接符 12"/>
            <p:cNvCxnSpPr>
              <a:cxnSpLocks noChangeShapeType="1"/>
            </p:cNvCxnSpPr>
            <p:nvPr/>
          </p:nvCxnSpPr>
          <p:spPr bwMode="auto">
            <a:xfrm flipH="1" flipV="1">
              <a:off x="4431752" y="3533107"/>
              <a:ext cx="1" cy="950586"/>
            </a:xfrm>
            <a:prstGeom prst="line">
              <a:avLst/>
            </a:prstGeom>
            <a:noFill/>
            <a:ln w="19050" algn="ctr">
              <a:solidFill>
                <a:schemeClr val="tx1"/>
              </a:solidFill>
              <a:round/>
              <a:headEnd/>
              <a:tailEnd/>
            </a:ln>
          </p:spPr>
        </p:cxnSp>
        <p:cxnSp>
          <p:nvCxnSpPr>
            <p:cNvPr id="31" name="直接连接符 12"/>
            <p:cNvCxnSpPr>
              <a:cxnSpLocks noChangeShapeType="1"/>
            </p:cNvCxnSpPr>
            <p:nvPr/>
          </p:nvCxnSpPr>
          <p:spPr bwMode="auto">
            <a:xfrm flipH="1" flipV="1">
              <a:off x="4711305" y="3520316"/>
              <a:ext cx="1" cy="950586"/>
            </a:xfrm>
            <a:prstGeom prst="line">
              <a:avLst/>
            </a:prstGeom>
            <a:noFill/>
            <a:ln w="19050" algn="ctr">
              <a:solidFill>
                <a:schemeClr val="tx1"/>
              </a:solidFill>
              <a:round/>
              <a:headEnd/>
              <a:tailEnd/>
            </a:ln>
          </p:spPr>
        </p:cxnSp>
        <p:pic>
          <p:nvPicPr>
            <p:cNvPr id="32" name="Picture 2355" descr="图片2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457" y="4335771"/>
              <a:ext cx="549085" cy="7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59" descr="图片2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1504" y="3051725"/>
              <a:ext cx="528689" cy="5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圆柱形 16"/>
            <p:cNvSpPr>
              <a:spLocks noChangeArrowheads="1"/>
            </p:cNvSpPr>
            <p:nvPr/>
          </p:nvSpPr>
          <p:spPr bwMode="auto">
            <a:xfrm>
              <a:off x="4370208" y="3727882"/>
              <a:ext cx="453820" cy="493206"/>
            </a:xfrm>
            <a:prstGeom prst="can">
              <a:avLst>
                <a:gd name="adj" fmla="val 5000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grpSp>
    </p:spTree>
    <p:extLst>
      <p:ext uri="{BB962C8B-B14F-4D97-AF65-F5344CB8AC3E}">
        <p14:creationId xmlns:p14="http://schemas.microsoft.com/office/powerpoint/2010/main" val="2392048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10596500" cy="1024280"/>
          </a:xfrm>
        </p:spPr>
        <p:txBody>
          <a:bodyPr/>
          <a:lstStyle/>
          <a:p>
            <a:r>
              <a:rPr lang="en-US" altLang="zh-CN" sz="3000" dirty="0" smtClean="0"/>
              <a:t>A Switch Connects to a Stack Using Link Aggregation</a:t>
            </a:r>
            <a:endParaRPr lang="zh-CN" altLang="en-US" sz="3000" dirty="0"/>
          </a:p>
        </p:txBody>
      </p:sp>
      <p:grpSp>
        <p:nvGrpSpPr>
          <p:cNvPr id="34" name="组合 33"/>
          <p:cNvGrpSpPr/>
          <p:nvPr/>
        </p:nvGrpSpPr>
        <p:grpSpPr>
          <a:xfrm>
            <a:off x="3092856" y="1587978"/>
            <a:ext cx="5208845" cy="4325298"/>
            <a:chOff x="1568855" y="1587978"/>
            <a:chExt cx="5208845" cy="4325298"/>
          </a:xfrm>
        </p:grpSpPr>
        <p:grpSp>
          <p:nvGrpSpPr>
            <p:cNvPr id="35" name="组合 34"/>
            <p:cNvGrpSpPr/>
            <p:nvPr/>
          </p:nvGrpSpPr>
          <p:grpSpPr>
            <a:xfrm>
              <a:off x="1568855" y="1587978"/>
              <a:ext cx="5208845" cy="4325298"/>
              <a:chOff x="1180283" y="1494022"/>
              <a:chExt cx="5208845" cy="4325298"/>
            </a:xfrm>
          </p:grpSpPr>
          <p:sp>
            <p:nvSpPr>
              <p:cNvPr id="37" name="矩形 36"/>
              <p:cNvSpPr/>
              <p:nvPr/>
            </p:nvSpPr>
            <p:spPr bwMode="auto">
              <a:xfrm>
                <a:off x="3527444" y="3537012"/>
                <a:ext cx="2124676" cy="670852"/>
              </a:xfrm>
              <a:prstGeom prst="rect">
                <a:avLst/>
              </a:prstGeom>
              <a:solidFill>
                <a:schemeClr val="accent2">
                  <a:lumMod val="60000"/>
                  <a:lumOff val="4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dirty="0">
                  <a:latin typeface="+mn-ea"/>
                  <a:ea typeface="+mn-ea"/>
                </a:endParaRPr>
              </a:p>
            </p:txBody>
          </p:sp>
          <p:cxnSp>
            <p:nvCxnSpPr>
              <p:cNvPr id="38" name="肘形连接符 37"/>
              <p:cNvCxnSpPr/>
              <p:nvPr/>
            </p:nvCxnSpPr>
            <p:spPr bwMode="auto">
              <a:xfrm rot="5400000">
                <a:off x="3647558" y="2990684"/>
                <a:ext cx="1155897" cy="455535"/>
              </a:xfrm>
              <a:prstGeom prst="bentConnector3">
                <a:avLst>
                  <a:gd name="adj1" fmla="val 69777"/>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肘形连接符 38"/>
              <p:cNvCxnSpPr/>
              <p:nvPr/>
            </p:nvCxnSpPr>
            <p:spPr bwMode="auto">
              <a:xfrm rot="16200000" flipH="1">
                <a:off x="4270493" y="2863097"/>
                <a:ext cx="1262666" cy="494970"/>
              </a:xfrm>
              <a:prstGeom prst="bentConnector3">
                <a:avLst>
                  <a:gd name="adj1" fmla="val 75559"/>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直接连接符 12"/>
              <p:cNvCxnSpPr>
                <a:cxnSpLocks noChangeShapeType="1"/>
                <a:stCxn id="46" idx="0"/>
                <a:endCxn id="44" idx="2"/>
              </p:cNvCxnSpPr>
              <p:nvPr/>
            </p:nvCxnSpPr>
            <p:spPr bwMode="auto">
              <a:xfrm flipV="1">
                <a:off x="3983619" y="4155457"/>
                <a:ext cx="1" cy="279544"/>
              </a:xfrm>
              <a:prstGeom prst="line">
                <a:avLst/>
              </a:prstGeom>
              <a:noFill/>
              <a:ln w="19050" algn="ctr">
                <a:solidFill>
                  <a:schemeClr val="tx1"/>
                </a:solidFill>
                <a:round/>
                <a:headEnd/>
                <a:tailEnd/>
              </a:ln>
            </p:spPr>
          </p:cxnSp>
          <p:sp>
            <p:nvSpPr>
              <p:cNvPr id="41" name="TextBox 8"/>
              <p:cNvSpPr txBox="1">
                <a:spLocks noChangeArrowheads="1"/>
              </p:cNvSpPr>
              <p:nvPr/>
            </p:nvSpPr>
            <p:spPr bwMode="auto">
              <a:xfrm>
                <a:off x="1463960" y="4488029"/>
                <a:ext cx="1005403" cy="400110"/>
              </a:xfrm>
              <a:prstGeom prst="rect">
                <a:avLst/>
              </a:prstGeom>
              <a:noFill/>
              <a:ln w="9525">
                <a:noFill/>
                <a:miter lim="800000"/>
                <a:headEnd/>
                <a:tailEnd/>
              </a:ln>
            </p:spPr>
            <p:txBody>
              <a:bodyPr wrap="none">
                <a:spAutoFit/>
              </a:bodyPr>
              <a:lstStyle/>
              <a:p>
                <a:r>
                  <a:rPr lang="en-US" altLang="zh-CN" sz="2000" dirty="0">
                    <a:latin typeface="+mn-ea"/>
                    <a:ea typeface="+mn-ea"/>
                  </a:rPr>
                  <a:t>Access</a:t>
                </a:r>
                <a:endParaRPr lang="en-US" altLang="zh-CN" sz="2000" dirty="0">
                  <a:latin typeface="+mn-ea"/>
                  <a:ea typeface="+mn-ea"/>
                </a:endParaRPr>
              </a:p>
            </p:txBody>
          </p:sp>
          <p:sp>
            <p:nvSpPr>
              <p:cNvPr id="42" name="TextBox 8"/>
              <p:cNvSpPr txBox="1">
                <a:spLocks noChangeArrowheads="1"/>
              </p:cNvSpPr>
              <p:nvPr/>
            </p:nvSpPr>
            <p:spPr bwMode="auto">
              <a:xfrm>
                <a:off x="1180283" y="3670377"/>
                <a:ext cx="1724703" cy="400110"/>
              </a:xfrm>
              <a:prstGeom prst="rect">
                <a:avLst/>
              </a:prstGeom>
              <a:noFill/>
              <a:ln w="9525">
                <a:noFill/>
                <a:miter lim="800000"/>
                <a:headEnd/>
                <a:tailEnd/>
              </a:ln>
            </p:spPr>
            <p:txBody>
              <a:bodyPr wrap="none">
                <a:spAutoFit/>
              </a:bodyPr>
              <a:lstStyle/>
              <a:p>
                <a:r>
                  <a:rPr lang="en-US" altLang="zh-CN" sz="2000" dirty="0">
                    <a:latin typeface="+mn-ea"/>
                    <a:ea typeface="+mn-ea"/>
                  </a:rPr>
                  <a:t>Aggregation</a:t>
                </a:r>
                <a:endParaRPr lang="en-US" altLang="zh-CN" sz="2000" dirty="0">
                  <a:latin typeface="+mn-ea"/>
                  <a:ea typeface="+mn-ea"/>
                </a:endParaRPr>
              </a:p>
            </p:txBody>
          </p:sp>
          <p:sp>
            <p:nvSpPr>
              <p:cNvPr id="43" name="TextBox 8"/>
              <p:cNvSpPr txBox="1">
                <a:spLocks noChangeArrowheads="1"/>
              </p:cNvSpPr>
              <p:nvPr/>
            </p:nvSpPr>
            <p:spPr bwMode="auto">
              <a:xfrm>
                <a:off x="4869160" y="2867674"/>
                <a:ext cx="1519968" cy="400110"/>
              </a:xfrm>
              <a:prstGeom prst="rect">
                <a:avLst/>
              </a:prstGeom>
              <a:noFill/>
              <a:ln w="9525">
                <a:noFill/>
                <a:miter lim="800000"/>
                <a:headEnd/>
                <a:tailEnd/>
              </a:ln>
            </p:spPr>
            <p:txBody>
              <a:bodyPr wrap="none">
                <a:spAutoFit/>
              </a:bodyPr>
              <a:lstStyle/>
              <a:p>
                <a:r>
                  <a:rPr lang="en-US" altLang="zh-CN" sz="2000" dirty="0">
                    <a:latin typeface="+mn-ea"/>
                    <a:ea typeface="+mn-ea"/>
                  </a:rPr>
                  <a:t>Eth-Trunk1</a:t>
                </a:r>
                <a:endParaRPr lang="en-US" altLang="zh-CN" sz="2000" dirty="0">
                  <a:latin typeface="+mn-ea"/>
                  <a:ea typeface="+mn-ea"/>
                </a:endParaRPr>
              </a:p>
            </p:txBody>
          </p:sp>
          <p:pic>
            <p:nvPicPr>
              <p:cNvPr id="44" name="Picture 459" descr="图片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275" y="3598162"/>
                <a:ext cx="528689" cy="5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60" descr="图片2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536" y="2201450"/>
                <a:ext cx="535374" cy="55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61" descr="图片240"/>
              <p:cNvPicPr>
                <a:picLocks noChangeAspect="1" noChangeArrowheads="1"/>
              </p:cNvPicPr>
              <p:nvPr/>
            </p:nvPicPr>
            <p:blipFill>
              <a:blip r:embed="rId5" cstate="print"/>
              <a:srcRect/>
              <a:stretch>
                <a:fillRect/>
              </a:stretch>
            </p:blipFill>
            <p:spPr bwMode="auto">
              <a:xfrm>
                <a:off x="3753264" y="4435001"/>
                <a:ext cx="460710" cy="506167"/>
              </a:xfrm>
              <a:prstGeom prst="rect">
                <a:avLst/>
              </a:prstGeom>
              <a:noFill/>
              <a:ln w="9525">
                <a:noFill/>
                <a:miter lim="800000"/>
                <a:headEnd/>
                <a:tailEnd/>
              </a:ln>
            </p:spPr>
          </p:pic>
          <p:pic>
            <p:nvPicPr>
              <p:cNvPr id="47" name="Picture 461" descr="图片240"/>
              <p:cNvPicPr>
                <a:picLocks noChangeAspect="1" noChangeArrowheads="1"/>
              </p:cNvPicPr>
              <p:nvPr/>
            </p:nvPicPr>
            <p:blipFill>
              <a:blip r:embed="rId5" cstate="print"/>
              <a:srcRect/>
              <a:stretch>
                <a:fillRect/>
              </a:stretch>
            </p:blipFill>
            <p:spPr bwMode="auto">
              <a:xfrm>
                <a:off x="4941396" y="4437112"/>
                <a:ext cx="460710" cy="506167"/>
              </a:xfrm>
              <a:prstGeom prst="rect">
                <a:avLst/>
              </a:prstGeom>
              <a:noFill/>
              <a:ln w="9525">
                <a:noFill/>
                <a:miter lim="800000"/>
                <a:headEnd/>
                <a:tailEnd/>
              </a:ln>
            </p:spPr>
          </p:pic>
          <p:cxnSp>
            <p:nvCxnSpPr>
              <p:cNvPr id="48" name="直接连接符 12"/>
              <p:cNvCxnSpPr>
                <a:cxnSpLocks noChangeShapeType="1"/>
                <a:stCxn id="47" idx="0"/>
                <a:endCxn id="55" idx="2"/>
              </p:cNvCxnSpPr>
              <p:nvPr/>
            </p:nvCxnSpPr>
            <p:spPr bwMode="auto">
              <a:xfrm flipV="1">
                <a:off x="5171751" y="4149080"/>
                <a:ext cx="1" cy="288032"/>
              </a:xfrm>
              <a:prstGeom prst="line">
                <a:avLst/>
              </a:prstGeom>
              <a:noFill/>
              <a:ln w="19050" algn="ctr">
                <a:solidFill>
                  <a:schemeClr val="tx1"/>
                </a:solidFill>
                <a:round/>
                <a:headEnd/>
                <a:tailEnd/>
              </a:ln>
            </p:spPr>
          </p:cxnSp>
          <p:sp>
            <p:nvSpPr>
              <p:cNvPr id="49" name="TextBox 8"/>
              <p:cNvSpPr txBox="1">
                <a:spLocks noChangeArrowheads="1"/>
              </p:cNvSpPr>
              <p:nvPr/>
            </p:nvSpPr>
            <p:spPr bwMode="auto">
              <a:xfrm>
                <a:off x="1597063" y="2334923"/>
                <a:ext cx="759695" cy="400110"/>
              </a:xfrm>
              <a:prstGeom prst="rect">
                <a:avLst/>
              </a:prstGeom>
              <a:noFill/>
              <a:ln w="9525">
                <a:noFill/>
                <a:miter lim="800000"/>
                <a:headEnd/>
                <a:tailEnd/>
              </a:ln>
            </p:spPr>
            <p:txBody>
              <a:bodyPr wrap="none">
                <a:spAutoFit/>
              </a:bodyPr>
              <a:lstStyle/>
              <a:p>
                <a:r>
                  <a:rPr lang="en-US" altLang="zh-CN" sz="2000" dirty="0">
                    <a:latin typeface="+mn-ea"/>
                    <a:ea typeface="+mn-ea"/>
                  </a:rPr>
                  <a:t>Core</a:t>
                </a:r>
                <a:endParaRPr lang="en-US" altLang="zh-CN" sz="2000" dirty="0">
                  <a:latin typeface="+mn-ea"/>
                  <a:ea typeface="+mn-ea"/>
                </a:endParaRPr>
              </a:p>
            </p:txBody>
          </p:sp>
          <p:sp>
            <p:nvSpPr>
              <p:cNvPr id="50" name="云形 49"/>
              <p:cNvSpPr/>
              <p:nvPr/>
            </p:nvSpPr>
            <p:spPr bwMode="auto">
              <a:xfrm>
                <a:off x="4901964" y="4879745"/>
                <a:ext cx="1305531" cy="538480"/>
              </a:xfrm>
              <a:prstGeom prst="cloud">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dirty="0">
                    <a:latin typeface="+mn-ea"/>
                    <a:ea typeface="+mn-ea"/>
                  </a:rPr>
                  <a:t>VLAN3</a:t>
                </a:r>
                <a:endParaRPr lang="zh-CN" altLang="en-US" sz="1800" dirty="0">
                  <a:latin typeface="+mn-ea"/>
                  <a:ea typeface="+mn-ea"/>
                </a:endParaRPr>
              </a:p>
            </p:txBody>
          </p:sp>
          <p:pic>
            <p:nvPicPr>
              <p:cNvPr id="51" name="Picture 1238" descr="图片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7268" y="5310213"/>
                <a:ext cx="496213" cy="4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238" descr="图片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1451" y="5301363"/>
                <a:ext cx="496213" cy="4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7" descr="图片7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130" y="1494022"/>
                <a:ext cx="1066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直接连接符 12"/>
              <p:cNvCxnSpPr>
                <a:cxnSpLocks noChangeShapeType="1"/>
                <a:stCxn id="45" idx="0"/>
                <a:endCxn id="53" idx="2"/>
              </p:cNvCxnSpPr>
              <p:nvPr/>
            </p:nvCxnSpPr>
            <p:spPr bwMode="auto">
              <a:xfrm flipH="1" flipV="1">
                <a:off x="4552530" y="2127435"/>
                <a:ext cx="10693" cy="74015"/>
              </a:xfrm>
              <a:prstGeom prst="line">
                <a:avLst/>
              </a:prstGeom>
              <a:noFill/>
              <a:ln w="19050" algn="ctr">
                <a:solidFill>
                  <a:schemeClr val="tx1"/>
                </a:solidFill>
                <a:round/>
                <a:headEnd/>
                <a:tailEnd/>
              </a:ln>
            </p:spPr>
          </p:cxnSp>
          <p:pic>
            <p:nvPicPr>
              <p:cNvPr id="55" name="Picture 459" descr="图片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7407" y="3591785"/>
                <a:ext cx="528689" cy="5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直接连接符 55"/>
              <p:cNvCxnSpPr>
                <a:stCxn id="44" idx="3"/>
                <a:endCxn id="55" idx="1"/>
              </p:cNvCxnSpPr>
              <p:nvPr/>
            </p:nvCxnSpPr>
            <p:spPr bwMode="auto">
              <a:xfrm flipV="1">
                <a:off x="4247964" y="3870433"/>
                <a:ext cx="659443" cy="637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7" name="TextBox 8"/>
              <p:cNvSpPr txBox="1">
                <a:spLocks noChangeArrowheads="1"/>
              </p:cNvSpPr>
              <p:nvPr/>
            </p:nvSpPr>
            <p:spPr bwMode="auto">
              <a:xfrm>
                <a:off x="4283968" y="3527720"/>
                <a:ext cx="604653" cy="369332"/>
              </a:xfrm>
              <a:prstGeom prst="rect">
                <a:avLst/>
              </a:prstGeom>
              <a:noFill/>
              <a:ln w="9525">
                <a:noFill/>
                <a:miter lim="800000"/>
                <a:headEnd/>
                <a:tailEnd/>
              </a:ln>
            </p:spPr>
            <p:txBody>
              <a:bodyPr wrap="none">
                <a:spAutoFit/>
              </a:bodyPr>
              <a:lstStyle/>
              <a:p>
                <a:r>
                  <a:rPr lang="en-US" altLang="zh-CN" sz="1800" dirty="0">
                    <a:latin typeface="+mn-ea"/>
                    <a:ea typeface="+mn-ea"/>
                  </a:rPr>
                  <a:t>CSS</a:t>
                </a:r>
                <a:endParaRPr lang="en-US" altLang="zh-CN" sz="1800" dirty="0">
                  <a:latin typeface="+mn-ea"/>
                  <a:ea typeface="+mn-ea"/>
                </a:endParaRPr>
              </a:p>
            </p:txBody>
          </p:sp>
          <p:sp>
            <p:nvSpPr>
              <p:cNvPr id="58" name="云形 57"/>
              <p:cNvSpPr/>
              <p:nvPr/>
            </p:nvSpPr>
            <p:spPr bwMode="auto">
              <a:xfrm>
                <a:off x="2997482" y="4911950"/>
                <a:ext cx="1305531" cy="538480"/>
              </a:xfrm>
              <a:prstGeom prst="cloud">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dirty="0">
                    <a:latin typeface="+mn-ea"/>
                    <a:ea typeface="+mn-ea"/>
                  </a:rPr>
                  <a:t>VLAN2</a:t>
                </a:r>
                <a:endParaRPr lang="zh-CN" altLang="en-US" sz="1800" dirty="0">
                  <a:latin typeface="+mn-ea"/>
                  <a:ea typeface="+mn-ea"/>
                </a:endParaRPr>
              </a:p>
            </p:txBody>
          </p:sp>
          <p:pic>
            <p:nvPicPr>
              <p:cNvPr id="59" name="Picture 1238" descr="图片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786" y="5342418"/>
                <a:ext cx="496213" cy="4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238" descr="图片1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6969" y="5333568"/>
                <a:ext cx="496213" cy="47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圆柱形 16"/>
            <p:cNvSpPr>
              <a:spLocks noChangeArrowheads="1"/>
            </p:cNvSpPr>
            <p:nvPr/>
          </p:nvSpPr>
          <p:spPr bwMode="auto">
            <a:xfrm>
              <a:off x="4754923" y="2926999"/>
              <a:ext cx="412993" cy="447435"/>
            </a:xfrm>
            <a:prstGeom prst="can">
              <a:avLst>
                <a:gd name="adj" fmla="val 50000"/>
              </a:avLst>
            </a:prstGeom>
            <a:solidFill>
              <a:schemeClr val="bg1">
                <a:lumMod val="65000"/>
              </a:schemeClr>
            </a:solidFill>
            <a:ln w="25400" algn="ctr">
              <a:solidFill>
                <a:schemeClr val="tx1">
                  <a:alpha val="64000"/>
                </a:schemeClr>
              </a:solidFill>
              <a:round/>
              <a:headEnd/>
              <a:tailEnd/>
            </a:ln>
          </p:spPr>
          <p:txBody>
            <a:bodyPr/>
            <a:lstStyle/>
            <a:p>
              <a:pPr defTabSz="784225"/>
              <a:endParaRPr lang="zh-CN" altLang="en-US">
                <a:latin typeface="+mn-ea"/>
                <a:ea typeface="+mn-ea"/>
              </a:endParaRPr>
            </a:p>
          </p:txBody>
        </p:sp>
      </p:grpSp>
    </p:spTree>
    <p:extLst>
      <p:ext uri="{BB962C8B-B14F-4D97-AF65-F5344CB8AC3E}">
        <p14:creationId xmlns:p14="http://schemas.microsoft.com/office/powerpoint/2010/main" val="2125827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dirty="0" smtClean="0">
                <a:solidFill>
                  <a:schemeClr val="bg1">
                    <a:lumMod val="50000"/>
                  </a:schemeClr>
                </a:solidFill>
              </a:rPr>
              <a:t>Link aggregation technology</a:t>
            </a:r>
          </a:p>
          <a:p>
            <a:r>
              <a:rPr lang="en-US" altLang="zh-CN" b="1" dirty="0" smtClean="0"/>
              <a:t>OSPF protocol </a:t>
            </a:r>
          </a:p>
          <a:p>
            <a:pPr lvl="1">
              <a:buSzPct val="60000"/>
              <a:buFont typeface="Wingdings" panose="05000000000000000000" pitchFamily="2" charset="2"/>
              <a:buChar char="n"/>
            </a:pPr>
            <a:r>
              <a:rPr lang="en-US" altLang="zh-CN" dirty="0" smtClean="0"/>
              <a:t>OSPF protocol overview</a:t>
            </a:r>
          </a:p>
          <a:p>
            <a:pPr lvl="1"/>
            <a:r>
              <a:rPr lang="en-US" altLang="zh-CN" dirty="0" smtClean="0">
                <a:solidFill>
                  <a:schemeClr val="bg1">
                    <a:lumMod val="50000"/>
                  </a:schemeClr>
                </a:solidFill>
              </a:rPr>
              <a:t>Basic OSPF concepts</a:t>
            </a:r>
          </a:p>
          <a:p>
            <a:pPr lvl="1"/>
            <a:r>
              <a:rPr lang="en-US" altLang="zh-CN" dirty="0" smtClean="0">
                <a:solidFill>
                  <a:schemeClr val="bg1">
                    <a:lumMod val="50000"/>
                  </a:schemeClr>
                </a:solidFill>
                <a:sym typeface="FrutigerNext LT Regular" pitchFamily="34" charset="0"/>
              </a:rPr>
              <a:t>OSPF neighbor and adjacency </a:t>
            </a:r>
            <a:r>
              <a:rPr lang="en-US" altLang="zh-CN" dirty="0">
                <a:solidFill>
                  <a:schemeClr val="bg1">
                    <a:lumMod val="50000"/>
                  </a:schemeClr>
                </a:solidFill>
                <a:sym typeface="FrutigerNext LT Regular" pitchFamily="34" charset="0"/>
              </a:rPr>
              <a:t>r</a:t>
            </a:r>
            <a:r>
              <a:rPr lang="en-US" altLang="zh-CN" dirty="0" smtClean="0">
                <a:solidFill>
                  <a:schemeClr val="bg1">
                    <a:lumMod val="50000"/>
                  </a:schemeClr>
                </a:solidFill>
                <a:sym typeface="FrutigerNext LT Regular" pitchFamily="34" charset="0"/>
              </a:rPr>
              <a:t>elationship</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2828483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pPr lvl="0"/>
            <a:r>
              <a:rPr lang="en-US" altLang="zh-CN" smtClean="0"/>
              <a:t>Supporting Classless Inter-Domain Routing (CIDR)</a:t>
            </a:r>
            <a:endParaRPr lang="zh-CN" altLang="zh-CN" smtClean="0"/>
          </a:p>
          <a:p>
            <a:pPr lvl="0"/>
            <a:r>
              <a:rPr lang="en-US" altLang="zh-CN" smtClean="0"/>
              <a:t>Free of routing loops</a:t>
            </a:r>
            <a:endParaRPr lang="zh-CN" altLang="zh-CN" smtClean="0"/>
          </a:p>
          <a:p>
            <a:pPr lvl="0"/>
            <a:r>
              <a:rPr lang="en-US" altLang="zh-CN" smtClean="0"/>
              <a:t>Fast convergence</a:t>
            </a:r>
            <a:endParaRPr lang="zh-CN" altLang="zh-CN" smtClean="0"/>
          </a:p>
          <a:p>
            <a:pPr lvl="0"/>
            <a:r>
              <a:rPr lang="en-US" altLang="zh-CN" smtClean="0"/>
              <a:t>Sending and receiving protocol data by using IP multicast</a:t>
            </a:r>
            <a:endParaRPr lang="zh-CN" altLang="zh-CN" smtClean="0"/>
          </a:p>
          <a:p>
            <a:pPr lvl="0"/>
            <a:r>
              <a:rPr lang="en-US" altLang="zh-CN" smtClean="0"/>
              <a:t>Supporting equal-cost routes</a:t>
            </a:r>
            <a:endParaRPr lang="zh-CN" altLang="zh-CN" smtClean="0"/>
          </a:p>
          <a:p>
            <a:pPr lvl="0"/>
            <a:r>
              <a:rPr lang="en-US" altLang="zh-CN" smtClean="0"/>
              <a:t>Supporting protocol packet authentication</a:t>
            </a:r>
            <a:endParaRPr lang="zh-CN" altLang="zh-CN" smtClean="0"/>
          </a:p>
          <a:p>
            <a:endParaRPr lang="en-US" altLang="zh-CN" dirty="0" smtClean="0"/>
          </a:p>
        </p:txBody>
      </p:sp>
      <p:sp>
        <p:nvSpPr>
          <p:cNvPr id="4" name="文本占位符 3"/>
          <p:cNvSpPr>
            <a:spLocks noGrp="1"/>
          </p:cNvSpPr>
          <p:nvPr>
            <p:ph type="body" sz="quarter" idx="12"/>
          </p:nvPr>
        </p:nvSpPr>
        <p:spPr/>
        <p:txBody>
          <a:bodyPr/>
          <a:lstStyle/>
          <a:p>
            <a:r>
              <a:rPr lang="en-US" altLang="zh-CN" smtClean="0"/>
              <a:t>Basic Characteristics of OSPF</a:t>
            </a:r>
            <a:endParaRPr lang="zh-CN" altLang="en-US" dirty="0"/>
          </a:p>
        </p:txBody>
      </p:sp>
    </p:spTree>
    <p:extLst>
      <p:ext uri="{BB962C8B-B14F-4D97-AF65-F5344CB8AC3E}">
        <p14:creationId xmlns:p14="http://schemas.microsoft.com/office/powerpoint/2010/main" val="2522940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562615"/>
          </a:xfrm>
        </p:spPr>
        <p:txBody>
          <a:bodyPr/>
          <a:lstStyle/>
          <a:p>
            <a:r>
              <a:rPr lang="en-US" altLang="zh-CN" sz="3000" dirty="0" smtClean="0"/>
              <a:t>Route Calculation Using the Link State Algorithm</a:t>
            </a:r>
            <a:endParaRPr lang="zh-CN" altLang="en-US" sz="3000" dirty="0"/>
          </a:p>
        </p:txBody>
      </p:sp>
      <p:pic>
        <p:nvPicPr>
          <p:cNvPr id="5" name="图片 4" descr="ospf图片1.emf"/>
          <p:cNvPicPr/>
          <p:nvPr/>
        </p:nvPicPr>
        <p:blipFill>
          <a:blip r:embed="rId3" cstate="print"/>
          <a:stretch>
            <a:fillRect/>
          </a:stretch>
        </p:blipFill>
        <p:spPr>
          <a:xfrm>
            <a:off x="1703512" y="1592796"/>
            <a:ext cx="8385368" cy="4274604"/>
          </a:xfrm>
          <a:prstGeom prst="rect">
            <a:avLst/>
          </a:prstGeom>
          <a:ln>
            <a:noFill/>
          </a:ln>
        </p:spPr>
      </p:pic>
    </p:spTree>
    <p:extLst>
      <p:ext uri="{BB962C8B-B14F-4D97-AF65-F5344CB8AC3E}">
        <p14:creationId xmlns:p14="http://schemas.microsoft.com/office/powerpoint/2010/main" val="2181823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dirty="0" smtClean="0">
                <a:solidFill>
                  <a:schemeClr val="bg1">
                    <a:lumMod val="50000"/>
                  </a:schemeClr>
                </a:solidFill>
              </a:rPr>
              <a:t>Link aggregation technology</a:t>
            </a:r>
          </a:p>
          <a:p>
            <a:r>
              <a:rPr lang="en-US" altLang="zh-CN" b="1" dirty="0" smtClean="0"/>
              <a:t>OSPF protocol </a:t>
            </a:r>
          </a:p>
          <a:p>
            <a:pPr lvl="1"/>
            <a:r>
              <a:rPr lang="en-US" altLang="zh-CN" dirty="0" smtClean="0">
                <a:solidFill>
                  <a:schemeClr val="bg1">
                    <a:lumMod val="50000"/>
                  </a:schemeClr>
                </a:solidFill>
              </a:rPr>
              <a:t>OSPF protocol overview</a:t>
            </a:r>
          </a:p>
          <a:p>
            <a:pPr lvl="1">
              <a:buSzPct val="60000"/>
              <a:buFont typeface="Wingdings" panose="05000000000000000000" pitchFamily="2" charset="2"/>
              <a:buChar char="n"/>
            </a:pPr>
            <a:r>
              <a:rPr lang="en-US" altLang="zh-CN" dirty="0" smtClean="0"/>
              <a:t>Basic OSPF concepts</a:t>
            </a:r>
          </a:p>
          <a:p>
            <a:pPr lvl="1"/>
            <a:r>
              <a:rPr lang="en-US" altLang="zh-CN" dirty="0" smtClean="0">
                <a:solidFill>
                  <a:schemeClr val="bg1">
                    <a:lumMod val="50000"/>
                  </a:schemeClr>
                </a:solidFill>
                <a:sym typeface="FrutigerNext LT Regular" pitchFamily="34" charset="0"/>
              </a:rPr>
              <a:t>OSPF neighbor and adjacency </a:t>
            </a:r>
            <a:r>
              <a:rPr lang="en-US" altLang="zh-CN" dirty="0">
                <a:solidFill>
                  <a:schemeClr val="bg1">
                    <a:lumMod val="50000"/>
                  </a:schemeClr>
                </a:solidFill>
                <a:sym typeface="FrutigerNext LT Regular" pitchFamily="34" charset="0"/>
              </a:rPr>
              <a:t>r</a:t>
            </a:r>
            <a:r>
              <a:rPr lang="en-US" altLang="zh-CN" dirty="0" smtClean="0">
                <a:solidFill>
                  <a:schemeClr val="bg1">
                    <a:lumMod val="50000"/>
                  </a:schemeClr>
                </a:solidFill>
                <a:sym typeface="FrutigerNext LT Regular" pitchFamily="34" charset="0"/>
              </a:rPr>
              <a:t>elationship</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656982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sz="2000" dirty="0" smtClean="0"/>
              <a:t>In OSPF, an AS refers to a group of routers that exchange routing information by running the same routing protocol.</a:t>
            </a:r>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r>
              <a:rPr lang="en-US" altLang="zh-CN" sz="2000" dirty="0" smtClean="0"/>
              <a:t>In this example, all the routers run OSPF and belong to the same AS.</a:t>
            </a:r>
            <a:endParaRPr lang="en-US" altLang="zh-CN" sz="2000" dirty="0" smtClean="0"/>
          </a:p>
        </p:txBody>
      </p:sp>
      <p:sp>
        <p:nvSpPr>
          <p:cNvPr id="12" name="文本占位符 11"/>
          <p:cNvSpPr>
            <a:spLocks noGrp="1"/>
          </p:cNvSpPr>
          <p:nvPr>
            <p:ph type="body" sz="quarter" idx="12"/>
          </p:nvPr>
        </p:nvSpPr>
        <p:spPr/>
        <p:txBody>
          <a:bodyPr/>
          <a:lstStyle/>
          <a:p>
            <a:r>
              <a:rPr lang="en-US" altLang="zh-CN" smtClean="0"/>
              <a:t>AS (Autonomous System)</a:t>
            </a:r>
            <a:endParaRPr lang="zh-CN" altLang="en-US" dirty="0"/>
          </a:p>
        </p:txBody>
      </p:sp>
      <p:grpSp>
        <p:nvGrpSpPr>
          <p:cNvPr id="15" name="组合 14"/>
          <p:cNvGrpSpPr/>
          <p:nvPr/>
        </p:nvGrpSpPr>
        <p:grpSpPr>
          <a:xfrm>
            <a:off x="5699956" y="1880828"/>
            <a:ext cx="4824536" cy="2749550"/>
            <a:chOff x="3575720" y="2341563"/>
            <a:chExt cx="4824536" cy="2749550"/>
          </a:xfrm>
        </p:grpSpPr>
        <p:pic>
          <p:nvPicPr>
            <p:cNvPr id="5" name="Picture 20" descr="图片798"/>
            <p:cNvPicPr>
              <a:picLocks noChangeAspect="1" noChangeArrowheads="1"/>
            </p:cNvPicPr>
            <p:nvPr/>
          </p:nvPicPr>
          <p:blipFill>
            <a:blip r:embed="rId3" cstate="print"/>
            <a:srcRect/>
            <a:stretch>
              <a:fillRect/>
            </a:stretch>
          </p:blipFill>
          <p:spPr bwMode="auto">
            <a:xfrm>
              <a:off x="3575720" y="2341563"/>
              <a:ext cx="4824536" cy="2749550"/>
            </a:xfrm>
            <a:prstGeom prst="rect">
              <a:avLst/>
            </a:prstGeom>
            <a:noFill/>
          </p:spPr>
        </p:pic>
        <p:pic>
          <p:nvPicPr>
            <p:cNvPr id="6" name="Picture 456" descr="图片235"/>
            <p:cNvPicPr>
              <a:picLocks noChangeAspect="1" noChangeArrowheads="1"/>
            </p:cNvPicPr>
            <p:nvPr/>
          </p:nvPicPr>
          <p:blipFill>
            <a:blip r:embed="rId4" cstate="print"/>
            <a:srcRect/>
            <a:stretch>
              <a:fillRect/>
            </a:stretch>
          </p:blipFill>
          <p:spPr bwMode="auto">
            <a:xfrm>
              <a:off x="6600056" y="3596740"/>
              <a:ext cx="701774" cy="664694"/>
            </a:xfrm>
            <a:prstGeom prst="rect">
              <a:avLst/>
            </a:prstGeom>
            <a:noFill/>
          </p:spPr>
        </p:pic>
        <p:pic>
          <p:nvPicPr>
            <p:cNvPr id="7" name="Picture 456" descr="图片235"/>
            <p:cNvPicPr>
              <a:picLocks noChangeAspect="1" noChangeArrowheads="1"/>
            </p:cNvPicPr>
            <p:nvPr/>
          </p:nvPicPr>
          <p:blipFill>
            <a:blip r:embed="rId4" cstate="print"/>
            <a:srcRect/>
            <a:stretch>
              <a:fillRect/>
            </a:stretch>
          </p:blipFill>
          <p:spPr bwMode="auto">
            <a:xfrm>
              <a:off x="5069582" y="4028788"/>
              <a:ext cx="701774" cy="664694"/>
            </a:xfrm>
            <a:prstGeom prst="rect">
              <a:avLst/>
            </a:prstGeom>
            <a:noFill/>
          </p:spPr>
        </p:pic>
        <p:pic>
          <p:nvPicPr>
            <p:cNvPr id="8" name="Picture 456" descr="图片235"/>
            <p:cNvPicPr>
              <a:picLocks noChangeAspect="1" noChangeArrowheads="1"/>
            </p:cNvPicPr>
            <p:nvPr/>
          </p:nvPicPr>
          <p:blipFill>
            <a:blip r:embed="rId4" cstate="print"/>
            <a:srcRect/>
            <a:stretch>
              <a:fillRect/>
            </a:stretch>
          </p:blipFill>
          <p:spPr bwMode="auto">
            <a:xfrm>
              <a:off x="4367808" y="2992983"/>
              <a:ext cx="701774" cy="664694"/>
            </a:xfrm>
            <a:prstGeom prst="rect">
              <a:avLst/>
            </a:prstGeom>
            <a:noFill/>
          </p:spPr>
        </p:pic>
        <p:pic>
          <p:nvPicPr>
            <p:cNvPr id="9" name="Picture 456" descr="图片235"/>
            <p:cNvPicPr>
              <a:picLocks noChangeAspect="1" noChangeArrowheads="1"/>
            </p:cNvPicPr>
            <p:nvPr/>
          </p:nvPicPr>
          <p:blipFill>
            <a:blip r:embed="rId4" cstate="print"/>
            <a:srcRect/>
            <a:stretch>
              <a:fillRect/>
            </a:stretch>
          </p:blipFill>
          <p:spPr bwMode="auto">
            <a:xfrm>
              <a:off x="5826274" y="2660636"/>
              <a:ext cx="701774" cy="664694"/>
            </a:xfrm>
            <a:prstGeom prst="rect">
              <a:avLst/>
            </a:prstGeom>
            <a:noFill/>
          </p:spPr>
        </p:pic>
        <p:sp>
          <p:nvSpPr>
            <p:cNvPr id="10" name="TextBox 9"/>
            <p:cNvSpPr txBox="1"/>
            <p:nvPr/>
          </p:nvSpPr>
          <p:spPr>
            <a:xfrm>
              <a:off x="6096001" y="4379536"/>
              <a:ext cx="813043" cy="369332"/>
            </a:xfrm>
            <a:prstGeom prst="rect">
              <a:avLst/>
            </a:prstGeom>
            <a:noFill/>
          </p:spPr>
          <p:txBody>
            <a:bodyPr wrap="none" rtlCol="0">
              <a:spAutoFit/>
            </a:bodyPr>
            <a:lstStyle/>
            <a:p>
              <a:r>
                <a:rPr lang="en-US" altLang="zh-CN" sz="1800" b="1" dirty="0">
                  <a:latin typeface="+mn-lt"/>
                </a:rPr>
                <a:t>OSPF</a:t>
              </a:r>
              <a:endParaRPr lang="zh-CN" altLang="en-US" sz="1800" b="1" dirty="0">
                <a:latin typeface="+mn-lt"/>
              </a:endParaRPr>
            </a:p>
          </p:txBody>
        </p:sp>
      </p:grpSp>
    </p:spTree>
    <p:extLst>
      <p:ext uri="{BB962C8B-B14F-4D97-AF65-F5344CB8AC3E}">
        <p14:creationId xmlns:p14="http://schemas.microsoft.com/office/powerpoint/2010/main" val="3905936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sz="2000" dirty="0" smtClean="0"/>
              <a:t>A router ID is a 32-bit integer that uniquely identifies an OSPF router in an AS. The format of a router ID is the same as that of an IP address.</a:t>
            </a:r>
          </a:p>
          <a:p>
            <a:endParaRPr lang="en-US" altLang="zh-CN" sz="2000" dirty="0" smtClean="0"/>
          </a:p>
          <a:p>
            <a:endParaRPr lang="en-US" altLang="zh-CN" sz="2000" dirty="0" smtClean="0"/>
          </a:p>
          <a:p>
            <a:endParaRPr lang="en-US" altLang="zh-CN" sz="2000" dirty="0"/>
          </a:p>
          <a:p>
            <a:pPr marL="0" indent="0">
              <a:buNone/>
            </a:pPr>
            <a:endParaRPr lang="en-US" altLang="zh-CN" sz="2000" dirty="0" smtClean="0"/>
          </a:p>
          <a:p>
            <a:r>
              <a:rPr lang="en-US" altLang="zh-CN" sz="2000" dirty="0" smtClean="0"/>
              <a:t>In this example, run the router id 1.1.1.1 command to configure the router ID of the router as 1.1.1.1. After the router ID is configured, run the display router id command. The command output information shows that the router ID of the router is 1.1.1.1.</a:t>
            </a:r>
            <a:endParaRPr lang="en-US" altLang="zh-CN" sz="2000" dirty="0" smtClean="0"/>
          </a:p>
        </p:txBody>
      </p:sp>
      <p:sp>
        <p:nvSpPr>
          <p:cNvPr id="9" name="文本占位符 8"/>
          <p:cNvSpPr>
            <a:spLocks noGrp="1"/>
          </p:cNvSpPr>
          <p:nvPr>
            <p:ph type="body" sz="quarter" idx="12"/>
          </p:nvPr>
        </p:nvSpPr>
        <p:spPr/>
        <p:txBody>
          <a:bodyPr/>
          <a:lstStyle/>
          <a:p>
            <a:r>
              <a:rPr lang="en-US" altLang="zh-CN" smtClean="0"/>
              <a:t>Router ID</a:t>
            </a:r>
            <a:endParaRPr lang="zh-CN" altLang="en-US" dirty="0"/>
          </a:p>
        </p:txBody>
      </p:sp>
      <p:grpSp>
        <p:nvGrpSpPr>
          <p:cNvPr id="5" name="组合 4"/>
          <p:cNvGrpSpPr/>
          <p:nvPr/>
        </p:nvGrpSpPr>
        <p:grpSpPr>
          <a:xfrm>
            <a:off x="3248136" y="2859377"/>
            <a:ext cx="6010789" cy="1000571"/>
            <a:chOff x="1724135" y="2713072"/>
            <a:chExt cx="6010789" cy="1000571"/>
          </a:xfrm>
        </p:grpSpPr>
        <p:sp>
          <p:nvSpPr>
            <p:cNvPr id="6" name="线形标注 3(带边框和强调线) 5"/>
            <p:cNvSpPr/>
            <p:nvPr/>
          </p:nvSpPr>
          <p:spPr bwMode="auto">
            <a:xfrm>
              <a:off x="4148299" y="2741949"/>
              <a:ext cx="3586625" cy="870681"/>
            </a:xfrm>
            <a:prstGeom prst="accentBorderCallout3">
              <a:avLst>
                <a:gd name="adj1" fmla="val 31908"/>
                <a:gd name="adj2" fmla="val -1114"/>
                <a:gd name="adj3" fmla="val 32021"/>
                <a:gd name="adj4" fmla="val -9941"/>
                <a:gd name="adj5" fmla="val 32841"/>
                <a:gd name="adj6" fmla="val -10447"/>
                <a:gd name="adj7" fmla="val 44607"/>
                <a:gd name="adj8" fmla="val -37128"/>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gn="just" fontAlgn="base"/>
              <a:r>
                <a:rPr lang="en-US" altLang="zh-CN" sz="1600" b="1" dirty="0">
                  <a:solidFill>
                    <a:srgbClr val="C00000"/>
                  </a:solidFill>
                  <a:latin typeface="+mn-ea"/>
                  <a:ea typeface="+mn-ea"/>
                </a:rPr>
                <a:t>[</a:t>
              </a:r>
              <a:r>
                <a:rPr lang="en-US" altLang="zh-CN" sz="1600" b="1" dirty="0" err="1">
                  <a:solidFill>
                    <a:srgbClr val="C00000"/>
                  </a:solidFill>
                  <a:latin typeface="+mn-ea"/>
                  <a:ea typeface="+mn-ea"/>
                </a:rPr>
                <a:t>Quidway</a:t>
              </a:r>
              <a:r>
                <a:rPr lang="en-US" altLang="zh-CN" sz="1600" b="1" dirty="0">
                  <a:solidFill>
                    <a:srgbClr val="C00000"/>
                  </a:solidFill>
                  <a:latin typeface="+mn-ea"/>
                  <a:ea typeface="+mn-ea"/>
                </a:rPr>
                <a:t>]router id 1.1.1.1</a:t>
              </a:r>
            </a:p>
            <a:p>
              <a:pPr lvl="0" algn="just" fontAlgn="base"/>
              <a:r>
                <a:rPr lang="en-US" altLang="zh-CN" sz="1600" b="1" dirty="0">
                  <a:latin typeface="+mn-ea"/>
                  <a:ea typeface="+mn-ea"/>
                </a:rPr>
                <a:t>[</a:t>
              </a:r>
              <a:r>
                <a:rPr lang="en-US" altLang="zh-CN" sz="1600" b="1" dirty="0" err="1">
                  <a:latin typeface="+mn-ea"/>
                  <a:ea typeface="+mn-ea"/>
                </a:rPr>
                <a:t>Quidway</a:t>
              </a:r>
              <a:r>
                <a:rPr lang="en-US" altLang="zh-CN" sz="1600" b="1" dirty="0">
                  <a:latin typeface="+mn-ea"/>
                  <a:ea typeface="+mn-ea"/>
                </a:rPr>
                <a:t>]display router id </a:t>
              </a:r>
            </a:p>
            <a:p>
              <a:pPr lvl="0" algn="just" fontAlgn="base"/>
              <a:r>
                <a:rPr lang="en-US" altLang="zh-CN" sz="1600" b="1" dirty="0">
                  <a:solidFill>
                    <a:srgbClr val="C00000"/>
                  </a:solidFill>
                  <a:latin typeface="+mn-ea"/>
                  <a:ea typeface="+mn-ea"/>
                </a:rPr>
                <a:t>RouterID:1.1.1.1</a:t>
              </a:r>
              <a:endParaRPr lang="zh-CN" altLang="zh-CN" sz="1600" dirty="0">
                <a:solidFill>
                  <a:srgbClr val="C00000"/>
                </a:solidFill>
                <a:latin typeface="+mn-ea"/>
                <a:ea typeface="+mn-ea"/>
              </a:endParaRPr>
            </a:p>
          </p:txBody>
        </p:sp>
        <p:pic>
          <p:nvPicPr>
            <p:cNvPr id="7" name="Picture 456" descr="图片235"/>
            <p:cNvPicPr>
              <a:picLocks noChangeAspect="1" noChangeArrowheads="1"/>
            </p:cNvPicPr>
            <p:nvPr/>
          </p:nvPicPr>
          <p:blipFill>
            <a:blip r:embed="rId3" cstate="print"/>
            <a:srcRect/>
            <a:stretch>
              <a:fillRect/>
            </a:stretch>
          </p:blipFill>
          <p:spPr bwMode="auto">
            <a:xfrm>
              <a:off x="1724135" y="2713072"/>
              <a:ext cx="1056388" cy="1000571"/>
            </a:xfrm>
            <a:prstGeom prst="rect">
              <a:avLst/>
            </a:prstGeom>
            <a:noFill/>
          </p:spPr>
        </p:pic>
      </p:grpSp>
    </p:spTree>
    <p:extLst>
      <p:ext uri="{BB962C8B-B14F-4D97-AF65-F5344CB8AC3E}">
        <p14:creationId xmlns:p14="http://schemas.microsoft.com/office/powerpoint/2010/main" val="984029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t>An OSPF cost is a 16-bit unsigned integer ranging from 1 to 65535.</a:t>
            </a:r>
          </a:p>
          <a:p>
            <a:pPr lvl="1"/>
            <a:r>
              <a:rPr lang="en-US" altLang="zh-CN" dirty="0" smtClean="0"/>
              <a:t>By default, the cost of an interface is calculated as 108/BW(bps)</a:t>
            </a:r>
          </a:p>
          <a:p>
            <a:pPr lvl="1"/>
            <a:r>
              <a:rPr lang="en-US" altLang="zh-CN" dirty="0" smtClean="0"/>
              <a:t>The cost of an OSPF interface can be configured manually</a:t>
            </a:r>
            <a:endParaRPr lang="zh-CN" altLang="zh-CN" dirty="0" smtClean="0"/>
          </a:p>
          <a:p>
            <a:pPr lvl="1"/>
            <a:endParaRPr lang="en-US" altLang="zh-CN" dirty="0" smtClean="0"/>
          </a:p>
          <a:p>
            <a:pPr lvl="1"/>
            <a:endParaRPr lang="en-US" altLang="zh-CN" dirty="0" smtClean="0"/>
          </a:p>
          <a:p>
            <a:pPr lvl="1"/>
            <a:r>
              <a:rPr lang="en-US" altLang="zh-CN" dirty="0" smtClean="0"/>
              <a:t>Bandwidth reference values are configurable. When configuring bandwidth reference values, ensure that the bandwidth reference values of all the routers running the OSPF process are the same.</a:t>
            </a:r>
            <a:endParaRPr lang="zh-CN" altLang="zh-CN" dirty="0" smtClean="0"/>
          </a:p>
          <a:p>
            <a:endParaRPr lang="en-US" altLang="zh-CN" dirty="0"/>
          </a:p>
        </p:txBody>
      </p:sp>
      <p:sp>
        <p:nvSpPr>
          <p:cNvPr id="11" name="文本占位符 10"/>
          <p:cNvSpPr>
            <a:spLocks noGrp="1"/>
          </p:cNvSpPr>
          <p:nvPr>
            <p:ph type="body" sz="quarter" idx="12"/>
          </p:nvPr>
        </p:nvSpPr>
        <p:spPr/>
        <p:txBody>
          <a:bodyPr/>
          <a:lstStyle/>
          <a:p>
            <a:r>
              <a:rPr lang="en-US" altLang="zh-CN" smtClean="0"/>
              <a:t>Cost</a:t>
            </a:r>
            <a:endParaRPr lang="zh-CN" altLang="en-US" dirty="0"/>
          </a:p>
        </p:txBody>
      </p:sp>
      <p:pic>
        <p:nvPicPr>
          <p:cNvPr id="6" name="图片 5" descr="图片235"/>
          <p:cNvPicPr/>
          <p:nvPr/>
        </p:nvPicPr>
        <p:blipFill>
          <a:blip r:embed="rId3" cstate="print"/>
          <a:srcRect/>
          <a:stretch>
            <a:fillRect/>
          </a:stretch>
        </p:blipFill>
        <p:spPr bwMode="auto">
          <a:xfrm>
            <a:off x="3071664" y="2924944"/>
            <a:ext cx="1133186" cy="868796"/>
          </a:xfrm>
          <a:prstGeom prst="rect">
            <a:avLst/>
          </a:prstGeom>
          <a:noFill/>
        </p:spPr>
      </p:pic>
      <p:sp>
        <p:nvSpPr>
          <p:cNvPr id="7" name="线形标注 3(带边框和强调线) 6"/>
          <p:cNvSpPr/>
          <p:nvPr/>
        </p:nvSpPr>
        <p:spPr bwMode="auto">
          <a:xfrm>
            <a:off x="5710571" y="3174469"/>
            <a:ext cx="4377410" cy="331874"/>
          </a:xfrm>
          <a:prstGeom prst="accentBorderCallout3">
            <a:avLst>
              <a:gd name="adj1" fmla="val 31908"/>
              <a:gd name="adj2" fmla="val -1114"/>
              <a:gd name="adj3" fmla="val 32021"/>
              <a:gd name="adj4" fmla="val -9941"/>
              <a:gd name="adj5" fmla="val 32841"/>
              <a:gd name="adj6" fmla="val -10447"/>
              <a:gd name="adj7" fmla="val 44607"/>
              <a:gd name="adj8" fmla="val -37128"/>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gn="just" fontAlgn="base"/>
            <a:r>
              <a:rPr lang="en-US" altLang="zh-CN" sz="1600" b="1" dirty="0">
                <a:solidFill>
                  <a:srgbClr val="C00000"/>
                </a:solidFill>
                <a:latin typeface="+mn-ea"/>
                <a:ea typeface="+mn-ea"/>
              </a:rPr>
              <a:t>[Quidway-Ethernet0/0]</a:t>
            </a:r>
            <a:r>
              <a:rPr lang="en-US" altLang="zh-CN" sz="1600" b="1" dirty="0" err="1">
                <a:solidFill>
                  <a:srgbClr val="C00000"/>
                </a:solidFill>
                <a:latin typeface="+mn-ea"/>
                <a:ea typeface="+mn-ea"/>
              </a:rPr>
              <a:t>ospf</a:t>
            </a:r>
            <a:r>
              <a:rPr lang="en-US" altLang="zh-CN" sz="1600" b="1" dirty="0">
                <a:solidFill>
                  <a:srgbClr val="C00000"/>
                </a:solidFill>
                <a:latin typeface="+mn-ea"/>
                <a:ea typeface="+mn-ea"/>
              </a:rPr>
              <a:t> cost 100</a:t>
            </a:r>
            <a:endParaRPr lang="zh-CN" altLang="zh-CN" sz="1600" dirty="0">
              <a:solidFill>
                <a:srgbClr val="C00000"/>
              </a:solidFill>
              <a:latin typeface="+mn-ea"/>
              <a:ea typeface="+mn-ea"/>
            </a:endParaRPr>
          </a:p>
        </p:txBody>
      </p:sp>
      <p:grpSp>
        <p:nvGrpSpPr>
          <p:cNvPr id="5" name="组合 7"/>
          <p:cNvGrpSpPr/>
          <p:nvPr/>
        </p:nvGrpSpPr>
        <p:grpSpPr>
          <a:xfrm>
            <a:off x="3122833" y="5388404"/>
            <a:ext cx="6090795" cy="868796"/>
            <a:chOff x="1776248" y="5254928"/>
            <a:chExt cx="6090795" cy="868796"/>
          </a:xfrm>
        </p:grpSpPr>
        <p:pic>
          <p:nvPicPr>
            <p:cNvPr id="9" name="图片 8" descr="图片235"/>
            <p:cNvPicPr/>
            <p:nvPr/>
          </p:nvPicPr>
          <p:blipFill>
            <a:blip r:embed="rId3" cstate="print"/>
            <a:srcRect/>
            <a:stretch>
              <a:fillRect/>
            </a:stretch>
          </p:blipFill>
          <p:spPr bwMode="auto">
            <a:xfrm>
              <a:off x="1776248" y="5254928"/>
              <a:ext cx="1133186" cy="868796"/>
            </a:xfrm>
            <a:prstGeom prst="rect">
              <a:avLst/>
            </a:prstGeom>
            <a:noFill/>
          </p:spPr>
        </p:pic>
        <p:sp>
          <p:nvSpPr>
            <p:cNvPr id="10" name="线形标注 3(带边框和强调线) 9"/>
            <p:cNvSpPr/>
            <p:nvPr/>
          </p:nvSpPr>
          <p:spPr bwMode="auto">
            <a:xfrm>
              <a:off x="4280418" y="5262282"/>
              <a:ext cx="3586625" cy="785220"/>
            </a:xfrm>
            <a:prstGeom prst="accentBorderCallout3">
              <a:avLst>
                <a:gd name="adj1" fmla="val 31908"/>
                <a:gd name="adj2" fmla="val -1114"/>
                <a:gd name="adj3" fmla="val 32021"/>
                <a:gd name="adj4" fmla="val -9941"/>
                <a:gd name="adj5" fmla="val 32841"/>
                <a:gd name="adj6" fmla="val -10447"/>
                <a:gd name="adj7" fmla="val 44607"/>
                <a:gd name="adj8" fmla="val -37128"/>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gn="just" fontAlgn="base"/>
              <a:r>
                <a:rPr lang="en-US" altLang="zh-CN" sz="1600" b="1" dirty="0">
                  <a:latin typeface="+mn-ea"/>
                  <a:ea typeface="+mn-ea"/>
                </a:rPr>
                <a:t>[</a:t>
              </a:r>
              <a:r>
                <a:rPr lang="en-US" altLang="zh-CN" sz="1600" b="1" dirty="0" err="1">
                  <a:latin typeface="+mn-ea"/>
                  <a:ea typeface="+mn-ea"/>
                </a:rPr>
                <a:t>Quidway</a:t>
              </a:r>
              <a:r>
                <a:rPr lang="en-US" altLang="zh-CN" sz="1600" b="1" dirty="0">
                  <a:latin typeface="+mn-ea"/>
                  <a:ea typeface="+mn-ea"/>
                </a:rPr>
                <a:t>]</a:t>
              </a:r>
              <a:r>
                <a:rPr lang="en-US" altLang="zh-CN" sz="1600" b="1" dirty="0" err="1">
                  <a:latin typeface="+mn-ea"/>
                  <a:ea typeface="+mn-ea"/>
                </a:rPr>
                <a:t>ospf</a:t>
              </a:r>
              <a:endParaRPr lang="en-US" altLang="zh-CN" sz="1600" b="1" dirty="0">
                <a:latin typeface="+mn-ea"/>
                <a:ea typeface="+mn-ea"/>
              </a:endParaRPr>
            </a:p>
            <a:p>
              <a:pPr lvl="0" algn="just" fontAlgn="base"/>
              <a:r>
                <a:rPr lang="en-US" altLang="zh-CN" sz="1600" b="1" dirty="0">
                  <a:solidFill>
                    <a:srgbClr val="C00000"/>
                  </a:solidFill>
                  <a:latin typeface="+mn-ea"/>
                  <a:ea typeface="+mn-ea"/>
                </a:rPr>
                <a:t>[Quidway-ospf-1]bandwidth-reference 1000</a:t>
              </a:r>
              <a:endParaRPr lang="zh-CN" altLang="zh-CN" sz="1600" dirty="0">
                <a:solidFill>
                  <a:srgbClr val="C00000"/>
                </a:solidFill>
                <a:latin typeface="+mn-ea"/>
                <a:ea typeface="+mn-ea"/>
              </a:endParaRPr>
            </a:p>
            <a:p>
              <a:pPr lvl="0" algn="just" fontAlgn="base"/>
              <a:endParaRPr lang="zh-CN" altLang="zh-CN" sz="1600" dirty="0">
                <a:latin typeface="+mn-ea"/>
                <a:ea typeface="+mn-ea"/>
              </a:endParaRPr>
            </a:p>
          </p:txBody>
        </p:sp>
      </p:grpSp>
    </p:spTree>
    <p:extLst>
      <p:ext uri="{BB962C8B-B14F-4D97-AF65-F5344CB8AC3E}">
        <p14:creationId xmlns:p14="http://schemas.microsoft.com/office/powerpoint/2010/main" val="337464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b="1" smtClean="0"/>
              <a:t>VLAN technology</a:t>
            </a:r>
          </a:p>
          <a:p>
            <a:pPr lvl="1">
              <a:buSzPct val="60000"/>
              <a:buFont typeface="Wingdings" panose="05000000000000000000" pitchFamily="2" charset="2"/>
              <a:buChar char="n"/>
            </a:pPr>
            <a:r>
              <a:rPr lang="en-US" altLang="zh-CN" smtClean="0"/>
              <a:t>VLAN overview</a:t>
            </a:r>
          </a:p>
          <a:p>
            <a:pPr lvl="1"/>
            <a:r>
              <a:rPr lang="en-US" altLang="zh-CN" smtClean="0">
                <a:solidFill>
                  <a:schemeClr val="bg1">
                    <a:lumMod val="50000"/>
                  </a:schemeClr>
                </a:solidFill>
              </a:rPr>
              <a:t>VLAN principle description</a:t>
            </a:r>
          </a:p>
          <a:p>
            <a:pPr lvl="1"/>
            <a:r>
              <a:rPr lang="en-US" altLang="zh-CN" smtClean="0">
                <a:solidFill>
                  <a:schemeClr val="bg1">
                    <a:lumMod val="50000"/>
                  </a:schemeClr>
                </a:solidFill>
              </a:rPr>
              <a:t>Inter-VLAN communication</a:t>
            </a:r>
          </a:p>
          <a:p>
            <a:r>
              <a:rPr lang="en-US" altLang="zh-CN" smtClean="0">
                <a:solidFill>
                  <a:schemeClr val="bg1">
                    <a:lumMod val="50000"/>
                  </a:schemeClr>
                </a:solidFill>
              </a:rPr>
              <a:t>Link aggregation technology</a:t>
            </a:r>
          </a:p>
          <a:p>
            <a:r>
              <a:rPr lang="en-US" altLang="zh-CN" smtClean="0">
                <a:solidFill>
                  <a:schemeClr val="bg1">
                    <a:lumMod val="50000"/>
                  </a:schemeClr>
                </a:solidFill>
              </a:rPr>
              <a:t>OSPF protocol </a:t>
            </a:r>
          </a:p>
          <a:p>
            <a:r>
              <a:rPr lang="en-US" altLang="zh-CN" smtClean="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604876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OSPF Area (1)</a:t>
            </a:r>
            <a:endParaRPr lang="zh-CN" altLang="en-US" dirty="0"/>
          </a:p>
        </p:txBody>
      </p:sp>
      <p:grpSp>
        <p:nvGrpSpPr>
          <p:cNvPr id="6" name="组合 5"/>
          <p:cNvGrpSpPr/>
          <p:nvPr/>
        </p:nvGrpSpPr>
        <p:grpSpPr>
          <a:xfrm>
            <a:off x="1008063" y="1592796"/>
            <a:ext cx="9516234" cy="4561964"/>
            <a:chOff x="1108615" y="1371760"/>
            <a:chExt cx="9019636" cy="4561964"/>
          </a:xfrm>
        </p:grpSpPr>
        <p:sp>
          <p:nvSpPr>
            <p:cNvPr id="7" name="Oval 3"/>
            <p:cNvSpPr>
              <a:spLocks noChangeArrowheads="1"/>
            </p:cNvSpPr>
            <p:nvPr/>
          </p:nvSpPr>
          <p:spPr bwMode="auto">
            <a:xfrm>
              <a:off x="7742239" y="1371760"/>
              <a:ext cx="2386012" cy="1472690"/>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 name="Oval 4"/>
            <p:cNvSpPr>
              <a:spLocks noChangeArrowheads="1"/>
            </p:cNvSpPr>
            <p:nvPr/>
          </p:nvSpPr>
          <p:spPr bwMode="auto">
            <a:xfrm>
              <a:off x="6816726" y="3779486"/>
              <a:ext cx="2951163" cy="2154238"/>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 name="Oval 5"/>
            <p:cNvSpPr>
              <a:spLocks noChangeArrowheads="1"/>
            </p:cNvSpPr>
            <p:nvPr/>
          </p:nvSpPr>
          <p:spPr bwMode="auto">
            <a:xfrm>
              <a:off x="3143250" y="3923950"/>
              <a:ext cx="3024188" cy="1938337"/>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 name="Oval 6"/>
            <p:cNvSpPr>
              <a:spLocks noChangeArrowheads="1"/>
            </p:cNvSpPr>
            <p:nvPr/>
          </p:nvSpPr>
          <p:spPr bwMode="auto">
            <a:xfrm>
              <a:off x="2855641" y="1380380"/>
              <a:ext cx="2673623" cy="1338739"/>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 name="Oval 7"/>
            <p:cNvSpPr>
              <a:spLocks noChangeArrowheads="1"/>
            </p:cNvSpPr>
            <p:nvPr/>
          </p:nvSpPr>
          <p:spPr bwMode="auto">
            <a:xfrm>
              <a:off x="4656138" y="2231675"/>
              <a:ext cx="3560762" cy="1862137"/>
            </a:xfrm>
            <a:prstGeom prst="ellipse">
              <a:avLst/>
            </a:prstGeom>
            <a:solidFill>
              <a:srgbClr val="CCCCCC">
                <a:alpha val="39999"/>
              </a:srgbClr>
            </a:solid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 name="Line 8"/>
            <p:cNvSpPr>
              <a:spLocks noChangeShapeType="1"/>
            </p:cNvSpPr>
            <p:nvPr/>
          </p:nvSpPr>
          <p:spPr bwMode="auto">
            <a:xfrm>
              <a:off x="5376863" y="2653949"/>
              <a:ext cx="0" cy="86360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 name="Line 9"/>
            <p:cNvSpPr>
              <a:spLocks noChangeShapeType="1"/>
            </p:cNvSpPr>
            <p:nvPr/>
          </p:nvSpPr>
          <p:spPr bwMode="auto">
            <a:xfrm>
              <a:off x="7535863" y="2653949"/>
              <a:ext cx="0" cy="86360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4" name="Line 10"/>
            <p:cNvSpPr>
              <a:spLocks noChangeShapeType="1"/>
            </p:cNvSpPr>
            <p:nvPr/>
          </p:nvSpPr>
          <p:spPr bwMode="auto">
            <a:xfrm>
              <a:off x="5854700" y="3820761"/>
              <a:ext cx="1282700" cy="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5" name="Line 11"/>
            <p:cNvSpPr>
              <a:spLocks noChangeShapeType="1"/>
            </p:cNvSpPr>
            <p:nvPr/>
          </p:nvSpPr>
          <p:spPr bwMode="auto">
            <a:xfrm>
              <a:off x="5808663" y="2380899"/>
              <a:ext cx="1282700" cy="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6" name="Text Box 12"/>
            <p:cNvSpPr txBox="1">
              <a:spLocks noChangeArrowheads="1"/>
            </p:cNvSpPr>
            <p:nvPr/>
          </p:nvSpPr>
          <p:spPr bwMode="auto">
            <a:xfrm>
              <a:off x="5592763" y="3019075"/>
              <a:ext cx="1657350" cy="2746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0</a:t>
              </a:r>
            </a:p>
          </p:txBody>
        </p:sp>
        <p:sp>
          <p:nvSpPr>
            <p:cNvPr id="17" name="Line 13"/>
            <p:cNvSpPr>
              <a:spLocks noChangeShapeType="1"/>
            </p:cNvSpPr>
            <p:nvPr/>
          </p:nvSpPr>
          <p:spPr bwMode="auto">
            <a:xfrm>
              <a:off x="4102100" y="2085625"/>
              <a:ext cx="876300" cy="295275"/>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8" name="Line 14"/>
            <p:cNvSpPr>
              <a:spLocks noChangeShapeType="1"/>
            </p:cNvSpPr>
            <p:nvPr/>
          </p:nvSpPr>
          <p:spPr bwMode="auto">
            <a:xfrm flipH="1">
              <a:off x="4178062" y="4089049"/>
              <a:ext cx="986076" cy="494824"/>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9" name="Line 15"/>
            <p:cNvSpPr>
              <a:spLocks noChangeShapeType="1"/>
            </p:cNvSpPr>
            <p:nvPr/>
          </p:nvSpPr>
          <p:spPr bwMode="auto">
            <a:xfrm>
              <a:off x="5376863" y="4120799"/>
              <a:ext cx="0" cy="804862"/>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20" name="Line 16"/>
            <p:cNvSpPr>
              <a:spLocks noChangeShapeType="1"/>
            </p:cNvSpPr>
            <p:nvPr/>
          </p:nvSpPr>
          <p:spPr bwMode="auto">
            <a:xfrm>
              <a:off x="7535863" y="4120800"/>
              <a:ext cx="0" cy="841375"/>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21" name="Line 17"/>
            <p:cNvSpPr>
              <a:spLocks noChangeShapeType="1"/>
            </p:cNvSpPr>
            <p:nvPr/>
          </p:nvSpPr>
          <p:spPr bwMode="auto">
            <a:xfrm>
              <a:off x="7854950" y="4089050"/>
              <a:ext cx="947738" cy="496887"/>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22" name="Line 18"/>
            <p:cNvSpPr>
              <a:spLocks noChangeShapeType="1"/>
            </p:cNvSpPr>
            <p:nvPr/>
          </p:nvSpPr>
          <p:spPr bwMode="auto">
            <a:xfrm flipV="1">
              <a:off x="7896226" y="2014187"/>
              <a:ext cx="963613" cy="366713"/>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23" name="Text Box 19"/>
            <p:cNvSpPr txBox="1">
              <a:spLocks noChangeArrowheads="1"/>
            </p:cNvSpPr>
            <p:nvPr/>
          </p:nvSpPr>
          <p:spPr bwMode="auto">
            <a:xfrm>
              <a:off x="3503613" y="2363436"/>
              <a:ext cx="1020762" cy="274638"/>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1</a:t>
              </a:r>
            </a:p>
          </p:txBody>
        </p:sp>
        <p:sp>
          <p:nvSpPr>
            <p:cNvPr id="24" name="Text Box 20"/>
            <p:cNvSpPr txBox="1">
              <a:spLocks noChangeArrowheads="1"/>
            </p:cNvSpPr>
            <p:nvPr/>
          </p:nvSpPr>
          <p:spPr bwMode="auto">
            <a:xfrm>
              <a:off x="3503613" y="5162200"/>
              <a:ext cx="1657350" cy="2746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2</a:t>
              </a:r>
            </a:p>
          </p:txBody>
        </p:sp>
        <p:sp>
          <p:nvSpPr>
            <p:cNvPr id="25" name="Text Box 21"/>
            <p:cNvSpPr txBox="1">
              <a:spLocks noChangeArrowheads="1"/>
            </p:cNvSpPr>
            <p:nvPr/>
          </p:nvSpPr>
          <p:spPr bwMode="auto">
            <a:xfrm>
              <a:off x="7751763" y="5373217"/>
              <a:ext cx="1657350" cy="2746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3</a:t>
              </a:r>
            </a:p>
          </p:txBody>
        </p:sp>
        <p:sp>
          <p:nvSpPr>
            <p:cNvPr id="26" name="Text Box 22"/>
            <p:cNvSpPr txBox="1">
              <a:spLocks noChangeArrowheads="1"/>
            </p:cNvSpPr>
            <p:nvPr/>
          </p:nvSpPr>
          <p:spPr bwMode="auto">
            <a:xfrm>
              <a:off x="8327082" y="2528901"/>
              <a:ext cx="1657350" cy="2746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4</a:t>
              </a:r>
            </a:p>
          </p:txBody>
        </p:sp>
        <p:sp>
          <p:nvSpPr>
            <p:cNvPr id="27" name="AutoShape 23"/>
            <p:cNvSpPr>
              <a:spLocks noChangeArrowheads="1"/>
            </p:cNvSpPr>
            <p:nvPr/>
          </p:nvSpPr>
          <p:spPr bwMode="auto">
            <a:xfrm>
              <a:off x="1108615" y="2984468"/>
              <a:ext cx="2911419" cy="799560"/>
            </a:xfrm>
            <a:prstGeom prst="wedgeRectCallout">
              <a:avLst>
                <a:gd name="adj1" fmla="val 86204"/>
                <a:gd name="adj2" fmla="val -11676"/>
              </a:avLst>
            </a:prstGeom>
            <a:solidFill>
              <a:schemeClr val="bg1"/>
            </a:solidFill>
            <a:ln w="3175" algn="ctr">
              <a:solidFill>
                <a:srgbClr val="999999"/>
              </a:solidFill>
              <a:miter lim="800000"/>
              <a:headEnd/>
              <a:tailEnd/>
            </a:ln>
            <a:effectLst/>
          </p:spPr>
          <p:txBody>
            <a:bodyPr lIns="0" tIns="0" rIns="0" bIns="0" anchor="ctr" anchorCtr="1"/>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fontAlgn="base">
                <a:spcBef>
                  <a:spcPct val="20000"/>
                </a:spcBef>
                <a:buClr>
                  <a:srgbClr val="A50021"/>
                </a:buClr>
                <a:buSzPct val="80000"/>
                <a:buFont typeface="Wingdings" pitchFamily="2" charset="2"/>
                <a:buNone/>
              </a:pPr>
              <a:r>
                <a:rPr lang="en-US" altLang="zh-CN" sz="1800" dirty="0">
                  <a:latin typeface="+mn-ea"/>
                  <a:ea typeface="+mn-ea"/>
                </a:rPr>
                <a:t>Area </a:t>
              </a:r>
              <a:r>
                <a:rPr lang="en-US" altLang="zh-CN" sz="1800" dirty="0" smtClean="0">
                  <a:latin typeface="+mn-ea"/>
                  <a:ea typeface="+mn-ea"/>
                </a:rPr>
                <a:t>0 is Backbone area, for ABR at least one interface belongs to Area 0.</a:t>
              </a:r>
              <a:endParaRPr lang="en-US" altLang="zh-CN" sz="1800" dirty="0">
                <a:latin typeface="+mn-ea"/>
                <a:ea typeface="+mn-ea"/>
              </a:endParaRPr>
            </a:p>
          </p:txBody>
        </p:sp>
        <p:grpSp>
          <p:nvGrpSpPr>
            <p:cNvPr id="28" name="Group 24"/>
            <p:cNvGrpSpPr>
              <a:grpSpLocks noChangeAspect="1"/>
            </p:cNvGrpSpPr>
            <p:nvPr/>
          </p:nvGrpSpPr>
          <p:grpSpPr bwMode="auto">
            <a:xfrm>
              <a:off x="3287713" y="1550638"/>
              <a:ext cx="863600" cy="819151"/>
              <a:chOff x="3810" y="540"/>
              <a:chExt cx="506" cy="480"/>
            </a:xfrm>
          </p:grpSpPr>
          <p:sp>
            <p:nvSpPr>
              <p:cNvPr id="129" name="Freeform 25"/>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0" name="Oval 26"/>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1" name="Freeform 27"/>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2" name="Freeform 28"/>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3" name="Freeform 29"/>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4" name="Oval 30"/>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5" name="Freeform 31"/>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6" name="Freeform 32"/>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7" name="Freeform 33"/>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8" name="Freeform 34"/>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9" name="Group 35"/>
            <p:cNvGrpSpPr>
              <a:grpSpLocks noChangeAspect="1"/>
            </p:cNvGrpSpPr>
            <p:nvPr/>
          </p:nvGrpSpPr>
          <p:grpSpPr bwMode="auto">
            <a:xfrm>
              <a:off x="4943475" y="1982438"/>
              <a:ext cx="863600" cy="819151"/>
              <a:chOff x="3810" y="540"/>
              <a:chExt cx="506" cy="480"/>
            </a:xfrm>
          </p:grpSpPr>
          <p:sp>
            <p:nvSpPr>
              <p:cNvPr id="119" name="Freeform 36"/>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0" name="Oval 37"/>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1" name="Freeform 38"/>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2" name="Freeform 39"/>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3" name="Freeform 40"/>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4" name="Oval 41"/>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5" name="Freeform 42"/>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6" name="Freeform 43"/>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7" name="Freeform 44"/>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8" name="Freeform 45"/>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0" name="Group 46"/>
            <p:cNvGrpSpPr>
              <a:grpSpLocks noChangeAspect="1"/>
            </p:cNvGrpSpPr>
            <p:nvPr/>
          </p:nvGrpSpPr>
          <p:grpSpPr bwMode="auto">
            <a:xfrm>
              <a:off x="7104063" y="1982438"/>
              <a:ext cx="863600" cy="819151"/>
              <a:chOff x="3810" y="540"/>
              <a:chExt cx="506" cy="480"/>
            </a:xfrm>
          </p:grpSpPr>
          <p:sp>
            <p:nvSpPr>
              <p:cNvPr id="109" name="Freeform 47"/>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0" name="Oval 48"/>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1" name="Freeform 49"/>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2" name="Freeform 50"/>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3" name="Freeform 51"/>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4" name="Oval 52"/>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5" name="Freeform 53"/>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6" name="Freeform 54"/>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7" name="Freeform 55"/>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8" name="Freeform 56"/>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1" name="Group 57"/>
            <p:cNvGrpSpPr>
              <a:grpSpLocks noChangeAspect="1"/>
            </p:cNvGrpSpPr>
            <p:nvPr/>
          </p:nvGrpSpPr>
          <p:grpSpPr bwMode="auto">
            <a:xfrm>
              <a:off x="8832850" y="1577626"/>
              <a:ext cx="863600" cy="819151"/>
              <a:chOff x="3810" y="540"/>
              <a:chExt cx="506" cy="480"/>
            </a:xfrm>
          </p:grpSpPr>
          <p:sp>
            <p:nvSpPr>
              <p:cNvPr id="99" name="Freeform 58"/>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0" name="Oval 59"/>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1" name="Freeform 60"/>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2" name="Freeform 61"/>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3" name="Freeform 62"/>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4" name="Oval 63"/>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5" name="Freeform 64"/>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6" name="Freeform 65"/>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7" name="Freeform 66"/>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8" name="Freeform 67"/>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2" name="Group 68"/>
            <p:cNvGrpSpPr>
              <a:grpSpLocks noChangeAspect="1"/>
            </p:cNvGrpSpPr>
            <p:nvPr/>
          </p:nvGrpSpPr>
          <p:grpSpPr bwMode="auto">
            <a:xfrm>
              <a:off x="4943475" y="3450876"/>
              <a:ext cx="863600" cy="819151"/>
              <a:chOff x="3810" y="540"/>
              <a:chExt cx="506" cy="480"/>
            </a:xfrm>
          </p:grpSpPr>
          <p:sp>
            <p:nvSpPr>
              <p:cNvPr id="89" name="Freeform 69"/>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0" name="Oval 70"/>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1" name="Freeform 71"/>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2" name="Freeform 72"/>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3" name="Freeform 73"/>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4" name="Oval 74"/>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5" name="Freeform 75"/>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6" name="Freeform 76"/>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7" name="Freeform 77"/>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8" name="Freeform 78"/>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3" name="Group 79"/>
            <p:cNvGrpSpPr>
              <a:grpSpLocks noChangeAspect="1"/>
            </p:cNvGrpSpPr>
            <p:nvPr/>
          </p:nvGrpSpPr>
          <p:grpSpPr bwMode="auto">
            <a:xfrm>
              <a:off x="7104063" y="3450876"/>
              <a:ext cx="863600" cy="819151"/>
              <a:chOff x="3810" y="540"/>
              <a:chExt cx="506" cy="480"/>
            </a:xfrm>
          </p:grpSpPr>
          <p:sp>
            <p:nvSpPr>
              <p:cNvPr id="79" name="Freeform 80"/>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0" name="Oval 81"/>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1" name="Freeform 82"/>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2" name="Freeform 83"/>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3" name="Freeform 84"/>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4" name="Oval 85"/>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5" name="Freeform 86"/>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6" name="Freeform 87"/>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7" name="Freeform 88"/>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8" name="Freeform 89"/>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4" name="Group 90"/>
            <p:cNvGrpSpPr>
              <a:grpSpLocks noChangeAspect="1"/>
            </p:cNvGrpSpPr>
            <p:nvPr/>
          </p:nvGrpSpPr>
          <p:grpSpPr bwMode="auto">
            <a:xfrm>
              <a:off x="3360738" y="4287488"/>
              <a:ext cx="863600" cy="819151"/>
              <a:chOff x="3810" y="540"/>
              <a:chExt cx="506" cy="480"/>
            </a:xfrm>
          </p:grpSpPr>
          <p:sp>
            <p:nvSpPr>
              <p:cNvPr id="69" name="Freeform 9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0" name="Oval 9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1" name="Freeform 9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2" name="Freeform 9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3" name="Freeform 9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4" name="Oval 9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5" name="Freeform 9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6" name="Freeform 9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7" name="Freeform 9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8" name="Freeform 10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5" name="Group 101"/>
            <p:cNvGrpSpPr>
              <a:grpSpLocks noChangeAspect="1"/>
            </p:cNvGrpSpPr>
            <p:nvPr/>
          </p:nvGrpSpPr>
          <p:grpSpPr bwMode="auto">
            <a:xfrm>
              <a:off x="8759825" y="4314476"/>
              <a:ext cx="863600" cy="819151"/>
              <a:chOff x="3810" y="540"/>
              <a:chExt cx="506" cy="480"/>
            </a:xfrm>
          </p:grpSpPr>
          <p:sp>
            <p:nvSpPr>
              <p:cNvPr id="59" name="Freeform 102"/>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0" name="Oval 103"/>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1" name="Freeform 104"/>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2" name="Freeform 105"/>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3" name="Freeform 106"/>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4" name="Oval 107"/>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5" name="Freeform 108"/>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6" name="Freeform 109"/>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7" name="Freeform 110"/>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8" name="Freeform 111"/>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6" name="Group 112"/>
            <p:cNvGrpSpPr>
              <a:grpSpLocks noChangeAspect="1"/>
            </p:cNvGrpSpPr>
            <p:nvPr/>
          </p:nvGrpSpPr>
          <p:grpSpPr bwMode="auto">
            <a:xfrm>
              <a:off x="4943475" y="4863751"/>
              <a:ext cx="863600" cy="819151"/>
              <a:chOff x="3810" y="540"/>
              <a:chExt cx="506" cy="480"/>
            </a:xfrm>
          </p:grpSpPr>
          <p:sp>
            <p:nvSpPr>
              <p:cNvPr id="49" name="Freeform 113"/>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0" name="Oval 114"/>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1" name="Freeform 115"/>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2" name="Freeform 116"/>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3" name="Freeform 117"/>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4" name="Oval 118"/>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5" name="Freeform 119"/>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6" name="Freeform 120"/>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7" name="Freeform 121"/>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8" name="Freeform 122"/>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7" name="Group 123"/>
            <p:cNvGrpSpPr>
              <a:grpSpLocks noChangeAspect="1"/>
            </p:cNvGrpSpPr>
            <p:nvPr/>
          </p:nvGrpSpPr>
          <p:grpSpPr bwMode="auto">
            <a:xfrm>
              <a:off x="7104063" y="4863751"/>
              <a:ext cx="863600" cy="819151"/>
              <a:chOff x="3810" y="540"/>
              <a:chExt cx="506" cy="480"/>
            </a:xfrm>
          </p:grpSpPr>
          <p:sp>
            <p:nvSpPr>
              <p:cNvPr id="39" name="Freeform 124"/>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0" name="Oval 125"/>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1" name="Freeform 126"/>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2" name="Freeform 127"/>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3" name="Freeform 128"/>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4" name="Oval 129"/>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5" name="Freeform 130"/>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6" name="Freeform 131"/>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7" name="Freeform 132"/>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8" name="Freeform 133"/>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sp>
          <p:nvSpPr>
            <p:cNvPr id="38" name="TextBox 134"/>
            <p:cNvSpPr txBox="1"/>
            <p:nvPr/>
          </p:nvSpPr>
          <p:spPr>
            <a:xfrm rot="19988887">
              <a:off x="4021016" y="4103689"/>
              <a:ext cx="989373" cy="276999"/>
            </a:xfrm>
            <a:prstGeom prst="rect">
              <a:avLst/>
            </a:prstGeom>
            <a:noFill/>
          </p:spPr>
          <p:txBody>
            <a:bodyPr wrap="none" rtlCol="0">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r>
                <a:rPr lang="en-US" altLang="zh-CN" sz="1200" dirty="0">
                  <a:latin typeface="+mn-ea"/>
                  <a:ea typeface="+mn-ea"/>
                </a:rPr>
                <a:t>12.1.1.0/30</a:t>
              </a:r>
              <a:endParaRPr lang="zh-CN" altLang="en-US" sz="1200" dirty="0">
                <a:latin typeface="+mn-ea"/>
                <a:ea typeface="+mn-ea"/>
              </a:endParaRPr>
            </a:p>
          </p:txBody>
        </p:sp>
      </p:grpSp>
    </p:spTree>
    <p:extLst>
      <p:ext uri="{BB962C8B-B14F-4D97-AF65-F5344CB8AC3E}">
        <p14:creationId xmlns:p14="http://schemas.microsoft.com/office/powerpoint/2010/main" val="1968559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OSPF Area (2)</a:t>
            </a:r>
            <a:endParaRPr lang="zh-CN" altLang="en-US" dirty="0"/>
          </a:p>
        </p:txBody>
      </p:sp>
      <p:grpSp>
        <p:nvGrpSpPr>
          <p:cNvPr id="3" name="组合 4"/>
          <p:cNvGrpSpPr/>
          <p:nvPr/>
        </p:nvGrpSpPr>
        <p:grpSpPr>
          <a:xfrm>
            <a:off x="2447766" y="1561640"/>
            <a:ext cx="7447691" cy="4632251"/>
            <a:chOff x="971550" y="1506186"/>
            <a:chExt cx="7784229" cy="5552652"/>
          </a:xfrm>
        </p:grpSpPr>
        <p:sp>
          <p:nvSpPr>
            <p:cNvPr id="6" name="Oval 3"/>
            <p:cNvSpPr>
              <a:spLocks noChangeArrowheads="1"/>
            </p:cNvSpPr>
            <p:nvPr/>
          </p:nvSpPr>
          <p:spPr bwMode="auto">
            <a:xfrm>
              <a:off x="6218238" y="1506186"/>
              <a:ext cx="2530475" cy="1338263"/>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 name="Oval 4"/>
            <p:cNvSpPr>
              <a:spLocks noChangeArrowheads="1"/>
            </p:cNvSpPr>
            <p:nvPr/>
          </p:nvSpPr>
          <p:spPr bwMode="auto">
            <a:xfrm>
              <a:off x="5292725" y="3779486"/>
              <a:ext cx="2951163" cy="2154238"/>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 name="Oval 5"/>
            <p:cNvSpPr>
              <a:spLocks noChangeArrowheads="1"/>
            </p:cNvSpPr>
            <p:nvPr/>
          </p:nvSpPr>
          <p:spPr bwMode="auto">
            <a:xfrm>
              <a:off x="1619250" y="3923949"/>
              <a:ext cx="3024188" cy="1938337"/>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 name="Oval 6"/>
            <p:cNvSpPr>
              <a:spLocks noChangeArrowheads="1"/>
            </p:cNvSpPr>
            <p:nvPr/>
          </p:nvSpPr>
          <p:spPr bwMode="auto">
            <a:xfrm>
              <a:off x="971550" y="1506186"/>
              <a:ext cx="3033713" cy="1143000"/>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 name="Oval 7"/>
            <p:cNvSpPr>
              <a:spLocks noChangeArrowheads="1"/>
            </p:cNvSpPr>
            <p:nvPr/>
          </p:nvSpPr>
          <p:spPr bwMode="auto">
            <a:xfrm>
              <a:off x="3132138" y="2231674"/>
              <a:ext cx="3560762" cy="1862137"/>
            </a:xfrm>
            <a:prstGeom prst="ellipse">
              <a:avLst/>
            </a:prstGeom>
            <a:solidFill>
              <a:srgbClr val="CCCCCC">
                <a:alpha val="39999"/>
              </a:srgbClr>
            </a:solid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 name="Line 8"/>
            <p:cNvSpPr>
              <a:spLocks noChangeShapeType="1"/>
            </p:cNvSpPr>
            <p:nvPr/>
          </p:nvSpPr>
          <p:spPr bwMode="auto">
            <a:xfrm>
              <a:off x="3852863" y="2653949"/>
              <a:ext cx="0" cy="86360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 name="Line 9"/>
            <p:cNvSpPr>
              <a:spLocks noChangeShapeType="1"/>
            </p:cNvSpPr>
            <p:nvPr/>
          </p:nvSpPr>
          <p:spPr bwMode="auto">
            <a:xfrm>
              <a:off x="6011863" y="2653949"/>
              <a:ext cx="0" cy="86360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 name="Line 10"/>
            <p:cNvSpPr>
              <a:spLocks noChangeShapeType="1"/>
            </p:cNvSpPr>
            <p:nvPr/>
          </p:nvSpPr>
          <p:spPr bwMode="auto">
            <a:xfrm>
              <a:off x="4330700" y="3820761"/>
              <a:ext cx="1282700" cy="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4" name="Line 11"/>
            <p:cNvSpPr>
              <a:spLocks noChangeShapeType="1"/>
            </p:cNvSpPr>
            <p:nvPr/>
          </p:nvSpPr>
          <p:spPr bwMode="auto">
            <a:xfrm>
              <a:off x="4284663" y="2380899"/>
              <a:ext cx="1282700" cy="0"/>
            </a:xfrm>
            <a:prstGeom prst="line">
              <a:avLst/>
            </a:prstGeom>
            <a:noFill/>
            <a:ln w="25400">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5" name="Text Box 12"/>
            <p:cNvSpPr txBox="1">
              <a:spLocks noChangeArrowheads="1"/>
            </p:cNvSpPr>
            <p:nvPr/>
          </p:nvSpPr>
          <p:spPr bwMode="auto">
            <a:xfrm>
              <a:off x="4068763" y="2990373"/>
              <a:ext cx="1657350" cy="3320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0</a:t>
              </a:r>
            </a:p>
          </p:txBody>
        </p:sp>
        <p:sp>
          <p:nvSpPr>
            <p:cNvPr id="16" name="Line 13"/>
            <p:cNvSpPr>
              <a:spLocks noChangeShapeType="1"/>
            </p:cNvSpPr>
            <p:nvPr/>
          </p:nvSpPr>
          <p:spPr bwMode="auto">
            <a:xfrm>
              <a:off x="2578100" y="2085624"/>
              <a:ext cx="876300" cy="295275"/>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7" name="Line 14"/>
            <p:cNvSpPr>
              <a:spLocks noChangeShapeType="1"/>
            </p:cNvSpPr>
            <p:nvPr/>
          </p:nvSpPr>
          <p:spPr bwMode="auto">
            <a:xfrm flipH="1">
              <a:off x="2711450" y="4089049"/>
              <a:ext cx="928688" cy="482600"/>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8" name="Line 15"/>
            <p:cNvSpPr>
              <a:spLocks noChangeShapeType="1"/>
            </p:cNvSpPr>
            <p:nvPr/>
          </p:nvSpPr>
          <p:spPr bwMode="auto">
            <a:xfrm>
              <a:off x="3852863" y="4120799"/>
              <a:ext cx="0" cy="804862"/>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9" name="Line 16"/>
            <p:cNvSpPr>
              <a:spLocks noChangeShapeType="1"/>
            </p:cNvSpPr>
            <p:nvPr/>
          </p:nvSpPr>
          <p:spPr bwMode="auto">
            <a:xfrm>
              <a:off x="6011863" y="4120799"/>
              <a:ext cx="0" cy="841375"/>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20" name="Line 17"/>
            <p:cNvSpPr>
              <a:spLocks noChangeShapeType="1"/>
            </p:cNvSpPr>
            <p:nvPr/>
          </p:nvSpPr>
          <p:spPr bwMode="auto">
            <a:xfrm>
              <a:off x="6330950" y="4089049"/>
              <a:ext cx="947738" cy="496887"/>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21" name="Line 18"/>
            <p:cNvSpPr>
              <a:spLocks noChangeShapeType="1"/>
            </p:cNvSpPr>
            <p:nvPr/>
          </p:nvSpPr>
          <p:spPr bwMode="auto">
            <a:xfrm flipV="1">
              <a:off x="6372225" y="2014186"/>
              <a:ext cx="963613" cy="366713"/>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22" name="Text Box 19"/>
            <p:cNvSpPr txBox="1">
              <a:spLocks noChangeArrowheads="1"/>
            </p:cNvSpPr>
            <p:nvPr/>
          </p:nvSpPr>
          <p:spPr bwMode="auto">
            <a:xfrm>
              <a:off x="1979613" y="2334737"/>
              <a:ext cx="1020762" cy="3320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1</a:t>
              </a:r>
            </a:p>
          </p:txBody>
        </p:sp>
        <p:sp>
          <p:nvSpPr>
            <p:cNvPr id="23" name="Text Box 20"/>
            <p:cNvSpPr txBox="1">
              <a:spLocks noChangeArrowheads="1"/>
            </p:cNvSpPr>
            <p:nvPr/>
          </p:nvSpPr>
          <p:spPr bwMode="auto">
            <a:xfrm>
              <a:off x="1979613" y="5133499"/>
              <a:ext cx="1657350" cy="3320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2</a:t>
              </a:r>
            </a:p>
          </p:txBody>
        </p:sp>
        <p:sp>
          <p:nvSpPr>
            <p:cNvPr id="24" name="Text Box 21"/>
            <p:cNvSpPr txBox="1">
              <a:spLocks noChangeArrowheads="1"/>
            </p:cNvSpPr>
            <p:nvPr/>
          </p:nvSpPr>
          <p:spPr bwMode="auto">
            <a:xfrm>
              <a:off x="6227763" y="5364731"/>
              <a:ext cx="1657350" cy="3320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3</a:t>
              </a:r>
            </a:p>
          </p:txBody>
        </p:sp>
        <p:sp>
          <p:nvSpPr>
            <p:cNvPr id="25" name="Text Box 22"/>
            <p:cNvSpPr txBox="1">
              <a:spLocks noChangeArrowheads="1"/>
            </p:cNvSpPr>
            <p:nvPr/>
          </p:nvSpPr>
          <p:spPr bwMode="auto">
            <a:xfrm>
              <a:off x="6732588" y="2520474"/>
              <a:ext cx="1657350" cy="3320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4</a:t>
              </a:r>
            </a:p>
          </p:txBody>
        </p:sp>
        <p:grpSp>
          <p:nvGrpSpPr>
            <p:cNvPr id="5" name="Group 24"/>
            <p:cNvGrpSpPr>
              <a:grpSpLocks noChangeAspect="1"/>
            </p:cNvGrpSpPr>
            <p:nvPr/>
          </p:nvGrpSpPr>
          <p:grpSpPr bwMode="auto">
            <a:xfrm>
              <a:off x="1763713" y="1550637"/>
              <a:ext cx="863600" cy="819151"/>
              <a:chOff x="3810" y="540"/>
              <a:chExt cx="506" cy="480"/>
            </a:xfrm>
          </p:grpSpPr>
          <p:sp>
            <p:nvSpPr>
              <p:cNvPr id="128" name="Freeform 25"/>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9" name="Oval 26"/>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0" name="Freeform 27"/>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1" name="Freeform 28"/>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2" name="Freeform 29"/>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3" name="Oval 30"/>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4" name="Freeform 31"/>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5" name="Freeform 32"/>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6" name="Freeform 33"/>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37" name="Freeform 34"/>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6" name="Group 35"/>
            <p:cNvGrpSpPr>
              <a:grpSpLocks noChangeAspect="1"/>
            </p:cNvGrpSpPr>
            <p:nvPr/>
          </p:nvGrpSpPr>
          <p:grpSpPr bwMode="auto">
            <a:xfrm>
              <a:off x="3419475" y="1982437"/>
              <a:ext cx="863600" cy="819151"/>
              <a:chOff x="3810" y="540"/>
              <a:chExt cx="506" cy="480"/>
            </a:xfrm>
          </p:grpSpPr>
          <p:sp>
            <p:nvSpPr>
              <p:cNvPr id="118" name="Freeform 36"/>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9" name="Oval 37"/>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0" name="Freeform 38"/>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1" name="Freeform 39"/>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2" name="Freeform 40"/>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3" name="Oval 41"/>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4" name="Freeform 42"/>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5" name="Freeform 43"/>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6" name="Freeform 44"/>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27" name="Freeform 45"/>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7" name="Group 46"/>
            <p:cNvGrpSpPr>
              <a:grpSpLocks noChangeAspect="1"/>
            </p:cNvGrpSpPr>
            <p:nvPr/>
          </p:nvGrpSpPr>
          <p:grpSpPr bwMode="auto">
            <a:xfrm>
              <a:off x="5580063" y="1982437"/>
              <a:ext cx="863600" cy="819151"/>
              <a:chOff x="3810" y="540"/>
              <a:chExt cx="506" cy="480"/>
            </a:xfrm>
          </p:grpSpPr>
          <p:sp>
            <p:nvSpPr>
              <p:cNvPr id="108" name="Freeform 47"/>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9" name="Oval 48"/>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0" name="Freeform 49"/>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1" name="Freeform 50"/>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2" name="Freeform 51"/>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3" name="Oval 52"/>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4" name="Freeform 53"/>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5" name="Freeform 54"/>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6" name="Freeform 55"/>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17" name="Freeform 56"/>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8" name="Group 57"/>
            <p:cNvGrpSpPr>
              <a:grpSpLocks noChangeAspect="1"/>
            </p:cNvGrpSpPr>
            <p:nvPr/>
          </p:nvGrpSpPr>
          <p:grpSpPr bwMode="auto">
            <a:xfrm>
              <a:off x="7308850" y="1577625"/>
              <a:ext cx="863600" cy="819151"/>
              <a:chOff x="3810" y="540"/>
              <a:chExt cx="506" cy="480"/>
            </a:xfrm>
          </p:grpSpPr>
          <p:sp>
            <p:nvSpPr>
              <p:cNvPr id="98" name="Freeform 58"/>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9" name="Oval 59"/>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0" name="Freeform 60"/>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1" name="Freeform 61"/>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2" name="Freeform 62"/>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3" name="Oval 63"/>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4" name="Freeform 64"/>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5" name="Freeform 65"/>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6" name="Freeform 66"/>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7" name="Freeform 67"/>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9" name="Group 68"/>
            <p:cNvGrpSpPr>
              <a:grpSpLocks noChangeAspect="1"/>
            </p:cNvGrpSpPr>
            <p:nvPr/>
          </p:nvGrpSpPr>
          <p:grpSpPr bwMode="auto">
            <a:xfrm>
              <a:off x="3419475" y="3450875"/>
              <a:ext cx="863600" cy="819151"/>
              <a:chOff x="3810" y="540"/>
              <a:chExt cx="506" cy="480"/>
            </a:xfrm>
          </p:grpSpPr>
          <p:sp>
            <p:nvSpPr>
              <p:cNvPr id="88" name="Freeform 69"/>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9" name="Oval 70"/>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0" name="Freeform 71"/>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1" name="Freeform 72"/>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2" name="Freeform 73"/>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3" name="Oval 74"/>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4" name="Freeform 75"/>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5" name="Freeform 76"/>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6" name="Freeform 77"/>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7" name="Freeform 78"/>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0" name="Group 79"/>
            <p:cNvGrpSpPr>
              <a:grpSpLocks noChangeAspect="1"/>
            </p:cNvGrpSpPr>
            <p:nvPr/>
          </p:nvGrpSpPr>
          <p:grpSpPr bwMode="auto">
            <a:xfrm>
              <a:off x="5580063" y="3450875"/>
              <a:ext cx="863600" cy="819151"/>
              <a:chOff x="3810" y="540"/>
              <a:chExt cx="506" cy="480"/>
            </a:xfrm>
          </p:grpSpPr>
          <p:sp>
            <p:nvSpPr>
              <p:cNvPr id="78" name="Freeform 80"/>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9" name="Oval 81"/>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0" name="Freeform 82"/>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1" name="Freeform 83"/>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2" name="Freeform 84"/>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3" name="Oval 85"/>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4" name="Freeform 86"/>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5" name="Freeform 87"/>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6" name="Freeform 88"/>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7" name="Freeform 89"/>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1" name="Group 90"/>
            <p:cNvGrpSpPr>
              <a:grpSpLocks noChangeAspect="1"/>
            </p:cNvGrpSpPr>
            <p:nvPr/>
          </p:nvGrpSpPr>
          <p:grpSpPr bwMode="auto">
            <a:xfrm>
              <a:off x="1836738" y="4287487"/>
              <a:ext cx="863600" cy="819151"/>
              <a:chOff x="3810" y="540"/>
              <a:chExt cx="506" cy="480"/>
            </a:xfrm>
          </p:grpSpPr>
          <p:sp>
            <p:nvSpPr>
              <p:cNvPr id="68" name="Freeform 9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9" name="Oval 9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0" name="Freeform 9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1" name="Freeform 9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2" name="Freeform 9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3" name="Oval 9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4" name="Freeform 9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5" name="Freeform 9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6" name="Freeform 9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7" name="Freeform 10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2" name="Group 101"/>
            <p:cNvGrpSpPr>
              <a:grpSpLocks noChangeAspect="1"/>
            </p:cNvGrpSpPr>
            <p:nvPr/>
          </p:nvGrpSpPr>
          <p:grpSpPr bwMode="auto">
            <a:xfrm>
              <a:off x="7235825" y="4314475"/>
              <a:ext cx="863600" cy="819151"/>
              <a:chOff x="3810" y="540"/>
              <a:chExt cx="506" cy="480"/>
            </a:xfrm>
          </p:grpSpPr>
          <p:sp>
            <p:nvSpPr>
              <p:cNvPr id="58" name="Freeform 102"/>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9" name="Oval 103"/>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0" name="Freeform 104"/>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1" name="Freeform 105"/>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2" name="Freeform 106"/>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3" name="Oval 107"/>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4" name="Freeform 108"/>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5" name="Freeform 109"/>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6" name="Freeform 110"/>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7" name="Freeform 111"/>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3" name="Group 112"/>
            <p:cNvGrpSpPr>
              <a:grpSpLocks noChangeAspect="1"/>
            </p:cNvGrpSpPr>
            <p:nvPr/>
          </p:nvGrpSpPr>
          <p:grpSpPr bwMode="auto">
            <a:xfrm>
              <a:off x="3419475" y="4863750"/>
              <a:ext cx="863600" cy="819151"/>
              <a:chOff x="3810" y="540"/>
              <a:chExt cx="506" cy="480"/>
            </a:xfrm>
          </p:grpSpPr>
          <p:sp>
            <p:nvSpPr>
              <p:cNvPr id="48" name="Freeform 113"/>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9" name="Oval 114"/>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0" name="Freeform 115"/>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1" name="Freeform 116"/>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2" name="Freeform 117"/>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3" name="Oval 118"/>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4" name="Freeform 119"/>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5" name="Freeform 120"/>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6" name="Freeform 121"/>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7" name="Freeform 122"/>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34" name="Group 123"/>
            <p:cNvGrpSpPr>
              <a:grpSpLocks noChangeAspect="1"/>
            </p:cNvGrpSpPr>
            <p:nvPr/>
          </p:nvGrpSpPr>
          <p:grpSpPr bwMode="auto">
            <a:xfrm>
              <a:off x="5580063" y="4863750"/>
              <a:ext cx="863600" cy="819151"/>
              <a:chOff x="3810" y="540"/>
              <a:chExt cx="506" cy="480"/>
            </a:xfrm>
          </p:grpSpPr>
          <p:sp>
            <p:nvSpPr>
              <p:cNvPr id="38" name="Freeform 124"/>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9" name="Oval 125"/>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0" name="Freeform 126"/>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1" name="Freeform 127"/>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2" name="Freeform 128"/>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3" name="Oval 129"/>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4" name="Freeform 130"/>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5" name="Freeform 131"/>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6" name="Freeform 132"/>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7" name="Freeform 133"/>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sp>
          <p:nvSpPr>
            <p:cNvPr id="36" name="TextBox 134"/>
            <p:cNvSpPr txBox="1"/>
            <p:nvPr/>
          </p:nvSpPr>
          <p:spPr>
            <a:xfrm rot="19988887">
              <a:off x="2499100" y="4076169"/>
              <a:ext cx="1034080" cy="332037"/>
            </a:xfrm>
            <a:prstGeom prst="rect">
              <a:avLst/>
            </a:prstGeom>
            <a:noFill/>
          </p:spPr>
          <p:txBody>
            <a:bodyPr wrap="none" rtlCol="0">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r>
                <a:rPr lang="en-US" altLang="zh-CN" sz="1200" dirty="0">
                  <a:latin typeface="+mn-ea"/>
                  <a:ea typeface="+mn-ea"/>
                </a:rPr>
                <a:t>12.1.1.0/30</a:t>
              </a:r>
              <a:endParaRPr lang="zh-CN" altLang="en-US" sz="1200" dirty="0">
                <a:latin typeface="+mn-ea"/>
                <a:ea typeface="+mn-ea"/>
              </a:endParaRPr>
            </a:p>
          </p:txBody>
        </p:sp>
        <p:sp>
          <p:nvSpPr>
            <p:cNvPr id="37" name="线形标注 3(带边框和强调线) 36"/>
            <p:cNvSpPr/>
            <p:nvPr/>
          </p:nvSpPr>
          <p:spPr bwMode="auto">
            <a:xfrm>
              <a:off x="1459790" y="6088701"/>
              <a:ext cx="7295989" cy="970137"/>
            </a:xfrm>
            <a:prstGeom prst="accentBorderCallout3">
              <a:avLst>
                <a:gd name="adj1" fmla="val 12317"/>
                <a:gd name="adj2" fmla="val -1114"/>
                <a:gd name="adj3" fmla="val 12430"/>
                <a:gd name="adj4" fmla="val -8174"/>
                <a:gd name="adj5" fmla="val -19231"/>
                <a:gd name="adj6" fmla="val -8078"/>
                <a:gd name="adj7" fmla="val -55783"/>
                <a:gd name="adj8" fmla="val 7424"/>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altLang="zh-CN" sz="1600" b="1" dirty="0">
                  <a:latin typeface="+mn-ea"/>
                  <a:ea typeface="+mn-ea"/>
                  <a:cs typeface="Courier New" pitchFamily="49" charset="0"/>
                </a:rPr>
                <a:t>[</a:t>
              </a:r>
              <a:r>
                <a:rPr lang="en-US" altLang="zh-CN" sz="1600" b="1" dirty="0" err="1">
                  <a:latin typeface="+mn-ea"/>
                  <a:ea typeface="+mn-ea"/>
                  <a:cs typeface="Courier New" pitchFamily="49" charset="0"/>
                </a:rPr>
                <a:t>Quidway</a:t>
              </a:r>
              <a:r>
                <a:rPr lang="en-US" altLang="zh-CN" sz="1600" b="1" dirty="0">
                  <a:latin typeface="+mn-ea"/>
                  <a:ea typeface="+mn-ea"/>
                  <a:cs typeface="Courier New" pitchFamily="49" charset="0"/>
                </a:rPr>
                <a:t>]</a:t>
              </a:r>
              <a:r>
                <a:rPr lang="en-US" altLang="zh-CN" sz="1600" b="1" dirty="0" err="1">
                  <a:latin typeface="+mn-ea"/>
                  <a:ea typeface="+mn-ea"/>
                  <a:cs typeface="Courier New" pitchFamily="49" charset="0"/>
                </a:rPr>
                <a:t>ospf</a:t>
              </a:r>
              <a:endParaRPr lang="zh-CN" altLang="zh-CN" sz="1600" dirty="0">
                <a:latin typeface="+mn-ea"/>
                <a:ea typeface="+mn-ea"/>
                <a:cs typeface="Courier New" pitchFamily="49" charset="0"/>
              </a:endParaRPr>
            </a:p>
            <a:p>
              <a:r>
                <a:rPr lang="en-US" altLang="zh-CN" sz="1600" b="1" dirty="0">
                  <a:latin typeface="+mn-ea"/>
                  <a:ea typeface="+mn-ea"/>
                  <a:cs typeface="Courier New" pitchFamily="49" charset="0"/>
                </a:rPr>
                <a:t>[Quidway-ospf-1]</a:t>
              </a:r>
              <a:r>
                <a:rPr lang="en-US" altLang="zh-CN" sz="1600" b="1" dirty="0">
                  <a:solidFill>
                    <a:srgbClr val="C00000"/>
                  </a:solidFill>
                  <a:latin typeface="+mn-ea"/>
                  <a:ea typeface="+mn-ea"/>
                  <a:cs typeface="Courier New" pitchFamily="49" charset="0"/>
                </a:rPr>
                <a:t>area</a:t>
              </a:r>
              <a:r>
                <a:rPr lang="en-US" altLang="zh-CN" sz="1600" b="1" dirty="0">
                  <a:solidFill>
                    <a:srgbClr val="FF0000"/>
                  </a:solidFill>
                  <a:latin typeface="+mn-ea"/>
                  <a:ea typeface="+mn-ea"/>
                  <a:cs typeface="Courier New" pitchFamily="49" charset="0"/>
                </a:rPr>
                <a:t> </a:t>
              </a:r>
              <a:r>
                <a:rPr lang="en-US" altLang="zh-CN" sz="1600" b="1" dirty="0">
                  <a:solidFill>
                    <a:srgbClr val="C00000"/>
                  </a:solidFill>
                  <a:latin typeface="+mn-ea"/>
                  <a:ea typeface="+mn-ea"/>
                  <a:cs typeface="Courier New" pitchFamily="49" charset="0"/>
                </a:rPr>
                <a:t>2</a:t>
              </a:r>
              <a:endParaRPr lang="zh-CN" altLang="zh-CN" sz="1600" dirty="0">
                <a:solidFill>
                  <a:srgbClr val="C00000"/>
                </a:solidFill>
                <a:latin typeface="+mn-ea"/>
                <a:ea typeface="+mn-ea"/>
                <a:cs typeface="Courier New" pitchFamily="49" charset="0"/>
              </a:endParaRPr>
            </a:p>
            <a:p>
              <a:r>
                <a:rPr lang="en-US" altLang="zh-CN" sz="1600" b="1" dirty="0">
                  <a:latin typeface="+mn-ea"/>
                  <a:ea typeface="+mn-ea"/>
                  <a:cs typeface="Courier New" pitchFamily="49" charset="0"/>
                </a:rPr>
                <a:t>[Quidway-ospf-1-area-0.0.0.2]</a:t>
              </a:r>
              <a:r>
                <a:rPr lang="en-US" altLang="zh-CN" sz="1600" b="1" dirty="0">
                  <a:solidFill>
                    <a:srgbClr val="C00000"/>
                  </a:solidFill>
                  <a:latin typeface="+mn-ea"/>
                  <a:ea typeface="+mn-ea"/>
                  <a:cs typeface="Courier New" pitchFamily="49" charset="0"/>
                </a:rPr>
                <a:t>network</a:t>
              </a:r>
              <a:r>
                <a:rPr lang="en-US" altLang="zh-CN" sz="1600" b="1" dirty="0">
                  <a:solidFill>
                    <a:srgbClr val="FF0000"/>
                  </a:solidFill>
                  <a:latin typeface="+mn-ea"/>
                  <a:ea typeface="+mn-ea"/>
                  <a:cs typeface="Courier New" pitchFamily="49" charset="0"/>
                </a:rPr>
                <a:t> </a:t>
              </a:r>
              <a:r>
                <a:rPr lang="en-US" altLang="zh-CN" sz="1600" b="1" dirty="0">
                  <a:solidFill>
                    <a:srgbClr val="C00000"/>
                  </a:solidFill>
                  <a:latin typeface="+mn-ea"/>
                  <a:ea typeface="+mn-ea"/>
                  <a:cs typeface="Courier New" pitchFamily="49" charset="0"/>
                </a:rPr>
                <a:t>12.1.1.0</a:t>
              </a:r>
              <a:r>
                <a:rPr lang="en-US" altLang="zh-CN" sz="1600" b="1" dirty="0">
                  <a:solidFill>
                    <a:srgbClr val="FF0000"/>
                  </a:solidFill>
                  <a:latin typeface="+mn-ea"/>
                  <a:ea typeface="+mn-ea"/>
                  <a:cs typeface="Courier New" pitchFamily="49" charset="0"/>
                </a:rPr>
                <a:t> </a:t>
              </a:r>
              <a:r>
                <a:rPr lang="en-US" altLang="zh-CN" sz="1600" b="1" dirty="0">
                  <a:solidFill>
                    <a:srgbClr val="C00000"/>
                  </a:solidFill>
                  <a:latin typeface="+mn-ea"/>
                  <a:ea typeface="+mn-ea"/>
                  <a:cs typeface="Courier New" pitchFamily="49" charset="0"/>
                </a:rPr>
                <a:t>0.0.0.3</a:t>
              </a:r>
              <a:endParaRPr lang="zh-CN" altLang="en-US" sz="1800" dirty="0">
                <a:solidFill>
                  <a:srgbClr val="C00000"/>
                </a:solidFill>
                <a:latin typeface="+mn-ea"/>
                <a:ea typeface="+mn-ea"/>
                <a:cs typeface="Courier New" pitchFamily="49" charset="0"/>
              </a:endParaRPr>
            </a:p>
          </p:txBody>
        </p:sp>
      </p:grpSp>
    </p:spTree>
    <p:extLst>
      <p:ext uri="{BB962C8B-B14F-4D97-AF65-F5344CB8AC3E}">
        <p14:creationId xmlns:p14="http://schemas.microsoft.com/office/powerpoint/2010/main" val="319936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OSPF Router Roles</a:t>
            </a:r>
            <a:endParaRPr lang="zh-CN" altLang="en-US" dirty="0"/>
          </a:p>
        </p:txBody>
      </p:sp>
      <p:grpSp>
        <p:nvGrpSpPr>
          <p:cNvPr id="6" name="组合 5"/>
          <p:cNvGrpSpPr/>
          <p:nvPr/>
        </p:nvGrpSpPr>
        <p:grpSpPr>
          <a:xfrm>
            <a:off x="1905407" y="1700808"/>
            <a:ext cx="8381186" cy="4352698"/>
            <a:chOff x="2279650" y="1488186"/>
            <a:chExt cx="8381186" cy="4352698"/>
          </a:xfrm>
        </p:grpSpPr>
        <p:sp>
          <p:nvSpPr>
            <p:cNvPr id="7" name="Oval 3"/>
            <p:cNvSpPr>
              <a:spLocks noChangeArrowheads="1"/>
            </p:cNvSpPr>
            <p:nvPr/>
          </p:nvSpPr>
          <p:spPr bwMode="auto">
            <a:xfrm>
              <a:off x="3986115" y="2075334"/>
              <a:ext cx="2581275" cy="1604962"/>
            </a:xfrm>
            <a:prstGeom prst="ellipse">
              <a:avLst/>
            </a:prstGeom>
            <a:solidFill>
              <a:srgbClr val="CCCCCC">
                <a:alpha val="39999"/>
              </a:srgbClr>
            </a:solidFill>
            <a:ln w="12700" algn="ctr">
              <a:solidFill>
                <a:srgbClr val="009999"/>
              </a:solidFill>
              <a:prstDash val="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8" name="Oval 4"/>
            <p:cNvSpPr>
              <a:spLocks noChangeArrowheads="1"/>
            </p:cNvSpPr>
            <p:nvPr/>
          </p:nvSpPr>
          <p:spPr bwMode="auto">
            <a:xfrm>
              <a:off x="6173690" y="3305647"/>
              <a:ext cx="1273175" cy="1393825"/>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9" name="Oval 5"/>
            <p:cNvSpPr>
              <a:spLocks noChangeArrowheads="1"/>
            </p:cNvSpPr>
            <p:nvPr/>
          </p:nvSpPr>
          <p:spPr bwMode="auto">
            <a:xfrm>
              <a:off x="2279650" y="3305647"/>
              <a:ext cx="1795364" cy="1871663"/>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0" name="Text Box 6"/>
            <p:cNvSpPr txBox="1">
              <a:spLocks noChangeArrowheads="1"/>
            </p:cNvSpPr>
            <p:nvPr/>
          </p:nvSpPr>
          <p:spPr bwMode="auto">
            <a:xfrm>
              <a:off x="4813202" y="2957985"/>
              <a:ext cx="869950" cy="2746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0</a:t>
              </a:r>
            </a:p>
          </p:txBody>
        </p:sp>
        <p:sp>
          <p:nvSpPr>
            <p:cNvPr id="11" name="Text Box 7"/>
            <p:cNvSpPr txBox="1">
              <a:spLocks noChangeArrowheads="1"/>
            </p:cNvSpPr>
            <p:nvPr/>
          </p:nvSpPr>
          <p:spPr bwMode="auto">
            <a:xfrm>
              <a:off x="2481164" y="3562821"/>
              <a:ext cx="869950" cy="274638"/>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1</a:t>
              </a:r>
            </a:p>
          </p:txBody>
        </p:sp>
        <p:sp>
          <p:nvSpPr>
            <p:cNvPr id="12" name="Text Box 8"/>
            <p:cNvSpPr txBox="1">
              <a:spLocks noChangeArrowheads="1"/>
            </p:cNvSpPr>
            <p:nvPr/>
          </p:nvSpPr>
          <p:spPr bwMode="auto">
            <a:xfrm>
              <a:off x="6149877" y="3894610"/>
              <a:ext cx="869950" cy="274637"/>
            </a:xfrm>
            <a:prstGeom prst="rect">
              <a:avLst/>
            </a:prstGeom>
            <a:noFill/>
            <a:ln w="9525" algn="ctr">
              <a:noFill/>
              <a:miter lim="800000"/>
              <a:headEnd/>
              <a:tailEnd/>
            </a:ln>
            <a:effectLst/>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Area 2</a:t>
              </a:r>
            </a:p>
          </p:txBody>
        </p:sp>
        <p:sp>
          <p:nvSpPr>
            <p:cNvPr id="13" name="Line 9"/>
            <p:cNvSpPr>
              <a:spLocks noChangeShapeType="1"/>
            </p:cNvSpPr>
            <p:nvPr/>
          </p:nvSpPr>
          <p:spPr bwMode="auto">
            <a:xfrm flipH="1">
              <a:off x="4295677" y="2750021"/>
              <a:ext cx="703262" cy="382588"/>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4" name="Line 10"/>
            <p:cNvSpPr>
              <a:spLocks noChangeShapeType="1"/>
            </p:cNvSpPr>
            <p:nvPr/>
          </p:nvSpPr>
          <p:spPr bwMode="auto">
            <a:xfrm>
              <a:off x="5530753" y="2754784"/>
              <a:ext cx="727075" cy="323850"/>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5" name="Line 11"/>
            <p:cNvSpPr>
              <a:spLocks noChangeShapeType="1"/>
            </p:cNvSpPr>
            <p:nvPr/>
          </p:nvSpPr>
          <p:spPr bwMode="auto">
            <a:xfrm>
              <a:off x="4427439" y="3381846"/>
              <a:ext cx="1644650" cy="0"/>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6" name="Line 12"/>
            <p:cNvSpPr>
              <a:spLocks noChangeShapeType="1"/>
            </p:cNvSpPr>
            <p:nvPr/>
          </p:nvSpPr>
          <p:spPr bwMode="auto">
            <a:xfrm flipV="1">
              <a:off x="3036790" y="3650135"/>
              <a:ext cx="727075" cy="573087"/>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7" name="Line 13"/>
            <p:cNvSpPr>
              <a:spLocks noChangeShapeType="1"/>
            </p:cNvSpPr>
            <p:nvPr/>
          </p:nvSpPr>
          <p:spPr bwMode="auto">
            <a:xfrm>
              <a:off x="6632477" y="3650135"/>
              <a:ext cx="576262" cy="573087"/>
            </a:xfrm>
            <a:prstGeom prst="line">
              <a:avLst/>
            </a:prstGeom>
            <a:noFill/>
            <a:ln w="9525">
              <a:solidFill>
                <a:schemeClr val="tx1"/>
              </a:solidFill>
              <a:round/>
              <a:headEnd/>
              <a:tailEnd/>
            </a:ln>
            <a:effectLst/>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18" name="AutoShape 14"/>
            <p:cNvSpPr>
              <a:spLocks noChangeArrowheads="1"/>
            </p:cNvSpPr>
            <p:nvPr/>
          </p:nvSpPr>
          <p:spPr bwMode="auto">
            <a:xfrm>
              <a:off x="3197127" y="5553546"/>
              <a:ext cx="792162" cy="287338"/>
            </a:xfrm>
            <a:prstGeom prst="wedgeRectCallout">
              <a:avLst>
                <a:gd name="adj1" fmla="val -61222"/>
                <a:gd name="adj2" fmla="val -284806"/>
              </a:avLst>
            </a:prstGeom>
            <a:solidFill>
              <a:schemeClr val="bg1"/>
            </a:solidFill>
            <a:ln w="3175" algn="ctr">
              <a:solidFill>
                <a:srgbClr val="999999"/>
              </a:solidFill>
              <a:miter lim="800000"/>
              <a:headEnd/>
              <a:tailEnd/>
            </a:ln>
            <a:effectLst/>
          </p:spPr>
          <p:txBody>
            <a:bodyPr lIns="0" tIns="0" rIns="0" bIns="0" anchor="ctr" anchorCtr="1"/>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IR</a:t>
              </a:r>
            </a:p>
          </p:txBody>
        </p:sp>
        <p:sp>
          <p:nvSpPr>
            <p:cNvPr id="19" name="AutoShape 15"/>
            <p:cNvSpPr>
              <a:spLocks noChangeArrowheads="1"/>
            </p:cNvSpPr>
            <p:nvPr/>
          </p:nvSpPr>
          <p:spPr bwMode="auto">
            <a:xfrm>
              <a:off x="4278214" y="4367685"/>
              <a:ext cx="863600" cy="320675"/>
            </a:xfrm>
            <a:prstGeom prst="wedgeRectCallout">
              <a:avLst>
                <a:gd name="adj1" fmla="val -60296"/>
                <a:gd name="adj2" fmla="val -260398"/>
              </a:avLst>
            </a:prstGeom>
            <a:solidFill>
              <a:schemeClr val="bg1"/>
            </a:solidFill>
            <a:ln w="3175" algn="ctr">
              <a:solidFill>
                <a:srgbClr val="999999"/>
              </a:solidFill>
              <a:miter lim="800000"/>
              <a:headEnd/>
              <a:tailEnd/>
            </a:ln>
            <a:effectLst/>
          </p:spPr>
          <p:txBody>
            <a:bodyPr lIns="0" tIns="0" rIns="0" bIns="0" anchor="ctr" anchorCtr="1"/>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ABR</a:t>
              </a:r>
            </a:p>
          </p:txBody>
        </p:sp>
        <p:sp>
          <p:nvSpPr>
            <p:cNvPr id="20" name="AutoShape 16"/>
            <p:cNvSpPr>
              <a:spLocks noChangeArrowheads="1"/>
            </p:cNvSpPr>
            <p:nvPr/>
          </p:nvSpPr>
          <p:spPr bwMode="auto">
            <a:xfrm>
              <a:off x="6088192" y="1488186"/>
              <a:ext cx="719137" cy="360363"/>
            </a:xfrm>
            <a:prstGeom prst="wedgeRectCallout">
              <a:avLst>
                <a:gd name="adj1" fmla="val -171856"/>
                <a:gd name="adj2" fmla="val 115639"/>
              </a:avLst>
            </a:prstGeom>
            <a:solidFill>
              <a:schemeClr val="bg1"/>
            </a:solidFill>
            <a:ln w="3175" algn="ctr">
              <a:solidFill>
                <a:srgbClr val="999999"/>
              </a:solidFill>
              <a:miter lim="800000"/>
              <a:headEnd/>
              <a:tailEnd/>
            </a:ln>
            <a:effectLst/>
          </p:spPr>
          <p:txBody>
            <a:bodyPr lIns="0" tIns="0" rIns="0" bIns="0" anchor="ctr" anchorCtr="1"/>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BR</a:t>
              </a:r>
            </a:p>
          </p:txBody>
        </p:sp>
        <p:sp>
          <p:nvSpPr>
            <p:cNvPr id="21" name="AutoShape 17"/>
            <p:cNvSpPr>
              <a:spLocks noChangeArrowheads="1"/>
            </p:cNvSpPr>
            <p:nvPr/>
          </p:nvSpPr>
          <p:spPr bwMode="auto">
            <a:xfrm>
              <a:off x="6994654" y="2113659"/>
              <a:ext cx="792163" cy="431800"/>
            </a:xfrm>
            <a:prstGeom prst="wedgeRectCallout">
              <a:avLst>
                <a:gd name="adj1" fmla="val -63054"/>
                <a:gd name="adj2" fmla="val 163498"/>
              </a:avLst>
            </a:prstGeom>
            <a:solidFill>
              <a:schemeClr val="bg1"/>
            </a:solidFill>
            <a:ln w="3175" algn="ctr">
              <a:solidFill>
                <a:srgbClr val="999999"/>
              </a:solidFill>
              <a:miter lim="800000"/>
              <a:headEnd/>
              <a:tailEnd/>
            </a:ln>
            <a:effectLst/>
          </p:spPr>
          <p:txBody>
            <a:bodyPr lIns="0" tIns="0" rIns="0" bIns="0" anchor="ctr" anchorCtr="1"/>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ASBR</a:t>
              </a:r>
            </a:p>
          </p:txBody>
        </p:sp>
        <p:sp>
          <p:nvSpPr>
            <p:cNvPr id="22" name="Freeform 19"/>
            <p:cNvSpPr>
              <a:spLocks/>
            </p:cNvSpPr>
            <p:nvPr/>
          </p:nvSpPr>
          <p:spPr bwMode="auto">
            <a:xfrm rot="15877339">
              <a:off x="7526214" y="2304158"/>
              <a:ext cx="427037" cy="1701076"/>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solidFill>
              <a:srgbClr val="777777"/>
            </a:solidFill>
            <a:ln w="9525">
              <a:noFill/>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nvGrpSpPr>
            <p:cNvPr id="23" name="Group 20"/>
            <p:cNvGrpSpPr>
              <a:grpSpLocks noChangeAspect="1"/>
            </p:cNvGrpSpPr>
            <p:nvPr/>
          </p:nvGrpSpPr>
          <p:grpSpPr bwMode="auto">
            <a:xfrm>
              <a:off x="4854477" y="2095973"/>
              <a:ext cx="863600" cy="819151"/>
              <a:chOff x="3810" y="540"/>
              <a:chExt cx="506" cy="480"/>
            </a:xfrm>
          </p:grpSpPr>
          <p:sp>
            <p:nvSpPr>
              <p:cNvPr id="70" name="Freeform 2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1" name="Oval 2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2" name="Freeform 2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3" name="Freeform 2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4" name="Freeform 2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5" name="Oval 2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6" name="Freeform 2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7" name="Freeform 2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8" name="Freeform 2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79" name="Freeform 3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4" name="Group 31"/>
            <p:cNvGrpSpPr>
              <a:grpSpLocks noChangeAspect="1"/>
            </p:cNvGrpSpPr>
            <p:nvPr/>
          </p:nvGrpSpPr>
          <p:grpSpPr bwMode="auto">
            <a:xfrm>
              <a:off x="3557489" y="2888136"/>
              <a:ext cx="863600" cy="819151"/>
              <a:chOff x="3810" y="540"/>
              <a:chExt cx="506" cy="480"/>
            </a:xfrm>
          </p:grpSpPr>
          <p:sp>
            <p:nvSpPr>
              <p:cNvPr id="60" name="Freeform 32"/>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1" name="Oval 33"/>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2" name="Freeform 34"/>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3" name="Freeform 35"/>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4" name="Freeform 36"/>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5" name="Oval 37"/>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6" name="Freeform 38"/>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7" name="Freeform 39"/>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8" name="Freeform 40"/>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69" name="Freeform 41"/>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5" name="Group 42"/>
            <p:cNvGrpSpPr>
              <a:grpSpLocks noChangeAspect="1"/>
            </p:cNvGrpSpPr>
            <p:nvPr/>
          </p:nvGrpSpPr>
          <p:grpSpPr bwMode="auto">
            <a:xfrm>
              <a:off x="6078439" y="2888136"/>
              <a:ext cx="863600" cy="819151"/>
              <a:chOff x="3810" y="540"/>
              <a:chExt cx="506" cy="480"/>
            </a:xfrm>
          </p:grpSpPr>
          <p:sp>
            <p:nvSpPr>
              <p:cNvPr id="50" name="Freeform 43"/>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1" name="Oval 44"/>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2" name="Freeform 45"/>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3" name="Freeform 46"/>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4" name="Freeform 47"/>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5" name="Oval 48"/>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6" name="Freeform 49"/>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7" name="Freeform 50"/>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8" name="Freeform 51"/>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59" name="Freeform 52"/>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6" name="Group 53"/>
            <p:cNvGrpSpPr>
              <a:grpSpLocks noChangeAspect="1"/>
            </p:cNvGrpSpPr>
            <p:nvPr/>
          </p:nvGrpSpPr>
          <p:grpSpPr bwMode="auto">
            <a:xfrm>
              <a:off x="7086502" y="4085111"/>
              <a:ext cx="863600" cy="819151"/>
              <a:chOff x="3810" y="540"/>
              <a:chExt cx="506" cy="480"/>
            </a:xfrm>
          </p:grpSpPr>
          <p:sp>
            <p:nvSpPr>
              <p:cNvPr id="40" name="Freeform 54"/>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1" name="Oval 55"/>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2" name="Freeform 56"/>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3" name="Freeform 57"/>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4" name="Freeform 58"/>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5" name="Oval 59"/>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6" name="Freeform 60"/>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7" name="Freeform 61"/>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8" name="Freeform 62"/>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49" name="Freeform 63"/>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grpSp>
          <p:nvGrpSpPr>
            <p:cNvPr id="27" name="Group 64"/>
            <p:cNvGrpSpPr>
              <a:grpSpLocks noChangeAspect="1"/>
            </p:cNvGrpSpPr>
            <p:nvPr/>
          </p:nvGrpSpPr>
          <p:grpSpPr bwMode="auto">
            <a:xfrm>
              <a:off x="2695960" y="4031928"/>
              <a:ext cx="863600" cy="819151"/>
              <a:chOff x="3810" y="540"/>
              <a:chExt cx="506" cy="480"/>
            </a:xfrm>
          </p:grpSpPr>
          <p:sp>
            <p:nvSpPr>
              <p:cNvPr id="30" name="Freeform 65"/>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1" name="Oval 66"/>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2" name="Freeform 67"/>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3" name="Freeform 68"/>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4" name="Freeform 69"/>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5" name="Oval 70"/>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6" name="Freeform 71"/>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7" name="Freeform 72"/>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8" name="Freeform 73"/>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sp>
            <p:nvSpPr>
              <p:cNvPr id="39" name="Freeform 74"/>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endParaRPr lang="zh-CN" altLang="en-US">
                  <a:latin typeface="+mn-ea"/>
                  <a:ea typeface="+mn-ea"/>
                </a:endParaRPr>
              </a:p>
            </p:txBody>
          </p:sp>
        </p:grpSp>
        <p:sp>
          <p:nvSpPr>
            <p:cNvPr id="28" name="TextBox 75"/>
            <p:cNvSpPr txBox="1"/>
            <p:nvPr/>
          </p:nvSpPr>
          <p:spPr>
            <a:xfrm>
              <a:off x="8585781" y="2834839"/>
              <a:ext cx="2075055" cy="369332"/>
            </a:xfrm>
            <a:prstGeom prst="rect">
              <a:avLst/>
            </a:prstGeom>
            <a:noFill/>
            <a:ln>
              <a:solidFill>
                <a:schemeClr val="tx1"/>
              </a:solidFill>
            </a:ln>
          </p:spPr>
          <p:txBody>
            <a:bodyPr wrap="none" rtlCol="0">
              <a:spAutoFit/>
            </a:bodyPr>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r>
                <a:rPr lang="en-US" altLang="zh-CN" sz="1800" dirty="0" smtClean="0">
                  <a:latin typeface="+mn-ea"/>
                  <a:ea typeface="+mn-ea"/>
                </a:rPr>
                <a:t>Import ISIS route</a:t>
              </a:r>
              <a:endParaRPr lang="zh-CN" altLang="en-US" sz="1800" dirty="0">
                <a:latin typeface="+mn-ea"/>
                <a:ea typeface="+mn-ea"/>
              </a:endParaRPr>
            </a:p>
          </p:txBody>
        </p:sp>
        <p:sp>
          <p:nvSpPr>
            <p:cNvPr id="29" name="AutoShape 15"/>
            <p:cNvSpPr>
              <a:spLocks noChangeArrowheads="1"/>
            </p:cNvSpPr>
            <p:nvPr/>
          </p:nvSpPr>
          <p:spPr bwMode="auto">
            <a:xfrm>
              <a:off x="5214385" y="4360428"/>
              <a:ext cx="863600" cy="320675"/>
            </a:xfrm>
            <a:prstGeom prst="wedgeRectCallout">
              <a:avLst>
                <a:gd name="adj1" fmla="val 70797"/>
                <a:gd name="adj2" fmla="val -233241"/>
              </a:avLst>
            </a:prstGeom>
            <a:solidFill>
              <a:schemeClr val="bg1"/>
            </a:solidFill>
            <a:ln w="3175" algn="ctr">
              <a:solidFill>
                <a:srgbClr val="999999"/>
              </a:solidFill>
              <a:miter lim="800000"/>
              <a:headEnd/>
              <a:tailEnd/>
            </a:ln>
            <a:effectLst/>
          </p:spPr>
          <p:txBody>
            <a:bodyPr lIns="0" tIns="0" rIns="0" bIns="0" anchor="ctr" anchorCtr="1"/>
            <a:lstStyle>
              <a:defPPr>
                <a:defRPr lang="zh-CN"/>
              </a:defPPr>
              <a:lvl1pPr algn="l" rtl="0" fontAlgn="t">
                <a:spcBef>
                  <a:spcPct val="0"/>
                </a:spcBef>
                <a:spcAft>
                  <a:spcPct val="0"/>
                </a:spcAft>
                <a:defRPr kern="1200">
                  <a:solidFill>
                    <a:schemeClr val="tx1"/>
                  </a:solidFill>
                  <a:latin typeface="Arial" pitchFamily="34" charset="0"/>
                  <a:ea typeface="华文细黑" pitchFamily="2" charset="-122"/>
                  <a:cs typeface="+mn-cs"/>
                </a:defRPr>
              </a:lvl1pPr>
              <a:lvl2pPr marL="457200" algn="l" rtl="0" fontAlgn="t">
                <a:spcBef>
                  <a:spcPct val="0"/>
                </a:spcBef>
                <a:spcAft>
                  <a:spcPct val="0"/>
                </a:spcAft>
                <a:defRPr kern="1200">
                  <a:solidFill>
                    <a:schemeClr val="tx1"/>
                  </a:solidFill>
                  <a:latin typeface="Arial" pitchFamily="34" charset="0"/>
                  <a:ea typeface="华文细黑" pitchFamily="2" charset="-122"/>
                  <a:cs typeface="+mn-cs"/>
                </a:defRPr>
              </a:lvl2pPr>
              <a:lvl3pPr marL="914400" algn="l" rtl="0" fontAlgn="t">
                <a:spcBef>
                  <a:spcPct val="0"/>
                </a:spcBef>
                <a:spcAft>
                  <a:spcPct val="0"/>
                </a:spcAft>
                <a:defRPr kern="1200">
                  <a:solidFill>
                    <a:schemeClr val="tx1"/>
                  </a:solidFill>
                  <a:latin typeface="Arial" pitchFamily="34" charset="0"/>
                  <a:ea typeface="华文细黑" pitchFamily="2" charset="-122"/>
                  <a:cs typeface="+mn-cs"/>
                </a:defRPr>
              </a:lvl3pPr>
              <a:lvl4pPr marL="1371600" algn="l" rtl="0" fontAlgn="t">
                <a:spcBef>
                  <a:spcPct val="0"/>
                </a:spcBef>
                <a:spcAft>
                  <a:spcPct val="0"/>
                </a:spcAft>
                <a:defRPr kern="1200">
                  <a:solidFill>
                    <a:schemeClr val="tx1"/>
                  </a:solidFill>
                  <a:latin typeface="Arial" pitchFamily="34" charset="0"/>
                  <a:ea typeface="华文细黑" pitchFamily="2" charset="-122"/>
                  <a:cs typeface="+mn-cs"/>
                </a:defRPr>
              </a:lvl4pPr>
              <a:lvl5pPr marL="1828800" algn="l" rtl="0" fontAlgn="t">
                <a:spcBef>
                  <a:spcPct val="0"/>
                </a:spcBef>
                <a:spcAft>
                  <a:spcPct val="0"/>
                </a:spcAft>
                <a:defRPr kern="1200">
                  <a:solidFill>
                    <a:schemeClr val="tx1"/>
                  </a:solidFill>
                  <a:latin typeface="Arial" pitchFamily="34" charset="0"/>
                  <a:ea typeface="华文细黑" pitchFamily="2" charset="-122"/>
                  <a:cs typeface="+mn-cs"/>
                </a:defRPr>
              </a:lvl5pPr>
              <a:lvl6pPr marL="2286000" algn="l" defTabSz="914400" rtl="0" eaLnBrk="1" latinLnBrk="0" hangingPunct="1">
                <a:defRPr kern="1200">
                  <a:solidFill>
                    <a:schemeClr val="tx1"/>
                  </a:solidFill>
                  <a:latin typeface="Arial" pitchFamily="34" charset="0"/>
                  <a:ea typeface="华文细黑" pitchFamily="2" charset="-122"/>
                  <a:cs typeface="+mn-cs"/>
                </a:defRPr>
              </a:lvl6pPr>
              <a:lvl7pPr marL="2743200" algn="l" defTabSz="914400" rtl="0" eaLnBrk="1" latinLnBrk="0" hangingPunct="1">
                <a:defRPr kern="1200">
                  <a:solidFill>
                    <a:schemeClr val="tx1"/>
                  </a:solidFill>
                  <a:latin typeface="Arial" pitchFamily="34" charset="0"/>
                  <a:ea typeface="华文细黑" pitchFamily="2" charset="-122"/>
                  <a:cs typeface="+mn-cs"/>
                </a:defRPr>
              </a:lvl7pPr>
              <a:lvl8pPr marL="3200400" algn="l" defTabSz="914400" rtl="0" eaLnBrk="1" latinLnBrk="0" hangingPunct="1">
                <a:defRPr kern="1200">
                  <a:solidFill>
                    <a:schemeClr val="tx1"/>
                  </a:solidFill>
                  <a:latin typeface="Arial" pitchFamily="34" charset="0"/>
                  <a:ea typeface="华文细黑" pitchFamily="2" charset="-122"/>
                  <a:cs typeface="+mn-cs"/>
                </a:defRPr>
              </a:lvl8pPr>
              <a:lvl9pPr marL="3657600" algn="l" defTabSz="914400" rtl="0" eaLnBrk="1" latinLnBrk="0" hangingPunct="1">
                <a:defRPr kern="1200">
                  <a:solidFill>
                    <a:schemeClr val="tx1"/>
                  </a:solidFill>
                  <a:latin typeface="Arial" pitchFamily="34"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ABR</a:t>
              </a:r>
            </a:p>
          </p:txBody>
        </p:sp>
      </p:grpSp>
    </p:spTree>
    <p:extLst>
      <p:ext uri="{BB962C8B-B14F-4D97-AF65-F5344CB8AC3E}">
        <p14:creationId xmlns:p14="http://schemas.microsoft.com/office/powerpoint/2010/main" val="32697712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dirty="0" smtClean="0">
                <a:solidFill>
                  <a:schemeClr val="bg1">
                    <a:lumMod val="50000"/>
                  </a:schemeClr>
                </a:solidFill>
              </a:rPr>
              <a:t>Link aggregation technology</a:t>
            </a:r>
          </a:p>
          <a:p>
            <a:r>
              <a:rPr lang="en-US" altLang="zh-CN" b="1" dirty="0" smtClean="0"/>
              <a:t>OSPF protocol </a:t>
            </a:r>
          </a:p>
          <a:p>
            <a:pPr lvl="1"/>
            <a:r>
              <a:rPr lang="en-US" altLang="zh-CN" dirty="0" smtClean="0">
                <a:solidFill>
                  <a:schemeClr val="bg1">
                    <a:lumMod val="50000"/>
                  </a:schemeClr>
                </a:solidFill>
              </a:rPr>
              <a:t>OSPF protocol overview</a:t>
            </a:r>
          </a:p>
          <a:p>
            <a:pPr lvl="1"/>
            <a:r>
              <a:rPr lang="en-US" altLang="zh-CN" dirty="0" smtClean="0">
                <a:solidFill>
                  <a:schemeClr val="bg1">
                    <a:lumMod val="50000"/>
                  </a:schemeClr>
                </a:solidFill>
              </a:rPr>
              <a:t>Basic OSPF concepts</a:t>
            </a:r>
          </a:p>
          <a:p>
            <a:pPr lvl="1">
              <a:buSzPct val="60000"/>
              <a:buFont typeface="Wingdings" panose="05000000000000000000" pitchFamily="2" charset="2"/>
              <a:buChar char="n"/>
            </a:pPr>
            <a:r>
              <a:rPr lang="en-US" altLang="zh-CN" dirty="0" smtClean="0">
                <a:sym typeface="FrutigerNext LT Regular" pitchFamily="34" charset="0"/>
              </a:rPr>
              <a:t>OSPF neighbor and adjacency </a:t>
            </a:r>
            <a:r>
              <a:rPr lang="en-US" altLang="zh-CN" dirty="0">
                <a:sym typeface="FrutigerNext LT Regular" pitchFamily="34" charset="0"/>
              </a:rPr>
              <a:t>r</a:t>
            </a:r>
            <a:r>
              <a:rPr lang="en-US" altLang="zh-CN" dirty="0" smtClean="0">
                <a:sym typeface="FrutigerNext LT Regular" pitchFamily="34" charset="0"/>
              </a:rPr>
              <a:t>elationship</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801882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OSPF Packet Types</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773151914"/>
              </p:ext>
            </p:extLst>
          </p:nvPr>
        </p:nvGraphicFramePr>
        <p:xfrm>
          <a:off x="1451484" y="1965932"/>
          <a:ext cx="8784975" cy="3500811"/>
        </p:xfrm>
        <a:graphic>
          <a:graphicData uri="http://schemas.openxmlformats.org/drawingml/2006/table">
            <a:tbl>
              <a:tblPr firstRow="1" bandRow="1"/>
              <a:tblGrid>
                <a:gridCol w="2928325"/>
                <a:gridCol w="2928325"/>
                <a:gridCol w="2928325"/>
              </a:tblGrid>
              <a:tr h="42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dirty="0" smtClean="0">
                          <a:solidFill>
                            <a:srgbClr val="000000"/>
                          </a:solidFill>
                          <a:latin typeface="+mn-ea"/>
                          <a:ea typeface="+mn-ea"/>
                          <a:cs typeface="Courier New" pitchFamily="49" charset="0"/>
                        </a:rPr>
                        <a:t>Type</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b="1" dirty="0" smtClean="0">
                          <a:latin typeface="+mn-ea"/>
                          <a:ea typeface="+mn-ea"/>
                        </a:rPr>
                        <a:t>Packet name</a:t>
                      </a: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dirty="0" smtClean="0">
                          <a:solidFill>
                            <a:srgbClr val="000000"/>
                          </a:solidFill>
                          <a:latin typeface="+mn-ea"/>
                          <a:ea typeface="+mn-ea"/>
                          <a:cs typeface="Courier New" pitchFamily="49" charset="0"/>
                        </a:rPr>
                        <a:t>Packet function</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738865">
                <a:tc>
                  <a:txBody>
                    <a:bodyPr/>
                    <a:lstStyle/>
                    <a:p>
                      <a:pPr algn="ctr"/>
                      <a:r>
                        <a:rPr lang="en-US" altLang="zh-CN" dirty="0" smtClean="0">
                          <a:latin typeface="+mn-ea"/>
                          <a:ea typeface="+mn-ea"/>
                        </a:rPr>
                        <a:t>1</a:t>
                      </a:r>
                      <a:endParaRPr lang="zh-CN" altLang="en-US" dirty="0">
                        <a:latin typeface="+mn-ea"/>
                        <a:ea typeface="+mn-ea"/>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Hello</a:t>
                      </a:r>
                      <a:endParaRPr lang="zh-CN" altLang="zh-CN" sz="1400" dirty="0" smtClean="0">
                        <a:latin typeface="+mn-ea"/>
                        <a:ea typeface="+mn-ea"/>
                        <a:cs typeface="宋体"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Discover /maintain neighbor </a:t>
                      </a:r>
                      <a:endParaRPr lang="zh-CN" altLang="zh-CN" sz="1400" dirty="0" smtClean="0">
                        <a:latin typeface="+mn-ea"/>
                        <a:ea typeface="+mn-ea"/>
                        <a:cs typeface="宋体" pitchFamily="2" charset="-122"/>
                      </a:endParaRPr>
                    </a:p>
                  </a:txBody>
                  <a:tcPr>
                    <a:lnR w="28575" cap="flat" cmpd="sng" algn="ctr">
                      <a:solidFill>
                        <a:schemeClr val="tx1"/>
                      </a:solidFill>
                      <a:prstDash val="solid"/>
                      <a:round/>
                      <a:headEnd type="none" w="med" len="med"/>
                      <a:tailEnd type="none" w="med" len="med"/>
                    </a:lnR>
                  </a:tcPr>
                </a:tc>
              </a:tr>
              <a:tr h="738865">
                <a:tc>
                  <a:txBody>
                    <a:bodyPr/>
                    <a:lstStyle/>
                    <a:p>
                      <a:pPr algn="ctr"/>
                      <a:r>
                        <a:rPr lang="en-US" altLang="zh-CN" dirty="0" smtClean="0">
                          <a:latin typeface="+mn-ea"/>
                          <a:ea typeface="+mn-ea"/>
                        </a:rPr>
                        <a:t>2</a:t>
                      </a:r>
                      <a:endParaRPr lang="zh-CN" altLang="en-US" dirty="0">
                        <a:latin typeface="+mn-ea"/>
                        <a:ea typeface="+mn-ea"/>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Database Description</a:t>
                      </a:r>
                      <a:endParaRPr lang="zh-CN" altLang="zh-CN" sz="1400" dirty="0" smtClean="0">
                        <a:latin typeface="+mn-ea"/>
                        <a:ea typeface="+mn-ea"/>
                        <a:cs typeface="宋体"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Summarize database contents</a:t>
                      </a:r>
                      <a:endParaRPr lang="zh-CN" altLang="zh-CN" sz="1400" dirty="0" smtClean="0">
                        <a:latin typeface="+mn-ea"/>
                        <a:ea typeface="+mn-ea"/>
                        <a:cs typeface="宋体" pitchFamily="2" charset="-122"/>
                      </a:endParaRPr>
                    </a:p>
                  </a:txBody>
                  <a:tcPr>
                    <a:lnR w="28575" cap="flat" cmpd="sng" algn="ctr">
                      <a:solidFill>
                        <a:schemeClr val="tx1"/>
                      </a:solidFill>
                      <a:prstDash val="solid"/>
                      <a:round/>
                      <a:headEnd type="none" w="med" len="med"/>
                      <a:tailEnd type="none" w="med" len="med"/>
                    </a:lnR>
                  </a:tcPr>
                </a:tc>
              </a:tr>
              <a:tr h="428072">
                <a:tc>
                  <a:txBody>
                    <a:bodyPr/>
                    <a:lstStyle/>
                    <a:p>
                      <a:pPr algn="ctr"/>
                      <a:r>
                        <a:rPr lang="en-US" altLang="zh-CN" dirty="0" smtClean="0">
                          <a:latin typeface="+mn-ea"/>
                          <a:ea typeface="+mn-ea"/>
                        </a:rPr>
                        <a:t>3</a:t>
                      </a:r>
                      <a:endParaRPr lang="zh-CN" altLang="en-US" dirty="0">
                        <a:latin typeface="+mn-ea"/>
                        <a:ea typeface="+mn-ea"/>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Link State Request</a:t>
                      </a:r>
                      <a:endParaRPr lang="zh-CN" altLang="zh-CN" sz="1400" dirty="0" smtClean="0">
                        <a:latin typeface="+mn-ea"/>
                        <a:ea typeface="+mn-ea"/>
                        <a:cs typeface="宋体"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Database download</a:t>
                      </a:r>
                      <a:endParaRPr lang="zh-CN" altLang="zh-CN" sz="1400" dirty="0" smtClean="0">
                        <a:latin typeface="+mn-ea"/>
                        <a:ea typeface="+mn-ea"/>
                        <a:cs typeface="宋体" pitchFamily="2" charset="-122"/>
                      </a:endParaRPr>
                    </a:p>
                  </a:txBody>
                  <a:tcPr>
                    <a:lnR w="28575" cap="flat" cmpd="sng" algn="ctr">
                      <a:solidFill>
                        <a:schemeClr val="tx1"/>
                      </a:solidFill>
                      <a:prstDash val="solid"/>
                      <a:round/>
                      <a:headEnd type="none" w="med" len="med"/>
                      <a:tailEnd type="none" w="med" len="med"/>
                    </a:lnR>
                  </a:tcPr>
                </a:tc>
              </a:tr>
              <a:tr h="428072">
                <a:tc>
                  <a:txBody>
                    <a:bodyPr/>
                    <a:lstStyle/>
                    <a:p>
                      <a:pPr algn="ctr"/>
                      <a:r>
                        <a:rPr lang="en-US" altLang="zh-CN" dirty="0" smtClean="0">
                          <a:latin typeface="+mn-ea"/>
                          <a:ea typeface="+mn-ea"/>
                        </a:rPr>
                        <a:t>4</a:t>
                      </a:r>
                      <a:endParaRPr lang="zh-CN" altLang="en-US" dirty="0">
                        <a:latin typeface="+mn-ea"/>
                        <a:ea typeface="+mn-ea"/>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Link State Update</a:t>
                      </a:r>
                      <a:endParaRPr lang="zh-CN" altLang="zh-CN" sz="1400" dirty="0" smtClean="0">
                        <a:latin typeface="+mn-ea"/>
                        <a:ea typeface="+mn-ea"/>
                        <a:cs typeface="宋体"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Database update</a:t>
                      </a:r>
                      <a:endParaRPr lang="zh-CN" altLang="zh-CN" sz="1400" dirty="0" smtClean="0">
                        <a:latin typeface="+mn-ea"/>
                        <a:ea typeface="+mn-ea"/>
                        <a:cs typeface="宋体" pitchFamily="2" charset="-122"/>
                      </a:endParaRPr>
                    </a:p>
                  </a:txBody>
                  <a:tcPr>
                    <a:lnR w="28575" cap="flat" cmpd="sng" algn="ctr">
                      <a:solidFill>
                        <a:schemeClr val="tx1"/>
                      </a:solidFill>
                      <a:prstDash val="solid"/>
                      <a:round/>
                      <a:headEnd type="none" w="med" len="med"/>
                      <a:tailEnd type="none" w="med" len="med"/>
                    </a:lnR>
                  </a:tcPr>
                </a:tc>
              </a:tr>
              <a:tr h="738865">
                <a:tc>
                  <a:txBody>
                    <a:bodyPr/>
                    <a:lstStyle/>
                    <a:p>
                      <a:pPr algn="ctr"/>
                      <a:r>
                        <a:rPr lang="en-US" altLang="zh-CN" dirty="0" smtClean="0">
                          <a:latin typeface="+mn-ea"/>
                          <a:ea typeface="+mn-ea"/>
                        </a:rPr>
                        <a:t>5</a:t>
                      </a:r>
                      <a:endParaRPr lang="zh-CN" altLang="en-US" dirty="0">
                        <a:latin typeface="+mn-ea"/>
                        <a:ea typeface="+mn-ea"/>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Link State Ack</a:t>
                      </a:r>
                      <a:endParaRPr lang="zh-CN" altLang="zh-CN" sz="1400" dirty="0" smtClean="0">
                        <a:latin typeface="+mn-ea"/>
                        <a:ea typeface="+mn-ea"/>
                        <a:cs typeface="宋体" pitchFamily="2" charset="-122"/>
                      </a:endParaRPr>
                    </a:p>
                  </a:txBody>
                  <a:tcP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smtClean="0">
                          <a:solidFill>
                            <a:srgbClr val="000000"/>
                          </a:solidFill>
                          <a:latin typeface="+mn-ea"/>
                          <a:ea typeface="+mn-ea"/>
                          <a:cs typeface="宋体" pitchFamily="2" charset="-122"/>
                        </a:rPr>
                        <a:t>Flooding acknowledgement</a:t>
                      </a:r>
                      <a:endParaRPr lang="zh-CN" altLang="zh-CN" sz="1400" dirty="0" smtClean="0">
                        <a:latin typeface="+mn-ea"/>
                        <a:ea typeface="+mn-ea"/>
                        <a:cs typeface="宋体" pitchFamily="2" charset="-122"/>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03225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95500" y="410400"/>
            <a:ext cx="9831600" cy="1024280"/>
          </a:xfrm>
        </p:spPr>
        <p:txBody>
          <a:bodyPr/>
          <a:lstStyle/>
          <a:p>
            <a:r>
              <a:rPr lang="en-US" altLang="zh-CN" sz="3000" dirty="0" smtClean="0"/>
              <a:t>OSPF Packet Header Authentication-Interface Authentication</a:t>
            </a:r>
            <a:endParaRPr lang="zh-CN" altLang="en-US" sz="3000" dirty="0"/>
          </a:p>
        </p:txBody>
      </p:sp>
      <p:grpSp>
        <p:nvGrpSpPr>
          <p:cNvPr id="3" name="组合 5"/>
          <p:cNvGrpSpPr/>
          <p:nvPr/>
        </p:nvGrpSpPr>
        <p:grpSpPr>
          <a:xfrm>
            <a:off x="1739516" y="1371601"/>
            <a:ext cx="7786051" cy="3074160"/>
            <a:chOff x="1142433" y="1371601"/>
            <a:chExt cx="6859133" cy="3074160"/>
          </a:xfrm>
        </p:grpSpPr>
        <p:sp>
          <p:nvSpPr>
            <p:cNvPr id="7" name="AutoShape 19"/>
            <p:cNvSpPr>
              <a:spLocks noChangeArrowheads="1"/>
            </p:cNvSpPr>
            <p:nvPr/>
          </p:nvSpPr>
          <p:spPr bwMode="auto">
            <a:xfrm>
              <a:off x="3203848" y="1371601"/>
              <a:ext cx="3068936" cy="603504"/>
            </a:xfrm>
            <a:prstGeom prst="roundRect">
              <a:avLst>
                <a:gd name="adj" fmla="val 19009"/>
              </a:avLst>
            </a:prstGeom>
            <a:solidFill>
              <a:schemeClr val="bg1"/>
            </a:solidFill>
            <a:ln w="3175" algn="ctr">
              <a:solidFill>
                <a:srgbClr val="777777"/>
              </a:solidFill>
              <a:round/>
              <a:headEnd/>
              <a:tailEnd/>
            </a:ln>
          </p:spPr>
          <p:txBody>
            <a:bodyPr lIns="0" tIns="0" rIns="0" bIns="0" anchor="ctr" anchorCtr="1"/>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Configure simple password "</a:t>
              </a:r>
              <a:r>
                <a:rPr lang="en-US" altLang="zh-CN" sz="1800" dirty="0" err="1">
                  <a:latin typeface="+mn-ea"/>
                  <a:ea typeface="+mn-ea"/>
                </a:rPr>
                <a:t>huawei</a:t>
              </a:r>
              <a:r>
                <a:rPr lang="en-US" altLang="zh-CN" sz="1800" dirty="0">
                  <a:latin typeface="+mn-ea"/>
                  <a:ea typeface="+mn-ea"/>
                </a:rPr>
                <a:t>"</a:t>
              </a:r>
            </a:p>
          </p:txBody>
        </p:sp>
        <p:sp>
          <p:nvSpPr>
            <p:cNvPr id="8" name="Line 3"/>
            <p:cNvSpPr>
              <a:spLocks noChangeShapeType="1"/>
            </p:cNvSpPr>
            <p:nvPr/>
          </p:nvSpPr>
          <p:spPr bwMode="auto">
            <a:xfrm>
              <a:off x="3547495" y="3424545"/>
              <a:ext cx="2159000"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9" name="Text Box 4"/>
            <p:cNvSpPr txBox="1">
              <a:spLocks noChangeArrowheads="1"/>
            </p:cNvSpPr>
            <p:nvPr/>
          </p:nvSpPr>
          <p:spPr bwMode="auto">
            <a:xfrm>
              <a:off x="1498033" y="2924502"/>
              <a:ext cx="1150937" cy="55399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Loopback0</a:t>
              </a:r>
            </a:p>
          </p:txBody>
        </p:sp>
        <p:sp>
          <p:nvSpPr>
            <p:cNvPr id="10" name="Line 5"/>
            <p:cNvSpPr>
              <a:spLocks noChangeShapeType="1"/>
            </p:cNvSpPr>
            <p:nvPr/>
          </p:nvSpPr>
          <p:spPr bwMode="auto">
            <a:xfrm flipH="1">
              <a:off x="1425008" y="3424545"/>
              <a:ext cx="1258887"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1" name="Text Box 6"/>
            <p:cNvSpPr txBox="1">
              <a:spLocks noChangeArrowheads="1"/>
            </p:cNvSpPr>
            <p:nvPr/>
          </p:nvSpPr>
          <p:spPr bwMode="auto">
            <a:xfrm>
              <a:off x="1498033" y="3424545"/>
              <a:ext cx="1150937"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1.1.1.1/32</a:t>
              </a:r>
            </a:p>
          </p:txBody>
        </p:sp>
        <p:sp>
          <p:nvSpPr>
            <p:cNvPr id="12" name="Text Box 7"/>
            <p:cNvSpPr txBox="1">
              <a:spLocks noChangeArrowheads="1"/>
            </p:cNvSpPr>
            <p:nvPr/>
          </p:nvSpPr>
          <p:spPr bwMode="auto">
            <a:xfrm>
              <a:off x="2793433" y="3886507"/>
              <a:ext cx="647700" cy="244475"/>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600" b="1" dirty="0">
                  <a:solidFill>
                    <a:srgbClr val="006699"/>
                  </a:solidFill>
                  <a:latin typeface="+mn-ea"/>
                  <a:ea typeface="+mn-ea"/>
                </a:rPr>
                <a:t>RTA</a:t>
              </a:r>
            </a:p>
          </p:txBody>
        </p:sp>
        <p:sp>
          <p:nvSpPr>
            <p:cNvPr id="13" name="Text Box 8"/>
            <p:cNvSpPr txBox="1">
              <a:spLocks noChangeArrowheads="1"/>
            </p:cNvSpPr>
            <p:nvPr/>
          </p:nvSpPr>
          <p:spPr bwMode="auto">
            <a:xfrm>
              <a:off x="5817620" y="3886507"/>
              <a:ext cx="647700" cy="244475"/>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600" b="1">
                  <a:solidFill>
                    <a:srgbClr val="006699"/>
                  </a:solidFill>
                  <a:latin typeface="+mn-ea"/>
                  <a:ea typeface="+mn-ea"/>
                </a:rPr>
                <a:t>RTB</a:t>
              </a:r>
            </a:p>
          </p:txBody>
        </p:sp>
        <p:sp>
          <p:nvSpPr>
            <p:cNvPr id="14" name="Text Box 9"/>
            <p:cNvSpPr txBox="1">
              <a:spLocks noChangeArrowheads="1"/>
            </p:cNvSpPr>
            <p:nvPr/>
          </p:nvSpPr>
          <p:spPr bwMode="auto">
            <a:xfrm>
              <a:off x="6644708" y="2924502"/>
              <a:ext cx="1150937" cy="55399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Loopback0</a:t>
              </a:r>
            </a:p>
          </p:txBody>
        </p:sp>
        <p:sp>
          <p:nvSpPr>
            <p:cNvPr id="15" name="Line 10"/>
            <p:cNvSpPr>
              <a:spLocks noChangeShapeType="1"/>
            </p:cNvSpPr>
            <p:nvPr/>
          </p:nvSpPr>
          <p:spPr bwMode="auto">
            <a:xfrm flipH="1">
              <a:off x="6571683" y="3424545"/>
              <a:ext cx="1258887"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6" name="Text Box 11"/>
            <p:cNvSpPr txBox="1">
              <a:spLocks noChangeArrowheads="1"/>
            </p:cNvSpPr>
            <p:nvPr/>
          </p:nvSpPr>
          <p:spPr bwMode="auto">
            <a:xfrm>
              <a:off x="6644708" y="3424545"/>
              <a:ext cx="1150937"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2.2.2.2/32</a:t>
              </a:r>
            </a:p>
          </p:txBody>
        </p:sp>
        <p:sp>
          <p:nvSpPr>
            <p:cNvPr id="17" name="Text Box 12"/>
            <p:cNvSpPr txBox="1">
              <a:spLocks noChangeArrowheads="1"/>
            </p:cNvSpPr>
            <p:nvPr/>
          </p:nvSpPr>
          <p:spPr bwMode="auto">
            <a:xfrm>
              <a:off x="3547495" y="3135620"/>
              <a:ext cx="576263"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E0/0</a:t>
              </a:r>
            </a:p>
          </p:txBody>
        </p:sp>
        <p:sp>
          <p:nvSpPr>
            <p:cNvPr id="18" name="Text Box 13"/>
            <p:cNvSpPr txBox="1">
              <a:spLocks noChangeArrowheads="1"/>
            </p:cNvSpPr>
            <p:nvPr/>
          </p:nvSpPr>
          <p:spPr bwMode="auto">
            <a:xfrm>
              <a:off x="5168333" y="3105457"/>
              <a:ext cx="576262" cy="27463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E0/0</a:t>
              </a:r>
            </a:p>
          </p:txBody>
        </p:sp>
        <p:sp>
          <p:nvSpPr>
            <p:cNvPr id="19" name="Text Box 14"/>
            <p:cNvSpPr txBox="1">
              <a:spLocks noChangeArrowheads="1"/>
            </p:cNvSpPr>
            <p:nvPr/>
          </p:nvSpPr>
          <p:spPr bwMode="auto">
            <a:xfrm>
              <a:off x="3549083" y="3284865"/>
              <a:ext cx="1150937" cy="55399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10.1.1.1/30</a:t>
              </a:r>
            </a:p>
          </p:txBody>
        </p:sp>
        <p:sp>
          <p:nvSpPr>
            <p:cNvPr id="20" name="Text Box 15"/>
            <p:cNvSpPr txBox="1">
              <a:spLocks noChangeArrowheads="1"/>
            </p:cNvSpPr>
            <p:nvPr/>
          </p:nvSpPr>
          <p:spPr bwMode="auto">
            <a:xfrm>
              <a:off x="5385820" y="3424545"/>
              <a:ext cx="287338"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.2</a:t>
              </a:r>
            </a:p>
          </p:txBody>
        </p:sp>
        <p:sp>
          <p:nvSpPr>
            <p:cNvPr id="21" name="Text Box 16"/>
            <p:cNvSpPr txBox="1">
              <a:spLocks noChangeArrowheads="1"/>
            </p:cNvSpPr>
            <p:nvPr/>
          </p:nvSpPr>
          <p:spPr bwMode="auto">
            <a:xfrm>
              <a:off x="4090420" y="2676832"/>
              <a:ext cx="935038" cy="274638"/>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b="1" dirty="0">
                  <a:solidFill>
                    <a:srgbClr val="009999"/>
                  </a:solidFill>
                  <a:latin typeface="+mn-ea"/>
                  <a:ea typeface="+mn-ea"/>
                </a:rPr>
                <a:t> Area 1</a:t>
              </a:r>
            </a:p>
          </p:txBody>
        </p:sp>
        <p:grpSp>
          <p:nvGrpSpPr>
            <p:cNvPr id="5" name="Group 66"/>
            <p:cNvGrpSpPr>
              <a:grpSpLocks noChangeAspect="1"/>
            </p:cNvGrpSpPr>
            <p:nvPr/>
          </p:nvGrpSpPr>
          <p:grpSpPr bwMode="auto">
            <a:xfrm>
              <a:off x="2666885" y="3070079"/>
              <a:ext cx="886789" cy="664482"/>
              <a:chOff x="3810" y="540"/>
              <a:chExt cx="506" cy="480"/>
            </a:xfrm>
          </p:grpSpPr>
          <p:sp>
            <p:nvSpPr>
              <p:cNvPr id="35" name="Freeform 67"/>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6" name="Oval 68"/>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7" name="Freeform 69"/>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8" name="Freeform 70"/>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9" name="Freeform 71"/>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0" name="Oval 72"/>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1" name="Freeform 73"/>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2" name="Freeform 74"/>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3" name="Freeform 75"/>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4" name="Freeform 76"/>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grpSp>
          <p:nvGrpSpPr>
            <p:cNvPr id="6" name="Group 66"/>
            <p:cNvGrpSpPr>
              <a:grpSpLocks noChangeAspect="1"/>
            </p:cNvGrpSpPr>
            <p:nvPr/>
          </p:nvGrpSpPr>
          <p:grpSpPr bwMode="auto">
            <a:xfrm>
              <a:off x="5707627" y="3062822"/>
              <a:ext cx="886789" cy="664482"/>
              <a:chOff x="3810" y="540"/>
              <a:chExt cx="506" cy="480"/>
            </a:xfrm>
          </p:grpSpPr>
          <p:sp>
            <p:nvSpPr>
              <p:cNvPr id="25" name="Freeform 67"/>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6" name="Oval 68"/>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7" name="Freeform 69"/>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8" name="Freeform 70"/>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9" name="Freeform 71"/>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0" name="Oval 72"/>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1" name="Freeform 73"/>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2" name="Freeform 74"/>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3" name="Freeform 75"/>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4" name="Freeform 76"/>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sp>
          <p:nvSpPr>
            <p:cNvPr id="24" name="Oval 3"/>
            <p:cNvSpPr>
              <a:spLocks noChangeArrowheads="1"/>
            </p:cNvSpPr>
            <p:nvPr/>
          </p:nvSpPr>
          <p:spPr bwMode="auto">
            <a:xfrm>
              <a:off x="1142433" y="2170192"/>
              <a:ext cx="6859133" cy="2275569"/>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graphicFrame>
        <p:nvGraphicFramePr>
          <p:cNvPr id="45" name="表格 44"/>
          <p:cNvGraphicFramePr>
            <a:graphicFrameLocks noGrp="1"/>
          </p:cNvGraphicFramePr>
          <p:nvPr>
            <p:extLst>
              <p:ext uri="{D42A27DB-BD31-4B8C-83A1-F6EECF244321}">
                <p14:modId xmlns:p14="http://schemas.microsoft.com/office/powerpoint/2010/main" val="2545200052"/>
              </p:ext>
            </p:extLst>
          </p:nvPr>
        </p:nvGraphicFramePr>
        <p:xfrm>
          <a:off x="2937016" y="4656709"/>
          <a:ext cx="6441142" cy="1376934"/>
        </p:xfrm>
        <a:graphic>
          <a:graphicData uri="http://schemas.openxmlformats.org/drawingml/2006/table">
            <a:tbl>
              <a:tblPr/>
              <a:tblGrid>
                <a:gridCol w="6441142"/>
              </a:tblGrid>
              <a:tr h="0">
                <a:tc>
                  <a:txBody>
                    <a:bodyPr/>
                    <a:lstStyle/>
                    <a:p>
                      <a:pPr>
                        <a:lnSpc>
                          <a:spcPct val="150000"/>
                        </a:lnSpc>
                        <a:spcAft>
                          <a:spcPts val="0"/>
                        </a:spcAft>
                      </a:pPr>
                      <a:r>
                        <a:rPr lang="en-US" sz="1600" b="1" dirty="0">
                          <a:solidFill>
                            <a:srgbClr val="C00000"/>
                          </a:solidFill>
                          <a:latin typeface="+mn-ea"/>
                          <a:ea typeface="+mn-ea"/>
                        </a:rPr>
                        <a:t>[RTA-Ethernet0/0]</a:t>
                      </a:r>
                      <a:r>
                        <a:rPr lang="en-US" sz="1600" b="1" dirty="0" err="1">
                          <a:solidFill>
                            <a:srgbClr val="C00000"/>
                          </a:solidFill>
                          <a:latin typeface="+mn-ea"/>
                          <a:ea typeface="+mn-ea"/>
                        </a:rPr>
                        <a:t>ospf</a:t>
                      </a:r>
                      <a:r>
                        <a:rPr lang="en-US" sz="1600" b="1" dirty="0">
                          <a:solidFill>
                            <a:srgbClr val="C00000"/>
                          </a:solidFill>
                          <a:latin typeface="+mn-ea"/>
                          <a:ea typeface="+mn-ea"/>
                        </a:rPr>
                        <a:t> authentication-mode simple plain </a:t>
                      </a:r>
                      <a:r>
                        <a:rPr lang="en-US" sz="1600" b="1" dirty="0" err="1">
                          <a:solidFill>
                            <a:srgbClr val="C00000"/>
                          </a:solidFill>
                          <a:latin typeface="+mn-ea"/>
                          <a:ea typeface="+mn-ea"/>
                        </a:rPr>
                        <a:t>huawei</a:t>
                      </a:r>
                      <a:endParaRPr lang="zh-CN" sz="1600" dirty="0">
                        <a:solidFill>
                          <a:srgbClr val="C00000"/>
                        </a:solidFill>
                        <a:latin typeface="+mn-ea"/>
                        <a:ea typeface="+mn-ea"/>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0">
                <a:tc>
                  <a:txBody>
                    <a:bodyPr/>
                    <a:lstStyle/>
                    <a:p>
                      <a:pPr>
                        <a:lnSpc>
                          <a:spcPct val="150000"/>
                        </a:lnSpc>
                        <a:spcAft>
                          <a:spcPts val="0"/>
                        </a:spcAft>
                      </a:pPr>
                      <a:r>
                        <a:rPr lang="en-US" sz="1600" b="1" dirty="0">
                          <a:solidFill>
                            <a:srgbClr val="C00000"/>
                          </a:solidFill>
                          <a:latin typeface="+mn-ea"/>
                          <a:ea typeface="+mn-ea"/>
                        </a:rPr>
                        <a:t>[RTB-Ethernet0/0]</a:t>
                      </a:r>
                      <a:r>
                        <a:rPr lang="en-US" sz="1600" b="1" dirty="0" err="1">
                          <a:solidFill>
                            <a:srgbClr val="C00000"/>
                          </a:solidFill>
                          <a:latin typeface="+mn-ea"/>
                          <a:ea typeface="+mn-ea"/>
                        </a:rPr>
                        <a:t>ospf</a:t>
                      </a:r>
                      <a:r>
                        <a:rPr lang="en-US" sz="1600" b="1" dirty="0">
                          <a:solidFill>
                            <a:srgbClr val="C00000"/>
                          </a:solidFill>
                          <a:latin typeface="+mn-ea"/>
                          <a:ea typeface="+mn-ea"/>
                        </a:rPr>
                        <a:t> authentication-mode simple plain </a:t>
                      </a:r>
                      <a:r>
                        <a:rPr lang="en-US" sz="1600" b="1" dirty="0" err="1">
                          <a:solidFill>
                            <a:srgbClr val="C00000"/>
                          </a:solidFill>
                          <a:latin typeface="+mn-ea"/>
                          <a:ea typeface="+mn-ea"/>
                        </a:rPr>
                        <a:t>huawei</a:t>
                      </a:r>
                      <a:endParaRPr lang="zh-CN" sz="1600" dirty="0">
                        <a:solidFill>
                          <a:srgbClr val="C00000"/>
                        </a:solidFill>
                        <a:latin typeface="+mn-ea"/>
                        <a:ea typeface="+mn-ea"/>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extLst>
      <p:ext uri="{BB962C8B-B14F-4D97-AF65-F5344CB8AC3E}">
        <p14:creationId xmlns:p14="http://schemas.microsoft.com/office/powerpoint/2010/main" val="3527452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19"/>
          <p:cNvSpPr>
            <a:spLocks noGrp="1"/>
          </p:cNvSpPr>
          <p:nvPr>
            <p:ph type="body" sz="quarter" idx="12"/>
          </p:nvPr>
        </p:nvSpPr>
        <p:spPr>
          <a:xfrm>
            <a:off x="1595500" y="410400"/>
            <a:ext cx="9831600" cy="1024280"/>
          </a:xfrm>
        </p:spPr>
        <p:txBody>
          <a:bodyPr/>
          <a:lstStyle/>
          <a:p>
            <a:r>
              <a:rPr lang="en-US" altLang="zh-CN" sz="3000" dirty="0" smtClean="0"/>
              <a:t>OSPF Packet Header Authentication-Area Authentication</a:t>
            </a:r>
            <a:endParaRPr lang="zh-CN" altLang="en-US" sz="3000" dirty="0"/>
          </a:p>
        </p:txBody>
      </p:sp>
      <p:graphicFrame>
        <p:nvGraphicFramePr>
          <p:cNvPr id="44" name="表格 43"/>
          <p:cNvGraphicFramePr>
            <a:graphicFrameLocks noGrp="1"/>
          </p:cNvGraphicFramePr>
          <p:nvPr>
            <p:extLst>
              <p:ext uri="{D42A27DB-BD31-4B8C-83A1-F6EECF244321}">
                <p14:modId xmlns:p14="http://schemas.microsoft.com/office/powerpoint/2010/main" val="2007941585"/>
              </p:ext>
            </p:extLst>
          </p:nvPr>
        </p:nvGraphicFramePr>
        <p:xfrm>
          <a:off x="2909289" y="4562585"/>
          <a:ext cx="6360216" cy="1502038"/>
        </p:xfrm>
        <a:graphic>
          <a:graphicData uri="http://schemas.openxmlformats.org/drawingml/2006/table">
            <a:tbl>
              <a:tblPr/>
              <a:tblGrid>
                <a:gridCol w="6360216"/>
              </a:tblGrid>
              <a:tr h="751019">
                <a:tc>
                  <a:txBody>
                    <a:bodyPr/>
                    <a:lstStyle/>
                    <a:p>
                      <a:pPr>
                        <a:lnSpc>
                          <a:spcPct val="150000"/>
                        </a:lnSpc>
                        <a:spcAft>
                          <a:spcPts val="0"/>
                        </a:spcAft>
                      </a:pPr>
                      <a:r>
                        <a:rPr lang="en-US" sz="1600" b="1" dirty="0">
                          <a:solidFill>
                            <a:srgbClr val="C00000"/>
                          </a:solidFill>
                          <a:latin typeface="+mn-ea"/>
                          <a:ea typeface="+mn-ea"/>
                        </a:rPr>
                        <a:t>[RTA-ospf-1-area-0.0.0.1]authentication-mode simple plain </a:t>
                      </a:r>
                      <a:r>
                        <a:rPr lang="en-US" sz="1600" b="1" dirty="0" err="1">
                          <a:solidFill>
                            <a:srgbClr val="C00000"/>
                          </a:solidFill>
                          <a:latin typeface="+mn-ea"/>
                          <a:ea typeface="+mn-ea"/>
                        </a:rPr>
                        <a:t>huawei</a:t>
                      </a:r>
                      <a:endParaRPr lang="zh-CN" sz="1600" dirty="0">
                        <a:solidFill>
                          <a:srgbClr val="C00000"/>
                        </a:solidFill>
                        <a:latin typeface="+mn-ea"/>
                        <a:ea typeface="+mn-ea"/>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751019">
                <a:tc>
                  <a:txBody>
                    <a:bodyPr/>
                    <a:lstStyle/>
                    <a:p>
                      <a:pPr>
                        <a:lnSpc>
                          <a:spcPct val="150000"/>
                        </a:lnSpc>
                        <a:spcAft>
                          <a:spcPts val="0"/>
                        </a:spcAft>
                      </a:pPr>
                      <a:r>
                        <a:rPr lang="en-US" sz="1600" b="1" dirty="0">
                          <a:solidFill>
                            <a:srgbClr val="C00000"/>
                          </a:solidFill>
                          <a:latin typeface="+mn-ea"/>
                          <a:ea typeface="+mn-ea"/>
                        </a:rPr>
                        <a:t>[RTB-ospf-1-area-0.0.0.1]authentication-mode simple plain </a:t>
                      </a:r>
                      <a:r>
                        <a:rPr lang="en-US" sz="1600" b="1" dirty="0" err="1">
                          <a:solidFill>
                            <a:srgbClr val="C00000"/>
                          </a:solidFill>
                          <a:latin typeface="+mn-ea"/>
                          <a:ea typeface="+mn-ea"/>
                        </a:rPr>
                        <a:t>huawei</a:t>
                      </a:r>
                      <a:endParaRPr lang="zh-CN" sz="1600" dirty="0">
                        <a:solidFill>
                          <a:srgbClr val="C00000"/>
                        </a:solidFill>
                        <a:latin typeface="+mn-ea"/>
                        <a:ea typeface="+mn-ea"/>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pSp>
        <p:nvGrpSpPr>
          <p:cNvPr id="45" name="组合 44"/>
          <p:cNvGrpSpPr/>
          <p:nvPr/>
        </p:nvGrpSpPr>
        <p:grpSpPr>
          <a:xfrm>
            <a:off x="2130966" y="1448780"/>
            <a:ext cx="7930067" cy="3001009"/>
            <a:chOff x="2666434" y="1444753"/>
            <a:chExt cx="6859133" cy="3001009"/>
          </a:xfrm>
        </p:grpSpPr>
        <p:sp>
          <p:nvSpPr>
            <p:cNvPr id="6" name="Line 3"/>
            <p:cNvSpPr>
              <a:spLocks noChangeShapeType="1"/>
            </p:cNvSpPr>
            <p:nvPr/>
          </p:nvSpPr>
          <p:spPr bwMode="auto">
            <a:xfrm>
              <a:off x="5071495" y="3424545"/>
              <a:ext cx="2159000"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7" name="Text Box 4"/>
            <p:cNvSpPr txBox="1">
              <a:spLocks noChangeArrowheads="1"/>
            </p:cNvSpPr>
            <p:nvPr/>
          </p:nvSpPr>
          <p:spPr bwMode="auto">
            <a:xfrm>
              <a:off x="3022034" y="2924502"/>
              <a:ext cx="1150937" cy="55399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Loopback0</a:t>
              </a:r>
            </a:p>
          </p:txBody>
        </p:sp>
        <p:sp>
          <p:nvSpPr>
            <p:cNvPr id="8" name="Line 5"/>
            <p:cNvSpPr>
              <a:spLocks noChangeShapeType="1"/>
            </p:cNvSpPr>
            <p:nvPr/>
          </p:nvSpPr>
          <p:spPr bwMode="auto">
            <a:xfrm flipH="1">
              <a:off x="2949009" y="3424545"/>
              <a:ext cx="1258887"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9" name="Text Box 6"/>
            <p:cNvSpPr txBox="1">
              <a:spLocks noChangeArrowheads="1"/>
            </p:cNvSpPr>
            <p:nvPr/>
          </p:nvSpPr>
          <p:spPr bwMode="auto">
            <a:xfrm>
              <a:off x="3022034" y="3424546"/>
              <a:ext cx="1150937"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1.1.1.1/32</a:t>
              </a:r>
            </a:p>
          </p:txBody>
        </p:sp>
        <p:sp>
          <p:nvSpPr>
            <p:cNvPr id="10" name="Text Box 7"/>
            <p:cNvSpPr txBox="1">
              <a:spLocks noChangeArrowheads="1"/>
            </p:cNvSpPr>
            <p:nvPr/>
          </p:nvSpPr>
          <p:spPr bwMode="auto">
            <a:xfrm>
              <a:off x="4317433" y="3886508"/>
              <a:ext cx="647700" cy="244475"/>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600" b="1">
                  <a:solidFill>
                    <a:srgbClr val="006699"/>
                  </a:solidFill>
                  <a:latin typeface="+mn-ea"/>
                  <a:ea typeface="+mn-ea"/>
                </a:rPr>
                <a:t>RTA</a:t>
              </a:r>
            </a:p>
          </p:txBody>
        </p:sp>
        <p:sp>
          <p:nvSpPr>
            <p:cNvPr id="11" name="Text Box 8"/>
            <p:cNvSpPr txBox="1">
              <a:spLocks noChangeArrowheads="1"/>
            </p:cNvSpPr>
            <p:nvPr/>
          </p:nvSpPr>
          <p:spPr bwMode="auto">
            <a:xfrm>
              <a:off x="7341620" y="3886508"/>
              <a:ext cx="647700" cy="244475"/>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600" b="1">
                  <a:solidFill>
                    <a:srgbClr val="006699"/>
                  </a:solidFill>
                  <a:latin typeface="+mn-ea"/>
                  <a:ea typeface="+mn-ea"/>
                </a:rPr>
                <a:t>RTB</a:t>
              </a:r>
            </a:p>
          </p:txBody>
        </p:sp>
        <p:sp>
          <p:nvSpPr>
            <p:cNvPr id="12" name="Text Box 9"/>
            <p:cNvSpPr txBox="1">
              <a:spLocks noChangeArrowheads="1"/>
            </p:cNvSpPr>
            <p:nvPr/>
          </p:nvSpPr>
          <p:spPr bwMode="auto">
            <a:xfrm>
              <a:off x="8168709" y="2924502"/>
              <a:ext cx="1150937" cy="55399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Loopback0</a:t>
              </a:r>
            </a:p>
          </p:txBody>
        </p:sp>
        <p:sp>
          <p:nvSpPr>
            <p:cNvPr id="13" name="Line 10"/>
            <p:cNvSpPr>
              <a:spLocks noChangeShapeType="1"/>
            </p:cNvSpPr>
            <p:nvPr/>
          </p:nvSpPr>
          <p:spPr bwMode="auto">
            <a:xfrm flipH="1">
              <a:off x="8095684" y="3424545"/>
              <a:ext cx="1258887"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4" name="Text Box 11"/>
            <p:cNvSpPr txBox="1">
              <a:spLocks noChangeArrowheads="1"/>
            </p:cNvSpPr>
            <p:nvPr/>
          </p:nvSpPr>
          <p:spPr bwMode="auto">
            <a:xfrm>
              <a:off x="8168709" y="3424546"/>
              <a:ext cx="1150937"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2.2.2.2/32</a:t>
              </a:r>
            </a:p>
          </p:txBody>
        </p:sp>
        <p:sp>
          <p:nvSpPr>
            <p:cNvPr id="15" name="Text Box 12"/>
            <p:cNvSpPr txBox="1">
              <a:spLocks noChangeArrowheads="1"/>
            </p:cNvSpPr>
            <p:nvPr/>
          </p:nvSpPr>
          <p:spPr bwMode="auto">
            <a:xfrm>
              <a:off x="5071496" y="3135621"/>
              <a:ext cx="576263"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E0/0</a:t>
              </a:r>
            </a:p>
          </p:txBody>
        </p:sp>
        <p:sp>
          <p:nvSpPr>
            <p:cNvPr id="16" name="Text Box 13"/>
            <p:cNvSpPr txBox="1">
              <a:spLocks noChangeArrowheads="1"/>
            </p:cNvSpPr>
            <p:nvPr/>
          </p:nvSpPr>
          <p:spPr bwMode="auto">
            <a:xfrm>
              <a:off x="6692333" y="3105457"/>
              <a:ext cx="576262" cy="27463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E0/0</a:t>
              </a:r>
            </a:p>
          </p:txBody>
        </p:sp>
        <p:sp>
          <p:nvSpPr>
            <p:cNvPr id="17" name="Text Box 14"/>
            <p:cNvSpPr txBox="1">
              <a:spLocks noChangeArrowheads="1"/>
            </p:cNvSpPr>
            <p:nvPr/>
          </p:nvSpPr>
          <p:spPr bwMode="auto">
            <a:xfrm>
              <a:off x="5073084" y="3284866"/>
              <a:ext cx="1150937" cy="55399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10.1.1.1/30</a:t>
              </a:r>
            </a:p>
          </p:txBody>
        </p:sp>
        <p:sp>
          <p:nvSpPr>
            <p:cNvPr id="18" name="Text Box 15"/>
            <p:cNvSpPr txBox="1">
              <a:spLocks noChangeArrowheads="1"/>
            </p:cNvSpPr>
            <p:nvPr/>
          </p:nvSpPr>
          <p:spPr bwMode="auto">
            <a:xfrm>
              <a:off x="6909820" y="3424546"/>
              <a:ext cx="287338"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dirty="0">
                  <a:latin typeface="+mn-ea"/>
                  <a:ea typeface="+mn-ea"/>
                </a:rPr>
                <a:t>.2</a:t>
              </a:r>
            </a:p>
          </p:txBody>
        </p:sp>
        <p:sp>
          <p:nvSpPr>
            <p:cNvPr id="19" name="Text Box 16"/>
            <p:cNvSpPr txBox="1">
              <a:spLocks noChangeArrowheads="1"/>
            </p:cNvSpPr>
            <p:nvPr/>
          </p:nvSpPr>
          <p:spPr bwMode="auto">
            <a:xfrm>
              <a:off x="5614420" y="2676832"/>
              <a:ext cx="935038" cy="274638"/>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b="1" dirty="0">
                  <a:solidFill>
                    <a:srgbClr val="009999"/>
                  </a:solidFill>
                  <a:latin typeface="+mn-ea"/>
                  <a:ea typeface="+mn-ea"/>
                </a:rPr>
                <a:t> </a:t>
              </a:r>
              <a:r>
                <a:rPr lang="en-US" altLang="zh-CN" sz="1800" b="1" dirty="0">
                  <a:solidFill>
                    <a:srgbClr val="009999"/>
                  </a:solidFill>
                  <a:latin typeface="+mn-ea"/>
                  <a:ea typeface="+mn-ea"/>
                </a:rPr>
                <a:t>Area 1</a:t>
              </a:r>
            </a:p>
          </p:txBody>
        </p:sp>
        <p:grpSp>
          <p:nvGrpSpPr>
            <p:cNvPr id="3" name="Group 66"/>
            <p:cNvGrpSpPr>
              <a:grpSpLocks noChangeAspect="1"/>
            </p:cNvGrpSpPr>
            <p:nvPr/>
          </p:nvGrpSpPr>
          <p:grpSpPr bwMode="auto">
            <a:xfrm>
              <a:off x="4190886" y="3070079"/>
              <a:ext cx="886789" cy="664482"/>
              <a:chOff x="3810" y="540"/>
              <a:chExt cx="506" cy="480"/>
            </a:xfrm>
          </p:grpSpPr>
          <p:sp>
            <p:nvSpPr>
              <p:cNvPr id="21" name="Freeform 67"/>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2" name="Oval 68"/>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3" name="Freeform 69"/>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4" name="Freeform 70"/>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5" name="Freeform 71"/>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6" name="Oval 72"/>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7" name="Freeform 73"/>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8" name="Freeform 74"/>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9" name="Freeform 75"/>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0" name="Freeform 76"/>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grpSp>
          <p:nvGrpSpPr>
            <p:cNvPr id="5" name="Group 66"/>
            <p:cNvGrpSpPr>
              <a:grpSpLocks noChangeAspect="1"/>
            </p:cNvGrpSpPr>
            <p:nvPr/>
          </p:nvGrpSpPr>
          <p:grpSpPr bwMode="auto">
            <a:xfrm>
              <a:off x="7231628" y="3062822"/>
              <a:ext cx="886789" cy="664482"/>
              <a:chOff x="3810" y="540"/>
              <a:chExt cx="506" cy="480"/>
            </a:xfrm>
          </p:grpSpPr>
          <p:sp>
            <p:nvSpPr>
              <p:cNvPr id="32" name="Freeform 67"/>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3" name="Oval 68"/>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4" name="Freeform 69"/>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5" name="Freeform 70"/>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6" name="Freeform 71"/>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7" name="Oval 72"/>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8" name="Freeform 73"/>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9" name="Freeform 74"/>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0" name="Freeform 75"/>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1" name="Freeform 76"/>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sp>
          <p:nvSpPr>
            <p:cNvPr id="42" name="Oval 3"/>
            <p:cNvSpPr>
              <a:spLocks noChangeArrowheads="1"/>
            </p:cNvSpPr>
            <p:nvPr/>
          </p:nvSpPr>
          <p:spPr bwMode="auto">
            <a:xfrm>
              <a:off x="2666434" y="2170193"/>
              <a:ext cx="6859133" cy="2275569"/>
            </a:xfrm>
            <a:prstGeom prst="ellipse">
              <a:avLst/>
            </a:prstGeom>
            <a:noFill/>
            <a:ln w="3175" algn="ctr">
              <a:solidFill>
                <a:srgbClr val="006699"/>
              </a:solidFill>
              <a:prstDash val="lgDash"/>
              <a:round/>
              <a:headEnd/>
              <a:tailEnd/>
            </a:ln>
            <a:effectLst/>
          </p:spPr>
          <p:txBody>
            <a:bodyPr wrap="none" anchor="ct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3" name="AutoShape 19"/>
            <p:cNvSpPr>
              <a:spLocks noChangeArrowheads="1"/>
            </p:cNvSpPr>
            <p:nvPr/>
          </p:nvSpPr>
          <p:spPr bwMode="auto">
            <a:xfrm>
              <a:off x="4727848" y="1444753"/>
              <a:ext cx="3068936" cy="603504"/>
            </a:xfrm>
            <a:prstGeom prst="roundRect">
              <a:avLst>
                <a:gd name="adj" fmla="val 19009"/>
              </a:avLst>
            </a:prstGeom>
            <a:solidFill>
              <a:schemeClr val="bg1"/>
            </a:solidFill>
            <a:ln w="3175" algn="ctr">
              <a:solidFill>
                <a:srgbClr val="777777"/>
              </a:solidFill>
              <a:round/>
              <a:headEnd/>
              <a:tailEnd/>
            </a:ln>
          </p:spPr>
          <p:txBody>
            <a:bodyPr lIns="0" tIns="0" rIns="0" bIns="0" anchor="ctr" anchorCtr="1"/>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Configure simple password "</a:t>
              </a:r>
              <a:r>
                <a:rPr lang="en-US" altLang="zh-CN" sz="1800" dirty="0" err="1">
                  <a:latin typeface="+mn-ea"/>
                  <a:ea typeface="+mn-ea"/>
                </a:rPr>
                <a:t>huawei</a:t>
              </a:r>
              <a:r>
                <a:rPr lang="en-US" altLang="zh-CN" sz="1800" dirty="0">
                  <a:latin typeface="+mn-ea"/>
                  <a:ea typeface="+mn-ea"/>
                </a:rPr>
                <a:t>"</a:t>
              </a:r>
            </a:p>
          </p:txBody>
        </p:sp>
      </p:grpSp>
    </p:spTree>
    <p:extLst>
      <p:ext uri="{BB962C8B-B14F-4D97-AF65-F5344CB8AC3E}">
        <p14:creationId xmlns:p14="http://schemas.microsoft.com/office/powerpoint/2010/main" val="15564815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What Is Neighbor? What Is Adjacency?</a:t>
            </a:r>
            <a:endParaRPr lang="zh-CN" altLang="en-US" dirty="0"/>
          </a:p>
        </p:txBody>
      </p:sp>
      <p:grpSp>
        <p:nvGrpSpPr>
          <p:cNvPr id="7" name="组合 6"/>
          <p:cNvGrpSpPr/>
          <p:nvPr/>
        </p:nvGrpSpPr>
        <p:grpSpPr>
          <a:xfrm>
            <a:off x="2747628" y="1664804"/>
            <a:ext cx="6416179" cy="3888432"/>
            <a:chOff x="3344864" y="1664804"/>
            <a:chExt cx="5422899" cy="3708884"/>
          </a:xfrm>
        </p:grpSpPr>
        <p:sp>
          <p:nvSpPr>
            <p:cNvPr id="8" name="Line 3"/>
            <p:cNvSpPr>
              <a:spLocks noChangeShapeType="1"/>
            </p:cNvSpPr>
            <p:nvPr/>
          </p:nvSpPr>
          <p:spPr bwMode="auto">
            <a:xfrm>
              <a:off x="4592639" y="4037013"/>
              <a:ext cx="3419475" cy="0"/>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9" name="Text Box 4"/>
            <p:cNvSpPr txBox="1">
              <a:spLocks noChangeArrowheads="1"/>
            </p:cNvSpPr>
            <p:nvPr/>
          </p:nvSpPr>
          <p:spPr bwMode="auto">
            <a:xfrm>
              <a:off x="5635626" y="4122739"/>
              <a:ext cx="1038225" cy="274637"/>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800" b="1" dirty="0">
                  <a:solidFill>
                    <a:srgbClr val="006699"/>
                  </a:solidFill>
                  <a:latin typeface="+mn-ea"/>
                  <a:ea typeface="+mn-ea"/>
                </a:rPr>
                <a:t>Ethernet</a:t>
              </a:r>
            </a:p>
          </p:txBody>
        </p:sp>
        <p:sp>
          <p:nvSpPr>
            <p:cNvPr id="10" name="Text Box 5"/>
            <p:cNvSpPr txBox="1">
              <a:spLocks noChangeArrowheads="1"/>
            </p:cNvSpPr>
            <p:nvPr/>
          </p:nvSpPr>
          <p:spPr bwMode="auto">
            <a:xfrm>
              <a:off x="5203825" y="3462566"/>
              <a:ext cx="1119188"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dirty="0">
                  <a:latin typeface="+mn-ea"/>
                  <a:ea typeface="+mn-ea"/>
                </a:rPr>
                <a:t>10.1.1.1</a:t>
              </a:r>
            </a:p>
          </p:txBody>
        </p:sp>
        <p:sp>
          <p:nvSpPr>
            <p:cNvPr id="11" name="Line 6"/>
            <p:cNvSpPr>
              <a:spLocks noChangeShapeType="1"/>
            </p:cNvSpPr>
            <p:nvPr/>
          </p:nvSpPr>
          <p:spPr bwMode="auto">
            <a:xfrm>
              <a:off x="5227638" y="3470275"/>
              <a:ext cx="0" cy="566738"/>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2" name="Line 7"/>
            <p:cNvSpPr>
              <a:spLocks noChangeShapeType="1"/>
            </p:cNvSpPr>
            <p:nvPr/>
          </p:nvSpPr>
          <p:spPr bwMode="auto">
            <a:xfrm>
              <a:off x="4886325" y="4037013"/>
              <a:ext cx="0" cy="493712"/>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3" name="Line 8"/>
            <p:cNvSpPr>
              <a:spLocks noChangeShapeType="1"/>
            </p:cNvSpPr>
            <p:nvPr/>
          </p:nvSpPr>
          <p:spPr bwMode="auto">
            <a:xfrm>
              <a:off x="7724775" y="3505201"/>
              <a:ext cx="0" cy="531813"/>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4" name="Line 9"/>
            <p:cNvSpPr>
              <a:spLocks noChangeShapeType="1"/>
            </p:cNvSpPr>
            <p:nvPr/>
          </p:nvSpPr>
          <p:spPr bwMode="auto">
            <a:xfrm>
              <a:off x="7364413" y="4037013"/>
              <a:ext cx="0" cy="493712"/>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5" name="Text Box 10"/>
            <p:cNvSpPr txBox="1">
              <a:spLocks noChangeArrowheads="1"/>
            </p:cNvSpPr>
            <p:nvPr/>
          </p:nvSpPr>
          <p:spPr bwMode="auto">
            <a:xfrm>
              <a:off x="7796213" y="3575279"/>
              <a:ext cx="971550"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10.1.1.2</a:t>
              </a:r>
            </a:p>
          </p:txBody>
        </p:sp>
        <p:sp>
          <p:nvSpPr>
            <p:cNvPr id="16" name="Text Box 11"/>
            <p:cNvSpPr txBox="1">
              <a:spLocks noChangeArrowheads="1"/>
            </p:cNvSpPr>
            <p:nvPr/>
          </p:nvSpPr>
          <p:spPr bwMode="auto">
            <a:xfrm>
              <a:off x="4916489" y="4322991"/>
              <a:ext cx="1074737"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10.1.1.3</a:t>
              </a:r>
            </a:p>
          </p:txBody>
        </p:sp>
        <p:sp>
          <p:nvSpPr>
            <p:cNvPr id="17" name="Text Box 12"/>
            <p:cNvSpPr txBox="1">
              <a:spLocks noChangeArrowheads="1"/>
            </p:cNvSpPr>
            <p:nvPr/>
          </p:nvSpPr>
          <p:spPr bwMode="auto">
            <a:xfrm>
              <a:off x="7464425" y="4326166"/>
              <a:ext cx="1149350"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10.1.1.4</a:t>
              </a:r>
            </a:p>
          </p:txBody>
        </p:sp>
        <p:sp>
          <p:nvSpPr>
            <p:cNvPr id="18" name="Text Box 13"/>
            <p:cNvSpPr txBox="1">
              <a:spLocks noChangeArrowheads="1"/>
            </p:cNvSpPr>
            <p:nvPr/>
          </p:nvSpPr>
          <p:spPr bwMode="auto">
            <a:xfrm>
              <a:off x="4079875" y="3068639"/>
              <a:ext cx="628650" cy="274637"/>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800" b="1" dirty="0">
                  <a:solidFill>
                    <a:srgbClr val="006699"/>
                  </a:solidFill>
                  <a:latin typeface="+mn-ea"/>
                  <a:ea typeface="+mn-ea"/>
                </a:rPr>
                <a:t>RTA</a:t>
              </a:r>
            </a:p>
          </p:txBody>
        </p:sp>
        <p:sp>
          <p:nvSpPr>
            <p:cNvPr id="19" name="Line 14"/>
            <p:cNvSpPr>
              <a:spLocks noChangeShapeType="1"/>
            </p:cNvSpPr>
            <p:nvPr/>
          </p:nvSpPr>
          <p:spPr bwMode="auto">
            <a:xfrm flipH="1">
              <a:off x="4670425" y="3505201"/>
              <a:ext cx="287338" cy="1025525"/>
            </a:xfrm>
            <a:prstGeom prst="line">
              <a:avLst/>
            </a:prstGeom>
            <a:noFill/>
            <a:ln w="25400">
              <a:solidFill>
                <a:srgbClr val="990000"/>
              </a:solidFill>
              <a:prstDash val="dash"/>
              <a:round/>
              <a:headEnd/>
              <a:tailEnd/>
            </a:ln>
            <a:effectLst/>
          </p:spPr>
          <p:txBody>
            <a:bodyPr/>
            <a:lstStyle/>
            <a:p>
              <a:endParaRPr lang="zh-CN" altLang="en-US">
                <a:latin typeface="+mn-ea"/>
                <a:ea typeface="+mn-ea"/>
              </a:endParaRPr>
            </a:p>
          </p:txBody>
        </p:sp>
        <p:sp>
          <p:nvSpPr>
            <p:cNvPr id="20" name="Line 15"/>
            <p:cNvSpPr>
              <a:spLocks noChangeShapeType="1"/>
            </p:cNvSpPr>
            <p:nvPr/>
          </p:nvSpPr>
          <p:spPr bwMode="auto">
            <a:xfrm flipH="1" flipV="1">
              <a:off x="5708651" y="3187700"/>
              <a:ext cx="1470025" cy="1588"/>
            </a:xfrm>
            <a:prstGeom prst="line">
              <a:avLst/>
            </a:prstGeom>
            <a:noFill/>
            <a:ln w="25400">
              <a:solidFill>
                <a:srgbClr val="990000"/>
              </a:solidFill>
              <a:prstDash val="dash"/>
              <a:round/>
              <a:headEnd/>
              <a:tailEnd/>
            </a:ln>
            <a:effectLst/>
          </p:spPr>
          <p:txBody>
            <a:bodyPr/>
            <a:lstStyle/>
            <a:p>
              <a:endParaRPr lang="zh-CN" altLang="en-US">
                <a:latin typeface="+mn-ea"/>
                <a:ea typeface="+mn-ea"/>
              </a:endParaRPr>
            </a:p>
          </p:txBody>
        </p:sp>
        <p:sp>
          <p:nvSpPr>
            <p:cNvPr id="21" name="Line 16"/>
            <p:cNvSpPr>
              <a:spLocks noChangeShapeType="1"/>
            </p:cNvSpPr>
            <p:nvPr/>
          </p:nvSpPr>
          <p:spPr bwMode="auto">
            <a:xfrm flipH="1" flipV="1">
              <a:off x="5680076" y="3387725"/>
              <a:ext cx="1470025" cy="1009650"/>
            </a:xfrm>
            <a:prstGeom prst="line">
              <a:avLst/>
            </a:prstGeom>
            <a:noFill/>
            <a:ln w="25400">
              <a:solidFill>
                <a:srgbClr val="990000"/>
              </a:solidFill>
              <a:prstDash val="dash"/>
              <a:round/>
              <a:headEnd/>
              <a:tailEnd/>
            </a:ln>
            <a:effectLst/>
          </p:spPr>
          <p:txBody>
            <a:bodyPr/>
            <a:lstStyle/>
            <a:p>
              <a:endParaRPr lang="zh-CN" altLang="en-US">
                <a:latin typeface="+mn-ea"/>
                <a:ea typeface="+mn-ea"/>
              </a:endParaRPr>
            </a:p>
          </p:txBody>
        </p:sp>
        <p:sp>
          <p:nvSpPr>
            <p:cNvPr id="22" name="AutoShape 17"/>
            <p:cNvSpPr>
              <a:spLocks noChangeArrowheads="1"/>
            </p:cNvSpPr>
            <p:nvPr/>
          </p:nvSpPr>
          <p:spPr bwMode="auto">
            <a:xfrm>
              <a:off x="3344864" y="1664804"/>
              <a:ext cx="1455737" cy="697397"/>
            </a:xfrm>
            <a:prstGeom prst="wedgeRectCallout">
              <a:avLst>
                <a:gd name="adj1" fmla="val 51528"/>
                <a:gd name="adj2" fmla="val 185588"/>
              </a:avLst>
            </a:prstGeom>
            <a:solidFill>
              <a:schemeClr val="bg1"/>
            </a:solidFill>
            <a:ln w="3175" algn="ctr">
              <a:solidFill>
                <a:srgbClr val="999999"/>
              </a:solidFill>
              <a:miter lim="800000"/>
              <a:headEnd/>
              <a:tailEnd/>
            </a:ln>
            <a:effectLst/>
          </p:spPr>
          <p:txBody>
            <a:bodyPr lIns="0" tIns="0" rIns="0" bIns="0" anchor="ctr" anchorCtr="1"/>
            <a:lstStyle/>
            <a:p>
              <a:pPr algn="ctr" fontAlgn="base">
                <a:spcBef>
                  <a:spcPct val="20000"/>
                </a:spcBef>
                <a:buClr>
                  <a:srgbClr val="A50021"/>
                </a:buClr>
                <a:buSzPct val="80000"/>
                <a:buFont typeface="Wingdings" pitchFamily="2" charset="2"/>
                <a:buNone/>
              </a:pPr>
              <a:r>
                <a:rPr lang="en-US" altLang="zh-CN" sz="1800" dirty="0" smtClean="0">
                  <a:latin typeface="+mn-ea"/>
                  <a:ea typeface="+mn-ea"/>
                </a:rPr>
                <a:t>I have 3 neighbors</a:t>
              </a:r>
              <a:endParaRPr lang="zh-CN" altLang="en-US" sz="1800" dirty="0">
                <a:latin typeface="+mn-ea"/>
                <a:ea typeface="+mn-ea"/>
              </a:endParaRPr>
            </a:p>
          </p:txBody>
        </p:sp>
        <p:grpSp>
          <p:nvGrpSpPr>
            <p:cNvPr id="23" name="Group 18"/>
            <p:cNvGrpSpPr>
              <a:grpSpLocks noChangeAspect="1"/>
            </p:cNvGrpSpPr>
            <p:nvPr/>
          </p:nvGrpSpPr>
          <p:grpSpPr bwMode="auto">
            <a:xfrm>
              <a:off x="4800600" y="2636838"/>
              <a:ext cx="863600" cy="819150"/>
              <a:chOff x="3810" y="540"/>
              <a:chExt cx="506" cy="480"/>
            </a:xfrm>
          </p:grpSpPr>
          <p:sp>
            <p:nvSpPr>
              <p:cNvPr id="57" name="Freeform 19"/>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8" name="Oval 20"/>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9" name="Freeform 21"/>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0" name="Freeform 22"/>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1" name="Freeform 23"/>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2" name="Oval 24"/>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3" name="Freeform 25"/>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4" name="Freeform 26"/>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65" name="Freeform 27"/>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6" name="Freeform 28"/>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4" name="Group 29"/>
            <p:cNvGrpSpPr>
              <a:grpSpLocks noChangeAspect="1"/>
            </p:cNvGrpSpPr>
            <p:nvPr/>
          </p:nvGrpSpPr>
          <p:grpSpPr bwMode="auto">
            <a:xfrm>
              <a:off x="7319963" y="2636838"/>
              <a:ext cx="863600" cy="819150"/>
              <a:chOff x="3810" y="540"/>
              <a:chExt cx="506" cy="480"/>
            </a:xfrm>
          </p:grpSpPr>
          <p:sp>
            <p:nvSpPr>
              <p:cNvPr id="47" name="Freeform 30"/>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8" name="Oval 31"/>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9" name="Freeform 32"/>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0" name="Freeform 33"/>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1" name="Freeform 34"/>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2" name="Oval 35"/>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3" name="Freeform 36"/>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4" name="Freeform 37"/>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55" name="Freeform 38"/>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6" name="Freeform 39"/>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5" name="Group 40"/>
            <p:cNvGrpSpPr>
              <a:grpSpLocks noChangeAspect="1"/>
            </p:cNvGrpSpPr>
            <p:nvPr/>
          </p:nvGrpSpPr>
          <p:grpSpPr bwMode="auto">
            <a:xfrm>
              <a:off x="4440238" y="4554538"/>
              <a:ext cx="863600" cy="819150"/>
              <a:chOff x="3810" y="540"/>
              <a:chExt cx="506" cy="480"/>
            </a:xfrm>
          </p:grpSpPr>
          <p:sp>
            <p:nvSpPr>
              <p:cNvPr id="37"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8"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9"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0"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1"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2"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3"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4"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45"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6"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6" name="Group 51"/>
            <p:cNvGrpSpPr>
              <a:grpSpLocks noChangeAspect="1"/>
            </p:cNvGrpSpPr>
            <p:nvPr/>
          </p:nvGrpSpPr>
          <p:grpSpPr bwMode="auto">
            <a:xfrm>
              <a:off x="6959600" y="4554538"/>
              <a:ext cx="863600" cy="819150"/>
              <a:chOff x="3810" y="540"/>
              <a:chExt cx="506" cy="480"/>
            </a:xfrm>
          </p:grpSpPr>
          <p:sp>
            <p:nvSpPr>
              <p:cNvPr id="27" name="Freeform 52"/>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28" name="Oval 53"/>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29" name="Freeform 54"/>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0" name="Freeform 55"/>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1" name="Freeform 56"/>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2" name="Oval 57"/>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3" name="Freeform 58"/>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4" name="Freeform 59"/>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35" name="Freeform 60"/>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6" name="Freeform 61"/>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2154029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占位符 75"/>
          <p:cNvSpPr>
            <a:spLocks noGrp="1"/>
          </p:cNvSpPr>
          <p:nvPr>
            <p:ph type="body" sz="quarter" idx="12"/>
          </p:nvPr>
        </p:nvSpPr>
        <p:spPr>
          <a:xfrm>
            <a:off x="1595500" y="410400"/>
            <a:ext cx="9831600" cy="1024280"/>
          </a:xfrm>
        </p:spPr>
        <p:txBody>
          <a:bodyPr/>
          <a:lstStyle/>
          <a:p>
            <a:r>
              <a:rPr lang="en-US" altLang="zh-CN" sz="3000" dirty="0" smtClean="0"/>
              <a:t>What Are the OSPF Network Types? - P2P and Broadcast</a:t>
            </a:r>
            <a:endParaRPr lang="zh-CN" altLang="en-US" sz="3000" dirty="0"/>
          </a:p>
        </p:txBody>
      </p:sp>
      <p:grpSp>
        <p:nvGrpSpPr>
          <p:cNvPr id="88" name="组合 87"/>
          <p:cNvGrpSpPr/>
          <p:nvPr/>
        </p:nvGrpSpPr>
        <p:grpSpPr>
          <a:xfrm>
            <a:off x="1595500" y="1962150"/>
            <a:ext cx="8172908" cy="3879118"/>
            <a:chOff x="2351410" y="1962150"/>
            <a:chExt cx="7416998" cy="3102707"/>
          </a:xfrm>
        </p:grpSpPr>
        <p:sp>
          <p:nvSpPr>
            <p:cNvPr id="5" name="Line 3"/>
            <p:cNvSpPr>
              <a:spLocks noChangeShapeType="1"/>
            </p:cNvSpPr>
            <p:nvPr/>
          </p:nvSpPr>
          <p:spPr bwMode="auto">
            <a:xfrm>
              <a:off x="2938463" y="3095625"/>
              <a:ext cx="1619250" cy="0"/>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6" name="Text Box 4"/>
            <p:cNvSpPr txBox="1">
              <a:spLocks noChangeArrowheads="1"/>
            </p:cNvSpPr>
            <p:nvPr/>
          </p:nvSpPr>
          <p:spPr bwMode="auto">
            <a:xfrm>
              <a:off x="3719835" y="2794000"/>
              <a:ext cx="647700" cy="274638"/>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800" b="1" dirty="0">
                  <a:solidFill>
                    <a:srgbClr val="006699"/>
                  </a:solidFill>
                  <a:latin typeface="+mn-ea"/>
                  <a:ea typeface="+mn-ea"/>
                </a:rPr>
                <a:t>PPP</a:t>
              </a:r>
            </a:p>
          </p:txBody>
        </p:sp>
        <p:sp>
          <p:nvSpPr>
            <p:cNvPr id="7" name="Text Box 5"/>
            <p:cNvSpPr txBox="1">
              <a:spLocks noChangeArrowheads="1"/>
            </p:cNvSpPr>
            <p:nvPr/>
          </p:nvSpPr>
          <p:spPr bwMode="auto">
            <a:xfrm>
              <a:off x="3216598" y="3082583"/>
              <a:ext cx="754794" cy="215444"/>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1400" b="1" dirty="0">
                  <a:latin typeface="+mn-ea"/>
                  <a:ea typeface="+mn-ea"/>
                </a:rPr>
                <a:t>10.1.1.1</a:t>
              </a:r>
            </a:p>
          </p:txBody>
        </p:sp>
        <p:sp>
          <p:nvSpPr>
            <p:cNvPr id="8" name="Text Box 6"/>
            <p:cNvSpPr txBox="1">
              <a:spLocks noChangeArrowheads="1"/>
            </p:cNvSpPr>
            <p:nvPr/>
          </p:nvSpPr>
          <p:spPr bwMode="auto">
            <a:xfrm>
              <a:off x="4187416" y="2992863"/>
              <a:ext cx="684944" cy="430887"/>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1400" b="1" dirty="0">
                  <a:latin typeface="+mn-ea"/>
                  <a:ea typeface="+mn-ea"/>
                </a:rPr>
                <a:t>20.1.1.1</a:t>
              </a:r>
            </a:p>
          </p:txBody>
        </p:sp>
        <p:sp>
          <p:nvSpPr>
            <p:cNvPr id="9" name="Text Box 7"/>
            <p:cNvSpPr txBox="1">
              <a:spLocks noChangeArrowheads="1"/>
            </p:cNvSpPr>
            <p:nvPr/>
          </p:nvSpPr>
          <p:spPr bwMode="auto">
            <a:xfrm>
              <a:off x="2689484" y="3691138"/>
              <a:ext cx="2724912" cy="615553"/>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2000" b="1" dirty="0">
                  <a:latin typeface="+mn-ea"/>
                  <a:ea typeface="+mn-ea"/>
                </a:rPr>
                <a:t>Point to Point Network</a:t>
              </a:r>
              <a:endParaRPr lang="zh-CN" altLang="en-US" sz="2000" b="1" dirty="0">
                <a:latin typeface="+mn-ea"/>
                <a:ea typeface="+mn-ea"/>
              </a:endParaRPr>
            </a:p>
          </p:txBody>
        </p:sp>
        <p:sp>
          <p:nvSpPr>
            <p:cNvPr id="10" name="Line 8"/>
            <p:cNvSpPr>
              <a:spLocks noChangeShapeType="1"/>
            </p:cNvSpPr>
            <p:nvPr/>
          </p:nvSpPr>
          <p:spPr bwMode="auto">
            <a:xfrm>
              <a:off x="5989639" y="3340100"/>
              <a:ext cx="3419475" cy="0"/>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1" name="Text Box 9"/>
            <p:cNvSpPr txBox="1">
              <a:spLocks noChangeArrowheads="1"/>
            </p:cNvSpPr>
            <p:nvPr/>
          </p:nvSpPr>
          <p:spPr bwMode="auto">
            <a:xfrm>
              <a:off x="7175501" y="3357564"/>
              <a:ext cx="1038225" cy="274637"/>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800" b="1" dirty="0">
                  <a:solidFill>
                    <a:srgbClr val="006699"/>
                  </a:solidFill>
                  <a:latin typeface="+mn-ea"/>
                  <a:ea typeface="+mn-ea"/>
                </a:rPr>
                <a:t>Ethernet</a:t>
              </a:r>
            </a:p>
          </p:txBody>
        </p:sp>
        <p:sp>
          <p:nvSpPr>
            <p:cNvPr id="12" name="Text Box 10"/>
            <p:cNvSpPr txBox="1">
              <a:spLocks noChangeArrowheads="1"/>
            </p:cNvSpPr>
            <p:nvPr/>
          </p:nvSpPr>
          <p:spPr bwMode="auto">
            <a:xfrm>
              <a:off x="6673850" y="2756259"/>
              <a:ext cx="862310" cy="215444"/>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1400" b="1" dirty="0">
                  <a:latin typeface="+mn-ea"/>
                  <a:ea typeface="+mn-ea"/>
                </a:rPr>
                <a:t>10.1.1.1</a:t>
              </a:r>
            </a:p>
          </p:txBody>
        </p:sp>
        <p:sp>
          <p:nvSpPr>
            <p:cNvPr id="13" name="Line 11"/>
            <p:cNvSpPr>
              <a:spLocks noChangeShapeType="1"/>
            </p:cNvSpPr>
            <p:nvPr/>
          </p:nvSpPr>
          <p:spPr bwMode="auto">
            <a:xfrm>
              <a:off x="6624638" y="2773364"/>
              <a:ext cx="0" cy="566737"/>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4" name="Line 12"/>
            <p:cNvSpPr>
              <a:spLocks noChangeShapeType="1"/>
            </p:cNvSpPr>
            <p:nvPr/>
          </p:nvSpPr>
          <p:spPr bwMode="auto">
            <a:xfrm>
              <a:off x="6354763" y="3340101"/>
              <a:ext cx="0" cy="493713"/>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5" name="Line 13"/>
            <p:cNvSpPr>
              <a:spLocks noChangeShapeType="1"/>
            </p:cNvSpPr>
            <p:nvPr/>
          </p:nvSpPr>
          <p:spPr bwMode="auto">
            <a:xfrm>
              <a:off x="8990013" y="2808288"/>
              <a:ext cx="0" cy="531812"/>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6" name="Line 14"/>
            <p:cNvSpPr>
              <a:spLocks noChangeShapeType="1"/>
            </p:cNvSpPr>
            <p:nvPr/>
          </p:nvSpPr>
          <p:spPr bwMode="auto">
            <a:xfrm>
              <a:off x="8701088" y="3340101"/>
              <a:ext cx="0" cy="493713"/>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7" name="Text Box 15"/>
            <p:cNvSpPr txBox="1">
              <a:spLocks noChangeArrowheads="1"/>
            </p:cNvSpPr>
            <p:nvPr/>
          </p:nvSpPr>
          <p:spPr bwMode="auto">
            <a:xfrm>
              <a:off x="9061450" y="2772673"/>
              <a:ext cx="706958" cy="215444"/>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1400" b="1" dirty="0">
                  <a:latin typeface="+mn-ea"/>
                  <a:ea typeface="+mn-ea"/>
                </a:rPr>
                <a:t>10.1.1.2</a:t>
              </a:r>
            </a:p>
          </p:txBody>
        </p:sp>
        <p:sp>
          <p:nvSpPr>
            <p:cNvPr id="18" name="Text Box 16"/>
            <p:cNvSpPr txBox="1">
              <a:spLocks noChangeArrowheads="1"/>
            </p:cNvSpPr>
            <p:nvPr/>
          </p:nvSpPr>
          <p:spPr bwMode="auto">
            <a:xfrm>
              <a:off x="6384925" y="3618520"/>
              <a:ext cx="863203" cy="215444"/>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1400" b="1">
                  <a:latin typeface="+mn-ea"/>
                  <a:ea typeface="+mn-ea"/>
                </a:rPr>
                <a:t>10.1.1.3</a:t>
              </a:r>
            </a:p>
          </p:txBody>
        </p:sp>
        <p:sp>
          <p:nvSpPr>
            <p:cNvPr id="19" name="Text Box 17"/>
            <p:cNvSpPr txBox="1">
              <a:spLocks noChangeArrowheads="1"/>
            </p:cNvSpPr>
            <p:nvPr/>
          </p:nvSpPr>
          <p:spPr bwMode="auto">
            <a:xfrm>
              <a:off x="8702675" y="3602105"/>
              <a:ext cx="705693" cy="215444"/>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1400" b="1" dirty="0">
                  <a:latin typeface="+mn-ea"/>
                  <a:ea typeface="+mn-ea"/>
                </a:rPr>
                <a:t>10.1.1.4</a:t>
              </a:r>
            </a:p>
          </p:txBody>
        </p:sp>
        <p:sp>
          <p:nvSpPr>
            <p:cNvPr id="20" name="Text Box 18"/>
            <p:cNvSpPr txBox="1">
              <a:spLocks noChangeArrowheads="1"/>
            </p:cNvSpPr>
            <p:nvPr/>
          </p:nvSpPr>
          <p:spPr bwMode="auto">
            <a:xfrm>
              <a:off x="6529388" y="4757080"/>
              <a:ext cx="2584132" cy="307777"/>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2000" b="1" dirty="0">
                  <a:latin typeface="+mn-ea"/>
                  <a:ea typeface="+mn-ea"/>
                </a:rPr>
                <a:t>Broadcast Network</a:t>
              </a:r>
              <a:endParaRPr lang="zh-CN" altLang="en-US" sz="2000" b="1" dirty="0">
                <a:latin typeface="+mn-ea"/>
                <a:ea typeface="+mn-ea"/>
              </a:endParaRPr>
            </a:p>
          </p:txBody>
        </p:sp>
        <p:grpSp>
          <p:nvGrpSpPr>
            <p:cNvPr id="3" name="Group 19"/>
            <p:cNvGrpSpPr>
              <a:grpSpLocks noChangeAspect="1"/>
            </p:cNvGrpSpPr>
            <p:nvPr/>
          </p:nvGrpSpPr>
          <p:grpSpPr bwMode="auto">
            <a:xfrm>
              <a:off x="2351410" y="2636838"/>
              <a:ext cx="863600" cy="819150"/>
              <a:chOff x="3810" y="540"/>
              <a:chExt cx="506" cy="480"/>
            </a:xfrm>
          </p:grpSpPr>
          <p:sp>
            <p:nvSpPr>
              <p:cNvPr id="22" name="Freeform 20"/>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23" name="Oval 21"/>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24" name="Freeform 22"/>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25" name="Freeform 23"/>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26" name="Freeform 24"/>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27" name="Oval 25"/>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28" name="Freeform 26"/>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29" name="Freeform 27"/>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30" name="Freeform 28"/>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1" name="Freeform 29"/>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1" name="Group 30"/>
            <p:cNvGrpSpPr>
              <a:grpSpLocks noChangeAspect="1"/>
            </p:cNvGrpSpPr>
            <p:nvPr/>
          </p:nvGrpSpPr>
          <p:grpSpPr bwMode="auto">
            <a:xfrm>
              <a:off x="4872360" y="2636838"/>
              <a:ext cx="863600" cy="819150"/>
              <a:chOff x="3810" y="540"/>
              <a:chExt cx="506" cy="480"/>
            </a:xfrm>
          </p:grpSpPr>
          <p:sp>
            <p:nvSpPr>
              <p:cNvPr id="33" name="Freeform 3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4" name="Oval 3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5" name="Freeform 3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6" name="Freeform 3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7" name="Freeform 3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8" name="Oval 3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9" name="Freeform 3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0" name="Freeform 3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41" name="Freeform 3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2" name="Freeform 4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32" name="Group 41"/>
            <p:cNvGrpSpPr>
              <a:grpSpLocks noChangeAspect="1"/>
            </p:cNvGrpSpPr>
            <p:nvPr/>
          </p:nvGrpSpPr>
          <p:grpSpPr bwMode="auto">
            <a:xfrm>
              <a:off x="6167438" y="1972385"/>
              <a:ext cx="863600" cy="819150"/>
              <a:chOff x="3810" y="540"/>
              <a:chExt cx="506" cy="480"/>
            </a:xfrm>
          </p:grpSpPr>
          <p:sp>
            <p:nvSpPr>
              <p:cNvPr id="44" name="Freeform 42"/>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5" name="Oval 43"/>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6" name="Freeform 44"/>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7" name="Freeform 45"/>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8" name="Freeform 46"/>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9" name="Oval 47"/>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0" name="Freeform 48"/>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1" name="Freeform 49"/>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52" name="Freeform 50"/>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3" name="Freeform 51"/>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43" name="Group 52"/>
            <p:cNvGrpSpPr>
              <a:grpSpLocks noChangeAspect="1"/>
            </p:cNvGrpSpPr>
            <p:nvPr/>
          </p:nvGrpSpPr>
          <p:grpSpPr bwMode="auto">
            <a:xfrm>
              <a:off x="8543925" y="1962150"/>
              <a:ext cx="863600" cy="819150"/>
              <a:chOff x="3810" y="540"/>
              <a:chExt cx="506" cy="480"/>
            </a:xfrm>
          </p:grpSpPr>
          <p:sp>
            <p:nvSpPr>
              <p:cNvPr id="55" name="Freeform 53"/>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6" name="Oval 54"/>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7" name="Freeform 55"/>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8" name="Freeform 56"/>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9" name="Freeform 57"/>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0" name="Oval 58"/>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1" name="Freeform 59"/>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2" name="Freeform 60"/>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63" name="Freeform 61"/>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4" name="Freeform 62"/>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54" name="Group 63"/>
            <p:cNvGrpSpPr>
              <a:grpSpLocks noChangeAspect="1"/>
            </p:cNvGrpSpPr>
            <p:nvPr/>
          </p:nvGrpSpPr>
          <p:grpSpPr bwMode="auto">
            <a:xfrm>
              <a:off x="5951538" y="3833813"/>
              <a:ext cx="863600" cy="819150"/>
              <a:chOff x="3810" y="540"/>
              <a:chExt cx="506" cy="480"/>
            </a:xfrm>
          </p:grpSpPr>
          <p:sp>
            <p:nvSpPr>
              <p:cNvPr id="66" name="Freeform 64"/>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7" name="Oval 65"/>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8" name="Freeform 66"/>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9" name="Freeform 67"/>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70" name="Freeform 68"/>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71" name="Oval 69"/>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72" name="Freeform 70"/>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73" name="Freeform 71"/>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74" name="Freeform 72"/>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75" name="Freeform 73"/>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65" name="Group 74"/>
            <p:cNvGrpSpPr>
              <a:grpSpLocks noChangeAspect="1"/>
            </p:cNvGrpSpPr>
            <p:nvPr/>
          </p:nvGrpSpPr>
          <p:grpSpPr bwMode="auto">
            <a:xfrm>
              <a:off x="8328025" y="3833813"/>
              <a:ext cx="863600" cy="819150"/>
              <a:chOff x="3810" y="540"/>
              <a:chExt cx="506" cy="480"/>
            </a:xfrm>
          </p:grpSpPr>
          <p:sp>
            <p:nvSpPr>
              <p:cNvPr id="77" name="Freeform 75"/>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78" name="Oval 76"/>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79" name="Freeform 77"/>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80" name="Freeform 78"/>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81" name="Freeform 79"/>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82" name="Oval 80"/>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83" name="Freeform 81"/>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84" name="Freeform 82"/>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85" name="Freeform 83"/>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86" name="Freeform 84"/>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3284023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1595500" y="410400"/>
            <a:ext cx="9831600" cy="593393"/>
          </a:xfrm>
        </p:spPr>
        <p:txBody>
          <a:bodyPr/>
          <a:lstStyle/>
          <a:p>
            <a:r>
              <a:rPr lang="en-US" altLang="zh-CN" sz="3200" dirty="0" smtClean="0"/>
              <a:t>What Are the OSPF Network Types? - NBMA</a:t>
            </a:r>
            <a:endParaRPr lang="zh-CN" altLang="en-US" sz="3200" dirty="0"/>
          </a:p>
        </p:txBody>
      </p:sp>
      <p:grpSp>
        <p:nvGrpSpPr>
          <p:cNvPr id="9" name="组合 8"/>
          <p:cNvGrpSpPr/>
          <p:nvPr/>
        </p:nvGrpSpPr>
        <p:grpSpPr>
          <a:xfrm>
            <a:off x="3074584" y="1451278"/>
            <a:ext cx="6042831" cy="4851354"/>
            <a:chOff x="3221521" y="1408113"/>
            <a:chExt cx="4532430" cy="4407763"/>
          </a:xfrm>
        </p:grpSpPr>
        <p:sp>
          <p:nvSpPr>
            <p:cNvPr id="10" name="Line 3"/>
            <p:cNvSpPr>
              <a:spLocks noChangeShapeType="1"/>
            </p:cNvSpPr>
            <p:nvPr/>
          </p:nvSpPr>
          <p:spPr bwMode="auto">
            <a:xfrm>
              <a:off x="5030788" y="2197101"/>
              <a:ext cx="0" cy="900113"/>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1" name="Text Box 4"/>
            <p:cNvSpPr txBox="1">
              <a:spLocks noChangeArrowheads="1"/>
            </p:cNvSpPr>
            <p:nvPr/>
          </p:nvSpPr>
          <p:spPr bwMode="auto">
            <a:xfrm>
              <a:off x="4672013" y="3981500"/>
              <a:ext cx="647700" cy="153888"/>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b="1">
                  <a:solidFill>
                    <a:srgbClr val="006699"/>
                  </a:solidFill>
                  <a:latin typeface="+mn-ea"/>
                  <a:ea typeface="+mn-ea"/>
                </a:rPr>
                <a:t>ATM</a:t>
              </a:r>
            </a:p>
          </p:txBody>
        </p:sp>
        <p:sp>
          <p:nvSpPr>
            <p:cNvPr id="12" name="Text Box 5"/>
            <p:cNvSpPr txBox="1">
              <a:spLocks noChangeArrowheads="1"/>
            </p:cNvSpPr>
            <p:nvPr/>
          </p:nvSpPr>
          <p:spPr bwMode="auto">
            <a:xfrm rot="5400000">
              <a:off x="4714292" y="2411473"/>
              <a:ext cx="839787"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10.1.1.1</a:t>
              </a:r>
            </a:p>
          </p:txBody>
        </p:sp>
        <p:sp>
          <p:nvSpPr>
            <p:cNvPr id="13" name="Text Box 6"/>
            <p:cNvSpPr txBox="1">
              <a:spLocks noChangeArrowheads="1"/>
            </p:cNvSpPr>
            <p:nvPr/>
          </p:nvSpPr>
          <p:spPr bwMode="auto">
            <a:xfrm rot="18900000">
              <a:off x="3714750" y="4218216"/>
              <a:ext cx="782638"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10.1.1.2</a:t>
              </a:r>
            </a:p>
          </p:txBody>
        </p:sp>
        <p:sp>
          <p:nvSpPr>
            <p:cNvPr id="14" name="Text Box 7"/>
            <p:cNvSpPr txBox="1">
              <a:spLocks noChangeArrowheads="1"/>
            </p:cNvSpPr>
            <p:nvPr/>
          </p:nvSpPr>
          <p:spPr bwMode="auto">
            <a:xfrm rot="2489958">
              <a:off x="5656263" y="4321404"/>
              <a:ext cx="812800"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10.1.1.3</a:t>
              </a:r>
            </a:p>
          </p:txBody>
        </p:sp>
        <p:sp>
          <p:nvSpPr>
            <p:cNvPr id="15" name="Line 8"/>
            <p:cNvSpPr>
              <a:spLocks noChangeShapeType="1"/>
            </p:cNvSpPr>
            <p:nvPr/>
          </p:nvSpPr>
          <p:spPr bwMode="auto">
            <a:xfrm rot="7200000" flipV="1">
              <a:off x="5557045" y="3632995"/>
              <a:ext cx="244475" cy="1296987"/>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6" name="Line 9"/>
            <p:cNvSpPr>
              <a:spLocks noChangeShapeType="1"/>
            </p:cNvSpPr>
            <p:nvPr/>
          </p:nvSpPr>
          <p:spPr bwMode="auto">
            <a:xfrm rot="14400000">
              <a:off x="4234657" y="3656807"/>
              <a:ext cx="268288" cy="1235075"/>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7" name="Freeform 10"/>
            <p:cNvSpPr>
              <a:spLocks/>
            </p:cNvSpPr>
            <p:nvPr/>
          </p:nvSpPr>
          <p:spPr bwMode="auto">
            <a:xfrm>
              <a:off x="3448051" y="2108201"/>
              <a:ext cx="1114425" cy="2303463"/>
            </a:xfrm>
            <a:custGeom>
              <a:avLst/>
              <a:gdLst/>
              <a:ahLst/>
              <a:cxnLst>
                <a:cxn ang="0">
                  <a:pos x="680" y="0"/>
                </a:cxn>
                <a:cxn ang="0">
                  <a:pos x="589" y="816"/>
                </a:cxn>
                <a:cxn ang="0">
                  <a:pos x="0" y="1451"/>
                </a:cxn>
              </a:cxnLst>
              <a:rect l="0" t="0" r="r" b="b"/>
              <a:pathLst>
                <a:path w="702" h="1451">
                  <a:moveTo>
                    <a:pt x="680" y="0"/>
                  </a:moveTo>
                  <a:cubicBezTo>
                    <a:pt x="691" y="287"/>
                    <a:pt x="702" y="574"/>
                    <a:pt x="589" y="816"/>
                  </a:cubicBezTo>
                  <a:cubicBezTo>
                    <a:pt x="476" y="1058"/>
                    <a:pt x="98" y="1345"/>
                    <a:pt x="0" y="1451"/>
                  </a:cubicBezTo>
                </a:path>
              </a:pathLst>
            </a:custGeom>
            <a:noFill/>
            <a:ln w="19050" cap="flat" cmpd="sng">
              <a:solidFill>
                <a:schemeClr val="tx1"/>
              </a:solidFill>
              <a:prstDash val="solid"/>
              <a:round/>
              <a:headEnd type="none" w="med" len="med"/>
              <a:tailEnd type="none" w="med" len="med"/>
            </a:ln>
            <a:effectLst/>
          </p:spPr>
          <p:txBody>
            <a:bodyPr/>
            <a:lstStyle/>
            <a:p>
              <a:endParaRPr lang="zh-CN" altLang="en-US">
                <a:latin typeface="+mn-ea"/>
                <a:ea typeface="+mn-ea"/>
              </a:endParaRPr>
            </a:p>
          </p:txBody>
        </p:sp>
        <p:sp>
          <p:nvSpPr>
            <p:cNvPr id="18" name="Freeform 11"/>
            <p:cNvSpPr>
              <a:spLocks/>
            </p:cNvSpPr>
            <p:nvPr/>
          </p:nvSpPr>
          <p:spPr bwMode="auto">
            <a:xfrm>
              <a:off x="5427663" y="2108200"/>
              <a:ext cx="1187450" cy="2160588"/>
            </a:xfrm>
            <a:custGeom>
              <a:avLst/>
              <a:gdLst/>
              <a:ahLst/>
              <a:cxnLst>
                <a:cxn ang="0">
                  <a:pos x="68" y="0"/>
                </a:cxn>
                <a:cxn ang="0">
                  <a:pos x="113" y="680"/>
                </a:cxn>
                <a:cxn ang="0">
                  <a:pos x="748" y="1361"/>
                </a:cxn>
              </a:cxnLst>
              <a:rect l="0" t="0" r="r" b="b"/>
              <a:pathLst>
                <a:path w="748" h="1361">
                  <a:moveTo>
                    <a:pt x="68" y="0"/>
                  </a:moveTo>
                  <a:cubicBezTo>
                    <a:pt x="34" y="226"/>
                    <a:pt x="0" y="453"/>
                    <a:pt x="113" y="680"/>
                  </a:cubicBezTo>
                  <a:cubicBezTo>
                    <a:pt x="226" y="907"/>
                    <a:pt x="487" y="1134"/>
                    <a:pt x="748" y="1361"/>
                  </a:cubicBezTo>
                </a:path>
              </a:pathLst>
            </a:custGeom>
            <a:noFill/>
            <a:ln w="19050">
              <a:solidFill>
                <a:schemeClr val="tx1"/>
              </a:solidFill>
              <a:round/>
              <a:headEnd/>
              <a:tailEnd/>
            </a:ln>
            <a:effectLst/>
          </p:spPr>
          <p:txBody>
            <a:bodyPr/>
            <a:lstStyle/>
            <a:p>
              <a:endParaRPr lang="zh-CN" altLang="en-US">
                <a:latin typeface="+mn-ea"/>
                <a:ea typeface="+mn-ea"/>
              </a:endParaRPr>
            </a:p>
          </p:txBody>
        </p:sp>
        <p:sp>
          <p:nvSpPr>
            <p:cNvPr id="19" name="Text Box 12"/>
            <p:cNvSpPr txBox="1">
              <a:spLocks noChangeArrowheads="1"/>
            </p:cNvSpPr>
            <p:nvPr/>
          </p:nvSpPr>
          <p:spPr bwMode="auto">
            <a:xfrm>
              <a:off x="3303588" y="1999120"/>
              <a:ext cx="1223962" cy="430887"/>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dirty="0">
                  <a:latin typeface="+mn-ea"/>
                  <a:ea typeface="+mn-ea"/>
                </a:rPr>
                <a:t>VPI/VCI=0/102</a:t>
              </a:r>
            </a:p>
          </p:txBody>
        </p:sp>
        <p:sp>
          <p:nvSpPr>
            <p:cNvPr id="20" name="Text Box 13"/>
            <p:cNvSpPr txBox="1">
              <a:spLocks noChangeArrowheads="1"/>
            </p:cNvSpPr>
            <p:nvPr/>
          </p:nvSpPr>
          <p:spPr bwMode="auto">
            <a:xfrm>
              <a:off x="5535613" y="1999120"/>
              <a:ext cx="1223962" cy="430887"/>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VPI/VCI=0/103</a:t>
              </a:r>
            </a:p>
          </p:txBody>
        </p:sp>
        <p:sp>
          <p:nvSpPr>
            <p:cNvPr id="21" name="Text Box 14"/>
            <p:cNvSpPr txBox="1">
              <a:spLocks noChangeArrowheads="1"/>
            </p:cNvSpPr>
            <p:nvPr/>
          </p:nvSpPr>
          <p:spPr bwMode="auto">
            <a:xfrm rot="18879696">
              <a:off x="3118251" y="3723986"/>
              <a:ext cx="1414955" cy="161594"/>
            </a:xfrm>
            <a:prstGeom prst="rect">
              <a:avLst/>
            </a:prstGeom>
            <a:noFill/>
            <a:ln w="9525">
              <a:noFill/>
              <a:miter lim="800000"/>
              <a:headEnd/>
              <a:tailEnd/>
            </a:ln>
            <a:effectLst/>
          </p:spPr>
          <p:txBody>
            <a:bodyPr wrap="square" lIns="0" tIns="0" rIns="0" bIns="0" anchor="ctr" anchorCtr="1">
              <a:spAutoFit/>
            </a:bodyPr>
            <a:lstStyle/>
            <a:p>
              <a:pPr fontAlgn="base">
                <a:spcBef>
                  <a:spcPct val="50000"/>
                </a:spcBef>
              </a:pPr>
              <a:r>
                <a:rPr lang="en-US" altLang="zh-CN" sz="1400" b="1">
                  <a:latin typeface="+mn-ea"/>
                  <a:ea typeface="+mn-ea"/>
                </a:rPr>
                <a:t>VPI/VCI=0/201</a:t>
              </a:r>
            </a:p>
          </p:txBody>
        </p:sp>
        <p:sp>
          <p:nvSpPr>
            <p:cNvPr id="22" name="Text Box 15"/>
            <p:cNvSpPr txBox="1">
              <a:spLocks noChangeArrowheads="1"/>
            </p:cNvSpPr>
            <p:nvPr/>
          </p:nvSpPr>
          <p:spPr bwMode="auto">
            <a:xfrm rot="2469044">
              <a:off x="5751513" y="3654883"/>
              <a:ext cx="1223962" cy="430887"/>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VPI/VCI=0/301</a:t>
              </a:r>
            </a:p>
          </p:txBody>
        </p:sp>
        <p:sp>
          <p:nvSpPr>
            <p:cNvPr id="23" name="Text Box 16"/>
            <p:cNvSpPr txBox="1">
              <a:spLocks noChangeArrowheads="1"/>
            </p:cNvSpPr>
            <p:nvPr/>
          </p:nvSpPr>
          <p:spPr bwMode="auto">
            <a:xfrm rot="-2934512">
              <a:off x="4056858" y="4593660"/>
              <a:ext cx="865187"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0/203</a:t>
              </a:r>
            </a:p>
          </p:txBody>
        </p:sp>
        <p:sp>
          <p:nvSpPr>
            <p:cNvPr id="24" name="Freeform 17"/>
            <p:cNvSpPr>
              <a:spLocks/>
            </p:cNvSpPr>
            <p:nvPr/>
          </p:nvSpPr>
          <p:spPr bwMode="auto">
            <a:xfrm>
              <a:off x="4310064" y="4195763"/>
              <a:ext cx="1512887" cy="576262"/>
            </a:xfrm>
            <a:custGeom>
              <a:avLst/>
              <a:gdLst/>
              <a:ahLst/>
              <a:cxnLst>
                <a:cxn ang="0">
                  <a:pos x="0" y="544"/>
                </a:cxn>
                <a:cxn ang="0">
                  <a:pos x="408" y="0"/>
                </a:cxn>
                <a:cxn ang="0">
                  <a:pos x="862" y="544"/>
                </a:cxn>
              </a:cxnLst>
              <a:rect l="0" t="0" r="r" b="b"/>
              <a:pathLst>
                <a:path w="862" h="544">
                  <a:moveTo>
                    <a:pt x="0" y="544"/>
                  </a:moveTo>
                  <a:cubicBezTo>
                    <a:pt x="132" y="272"/>
                    <a:pt x="264" y="0"/>
                    <a:pt x="408" y="0"/>
                  </a:cubicBezTo>
                  <a:cubicBezTo>
                    <a:pt x="552" y="0"/>
                    <a:pt x="707" y="272"/>
                    <a:pt x="862" y="544"/>
                  </a:cubicBezTo>
                </a:path>
              </a:pathLst>
            </a:custGeom>
            <a:noFill/>
            <a:ln w="19050" cap="flat" cmpd="sng">
              <a:solidFill>
                <a:schemeClr val="tx1"/>
              </a:solidFill>
              <a:prstDash val="solid"/>
              <a:round/>
              <a:headEnd type="none" w="med" len="med"/>
              <a:tailEnd type="none" w="med" len="med"/>
            </a:ln>
            <a:effectLst/>
          </p:spPr>
          <p:txBody>
            <a:bodyPr/>
            <a:lstStyle/>
            <a:p>
              <a:endParaRPr lang="zh-CN" altLang="en-US">
                <a:latin typeface="+mn-ea"/>
                <a:ea typeface="+mn-ea"/>
              </a:endParaRPr>
            </a:p>
          </p:txBody>
        </p:sp>
        <p:sp>
          <p:nvSpPr>
            <p:cNvPr id="25" name="Text Box 18"/>
            <p:cNvSpPr txBox="1">
              <a:spLocks noChangeArrowheads="1"/>
            </p:cNvSpPr>
            <p:nvPr/>
          </p:nvSpPr>
          <p:spPr bwMode="auto">
            <a:xfrm rot="2363630">
              <a:off x="5103814" y="4557941"/>
              <a:ext cx="865187"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0/302</a:t>
              </a:r>
            </a:p>
          </p:txBody>
        </p:sp>
        <p:sp>
          <p:nvSpPr>
            <p:cNvPr id="26" name="Text Box 19"/>
            <p:cNvSpPr txBox="1">
              <a:spLocks noChangeArrowheads="1"/>
            </p:cNvSpPr>
            <p:nvPr/>
          </p:nvSpPr>
          <p:spPr bwMode="auto">
            <a:xfrm>
              <a:off x="3221521" y="5536241"/>
              <a:ext cx="4464050" cy="279635"/>
            </a:xfrm>
            <a:prstGeom prst="rect">
              <a:avLst/>
            </a:prstGeom>
            <a:noFill/>
            <a:ln w="9525">
              <a:noFill/>
              <a:miter lim="800000"/>
              <a:headEnd/>
              <a:tailEnd/>
            </a:ln>
            <a:effectLst/>
          </p:spPr>
          <p:txBody>
            <a:bodyPr lIns="0" tIns="0" rIns="0" bIns="0" anchor="ctr" anchorCtr="1">
              <a:spAutoFit/>
            </a:bodyPr>
            <a:lstStyle/>
            <a:p>
              <a:pPr algn="ctr" fontAlgn="base">
                <a:spcBef>
                  <a:spcPct val="50000"/>
                </a:spcBef>
              </a:pPr>
              <a:r>
                <a:rPr lang="en-US" altLang="zh-CN" sz="2000" b="1" dirty="0" smtClean="0">
                  <a:latin typeface="+mn-ea"/>
                  <a:ea typeface="+mn-ea"/>
                </a:rPr>
                <a:t>Non-Broadcast Multiple Access</a:t>
              </a:r>
              <a:r>
                <a:rPr lang="zh-CN" altLang="en-US" sz="2000" b="1" dirty="0" smtClean="0">
                  <a:latin typeface="+mn-ea"/>
                  <a:ea typeface="+mn-ea"/>
                </a:rPr>
                <a:t>（</a:t>
              </a:r>
              <a:r>
                <a:rPr lang="en-US" altLang="zh-CN" sz="2000" b="1" dirty="0">
                  <a:latin typeface="+mn-ea"/>
                  <a:ea typeface="+mn-ea"/>
                </a:rPr>
                <a:t>NBMA</a:t>
              </a:r>
              <a:r>
                <a:rPr lang="zh-CN" altLang="en-US" sz="2000" b="1" dirty="0">
                  <a:latin typeface="+mn-ea"/>
                  <a:ea typeface="+mn-ea"/>
                </a:rPr>
                <a:t>）</a:t>
              </a:r>
            </a:p>
          </p:txBody>
        </p:sp>
        <p:sp>
          <p:nvSpPr>
            <p:cNvPr id="27" name="AutoShape 20"/>
            <p:cNvSpPr>
              <a:spLocks noChangeArrowheads="1"/>
            </p:cNvSpPr>
            <p:nvPr/>
          </p:nvSpPr>
          <p:spPr bwMode="auto">
            <a:xfrm>
              <a:off x="5720364" y="2601914"/>
              <a:ext cx="2033587" cy="504825"/>
            </a:xfrm>
            <a:prstGeom prst="roundRect">
              <a:avLst>
                <a:gd name="adj" fmla="val 19009"/>
              </a:avLst>
            </a:prstGeom>
            <a:solidFill>
              <a:schemeClr val="bg1"/>
            </a:solidFill>
            <a:ln w="3175" algn="ctr">
              <a:solidFill>
                <a:srgbClr val="777777"/>
              </a:solidFill>
              <a:round/>
              <a:headEnd/>
              <a:tailEnd/>
            </a:ln>
            <a:effectLst/>
          </p:spPr>
          <p:txBody>
            <a:bodyPr lIns="0" tIns="0" rIns="0" bIns="0" anchor="ctr" anchorCtr="1"/>
            <a:lstStyle/>
            <a:p>
              <a:pPr algn="ctr" fontAlgn="base">
                <a:spcBef>
                  <a:spcPct val="20000"/>
                </a:spcBef>
                <a:buClr>
                  <a:srgbClr val="A50021"/>
                </a:buClr>
                <a:buSzPct val="80000"/>
                <a:buFont typeface="Wingdings" pitchFamily="2" charset="2"/>
                <a:buNone/>
              </a:pPr>
              <a:r>
                <a:rPr lang="en-US" altLang="zh-CN" sz="1800" dirty="0" smtClean="0">
                  <a:latin typeface="+mn-ea"/>
                  <a:ea typeface="+mn-ea"/>
                </a:rPr>
                <a:t>Full meshed </a:t>
              </a:r>
              <a:r>
                <a:rPr lang="en-US" altLang="zh-CN" sz="1800" dirty="0" smtClean="0">
                  <a:latin typeface="+mn-ea"/>
                  <a:ea typeface="+mn-ea"/>
                </a:rPr>
                <a:t>ATM</a:t>
              </a:r>
              <a:r>
                <a:rPr lang="zh-CN" altLang="en-US" sz="1800" dirty="0">
                  <a:latin typeface="+mn-ea"/>
                  <a:ea typeface="+mn-ea"/>
                </a:rPr>
                <a:t> </a:t>
              </a:r>
              <a:r>
                <a:rPr lang="en-US" altLang="zh-CN" sz="1800" dirty="0" smtClean="0">
                  <a:latin typeface="+mn-ea"/>
                  <a:ea typeface="+mn-ea"/>
                </a:rPr>
                <a:t>network</a:t>
              </a:r>
              <a:endParaRPr lang="zh-CN" altLang="en-US" sz="1800" dirty="0">
                <a:latin typeface="+mn-ea"/>
                <a:ea typeface="+mn-ea"/>
              </a:endParaRPr>
            </a:p>
          </p:txBody>
        </p:sp>
        <p:grpSp>
          <p:nvGrpSpPr>
            <p:cNvPr id="28" name="Group 21"/>
            <p:cNvGrpSpPr>
              <a:grpSpLocks noChangeAspect="1"/>
            </p:cNvGrpSpPr>
            <p:nvPr/>
          </p:nvGrpSpPr>
          <p:grpSpPr bwMode="auto">
            <a:xfrm>
              <a:off x="4660901" y="1408113"/>
              <a:ext cx="803275" cy="762000"/>
              <a:chOff x="3810" y="540"/>
              <a:chExt cx="506" cy="480"/>
            </a:xfrm>
          </p:grpSpPr>
          <p:sp>
            <p:nvSpPr>
              <p:cNvPr id="66" name="Freeform 22"/>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7" name="Oval 23"/>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8" name="Freeform 24"/>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9" name="Freeform 25"/>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70" name="Freeform 26"/>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71" name="Oval 27"/>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72" name="Freeform 28"/>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73" name="Freeform 29"/>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74" name="Freeform 30"/>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75" name="Freeform 31"/>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9" name="Group 32"/>
            <p:cNvGrpSpPr>
              <a:grpSpLocks noChangeAspect="1"/>
            </p:cNvGrpSpPr>
            <p:nvPr/>
          </p:nvGrpSpPr>
          <p:grpSpPr bwMode="auto">
            <a:xfrm>
              <a:off x="3230564" y="4618038"/>
              <a:ext cx="803275" cy="762000"/>
              <a:chOff x="3810" y="540"/>
              <a:chExt cx="506" cy="480"/>
            </a:xfrm>
          </p:grpSpPr>
          <p:sp>
            <p:nvSpPr>
              <p:cNvPr id="56" name="Freeform 33"/>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7" name="Oval 34"/>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8" name="Freeform 35"/>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9" name="Freeform 36"/>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0" name="Freeform 37"/>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1" name="Oval 38"/>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2" name="Freeform 39"/>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3" name="Freeform 40"/>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64" name="Freeform 41"/>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5" name="Freeform 42"/>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30" name="Group 43"/>
            <p:cNvGrpSpPr>
              <a:grpSpLocks noChangeAspect="1"/>
            </p:cNvGrpSpPr>
            <p:nvPr/>
          </p:nvGrpSpPr>
          <p:grpSpPr bwMode="auto">
            <a:xfrm>
              <a:off x="6038851" y="4618038"/>
              <a:ext cx="803275" cy="762000"/>
              <a:chOff x="3810" y="540"/>
              <a:chExt cx="506" cy="480"/>
            </a:xfrm>
          </p:grpSpPr>
          <p:sp>
            <p:nvSpPr>
              <p:cNvPr id="46" name="Freeform 44"/>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7" name="Oval 45"/>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8" name="Freeform 46"/>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9" name="Freeform 47"/>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0" name="Freeform 48"/>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1" name="Oval 49"/>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2" name="Freeform 50"/>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3" name="Freeform 51"/>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54" name="Freeform 52"/>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5" name="Freeform 53"/>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31" name="Group 54"/>
            <p:cNvGrpSpPr>
              <a:grpSpLocks noChangeAspect="1"/>
            </p:cNvGrpSpPr>
            <p:nvPr/>
          </p:nvGrpSpPr>
          <p:grpSpPr bwMode="auto">
            <a:xfrm>
              <a:off x="4672014" y="2817814"/>
              <a:ext cx="725487" cy="1152525"/>
              <a:chOff x="-959" y="916"/>
              <a:chExt cx="470" cy="749"/>
            </a:xfrm>
          </p:grpSpPr>
          <p:sp>
            <p:nvSpPr>
              <p:cNvPr id="32" name="Freeform 55"/>
              <p:cNvSpPr>
                <a:spLocks noChangeAspect="1"/>
              </p:cNvSpPr>
              <p:nvPr/>
            </p:nvSpPr>
            <p:spPr bwMode="auto">
              <a:xfrm>
                <a:off x="-590" y="992"/>
                <a:ext cx="101" cy="673"/>
              </a:xfrm>
              <a:custGeom>
                <a:avLst/>
                <a:gdLst/>
                <a:ahLst/>
                <a:cxnLst>
                  <a:cxn ang="0">
                    <a:pos x="38" y="3"/>
                  </a:cxn>
                  <a:cxn ang="0">
                    <a:pos x="10" y="19"/>
                  </a:cxn>
                  <a:cxn ang="0">
                    <a:pos x="0" y="282"/>
                  </a:cxn>
                  <a:cxn ang="0">
                    <a:pos x="14" y="278"/>
                  </a:cxn>
                  <a:cxn ang="0">
                    <a:pos x="39" y="250"/>
                  </a:cxn>
                  <a:cxn ang="0">
                    <a:pos x="42" y="239"/>
                  </a:cxn>
                  <a:cxn ang="0">
                    <a:pos x="42" y="111"/>
                  </a:cxn>
                  <a:cxn ang="0">
                    <a:pos x="40" y="11"/>
                  </a:cxn>
                  <a:cxn ang="0">
                    <a:pos x="38" y="3"/>
                  </a:cxn>
                </a:cxnLst>
                <a:rect l="0" t="0" r="r" b="b"/>
                <a:pathLst>
                  <a:path w="43" h="285">
                    <a:moveTo>
                      <a:pt x="38" y="3"/>
                    </a:moveTo>
                    <a:cubicBezTo>
                      <a:pt x="35" y="0"/>
                      <a:pt x="10" y="19"/>
                      <a:pt x="10" y="19"/>
                    </a:cubicBezTo>
                    <a:cubicBezTo>
                      <a:pt x="0" y="282"/>
                      <a:pt x="0" y="282"/>
                      <a:pt x="0" y="282"/>
                    </a:cubicBezTo>
                    <a:cubicBezTo>
                      <a:pt x="0" y="282"/>
                      <a:pt x="7" y="285"/>
                      <a:pt x="14" y="278"/>
                    </a:cubicBezTo>
                    <a:cubicBezTo>
                      <a:pt x="21" y="272"/>
                      <a:pt x="36" y="254"/>
                      <a:pt x="39" y="250"/>
                    </a:cubicBezTo>
                    <a:cubicBezTo>
                      <a:pt x="43" y="246"/>
                      <a:pt x="42" y="239"/>
                      <a:pt x="42" y="239"/>
                    </a:cubicBezTo>
                    <a:cubicBezTo>
                      <a:pt x="42" y="111"/>
                      <a:pt x="42" y="111"/>
                      <a:pt x="42" y="111"/>
                    </a:cubicBezTo>
                    <a:cubicBezTo>
                      <a:pt x="40" y="11"/>
                      <a:pt x="40" y="11"/>
                      <a:pt x="40" y="11"/>
                    </a:cubicBezTo>
                    <a:cubicBezTo>
                      <a:pt x="40" y="11"/>
                      <a:pt x="40" y="5"/>
                      <a:pt x="38" y="3"/>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3" name="Freeform 56"/>
              <p:cNvSpPr>
                <a:spLocks noChangeAspect="1"/>
              </p:cNvSpPr>
              <p:nvPr/>
            </p:nvSpPr>
            <p:spPr bwMode="auto">
              <a:xfrm>
                <a:off x="-959" y="970"/>
                <a:ext cx="392" cy="692"/>
              </a:xfrm>
              <a:custGeom>
                <a:avLst/>
                <a:gdLst/>
                <a:ahLst/>
                <a:cxnLst>
                  <a:cxn ang="0">
                    <a:pos x="162" y="29"/>
                  </a:cxn>
                  <a:cxn ang="0">
                    <a:pos x="6" y="1"/>
                  </a:cxn>
                  <a:cxn ang="0">
                    <a:pos x="2" y="4"/>
                  </a:cxn>
                  <a:cxn ang="0">
                    <a:pos x="0" y="113"/>
                  </a:cxn>
                  <a:cxn ang="0">
                    <a:pos x="0" y="247"/>
                  </a:cxn>
                  <a:cxn ang="0">
                    <a:pos x="5" y="258"/>
                  </a:cxn>
                  <a:cxn ang="0">
                    <a:pos x="158" y="292"/>
                  </a:cxn>
                  <a:cxn ang="0">
                    <a:pos x="166" y="285"/>
                  </a:cxn>
                  <a:cxn ang="0">
                    <a:pos x="166" y="36"/>
                  </a:cxn>
                  <a:cxn ang="0">
                    <a:pos x="162" y="29"/>
                  </a:cxn>
                </a:cxnLst>
                <a:rect l="0" t="0" r="r" b="b"/>
                <a:pathLst>
                  <a:path w="166" h="293">
                    <a:moveTo>
                      <a:pt x="162" y="29"/>
                    </a:moveTo>
                    <a:cubicBezTo>
                      <a:pt x="72" y="13"/>
                      <a:pt x="14" y="2"/>
                      <a:pt x="6" y="1"/>
                    </a:cubicBezTo>
                    <a:cubicBezTo>
                      <a:pt x="1" y="0"/>
                      <a:pt x="2" y="4"/>
                      <a:pt x="2" y="4"/>
                    </a:cubicBezTo>
                    <a:cubicBezTo>
                      <a:pt x="2" y="4"/>
                      <a:pt x="0" y="48"/>
                      <a:pt x="0" y="113"/>
                    </a:cubicBezTo>
                    <a:cubicBezTo>
                      <a:pt x="0" y="167"/>
                      <a:pt x="0" y="243"/>
                      <a:pt x="0" y="247"/>
                    </a:cubicBezTo>
                    <a:cubicBezTo>
                      <a:pt x="0" y="257"/>
                      <a:pt x="1" y="257"/>
                      <a:pt x="5" y="258"/>
                    </a:cubicBezTo>
                    <a:cubicBezTo>
                      <a:pt x="8" y="259"/>
                      <a:pt x="130" y="285"/>
                      <a:pt x="158" y="292"/>
                    </a:cubicBezTo>
                    <a:cubicBezTo>
                      <a:pt x="164" y="293"/>
                      <a:pt x="166" y="285"/>
                      <a:pt x="166" y="285"/>
                    </a:cubicBezTo>
                    <a:cubicBezTo>
                      <a:pt x="166" y="285"/>
                      <a:pt x="166" y="42"/>
                      <a:pt x="166" y="36"/>
                    </a:cubicBezTo>
                    <a:cubicBezTo>
                      <a:pt x="166" y="32"/>
                      <a:pt x="163" y="29"/>
                      <a:pt x="162" y="2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4" name="Freeform 57"/>
              <p:cNvSpPr>
                <a:spLocks noChangeAspect="1"/>
              </p:cNvSpPr>
              <p:nvPr/>
            </p:nvSpPr>
            <p:spPr bwMode="auto">
              <a:xfrm>
                <a:off x="-947" y="982"/>
                <a:ext cx="369" cy="662"/>
              </a:xfrm>
              <a:custGeom>
                <a:avLst/>
                <a:gdLst/>
                <a:ahLst/>
                <a:cxnLst>
                  <a:cxn ang="0">
                    <a:pos x="151" y="27"/>
                  </a:cxn>
                  <a:cxn ang="0">
                    <a:pos x="5" y="1"/>
                  </a:cxn>
                  <a:cxn ang="0">
                    <a:pos x="0" y="4"/>
                  </a:cxn>
                  <a:cxn ang="0">
                    <a:pos x="0" y="237"/>
                  </a:cxn>
                  <a:cxn ang="0">
                    <a:pos x="5" y="248"/>
                  </a:cxn>
                  <a:cxn ang="0">
                    <a:pos x="148" y="279"/>
                  </a:cxn>
                  <a:cxn ang="0">
                    <a:pos x="156" y="272"/>
                  </a:cxn>
                  <a:cxn ang="0">
                    <a:pos x="154" y="34"/>
                  </a:cxn>
                  <a:cxn ang="0">
                    <a:pos x="151" y="27"/>
                  </a:cxn>
                </a:cxnLst>
                <a:rect l="0" t="0" r="r" b="b"/>
                <a:pathLst>
                  <a:path w="156" h="280">
                    <a:moveTo>
                      <a:pt x="151" y="27"/>
                    </a:moveTo>
                    <a:cubicBezTo>
                      <a:pt x="67" y="12"/>
                      <a:pt x="12" y="2"/>
                      <a:pt x="5" y="1"/>
                    </a:cubicBezTo>
                    <a:cubicBezTo>
                      <a:pt x="0" y="0"/>
                      <a:pt x="0" y="4"/>
                      <a:pt x="0" y="4"/>
                    </a:cubicBezTo>
                    <a:cubicBezTo>
                      <a:pt x="0" y="4"/>
                      <a:pt x="0" y="228"/>
                      <a:pt x="0" y="237"/>
                    </a:cubicBezTo>
                    <a:cubicBezTo>
                      <a:pt x="0" y="246"/>
                      <a:pt x="1" y="247"/>
                      <a:pt x="5" y="248"/>
                    </a:cubicBezTo>
                    <a:cubicBezTo>
                      <a:pt x="7" y="249"/>
                      <a:pt x="122" y="273"/>
                      <a:pt x="148" y="279"/>
                    </a:cubicBezTo>
                    <a:cubicBezTo>
                      <a:pt x="154" y="280"/>
                      <a:pt x="156" y="272"/>
                      <a:pt x="156" y="272"/>
                    </a:cubicBezTo>
                    <a:cubicBezTo>
                      <a:pt x="156" y="272"/>
                      <a:pt x="154" y="39"/>
                      <a:pt x="154" y="34"/>
                    </a:cubicBezTo>
                    <a:cubicBezTo>
                      <a:pt x="154" y="30"/>
                      <a:pt x="154" y="28"/>
                      <a:pt x="151" y="27"/>
                    </a:cubicBezTo>
                    <a:close/>
                  </a:path>
                </a:pathLst>
              </a:custGeom>
              <a:solidFill>
                <a:srgbClr val="5D7695"/>
              </a:solidFill>
              <a:ln w="9525">
                <a:noFill/>
                <a:round/>
                <a:headEnd/>
                <a:tailEnd/>
              </a:ln>
            </p:spPr>
            <p:txBody>
              <a:bodyPr/>
              <a:lstStyle/>
              <a:p>
                <a:endParaRPr lang="zh-CN" altLang="en-US">
                  <a:latin typeface="+mn-ea"/>
                  <a:ea typeface="+mn-ea"/>
                </a:endParaRPr>
              </a:p>
            </p:txBody>
          </p:sp>
          <p:sp>
            <p:nvSpPr>
              <p:cNvPr id="35" name="Freeform 58"/>
              <p:cNvSpPr>
                <a:spLocks noChangeAspect="1"/>
              </p:cNvSpPr>
              <p:nvPr/>
            </p:nvSpPr>
            <p:spPr bwMode="auto">
              <a:xfrm>
                <a:off x="-959" y="916"/>
                <a:ext cx="454" cy="121"/>
              </a:xfrm>
              <a:custGeom>
                <a:avLst/>
                <a:gdLst/>
                <a:ahLst/>
                <a:cxnLst>
                  <a:cxn ang="0">
                    <a:pos x="192" y="30"/>
                  </a:cxn>
                  <a:cxn ang="0">
                    <a:pos x="163" y="51"/>
                  </a:cxn>
                  <a:cxn ang="0">
                    <a:pos x="10" y="22"/>
                  </a:cxn>
                  <a:cxn ang="0">
                    <a:pos x="1" y="27"/>
                  </a:cxn>
                  <a:cxn ang="0">
                    <a:pos x="4" y="19"/>
                  </a:cxn>
                  <a:cxn ang="0">
                    <a:pos x="28" y="2"/>
                  </a:cxn>
                  <a:cxn ang="0">
                    <a:pos x="34" y="1"/>
                  </a:cxn>
                  <a:cxn ang="0">
                    <a:pos x="185" y="26"/>
                  </a:cxn>
                  <a:cxn ang="0">
                    <a:pos x="192" y="30"/>
                  </a:cxn>
                </a:cxnLst>
                <a:rect l="0" t="0" r="r" b="b"/>
                <a:pathLst>
                  <a:path w="192" h="51">
                    <a:moveTo>
                      <a:pt x="192" y="30"/>
                    </a:moveTo>
                    <a:cubicBezTo>
                      <a:pt x="163" y="51"/>
                      <a:pt x="163" y="51"/>
                      <a:pt x="163" y="51"/>
                    </a:cubicBezTo>
                    <a:cubicBezTo>
                      <a:pt x="41" y="30"/>
                      <a:pt x="20" y="23"/>
                      <a:pt x="10" y="22"/>
                    </a:cubicBezTo>
                    <a:cubicBezTo>
                      <a:pt x="4" y="20"/>
                      <a:pt x="1" y="27"/>
                      <a:pt x="1" y="27"/>
                    </a:cubicBezTo>
                    <a:cubicBezTo>
                      <a:pt x="1" y="27"/>
                      <a:pt x="0" y="22"/>
                      <a:pt x="4" y="19"/>
                    </a:cubicBezTo>
                    <a:cubicBezTo>
                      <a:pt x="8" y="16"/>
                      <a:pt x="22" y="6"/>
                      <a:pt x="28" y="2"/>
                    </a:cubicBezTo>
                    <a:cubicBezTo>
                      <a:pt x="30" y="0"/>
                      <a:pt x="34" y="1"/>
                      <a:pt x="34" y="1"/>
                    </a:cubicBezTo>
                    <a:cubicBezTo>
                      <a:pt x="34" y="1"/>
                      <a:pt x="182" y="26"/>
                      <a:pt x="185" y="26"/>
                    </a:cubicBezTo>
                    <a:cubicBezTo>
                      <a:pt x="190" y="27"/>
                      <a:pt x="192" y="30"/>
                      <a:pt x="192" y="30"/>
                    </a:cubicBezTo>
                    <a:close/>
                  </a:path>
                </a:pathLst>
              </a:custGeom>
              <a:solidFill>
                <a:srgbClr val="F7B249"/>
              </a:solidFill>
              <a:ln w="9525">
                <a:noFill/>
                <a:round/>
                <a:headEnd/>
                <a:tailEnd/>
              </a:ln>
            </p:spPr>
            <p:txBody>
              <a:bodyPr/>
              <a:lstStyle/>
              <a:p>
                <a:endParaRPr lang="zh-CN" altLang="en-US">
                  <a:latin typeface="+mn-ea"/>
                  <a:ea typeface="+mn-ea"/>
                </a:endParaRPr>
              </a:p>
            </p:txBody>
          </p:sp>
          <p:sp>
            <p:nvSpPr>
              <p:cNvPr id="36" name="Freeform 59"/>
              <p:cNvSpPr>
                <a:spLocks noChangeAspect="1"/>
              </p:cNvSpPr>
              <p:nvPr/>
            </p:nvSpPr>
            <p:spPr bwMode="auto">
              <a:xfrm>
                <a:off x="-576" y="987"/>
                <a:ext cx="85" cy="331"/>
              </a:xfrm>
              <a:custGeom>
                <a:avLst/>
                <a:gdLst/>
                <a:ahLst/>
                <a:cxnLst>
                  <a:cxn ang="0">
                    <a:pos x="31" y="2"/>
                  </a:cxn>
                  <a:cxn ang="0">
                    <a:pos x="0" y="18"/>
                  </a:cxn>
                  <a:cxn ang="0">
                    <a:pos x="3" y="139"/>
                  </a:cxn>
                  <a:cxn ang="0">
                    <a:pos x="4" y="140"/>
                  </a:cxn>
                  <a:cxn ang="0">
                    <a:pos x="36" y="113"/>
                  </a:cxn>
                  <a:cxn ang="0">
                    <a:pos x="36" y="12"/>
                  </a:cxn>
                  <a:cxn ang="0">
                    <a:pos x="31" y="2"/>
                  </a:cxn>
                </a:cxnLst>
                <a:rect l="0" t="0" r="r" b="b"/>
                <a:pathLst>
                  <a:path w="36" h="140">
                    <a:moveTo>
                      <a:pt x="31" y="2"/>
                    </a:moveTo>
                    <a:cubicBezTo>
                      <a:pt x="27" y="0"/>
                      <a:pt x="0" y="18"/>
                      <a:pt x="0" y="18"/>
                    </a:cubicBezTo>
                    <a:cubicBezTo>
                      <a:pt x="3" y="139"/>
                      <a:pt x="3" y="139"/>
                      <a:pt x="3" y="139"/>
                    </a:cubicBezTo>
                    <a:cubicBezTo>
                      <a:pt x="4" y="140"/>
                      <a:pt x="4" y="140"/>
                      <a:pt x="4" y="140"/>
                    </a:cubicBezTo>
                    <a:cubicBezTo>
                      <a:pt x="36" y="113"/>
                      <a:pt x="36" y="113"/>
                      <a:pt x="36" y="113"/>
                    </a:cubicBezTo>
                    <a:cubicBezTo>
                      <a:pt x="36" y="12"/>
                      <a:pt x="36" y="12"/>
                      <a:pt x="36" y="12"/>
                    </a:cubicBezTo>
                    <a:cubicBezTo>
                      <a:pt x="36" y="12"/>
                      <a:pt x="36" y="3"/>
                      <a:pt x="31" y="2"/>
                    </a:cubicBezTo>
                    <a:close/>
                  </a:path>
                </a:pathLst>
              </a:custGeom>
              <a:solidFill>
                <a:srgbClr val="E48E1A"/>
              </a:solidFill>
              <a:ln w="9525">
                <a:noFill/>
                <a:round/>
                <a:headEnd/>
                <a:tailEnd/>
              </a:ln>
            </p:spPr>
            <p:txBody>
              <a:bodyPr/>
              <a:lstStyle/>
              <a:p>
                <a:endParaRPr lang="zh-CN" altLang="en-US">
                  <a:latin typeface="+mn-ea"/>
                  <a:ea typeface="+mn-ea"/>
                </a:endParaRPr>
              </a:p>
            </p:txBody>
          </p:sp>
          <p:sp>
            <p:nvSpPr>
              <p:cNvPr id="37" name="Freeform 60"/>
              <p:cNvSpPr>
                <a:spLocks noChangeAspect="1"/>
              </p:cNvSpPr>
              <p:nvPr/>
            </p:nvSpPr>
            <p:spPr bwMode="auto">
              <a:xfrm>
                <a:off x="-595" y="982"/>
                <a:ext cx="99" cy="80"/>
              </a:xfrm>
              <a:custGeom>
                <a:avLst/>
                <a:gdLst/>
                <a:ahLst/>
                <a:cxnLst>
                  <a:cxn ang="0">
                    <a:pos x="42" y="6"/>
                  </a:cxn>
                  <a:cxn ang="0">
                    <a:pos x="36" y="0"/>
                  </a:cxn>
                  <a:cxn ang="0">
                    <a:pos x="0" y="23"/>
                  </a:cxn>
                  <a:cxn ang="0">
                    <a:pos x="9" y="34"/>
                  </a:cxn>
                </a:cxnLst>
                <a:rect l="0" t="0" r="r" b="b"/>
                <a:pathLst>
                  <a:path w="42" h="34">
                    <a:moveTo>
                      <a:pt x="42" y="6"/>
                    </a:moveTo>
                    <a:cubicBezTo>
                      <a:pt x="41" y="5"/>
                      <a:pt x="39" y="2"/>
                      <a:pt x="36" y="0"/>
                    </a:cubicBezTo>
                    <a:cubicBezTo>
                      <a:pt x="32" y="0"/>
                      <a:pt x="0" y="23"/>
                      <a:pt x="0" y="23"/>
                    </a:cubicBezTo>
                    <a:cubicBezTo>
                      <a:pt x="9" y="34"/>
                      <a:pt x="9" y="34"/>
                      <a:pt x="9" y="34"/>
                    </a:cubicBezTo>
                  </a:path>
                </a:pathLst>
              </a:custGeom>
              <a:solidFill>
                <a:srgbClr val="F9C270"/>
              </a:solidFill>
              <a:ln w="9525">
                <a:noFill/>
                <a:round/>
                <a:headEnd/>
                <a:tailEnd/>
              </a:ln>
            </p:spPr>
            <p:txBody>
              <a:bodyPr/>
              <a:lstStyle/>
              <a:p>
                <a:endParaRPr lang="zh-CN" altLang="en-US">
                  <a:latin typeface="+mn-ea"/>
                  <a:ea typeface="+mn-ea"/>
                </a:endParaRPr>
              </a:p>
            </p:txBody>
          </p:sp>
          <p:sp>
            <p:nvSpPr>
              <p:cNvPr id="38" name="Freeform 61"/>
              <p:cNvSpPr>
                <a:spLocks noChangeAspect="1"/>
              </p:cNvSpPr>
              <p:nvPr/>
            </p:nvSpPr>
            <p:spPr bwMode="auto">
              <a:xfrm>
                <a:off x="-954" y="963"/>
                <a:ext cx="380" cy="352"/>
              </a:xfrm>
              <a:custGeom>
                <a:avLst/>
                <a:gdLst/>
                <a:ahLst/>
                <a:cxnLst>
                  <a:cxn ang="0">
                    <a:pos x="156" y="29"/>
                  </a:cxn>
                  <a:cxn ang="0">
                    <a:pos x="7" y="2"/>
                  </a:cxn>
                  <a:cxn ang="0">
                    <a:pos x="0" y="6"/>
                  </a:cxn>
                  <a:cxn ang="0">
                    <a:pos x="0" y="110"/>
                  </a:cxn>
                  <a:cxn ang="0">
                    <a:pos x="1" y="117"/>
                  </a:cxn>
                  <a:cxn ang="0">
                    <a:pos x="161" y="149"/>
                  </a:cxn>
                  <a:cxn ang="0">
                    <a:pos x="161" y="36"/>
                  </a:cxn>
                  <a:cxn ang="0">
                    <a:pos x="156" y="29"/>
                  </a:cxn>
                </a:cxnLst>
                <a:rect l="0" t="0" r="r" b="b"/>
                <a:pathLst>
                  <a:path w="161" h="149">
                    <a:moveTo>
                      <a:pt x="156" y="29"/>
                    </a:moveTo>
                    <a:cubicBezTo>
                      <a:pt x="40" y="9"/>
                      <a:pt x="17" y="3"/>
                      <a:pt x="7" y="2"/>
                    </a:cubicBezTo>
                    <a:cubicBezTo>
                      <a:pt x="0" y="0"/>
                      <a:pt x="0" y="6"/>
                      <a:pt x="0" y="6"/>
                    </a:cubicBezTo>
                    <a:cubicBezTo>
                      <a:pt x="0" y="6"/>
                      <a:pt x="0" y="98"/>
                      <a:pt x="0" y="110"/>
                    </a:cubicBezTo>
                    <a:cubicBezTo>
                      <a:pt x="0" y="113"/>
                      <a:pt x="0" y="115"/>
                      <a:pt x="1" y="117"/>
                    </a:cubicBezTo>
                    <a:cubicBezTo>
                      <a:pt x="161" y="149"/>
                      <a:pt x="161" y="149"/>
                      <a:pt x="161" y="149"/>
                    </a:cubicBezTo>
                    <a:cubicBezTo>
                      <a:pt x="161" y="141"/>
                      <a:pt x="161" y="43"/>
                      <a:pt x="161" y="36"/>
                    </a:cubicBezTo>
                    <a:cubicBezTo>
                      <a:pt x="161" y="31"/>
                      <a:pt x="158" y="30"/>
                      <a:pt x="156" y="29"/>
                    </a:cubicBezTo>
                    <a:close/>
                  </a:path>
                </a:pathLst>
              </a:custGeom>
              <a:solidFill>
                <a:srgbClr val="F6AD3C"/>
              </a:solidFill>
              <a:ln w="9525">
                <a:noFill/>
                <a:round/>
                <a:headEnd/>
                <a:tailEnd/>
              </a:ln>
            </p:spPr>
            <p:txBody>
              <a:bodyPr/>
              <a:lstStyle/>
              <a:p>
                <a:endParaRPr lang="zh-CN" altLang="en-US">
                  <a:latin typeface="+mn-ea"/>
                  <a:ea typeface="+mn-ea"/>
                </a:endParaRPr>
              </a:p>
            </p:txBody>
          </p:sp>
          <p:sp>
            <p:nvSpPr>
              <p:cNvPr id="39" name="Freeform 62"/>
              <p:cNvSpPr>
                <a:spLocks noChangeAspect="1"/>
              </p:cNvSpPr>
              <p:nvPr/>
            </p:nvSpPr>
            <p:spPr bwMode="auto">
              <a:xfrm>
                <a:off x="-959" y="961"/>
                <a:ext cx="392" cy="357"/>
              </a:xfrm>
              <a:custGeom>
                <a:avLst/>
                <a:gdLst/>
                <a:ahLst/>
                <a:cxnLst>
                  <a:cxn ang="0">
                    <a:pos x="159" y="28"/>
                  </a:cxn>
                  <a:cxn ang="0">
                    <a:pos x="159" y="28"/>
                  </a:cxn>
                  <a:cxn ang="0">
                    <a:pos x="158" y="28"/>
                  </a:cxn>
                  <a:cxn ang="0">
                    <a:pos x="16" y="1"/>
                  </a:cxn>
                  <a:cxn ang="0">
                    <a:pos x="10" y="0"/>
                  </a:cxn>
                  <a:cxn ang="0">
                    <a:pos x="2" y="1"/>
                  </a:cxn>
                  <a:cxn ang="0">
                    <a:pos x="0" y="7"/>
                  </a:cxn>
                  <a:cxn ang="0">
                    <a:pos x="0" y="111"/>
                  </a:cxn>
                  <a:cxn ang="0">
                    <a:pos x="0" y="117"/>
                  </a:cxn>
                  <a:cxn ang="0">
                    <a:pos x="5" y="118"/>
                  </a:cxn>
                  <a:cxn ang="0">
                    <a:pos x="5" y="111"/>
                  </a:cxn>
                  <a:cxn ang="0">
                    <a:pos x="5" y="8"/>
                  </a:cxn>
                  <a:cxn ang="0">
                    <a:pos x="7" y="6"/>
                  </a:cxn>
                  <a:cxn ang="0">
                    <a:pos x="9" y="6"/>
                  </a:cxn>
                  <a:cxn ang="0">
                    <a:pos x="15" y="6"/>
                  </a:cxn>
                  <a:cxn ang="0">
                    <a:pos x="157" y="33"/>
                  </a:cxn>
                  <a:cxn ang="0">
                    <a:pos x="160" y="38"/>
                  </a:cxn>
                  <a:cxn ang="0">
                    <a:pos x="160" y="149"/>
                  </a:cxn>
                  <a:cxn ang="0">
                    <a:pos x="166" y="151"/>
                  </a:cxn>
                  <a:cxn ang="0">
                    <a:pos x="166" y="151"/>
                  </a:cxn>
                  <a:cxn ang="0">
                    <a:pos x="165" y="37"/>
                  </a:cxn>
                  <a:cxn ang="0">
                    <a:pos x="159" y="28"/>
                  </a:cxn>
                </a:cxnLst>
                <a:rect l="0" t="0" r="r" b="b"/>
                <a:pathLst>
                  <a:path w="166" h="151">
                    <a:moveTo>
                      <a:pt x="159" y="28"/>
                    </a:moveTo>
                    <a:cubicBezTo>
                      <a:pt x="159" y="28"/>
                      <a:pt x="159" y="28"/>
                      <a:pt x="159" y="28"/>
                    </a:cubicBezTo>
                    <a:cubicBezTo>
                      <a:pt x="158" y="28"/>
                      <a:pt x="158" y="28"/>
                      <a:pt x="158" y="28"/>
                    </a:cubicBezTo>
                    <a:cubicBezTo>
                      <a:pt x="62" y="11"/>
                      <a:pt x="30" y="4"/>
                      <a:pt x="16" y="1"/>
                    </a:cubicBezTo>
                    <a:cubicBezTo>
                      <a:pt x="10" y="0"/>
                      <a:pt x="10" y="0"/>
                      <a:pt x="10" y="0"/>
                    </a:cubicBezTo>
                    <a:cubicBezTo>
                      <a:pt x="7" y="0"/>
                      <a:pt x="4" y="0"/>
                      <a:pt x="2" y="1"/>
                    </a:cubicBezTo>
                    <a:cubicBezTo>
                      <a:pt x="0" y="3"/>
                      <a:pt x="0" y="7"/>
                      <a:pt x="0" y="7"/>
                    </a:cubicBezTo>
                    <a:cubicBezTo>
                      <a:pt x="0" y="7"/>
                      <a:pt x="0" y="111"/>
                      <a:pt x="0" y="111"/>
                    </a:cubicBezTo>
                    <a:cubicBezTo>
                      <a:pt x="0" y="114"/>
                      <a:pt x="0" y="116"/>
                      <a:pt x="0" y="117"/>
                    </a:cubicBezTo>
                    <a:cubicBezTo>
                      <a:pt x="5" y="118"/>
                      <a:pt x="5" y="118"/>
                      <a:pt x="5" y="118"/>
                    </a:cubicBezTo>
                    <a:cubicBezTo>
                      <a:pt x="5" y="117"/>
                      <a:pt x="5" y="114"/>
                      <a:pt x="5" y="111"/>
                    </a:cubicBezTo>
                    <a:cubicBezTo>
                      <a:pt x="5" y="111"/>
                      <a:pt x="5" y="8"/>
                      <a:pt x="5" y="8"/>
                    </a:cubicBezTo>
                    <a:cubicBezTo>
                      <a:pt x="5" y="8"/>
                      <a:pt x="6" y="6"/>
                      <a:pt x="7" y="6"/>
                    </a:cubicBezTo>
                    <a:cubicBezTo>
                      <a:pt x="8" y="6"/>
                      <a:pt x="8" y="5"/>
                      <a:pt x="9" y="6"/>
                    </a:cubicBezTo>
                    <a:cubicBezTo>
                      <a:pt x="15" y="6"/>
                      <a:pt x="15" y="6"/>
                      <a:pt x="15" y="6"/>
                    </a:cubicBezTo>
                    <a:cubicBezTo>
                      <a:pt x="29" y="9"/>
                      <a:pt x="61" y="16"/>
                      <a:pt x="157" y="33"/>
                    </a:cubicBezTo>
                    <a:cubicBezTo>
                      <a:pt x="159" y="34"/>
                      <a:pt x="160" y="35"/>
                      <a:pt x="160" y="38"/>
                    </a:cubicBezTo>
                    <a:cubicBezTo>
                      <a:pt x="160" y="38"/>
                      <a:pt x="160" y="141"/>
                      <a:pt x="160" y="149"/>
                    </a:cubicBezTo>
                    <a:cubicBezTo>
                      <a:pt x="166" y="151"/>
                      <a:pt x="166" y="151"/>
                      <a:pt x="166" y="151"/>
                    </a:cubicBezTo>
                    <a:cubicBezTo>
                      <a:pt x="166" y="151"/>
                      <a:pt x="166" y="151"/>
                      <a:pt x="166" y="151"/>
                    </a:cubicBezTo>
                    <a:cubicBezTo>
                      <a:pt x="165" y="37"/>
                      <a:pt x="165" y="37"/>
                      <a:pt x="165" y="37"/>
                    </a:cubicBezTo>
                    <a:cubicBezTo>
                      <a:pt x="165" y="31"/>
                      <a:pt x="161" y="28"/>
                      <a:pt x="159" y="28"/>
                    </a:cubicBezTo>
                    <a:close/>
                  </a:path>
                </a:pathLst>
              </a:custGeom>
              <a:solidFill>
                <a:srgbClr val="FCD68C"/>
              </a:solidFill>
              <a:ln w="9525">
                <a:noFill/>
                <a:round/>
                <a:headEnd/>
                <a:tailEnd/>
              </a:ln>
            </p:spPr>
            <p:txBody>
              <a:bodyPr/>
              <a:lstStyle/>
              <a:p>
                <a:endParaRPr lang="zh-CN" altLang="en-US">
                  <a:latin typeface="+mn-ea"/>
                  <a:ea typeface="+mn-ea"/>
                </a:endParaRPr>
              </a:p>
            </p:txBody>
          </p:sp>
          <p:sp>
            <p:nvSpPr>
              <p:cNvPr id="40" name="Freeform 63"/>
              <p:cNvSpPr>
                <a:spLocks noChangeAspect="1" noEditPoints="1"/>
              </p:cNvSpPr>
              <p:nvPr/>
            </p:nvSpPr>
            <p:spPr bwMode="auto">
              <a:xfrm>
                <a:off x="-912" y="1311"/>
                <a:ext cx="291" cy="266"/>
              </a:xfrm>
              <a:custGeom>
                <a:avLst/>
                <a:gdLst/>
                <a:ahLst/>
                <a:cxnLst>
                  <a:cxn ang="0">
                    <a:pos x="40" y="88"/>
                  </a:cxn>
                  <a:cxn ang="0">
                    <a:pos x="32" y="90"/>
                  </a:cxn>
                  <a:cxn ang="0">
                    <a:pos x="15" y="89"/>
                  </a:cxn>
                  <a:cxn ang="0">
                    <a:pos x="0" y="81"/>
                  </a:cxn>
                  <a:cxn ang="0">
                    <a:pos x="15" y="76"/>
                  </a:cxn>
                  <a:cxn ang="0">
                    <a:pos x="30" y="82"/>
                  </a:cxn>
                  <a:cxn ang="0">
                    <a:pos x="39" y="76"/>
                  </a:cxn>
                  <a:cxn ang="0">
                    <a:pos x="37" y="39"/>
                  </a:cxn>
                  <a:cxn ang="0">
                    <a:pos x="41" y="33"/>
                  </a:cxn>
                  <a:cxn ang="0">
                    <a:pos x="32" y="21"/>
                  </a:cxn>
                  <a:cxn ang="0">
                    <a:pos x="18" y="18"/>
                  </a:cxn>
                  <a:cxn ang="0">
                    <a:pos x="15" y="26"/>
                  </a:cxn>
                  <a:cxn ang="0">
                    <a:pos x="15" y="0"/>
                  </a:cxn>
                  <a:cxn ang="0">
                    <a:pos x="16" y="9"/>
                  </a:cxn>
                  <a:cxn ang="0">
                    <a:pos x="38" y="15"/>
                  </a:cxn>
                  <a:cxn ang="0">
                    <a:pos x="55" y="27"/>
                  </a:cxn>
                  <a:cxn ang="0">
                    <a:pos x="71" y="31"/>
                  </a:cxn>
                  <a:cxn ang="0">
                    <a:pos x="78" y="29"/>
                  </a:cxn>
                  <a:cxn ang="0">
                    <a:pos x="89" y="23"/>
                  </a:cxn>
                  <a:cxn ang="0">
                    <a:pos x="108" y="26"/>
                  </a:cxn>
                  <a:cxn ang="0">
                    <a:pos x="123" y="33"/>
                  </a:cxn>
                  <a:cxn ang="0">
                    <a:pos x="109" y="38"/>
                  </a:cxn>
                  <a:cxn ang="0">
                    <a:pos x="93" y="32"/>
                  </a:cxn>
                  <a:cxn ang="0">
                    <a:pos x="84" y="37"/>
                  </a:cxn>
                  <a:cxn ang="0">
                    <a:pos x="88" y="76"/>
                  </a:cxn>
                  <a:cxn ang="0">
                    <a:pos x="83" y="81"/>
                  </a:cxn>
                  <a:cxn ang="0">
                    <a:pos x="91" y="93"/>
                  </a:cxn>
                  <a:cxn ang="0">
                    <a:pos x="105" y="96"/>
                  </a:cxn>
                  <a:cxn ang="0">
                    <a:pos x="109" y="88"/>
                  </a:cxn>
                  <a:cxn ang="0">
                    <a:pos x="108" y="113"/>
                  </a:cxn>
                  <a:cxn ang="0">
                    <a:pos x="107" y="105"/>
                  </a:cxn>
                  <a:cxn ang="0">
                    <a:pos x="85" y="99"/>
                  </a:cxn>
                  <a:cxn ang="0">
                    <a:pos x="67" y="87"/>
                  </a:cxn>
                  <a:cxn ang="0">
                    <a:pos x="51" y="82"/>
                  </a:cxn>
                  <a:cxn ang="0">
                    <a:pos x="62" y="38"/>
                  </a:cxn>
                  <a:cxn ang="0">
                    <a:pos x="55" y="74"/>
                  </a:cxn>
                </a:cxnLst>
                <a:rect l="0" t="0" r="r" b="b"/>
                <a:pathLst>
                  <a:path w="123" h="113">
                    <a:moveTo>
                      <a:pt x="49" y="80"/>
                    </a:moveTo>
                    <a:cubicBezTo>
                      <a:pt x="46" y="83"/>
                      <a:pt x="43" y="86"/>
                      <a:pt x="40" y="88"/>
                    </a:cubicBezTo>
                    <a:cubicBezTo>
                      <a:pt x="39" y="89"/>
                      <a:pt x="38" y="91"/>
                      <a:pt x="37" y="91"/>
                    </a:cubicBezTo>
                    <a:cubicBezTo>
                      <a:pt x="36" y="91"/>
                      <a:pt x="34" y="91"/>
                      <a:pt x="32" y="90"/>
                    </a:cubicBezTo>
                    <a:cubicBezTo>
                      <a:pt x="27" y="89"/>
                      <a:pt x="22" y="89"/>
                      <a:pt x="17" y="88"/>
                    </a:cubicBezTo>
                    <a:cubicBezTo>
                      <a:pt x="15" y="87"/>
                      <a:pt x="15" y="87"/>
                      <a:pt x="15" y="89"/>
                    </a:cubicBezTo>
                    <a:cubicBezTo>
                      <a:pt x="15" y="91"/>
                      <a:pt x="15" y="93"/>
                      <a:pt x="15" y="96"/>
                    </a:cubicBezTo>
                    <a:cubicBezTo>
                      <a:pt x="10" y="91"/>
                      <a:pt x="5" y="86"/>
                      <a:pt x="0" y="81"/>
                    </a:cubicBezTo>
                    <a:cubicBezTo>
                      <a:pt x="5" y="77"/>
                      <a:pt x="10" y="74"/>
                      <a:pt x="15" y="70"/>
                    </a:cubicBezTo>
                    <a:cubicBezTo>
                      <a:pt x="15" y="72"/>
                      <a:pt x="15" y="74"/>
                      <a:pt x="15" y="76"/>
                    </a:cubicBezTo>
                    <a:cubicBezTo>
                      <a:pt x="15" y="77"/>
                      <a:pt x="14" y="79"/>
                      <a:pt x="15" y="79"/>
                    </a:cubicBezTo>
                    <a:cubicBezTo>
                      <a:pt x="20" y="80"/>
                      <a:pt x="25" y="81"/>
                      <a:pt x="30" y="82"/>
                    </a:cubicBezTo>
                    <a:cubicBezTo>
                      <a:pt x="32" y="82"/>
                      <a:pt x="34" y="80"/>
                      <a:pt x="36" y="79"/>
                    </a:cubicBezTo>
                    <a:cubicBezTo>
                      <a:pt x="37" y="78"/>
                      <a:pt x="38" y="77"/>
                      <a:pt x="39" y="76"/>
                    </a:cubicBezTo>
                    <a:cubicBezTo>
                      <a:pt x="40" y="75"/>
                      <a:pt x="42" y="74"/>
                      <a:pt x="41" y="73"/>
                    </a:cubicBezTo>
                    <a:cubicBezTo>
                      <a:pt x="33" y="62"/>
                      <a:pt x="32" y="48"/>
                      <a:pt x="37" y="39"/>
                    </a:cubicBezTo>
                    <a:cubicBezTo>
                      <a:pt x="38" y="37"/>
                      <a:pt x="39" y="36"/>
                      <a:pt x="40" y="35"/>
                    </a:cubicBezTo>
                    <a:cubicBezTo>
                      <a:pt x="40" y="34"/>
                      <a:pt x="41" y="34"/>
                      <a:pt x="41" y="33"/>
                    </a:cubicBezTo>
                    <a:cubicBezTo>
                      <a:pt x="42" y="32"/>
                      <a:pt x="41" y="32"/>
                      <a:pt x="41" y="31"/>
                    </a:cubicBezTo>
                    <a:cubicBezTo>
                      <a:pt x="38" y="28"/>
                      <a:pt x="35" y="24"/>
                      <a:pt x="32" y="21"/>
                    </a:cubicBezTo>
                    <a:cubicBezTo>
                      <a:pt x="31" y="20"/>
                      <a:pt x="30" y="20"/>
                      <a:pt x="28" y="20"/>
                    </a:cubicBezTo>
                    <a:cubicBezTo>
                      <a:pt x="25" y="19"/>
                      <a:pt x="22" y="19"/>
                      <a:pt x="18" y="18"/>
                    </a:cubicBezTo>
                    <a:cubicBezTo>
                      <a:pt x="17" y="18"/>
                      <a:pt x="15" y="16"/>
                      <a:pt x="15" y="18"/>
                    </a:cubicBezTo>
                    <a:cubicBezTo>
                      <a:pt x="15" y="21"/>
                      <a:pt x="15" y="23"/>
                      <a:pt x="15" y="26"/>
                    </a:cubicBezTo>
                    <a:cubicBezTo>
                      <a:pt x="10" y="21"/>
                      <a:pt x="5" y="15"/>
                      <a:pt x="0" y="10"/>
                    </a:cubicBezTo>
                    <a:cubicBezTo>
                      <a:pt x="5" y="7"/>
                      <a:pt x="10" y="4"/>
                      <a:pt x="15" y="0"/>
                    </a:cubicBezTo>
                    <a:cubicBezTo>
                      <a:pt x="15" y="2"/>
                      <a:pt x="15" y="4"/>
                      <a:pt x="15" y="6"/>
                    </a:cubicBezTo>
                    <a:cubicBezTo>
                      <a:pt x="15" y="8"/>
                      <a:pt x="14" y="9"/>
                      <a:pt x="16" y="9"/>
                    </a:cubicBezTo>
                    <a:cubicBezTo>
                      <a:pt x="21" y="10"/>
                      <a:pt x="26" y="11"/>
                      <a:pt x="31" y="12"/>
                    </a:cubicBezTo>
                    <a:cubicBezTo>
                      <a:pt x="34" y="13"/>
                      <a:pt x="36" y="12"/>
                      <a:pt x="38" y="15"/>
                    </a:cubicBezTo>
                    <a:cubicBezTo>
                      <a:pt x="42" y="19"/>
                      <a:pt x="45" y="23"/>
                      <a:pt x="48" y="28"/>
                    </a:cubicBezTo>
                    <a:cubicBezTo>
                      <a:pt x="50" y="29"/>
                      <a:pt x="53" y="28"/>
                      <a:pt x="55" y="27"/>
                    </a:cubicBezTo>
                    <a:cubicBezTo>
                      <a:pt x="57" y="27"/>
                      <a:pt x="59" y="27"/>
                      <a:pt x="62" y="28"/>
                    </a:cubicBezTo>
                    <a:cubicBezTo>
                      <a:pt x="65" y="28"/>
                      <a:pt x="68" y="29"/>
                      <a:pt x="71" y="31"/>
                    </a:cubicBezTo>
                    <a:cubicBezTo>
                      <a:pt x="71" y="31"/>
                      <a:pt x="74" y="33"/>
                      <a:pt x="75" y="33"/>
                    </a:cubicBezTo>
                    <a:cubicBezTo>
                      <a:pt x="76" y="32"/>
                      <a:pt x="77" y="31"/>
                      <a:pt x="78" y="29"/>
                    </a:cubicBezTo>
                    <a:cubicBezTo>
                      <a:pt x="81" y="27"/>
                      <a:pt x="83" y="25"/>
                      <a:pt x="86" y="23"/>
                    </a:cubicBezTo>
                    <a:cubicBezTo>
                      <a:pt x="86" y="22"/>
                      <a:pt x="88" y="23"/>
                      <a:pt x="89" y="23"/>
                    </a:cubicBezTo>
                    <a:cubicBezTo>
                      <a:pt x="91" y="23"/>
                      <a:pt x="93" y="24"/>
                      <a:pt x="96" y="24"/>
                    </a:cubicBezTo>
                    <a:cubicBezTo>
                      <a:pt x="100" y="25"/>
                      <a:pt x="104" y="26"/>
                      <a:pt x="108" y="26"/>
                    </a:cubicBezTo>
                    <a:cubicBezTo>
                      <a:pt x="109" y="27"/>
                      <a:pt x="108" y="19"/>
                      <a:pt x="108" y="18"/>
                    </a:cubicBezTo>
                    <a:cubicBezTo>
                      <a:pt x="113" y="23"/>
                      <a:pt x="118" y="28"/>
                      <a:pt x="123" y="33"/>
                    </a:cubicBezTo>
                    <a:cubicBezTo>
                      <a:pt x="118" y="37"/>
                      <a:pt x="113" y="40"/>
                      <a:pt x="109" y="44"/>
                    </a:cubicBezTo>
                    <a:cubicBezTo>
                      <a:pt x="109" y="42"/>
                      <a:pt x="109" y="40"/>
                      <a:pt x="109" y="38"/>
                    </a:cubicBezTo>
                    <a:cubicBezTo>
                      <a:pt x="109" y="37"/>
                      <a:pt x="109" y="35"/>
                      <a:pt x="108" y="35"/>
                    </a:cubicBezTo>
                    <a:cubicBezTo>
                      <a:pt x="103" y="34"/>
                      <a:pt x="98" y="33"/>
                      <a:pt x="93" y="32"/>
                    </a:cubicBezTo>
                    <a:cubicBezTo>
                      <a:pt x="91" y="32"/>
                      <a:pt x="89" y="34"/>
                      <a:pt x="88" y="35"/>
                    </a:cubicBezTo>
                    <a:cubicBezTo>
                      <a:pt x="86" y="36"/>
                      <a:pt x="85" y="37"/>
                      <a:pt x="84" y="37"/>
                    </a:cubicBezTo>
                    <a:cubicBezTo>
                      <a:pt x="83" y="38"/>
                      <a:pt x="82" y="39"/>
                      <a:pt x="83" y="40"/>
                    </a:cubicBezTo>
                    <a:cubicBezTo>
                      <a:pt x="92" y="51"/>
                      <a:pt x="94" y="66"/>
                      <a:pt x="88" y="76"/>
                    </a:cubicBezTo>
                    <a:cubicBezTo>
                      <a:pt x="87" y="77"/>
                      <a:pt x="86" y="79"/>
                      <a:pt x="85" y="80"/>
                    </a:cubicBezTo>
                    <a:cubicBezTo>
                      <a:pt x="84" y="80"/>
                      <a:pt x="83" y="81"/>
                      <a:pt x="83" y="81"/>
                    </a:cubicBezTo>
                    <a:cubicBezTo>
                      <a:pt x="82" y="82"/>
                      <a:pt x="82" y="82"/>
                      <a:pt x="83" y="84"/>
                    </a:cubicBezTo>
                    <a:cubicBezTo>
                      <a:pt x="86" y="86"/>
                      <a:pt x="88" y="90"/>
                      <a:pt x="91" y="93"/>
                    </a:cubicBezTo>
                    <a:cubicBezTo>
                      <a:pt x="92" y="94"/>
                      <a:pt x="93" y="94"/>
                      <a:pt x="95" y="94"/>
                    </a:cubicBezTo>
                    <a:cubicBezTo>
                      <a:pt x="98" y="95"/>
                      <a:pt x="102" y="95"/>
                      <a:pt x="105" y="96"/>
                    </a:cubicBezTo>
                    <a:cubicBezTo>
                      <a:pt x="106" y="96"/>
                      <a:pt x="109" y="97"/>
                      <a:pt x="109" y="96"/>
                    </a:cubicBezTo>
                    <a:cubicBezTo>
                      <a:pt x="109" y="93"/>
                      <a:pt x="109" y="90"/>
                      <a:pt x="109" y="88"/>
                    </a:cubicBezTo>
                    <a:cubicBezTo>
                      <a:pt x="113" y="93"/>
                      <a:pt x="118" y="98"/>
                      <a:pt x="123" y="104"/>
                    </a:cubicBezTo>
                    <a:cubicBezTo>
                      <a:pt x="118" y="107"/>
                      <a:pt x="113" y="110"/>
                      <a:pt x="108" y="113"/>
                    </a:cubicBezTo>
                    <a:cubicBezTo>
                      <a:pt x="108" y="111"/>
                      <a:pt x="108" y="109"/>
                      <a:pt x="108" y="108"/>
                    </a:cubicBezTo>
                    <a:cubicBezTo>
                      <a:pt x="108" y="106"/>
                      <a:pt x="109" y="105"/>
                      <a:pt x="107" y="105"/>
                    </a:cubicBezTo>
                    <a:cubicBezTo>
                      <a:pt x="102" y="104"/>
                      <a:pt x="97" y="103"/>
                      <a:pt x="93" y="102"/>
                    </a:cubicBezTo>
                    <a:cubicBezTo>
                      <a:pt x="89" y="101"/>
                      <a:pt x="87" y="101"/>
                      <a:pt x="85" y="99"/>
                    </a:cubicBezTo>
                    <a:cubicBezTo>
                      <a:pt x="81" y="95"/>
                      <a:pt x="78" y="90"/>
                      <a:pt x="75" y="86"/>
                    </a:cubicBezTo>
                    <a:cubicBezTo>
                      <a:pt x="74" y="86"/>
                      <a:pt x="68" y="87"/>
                      <a:pt x="67" y="87"/>
                    </a:cubicBezTo>
                    <a:cubicBezTo>
                      <a:pt x="65" y="87"/>
                      <a:pt x="63" y="87"/>
                      <a:pt x="61" y="86"/>
                    </a:cubicBezTo>
                    <a:cubicBezTo>
                      <a:pt x="57" y="85"/>
                      <a:pt x="54" y="84"/>
                      <a:pt x="51" y="82"/>
                    </a:cubicBezTo>
                    <a:cubicBezTo>
                      <a:pt x="50" y="81"/>
                      <a:pt x="50" y="81"/>
                      <a:pt x="49" y="80"/>
                    </a:cubicBezTo>
                    <a:moveTo>
                      <a:pt x="62" y="38"/>
                    </a:moveTo>
                    <a:cubicBezTo>
                      <a:pt x="75" y="40"/>
                      <a:pt x="83" y="53"/>
                      <a:pt x="81" y="64"/>
                    </a:cubicBezTo>
                    <a:cubicBezTo>
                      <a:pt x="79" y="75"/>
                      <a:pt x="66" y="81"/>
                      <a:pt x="55" y="74"/>
                    </a:cubicBezTo>
                    <a:cubicBezTo>
                      <a:pt x="37" y="62"/>
                      <a:pt x="42" y="34"/>
                      <a:pt x="62" y="38"/>
                    </a:cubicBezTo>
                  </a:path>
                </a:pathLst>
              </a:custGeom>
              <a:solidFill>
                <a:srgbClr val="0B3C68"/>
              </a:solidFill>
              <a:ln w="9525">
                <a:noFill/>
                <a:round/>
                <a:headEnd/>
                <a:tailEnd/>
              </a:ln>
            </p:spPr>
            <p:txBody>
              <a:bodyPr/>
              <a:lstStyle/>
              <a:p>
                <a:endParaRPr lang="zh-CN" altLang="en-US">
                  <a:latin typeface="+mn-ea"/>
                  <a:ea typeface="+mn-ea"/>
                </a:endParaRPr>
              </a:p>
            </p:txBody>
          </p:sp>
          <p:sp>
            <p:nvSpPr>
              <p:cNvPr id="41" name="Freeform 64"/>
              <p:cNvSpPr>
                <a:spLocks noChangeAspect="1" noEditPoints="1"/>
              </p:cNvSpPr>
              <p:nvPr/>
            </p:nvSpPr>
            <p:spPr bwMode="auto">
              <a:xfrm>
                <a:off x="-900" y="1086"/>
                <a:ext cx="293" cy="142"/>
              </a:xfrm>
              <a:custGeom>
                <a:avLst/>
                <a:gdLst/>
                <a:ahLst/>
                <a:cxnLst>
                  <a:cxn ang="0">
                    <a:pos x="55" y="62"/>
                  </a:cxn>
                  <a:cxn ang="0">
                    <a:pos x="225" y="97"/>
                  </a:cxn>
                  <a:cxn ang="0">
                    <a:pos x="116" y="121"/>
                  </a:cxn>
                  <a:cxn ang="0">
                    <a:pos x="55" y="62"/>
                  </a:cxn>
                  <a:cxn ang="0">
                    <a:pos x="55" y="62"/>
                  </a:cxn>
                  <a:cxn ang="0">
                    <a:pos x="239" y="83"/>
                  </a:cxn>
                  <a:cxn ang="0">
                    <a:pos x="69" y="47"/>
                  </a:cxn>
                  <a:cxn ang="0">
                    <a:pos x="177" y="24"/>
                  </a:cxn>
                  <a:cxn ang="0">
                    <a:pos x="239" y="83"/>
                  </a:cxn>
                  <a:cxn ang="0">
                    <a:pos x="239" y="83"/>
                  </a:cxn>
                  <a:cxn ang="0">
                    <a:pos x="111" y="142"/>
                  </a:cxn>
                  <a:cxn ang="0">
                    <a:pos x="293" y="104"/>
                  </a:cxn>
                  <a:cxn ang="0">
                    <a:pos x="182" y="0"/>
                  </a:cxn>
                  <a:cxn ang="0">
                    <a:pos x="0" y="40"/>
                  </a:cxn>
                  <a:cxn ang="0">
                    <a:pos x="111" y="142"/>
                  </a:cxn>
                  <a:cxn ang="0">
                    <a:pos x="111" y="142"/>
                  </a:cxn>
                </a:cxnLst>
                <a:rect l="0" t="0" r="r" b="b"/>
                <a:pathLst>
                  <a:path w="293" h="142">
                    <a:moveTo>
                      <a:pt x="55" y="62"/>
                    </a:moveTo>
                    <a:lnTo>
                      <a:pt x="225" y="97"/>
                    </a:lnTo>
                    <a:lnTo>
                      <a:pt x="116" y="121"/>
                    </a:lnTo>
                    <a:lnTo>
                      <a:pt x="55" y="62"/>
                    </a:lnTo>
                    <a:lnTo>
                      <a:pt x="55" y="62"/>
                    </a:lnTo>
                    <a:close/>
                    <a:moveTo>
                      <a:pt x="239" y="83"/>
                    </a:moveTo>
                    <a:lnTo>
                      <a:pt x="69" y="47"/>
                    </a:lnTo>
                    <a:lnTo>
                      <a:pt x="177" y="24"/>
                    </a:lnTo>
                    <a:lnTo>
                      <a:pt x="239" y="83"/>
                    </a:lnTo>
                    <a:lnTo>
                      <a:pt x="239" y="83"/>
                    </a:lnTo>
                    <a:close/>
                    <a:moveTo>
                      <a:pt x="111" y="142"/>
                    </a:moveTo>
                    <a:lnTo>
                      <a:pt x="293" y="104"/>
                    </a:lnTo>
                    <a:lnTo>
                      <a:pt x="182" y="0"/>
                    </a:lnTo>
                    <a:lnTo>
                      <a:pt x="0" y="40"/>
                    </a:lnTo>
                    <a:lnTo>
                      <a:pt x="111" y="142"/>
                    </a:lnTo>
                    <a:lnTo>
                      <a:pt x="111" y="142"/>
                    </a:lnTo>
                    <a:close/>
                  </a:path>
                </a:pathLst>
              </a:custGeom>
              <a:solidFill>
                <a:srgbClr val="741F00"/>
              </a:solidFill>
              <a:ln w="9525">
                <a:noFill/>
                <a:round/>
                <a:headEnd/>
                <a:tailEnd/>
              </a:ln>
            </p:spPr>
            <p:txBody>
              <a:bodyPr/>
              <a:lstStyle/>
              <a:p>
                <a:endParaRPr lang="zh-CN" altLang="en-US">
                  <a:latin typeface="+mn-ea"/>
                  <a:ea typeface="+mn-ea"/>
                </a:endParaRPr>
              </a:p>
            </p:txBody>
          </p:sp>
          <p:sp>
            <p:nvSpPr>
              <p:cNvPr id="42" name="Freeform 65"/>
              <p:cNvSpPr>
                <a:spLocks noChangeAspect="1" noEditPoints="1"/>
              </p:cNvSpPr>
              <p:nvPr/>
            </p:nvSpPr>
            <p:spPr bwMode="auto">
              <a:xfrm>
                <a:off x="-909" y="1077"/>
                <a:ext cx="290" cy="141"/>
              </a:xfrm>
              <a:custGeom>
                <a:avLst/>
                <a:gdLst/>
                <a:ahLst/>
                <a:cxnLst>
                  <a:cxn ang="0">
                    <a:pos x="52" y="61"/>
                  </a:cxn>
                  <a:cxn ang="0">
                    <a:pos x="224" y="94"/>
                  </a:cxn>
                  <a:cxn ang="0">
                    <a:pos x="113" y="118"/>
                  </a:cxn>
                  <a:cxn ang="0">
                    <a:pos x="52" y="61"/>
                  </a:cxn>
                  <a:cxn ang="0">
                    <a:pos x="52" y="61"/>
                  </a:cxn>
                  <a:cxn ang="0">
                    <a:pos x="238" y="80"/>
                  </a:cxn>
                  <a:cxn ang="0">
                    <a:pos x="68" y="45"/>
                  </a:cxn>
                  <a:cxn ang="0">
                    <a:pos x="175" y="23"/>
                  </a:cxn>
                  <a:cxn ang="0">
                    <a:pos x="238" y="80"/>
                  </a:cxn>
                  <a:cxn ang="0">
                    <a:pos x="238" y="80"/>
                  </a:cxn>
                  <a:cxn ang="0">
                    <a:pos x="111" y="141"/>
                  </a:cxn>
                  <a:cxn ang="0">
                    <a:pos x="290" y="104"/>
                  </a:cxn>
                  <a:cxn ang="0">
                    <a:pos x="179" y="0"/>
                  </a:cxn>
                  <a:cxn ang="0">
                    <a:pos x="0" y="37"/>
                  </a:cxn>
                  <a:cxn ang="0">
                    <a:pos x="111" y="141"/>
                  </a:cxn>
                  <a:cxn ang="0">
                    <a:pos x="111" y="141"/>
                  </a:cxn>
                </a:cxnLst>
                <a:rect l="0" t="0" r="r" b="b"/>
                <a:pathLst>
                  <a:path w="290" h="141">
                    <a:moveTo>
                      <a:pt x="52" y="61"/>
                    </a:moveTo>
                    <a:lnTo>
                      <a:pt x="224" y="94"/>
                    </a:lnTo>
                    <a:lnTo>
                      <a:pt x="113" y="118"/>
                    </a:lnTo>
                    <a:lnTo>
                      <a:pt x="52" y="61"/>
                    </a:lnTo>
                    <a:lnTo>
                      <a:pt x="52" y="61"/>
                    </a:lnTo>
                    <a:close/>
                    <a:moveTo>
                      <a:pt x="238" y="80"/>
                    </a:moveTo>
                    <a:lnTo>
                      <a:pt x="68" y="45"/>
                    </a:lnTo>
                    <a:lnTo>
                      <a:pt x="175" y="23"/>
                    </a:lnTo>
                    <a:lnTo>
                      <a:pt x="238" y="80"/>
                    </a:lnTo>
                    <a:lnTo>
                      <a:pt x="238" y="80"/>
                    </a:lnTo>
                    <a:close/>
                    <a:moveTo>
                      <a:pt x="111" y="141"/>
                    </a:moveTo>
                    <a:lnTo>
                      <a:pt x="290" y="104"/>
                    </a:lnTo>
                    <a:lnTo>
                      <a:pt x="179" y="0"/>
                    </a:lnTo>
                    <a:lnTo>
                      <a:pt x="0" y="37"/>
                    </a:lnTo>
                    <a:lnTo>
                      <a:pt x="111" y="141"/>
                    </a:lnTo>
                    <a:lnTo>
                      <a:pt x="111" y="141"/>
                    </a:lnTo>
                    <a:close/>
                  </a:path>
                </a:pathLst>
              </a:custGeom>
              <a:solidFill>
                <a:srgbClr val="FFFFFF"/>
              </a:solidFill>
              <a:ln w="9525">
                <a:noFill/>
                <a:round/>
                <a:headEnd/>
                <a:tailEnd/>
              </a:ln>
            </p:spPr>
            <p:txBody>
              <a:bodyPr/>
              <a:lstStyle/>
              <a:p>
                <a:endParaRPr lang="zh-CN" altLang="en-US">
                  <a:latin typeface="+mn-ea"/>
                  <a:ea typeface="+mn-ea"/>
                </a:endParaRPr>
              </a:p>
            </p:txBody>
          </p:sp>
          <p:sp>
            <p:nvSpPr>
              <p:cNvPr id="43" name="Freeform 66"/>
              <p:cNvSpPr>
                <a:spLocks noChangeAspect="1" noEditPoints="1"/>
              </p:cNvSpPr>
              <p:nvPr/>
            </p:nvSpPr>
            <p:spPr bwMode="auto">
              <a:xfrm>
                <a:off x="-921" y="1301"/>
                <a:ext cx="288" cy="267"/>
              </a:xfrm>
              <a:custGeom>
                <a:avLst/>
                <a:gdLst/>
                <a:ahLst/>
                <a:cxnLst>
                  <a:cxn ang="0">
                    <a:pos x="81" y="64"/>
                  </a:cxn>
                  <a:cxn ang="0">
                    <a:pos x="62" y="37"/>
                  </a:cxn>
                  <a:cxn ang="0">
                    <a:pos x="40" y="88"/>
                  </a:cxn>
                  <a:cxn ang="0">
                    <a:pos x="32" y="90"/>
                  </a:cxn>
                  <a:cxn ang="0">
                    <a:pos x="14" y="88"/>
                  </a:cxn>
                  <a:cxn ang="0">
                    <a:pos x="0" y="80"/>
                  </a:cxn>
                  <a:cxn ang="0">
                    <a:pos x="14" y="75"/>
                  </a:cxn>
                  <a:cxn ang="0">
                    <a:pos x="29" y="81"/>
                  </a:cxn>
                  <a:cxn ang="0">
                    <a:pos x="39" y="75"/>
                  </a:cxn>
                  <a:cxn ang="0">
                    <a:pos x="36" y="38"/>
                  </a:cxn>
                  <a:cxn ang="0">
                    <a:pos x="41" y="33"/>
                  </a:cxn>
                  <a:cxn ang="0">
                    <a:pos x="31" y="21"/>
                  </a:cxn>
                  <a:cxn ang="0">
                    <a:pos x="18" y="17"/>
                  </a:cxn>
                  <a:cxn ang="0">
                    <a:pos x="14" y="25"/>
                  </a:cxn>
                  <a:cxn ang="0">
                    <a:pos x="14" y="0"/>
                  </a:cxn>
                  <a:cxn ang="0">
                    <a:pos x="15" y="8"/>
                  </a:cxn>
                  <a:cxn ang="0">
                    <a:pos x="38" y="14"/>
                  </a:cxn>
                  <a:cxn ang="0">
                    <a:pos x="55" y="27"/>
                  </a:cxn>
                  <a:cxn ang="0">
                    <a:pos x="70" y="30"/>
                  </a:cxn>
                  <a:cxn ang="0">
                    <a:pos x="78" y="29"/>
                  </a:cxn>
                  <a:cxn ang="0">
                    <a:pos x="88" y="22"/>
                  </a:cxn>
                  <a:cxn ang="0">
                    <a:pos x="107" y="26"/>
                  </a:cxn>
                  <a:cxn ang="0">
                    <a:pos x="122" y="33"/>
                  </a:cxn>
                  <a:cxn ang="0">
                    <a:pos x="108" y="37"/>
                  </a:cxn>
                  <a:cxn ang="0">
                    <a:pos x="93" y="31"/>
                  </a:cxn>
                  <a:cxn ang="0">
                    <a:pos x="84" y="37"/>
                  </a:cxn>
                  <a:cxn ang="0">
                    <a:pos x="87" y="75"/>
                  </a:cxn>
                  <a:cxn ang="0">
                    <a:pos x="82" y="81"/>
                  </a:cxn>
                  <a:cxn ang="0">
                    <a:pos x="91" y="92"/>
                  </a:cxn>
                  <a:cxn ang="0">
                    <a:pos x="104" y="95"/>
                  </a:cxn>
                  <a:cxn ang="0">
                    <a:pos x="108" y="87"/>
                  </a:cxn>
                  <a:cxn ang="0">
                    <a:pos x="108" y="113"/>
                  </a:cxn>
                  <a:cxn ang="0">
                    <a:pos x="107" y="104"/>
                  </a:cxn>
                  <a:cxn ang="0">
                    <a:pos x="84" y="98"/>
                  </a:cxn>
                  <a:cxn ang="0">
                    <a:pos x="66" y="86"/>
                  </a:cxn>
                  <a:cxn ang="0">
                    <a:pos x="50" y="81"/>
                  </a:cxn>
                </a:cxnLst>
                <a:rect l="0" t="0" r="r" b="b"/>
                <a:pathLst>
                  <a:path w="122" h="113">
                    <a:moveTo>
                      <a:pt x="62" y="37"/>
                    </a:moveTo>
                    <a:cubicBezTo>
                      <a:pt x="74" y="40"/>
                      <a:pt x="83" y="53"/>
                      <a:pt x="81" y="64"/>
                    </a:cubicBezTo>
                    <a:cubicBezTo>
                      <a:pt x="78" y="75"/>
                      <a:pt x="66" y="80"/>
                      <a:pt x="54" y="73"/>
                    </a:cubicBezTo>
                    <a:cubicBezTo>
                      <a:pt x="36" y="61"/>
                      <a:pt x="41" y="34"/>
                      <a:pt x="62" y="37"/>
                    </a:cubicBezTo>
                    <a:moveTo>
                      <a:pt x="49" y="80"/>
                    </a:moveTo>
                    <a:cubicBezTo>
                      <a:pt x="46" y="83"/>
                      <a:pt x="43" y="85"/>
                      <a:pt x="40" y="88"/>
                    </a:cubicBezTo>
                    <a:cubicBezTo>
                      <a:pt x="39" y="89"/>
                      <a:pt x="37" y="90"/>
                      <a:pt x="36" y="91"/>
                    </a:cubicBezTo>
                    <a:cubicBezTo>
                      <a:pt x="35" y="91"/>
                      <a:pt x="33" y="90"/>
                      <a:pt x="32" y="90"/>
                    </a:cubicBezTo>
                    <a:cubicBezTo>
                      <a:pt x="27" y="89"/>
                      <a:pt x="21" y="88"/>
                      <a:pt x="16" y="87"/>
                    </a:cubicBezTo>
                    <a:cubicBezTo>
                      <a:pt x="14" y="87"/>
                      <a:pt x="14" y="87"/>
                      <a:pt x="14" y="88"/>
                    </a:cubicBezTo>
                    <a:cubicBezTo>
                      <a:pt x="14" y="91"/>
                      <a:pt x="14" y="93"/>
                      <a:pt x="14" y="95"/>
                    </a:cubicBezTo>
                    <a:cubicBezTo>
                      <a:pt x="9" y="90"/>
                      <a:pt x="5" y="85"/>
                      <a:pt x="0" y="80"/>
                    </a:cubicBezTo>
                    <a:cubicBezTo>
                      <a:pt x="4" y="77"/>
                      <a:pt x="9" y="73"/>
                      <a:pt x="14" y="70"/>
                    </a:cubicBezTo>
                    <a:cubicBezTo>
                      <a:pt x="14" y="71"/>
                      <a:pt x="14" y="73"/>
                      <a:pt x="14" y="75"/>
                    </a:cubicBezTo>
                    <a:cubicBezTo>
                      <a:pt x="14" y="77"/>
                      <a:pt x="13" y="78"/>
                      <a:pt x="15" y="78"/>
                    </a:cubicBezTo>
                    <a:cubicBezTo>
                      <a:pt x="20" y="79"/>
                      <a:pt x="25" y="80"/>
                      <a:pt x="29" y="81"/>
                    </a:cubicBezTo>
                    <a:cubicBezTo>
                      <a:pt x="32" y="82"/>
                      <a:pt x="34" y="79"/>
                      <a:pt x="35" y="78"/>
                    </a:cubicBezTo>
                    <a:cubicBezTo>
                      <a:pt x="36" y="77"/>
                      <a:pt x="38" y="76"/>
                      <a:pt x="39" y="75"/>
                    </a:cubicBezTo>
                    <a:cubicBezTo>
                      <a:pt x="40" y="74"/>
                      <a:pt x="42" y="74"/>
                      <a:pt x="41" y="72"/>
                    </a:cubicBezTo>
                    <a:cubicBezTo>
                      <a:pt x="32" y="62"/>
                      <a:pt x="31" y="48"/>
                      <a:pt x="36" y="38"/>
                    </a:cubicBezTo>
                    <a:cubicBezTo>
                      <a:pt x="37" y="37"/>
                      <a:pt x="38" y="36"/>
                      <a:pt x="39" y="34"/>
                    </a:cubicBezTo>
                    <a:cubicBezTo>
                      <a:pt x="40" y="34"/>
                      <a:pt x="40" y="33"/>
                      <a:pt x="41" y="33"/>
                    </a:cubicBezTo>
                    <a:cubicBezTo>
                      <a:pt x="41" y="32"/>
                      <a:pt x="41" y="32"/>
                      <a:pt x="40" y="31"/>
                    </a:cubicBezTo>
                    <a:cubicBezTo>
                      <a:pt x="37" y="27"/>
                      <a:pt x="35" y="23"/>
                      <a:pt x="31" y="21"/>
                    </a:cubicBezTo>
                    <a:cubicBezTo>
                      <a:pt x="30" y="20"/>
                      <a:pt x="29" y="20"/>
                      <a:pt x="28" y="19"/>
                    </a:cubicBezTo>
                    <a:cubicBezTo>
                      <a:pt x="24" y="19"/>
                      <a:pt x="21" y="18"/>
                      <a:pt x="18" y="17"/>
                    </a:cubicBezTo>
                    <a:cubicBezTo>
                      <a:pt x="16" y="17"/>
                      <a:pt x="14" y="16"/>
                      <a:pt x="14" y="18"/>
                    </a:cubicBezTo>
                    <a:cubicBezTo>
                      <a:pt x="14" y="20"/>
                      <a:pt x="14" y="23"/>
                      <a:pt x="14" y="25"/>
                    </a:cubicBezTo>
                    <a:cubicBezTo>
                      <a:pt x="9" y="20"/>
                      <a:pt x="4" y="15"/>
                      <a:pt x="0" y="9"/>
                    </a:cubicBezTo>
                    <a:cubicBezTo>
                      <a:pt x="5" y="6"/>
                      <a:pt x="9" y="3"/>
                      <a:pt x="14" y="0"/>
                    </a:cubicBezTo>
                    <a:cubicBezTo>
                      <a:pt x="14" y="2"/>
                      <a:pt x="14" y="4"/>
                      <a:pt x="14" y="6"/>
                    </a:cubicBezTo>
                    <a:cubicBezTo>
                      <a:pt x="14" y="7"/>
                      <a:pt x="14" y="8"/>
                      <a:pt x="15" y="8"/>
                    </a:cubicBezTo>
                    <a:cubicBezTo>
                      <a:pt x="20" y="9"/>
                      <a:pt x="25" y="10"/>
                      <a:pt x="30" y="11"/>
                    </a:cubicBezTo>
                    <a:cubicBezTo>
                      <a:pt x="33" y="12"/>
                      <a:pt x="36" y="12"/>
                      <a:pt x="38" y="14"/>
                    </a:cubicBezTo>
                    <a:cubicBezTo>
                      <a:pt x="41" y="19"/>
                      <a:pt x="44" y="23"/>
                      <a:pt x="48" y="27"/>
                    </a:cubicBezTo>
                    <a:cubicBezTo>
                      <a:pt x="49" y="29"/>
                      <a:pt x="53" y="27"/>
                      <a:pt x="55" y="27"/>
                    </a:cubicBezTo>
                    <a:cubicBezTo>
                      <a:pt x="57" y="27"/>
                      <a:pt x="59" y="27"/>
                      <a:pt x="61" y="27"/>
                    </a:cubicBezTo>
                    <a:cubicBezTo>
                      <a:pt x="64" y="28"/>
                      <a:pt x="67" y="29"/>
                      <a:pt x="70" y="30"/>
                    </a:cubicBezTo>
                    <a:cubicBezTo>
                      <a:pt x="70" y="30"/>
                      <a:pt x="74" y="32"/>
                      <a:pt x="74" y="32"/>
                    </a:cubicBezTo>
                    <a:cubicBezTo>
                      <a:pt x="75" y="31"/>
                      <a:pt x="76" y="30"/>
                      <a:pt x="78" y="29"/>
                    </a:cubicBezTo>
                    <a:cubicBezTo>
                      <a:pt x="80" y="27"/>
                      <a:pt x="83" y="24"/>
                      <a:pt x="86" y="22"/>
                    </a:cubicBezTo>
                    <a:cubicBezTo>
                      <a:pt x="86" y="22"/>
                      <a:pt x="88" y="22"/>
                      <a:pt x="88" y="22"/>
                    </a:cubicBezTo>
                    <a:cubicBezTo>
                      <a:pt x="90" y="23"/>
                      <a:pt x="93" y="23"/>
                      <a:pt x="95" y="24"/>
                    </a:cubicBezTo>
                    <a:cubicBezTo>
                      <a:pt x="99" y="24"/>
                      <a:pt x="103" y="25"/>
                      <a:pt x="107" y="26"/>
                    </a:cubicBezTo>
                    <a:cubicBezTo>
                      <a:pt x="108" y="26"/>
                      <a:pt x="108" y="19"/>
                      <a:pt x="108" y="17"/>
                    </a:cubicBezTo>
                    <a:cubicBezTo>
                      <a:pt x="113" y="22"/>
                      <a:pt x="117" y="28"/>
                      <a:pt x="122" y="33"/>
                    </a:cubicBezTo>
                    <a:cubicBezTo>
                      <a:pt x="117" y="36"/>
                      <a:pt x="113" y="40"/>
                      <a:pt x="108" y="43"/>
                    </a:cubicBezTo>
                    <a:cubicBezTo>
                      <a:pt x="108" y="41"/>
                      <a:pt x="108" y="39"/>
                      <a:pt x="108" y="37"/>
                    </a:cubicBezTo>
                    <a:cubicBezTo>
                      <a:pt x="108" y="36"/>
                      <a:pt x="109" y="35"/>
                      <a:pt x="107" y="34"/>
                    </a:cubicBezTo>
                    <a:cubicBezTo>
                      <a:pt x="102" y="33"/>
                      <a:pt x="97" y="32"/>
                      <a:pt x="93" y="31"/>
                    </a:cubicBezTo>
                    <a:cubicBezTo>
                      <a:pt x="90" y="31"/>
                      <a:pt x="89" y="33"/>
                      <a:pt x="87" y="34"/>
                    </a:cubicBezTo>
                    <a:cubicBezTo>
                      <a:pt x="86" y="35"/>
                      <a:pt x="85" y="36"/>
                      <a:pt x="84" y="37"/>
                    </a:cubicBezTo>
                    <a:cubicBezTo>
                      <a:pt x="83" y="38"/>
                      <a:pt x="81" y="38"/>
                      <a:pt x="82" y="40"/>
                    </a:cubicBezTo>
                    <a:cubicBezTo>
                      <a:pt x="91" y="50"/>
                      <a:pt x="93" y="66"/>
                      <a:pt x="87" y="75"/>
                    </a:cubicBezTo>
                    <a:cubicBezTo>
                      <a:pt x="86" y="77"/>
                      <a:pt x="85" y="78"/>
                      <a:pt x="84" y="79"/>
                    </a:cubicBezTo>
                    <a:cubicBezTo>
                      <a:pt x="83" y="80"/>
                      <a:pt x="83" y="80"/>
                      <a:pt x="82" y="81"/>
                    </a:cubicBezTo>
                    <a:cubicBezTo>
                      <a:pt x="81" y="82"/>
                      <a:pt x="82" y="82"/>
                      <a:pt x="83" y="83"/>
                    </a:cubicBezTo>
                    <a:cubicBezTo>
                      <a:pt x="85" y="86"/>
                      <a:pt x="88" y="90"/>
                      <a:pt x="91" y="92"/>
                    </a:cubicBezTo>
                    <a:cubicBezTo>
                      <a:pt x="92" y="93"/>
                      <a:pt x="93" y="93"/>
                      <a:pt x="94" y="93"/>
                    </a:cubicBezTo>
                    <a:cubicBezTo>
                      <a:pt x="98" y="94"/>
                      <a:pt x="101" y="95"/>
                      <a:pt x="104" y="95"/>
                    </a:cubicBezTo>
                    <a:cubicBezTo>
                      <a:pt x="106" y="96"/>
                      <a:pt x="108" y="97"/>
                      <a:pt x="108" y="95"/>
                    </a:cubicBezTo>
                    <a:cubicBezTo>
                      <a:pt x="108" y="92"/>
                      <a:pt x="108" y="90"/>
                      <a:pt x="108" y="87"/>
                    </a:cubicBezTo>
                    <a:cubicBezTo>
                      <a:pt x="113" y="93"/>
                      <a:pt x="117" y="98"/>
                      <a:pt x="122" y="103"/>
                    </a:cubicBezTo>
                    <a:cubicBezTo>
                      <a:pt x="117" y="106"/>
                      <a:pt x="113" y="110"/>
                      <a:pt x="108" y="113"/>
                    </a:cubicBezTo>
                    <a:cubicBezTo>
                      <a:pt x="108" y="111"/>
                      <a:pt x="108" y="109"/>
                      <a:pt x="108" y="107"/>
                    </a:cubicBezTo>
                    <a:cubicBezTo>
                      <a:pt x="108" y="106"/>
                      <a:pt x="108" y="105"/>
                      <a:pt x="107" y="104"/>
                    </a:cubicBezTo>
                    <a:cubicBezTo>
                      <a:pt x="102" y="103"/>
                      <a:pt x="97" y="102"/>
                      <a:pt x="92" y="101"/>
                    </a:cubicBezTo>
                    <a:cubicBezTo>
                      <a:pt x="89" y="101"/>
                      <a:pt x="86" y="101"/>
                      <a:pt x="84" y="98"/>
                    </a:cubicBezTo>
                    <a:cubicBezTo>
                      <a:pt x="81" y="94"/>
                      <a:pt x="78" y="90"/>
                      <a:pt x="74" y="86"/>
                    </a:cubicBezTo>
                    <a:cubicBezTo>
                      <a:pt x="74" y="85"/>
                      <a:pt x="68" y="86"/>
                      <a:pt x="66" y="86"/>
                    </a:cubicBezTo>
                    <a:cubicBezTo>
                      <a:pt x="64" y="86"/>
                      <a:pt x="62" y="86"/>
                      <a:pt x="61" y="86"/>
                    </a:cubicBezTo>
                    <a:cubicBezTo>
                      <a:pt x="57" y="85"/>
                      <a:pt x="53" y="83"/>
                      <a:pt x="50" y="81"/>
                    </a:cubicBezTo>
                    <a:cubicBezTo>
                      <a:pt x="50" y="81"/>
                      <a:pt x="49" y="80"/>
                      <a:pt x="49" y="80"/>
                    </a:cubicBezTo>
                  </a:path>
                </a:pathLst>
              </a:custGeom>
              <a:solidFill>
                <a:srgbClr val="FFFFFF"/>
              </a:solidFill>
              <a:ln w="9525">
                <a:noFill/>
                <a:round/>
                <a:headEnd/>
                <a:tailEnd/>
              </a:ln>
            </p:spPr>
            <p:txBody>
              <a:bodyPr/>
              <a:lstStyle/>
              <a:p>
                <a:endParaRPr lang="zh-CN" altLang="en-US">
                  <a:latin typeface="+mn-ea"/>
                  <a:ea typeface="+mn-ea"/>
                </a:endParaRPr>
              </a:p>
            </p:txBody>
          </p:sp>
          <p:sp>
            <p:nvSpPr>
              <p:cNvPr id="44" name="Freeform 67"/>
              <p:cNvSpPr>
                <a:spLocks noChangeAspect="1"/>
              </p:cNvSpPr>
              <p:nvPr/>
            </p:nvSpPr>
            <p:spPr bwMode="auto">
              <a:xfrm>
                <a:off x="-949" y="973"/>
                <a:ext cx="368" cy="342"/>
              </a:xfrm>
              <a:custGeom>
                <a:avLst/>
                <a:gdLst/>
                <a:ahLst/>
                <a:cxnLst>
                  <a:cxn ang="0">
                    <a:pos x="2" y="114"/>
                  </a:cxn>
                  <a:cxn ang="0">
                    <a:pos x="2" y="4"/>
                  </a:cxn>
                  <a:cxn ang="0">
                    <a:pos x="3" y="2"/>
                  </a:cxn>
                  <a:cxn ang="0">
                    <a:pos x="6" y="2"/>
                  </a:cxn>
                  <a:cxn ang="0">
                    <a:pos x="152" y="28"/>
                  </a:cxn>
                  <a:cxn ang="0">
                    <a:pos x="155" y="34"/>
                  </a:cxn>
                  <a:cxn ang="0">
                    <a:pos x="155" y="144"/>
                  </a:cxn>
                  <a:cxn ang="0">
                    <a:pos x="156" y="145"/>
                  </a:cxn>
                  <a:cxn ang="0">
                    <a:pos x="156" y="34"/>
                  </a:cxn>
                  <a:cxn ang="0">
                    <a:pos x="152" y="27"/>
                  </a:cxn>
                  <a:cxn ang="0">
                    <a:pos x="152" y="27"/>
                  </a:cxn>
                  <a:cxn ang="0">
                    <a:pos x="6" y="0"/>
                  </a:cxn>
                  <a:cxn ang="0">
                    <a:pos x="2" y="1"/>
                  </a:cxn>
                  <a:cxn ang="0">
                    <a:pos x="0" y="4"/>
                  </a:cxn>
                  <a:cxn ang="0">
                    <a:pos x="0" y="113"/>
                  </a:cxn>
                  <a:cxn ang="0">
                    <a:pos x="2" y="114"/>
                  </a:cxn>
                </a:cxnLst>
                <a:rect l="0" t="0" r="r" b="b"/>
                <a:pathLst>
                  <a:path w="156" h="145">
                    <a:moveTo>
                      <a:pt x="2" y="114"/>
                    </a:moveTo>
                    <a:cubicBezTo>
                      <a:pt x="2" y="4"/>
                      <a:pt x="2" y="4"/>
                      <a:pt x="2" y="4"/>
                    </a:cubicBezTo>
                    <a:cubicBezTo>
                      <a:pt x="2" y="4"/>
                      <a:pt x="2" y="3"/>
                      <a:pt x="3" y="2"/>
                    </a:cubicBezTo>
                    <a:cubicBezTo>
                      <a:pt x="4" y="2"/>
                      <a:pt x="5" y="1"/>
                      <a:pt x="6" y="2"/>
                    </a:cubicBezTo>
                    <a:cubicBezTo>
                      <a:pt x="152" y="28"/>
                      <a:pt x="152" y="28"/>
                      <a:pt x="152" y="28"/>
                    </a:cubicBezTo>
                    <a:cubicBezTo>
                      <a:pt x="154" y="28"/>
                      <a:pt x="155" y="30"/>
                      <a:pt x="155" y="34"/>
                    </a:cubicBezTo>
                    <a:cubicBezTo>
                      <a:pt x="155" y="144"/>
                      <a:pt x="155" y="144"/>
                      <a:pt x="155" y="144"/>
                    </a:cubicBezTo>
                    <a:cubicBezTo>
                      <a:pt x="156" y="145"/>
                      <a:pt x="156" y="145"/>
                      <a:pt x="156" y="145"/>
                    </a:cubicBezTo>
                    <a:cubicBezTo>
                      <a:pt x="156" y="89"/>
                      <a:pt x="156" y="34"/>
                      <a:pt x="156" y="34"/>
                    </a:cubicBezTo>
                    <a:cubicBezTo>
                      <a:pt x="156" y="31"/>
                      <a:pt x="156" y="27"/>
                      <a:pt x="152" y="27"/>
                    </a:cubicBezTo>
                    <a:cubicBezTo>
                      <a:pt x="152" y="27"/>
                      <a:pt x="152" y="27"/>
                      <a:pt x="152" y="27"/>
                    </a:cubicBezTo>
                    <a:cubicBezTo>
                      <a:pt x="6" y="0"/>
                      <a:pt x="6" y="0"/>
                      <a:pt x="6" y="0"/>
                    </a:cubicBezTo>
                    <a:cubicBezTo>
                      <a:pt x="5" y="0"/>
                      <a:pt x="3" y="0"/>
                      <a:pt x="2" y="1"/>
                    </a:cubicBezTo>
                    <a:cubicBezTo>
                      <a:pt x="0" y="2"/>
                      <a:pt x="0" y="4"/>
                      <a:pt x="0" y="4"/>
                    </a:cubicBezTo>
                    <a:cubicBezTo>
                      <a:pt x="0" y="4"/>
                      <a:pt x="0" y="58"/>
                      <a:pt x="0" y="113"/>
                    </a:cubicBezTo>
                    <a:lnTo>
                      <a:pt x="2" y="114"/>
                    </a:lnTo>
                    <a:close/>
                  </a:path>
                </a:pathLst>
              </a:custGeom>
              <a:solidFill>
                <a:srgbClr val="BE6600"/>
              </a:solidFill>
              <a:ln w="9525">
                <a:noFill/>
                <a:round/>
                <a:headEnd/>
                <a:tailEnd/>
              </a:ln>
            </p:spPr>
            <p:txBody>
              <a:bodyPr/>
              <a:lstStyle/>
              <a:p>
                <a:endParaRPr lang="zh-CN" altLang="en-US">
                  <a:latin typeface="+mn-ea"/>
                  <a:ea typeface="+mn-ea"/>
                </a:endParaRPr>
              </a:p>
            </p:txBody>
          </p:sp>
          <p:sp>
            <p:nvSpPr>
              <p:cNvPr id="45" name="Freeform 68"/>
              <p:cNvSpPr>
                <a:spLocks noChangeAspect="1"/>
              </p:cNvSpPr>
              <p:nvPr/>
            </p:nvSpPr>
            <p:spPr bwMode="auto">
              <a:xfrm>
                <a:off x="-949" y="1240"/>
                <a:ext cx="371" cy="404"/>
              </a:xfrm>
              <a:custGeom>
                <a:avLst/>
                <a:gdLst/>
                <a:ahLst/>
                <a:cxnLst>
                  <a:cxn ang="0">
                    <a:pos x="156" y="31"/>
                  </a:cxn>
                  <a:cxn ang="0">
                    <a:pos x="155" y="31"/>
                  </a:cxn>
                  <a:cxn ang="0">
                    <a:pos x="155" y="163"/>
                  </a:cxn>
                  <a:cxn ang="0">
                    <a:pos x="153" y="169"/>
                  </a:cxn>
                  <a:cxn ang="0">
                    <a:pos x="148" y="169"/>
                  </a:cxn>
                  <a:cxn ang="0">
                    <a:pos x="58" y="149"/>
                  </a:cxn>
                  <a:cxn ang="0">
                    <a:pos x="6" y="138"/>
                  </a:cxn>
                  <a:cxn ang="0">
                    <a:pos x="2" y="128"/>
                  </a:cxn>
                  <a:cxn ang="0">
                    <a:pos x="2" y="1"/>
                  </a:cxn>
                  <a:cxn ang="0">
                    <a:pos x="0" y="0"/>
                  </a:cxn>
                  <a:cxn ang="0">
                    <a:pos x="0" y="128"/>
                  </a:cxn>
                  <a:cxn ang="0">
                    <a:pos x="6" y="139"/>
                  </a:cxn>
                  <a:cxn ang="0">
                    <a:pos x="58" y="151"/>
                  </a:cxn>
                  <a:cxn ang="0">
                    <a:pos x="148" y="170"/>
                  </a:cxn>
                  <a:cxn ang="0">
                    <a:pos x="154" y="170"/>
                  </a:cxn>
                  <a:cxn ang="0">
                    <a:pos x="157" y="164"/>
                  </a:cxn>
                  <a:cxn ang="0">
                    <a:pos x="156" y="31"/>
                  </a:cxn>
                </a:cxnLst>
                <a:rect l="0" t="0" r="r" b="b"/>
                <a:pathLst>
                  <a:path w="157" h="171">
                    <a:moveTo>
                      <a:pt x="156" y="31"/>
                    </a:moveTo>
                    <a:cubicBezTo>
                      <a:pt x="155" y="31"/>
                      <a:pt x="155" y="31"/>
                      <a:pt x="155" y="31"/>
                    </a:cubicBezTo>
                    <a:cubicBezTo>
                      <a:pt x="155" y="163"/>
                      <a:pt x="155" y="163"/>
                      <a:pt x="155" y="163"/>
                    </a:cubicBezTo>
                    <a:cubicBezTo>
                      <a:pt x="155" y="163"/>
                      <a:pt x="155" y="168"/>
                      <a:pt x="153" y="169"/>
                    </a:cubicBezTo>
                    <a:cubicBezTo>
                      <a:pt x="152" y="170"/>
                      <a:pt x="149" y="169"/>
                      <a:pt x="148" y="169"/>
                    </a:cubicBezTo>
                    <a:cubicBezTo>
                      <a:pt x="148" y="169"/>
                      <a:pt x="58" y="149"/>
                      <a:pt x="58" y="149"/>
                    </a:cubicBezTo>
                    <a:cubicBezTo>
                      <a:pt x="31" y="144"/>
                      <a:pt x="7" y="139"/>
                      <a:pt x="6" y="138"/>
                    </a:cubicBezTo>
                    <a:cubicBezTo>
                      <a:pt x="3" y="137"/>
                      <a:pt x="2" y="137"/>
                      <a:pt x="2" y="128"/>
                    </a:cubicBezTo>
                    <a:cubicBezTo>
                      <a:pt x="2" y="1"/>
                      <a:pt x="2" y="1"/>
                      <a:pt x="2" y="1"/>
                    </a:cubicBezTo>
                    <a:cubicBezTo>
                      <a:pt x="0" y="0"/>
                      <a:pt x="0" y="0"/>
                      <a:pt x="0" y="0"/>
                    </a:cubicBezTo>
                    <a:cubicBezTo>
                      <a:pt x="0" y="61"/>
                      <a:pt x="0" y="128"/>
                      <a:pt x="0" y="128"/>
                    </a:cubicBezTo>
                    <a:cubicBezTo>
                      <a:pt x="0" y="137"/>
                      <a:pt x="2" y="138"/>
                      <a:pt x="6" y="139"/>
                    </a:cubicBezTo>
                    <a:cubicBezTo>
                      <a:pt x="7" y="140"/>
                      <a:pt x="26" y="144"/>
                      <a:pt x="58" y="151"/>
                    </a:cubicBezTo>
                    <a:cubicBezTo>
                      <a:pt x="148" y="170"/>
                      <a:pt x="148" y="170"/>
                      <a:pt x="148" y="170"/>
                    </a:cubicBezTo>
                    <a:cubicBezTo>
                      <a:pt x="150" y="171"/>
                      <a:pt x="153" y="171"/>
                      <a:pt x="154" y="170"/>
                    </a:cubicBezTo>
                    <a:cubicBezTo>
                      <a:pt x="157" y="168"/>
                      <a:pt x="157" y="164"/>
                      <a:pt x="157" y="164"/>
                    </a:cubicBezTo>
                    <a:cubicBezTo>
                      <a:pt x="157" y="163"/>
                      <a:pt x="156" y="94"/>
                      <a:pt x="156" y="31"/>
                    </a:cubicBezTo>
                    <a:close/>
                  </a:path>
                </a:pathLst>
              </a:custGeom>
              <a:solidFill>
                <a:srgbClr val="2B4F7C"/>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162979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zh-CN" smtClean="0"/>
              <a:t>No broadcast domain to manage expanding local networks.</a:t>
            </a:r>
          </a:p>
          <a:p>
            <a:endParaRPr lang="zh-CN" altLang="en-US" dirty="0"/>
          </a:p>
        </p:txBody>
      </p:sp>
      <p:sp>
        <p:nvSpPr>
          <p:cNvPr id="39" name="文本占位符 38"/>
          <p:cNvSpPr>
            <a:spLocks noGrp="1"/>
          </p:cNvSpPr>
          <p:nvPr>
            <p:ph type="body" sz="quarter" idx="12"/>
          </p:nvPr>
        </p:nvSpPr>
        <p:spPr/>
        <p:txBody>
          <a:bodyPr/>
          <a:lstStyle/>
          <a:p>
            <a:r>
              <a:rPr lang="en-US" altLang="zh-CN" smtClean="0"/>
              <a:t>LAN Limitations</a:t>
            </a:r>
            <a:endParaRPr lang="zh-CN" altLang="en-US" dirty="0"/>
          </a:p>
        </p:txBody>
      </p:sp>
      <p:cxnSp>
        <p:nvCxnSpPr>
          <p:cNvPr id="5" name="直接连接符 15"/>
          <p:cNvCxnSpPr>
            <a:cxnSpLocks noChangeShapeType="1"/>
          </p:cNvCxnSpPr>
          <p:nvPr/>
        </p:nvCxnSpPr>
        <p:spPr bwMode="auto">
          <a:xfrm flipH="1">
            <a:off x="7753477" y="3198686"/>
            <a:ext cx="584200" cy="6397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 name="直接连接符 15"/>
          <p:cNvCxnSpPr>
            <a:cxnSpLocks noChangeShapeType="1"/>
          </p:cNvCxnSpPr>
          <p:nvPr/>
        </p:nvCxnSpPr>
        <p:spPr bwMode="auto">
          <a:xfrm>
            <a:off x="8337677" y="3189161"/>
            <a:ext cx="495300" cy="5778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a:off x="8979027" y="4270248"/>
            <a:ext cx="395288" cy="1079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8"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0102" y="3765424"/>
            <a:ext cx="6492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777" y="2757362"/>
            <a:ext cx="66198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048878" y="4775074"/>
            <a:ext cx="7921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5"/>
          <p:cNvCxnSpPr>
            <a:cxnSpLocks noChangeShapeType="1"/>
          </p:cNvCxnSpPr>
          <p:nvPr/>
        </p:nvCxnSpPr>
        <p:spPr bwMode="auto">
          <a:xfrm flipH="1" flipV="1">
            <a:off x="7824915" y="4270248"/>
            <a:ext cx="431800" cy="8651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2"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97940" y="4775074"/>
            <a:ext cx="792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5"/>
          <p:cNvCxnSpPr>
            <a:cxnSpLocks noChangeShapeType="1"/>
          </p:cNvCxnSpPr>
          <p:nvPr/>
        </p:nvCxnSpPr>
        <p:spPr bwMode="auto">
          <a:xfrm flipV="1">
            <a:off x="7248653" y="4268662"/>
            <a:ext cx="225425" cy="65087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4"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45415" y="4775074"/>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61" descr="图片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665" y="3693986"/>
            <a:ext cx="647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箭头连接符 50"/>
          <p:cNvCxnSpPr>
            <a:cxnSpLocks noChangeShapeType="1"/>
          </p:cNvCxnSpPr>
          <p:nvPr/>
        </p:nvCxnSpPr>
        <p:spPr bwMode="auto">
          <a:xfrm flipH="1">
            <a:off x="7753477" y="3368548"/>
            <a:ext cx="274638" cy="32543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7" name="直接箭头连接符 50"/>
          <p:cNvCxnSpPr>
            <a:cxnSpLocks noChangeShapeType="1"/>
          </p:cNvCxnSpPr>
          <p:nvPr/>
        </p:nvCxnSpPr>
        <p:spPr bwMode="auto">
          <a:xfrm>
            <a:off x="8748841" y="3452687"/>
            <a:ext cx="300037" cy="314325"/>
          </a:xfrm>
          <a:prstGeom prst="straightConnector1">
            <a:avLst/>
          </a:prstGeom>
          <a:noFill/>
          <a:ln w="28575" algn="ctr">
            <a:solidFill>
              <a:srgbClr val="C00000"/>
            </a:solidFill>
            <a:round/>
            <a:headEnd type="arrow" w="med" len="med"/>
            <a:tailEnd/>
          </a:ln>
          <a:extLst>
            <a:ext uri="{909E8E84-426E-40DD-AFC4-6F175D3DCCD1}">
              <a14:hiddenFill xmlns:a14="http://schemas.microsoft.com/office/drawing/2010/main">
                <a:noFill/>
              </a14:hiddenFill>
            </a:ext>
          </a:extLst>
        </p:spPr>
      </p:cxnSp>
      <p:cxnSp>
        <p:nvCxnSpPr>
          <p:cNvPr id="18" name="直接箭头连接符 50"/>
          <p:cNvCxnSpPr>
            <a:cxnSpLocks noChangeShapeType="1"/>
          </p:cNvCxnSpPr>
          <p:nvPr/>
        </p:nvCxnSpPr>
        <p:spPr bwMode="auto">
          <a:xfrm>
            <a:off x="9193340" y="4467098"/>
            <a:ext cx="100012" cy="236538"/>
          </a:xfrm>
          <a:prstGeom prst="straightConnector1">
            <a:avLst/>
          </a:prstGeom>
          <a:noFill/>
          <a:ln w="28575" algn="ctr">
            <a:solidFill>
              <a:srgbClr val="C00000"/>
            </a:solidFill>
            <a:round/>
            <a:headEnd type="arrow" w="med" len="med"/>
            <a:tailEnd/>
          </a:ln>
          <a:extLst>
            <a:ext uri="{909E8E84-426E-40DD-AFC4-6F175D3DCCD1}">
              <a14:hiddenFill xmlns:a14="http://schemas.microsoft.com/office/drawing/2010/main">
                <a:noFill/>
              </a14:hiddenFill>
            </a:ext>
          </a:extLst>
        </p:spPr>
      </p:cxnSp>
      <p:cxnSp>
        <p:nvCxnSpPr>
          <p:cNvPr id="19" name="直接箭头连接符 50"/>
          <p:cNvCxnSpPr>
            <a:cxnSpLocks noChangeShapeType="1"/>
          </p:cNvCxnSpPr>
          <p:nvPr/>
        </p:nvCxnSpPr>
        <p:spPr bwMode="auto">
          <a:xfrm flipH="1">
            <a:off x="7177215" y="4341686"/>
            <a:ext cx="144462" cy="36195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0" name="直接箭头连接符 50"/>
          <p:cNvCxnSpPr>
            <a:cxnSpLocks noChangeShapeType="1"/>
          </p:cNvCxnSpPr>
          <p:nvPr/>
        </p:nvCxnSpPr>
        <p:spPr bwMode="auto">
          <a:xfrm>
            <a:off x="7753477" y="4414711"/>
            <a:ext cx="215900" cy="36036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1" name="直接箭头连接符 20"/>
          <p:cNvCxnSpPr>
            <a:cxnSpLocks noChangeShapeType="1"/>
          </p:cNvCxnSpPr>
          <p:nvPr/>
        </p:nvCxnSpPr>
        <p:spPr bwMode="auto">
          <a:xfrm>
            <a:off x="2971928" y="3847974"/>
            <a:ext cx="1008063" cy="358775"/>
          </a:xfrm>
          <a:prstGeom prst="bentConnector3">
            <a:avLst>
              <a:gd name="adj1" fmla="val 870"/>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2" name="直接箭头连接符 29"/>
          <p:cNvCxnSpPr>
            <a:cxnSpLocks noChangeShapeType="1"/>
          </p:cNvCxnSpPr>
          <p:nvPr/>
        </p:nvCxnSpPr>
        <p:spPr bwMode="auto">
          <a:xfrm>
            <a:off x="3505327" y="4371849"/>
            <a:ext cx="0" cy="360363"/>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3" name="直接连接符 15"/>
          <p:cNvCxnSpPr>
            <a:cxnSpLocks noChangeShapeType="1"/>
          </p:cNvCxnSpPr>
          <p:nvPr/>
        </p:nvCxnSpPr>
        <p:spPr bwMode="auto">
          <a:xfrm flipH="1" flipV="1">
            <a:off x="2640141" y="4300412"/>
            <a:ext cx="3241675" cy="95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 name="直接连接符 15"/>
          <p:cNvCxnSpPr>
            <a:cxnSpLocks noChangeShapeType="1"/>
          </p:cNvCxnSpPr>
          <p:nvPr/>
        </p:nvCxnSpPr>
        <p:spPr bwMode="auto">
          <a:xfrm>
            <a:off x="3360865" y="4300412"/>
            <a:ext cx="0" cy="7842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5" name="直接连接符 15"/>
          <p:cNvCxnSpPr>
            <a:cxnSpLocks noChangeShapeType="1"/>
          </p:cNvCxnSpPr>
          <p:nvPr/>
        </p:nvCxnSpPr>
        <p:spPr bwMode="auto">
          <a:xfrm>
            <a:off x="5448427" y="4300412"/>
            <a:ext cx="0" cy="7842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6"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9065" y="4732212"/>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89652" y="4732212"/>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接连接符 15"/>
          <p:cNvCxnSpPr>
            <a:cxnSpLocks noChangeShapeType="1"/>
          </p:cNvCxnSpPr>
          <p:nvPr/>
        </p:nvCxnSpPr>
        <p:spPr bwMode="auto">
          <a:xfrm>
            <a:off x="2856040" y="3520949"/>
            <a:ext cx="0" cy="7842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 name="直接连接符 15"/>
          <p:cNvCxnSpPr>
            <a:cxnSpLocks noChangeShapeType="1"/>
          </p:cNvCxnSpPr>
          <p:nvPr/>
        </p:nvCxnSpPr>
        <p:spPr bwMode="auto">
          <a:xfrm>
            <a:off x="4945190" y="3520949"/>
            <a:ext cx="0" cy="7842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0"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52802" y="3025649"/>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50" descr="图片69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13390" y="3025649"/>
            <a:ext cx="793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直接箭头连接符 20"/>
          <p:cNvCxnSpPr>
            <a:cxnSpLocks noChangeShapeType="1"/>
          </p:cNvCxnSpPr>
          <p:nvPr/>
        </p:nvCxnSpPr>
        <p:spPr bwMode="auto">
          <a:xfrm flipH="1" flipV="1">
            <a:off x="4356228" y="4409949"/>
            <a:ext cx="1008063" cy="360363"/>
          </a:xfrm>
          <a:prstGeom prst="bentConnector3">
            <a:avLst>
              <a:gd name="adj1" fmla="val 870"/>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3" name="直接箭头连接符 29"/>
          <p:cNvCxnSpPr>
            <a:cxnSpLocks noChangeShapeType="1"/>
          </p:cNvCxnSpPr>
          <p:nvPr/>
        </p:nvCxnSpPr>
        <p:spPr bwMode="auto">
          <a:xfrm flipV="1">
            <a:off x="4800727" y="3868611"/>
            <a:ext cx="0" cy="36036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grpSp>
        <p:nvGrpSpPr>
          <p:cNvPr id="34" name="组合 95"/>
          <p:cNvGrpSpPr>
            <a:grpSpLocks/>
          </p:cNvGrpSpPr>
          <p:nvPr/>
        </p:nvGrpSpPr>
        <p:grpSpPr bwMode="auto">
          <a:xfrm>
            <a:off x="4008566" y="4079748"/>
            <a:ext cx="401637" cy="457200"/>
            <a:chOff x="4314661" y="3043847"/>
            <a:chExt cx="595508" cy="758091"/>
          </a:xfrm>
        </p:grpSpPr>
        <p:pic>
          <p:nvPicPr>
            <p:cNvPr id="35" name="Picture 23" descr="D:\2012\美化PPT\分层\美化30\红色块.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584728" flipV="1">
              <a:off x="4555870" y="3092990"/>
              <a:ext cx="403441" cy="30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3" descr="D:\2012\美化PPT\分层\美化30\红色块.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584728" flipV="1">
              <a:off x="4516014" y="3447640"/>
              <a:ext cx="403441" cy="30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3" descr="D:\2012\美化PPT\分层\美化30\红色块.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584728" flipV="1">
              <a:off x="4263993" y="3244582"/>
              <a:ext cx="415959" cy="31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0717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1595500" y="410400"/>
            <a:ext cx="9831600" cy="593393"/>
          </a:xfrm>
        </p:spPr>
        <p:txBody>
          <a:bodyPr/>
          <a:lstStyle/>
          <a:p>
            <a:r>
              <a:rPr lang="en-US" altLang="zh-CN" sz="3200" dirty="0"/>
              <a:t>What Are the OSPF Network Types? - P2MP</a:t>
            </a:r>
            <a:endParaRPr lang="zh-CN" altLang="en-US" sz="3200" dirty="0"/>
          </a:p>
        </p:txBody>
      </p:sp>
      <p:grpSp>
        <p:nvGrpSpPr>
          <p:cNvPr id="8" name="组合 7"/>
          <p:cNvGrpSpPr/>
          <p:nvPr/>
        </p:nvGrpSpPr>
        <p:grpSpPr>
          <a:xfrm>
            <a:off x="3130018" y="1433415"/>
            <a:ext cx="5931963" cy="4565846"/>
            <a:chOff x="2504297" y="1412875"/>
            <a:chExt cx="5543550" cy="4336714"/>
          </a:xfrm>
        </p:grpSpPr>
        <p:sp>
          <p:nvSpPr>
            <p:cNvPr id="9" name="Line 3"/>
            <p:cNvSpPr>
              <a:spLocks noChangeShapeType="1"/>
            </p:cNvSpPr>
            <p:nvPr/>
          </p:nvSpPr>
          <p:spPr bwMode="auto">
            <a:xfrm>
              <a:off x="4700588" y="2160588"/>
              <a:ext cx="0" cy="900112"/>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0" name="Text Box 4"/>
            <p:cNvSpPr txBox="1">
              <a:spLocks noChangeArrowheads="1"/>
            </p:cNvSpPr>
            <p:nvPr/>
          </p:nvSpPr>
          <p:spPr bwMode="auto">
            <a:xfrm>
              <a:off x="4341813" y="3946525"/>
              <a:ext cx="647700" cy="274638"/>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800" b="1" dirty="0">
                  <a:solidFill>
                    <a:srgbClr val="006699"/>
                  </a:solidFill>
                  <a:latin typeface="+mn-ea"/>
                  <a:ea typeface="+mn-ea"/>
                </a:rPr>
                <a:t>FR</a:t>
              </a:r>
            </a:p>
          </p:txBody>
        </p:sp>
        <p:sp>
          <p:nvSpPr>
            <p:cNvPr id="11" name="Text Box 5"/>
            <p:cNvSpPr txBox="1">
              <a:spLocks noChangeArrowheads="1"/>
            </p:cNvSpPr>
            <p:nvPr/>
          </p:nvSpPr>
          <p:spPr bwMode="auto">
            <a:xfrm rot="5400000">
              <a:off x="4475957" y="2444185"/>
              <a:ext cx="811213"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10.1.1.1</a:t>
              </a:r>
            </a:p>
          </p:txBody>
        </p:sp>
        <p:sp>
          <p:nvSpPr>
            <p:cNvPr id="12" name="Text Box 6"/>
            <p:cNvSpPr txBox="1">
              <a:spLocks noChangeArrowheads="1"/>
            </p:cNvSpPr>
            <p:nvPr/>
          </p:nvSpPr>
          <p:spPr bwMode="auto">
            <a:xfrm rot="18900000">
              <a:off x="3382963" y="4178529"/>
              <a:ext cx="792162"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10.1.1.2</a:t>
              </a:r>
            </a:p>
          </p:txBody>
        </p:sp>
        <p:sp>
          <p:nvSpPr>
            <p:cNvPr id="13" name="Text Box 7"/>
            <p:cNvSpPr txBox="1">
              <a:spLocks noChangeArrowheads="1"/>
            </p:cNvSpPr>
            <p:nvPr/>
          </p:nvSpPr>
          <p:spPr bwMode="auto">
            <a:xfrm rot="2489958">
              <a:off x="5332414" y="4270604"/>
              <a:ext cx="769937"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10.1.1.3</a:t>
              </a:r>
            </a:p>
          </p:txBody>
        </p:sp>
        <p:sp>
          <p:nvSpPr>
            <p:cNvPr id="14" name="Line 8"/>
            <p:cNvSpPr>
              <a:spLocks noChangeShapeType="1"/>
            </p:cNvSpPr>
            <p:nvPr/>
          </p:nvSpPr>
          <p:spPr bwMode="auto">
            <a:xfrm rot="7200000" flipV="1">
              <a:off x="5226845" y="3596483"/>
              <a:ext cx="244475" cy="1296987"/>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5" name="Line 9"/>
            <p:cNvSpPr>
              <a:spLocks noChangeShapeType="1"/>
            </p:cNvSpPr>
            <p:nvPr/>
          </p:nvSpPr>
          <p:spPr bwMode="auto">
            <a:xfrm rot="14400000">
              <a:off x="3904458" y="3620295"/>
              <a:ext cx="268287" cy="1235075"/>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6" name="Freeform 10"/>
            <p:cNvSpPr>
              <a:spLocks/>
            </p:cNvSpPr>
            <p:nvPr/>
          </p:nvSpPr>
          <p:spPr bwMode="auto">
            <a:xfrm>
              <a:off x="3117851" y="2071688"/>
              <a:ext cx="1114425" cy="2303462"/>
            </a:xfrm>
            <a:custGeom>
              <a:avLst/>
              <a:gdLst/>
              <a:ahLst/>
              <a:cxnLst>
                <a:cxn ang="0">
                  <a:pos x="680" y="0"/>
                </a:cxn>
                <a:cxn ang="0">
                  <a:pos x="589" y="816"/>
                </a:cxn>
                <a:cxn ang="0">
                  <a:pos x="0" y="1451"/>
                </a:cxn>
              </a:cxnLst>
              <a:rect l="0" t="0" r="r" b="b"/>
              <a:pathLst>
                <a:path w="702" h="1451">
                  <a:moveTo>
                    <a:pt x="680" y="0"/>
                  </a:moveTo>
                  <a:cubicBezTo>
                    <a:pt x="691" y="287"/>
                    <a:pt x="702" y="574"/>
                    <a:pt x="589" y="816"/>
                  </a:cubicBezTo>
                  <a:cubicBezTo>
                    <a:pt x="476" y="1058"/>
                    <a:pt x="98" y="1345"/>
                    <a:pt x="0" y="1451"/>
                  </a:cubicBezTo>
                </a:path>
              </a:pathLst>
            </a:custGeom>
            <a:noFill/>
            <a:ln w="19050">
              <a:solidFill>
                <a:schemeClr val="tx1"/>
              </a:solidFill>
              <a:round/>
              <a:headEnd/>
              <a:tailEnd/>
            </a:ln>
            <a:effectLst/>
          </p:spPr>
          <p:txBody>
            <a:bodyPr/>
            <a:lstStyle/>
            <a:p>
              <a:endParaRPr lang="zh-CN" altLang="en-US">
                <a:latin typeface="+mn-ea"/>
                <a:ea typeface="+mn-ea"/>
              </a:endParaRPr>
            </a:p>
          </p:txBody>
        </p:sp>
        <p:sp>
          <p:nvSpPr>
            <p:cNvPr id="17" name="Freeform 11"/>
            <p:cNvSpPr>
              <a:spLocks/>
            </p:cNvSpPr>
            <p:nvPr/>
          </p:nvSpPr>
          <p:spPr bwMode="auto">
            <a:xfrm>
              <a:off x="5097463" y="2071689"/>
              <a:ext cx="1187450" cy="2160587"/>
            </a:xfrm>
            <a:custGeom>
              <a:avLst/>
              <a:gdLst/>
              <a:ahLst/>
              <a:cxnLst>
                <a:cxn ang="0">
                  <a:pos x="68" y="0"/>
                </a:cxn>
                <a:cxn ang="0">
                  <a:pos x="113" y="680"/>
                </a:cxn>
                <a:cxn ang="0">
                  <a:pos x="748" y="1361"/>
                </a:cxn>
              </a:cxnLst>
              <a:rect l="0" t="0" r="r" b="b"/>
              <a:pathLst>
                <a:path w="748" h="1361">
                  <a:moveTo>
                    <a:pt x="68" y="0"/>
                  </a:moveTo>
                  <a:cubicBezTo>
                    <a:pt x="34" y="226"/>
                    <a:pt x="0" y="453"/>
                    <a:pt x="113" y="680"/>
                  </a:cubicBezTo>
                  <a:cubicBezTo>
                    <a:pt x="226" y="907"/>
                    <a:pt x="487" y="1134"/>
                    <a:pt x="748" y="1361"/>
                  </a:cubicBezTo>
                </a:path>
              </a:pathLst>
            </a:custGeom>
            <a:noFill/>
            <a:ln w="19050">
              <a:solidFill>
                <a:schemeClr val="tx1"/>
              </a:solidFill>
              <a:round/>
              <a:headEnd/>
              <a:tailEnd/>
            </a:ln>
            <a:effectLst/>
          </p:spPr>
          <p:txBody>
            <a:bodyPr/>
            <a:lstStyle/>
            <a:p>
              <a:endParaRPr lang="zh-CN" altLang="en-US">
                <a:latin typeface="+mn-ea"/>
                <a:ea typeface="+mn-ea"/>
              </a:endParaRPr>
            </a:p>
          </p:txBody>
        </p:sp>
        <p:sp>
          <p:nvSpPr>
            <p:cNvPr id="18" name="Text Box 12"/>
            <p:cNvSpPr txBox="1">
              <a:spLocks noChangeArrowheads="1"/>
            </p:cNvSpPr>
            <p:nvPr/>
          </p:nvSpPr>
          <p:spPr bwMode="auto">
            <a:xfrm>
              <a:off x="2973388" y="2070329"/>
              <a:ext cx="1223962"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dirty="0">
                  <a:latin typeface="+mn-ea"/>
                  <a:ea typeface="+mn-ea"/>
                </a:rPr>
                <a:t>DLCI = 102</a:t>
              </a:r>
            </a:p>
          </p:txBody>
        </p:sp>
        <p:sp>
          <p:nvSpPr>
            <p:cNvPr id="19" name="Text Box 13"/>
            <p:cNvSpPr txBox="1">
              <a:spLocks noChangeArrowheads="1"/>
            </p:cNvSpPr>
            <p:nvPr/>
          </p:nvSpPr>
          <p:spPr bwMode="auto">
            <a:xfrm>
              <a:off x="5205413" y="2070329"/>
              <a:ext cx="1223962"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DLCI = 103</a:t>
              </a:r>
            </a:p>
          </p:txBody>
        </p:sp>
        <p:sp>
          <p:nvSpPr>
            <p:cNvPr id="20" name="Text Box 14"/>
            <p:cNvSpPr txBox="1">
              <a:spLocks noChangeArrowheads="1"/>
            </p:cNvSpPr>
            <p:nvPr/>
          </p:nvSpPr>
          <p:spPr bwMode="auto">
            <a:xfrm rot="-2720304">
              <a:off x="2828132" y="3728472"/>
              <a:ext cx="1223962"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dirty="0">
                  <a:latin typeface="+mn-ea"/>
                  <a:ea typeface="+mn-ea"/>
                </a:rPr>
                <a:t>DLCI = 201</a:t>
              </a:r>
            </a:p>
          </p:txBody>
        </p:sp>
        <p:sp>
          <p:nvSpPr>
            <p:cNvPr id="21" name="Text Box 15"/>
            <p:cNvSpPr txBox="1">
              <a:spLocks noChangeArrowheads="1"/>
            </p:cNvSpPr>
            <p:nvPr/>
          </p:nvSpPr>
          <p:spPr bwMode="auto">
            <a:xfrm rot="2469044">
              <a:off x="5421313" y="3726091"/>
              <a:ext cx="1223962"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DLCI = 301</a:t>
              </a:r>
            </a:p>
          </p:txBody>
        </p:sp>
        <p:sp>
          <p:nvSpPr>
            <p:cNvPr id="22" name="Text Box 16"/>
            <p:cNvSpPr txBox="1">
              <a:spLocks noChangeArrowheads="1"/>
            </p:cNvSpPr>
            <p:nvPr/>
          </p:nvSpPr>
          <p:spPr bwMode="auto">
            <a:xfrm>
              <a:off x="2504297" y="5457257"/>
              <a:ext cx="5543550" cy="292332"/>
            </a:xfrm>
            <a:prstGeom prst="rect">
              <a:avLst/>
            </a:prstGeom>
            <a:noFill/>
            <a:ln w="9525">
              <a:noFill/>
              <a:miter lim="800000"/>
              <a:headEnd/>
              <a:tailEnd/>
            </a:ln>
            <a:effectLst/>
          </p:spPr>
          <p:txBody>
            <a:bodyPr lIns="0" tIns="0" rIns="0" bIns="0" anchor="ctr" anchorCtr="1">
              <a:spAutoFit/>
            </a:bodyPr>
            <a:lstStyle/>
            <a:p>
              <a:pPr algn="ctr" fontAlgn="base">
                <a:spcBef>
                  <a:spcPct val="50000"/>
                </a:spcBef>
              </a:pPr>
              <a:r>
                <a:rPr lang="en-US" altLang="zh-CN" sz="2000" b="1" dirty="0" smtClean="0">
                  <a:latin typeface="+mn-ea"/>
                  <a:ea typeface="+mn-ea"/>
                </a:rPr>
                <a:t>Point-to-</a:t>
              </a:r>
              <a:r>
                <a:rPr lang="en-US" altLang="zh-CN" sz="2000" b="1" dirty="0" err="1" smtClean="0">
                  <a:latin typeface="+mn-ea"/>
                  <a:ea typeface="+mn-ea"/>
                </a:rPr>
                <a:t>MultiPoint</a:t>
              </a:r>
              <a:endParaRPr lang="zh-CN" altLang="en-US" sz="2000" b="1" dirty="0">
                <a:latin typeface="+mn-ea"/>
                <a:ea typeface="+mn-ea"/>
              </a:endParaRPr>
            </a:p>
          </p:txBody>
        </p:sp>
        <p:sp>
          <p:nvSpPr>
            <p:cNvPr id="23" name="AutoShape 17"/>
            <p:cNvSpPr>
              <a:spLocks noChangeArrowheads="1"/>
            </p:cNvSpPr>
            <p:nvPr/>
          </p:nvSpPr>
          <p:spPr bwMode="auto">
            <a:xfrm>
              <a:off x="5352453" y="2442323"/>
              <a:ext cx="2266116" cy="630237"/>
            </a:xfrm>
            <a:prstGeom prst="roundRect">
              <a:avLst>
                <a:gd name="adj" fmla="val 19009"/>
              </a:avLst>
            </a:prstGeom>
            <a:solidFill>
              <a:schemeClr val="bg1"/>
            </a:solidFill>
            <a:ln w="3175" algn="ctr">
              <a:solidFill>
                <a:srgbClr val="777777"/>
              </a:solidFill>
              <a:round/>
              <a:headEnd/>
              <a:tailEnd/>
            </a:ln>
            <a:effectLst/>
          </p:spPr>
          <p:txBody>
            <a:bodyPr lIns="0" tIns="0" rIns="0" bIns="0" anchor="ctr" anchorCtr="1"/>
            <a:lstStyle/>
            <a:p>
              <a:pPr algn="ctr" fontAlgn="base">
                <a:spcBef>
                  <a:spcPct val="20000"/>
                </a:spcBef>
                <a:buClr>
                  <a:srgbClr val="A50021"/>
                </a:buClr>
                <a:buSzPct val="80000"/>
                <a:buFont typeface="Wingdings" pitchFamily="2" charset="2"/>
                <a:buNone/>
              </a:pPr>
              <a:r>
                <a:rPr lang="en-US" altLang="zh-CN" sz="1800" dirty="0" smtClean="0">
                  <a:latin typeface="+mn-ea"/>
                  <a:ea typeface="+mn-ea"/>
                </a:rPr>
                <a:t>Non-full meshed frame relay network</a:t>
              </a:r>
              <a:endParaRPr lang="zh-CN" altLang="en-US" sz="1800" dirty="0">
                <a:latin typeface="+mn-ea"/>
                <a:ea typeface="+mn-ea"/>
              </a:endParaRPr>
            </a:p>
          </p:txBody>
        </p:sp>
        <p:grpSp>
          <p:nvGrpSpPr>
            <p:cNvPr id="24" name="Group 18"/>
            <p:cNvGrpSpPr>
              <a:grpSpLocks noChangeAspect="1"/>
            </p:cNvGrpSpPr>
            <p:nvPr/>
          </p:nvGrpSpPr>
          <p:grpSpPr bwMode="auto">
            <a:xfrm>
              <a:off x="4329114" y="1412875"/>
              <a:ext cx="803275" cy="762000"/>
              <a:chOff x="3810" y="540"/>
              <a:chExt cx="506" cy="480"/>
            </a:xfrm>
          </p:grpSpPr>
          <p:sp>
            <p:nvSpPr>
              <p:cNvPr id="62" name="Freeform 19"/>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3" name="Oval 20"/>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4" name="Freeform 21"/>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5" name="Freeform 22"/>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6" name="Freeform 23"/>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7" name="Oval 24"/>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8" name="Freeform 25"/>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9" name="Freeform 26"/>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70" name="Freeform 27"/>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71" name="Freeform 28"/>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5" name="Group 29"/>
            <p:cNvGrpSpPr>
              <a:grpSpLocks noChangeAspect="1"/>
            </p:cNvGrpSpPr>
            <p:nvPr/>
          </p:nvGrpSpPr>
          <p:grpSpPr bwMode="auto">
            <a:xfrm>
              <a:off x="2898776" y="4581525"/>
              <a:ext cx="803275" cy="762000"/>
              <a:chOff x="3810" y="540"/>
              <a:chExt cx="506" cy="480"/>
            </a:xfrm>
          </p:grpSpPr>
          <p:sp>
            <p:nvSpPr>
              <p:cNvPr id="52" name="Freeform 30"/>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3" name="Oval 31"/>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4" name="Freeform 32"/>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5" name="Freeform 33"/>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6" name="Freeform 34"/>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7" name="Oval 35"/>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8" name="Freeform 36"/>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9" name="Freeform 37"/>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60" name="Freeform 38"/>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1" name="Freeform 39"/>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6" name="Group 40"/>
            <p:cNvGrpSpPr>
              <a:grpSpLocks noChangeAspect="1"/>
            </p:cNvGrpSpPr>
            <p:nvPr/>
          </p:nvGrpSpPr>
          <p:grpSpPr bwMode="auto">
            <a:xfrm>
              <a:off x="5707064" y="4581525"/>
              <a:ext cx="803275" cy="762000"/>
              <a:chOff x="3810" y="540"/>
              <a:chExt cx="506" cy="480"/>
            </a:xfrm>
          </p:grpSpPr>
          <p:sp>
            <p:nvSpPr>
              <p:cNvPr id="42"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3"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4"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5"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6"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7"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8"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9"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50"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1"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7" name="Group 51"/>
            <p:cNvGrpSpPr>
              <a:grpSpLocks noChangeAspect="1"/>
            </p:cNvGrpSpPr>
            <p:nvPr/>
          </p:nvGrpSpPr>
          <p:grpSpPr bwMode="auto">
            <a:xfrm>
              <a:off x="4340225" y="2852739"/>
              <a:ext cx="725488" cy="1152525"/>
              <a:chOff x="-959" y="916"/>
              <a:chExt cx="470" cy="749"/>
            </a:xfrm>
          </p:grpSpPr>
          <p:sp>
            <p:nvSpPr>
              <p:cNvPr id="28" name="Freeform 52"/>
              <p:cNvSpPr>
                <a:spLocks noChangeAspect="1"/>
              </p:cNvSpPr>
              <p:nvPr/>
            </p:nvSpPr>
            <p:spPr bwMode="auto">
              <a:xfrm>
                <a:off x="-590" y="992"/>
                <a:ext cx="101" cy="673"/>
              </a:xfrm>
              <a:custGeom>
                <a:avLst/>
                <a:gdLst/>
                <a:ahLst/>
                <a:cxnLst>
                  <a:cxn ang="0">
                    <a:pos x="38" y="3"/>
                  </a:cxn>
                  <a:cxn ang="0">
                    <a:pos x="10" y="19"/>
                  </a:cxn>
                  <a:cxn ang="0">
                    <a:pos x="0" y="282"/>
                  </a:cxn>
                  <a:cxn ang="0">
                    <a:pos x="14" y="278"/>
                  </a:cxn>
                  <a:cxn ang="0">
                    <a:pos x="39" y="250"/>
                  </a:cxn>
                  <a:cxn ang="0">
                    <a:pos x="42" y="239"/>
                  </a:cxn>
                  <a:cxn ang="0">
                    <a:pos x="42" y="111"/>
                  </a:cxn>
                  <a:cxn ang="0">
                    <a:pos x="40" y="11"/>
                  </a:cxn>
                  <a:cxn ang="0">
                    <a:pos x="38" y="3"/>
                  </a:cxn>
                </a:cxnLst>
                <a:rect l="0" t="0" r="r" b="b"/>
                <a:pathLst>
                  <a:path w="43" h="285">
                    <a:moveTo>
                      <a:pt x="38" y="3"/>
                    </a:moveTo>
                    <a:cubicBezTo>
                      <a:pt x="35" y="0"/>
                      <a:pt x="10" y="19"/>
                      <a:pt x="10" y="19"/>
                    </a:cubicBezTo>
                    <a:cubicBezTo>
                      <a:pt x="0" y="282"/>
                      <a:pt x="0" y="282"/>
                      <a:pt x="0" y="282"/>
                    </a:cubicBezTo>
                    <a:cubicBezTo>
                      <a:pt x="0" y="282"/>
                      <a:pt x="7" y="285"/>
                      <a:pt x="14" y="278"/>
                    </a:cubicBezTo>
                    <a:cubicBezTo>
                      <a:pt x="21" y="272"/>
                      <a:pt x="36" y="254"/>
                      <a:pt x="39" y="250"/>
                    </a:cubicBezTo>
                    <a:cubicBezTo>
                      <a:pt x="43" y="246"/>
                      <a:pt x="42" y="239"/>
                      <a:pt x="42" y="239"/>
                    </a:cubicBezTo>
                    <a:cubicBezTo>
                      <a:pt x="42" y="111"/>
                      <a:pt x="42" y="111"/>
                      <a:pt x="42" y="111"/>
                    </a:cubicBezTo>
                    <a:cubicBezTo>
                      <a:pt x="40" y="11"/>
                      <a:pt x="40" y="11"/>
                      <a:pt x="40" y="11"/>
                    </a:cubicBezTo>
                    <a:cubicBezTo>
                      <a:pt x="40" y="11"/>
                      <a:pt x="40" y="5"/>
                      <a:pt x="38" y="3"/>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29" name="Freeform 53"/>
              <p:cNvSpPr>
                <a:spLocks noChangeAspect="1"/>
              </p:cNvSpPr>
              <p:nvPr/>
            </p:nvSpPr>
            <p:spPr bwMode="auto">
              <a:xfrm>
                <a:off x="-959" y="970"/>
                <a:ext cx="392" cy="692"/>
              </a:xfrm>
              <a:custGeom>
                <a:avLst/>
                <a:gdLst/>
                <a:ahLst/>
                <a:cxnLst>
                  <a:cxn ang="0">
                    <a:pos x="162" y="29"/>
                  </a:cxn>
                  <a:cxn ang="0">
                    <a:pos x="6" y="1"/>
                  </a:cxn>
                  <a:cxn ang="0">
                    <a:pos x="2" y="4"/>
                  </a:cxn>
                  <a:cxn ang="0">
                    <a:pos x="0" y="113"/>
                  </a:cxn>
                  <a:cxn ang="0">
                    <a:pos x="0" y="247"/>
                  </a:cxn>
                  <a:cxn ang="0">
                    <a:pos x="5" y="258"/>
                  </a:cxn>
                  <a:cxn ang="0">
                    <a:pos x="158" y="292"/>
                  </a:cxn>
                  <a:cxn ang="0">
                    <a:pos x="166" y="285"/>
                  </a:cxn>
                  <a:cxn ang="0">
                    <a:pos x="166" y="36"/>
                  </a:cxn>
                  <a:cxn ang="0">
                    <a:pos x="162" y="29"/>
                  </a:cxn>
                </a:cxnLst>
                <a:rect l="0" t="0" r="r" b="b"/>
                <a:pathLst>
                  <a:path w="166" h="293">
                    <a:moveTo>
                      <a:pt x="162" y="29"/>
                    </a:moveTo>
                    <a:cubicBezTo>
                      <a:pt x="72" y="13"/>
                      <a:pt x="14" y="2"/>
                      <a:pt x="6" y="1"/>
                    </a:cubicBezTo>
                    <a:cubicBezTo>
                      <a:pt x="1" y="0"/>
                      <a:pt x="2" y="4"/>
                      <a:pt x="2" y="4"/>
                    </a:cubicBezTo>
                    <a:cubicBezTo>
                      <a:pt x="2" y="4"/>
                      <a:pt x="0" y="48"/>
                      <a:pt x="0" y="113"/>
                    </a:cubicBezTo>
                    <a:cubicBezTo>
                      <a:pt x="0" y="167"/>
                      <a:pt x="0" y="243"/>
                      <a:pt x="0" y="247"/>
                    </a:cubicBezTo>
                    <a:cubicBezTo>
                      <a:pt x="0" y="257"/>
                      <a:pt x="1" y="257"/>
                      <a:pt x="5" y="258"/>
                    </a:cubicBezTo>
                    <a:cubicBezTo>
                      <a:pt x="8" y="259"/>
                      <a:pt x="130" y="285"/>
                      <a:pt x="158" y="292"/>
                    </a:cubicBezTo>
                    <a:cubicBezTo>
                      <a:pt x="164" y="293"/>
                      <a:pt x="166" y="285"/>
                      <a:pt x="166" y="285"/>
                    </a:cubicBezTo>
                    <a:cubicBezTo>
                      <a:pt x="166" y="285"/>
                      <a:pt x="166" y="42"/>
                      <a:pt x="166" y="36"/>
                    </a:cubicBezTo>
                    <a:cubicBezTo>
                      <a:pt x="166" y="32"/>
                      <a:pt x="163" y="29"/>
                      <a:pt x="162" y="2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0" name="Freeform 54"/>
              <p:cNvSpPr>
                <a:spLocks noChangeAspect="1"/>
              </p:cNvSpPr>
              <p:nvPr/>
            </p:nvSpPr>
            <p:spPr bwMode="auto">
              <a:xfrm>
                <a:off x="-947" y="982"/>
                <a:ext cx="369" cy="662"/>
              </a:xfrm>
              <a:custGeom>
                <a:avLst/>
                <a:gdLst/>
                <a:ahLst/>
                <a:cxnLst>
                  <a:cxn ang="0">
                    <a:pos x="151" y="27"/>
                  </a:cxn>
                  <a:cxn ang="0">
                    <a:pos x="5" y="1"/>
                  </a:cxn>
                  <a:cxn ang="0">
                    <a:pos x="0" y="4"/>
                  </a:cxn>
                  <a:cxn ang="0">
                    <a:pos x="0" y="237"/>
                  </a:cxn>
                  <a:cxn ang="0">
                    <a:pos x="5" y="248"/>
                  </a:cxn>
                  <a:cxn ang="0">
                    <a:pos x="148" y="279"/>
                  </a:cxn>
                  <a:cxn ang="0">
                    <a:pos x="156" y="272"/>
                  </a:cxn>
                  <a:cxn ang="0">
                    <a:pos x="154" y="34"/>
                  </a:cxn>
                  <a:cxn ang="0">
                    <a:pos x="151" y="27"/>
                  </a:cxn>
                </a:cxnLst>
                <a:rect l="0" t="0" r="r" b="b"/>
                <a:pathLst>
                  <a:path w="156" h="280">
                    <a:moveTo>
                      <a:pt x="151" y="27"/>
                    </a:moveTo>
                    <a:cubicBezTo>
                      <a:pt x="67" y="12"/>
                      <a:pt x="12" y="2"/>
                      <a:pt x="5" y="1"/>
                    </a:cubicBezTo>
                    <a:cubicBezTo>
                      <a:pt x="0" y="0"/>
                      <a:pt x="0" y="4"/>
                      <a:pt x="0" y="4"/>
                    </a:cubicBezTo>
                    <a:cubicBezTo>
                      <a:pt x="0" y="4"/>
                      <a:pt x="0" y="228"/>
                      <a:pt x="0" y="237"/>
                    </a:cubicBezTo>
                    <a:cubicBezTo>
                      <a:pt x="0" y="246"/>
                      <a:pt x="1" y="247"/>
                      <a:pt x="5" y="248"/>
                    </a:cubicBezTo>
                    <a:cubicBezTo>
                      <a:pt x="7" y="249"/>
                      <a:pt x="122" y="273"/>
                      <a:pt x="148" y="279"/>
                    </a:cubicBezTo>
                    <a:cubicBezTo>
                      <a:pt x="154" y="280"/>
                      <a:pt x="156" y="272"/>
                      <a:pt x="156" y="272"/>
                    </a:cubicBezTo>
                    <a:cubicBezTo>
                      <a:pt x="156" y="272"/>
                      <a:pt x="154" y="39"/>
                      <a:pt x="154" y="34"/>
                    </a:cubicBezTo>
                    <a:cubicBezTo>
                      <a:pt x="154" y="30"/>
                      <a:pt x="154" y="28"/>
                      <a:pt x="151" y="27"/>
                    </a:cubicBezTo>
                    <a:close/>
                  </a:path>
                </a:pathLst>
              </a:custGeom>
              <a:solidFill>
                <a:srgbClr val="5D7695"/>
              </a:solidFill>
              <a:ln w="9525">
                <a:noFill/>
                <a:round/>
                <a:headEnd/>
                <a:tailEnd/>
              </a:ln>
            </p:spPr>
            <p:txBody>
              <a:bodyPr/>
              <a:lstStyle/>
              <a:p>
                <a:endParaRPr lang="zh-CN" altLang="en-US">
                  <a:latin typeface="+mn-ea"/>
                  <a:ea typeface="+mn-ea"/>
                </a:endParaRPr>
              </a:p>
            </p:txBody>
          </p:sp>
          <p:sp>
            <p:nvSpPr>
              <p:cNvPr id="31" name="Freeform 55"/>
              <p:cNvSpPr>
                <a:spLocks noChangeAspect="1"/>
              </p:cNvSpPr>
              <p:nvPr/>
            </p:nvSpPr>
            <p:spPr bwMode="auto">
              <a:xfrm>
                <a:off x="-959" y="916"/>
                <a:ext cx="454" cy="121"/>
              </a:xfrm>
              <a:custGeom>
                <a:avLst/>
                <a:gdLst/>
                <a:ahLst/>
                <a:cxnLst>
                  <a:cxn ang="0">
                    <a:pos x="192" y="30"/>
                  </a:cxn>
                  <a:cxn ang="0">
                    <a:pos x="163" y="51"/>
                  </a:cxn>
                  <a:cxn ang="0">
                    <a:pos x="10" y="22"/>
                  </a:cxn>
                  <a:cxn ang="0">
                    <a:pos x="1" y="27"/>
                  </a:cxn>
                  <a:cxn ang="0">
                    <a:pos x="4" y="19"/>
                  </a:cxn>
                  <a:cxn ang="0">
                    <a:pos x="28" y="2"/>
                  </a:cxn>
                  <a:cxn ang="0">
                    <a:pos x="34" y="1"/>
                  </a:cxn>
                  <a:cxn ang="0">
                    <a:pos x="185" y="26"/>
                  </a:cxn>
                  <a:cxn ang="0">
                    <a:pos x="192" y="30"/>
                  </a:cxn>
                </a:cxnLst>
                <a:rect l="0" t="0" r="r" b="b"/>
                <a:pathLst>
                  <a:path w="192" h="51">
                    <a:moveTo>
                      <a:pt x="192" y="30"/>
                    </a:moveTo>
                    <a:cubicBezTo>
                      <a:pt x="163" y="51"/>
                      <a:pt x="163" y="51"/>
                      <a:pt x="163" y="51"/>
                    </a:cubicBezTo>
                    <a:cubicBezTo>
                      <a:pt x="41" y="30"/>
                      <a:pt x="20" y="23"/>
                      <a:pt x="10" y="22"/>
                    </a:cubicBezTo>
                    <a:cubicBezTo>
                      <a:pt x="4" y="20"/>
                      <a:pt x="1" y="27"/>
                      <a:pt x="1" y="27"/>
                    </a:cubicBezTo>
                    <a:cubicBezTo>
                      <a:pt x="1" y="27"/>
                      <a:pt x="0" y="22"/>
                      <a:pt x="4" y="19"/>
                    </a:cubicBezTo>
                    <a:cubicBezTo>
                      <a:pt x="8" y="16"/>
                      <a:pt x="22" y="6"/>
                      <a:pt x="28" y="2"/>
                    </a:cubicBezTo>
                    <a:cubicBezTo>
                      <a:pt x="30" y="0"/>
                      <a:pt x="34" y="1"/>
                      <a:pt x="34" y="1"/>
                    </a:cubicBezTo>
                    <a:cubicBezTo>
                      <a:pt x="34" y="1"/>
                      <a:pt x="182" y="26"/>
                      <a:pt x="185" y="26"/>
                    </a:cubicBezTo>
                    <a:cubicBezTo>
                      <a:pt x="190" y="27"/>
                      <a:pt x="192" y="30"/>
                      <a:pt x="192" y="30"/>
                    </a:cubicBezTo>
                    <a:close/>
                  </a:path>
                </a:pathLst>
              </a:custGeom>
              <a:solidFill>
                <a:srgbClr val="F7B249"/>
              </a:solidFill>
              <a:ln w="9525">
                <a:noFill/>
                <a:round/>
                <a:headEnd/>
                <a:tailEnd/>
              </a:ln>
            </p:spPr>
            <p:txBody>
              <a:bodyPr/>
              <a:lstStyle/>
              <a:p>
                <a:endParaRPr lang="zh-CN" altLang="en-US">
                  <a:latin typeface="+mn-ea"/>
                  <a:ea typeface="+mn-ea"/>
                </a:endParaRPr>
              </a:p>
            </p:txBody>
          </p:sp>
          <p:sp>
            <p:nvSpPr>
              <p:cNvPr id="32" name="Freeform 56"/>
              <p:cNvSpPr>
                <a:spLocks noChangeAspect="1"/>
              </p:cNvSpPr>
              <p:nvPr/>
            </p:nvSpPr>
            <p:spPr bwMode="auto">
              <a:xfrm>
                <a:off x="-576" y="987"/>
                <a:ext cx="85" cy="331"/>
              </a:xfrm>
              <a:custGeom>
                <a:avLst/>
                <a:gdLst/>
                <a:ahLst/>
                <a:cxnLst>
                  <a:cxn ang="0">
                    <a:pos x="31" y="2"/>
                  </a:cxn>
                  <a:cxn ang="0">
                    <a:pos x="0" y="18"/>
                  </a:cxn>
                  <a:cxn ang="0">
                    <a:pos x="3" y="139"/>
                  </a:cxn>
                  <a:cxn ang="0">
                    <a:pos x="4" y="140"/>
                  </a:cxn>
                  <a:cxn ang="0">
                    <a:pos x="36" y="113"/>
                  </a:cxn>
                  <a:cxn ang="0">
                    <a:pos x="36" y="12"/>
                  </a:cxn>
                  <a:cxn ang="0">
                    <a:pos x="31" y="2"/>
                  </a:cxn>
                </a:cxnLst>
                <a:rect l="0" t="0" r="r" b="b"/>
                <a:pathLst>
                  <a:path w="36" h="140">
                    <a:moveTo>
                      <a:pt x="31" y="2"/>
                    </a:moveTo>
                    <a:cubicBezTo>
                      <a:pt x="27" y="0"/>
                      <a:pt x="0" y="18"/>
                      <a:pt x="0" y="18"/>
                    </a:cubicBezTo>
                    <a:cubicBezTo>
                      <a:pt x="3" y="139"/>
                      <a:pt x="3" y="139"/>
                      <a:pt x="3" y="139"/>
                    </a:cubicBezTo>
                    <a:cubicBezTo>
                      <a:pt x="4" y="140"/>
                      <a:pt x="4" y="140"/>
                      <a:pt x="4" y="140"/>
                    </a:cubicBezTo>
                    <a:cubicBezTo>
                      <a:pt x="36" y="113"/>
                      <a:pt x="36" y="113"/>
                      <a:pt x="36" y="113"/>
                    </a:cubicBezTo>
                    <a:cubicBezTo>
                      <a:pt x="36" y="12"/>
                      <a:pt x="36" y="12"/>
                      <a:pt x="36" y="12"/>
                    </a:cubicBezTo>
                    <a:cubicBezTo>
                      <a:pt x="36" y="12"/>
                      <a:pt x="36" y="3"/>
                      <a:pt x="31" y="2"/>
                    </a:cubicBezTo>
                    <a:close/>
                  </a:path>
                </a:pathLst>
              </a:custGeom>
              <a:solidFill>
                <a:srgbClr val="E48E1A"/>
              </a:solidFill>
              <a:ln w="9525">
                <a:noFill/>
                <a:round/>
                <a:headEnd/>
                <a:tailEnd/>
              </a:ln>
            </p:spPr>
            <p:txBody>
              <a:bodyPr/>
              <a:lstStyle/>
              <a:p>
                <a:endParaRPr lang="zh-CN" altLang="en-US">
                  <a:latin typeface="+mn-ea"/>
                  <a:ea typeface="+mn-ea"/>
                </a:endParaRPr>
              </a:p>
            </p:txBody>
          </p:sp>
          <p:sp>
            <p:nvSpPr>
              <p:cNvPr id="33" name="Freeform 57"/>
              <p:cNvSpPr>
                <a:spLocks noChangeAspect="1"/>
              </p:cNvSpPr>
              <p:nvPr/>
            </p:nvSpPr>
            <p:spPr bwMode="auto">
              <a:xfrm>
                <a:off x="-595" y="982"/>
                <a:ext cx="99" cy="80"/>
              </a:xfrm>
              <a:custGeom>
                <a:avLst/>
                <a:gdLst/>
                <a:ahLst/>
                <a:cxnLst>
                  <a:cxn ang="0">
                    <a:pos x="42" y="6"/>
                  </a:cxn>
                  <a:cxn ang="0">
                    <a:pos x="36" y="0"/>
                  </a:cxn>
                  <a:cxn ang="0">
                    <a:pos x="0" y="23"/>
                  </a:cxn>
                  <a:cxn ang="0">
                    <a:pos x="9" y="34"/>
                  </a:cxn>
                </a:cxnLst>
                <a:rect l="0" t="0" r="r" b="b"/>
                <a:pathLst>
                  <a:path w="42" h="34">
                    <a:moveTo>
                      <a:pt x="42" y="6"/>
                    </a:moveTo>
                    <a:cubicBezTo>
                      <a:pt x="41" y="5"/>
                      <a:pt x="39" y="2"/>
                      <a:pt x="36" y="0"/>
                    </a:cubicBezTo>
                    <a:cubicBezTo>
                      <a:pt x="32" y="0"/>
                      <a:pt x="0" y="23"/>
                      <a:pt x="0" y="23"/>
                    </a:cubicBezTo>
                    <a:cubicBezTo>
                      <a:pt x="9" y="34"/>
                      <a:pt x="9" y="34"/>
                      <a:pt x="9" y="34"/>
                    </a:cubicBezTo>
                  </a:path>
                </a:pathLst>
              </a:custGeom>
              <a:solidFill>
                <a:srgbClr val="F9C270"/>
              </a:solidFill>
              <a:ln w="9525">
                <a:noFill/>
                <a:round/>
                <a:headEnd/>
                <a:tailEnd/>
              </a:ln>
            </p:spPr>
            <p:txBody>
              <a:bodyPr/>
              <a:lstStyle/>
              <a:p>
                <a:endParaRPr lang="zh-CN" altLang="en-US">
                  <a:latin typeface="+mn-ea"/>
                  <a:ea typeface="+mn-ea"/>
                </a:endParaRPr>
              </a:p>
            </p:txBody>
          </p:sp>
          <p:sp>
            <p:nvSpPr>
              <p:cNvPr id="34" name="Freeform 58"/>
              <p:cNvSpPr>
                <a:spLocks noChangeAspect="1"/>
              </p:cNvSpPr>
              <p:nvPr/>
            </p:nvSpPr>
            <p:spPr bwMode="auto">
              <a:xfrm>
                <a:off x="-954" y="963"/>
                <a:ext cx="380" cy="352"/>
              </a:xfrm>
              <a:custGeom>
                <a:avLst/>
                <a:gdLst/>
                <a:ahLst/>
                <a:cxnLst>
                  <a:cxn ang="0">
                    <a:pos x="156" y="29"/>
                  </a:cxn>
                  <a:cxn ang="0">
                    <a:pos x="7" y="2"/>
                  </a:cxn>
                  <a:cxn ang="0">
                    <a:pos x="0" y="6"/>
                  </a:cxn>
                  <a:cxn ang="0">
                    <a:pos x="0" y="110"/>
                  </a:cxn>
                  <a:cxn ang="0">
                    <a:pos x="1" y="117"/>
                  </a:cxn>
                  <a:cxn ang="0">
                    <a:pos x="161" y="149"/>
                  </a:cxn>
                  <a:cxn ang="0">
                    <a:pos x="161" y="36"/>
                  </a:cxn>
                  <a:cxn ang="0">
                    <a:pos x="156" y="29"/>
                  </a:cxn>
                </a:cxnLst>
                <a:rect l="0" t="0" r="r" b="b"/>
                <a:pathLst>
                  <a:path w="161" h="149">
                    <a:moveTo>
                      <a:pt x="156" y="29"/>
                    </a:moveTo>
                    <a:cubicBezTo>
                      <a:pt x="40" y="9"/>
                      <a:pt x="17" y="3"/>
                      <a:pt x="7" y="2"/>
                    </a:cubicBezTo>
                    <a:cubicBezTo>
                      <a:pt x="0" y="0"/>
                      <a:pt x="0" y="6"/>
                      <a:pt x="0" y="6"/>
                    </a:cubicBezTo>
                    <a:cubicBezTo>
                      <a:pt x="0" y="6"/>
                      <a:pt x="0" y="98"/>
                      <a:pt x="0" y="110"/>
                    </a:cubicBezTo>
                    <a:cubicBezTo>
                      <a:pt x="0" y="113"/>
                      <a:pt x="0" y="115"/>
                      <a:pt x="1" y="117"/>
                    </a:cubicBezTo>
                    <a:cubicBezTo>
                      <a:pt x="161" y="149"/>
                      <a:pt x="161" y="149"/>
                      <a:pt x="161" y="149"/>
                    </a:cubicBezTo>
                    <a:cubicBezTo>
                      <a:pt x="161" y="141"/>
                      <a:pt x="161" y="43"/>
                      <a:pt x="161" y="36"/>
                    </a:cubicBezTo>
                    <a:cubicBezTo>
                      <a:pt x="161" y="31"/>
                      <a:pt x="158" y="30"/>
                      <a:pt x="156" y="29"/>
                    </a:cubicBezTo>
                    <a:close/>
                  </a:path>
                </a:pathLst>
              </a:custGeom>
              <a:solidFill>
                <a:srgbClr val="F6AD3C"/>
              </a:solidFill>
              <a:ln w="9525">
                <a:noFill/>
                <a:round/>
                <a:headEnd/>
                <a:tailEnd/>
              </a:ln>
            </p:spPr>
            <p:txBody>
              <a:bodyPr/>
              <a:lstStyle/>
              <a:p>
                <a:endParaRPr lang="zh-CN" altLang="en-US">
                  <a:latin typeface="+mn-ea"/>
                  <a:ea typeface="+mn-ea"/>
                </a:endParaRPr>
              </a:p>
            </p:txBody>
          </p:sp>
          <p:sp>
            <p:nvSpPr>
              <p:cNvPr id="35" name="Freeform 59"/>
              <p:cNvSpPr>
                <a:spLocks noChangeAspect="1"/>
              </p:cNvSpPr>
              <p:nvPr/>
            </p:nvSpPr>
            <p:spPr bwMode="auto">
              <a:xfrm>
                <a:off x="-959" y="961"/>
                <a:ext cx="392" cy="357"/>
              </a:xfrm>
              <a:custGeom>
                <a:avLst/>
                <a:gdLst/>
                <a:ahLst/>
                <a:cxnLst>
                  <a:cxn ang="0">
                    <a:pos x="159" y="28"/>
                  </a:cxn>
                  <a:cxn ang="0">
                    <a:pos x="159" y="28"/>
                  </a:cxn>
                  <a:cxn ang="0">
                    <a:pos x="158" y="28"/>
                  </a:cxn>
                  <a:cxn ang="0">
                    <a:pos x="16" y="1"/>
                  </a:cxn>
                  <a:cxn ang="0">
                    <a:pos x="10" y="0"/>
                  </a:cxn>
                  <a:cxn ang="0">
                    <a:pos x="2" y="1"/>
                  </a:cxn>
                  <a:cxn ang="0">
                    <a:pos x="0" y="7"/>
                  </a:cxn>
                  <a:cxn ang="0">
                    <a:pos x="0" y="111"/>
                  </a:cxn>
                  <a:cxn ang="0">
                    <a:pos x="0" y="117"/>
                  </a:cxn>
                  <a:cxn ang="0">
                    <a:pos x="5" y="118"/>
                  </a:cxn>
                  <a:cxn ang="0">
                    <a:pos x="5" y="111"/>
                  </a:cxn>
                  <a:cxn ang="0">
                    <a:pos x="5" y="8"/>
                  </a:cxn>
                  <a:cxn ang="0">
                    <a:pos x="7" y="6"/>
                  </a:cxn>
                  <a:cxn ang="0">
                    <a:pos x="9" y="6"/>
                  </a:cxn>
                  <a:cxn ang="0">
                    <a:pos x="15" y="6"/>
                  </a:cxn>
                  <a:cxn ang="0">
                    <a:pos x="157" y="33"/>
                  </a:cxn>
                  <a:cxn ang="0">
                    <a:pos x="160" y="38"/>
                  </a:cxn>
                  <a:cxn ang="0">
                    <a:pos x="160" y="149"/>
                  </a:cxn>
                  <a:cxn ang="0">
                    <a:pos x="166" y="151"/>
                  </a:cxn>
                  <a:cxn ang="0">
                    <a:pos x="166" y="151"/>
                  </a:cxn>
                  <a:cxn ang="0">
                    <a:pos x="165" y="37"/>
                  </a:cxn>
                  <a:cxn ang="0">
                    <a:pos x="159" y="28"/>
                  </a:cxn>
                </a:cxnLst>
                <a:rect l="0" t="0" r="r" b="b"/>
                <a:pathLst>
                  <a:path w="166" h="151">
                    <a:moveTo>
                      <a:pt x="159" y="28"/>
                    </a:moveTo>
                    <a:cubicBezTo>
                      <a:pt x="159" y="28"/>
                      <a:pt x="159" y="28"/>
                      <a:pt x="159" y="28"/>
                    </a:cubicBezTo>
                    <a:cubicBezTo>
                      <a:pt x="158" y="28"/>
                      <a:pt x="158" y="28"/>
                      <a:pt x="158" y="28"/>
                    </a:cubicBezTo>
                    <a:cubicBezTo>
                      <a:pt x="62" y="11"/>
                      <a:pt x="30" y="4"/>
                      <a:pt x="16" y="1"/>
                    </a:cubicBezTo>
                    <a:cubicBezTo>
                      <a:pt x="10" y="0"/>
                      <a:pt x="10" y="0"/>
                      <a:pt x="10" y="0"/>
                    </a:cubicBezTo>
                    <a:cubicBezTo>
                      <a:pt x="7" y="0"/>
                      <a:pt x="4" y="0"/>
                      <a:pt x="2" y="1"/>
                    </a:cubicBezTo>
                    <a:cubicBezTo>
                      <a:pt x="0" y="3"/>
                      <a:pt x="0" y="7"/>
                      <a:pt x="0" y="7"/>
                    </a:cubicBezTo>
                    <a:cubicBezTo>
                      <a:pt x="0" y="7"/>
                      <a:pt x="0" y="111"/>
                      <a:pt x="0" y="111"/>
                    </a:cubicBezTo>
                    <a:cubicBezTo>
                      <a:pt x="0" y="114"/>
                      <a:pt x="0" y="116"/>
                      <a:pt x="0" y="117"/>
                    </a:cubicBezTo>
                    <a:cubicBezTo>
                      <a:pt x="5" y="118"/>
                      <a:pt x="5" y="118"/>
                      <a:pt x="5" y="118"/>
                    </a:cubicBezTo>
                    <a:cubicBezTo>
                      <a:pt x="5" y="117"/>
                      <a:pt x="5" y="114"/>
                      <a:pt x="5" y="111"/>
                    </a:cubicBezTo>
                    <a:cubicBezTo>
                      <a:pt x="5" y="111"/>
                      <a:pt x="5" y="8"/>
                      <a:pt x="5" y="8"/>
                    </a:cubicBezTo>
                    <a:cubicBezTo>
                      <a:pt x="5" y="8"/>
                      <a:pt x="6" y="6"/>
                      <a:pt x="7" y="6"/>
                    </a:cubicBezTo>
                    <a:cubicBezTo>
                      <a:pt x="8" y="6"/>
                      <a:pt x="8" y="5"/>
                      <a:pt x="9" y="6"/>
                    </a:cubicBezTo>
                    <a:cubicBezTo>
                      <a:pt x="15" y="6"/>
                      <a:pt x="15" y="6"/>
                      <a:pt x="15" y="6"/>
                    </a:cubicBezTo>
                    <a:cubicBezTo>
                      <a:pt x="29" y="9"/>
                      <a:pt x="61" y="16"/>
                      <a:pt x="157" y="33"/>
                    </a:cubicBezTo>
                    <a:cubicBezTo>
                      <a:pt x="159" y="34"/>
                      <a:pt x="160" y="35"/>
                      <a:pt x="160" y="38"/>
                    </a:cubicBezTo>
                    <a:cubicBezTo>
                      <a:pt x="160" y="38"/>
                      <a:pt x="160" y="141"/>
                      <a:pt x="160" y="149"/>
                    </a:cubicBezTo>
                    <a:cubicBezTo>
                      <a:pt x="166" y="151"/>
                      <a:pt x="166" y="151"/>
                      <a:pt x="166" y="151"/>
                    </a:cubicBezTo>
                    <a:cubicBezTo>
                      <a:pt x="166" y="151"/>
                      <a:pt x="166" y="151"/>
                      <a:pt x="166" y="151"/>
                    </a:cubicBezTo>
                    <a:cubicBezTo>
                      <a:pt x="165" y="37"/>
                      <a:pt x="165" y="37"/>
                      <a:pt x="165" y="37"/>
                    </a:cubicBezTo>
                    <a:cubicBezTo>
                      <a:pt x="165" y="31"/>
                      <a:pt x="161" y="28"/>
                      <a:pt x="159" y="28"/>
                    </a:cubicBezTo>
                    <a:close/>
                  </a:path>
                </a:pathLst>
              </a:custGeom>
              <a:solidFill>
                <a:srgbClr val="FCD68C"/>
              </a:solidFill>
              <a:ln w="9525">
                <a:noFill/>
                <a:round/>
                <a:headEnd/>
                <a:tailEnd/>
              </a:ln>
            </p:spPr>
            <p:txBody>
              <a:bodyPr/>
              <a:lstStyle/>
              <a:p>
                <a:endParaRPr lang="zh-CN" altLang="en-US">
                  <a:latin typeface="+mn-ea"/>
                  <a:ea typeface="+mn-ea"/>
                </a:endParaRPr>
              </a:p>
            </p:txBody>
          </p:sp>
          <p:sp>
            <p:nvSpPr>
              <p:cNvPr id="36" name="Freeform 60"/>
              <p:cNvSpPr>
                <a:spLocks noChangeAspect="1" noEditPoints="1"/>
              </p:cNvSpPr>
              <p:nvPr/>
            </p:nvSpPr>
            <p:spPr bwMode="auto">
              <a:xfrm>
                <a:off x="-912" y="1311"/>
                <a:ext cx="291" cy="266"/>
              </a:xfrm>
              <a:custGeom>
                <a:avLst/>
                <a:gdLst/>
                <a:ahLst/>
                <a:cxnLst>
                  <a:cxn ang="0">
                    <a:pos x="40" y="88"/>
                  </a:cxn>
                  <a:cxn ang="0">
                    <a:pos x="32" y="90"/>
                  </a:cxn>
                  <a:cxn ang="0">
                    <a:pos x="15" y="89"/>
                  </a:cxn>
                  <a:cxn ang="0">
                    <a:pos x="0" y="81"/>
                  </a:cxn>
                  <a:cxn ang="0">
                    <a:pos x="15" y="76"/>
                  </a:cxn>
                  <a:cxn ang="0">
                    <a:pos x="30" y="82"/>
                  </a:cxn>
                  <a:cxn ang="0">
                    <a:pos x="39" y="76"/>
                  </a:cxn>
                  <a:cxn ang="0">
                    <a:pos x="37" y="39"/>
                  </a:cxn>
                  <a:cxn ang="0">
                    <a:pos x="41" y="33"/>
                  </a:cxn>
                  <a:cxn ang="0">
                    <a:pos x="32" y="21"/>
                  </a:cxn>
                  <a:cxn ang="0">
                    <a:pos x="18" y="18"/>
                  </a:cxn>
                  <a:cxn ang="0">
                    <a:pos x="15" y="26"/>
                  </a:cxn>
                  <a:cxn ang="0">
                    <a:pos x="15" y="0"/>
                  </a:cxn>
                  <a:cxn ang="0">
                    <a:pos x="16" y="9"/>
                  </a:cxn>
                  <a:cxn ang="0">
                    <a:pos x="38" y="15"/>
                  </a:cxn>
                  <a:cxn ang="0">
                    <a:pos x="55" y="27"/>
                  </a:cxn>
                  <a:cxn ang="0">
                    <a:pos x="71" y="31"/>
                  </a:cxn>
                  <a:cxn ang="0">
                    <a:pos x="78" y="29"/>
                  </a:cxn>
                  <a:cxn ang="0">
                    <a:pos x="89" y="23"/>
                  </a:cxn>
                  <a:cxn ang="0">
                    <a:pos x="108" y="26"/>
                  </a:cxn>
                  <a:cxn ang="0">
                    <a:pos x="123" y="33"/>
                  </a:cxn>
                  <a:cxn ang="0">
                    <a:pos x="109" y="38"/>
                  </a:cxn>
                  <a:cxn ang="0">
                    <a:pos x="93" y="32"/>
                  </a:cxn>
                  <a:cxn ang="0">
                    <a:pos x="84" y="37"/>
                  </a:cxn>
                  <a:cxn ang="0">
                    <a:pos x="88" y="76"/>
                  </a:cxn>
                  <a:cxn ang="0">
                    <a:pos x="83" y="81"/>
                  </a:cxn>
                  <a:cxn ang="0">
                    <a:pos x="91" y="93"/>
                  </a:cxn>
                  <a:cxn ang="0">
                    <a:pos x="105" y="96"/>
                  </a:cxn>
                  <a:cxn ang="0">
                    <a:pos x="109" y="88"/>
                  </a:cxn>
                  <a:cxn ang="0">
                    <a:pos x="108" y="113"/>
                  </a:cxn>
                  <a:cxn ang="0">
                    <a:pos x="107" y="105"/>
                  </a:cxn>
                  <a:cxn ang="0">
                    <a:pos x="85" y="99"/>
                  </a:cxn>
                  <a:cxn ang="0">
                    <a:pos x="67" y="87"/>
                  </a:cxn>
                  <a:cxn ang="0">
                    <a:pos x="51" y="82"/>
                  </a:cxn>
                  <a:cxn ang="0">
                    <a:pos x="62" y="38"/>
                  </a:cxn>
                  <a:cxn ang="0">
                    <a:pos x="55" y="74"/>
                  </a:cxn>
                </a:cxnLst>
                <a:rect l="0" t="0" r="r" b="b"/>
                <a:pathLst>
                  <a:path w="123" h="113">
                    <a:moveTo>
                      <a:pt x="49" y="80"/>
                    </a:moveTo>
                    <a:cubicBezTo>
                      <a:pt x="46" y="83"/>
                      <a:pt x="43" y="86"/>
                      <a:pt x="40" y="88"/>
                    </a:cubicBezTo>
                    <a:cubicBezTo>
                      <a:pt x="39" y="89"/>
                      <a:pt x="38" y="91"/>
                      <a:pt x="37" y="91"/>
                    </a:cubicBezTo>
                    <a:cubicBezTo>
                      <a:pt x="36" y="91"/>
                      <a:pt x="34" y="91"/>
                      <a:pt x="32" y="90"/>
                    </a:cubicBezTo>
                    <a:cubicBezTo>
                      <a:pt x="27" y="89"/>
                      <a:pt x="22" y="89"/>
                      <a:pt x="17" y="88"/>
                    </a:cubicBezTo>
                    <a:cubicBezTo>
                      <a:pt x="15" y="87"/>
                      <a:pt x="15" y="87"/>
                      <a:pt x="15" y="89"/>
                    </a:cubicBezTo>
                    <a:cubicBezTo>
                      <a:pt x="15" y="91"/>
                      <a:pt x="15" y="93"/>
                      <a:pt x="15" y="96"/>
                    </a:cubicBezTo>
                    <a:cubicBezTo>
                      <a:pt x="10" y="91"/>
                      <a:pt x="5" y="86"/>
                      <a:pt x="0" y="81"/>
                    </a:cubicBezTo>
                    <a:cubicBezTo>
                      <a:pt x="5" y="77"/>
                      <a:pt x="10" y="74"/>
                      <a:pt x="15" y="70"/>
                    </a:cubicBezTo>
                    <a:cubicBezTo>
                      <a:pt x="15" y="72"/>
                      <a:pt x="15" y="74"/>
                      <a:pt x="15" y="76"/>
                    </a:cubicBezTo>
                    <a:cubicBezTo>
                      <a:pt x="15" y="77"/>
                      <a:pt x="14" y="79"/>
                      <a:pt x="15" y="79"/>
                    </a:cubicBezTo>
                    <a:cubicBezTo>
                      <a:pt x="20" y="80"/>
                      <a:pt x="25" y="81"/>
                      <a:pt x="30" y="82"/>
                    </a:cubicBezTo>
                    <a:cubicBezTo>
                      <a:pt x="32" y="82"/>
                      <a:pt x="34" y="80"/>
                      <a:pt x="36" y="79"/>
                    </a:cubicBezTo>
                    <a:cubicBezTo>
                      <a:pt x="37" y="78"/>
                      <a:pt x="38" y="77"/>
                      <a:pt x="39" y="76"/>
                    </a:cubicBezTo>
                    <a:cubicBezTo>
                      <a:pt x="40" y="75"/>
                      <a:pt x="42" y="74"/>
                      <a:pt x="41" y="73"/>
                    </a:cubicBezTo>
                    <a:cubicBezTo>
                      <a:pt x="33" y="62"/>
                      <a:pt x="32" y="48"/>
                      <a:pt x="37" y="39"/>
                    </a:cubicBezTo>
                    <a:cubicBezTo>
                      <a:pt x="38" y="37"/>
                      <a:pt x="39" y="36"/>
                      <a:pt x="40" y="35"/>
                    </a:cubicBezTo>
                    <a:cubicBezTo>
                      <a:pt x="40" y="34"/>
                      <a:pt x="41" y="34"/>
                      <a:pt x="41" y="33"/>
                    </a:cubicBezTo>
                    <a:cubicBezTo>
                      <a:pt x="42" y="32"/>
                      <a:pt x="41" y="32"/>
                      <a:pt x="41" y="31"/>
                    </a:cubicBezTo>
                    <a:cubicBezTo>
                      <a:pt x="38" y="28"/>
                      <a:pt x="35" y="24"/>
                      <a:pt x="32" y="21"/>
                    </a:cubicBezTo>
                    <a:cubicBezTo>
                      <a:pt x="31" y="20"/>
                      <a:pt x="30" y="20"/>
                      <a:pt x="28" y="20"/>
                    </a:cubicBezTo>
                    <a:cubicBezTo>
                      <a:pt x="25" y="19"/>
                      <a:pt x="22" y="19"/>
                      <a:pt x="18" y="18"/>
                    </a:cubicBezTo>
                    <a:cubicBezTo>
                      <a:pt x="17" y="18"/>
                      <a:pt x="15" y="16"/>
                      <a:pt x="15" y="18"/>
                    </a:cubicBezTo>
                    <a:cubicBezTo>
                      <a:pt x="15" y="21"/>
                      <a:pt x="15" y="23"/>
                      <a:pt x="15" y="26"/>
                    </a:cubicBezTo>
                    <a:cubicBezTo>
                      <a:pt x="10" y="21"/>
                      <a:pt x="5" y="15"/>
                      <a:pt x="0" y="10"/>
                    </a:cubicBezTo>
                    <a:cubicBezTo>
                      <a:pt x="5" y="7"/>
                      <a:pt x="10" y="4"/>
                      <a:pt x="15" y="0"/>
                    </a:cubicBezTo>
                    <a:cubicBezTo>
                      <a:pt x="15" y="2"/>
                      <a:pt x="15" y="4"/>
                      <a:pt x="15" y="6"/>
                    </a:cubicBezTo>
                    <a:cubicBezTo>
                      <a:pt x="15" y="8"/>
                      <a:pt x="14" y="9"/>
                      <a:pt x="16" y="9"/>
                    </a:cubicBezTo>
                    <a:cubicBezTo>
                      <a:pt x="21" y="10"/>
                      <a:pt x="26" y="11"/>
                      <a:pt x="31" y="12"/>
                    </a:cubicBezTo>
                    <a:cubicBezTo>
                      <a:pt x="34" y="13"/>
                      <a:pt x="36" y="12"/>
                      <a:pt x="38" y="15"/>
                    </a:cubicBezTo>
                    <a:cubicBezTo>
                      <a:pt x="42" y="19"/>
                      <a:pt x="45" y="23"/>
                      <a:pt x="48" y="28"/>
                    </a:cubicBezTo>
                    <a:cubicBezTo>
                      <a:pt x="50" y="29"/>
                      <a:pt x="53" y="28"/>
                      <a:pt x="55" y="27"/>
                    </a:cubicBezTo>
                    <a:cubicBezTo>
                      <a:pt x="57" y="27"/>
                      <a:pt x="59" y="27"/>
                      <a:pt x="62" y="28"/>
                    </a:cubicBezTo>
                    <a:cubicBezTo>
                      <a:pt x="65" y="28"/>
                      <a:pt x="68" y="29"/>
                      <a:pt x="71" y="31"/>
                    </a:cubicBezTo>
                    <a:cubicBezTo>
                      <a:pt x="71" y="31"/>
                      <a:pt x="74" y="33"/>
                      <a:pt x="75" y="33"/>
                    </a:cubicBezTo>
                    <a:cubicBezTo>
                      <a:pt x="76" y="32"/>
                      <a:pt x="77" y="31"/>
                      <a:pt x="78" y="29"/>
                    </a:cubicBezTo>
                    <a:cubicBezTo>
                      <a:pt x="81" y="27"/>
                      <a:pt x="83" y="25"/>
                      <a:pt x="86" y="23"/>
                    </a:cubicBezTo>
                    <a:cubicBezTo>
                      <a:pt x="86" y="22"/>
                      <a:pt x="88" y="23"/>
                      <a:pt x="89" y="23"/>
                    </a:cubicBezTo>
                    <a:cubicBezTo>
                      <a:pt x="91" y="23"/>
                      <a:pt x="93" y="24"/>
                      <a:pt x="96" y="24"/>
                    </a:cubicBezTo>
                    <a:cubicBezTo>
                      <a:pt x="100" y="25"/>
                      <a:pt x="104" y="26"/>
                      <a:pt x="108" y="26"/>
                    </a:cubicBezTo>
                    <a:cubicBezTo>
                      <a:pt x="109" y="27"/>
                      <a:pt x="108" y="19"/>
                      <a:pt x="108" y="18"/>
                    </a:cubicBezTo>
                    <a:cubicBezTo>
                      <a:pt x="113" y="23"/>
                      <a:pt x="118" y="28"/>
                      <a:pt x="123" y="33"/>
                    </a:cubicBezTo>
                    <a:cubicBezTo>
                      <a:pt x="118" y="37"/>
                      <a:pt x="113" y="40"/>
                      <a:pt x="109" y="44"/>
                    </a:cubicBezTo>
                    <a:cubicBezTo>
                      <a:pt x="109" y="42"/>
                      <a:pt x="109" y="40"/>
                      <a:pt x="109" y="38"/>
                    </a:cubicBezTo>
                    <a:cubicBezTo>
                      <a:pt x="109" y="37"/>
                      <a:pt x="109" y="35"/>
                      <a:pt x="108" y="35"/>
                    </a:cubicBezTo>
                    <a:cubicBezTo>
                      <a:pt x="103" y="34"/>
                      <a:pt x="98" y="33"/>
                      <a:pt x="93" y="32"/>
                    </a:cubicBezTo>
                    <a:cubicBezTo>
                      <a:pt x="91" y="32"/>
                      <a:pt x="89" y="34"/>
                      <a:pt x="88" y="35"/>
                    </a:cubicBezTo>
                    <a:cubicBezTo>
                      <a:pt x="86" y="36"/>
                      <a:pt x="85" y="37"/>
                      <a:pt x="84" y="37"/>
                    </a:cubicBezTo>
                    <a:cubicBezTo>
                      <a:pt x="83" y="38"/>
                      <a:pt x="82" y="39"/>
                      <a:pt x="83" y="40"/>
                    </a:cubicBezTo>
                    <a:cubicBezTo>
                      <a:pt x="92" y="51"/>
                      <a:pt x="94" y="66"/>
                      <a:pt x="88" y="76"/>
                    </a:cubicBezTo>
                    <a:cubicBezTo>
                      <a:pt x="87" y="77"/>
                      <a:pt x="86" y="79"/>
                      <a:pt x="85" y="80"/>
                    </a:cubicBezTo>
                    <a:cubicBezTo>
                      <a:pt x="84" y="80"/>
                      <a:pt x="83" y="81"/>
                      <a:pt x="83" y="81"/>
                    </a:cubicBezTo>
                    <a:cubicBezTo>
                      <a:pt x="82" y="82"/>
                      <a:pt x="82" y="82"/>
                      <a:pt x="83" y="84"/>
                    </a:cubicBezTo>
                    <a:cubicBezTo>
                      <a:pt x="86" y="86"/>
                      <a:pt x="88" y="90"/>
                      <a:pt x="91" y="93"/>
                    </a:cubicBezTo>
                    <a:cubicBezTo>
                      <a:pt x="92" y="94"/>
                      <a:pt x="93" y="94"/>
                      <a:pt x="95" y="94"/>
                    </a:cubicBezTo>
                    <a:cubicBezTo>
                      <a:pt x="98" y="95"/>
                      <a:pt x="102" y="95"/>
                      <a:pt x="105" y="96"/>
                    </a:cubicBezTo>
                    <a:cubicBezTo>
                      <a:pt x="106" y="96"/>
                      <a:pt x="109" y="97"/>
                      <a:pt x="109" y="96"/>
                    </a:cubicBezTo>
                    <a:cubicBezTo>
                      <a:pt x="109" y="93"/>
                      <a:pt x="109" y="90"/>
                      <a:pt x="109" y="88"/>
                    </a:cubicBezTo>
                    <a:cubicBezTo>
                      <a:pt x="113" y="93"/>
                      <a:pt x="118" y="98"/>
                      <a:pt x="123" y="104"/>
                    </a:cubicBezTo>
                    <a:cubicBezTo>
                      <a:pt x="118" y="107"/>
                      <a:pt x="113" y="110"/>
                      <a:pt x="108" y="113"/>
                    </a:cubicBezTo>
                    <a:cubicBezTo>
                      <a:pt x="108" y="111"/>
                      <a:pt x="108" y="109"/>
                      <a:pt x="108" y="108"/>
                    </a:cubicBezTo>
                    <a:cubicBezTo>
                      <a:pt x="108" y="106"/>
                      <a:pt x="109" y="105"/>
                      <a:pt x="107" y="105"/>
                    </a:cubicBezTo>
                    <a:cubicBezTo>
                      <a:pt x="102" y="104"/>
                      <a:pt x="97" y="103"/>
                      <a:pt x="93" y="102"/>
                    </a:cubicBezTo>
                    <a:cubicBezTo>
                      <a:pt x="89" y="101"/>
                      <a:pt x="87" y="101"/>
                      <a:pt x="85" y="99"/>
                    </a:cubicBezTo>
                    <a:cubicBezTo>
                      <a:pt x="81" y="95"/>
                      <a:pt x="78" y="90"/>
                      <a:pt x="75" y="86"/>
                    </a:cubicBezTo>
                    <a:cubicBezTo>
                      <a:pt x="74" y="86"/>
                      <a:pt x="68" y="87"/>
                      <a:pt x="67" y="87"/>
                    </a:cubicBezTo>
                    <a:cubicBezTo>
                      <a:pt x="65" y="87"/>
                      <a:pt x="63" y="87"/>
                      <a:pt x="61" y="86"/>
                    </a:cubicBezTo>
                    <a:cubicBezTo>
                      <a:pt x="57" y="85"/>
                      <a:pt x="54" y="84"/>
                      <a:pt x="51" y="82"/>
                    </a:cubicBezTo>
                    <a:cubicBezTo>
                      <a:pt x="50" y="81"/>
                      <a:pt x="50" y="81"/>
                      <a:pt x="49" y="80"/>
                    </a:cubicBezTo>
                    <a:moveTo>
                      <a:pt x="62" y="38"/>
                    </a:moveTo>
                    <a:cubicBezTo>
                      <a:pt x="75" y="40"/>
                      <a:pt x="83" y="53"/>
                      <a:pt x="81" y="64"/>
                    </a:cubicBezTo>
                    <a:cubicBezTo>
                      <a:pt x="79" y="75"/>
                      <a:pt x="66" y="81"/>
                      <a:pt x="55" y="74"/>
                    </a:cubicBezTo>
                    <a:cubicBezTo>
                      <a:pt x="37" y="62"/>
                      <a:pt x="42" y="34"/>
                      <a:pt x="62" y="38"/>
                    </a:cubicBezTo>
                  </a:path>
                </a:pathLst>
              </a:custGeom>
              <a:solidFill>
                <a:srgbClr val="0B3C68"/>
              </a:solidFill>
              <a:ln w="9525">
                <a:noFill/>
                <a:round/>
                <a:headEnd/>
                <a:tailEnd/>
              </a:ln>
            </p:spPr>
            <p:txBody>
              <a:bodyPr/>
              <a:lstStyle/>
              <a:p>
                <a:endParaRPr lang="zh-CN" altLang="en-US">
                  <a:latin typeface="+mn-ea"/>
                  <a:ea typeface="+mn-ea"/>
                </a:endParaRPr>
              </a:p>
            </p:txBody>
          </p:sp>
          <p:sp>
            <p:nvSpPr>
              <p:cNvPr id="37" name="Freeform 61"/>
              <p:cNvSpPr>
                <a:spLocks noChangeAspect="1" noEditPoints="1"/>
              </p:cNvSpPr>
              <p:nvPr/>
            </p:nvSpPr>
            <p:spPr bwMode="auto">
              <a:xfrm>
                <a:off x="-900" y="1086"/>
                <a:ext cx="293" cy="142"/>
              </a:xfrm>
              <a:custGeom>
                <a:avLst/>
                <a:gdLst/>
                <a:ahLst/>
                <a:cxnLst>
                  <a:cxn ang="0">
                    <a:pos x="55" y="62"/>
                  </a:cxn>
                  <a:cxn ang="0">
                    <a:pos x="225" y="97"/>
                  </a:cxn>
                  <a:cxn ang="0">
                    <a:pos x="116" y="121"/>
                  </a:cxn>
                  <a:cxn ang="0">
                    <a:pos x="55" y="62"/>
                  </a:cxn>
                  <a:cxn ang="0">
                    <a:pos x="55" y="62"/>
                  </a:cxn>
                  <a:cxn ang="0">
                    <a:pos x="239" y="83"/>
                  </a:cxn>
                  <a:cxn ang="0">
                    <a:pos x="69" y="47"/>
                  </a:cxn>
                  <a:cxn ang="0">
                    <a:pos x="177" y="24"/>
                  </a:cxn>
                  <a:cxn ang="0">
                    <a:pos x="239" y="83"/>
                  </a:cxn>
                  <a:cxn ang="0">
                    <a:pos x="239" y="83"/>
                  </a:cxn>
                  <a:cxn ang="0">
                    <a:pos x="111" y="142"/>
                  </a:cxn>
                  <a:cxn ang="0">
                    <a:pos x="293" y="104"/>
                  </a:cxn>
                  <a:cxn ang="0">
                    <a:pos x="182" y="0"/>
                  </a:cxn>
                  <a:cxn ang="0">
                    <a:pos x="0" y="40"/>
                  </a:cxn>
                  <a:cxn ang="0">
                    <a:pos x="111" y="142"/>
                  </a:cxn>
                  <a:cxn ang="0">
                    <a:pos x="111" y="142"/>
                  </a:cxn>
                </a:cxnLst>
                <a:rect l="0" t="0" r="r" b="b"/>
                <a:pathLst>
                  <a:path w="293" h="142">
                    <a:moveTo>
                      <a:pt x="55" y="62"/>
                    </a:moveTo>
                    <a:lnTo>
                      <a:pt x="225" y="97"/>
                    </a:lnTo>
                    <a:lnTo>
                      <a:pt x="116" y="121"/>
                    </a:lnTo>
                    <a:lnTo>
                      <a:pt x="55" y="62"/>
                    </a:lnTo>
                    <a:lnTo>
                      <a:pt x="55" y="62"/>
                    </a:lnTo>
                    <a:close/>
                    <a:moveTo>
                      <a:pt x="239" y="83"/>
                    </a:moveTo>
                    <a:lnTo>
                      <a:pt x="69" y="47"/>
                    </a:lnTo>
                    <a:lnTo>
                      <a:pt x="177" y="24"/>
                    </a:lnTo>
                    <a:lnTo>
                      <a:pt x="239" y="83"/>
                    </a:lnTo>
                    <a:lnTo>
                      <a:pt x="239" y="83"/>
                    </a:lnTo>
                    <a:close/>
                    <a:moveTo>
                      <a:pt x="111" y="142"/>
                    </a:moveTo>
                    <a:lnTo>
                      <a:pt x="293" y="104"/>
                    </a:lnTo>
                    <a:lnTo>
                      <a:pt x="182" y="0"/>
                    </a:lnTo>
                    <a:lnTo>
                      <a:pt x="0" y="40"/>
                    </a:lnTo>
                    <a:lnTo>
                      <a:pt x="111" y="142"/>
                    </a:lnTo>
                    <a:lnTo>
                      <a:pt x="111" y="142"/>
                    </a:lnTo>
                    <a:close/>
                  </a:path>
                </a:pathLst>
              </a:custGeom>
              <a:solidFill>
                <a:srgbClr val="741F00"/>
              </a:solidFill>
              <a:ln w="9525">
                <a:noFill/>
                <a:round/>
                <a:headEnd/>
                <a:tailEnd/>
              </a:ln>
            </p:spPr>
            <p:txBody>
              <a:bodyPr/>
              <a:lstStyle/>
              <a:p>
                <a:endParaRPr lang="zh-CN" altLang="en-US">
                  <a:latin typeface="+mn-ea"/>
                  <a:ea typeface="+mn-ea"/>
                </a:endParaRPr>
              </a:p>
            </p:txBody>
          </p:sp>
          <p:sp>
            <p:nvSpPr>
              <p:cNvPr id="38" name="Freeform 62"/>
              <p:cNvSpPr>
                <a:spLocks noChangeAspect="1" noEditPoints="1"/>
              </p:cNvSpPr>
              <p:nvPr/>
            </p:nvSpPr>
            <p:spPr bwMode="auto">
              <a:xfrm>
                <a:off x="-909" y="1077"/>
                <a:ext cx="290" cy="141"/>
              </a:xfrm>
              <a:custGeom>
                <a:avLst/>
                <a:gdLst/>
                <a:ahLst/>
                <a:cxnLst>
                  <a:cxn ang="0">
                    <a:pos x="52" y="61"/>
                  </a:cxn>
                  <a:cxn ang="0">
                    <a:pos x="224" y="94"/>
                  </a:cxn>
                  <a:cxn ang="0">
                    <a:pos x="113" y="118"/>
                  </a:cxn>
                  <a:cxn ang="0">
                    <a:pos x="52" y="61"/>
                  </a:cxn>
                  <a:cxn ang="0">
                    <a:pos x="52" y="61"/>
                  </a:cxn>
                  <a:cxn ang="0">
                    <a:pos x="238" y="80"/>
                  </a:cxn>
                  <a:cxn ang="0">
                    <a:pos x="68" y="45"/>
                  </a:cxn>
                  <a:cxn ang="0">
                    <a:pos x="175" y="23"/>
                  </a:cxn>
                  <a:cxn ang="0">
                    <a:pos x="238" y="80"/>
                  </a:cxn>
                  <a:cxn ang="0">
                    <a:pos x="238" y="80"/>
                  </a:cxn>
                  <a:cxn ang="0">
                    <a:pos x="111" y="141"/>
                  </a:cxn>
                  <a:cxn ang="0">
                    <a:pos x="290" y="104"/>
                  </a:cxn>
                  <a:cxn ang="0">
                    <a:pos x="179" y="0"/>
                  </a:cxn>
                  <a:cxn ang="0">
                    <a:pos x="0" y="37"/>
                  </a:cxn>
                  <a:cxn ang="0">
                    <a:pos x="111" y="141"/>
                  </a:cxn>
                  <a:cxn ang="0">
                    <a:pos x="111" y="141"/>
                  </a:cxn>
                </a:cxnLst>
                <a:rect l="0" t="0" r="r" b="b"/>
                <a:pathLst>
                  <a:path w="290" h="141">
                    <a:moveTo>
                      <a:pt x="52" y="61"/>
                    </a:moveTo>
                    <a:lnTo>
                      <a:pt x="224" y="94"/>
                    </a:lnTo>
                    <a:lnTo>
                      <a:pt x="113" y="118"/>
                    </a:lnTo>
                    <a:lnTo>
                      <a:pt x="52" y="61"/>
                    </a:lnTo>
                    <a:lnTo>
                      <a:pt x="52" y="61"/>
                    </a:lnTo>
                    <a:close/>
                    <a:moveTo>
                      <a:pt x="238" y="80"/>
                    </a:moveTo>
                    <a:lnTo>
                      <a:pt x="68" y="45"/>
                    </a:lnTo>
                    <a:lnTo>
                      <a:pt x="175" y="23"/>
                    </a:lnTo>
                    <a:lnTo>
                      <a:pt x="238" y="80"/>
                    </a:lnTo>
                    <a:lnTo>
                      <a:pt x="238" y="80"/>
                    </a:lnTo>
                    <a:close/>
                    <a:moveTo>
                      <a:pt x="111" y="141"/>
                    </a:moveTo>
                    <a:lnTo>
                      <a:pt x="290" y="104"/>
                    </a:lnTo>
                    <a:lnTo>
                      <a:pt x="179" y="0"/>
                    </a:lnTo>
                    <a:lnTo>
                      <a:pt x="0" y="37"/>
                    </a:lnTo>
                    <a:lnTo>
                      <a:pt x="111" y="141"/>
                    </a:lnTo>
                    <a:lnTo>
                      <a:pt x="111" y="141"/>
                    </a:lnTo>
                    <a:close/>
                  </a:path>
                </a:pathLst>
              </a:custGeom>
              <a:solidFill>
                <a:srgbClr val="FFFFFF"/>
              </a:solidFill>
              <a:ln w="9525">
                <a:noFill/>
                <a:round/>
                <a:headEnd/>
                <a:tailEnd/>
              </a:ln>
            </p:spPr>
            <p:txBody>
              <a:bodyPr/>
              <a:lstStyle/>
              <a:p>
                <a:endParaRPr lang="zh-CN" altLang="en-US">
                  <a:latin typeface="+mn-ea"/>
                  <a:ea typeface="+mn-ea"/>
                </a:endParaRPr>
              </a:p>
            </p:txBody>
          </p:sp>
          <p:sp>
            <p:nvSpPr>
              <p:cNvPr id="39" name="Freeform 63"/>
              <p:cNvSpPr>
                <a:spLocks noChangeAspect="1" noEditPoints="1"/>
              </p:cNvSpPr>
              <p:nvPr/>
            </p:nvSpPr>
            <p:spPr bwMode="auto">
              <a:xfrm>
                <a:off x="-921" y="1301"/>
                <a:ext cx="288" cy="267"/>
              </a:xfrm>
              <a:custGeom>
                <a:avLst/>
                <a:gdLst/>
                <a:ahLst/>
                <a:cxnLst>
                  <a:cxn ang="0">
                    <a:pos x="81" y="64"/>
                  </a:cxn>
                  <a:cxn ang="0">
                    <a:pos x="62" y="37"/>
                  </a:cxn>
                  <a:cxn ang="0">
                    <a:pos x="40" y="88"/>
                  </a:cxn>
                  <a:cxn ang="0">
                    <a:pos x="32" y="90"/>
                  </a:cxn>
                  <a:cxn ang="0">
                    <a:pos x="14" y="88"/>
                  </a:cxn>
                  <a:cxn ang="0">
                    <a:pos x="0" y="80"/>
                  </a:cxn>
                  <a:cxn ang="0">
                    <a:pos x="14" y="75"/>
                  </a:cxn>
                  <a:cxn ang="0">
                    <a:pos x="29" y="81"/>
                  </a:cxn>
                  <a:cxn ang="0">
                    <a:pos x="39" y="75"/>
                  </a:cxn>
                  <a:cxn ang="0">
                    <a:pos x="36" y="38"/>
                  </a:cxn>
                  <a:cxn ang="0">
                    <a:pos x="41" y="33"/>
                  </a:cxn>
                  <a:cxn ang="0">
                    <a:pos x="31" y="21"/>
                  </a:cxn>
                  <a:cxn ang="0">
                    <a:pos x="18" y="17"/>
                  </a:cxn>
                  <a:cxn ang="0">
                    <a:pos x="14" y="25"/>
                  </a:cxn>
                  <a:cxn ang="0">
                    <a:pos x="14" y="0"/>
                  </a:cxn>
                  <a:cxn ang="0">
                    <a:pos x="15" y="8"/>
                  </a:cxn>
                  <a:cxn ang="0">
                    <a:pos x="38" y="14"/>
                  </a:cxn>
                  <a:cxn ang="0">
                    <a:pos x="55" y="27"/>
                  </a:cxn>
                  <a:cxn ang="0">
                    <a:pos x="70" y="30"/>
                  </a:cxn>
                  <a:cxn ang="0">
                    <a:pos x="78" y="29"/>
                  </a:cxn>
                  <a:cxn ang="0">
                    <a:pos x="88" y="22"/>
                  </a:cxn>
                  <a:cxn ang="0">
                    <a:pos x="107" y="26"/>
                  </a:cxn>
                  <a:cxn ang="0">
                    <a:pos x="122" y="33"/>
                  </a:cxn>
                  <a:cxn ang="0">
                    <a:pos x="108" y="37"/>
                  </a:cxn>
                  <a:cxn ang="0">
                    <a:pos x="93" y="31"/>
                  </a:cxn>
                  <a:cxn ang="0">
                    <a:pos x="84" y="37"/>
                  </a:cxn>
                  <a:cxn ang="0">
                    <a:pos x="87" y="75"/>
                  </a:cxn>
                  <a:cxn ang="0">
                    <a:pos x="82" y="81"/>
                  </a:cxn>
                  <a:cxn ang="0">
                    <a:pos x="91" y="92"/>
                  </a:cxn>
                  <a:cxn ang="0">
                    <a:pos x="104" y="95"/>
                  </a:cxn>
                  <a:cxn ang="0">
                    <a:pos x="108" y="87"/>
                  </a:cxn>
                  <a:cxn ang="0">
                    <a:pos x="108" y="113"/>
                  </a:cxn>
                  <a:cxn ang="0">
                    <a:pos x="107" y="104"/>
                  </a:cxn>
                  <a:cxn ang="0">
                    <a:pos x="84" y="98"/>
                  </a:cxn>
                  <a:cxn ang="0">
                    <a:pos x="66" y="86"/>
                  </a:cxn>
                  <a:cxn ang="0">
                    <a:pos x="50" y="81"/>
                  </a:cxn>
                </a:cxnLst>
                <a:rect l="0" t="0" r="r" b="b"/>
                <a:pathLst>
                  <a:path w="122" h="113">
                    <a:moveTo>
                      <a:pt x="62" y="37"/>
                    </a:moveTo>
                    <a:cubicBezTo>
                      <a:pt x="74" y="40"/>
                      <a:pt x="83" y="53"/>
                      <a:pt x="81" y="64"/>
                    </a:cubicBezTo>
                    <a:cubicBezTo>
                      <a:pt x="78" y="75"/>
                      <a:pt x="66" y="80"/>
                      <a:pt x="54" y="73"/>
                    </a:cubicBezTo>
                    <a:cubicBezTo>
                      <a:pt x="36" y="61"/>
                      <a:pt x="41" y="34"/>
                      <a:pt x="62" y="37"/>
                    </a:cubicBezTo>
                    <a:moveTo>
                      <a:pt x="49" y="80"/>
                    </a:moveTo>
                    <a:cubicBezTo>
                      <a:pt x="46" y="83"/>
                      <a:pt x="43" y="85"/>
                      <a:pt x="40" y="88"/>
                    </a:cubicBezTo>
                    <a:cubicBezTo>
                      <a:pt x="39" y="89"/>
                      <a:pt x="37" y="90"/>
                      <a:pt x="36" y="91"/>
                    </a:cubicBezTo>
                    <a:cubicBezTo>
                      <a:pt x="35" y="91"/>
                      <a:pt x="33" y="90"/>
                      <a:pt x="32" y="90"/>
                    </a:cubicBezTo>
                    <a:cubicBezTo>
                      <a:pt x="27" y="89"/>
                      <a:pt x="21" y="88"/>
                      <a:pt x="16" y="87"/>
                    </a:cubicBezTo>
                    <a:cubicBezTo>
                      <a:pt x="14" y="87"/>
                      <a:pt x="14" y="87"/>
                      <a:pt x="14" y="88"/>
                    </a:cubicBezTo>
                    <a:cubicBezTo>
                      <a:pt x="14" y="91"/>
                      <a:pt x="14" y="93"/>
                      <a:pt x="14" y="95"/>
                    </a:cubicBezTo>
                    <a:cubicBezTo>
                      <a:pt x="9" y="90"/>
                      <a:pt x="5" y="85"/>
                      <a:pt x="0" y="80"/>
                    </a:cubicBezTo>
                    <a:cubicBezTo>
                      <a:pt x="4" y="77"/>
                      <a:pt x="9" y="73"/>
                      <a:pt x="14" y="70"/>
                    </a:cubicBezTo>
                    <a:cubicBezTo>
                      <a:pt x="14" y="71"/>
                      <a:pt x="14" y="73"/>
                      <a:pt x="14" y="75"/>
                    </a:cubicBezTo>
                    <a:cubicBezTo>
                      <a:pt x="14" y="77"/>
                      <a:pt x="13" y="78"/>
                      <a:pt x="15" y="78"/>
                    </a:cubicBezTo>
                    <a:cubicBezTo>
                      <a:pt x="20" y="79"/>
                      <a:pt x="25" y="80"/>
                      <a:pt x="29" y="81"/>
                    </a:cubicBezTo>
                    <a:cubicBezTo>
                      <a:pt x="32" y="82"/>
                      <a:pt x="34" y="79"/>
                      <a:pt x="35" y="78"/>
                    </a:cubicBezTo>
                    <a:cubicBezTo>
                      <a:pt x="36" y="77"/>
                      <a:pt x="38" y="76"/>
                      <a:pt x="39" y="75"/>
                    </a:cubicBezTo>
                    <a:cubicBezTo>
                      <a:pt x="40" y="74"/>
                      <a:pt x="42" y="74"/>
                      <a:pt x="41" y="72"/>
                    </a:cubicBezTo>
                    <a:cubicBezTo>
                      <a:pt x="32" y="62"/>
                      <a:pt x="31" y="48"/>
                      <a:pt x="36" y="38"/>
                    </a:cubicBezTo>
                    <a:cubicBezTo>
                      <a:pt x="37" y="37"/>
                      <a:pt x="38" y="36"/>
                      <a:pt x="39" y="34"/>
                    </a:cubicBezTo>
                    <a:cubicBezTo>
                      <a:pt x="40" y="34"/>
                      <a:pt x="40" y="33"/>
                      <a:pt x="41" y="33"/>
                    </a:cubicBezTo>
                    <a:cubicBezTo>
                      <a:pt x="41" y="32"/>
                      <a:pt x="41" y="32"/>
                      <a:pt x="40" y="31"/>
                    </a:cubicBezTo>
                    <a:cubicBezTo>
                      <a:pt x="37" y="27"/>
                      <a:pt x="35" y="23"/>
                      <a:pt x="31" y="21"/>
                    </a:cubicBezTo>
                    <a:cubicBezTo>
                      <a:pt x="30" y="20"/>
                      <a:pt x="29" y="20"/>
                      <a:pt x="28" y="19"/>
                    </a:cubicBezTo>
                    <a:cubicBezTo>
                      <a:pt x="24" y="19"/>
                      <a:pt x="21" y="18"/>
                      <a:pt x="18" y="17"/>
                    </a:cubicBezTo>
                    <a:cubicBezTo>
                      <a:pt x="16" y="17"/>
                      <a:pt x="14" y="16"/>
                      <a:pt x="14" y="18"/>
                    </a:cubicBezTo>
                    <a:cubicBezTo>
                      <a:pt x="14" y="20"/>
                      <a:pt x="14" y="23"/>
                      <a:pt x="14" y="25"/>
                    </a:cubicBezTo>
                    <a:cubicBezTo>
                      <a:pt x="9" y="20"/>
                      <a:pt x="4" y="15"/>
                      <a:pt x="0" y="9"/>
                    </a:cubicBezTo>
                    <a:cubicBezTo>
                      <a:pt x="5" y="6"/>
                      <a:pt x="9" y="3"/>
                      <a:pt x="14" y="0"/>
                    </a:cubicBezTo>
                    <a:cubicBezTo>
                      <a:pt x="14" y="2"/>
                      <a:pt x="14" y="4"/>
                      <a:pt x="14" y="6"/>
                    </a:cubicBezTo>
                    <a:cubicBezTo>
                      <a:pt x="14" y="7"/>
                      <a:pt x="14" y="8"/>
                      <a:pt x="15" y="8"/>
                    </a:cubicBezTo>
                    <a:cubicBezTo>
                      <a:pt x="20" y="9"/>
                      <a:pt x="25" y="10"/>
                      <a:pt x="30" y="11"/>
                    </a:cubicBezTo>
                    <a:cubicBezTo>
                      <a:pt x="33" y="12"/>
                      <a:pt x="36" y="12"/>
                      <a:pt x="38" y="14"/>
                    </a:cubicBezTo>
                    <a:cubicBezTo>
                      <a:pt x="41" y="19"/>
                      <a:pt x="44" y="23"/>
                      <a:pt x="48" y="27"/>
                    </a:cubicBezTo>
                    <a:cubicBezTo>
                      <a:pt x="49" y="29"/>
                      <a:pt x="53" y="27"/>
                      <a:pt x="55" y="27"/>
                    </a:cubicBezTo>
                    <a:cubicBezTo>
                      <a:pt x="57" y="27"/>
                      <a:pt x="59" y="27"/>
                      <a:pt x="61" y="27"/>
                    </a:cubicBezTo>
                    <a:cubicBezTo>
                      <a:pt x="64" y="28"/>
                      <a:pt x="67" y="29"/>
                      <a:pt x="70" y="30"/>
                    </a:cubicBezTo>
                    <a:cubicBezTo>
                      <a:pt x="70" y="30"/>
                      <a:pt x="74" y="32"/>
                      <a:pt x="74" y="32"/>
                    </a:cubicBezTo>
                    <a:cubicBezTo>
                      <a:pt x="75" y="31"/>
                      <a:pt x="76" y="30"/>
                      <a:pt x="78" y="29"/>
                    </a:cubicBezTo>
                    <a:cubicBezTo>
                      <a:pt x="80" y="27"/>
                      <a:pt x="83" y="24"/>
                      <a:pt x="86" y="22"/>
                    </a:cubicBezTo>
                    <a:cubicBezTo>
                      <a:pt x="86" y="22"/>
                      <a:pt x="88" y="22"/>
                      <a:pt x="88" y="22"/>
                    </a:cubicBezTo>
                    <a:cubicBezTo>
                      <a:pt x="90" y="23"/>
                      <a:pt x="93" y="23"/>
                      <a:pt x="95" y="24"/>
                    </a:cubicBezTo>
                    <a:cubicBezTo>
                      <a:pt x="99" y="24"/>
                      <a:pt x="103" y="25"/>
                      <a:pt x="107" y="26"/>
                    </a:cubicBezTo>
                    <a:cubicBezTo>
                      <a:pt x="108" y="26"/>
                      <a:pt x="108" y="19"/>
                      <a:pt x="108" y="17"/>
                    </a:cubicBezTo>
                    <a:cubicBezTo>
                      <a:pt x="113" y="22"/>
                      <a:pt x="117" y="28"/>
                      <a:pt x="122" y="33"/>
                    </a:cubicBezTo>
                    <a:cubicBezTo>
                      <a:pt x="117" y="36"/>
                      <a:pt x="113" y="40"/>
                      <a:pt x="108" y="43"/>
                    </a:cubicBezTo>
                    <a:cubicBezTo>
                      <a:pt x="108" y="41"/>
                      <a:pt x="108" y="39"/>
                      <a:pt x="108" y="37"/>
                    </a:cubicBezTo>
                    <a:cubicBezTo>
                      <a:pt x="108" y="36"/>
                      <a:pt x="109" y="35"/>
                      <a:pt x="107" y="34"/>
                    </a:cubicBezTo>
                    <a:cubicBezTo>
                      <a:pt x="102" y="33"/>
                      <a:pt x="97" y="32"/>
                      <a:pt x="93" y="31"/>
                    </a:cubicBezTo>
                    <a:cubicBezTo>
                      <a:pt x="90" y="31"/>
                      <a:pt x="89" y="33"/>
                      <a:pt x="87" y="34"/>
                    </a:cubicBezTo>
                    <a:cubicBezTo>
                      <a:pt x="86" y="35"/>
                      <a:pt x="85" y="36"/>
                      <a:pt x="84" y="37"/>
                    </a:cubicBezTo>
                    <a:cubicBezTo>
                      <a:pt x="83" y="38"/>
                      <a:pt x="81" y="38"/>
                      <a:pt x="82" y="40"/>
                    </a:cubicBezTo>
                    <a:cubicBezTo>
                      <a:pt x="91" y="50"/>
                      <a:pt x="93" y="66"/>
                      <a:pt x="87" y="75"/>
                    </a:cubicBezTo>
                    <a:cubicBezTo>
                      <a:pt x="86" y="77"/>
                      <a:pt x="85" y="78"/>
                      <a:pt x="84" y="79"/>
                    </a:cubicBezTo>
                    <a:cubicBezTo>
                      <a:pt x="83" y="80"/>
                      <a:pt x="83" y="80"/>
                      <a:pt x="82" y="81"/>
                    </a:cubicBezTo>
                    <a:cubicBezTo>
                      <a:pt x="81" y="82"/>
                      <a:pt x="82" y="82"/>
                      <a:pt x="83" y="83"/>
                    </a:cubicBezTo>
                    <a:cubicBezTo>
                      <a:pt x="85" y="86"/>
                      <a:pt x="88" y="90"/>
                      <a:pt x="91" y="92"/>
                    </a:cubicBezTo>
                    <a:cubicBezTo>
                      <a:pt x="92" y="93"/>
                      <a:pt x="93" y="93"/>
                      <a:pt x="94" y="93"/>
                    </a:cubicBezTo>
                    <a:cubicBezTo>
                      <a:pt x="98" y="94"/>
                      <a:pt x="101" y="95"/>
                      <a:pt x="104" y="95"/>
                    </a:cubicBezTo>
                    <a:cubicBezTo>
                      <a:pt x="106" y="96"/>
                      <a:pt x="108" y="97"/>
                      <a:pt x="108" y="95"/>
                    </a:cubicBezTo>
                    <a:cubicBezTo>
                      <a:pt x="108" y="92"/>
                      <a:pt x="108" y="90"/>
                      <a:pt x="108" y="87"/>
                    </a:cubicBezTo>
                    <a:cubicBezTo>
                      <a:pt x="113" y="93"/>
                      <a:pt x="117" y="98"/>
                      <a:pt x="122" y="103"/>
                    </a:cubicBezTo>
                    <a:cubicBezTo>
                      <a:pt x="117" y="106"/>
                      <a:pt x="113" y="110"/>
                      <a:pt x="108" y="113"/>
                    </a:cubicBezTo>
                    <a:cubicBezTo>
                      <a:pt x="108" y="111"/>
                      <a:pt x="108" y="109"/>
                      <a:pt x="108" y="107"/>
                    </a:cubicBezTo>
                    <a:cubicBezTo>
                      <a:pt x="108" y="106"/>
                      <a:pt x="108" y="105"/>
                      <a:pt x="107" y="104"/>
                    </a:cubicBezTo>
                    <a:cubicBezTo>
                      <a:pt x="102" y="103"/>
                      <a:pt x="97" y="102"/>
                      <a:pt x="92" y="101"/>
                    </a:cubicBezTo>
                    <a:cubicBezTo>
                      <a:pt x="89" y="101"/>
                      <a:pt x="86" y="101"/>
                      <a:pt x="84" y="98"/>
                    </a:cubicBezTo>
                    <a:cubicBezTo>
                      <a:pt x="81" y="94"/>
                      <a:pt x="78" y="90"/>
                      <a:pt x="74" y="86"/>
                    </a:cubicBezTo>
                    <a:cubicBezTo>
                      <a:pt x="74" y="85"/>
                      <a:pt x="68" y="86"/>
                      <a:pt x="66" y="86"/>
                    </a:cubicBezTo>
                    <a:cubicBezTo>
                      <a:pt x="64" y="86"/>
                      <a:pt x="62" y="86"/>
                      <a:pt x="61" y="86"/>
                    </a:cubicBezTo>
                    <a:cubicBezTo>
                      <a:pt x="57" y="85"/>
                      <a:pt x="53" y="83"/>
                      <a:pt x="50" y="81"/>
                    </a:cubicBezTo>
                    <a:cubicBezTo>
                      <a:pt x="50" y="81"/>
                      <a:pt x="49" y="80"/>
                      <a:pt x="49" y="80"/>
                    </a:cubicBezTo>
                  </a:path>
                </a:pathLst>
              </a:custGeom>
              <a:solidFill>
                <a:srgbClr val="FFFFFF"/>
              </a:solidFill>
              <a:ln w="9525">
                <a:noFill/>
                <a:round/>
                <a:headEnd/>
                <a:tailEnd/>
              </a:ln>
            </p:spPr>
            <p:txBody>
              <a:bodyPr/>
              <a:lstStyle/>
              <a:p>
                <a:endParaRPr lang="zh-CN" altLang="en-US">
                  <a:latin typeface="+mn-ea"/>
                  <a:ea typeface="+mn-ea"/>
                </a:endParaRPr>
              </a:p>
            </p:txBody>
          </p:sp>
          <p:sp>
            <p:nvSpPr>
              <p:cNvPr id="40" name="Freeform 64"/>
              <p:cNvSpPr>
                <a:spLocks noChangeAspect="1"/>
              </p:cNvSpPr>
              <p:nvPr/>
            </p:nvSpPr>
            <p:spPr bwMode="auto">
              <a:xfrm>
                <a:off x="-949" y="973"/>
                <a:ext cx="368" cy="342"/>
              </a:xfrm>
              <a:custGeom>
                <a:avLst/>
                <a:gdLst/>
                <a:ahLst/>
                <a:cxnLst>
                  <a:cxn ang="0">
                    <a:pos x="2" y="114"/>
                  </a:cxn>
                  <a:cxn ang="0">
                    <a:pos x="2" y="4"/>
                  </a:cxn>
                  <a:cxn ang="0">
                    <a:pos x="3" y="2"/>
                  </a:cxn>
                  <a:cxn ang="0">
                    <a:pos x="6" y="2"/>
                  </a:cxn>
                  <a:cxn ang="0">
                    <a:pos x="152" y="28"/>
                  </a:cxn>
                  <a:cxn ang="0">
                    <a:pos x="155" y="34"/>
                  </a:cxn>
                  <a:cxn ang="0">
                    <a:pos x="155" y="144"/>
                  </a:cxn>
                  <a:cxn ang="0">
                    <a:pos x="156" y="145"/>
                  </a:cxn>
                  <a:cxn ang="0">
                    <a:pos x="156" y="34"/>
                  </a:cxn>
                  <a:cxn ang="0">
                    <a:pos x="152" y="27"/>
                  </a:cxn>
                  <a:cxn ang="0">
                    <a:pos x="152" y="27"/>
                  </a:cxn>
                  <a:cxn ang="0">
                    <a:pos x="6" y="0"/>
                  </a:cxn>
                  <a:cxn ang="0">
                    <a:pos x="2" y="1"/>
                  </a:cxn>
                  <a:cxn ang="0">
                    <a:pos x="0" y="4"/>
                  </a:cxn>
                  <a:cxn ang="0">
                    <a:pos x="0" y="113"/>
                  </a:cxn>
                  <a:cxn ang="0">
                    <a:pos x="2" y="114"/>
                  </a:cxn>
                </a:cxnLst>
                <a:rect l="0" t="0" r="r" b="b"/>
                <a:pathLst>
                  <a:path w="156" h="145">
                    <a:moveTo>
                      <a:pt x="2" y="114"/>
                    </a:moveTo>
                    <a:cubicBezTo>
                      <a:pt x="2" y="4"/>
                      <a:pt x="2" y="4"/>
                      <a:pt x="2" y="4"/>
                    </a:cubicBezTo>
                    <a:cubicBezTo>
                      <a:pt x="2" y="4"/>
                      <a:pt x="2" y="3"/>
                      <a:pt x="3" y="2"/>
                    </a:cubicBezTo>
                    <a:cubicBezTo>
                      <a:pt x="4" y="2"/>
                      <a:pt x="5" y="1"/>
                      <a:pt x="6" y="2"/>
                    </a:cubicBezTo>
                    <a:cubicBezTo>
                      <a:pt x="152" y="28"/>
                      <a:pt x="152" y="28"/>
                      <a:pt x="152" y="28"/>
                    </a:cubicBezTo>
                    <a:cubicBezTo>
                      <a:pt x="154" y="28"/>
                      <a:pt x="155" y="30"/>
                      <a:pt x="155" y="34"/>
                    </a:cubicBezTo>
                    <a:cubicBezTo>
                      <a:pt x="155" y="144"/>
                      <a:pt x="155" y="144"/>
                      <a:pt x="155" y="144"/>
                    </a:cubicBezTo>
                    <a:cubicBezTo>
                      <a:pt x="156" y="145"/>
                      <a:pt x="156" y="145"/>
                      <a:pt x="156" y="145"/>
                    </a:cubicBezTo>
                    <a:cubicBezTo>
                      <a:pt x="156" y="89"/>
                      <a:pt x="156" y="34"/>
                      <a:pt x="156" y="34"/>
                    </a:cubicBezTo>
                    <a:cubicBezTo>
                      <a:pt x="156" y="31"/>
                      <a:pt x="156" y="27"/>
                      <a:pt x="152" y="27"/>
                    </a:cubicBezTo>
                    <a:cubicBezTo>
                      <a:pt x="152" y="27"/>
                      <a:pt x="152" y="27"/>
                      <a:pt x="152" y="27"/>
                    </a:cubicBezTo>
                    <a:cubicBezTo>
                      <a:pt x="6" y="0"/>
                      <a:pt x="6" y="0"/>
                      <a:pt x="6" y="0"/>
                    </a:cubicBezTo>
                    <a:cubicBezTo>
                      <a:pt x="5" y="0"/>
                      <a:pt x="3" y="0"/>
                      <a:pt x="2" y="1"/>
                    </a:cubicBezTo>
                    <a:cubicBezTo>
                      <a:pt x="0" y="2"/>
                      <a:pt x="0" y="4"/>
                      <a:pt x="0" y="4"/>
                    </a:cubicBezTo>
                    <a:cubicBezTo>
                      <a:pt x="0" y="4"/>
                      <a:pt x="0" y="58"/>
                      <a:pt x="0" y="113"/>
                    </a:cubicBezTo>
                    <a:lnTo>
                      <a:pt x="2" y="114"/>
                    </a:lnTo>
                    <a:close/>
                  </a:path>
                </a:pathLst>
              </a:custGeom>
              <a:solidFill>
                <a:srgbClr val="BE6600"/>
              </a:solidFill>
              <a:ln w="9525">
                <a:noFill/>
                <a:round/>
                <a:headEnd/>
                <a:tailEnd/>
              </a:ln>
            </p:spPr>
            <p:txBody>
              <a:bodyPr/>
              <a:lstStyle/>
              <a:p>
                <a:endParaRPr lang="zh-CN" altLang="en-US">
                  <a:latin typeface="+mn-ea"/>
                  <a:ea typeface="+mn-ea"/>
                </a:endParaRPr>
              </a:p>
            </p:txBody>
          </p:sp>
          <p:sp>
            <p:nvSpPr>
              <p:cNvPr id="41" name="Freeform 65"/>
              <p:cNvSpPr>
                <a:spLocks noChangeAspect="1"/>
              </p:cNvSpPr>
              <p:nvPr/>
            </p:nvSpPr>
            <p:spPr bwMode="auto">
              <a:xfrm>
                <a:off x="-949" y="1240"/>
                <a:ext cx="371" cy="404"/>
              </a:xfrm>
              <a:custGeom>
                <a:avLst/>
                <a:gdLst/>
                <a:ahLst/>
                <a:cxnLst>
                  <a:cxn ang="0">
                    <a:pos x="156" y="31"/>
                  </a:cxn>
                  <a:cxn ang="0">
                    <a:pos x="155" y="31"/>
                  </a:cxn>
                  <a:cxn ang="0">
                    <a:pos x="155" y="163"/>
                  </a:cxn>
                  <a:cxn ang="0">
                    <a:pos x="153" y="169"/>
                  </a:cxn>
                  <a:cxn ang="0">
                    <a:pos x="148" y="169"/>
                  </a:cxn>
                  <a:cxn ang="0">
                    <a:pos x="58" y="149"/>
                  </a:cxn>
                  <a:cxn ang="0">
                    <a:pos x="6" y="138"/>
                  </a:cxn>
                  <a:cxn ang="0">
                    <a:pos x="2" y="128"/>
                  </a:cxn>
                  <a:cxn ang="0">
                    <a:pos x="2" y="1"/>
                  </a:cxn>
                  <a:cxn ang="0">
                    <a:pos x="0" y="0"/>
                  </a:cxn>
                  <a:cxn ang="0">
                    <a:pos x="0" y="128"/>
                  </a:cxn>
                  <a:cxn ang="0">
                    <a:pos x="6" y="139"/>
                  </a:cxn>
                  <a:cxn ang="0">
                    <a:pos x="58" y="151"/>
                  </a:cxn>
                  <a:cxn ang="0">
                    <a:pos x="148" y="170"/>
                  </a:cxn>
                  <a:cxn ang="0">
                    <a:pos x="154" y="170"/>
                  </a:cxn>
                  <a:cxn ang="0">
                    <a:pos x="157" y="164"/>
                  </a:cxn>
                  <a:cxn ang="0">
                    <a:pos x="156" y="31"/>
                  </a:cxn>
                </a:cxnLst>
                <a:rect l="0" t="0" r="r" b="b"/>
                <a:pathLst>
                  <a:path w="157" h="171">
                    <a:moveTo>
                      <a:pt x="156" y="31"/>
                    </a:moveTo>
                    <a:cubicBezTo>
                      <a:pt x="155" y="31"/>
                      <a:pt x="155" y="31"/>
                      <a:pt x="155" y="31"/>
                    </a:cubicBezTo>
                    <a:cubicBezTo>
                      <a:pt x="155" y="163"/>
                      <a:pt x="155" y="163"/>
                      <a:pt x="155" y="163"/>
                    </a:cubicBezTo>
                    <a:cubicBezTo>
                      <a:pt x="155" y="163"/>
                      <a:pt x="155" y="168"/>
                      <a:pt x="153" y="169"/>
                    </a:cubicBezTo>
                    <a:cubicBezTo>
                      <a:pt x="152" y="170"/>
                      <a:pt x="149" y="169"/>
                      <a:pt x="148" y="169"/>
                    </a:cubicBezTo>
                    <a:cubicBezTo>
                      <a:pt x="148" y="169"/>
                      <a:pt x="58" y="149"/>
                      <a:pt x="58" y="149"/>
                    </a:cubicBezTo>
                    <a:cubicBezTo>
                      <a:pt x="31" y="144"/>
                      <a:pt x="7" y="139"/>
                      <a:pt x="6" y="138"/>
                    </a:cubicBezTo>
                    <a:cubicBezTo>
                      <a:pt x="3" y="137"/>
                      <a:pt x="2" y="137"/>
                      <a:pt x="2" y="128"/>
                    </a:cubicBezTo>
                    <a:cubicBezTo>
                      <a:pt x="2" y="1"/>
                      <a:pt x="2" y="1"/>
                      <a:pt x="2" y="1"/>
                    </a:cubicBezTo>
                    <a:cubicBezTo>
                      <a:pt x="0" y="0"/>
                      <a:pt x="0" y="0"/>
                      <a:pt x="0" y="0"/>
                    </a:cubicBezTo>
                    <a:cubicBezTo>
                      <a:pt x="0" y="61"/>
                      <a:pt x="0" y="128"/>
                      <a:pt x="0" y="128"/>
                    </a:cubicBezTo>
                    <a:cubicBezTo>
                      <a:pt x="0" y="137"/>
                      <a:pt x="2" y="138"/>
                      <a:pt x="6" y="139"/>
                    </a:cubicBezTo>
                    <a:cubicBezTo>
                      <a:pt x="7" y="140"/>
                      <a:pt x="26" y="144"/>
                      <a:pt x="58" y="151"/>
                    </a:cubicBezTo>
                    <a:cubicBezTo>
                      <a:pt x="148" y="170"/>
                      <a:pt x="148" y="170"/>
                      <a:pt x="148" y="170"/>
                    </a:cubicBezTo>
                    <a:cubicBezTo>
                      <a:pt x="150" y="171"/>
                      <a:pt x="153" y="171"/>
                      <a:pt x="154" y="170"/>
                    </a:cubicBezTo>
                    <a:cubicBezTo>
                      <a:pt x="157" y="168"/>
                      <a:pt x="157" y="164"/>
                      <a:pt x="157" y="164"/>
                    </a:cubicBezTo>
                    <a:cubicBezTo>
                      <a:pt x="157" y="163"/>
                      <a:pt x="156" y="94"/>
                      <a:pt x="156" y="31"/>
                    </a:cubicBezTo>
                    <a:close/>
                  </a:path>
                </a:pathLst>
              </a:custGeom>
              <a:solidFill>
                <a:srgbClr val="2B4F7C"/>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34324367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a:xfrm>
            <a:off x="1595500" y="410400"/>
            <a:ext cx="9831600" cy="1085835"/>
          </a:xfrm>
        </p:spPr>
        <p:txBody>
          <a:bodyPr/>
          <a:lstStyle/>
          <a:p>
            <a:r>
              <a:rPr lang="en-US" altLang="zh-CN" sz="3200" dirty="0" smtClean="0"/>
              <a:t>Default Network Types Corresponding to Common Link Layer Protocols</a:t>
            </a:r>
            <a:endParaRPr lang="zh-CN" altLang="en-US" sz="3200" dirty="0"/>
          </a:p>
        </p:txBody>
      </p:sp>
      <p:graphicFrame>
        <p:nvGraphicFramePr>
          <p:cNvPr id="8" name="Group 3"/>
          <p:cNvGraphicFramePr>
            <a:graphicFrameLocks noGrp="1"/>
          </p:cNvGraphicFramePr>
          <p:nvPr>
            <p:extLst>
              <p:ext uri="{D42A27DB-BD31-4B8C-83A1-F6EECF244321}">
                <p14:modId xmlns:p14="http://schemas.microsoft.com/office/powerpoint/2010/main" val="3371988907"/>
              </p:ext>
            </p:extLst>
          </p:nvPr>
        </p:nvGraphicFramePr>
        <p:xfrm>
          <a:off x="2135560" y="2312876"/>
          <a:ext cx="8316404" cy="2854069"/>
        </p:xfrm>
        <a:graphic>
          <a:graphicData uri="http://schemas.openxmlformats.org/drawingml/2006/table">
            <a:tbl>
              <a:tblPr/>
              <a:tblGrid>
                <a:gridCol w="2258886">
                  <a:extLst>
                    <a:ext uri="{9D8B030D-6E8A-4147-A177-3AD203B41FA5}">
                      <a16:colId xmlns:a16="http://schemas.microsoft.com/office/drawing/2014/main" xmlns="" val="20000"/>
                    </a:ext>
                  </a:extLst>
                </a:gridCol>
                <a:gridCol w="6057518">
                  <a:extLst>
                    <a:ext uri="{9D8B030D-6E8A-4147-A177-3AD203B41FA5}">
                      <a16:colId xmlns:a16="http://schemas.microsoft.com/office/drawing/2014/main" xmlns="" val="20001"/>
                    </a:ext>
                  </a:extLst>
                </a:gridCol>
              </a:tblGrid>
              <a:tr h="801430">
                <a:tc>
                  <a:txBody>
                    <a:bodyPr/>
                    <a:lstStyle/>
                    <a:p>
                      <a:pPr marL="0" marR="0" lvl="0" indent="0" algn="ctr"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b="1" i="0" u="none" strike="noStrike" cap="none" normalizeH="0" baseline="0" dirty="0" smtClean="0">
                          <a:ln>
                            <a:noFill/>
                          </a:ln>
                          <a:solidFill>
                            <a:schemeClr val="tx1"/>
                          </a:solidFill>
                          <a:effectLst/>
                          <a:latin typeface="+mn-lt"/>
                          <a:ea typeface="+mn-ea"/>
                        </a:rPr>
                        <a:t>Network type</a:t>
                      </a:r>
                      <a:endParaRPr kumimoji="0" lang="zh-CN" altLang="en-US" sz="2000" b="1" i="0" u="none" strike="noStrike" cap="none" normalizeH="0" baseline="0" dirty="0">
                        <a:ln>
                          <a:noFill/>
                        </a:ln>
                        <a:solidFill>
                          <a:schemeClr val="tx1"/>
                        </a:solidFill>
                        <a:effectLst/>
                        <a:latin typeface="FrutigerNext LT Regular" pitchFamily="34" charset="0"/>
                        <a:ea typeface="华文细黑" pitchFamily="2" charset="-122"/>
                      </a:endParaRPr>
                    </a:p>
                  </a:txBody>
                  <a:tcPr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b="1" u="none" strike="noStrike" cap="none" normalizeH="0" baseline="0" dirty="0" smtClean="0">
                          <a:ln>
                            <a:noFill/>
                          </a:ln>
                          <a:effectLst/>
                        </a:rPr>
                        <a:t>Common data link layer protocols</a:t>
                      </a:r>
                      <a:endParaRPr kumimoji="0" lang="zh-CN" altLang="en-US" sz="2000" b="1" i="0" u="none" strike="noStrike" cap="none" normalizeH="0" baseline="0" dirty="0">
                        <a:ln>
                          <a:noFill/>
                        </a:ln>
                        <a:solidFill>
                          <a:schemeClr val="tx1"/>
                        </a:solidFill>
                        <a:effectLst/>
                        <a:latin typeface="FrutigerNext LT Regular" pitchFamily="34" charset="0"/>
                        <a:ea typeface="华文细黑" pitchFamily="2" charset="-122"/>
                      </a:endParaRPr>
                    </a:p>
                  </a:txBody>
                  <a:tcPr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684213">
                <a:tc>
                  <a:txBody>
                    <a:bodyPr/>
                    <a:lstStyle/>
                    <a:p>
                      <a:pPr marL="0" marR="0" lvl="0" indent="0" algn="l"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u="none" strike="noStrike" cap="none" normalizeH="0" baseline="0" dirty="0">
                          <a:ln>
                            <a:noFill/>
                          </a:ln>
                          <a:effectLst/>
                        </a:rPr>
                        <a:t>Point-to-point</a:t>
                      </a:r>
                      <a:endParaRPr kumimoji="0" lang="en-US" altLang="zh-CN" sz="2000" b="0" i="0" u="none" strike="noStrike" cap="none" normalizeH="0" baseline="0" dirty="0">
                        <a:ln>
                          <a:noFill/>
                        </a:ln>
                        <a:solidFill>
                          <a:schemeClr val="tx1"/>
                        </a:solidFill>
                        <a:effectLst/>
                        <a:latin typeface="+mn-ea"/>
                        <a:ea typeface="+mn-ea"/>
                      </a:endParaRPr>
                    </a:p>
                  </a:txBody>
                  <a:tcPr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u="none" strike="noStrike" cap="none" normalizeH="0" baseline="0" dirty="0" smtClean="0">
                          <a:ln>
                            <a:noFill/>
                          </a:ln>
                          <a:effectLst/>
                        </a:rPr>
                        <a:t>PPP, LAPE, HDLC</a:t>
                      </a:r>
                      <a:endParaRPr kumimoji="0" lang="zh-CN" altLang="en-US" sz="2000" b="0" i="0" u="none" strike="noStrike" cap="none" normalizeH="0" baseline="0" dirty="0">
                        <a:ln>
                          <a:noFill/>
                        </a:ln>
                        <a:solidFill>
                          <a:schemeClr val="tx1"/>
                        </a:solidFill>
                        <a:effectLst/>
                        <a:latin typeface="FrutigerNext LT Regular" pitchFamily="34" charset="0"/>
                        <a:ea typeface="华文细黑" pitchFamily="2" charset="-122"/>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684213">
                <a:tc>
                  <a:txBody>
                    <a:bodyPr/>
                    <a:lstStyle/>
                    <a:p>
                      <a:pPr marL="0" marR="0" lvl="0" indent="0" algn="l"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u="none" strike="noStrike" cap="none" normalizeH="0" baseline="0">
                          <a:ln>
                            <a:noFill/>
                          </a:ln>
                          <a:effectLst/>
                        </a:rPr>
                        <a:t>Broadcast</a:t>
                      </a:r>
                      <a:endParaRPr kumimoji="0" lang="en-US" altLang="zh-CN" sz="2000" b="0" i="0" u="none" strike="noStrike" cap="none" normalizeH="0" baseline="0">
                        <a:ln>
                          <a:noFill/>
                        </a:ln>
                        <a:solidFill>
                          <a:schemeClr val="tx1"/>
                        </a:solidFill>
                        <a:effectLst/>
                        <a:latin typeface="FrutigerNext LT Regular" pitchFamily="34" charset="0"/>
                        <a:ea typeface="华文细黑" pitchFamily="2" charset="-122"/>
                      </a:endParaRPr>
                    </a:p>
                  </a:txBody>
                  <a:tcPr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u="none" strike="noStrike" cap="none" normalizeH="0" baseline="0" dirty="0" smtClean="0">
                          <a:ln>
                            <a:noFill/>
                          </a:ln>
                          <a:effectLst/>
                        </a:rPr>
                        <a:t>Ethernet</a:t>
                      </a:r>
                      <a:endParaRPr kumimoji="0" lang="zh-CN" altLang="en-US" sz="2000" b="0" i="0" u="none" strike="noStrike" cap="none" normalizeH="0" baseline="0" dirty="0">
                        <a:ln>
                          <a:noFill/>
                        </a:ln>
                        <a:solidFill>
                          <a:schemeClr val="tx1"/>
                        </a:solidFill>
                        <a:effectLst/>
                        <a:latin typeface="FrutigerNext LT Regular" pitchFamily="34" charset="0"/>
                        <a:ea typeface="华文细黑" pitchFamily="2" charset="-122"/>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684213">
                <a:tc>
                  <a:txBody>
                    <a:bodyPr/>
                    <a:lstStyle/>
                    <a:p>
                      <a:pPr marL="0" marR="0" lvl="0" indent="0" algn="l"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u="none" strike="noStrike" cap="none" normalizeH="0" baseline="0">
                          <a:ln>
                            <a:noFill/>
                          </a:ln>
                          <a:effectLst/>
                        </a:rPr>
                        <a:t>NBMA</a:t>
                      </a:r>
                      <a:endParaRPr kumimoji="0" lang="en-US" altLang="zh-CN" sz="2000" b="0" i="0" u="none" strike="noStrike" cap="none" normalizeH="0" baseline="0">
                        <a:ln>
                          <a:noFill/>
                        </a:ln>
                        <a:solidFill>
                          <a:schemeClr val="tx1"/>
                        </a:solidFill>
                        <a:effectLst/>
                        <a:latin typeface="FrutigerNext LT Regular" pitchFamily="34" charset="0"/>
                        <a:ea typeface="华文细黑" pitchFamily="2" charset="-122"/>
                      </a:endParaRPr>
                    </a:p>
                  </a:txBody>
                  <a:tcPr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0" lang="en-US" altLang="zh-CN" sz="2000" b="0" i="0" u="none" strike="noStrike" cap="none" normalizeH="0" baseline="0" dirty="0" smtClean="0">
                          <a:ln>
                            <a:noFill/>
                          </a:ln>
                          <a:solidFill>
                            <a:schemeClr val="tx1"/>
                          </a:solidFill>
                          <a:effectLst/>
                          <a:latin typeface="+mn-lt"/>
                          <a:ea typeface="+mn-ea"/>
                        </a:rPr>
                        <a:t>Frame Relay, ATM</a:t>
                      </a:r>
                      <a:endParaRPr kumimoji="0" lang="zh-CN" altLang="en-US" sz="2000" b="0" i="0" u="none" strike="noStrike" cap="none" normalizeH="0" baseline="0" dirty="0">
                        <a:ln>
                          <a:noFill/>
                        </a:ln>
                        <a:solidFill>
                          <a:schemeClr val="tx1"/>
                        </a:solidFill>
                        <a:effectLst/>
                        <a:latin typeface="FrutigerNext LT Regular" pitchFamily="34" charset="0"/>
                        <a:ea typeface="华文细黑" pitchFamily="2" charset="-122"/>
                      </a:endParaRPr>
                    </a:p>
                  </a:txBody>
                  <a:tcPr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03566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smtClean="0"/>
              <a:t>DR and BDR</a:t>
            </a:r>
            <a:endParaRPr lang="zh-CN" altLang="en-US" dirty="0"/>
          </a:p>
        </p:txBody>
      </p:sp>
      <p:grpSp>
        <p:nvGrpSpPr>
          <p:cNvPr id="6" name="组合 65"/>
          <p:cNvGrpSpPr/>
          <p:nvPr/>
        </p:nvGrpSpPr>
        <p:grpSpPr>
          <a:xfrm>
            <a:off x="2171564" y="1681528"/>
            <a:ext cx="6912495" cy="4069619"/>
            <a:chOff x="1331913" y="1627633"/>
            <a:chExt cx="5994400" cy="3600450"/>
          </a:xfrm>
        </p:grpSpPr>
        <p:sp>
          <p:nvSpPr>
            <p:cNvPr id="7" name="Line 3"/>
            <p:cNvSpPr>
              <a:spLocks noChangeShapeType="1"/>
            </p:cNvSpPr>
            <p:nvPr/>
          </p:nvSpPr>
          <p:spPr bwMode="auto">
            <a:xfrm>
              <a:off x="3298825" y="3913633"/>
              <a:ext cx="3419475" cy="0"/>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8" name="Text Box 4"/>
            <p:cNvSpPr txBox="1">
              <a:spLocks noChangeArrowheads="1"/>
            </p:cNvSpPr>
            <p:nvPr/>
          </p:nvSpPr>
          <p:spPr bwMode="auto">
            <a:xfrm>
              <a:off x="4262438" y="3999358"/>
              <a:ext cx="1038225" cy="274637"/>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800" b="1" dirty="0">
                  <a:solidFill>
                    <a:srgbClr val="006699"/>
                  </a:solidFill>
                  <a:latin typeface="+mn-ea"/>
                  <a:ea typeface="+mn-ea"/>
                </a:rPr>
                <a:t>Ethernet</a:t>
              </a:r>
            </a:p>
          </p:txBody>
        </p:sp>
        <p:sp>
          <p:nvSpPr>
            <p:cNvPr id="9" name="Text Box 5"/>
            <p:cNvSpPr txBox="1">
              <a:spLocks noChangeArrowheads="1"/>
            </p:cNvSpPr>
            <p:nvPr/>
          </p:nvSpPr>
          <p:spPr bwMode="auto">
            <a:xfrm>
              <a:off x="3910013" y="3339186"/>
              <a:ext cx="898525"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10.1.1.1</a:t>
              </a:r>
            </a:p>
          </p:txBody>
        </p:sp>
        <p:sp>
          <p:nvSpPr>
            <p:cNvPr id="10" name="Line 6"/>
            <p:cNvSpPr>
              <a:spLocks noChangeShapeType="1"/>
            </p:cNvSpPr>
            <p:nvPr/>
          </p:nvSpPr>
          <p:spPr bwMode="auto">
            <a:xfrm>
              <a:off x="3933825" y="3346895"/>
              <a:ext cx="0" cy="566738"/>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1" name="Line 7"/>
            <p:cNvSpPr>
              <a:spLocks noChangeShapeType="1"/>
            </p:cNvSpPr>
            <p:nvPr/>
          </p:nvSpPr>
          <p:spPr bwMode="auto">
            <a:xfrm>
              <a:off x="3609975" y="3913633"/>
              <a:ext cx="0" cy="493712"/>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2" name="Line 8"/>
            <p:cNvSpPr>
              <a:spLocks noChangeShapeType="1"/>
            </p:cNvSpPr>
            <p:nvPr/>
          </p:nvSpPr>
          <p:spPr bwMode="auto">
            <a:xfrm>
              <a:off x="6430963" y="3381820"/>
              <a:ext cx="0" cy="531813"/>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3" name="Line 9"/>
            <p:cNvSpPr>
              <a:spLocks noChangeShapeType="1"/>
            </p:cNvSpPr>
            <p:nvPr/>
          </p:nvSpPr>
          <p:spPr bwMode="auto">
            <a:xfrm>
              <a:off x="6089650" y="3913633"/>
              <a:ext cx="0" cy="493712"/>
            </a:xfrm>
            <a:prstGeom prst="line">
              <a:avLst/>
            </a:prstGeom>
            <a:noFill/>
            <a:ln w="19050">
              <a:solidFill>
                <a:schemeClr val="tx1"/>
              </a:solidFill>
              <a:round/>
              <a:headEnd/>
              <a:tailEnd/>
            </a:ln>
            <a:effectLst/>
          </p:spPr>
          <p:txBody>
            <a:bodyPr/>
            <a:lstStyle/>
            <a:p>
              <a:endParaRPr lang="zh-CN" altLang="en-US">
                <a:latin typeface="+mn-ea"/>
                <a:ea typeface="+mn-ea"/>
              </a:endParaRPr>
            </a:p>
          </p:txBody>
        </p:sp>
        <p:sp>
          <p:nvSpPr>
            <p:cNvPr id="14" name="Text Box 10"/>
            <p:cNvSpPr txBox="1">
              <a:spLocks noChangeArrowheads="1"/>
            </p:cNvSpPr>
            <p:nvPr/>
          </p:nvSpPr>
          <p:spPr bwMode="auto">
            <a:xfrm>
              <a:off x="6502400" y="3336011"/>
              <a:ext cx="823913"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10.1.1.2</a:t>
              </a:r>
            </a:p>
          </p:txBody>
        </p:sp>
        <p:sp>
          <p:nvSpPr>
            <p:cNvPr id="15" name="Text Box 11"/>
            <p:cNvSpPr txBox="1">
              <a:spLocks noChangeArrowheads="1"/>
            </p:cNvSpPr>
            <p:nvPr/>
          </p:nvSpPr>
          <p:spPr bwMode="auto">
            <a:xfrm>
              <a:off x="3640138" y="4199611"/>
              <a:ext cx="854075"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10.1.1.3</a:t>
              </a:r>
            </a:p>
          </p:txBody>
        </p:sp>
        <p:sp>
          <p:nvSpPr>
            <p:cNvPr id="16" name="Text Box 12"/>
            <p:cNvSpPr txBox="1">
              <a:spLocks noChangeArrowheads="1"/>
            </p:cNvSpPr>
            <p:nvPr/>
          </p:nvSpPr>
          <p:spPr bwMode="auto">
            <a:xfrm>
              <a:off x="6091238" y="4202786"/>
              <a:ext cx="898525" cy="215444"/>
            </a:xfrm>
            <a:prstGeom prst="rect">
              <a:avLst/>
            </a:prstGeom>
            <a:noFill/>
            <a:ln w="9525">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10.1.1.4</a:t>
              </a:r>
            </a:p>
          </p:txBody>
        </p:sp>
        <p:sp>
          <p:nvSpPr>
            <p:cNvPr id="17" name="Text Box 13"/>
            <p:cNvSpPr txBox="1">
              <a:spLocks noChangeArrowheads="1"/>
            </p:cNvSpPr>
            <p:nvPr/>
          </p:nvSpPr>
          <p:spPr bwMode="auto">
            <a:xfrm>
              <a:off x="2843213" y="2903983"/>
              <a:ext cx="628650" cy="274637"/>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800" b="1" dirty="0">
                  <a:solidFill>
                    <a:srgbClr val="006699"/>
                  </a:solidFill>
                  <a:latin typeface="+mn-ea"/>
                  <a:ea typeface="+mn-ea"/>
                </a:rPr>
                <a:t>RTA</a:t>
              </a:r>
            </a:p>
          </p:txBody>
        </p:sp>
        <p:sp>
          <p:nvSpPr>
            <p:cNvPr id="18" name="Text Box 14"/>
            <p:cNvSpPr txBox="1">
              <a:spLocks noChangeArrowheads="1"/>
            </p:cNvSpPr>
            <p:nvPr/>
          </p:nvSpPr>
          <p:spPr bwMode="auto">
            <a:xfrm>
              <a:off x="3995738" y="4725074"/>
              <a:ext cx="628650" cy="215444"/>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BDR</a:t>
              </a:r>
            </a:p>
          </p:txBody>
        </p:sp>
        <p:sp>
          <p:nvSpPr>
            <p:cNvPr id="19" name="Text Box 15"/>
            <p:cNvSpPr txBox="1">
              <a:spLocks noChangeArrowheads="1"/>
            </p:cNvSpPr>
            <p:nvPr/>
          </p:nvSpPr>
          <p:spPr bwMode="auto">
            <a:xfrm>
              <a:off x="6443663" y="4725074"/>
              <a:ext cx="628650" cy="215444"/>
            </a:xfrm>
            <a:prstGeom prst="rect">
              <a:avLst/>
            </a:prstGeom>
            <a:noFill/>
            <a:ln w="9525" algn="ctr">
              <a:noFill/>
              <a:miter lim="800000"/>
              <a:headEnd/>
              <a:tailEnd/>
            </a:ln>
            <a:effectLst/>
          </p:spPr>
          <p:txBody>
            <a:bodyPr lIns="0" tIns="0" rIns="0" bIns="0" anchor="ctr" anchorCtr="1">
              <a:spAutoFit/>
            </a:bodyPr>
            <a:lstStyle/>
            <a:p>
              <a:pPr fontAlgn="base">
                <a:spcBef>
                  <a:spcPct val="50000"/>
                </a:spcBef>
              </a:pPr>
              <a:r>
                <a:rPr lang="en-US" altLang="zh-CN" sz="1400" b="1">
                  <a:latin typeface="+mn-ea"/>
                  <a:ea typeface="+mn-ea"/>
                </a:rPr>
                <a:t>DR</a:t>
              </a:r>
            </a:p>
          </p:txBody>
        </p:sp>
        <p:sp>
          <p:nvSpPr>
            <p:cNvPr id="20" name="Line 16"/>
            <p:cNvSpPr>
              <a:spLocks noChangeShapeType="1"/>
            </p:cNvSpPr>
            <p:nvPr/>
          </p:nvSpPr>
          <p:spPr bwMode="auto">
            <a:xfrm flipH="1">
              <a:off x="3427413" y="3354833"/>
              <a:ext cx="287337" cy="1025525"/>
            </a:xfrm>
            <a:prstGeom prst="line">
              <a:avLst/>
            </a:prstGeom>
            <a:noFill/>
            <a:ln w="31750">
              <a:solidFill>
                <a:srgbClr val="990000"/>
              </a:solidFill>
              <a:prstDash val="dash"/>
              <a:round/>
              <a:headEnd/>
              <a:tailEnd/>
            </a:ln>
            <a:effectLst/>
          </p:spPr>
          <p:txBody>
            <a:bodyPr/>
            <a:lstStyle/>
            <a:p>
              <a:endParaRPr lang="zh-CN" altLang="en-US">
                <a:latin typeface="+mn-ea"/>
                <a:ea typeface="+mn-ea"/>
              </a:endParaRPr>
            </a:p>
          </p:txBody>
        </p:sp>
        <p:sp>
          <p:nvSpPr>
            <p:cNvPr id="21" name="Line 17"/>
            <p:cNvSpPr>
              <a:spLocks noChangeShapeType="1"/>
            </p:cNvSpPr>
            <p:nvPr/>
          </p:nvSpPr>
          <p:spPr bwMode="auto">
            <a:xfrm>
              <a:off x="4362450" y="3281808"/>
              <a:ext cx="1471613" cy="992187"/>
            </a:xfrm>
            <a:prstGeom prst="line">
              <a:avLst/>
            </a:prstGeom>
            <a:noFill/>
            <a:ln w="31750">
              <a:solidFill>
                <a:srgbClr val="990000"/>
              </a:solidFill>
              <a:prstDash val="dash"/>
              <a:round/>
              <a:headEnd/>
              <a:tailEnd/>
            </a:ln>
            <a:effectLst/>
          </p:spPr>
          <p:txBody>
            <a:bodyPr/>
            <a:lstStyle/>
            <a:p>
              <a:endParaRPr lang="zh-CN" altLang="en-US">
                <a:latin typeface="+mn-ea"/>
                <a:ea typeface="+mn-ea"/>
              </a:endParaRPr>
            </a:p>
          </p:txBody>
        </p:sp>
        <p:sp>
          <p:nvSpPr>
            <p:cNvPr id="22" name="AutoShape 18"/>
            <p:cNvSpPr>
              <a:spLocks noChangeArrowheads="1"/>
            </p:cNvSpPr>
            <p:nvPr/>
          </p:nvSpPr>
          <p:spPr bwMode="auto">
            <a:xfrm>
              <a:off x="1331913" y="1627633"/>
              <a:ext cx="2160587" cy="588962"/>
            </a:xfrm>
            <a:prstGeom prst="wedgeRectCallout">
              <a:avLst>
                <a:gd name="adj1" fmla="val 53528"/>
                <a:gd name="adj2" fmla="val 152694"/>
              </a:avLst>
            </a:prstGeom>
            <a:solidFill>
              <a:schemeClr val="bg1"/>
            </a:solidFill>
            <a:ln w="3175" algn="ctr">
              <a:solidFill>
                <a:srgbClr val="999999"/>
              </a:solidFill>
              <a:miter lim="800000"/>
              <a:headEnd/>
              <a:tailEnd/>
            </a:ln>
            <a:effectLst/>
          </p:spPr>
          <p:txBody>
            <a:bodyPr lIns="0" tIns="0" rIns="0" bIns="0" anchor="ctr" anchorCtr="1"/>
            <a:lstStyle/>
            <a:p>
              <a:pPr algn="ctr" fontAlgn="base">
                <a:spcBef>
                  <a:spcPct val="20000"/>
                </a:spcBef>
                <a:buClr>
                  <a:srgbClr val="A50021"/>
                </a:buClr>
                <a:buSzPct val="80000"/>
                <a:buFont typeface="Wingdings" pitchFamily="2" charset="2"/>
                <a:buNone/>
              </a:pPr>
              <a:r>
                <a:rPr lang="en-US" altLang="zh-CN" sz="1800" dirty="0" smtClean="0">
                  <a:latin typeface="+mn-ea"/>
                  <a:ea typeface="+mn-ea"/>
                </a:rPr>
                <a:t>I have 3 neighbors, but only 2 adjacencies</a:t>
              </a:r>
              <a:endParaRPr lang="zh-CN" altLang="en-US" sz="1800" dirty="0">
                <a:latin typeface="+mn-ea"/>
                <a:ea typeface="+mn-ea"/>
              </a:endParaRPr>
            </a:p>
          </p:txBody>
        </p:sp>
        <p:grpSp>
          <p:nvGrpSpPr>
            <p:cNvPr id="23" name="Group 19"/>
            <p:cNvGrpSpPr>
              <a:grpSpLocks noChangeAspect="1"/>
            </p:cNvGrpSpPr>
            <p:nvPr/>
          </p:nvGrpSpPr>
          <p:grpSpPr bwMode="auto">
            <a:xfrm>
              <a:off x="3494088" y="2535683"/>
              <a:ext cx="863600" cy="819150"/>
              <a:chOff x="3810" y="540"/>
              <a:chExt cx="506" cy="480"/>
            </a:xfrm>
          </p:grpSpPr>
          <p:sp>
            <p:nvSpPr>
              <p:cNvPr id="57" name="Freeform 20"/>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8" name="Oval 21"/>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9" name="Freeform 22"/>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0" name="Freeform 23"/>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1" name="Freeform 24"/>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2" name="Oval 25"/>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3" name="Freeform 26"/>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4" name="Freeform 27"/>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65" name="Freeform 28"/>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6" name="Freeform 29"/>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4" name="Group 30"/>
            <p:cNvGrpSpPr>
              <a:grpSpLocks noChangeAspect="1"/>
            </p:cNvGrpSpPr>
            <p:nvPr/>
          </p:nvGrpSpPr>
          <p:grpSpPr bwMode="auto">
            <a:xfrm>
              <a:off x="6013450" y="2535683"/>
              <a:ext cx="863600" cy="819150"/>
              <a:chOff x="3810" y="540"/>
              <a:chExt cx="506" cy="480"/>
            </a:xfrm>
          </p:grpSpPr>
          <p:sp>
            <p:nvSpPr>
              <p:cNvPr id="47" name="Freeform 3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8" name="Oval 3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9" name="Freeform 3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0" name="Freeform 3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1" name="Freeform 3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2" name="Oval 3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3" name="Freeform 3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4" name="Freeform 3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55" name="Freeform 3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6" name="Freeform 4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5" name="Group 41"/>
            <p:cNvGrpSpPr>
              <a:grpSpLocks noChangeAspect="1"/>
            </p:cNvGrpSpPr>
            <p:nvPr/>
          </p:nvGrpSpPr>
          <p:grpSpPr bwMode="auto">
            <a:xfrm>
              <a:off x="3133725" y="4408933"/>
              <a:ext cx="863600" cy="819150"/>
              <a:chOff x="3810" y="540"/>
              <a:chExt cx="506" cy="480"/>
            </a:xfrm>
          </p:grpSpPr>
          <p:sp>
            <p:nvSpPr>
              <p:cNvPr id="37" name="Freeform 42"/>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8" name="Oval 43"/>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9" name="Freeform 44"/>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0" name="Freeform 45"/>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1" name="Freeform 46"/>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2" name="Oval 47"/>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3" name="Freeform 48"/>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4" name="Freeform 49"/>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45" name="Freeform 50"/>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6" name="Freeform 51"/>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6" name="Group 52"/>
            <p:cNvGrpSpPr>
              <a:grpSpLocks noChangeAspect="1"/>
            </p:cNvGrpSpPr>
            <p:nvPr/>
          </p:nvGrpSpPr>
          <p:grpSpPr bwMode="auto">
            <a:xfrm>
              <a:off x="5653088" y="4408933"/>
              <a:ext cx="863600" cy="819150"/>
              <a:chOff x="3810" y="540"/>
              <a:chExt cx="506" cy="480"/>
            </a:xfrm>
          </p:grpSpPr>
          <p:sp>
            <p:nvSpPr>
              <p:cNvPr id="27" name="Freeform 53"/>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28" name="Oval 54"/>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29" name="Freeform 55"/>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0" name="Freeform 56"/>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1" name="Freeform 57"/>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2" name="Oval 58"/>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3" name="Freeform 59"/>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4" name="Freeform 60"/>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35" name="Freeform 61"/>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6" name="Freeform 62"/>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29921370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t>Instead of being manually specified, the DR and BDR are elected among all the routers on the local network segment. The DR priority of a router interface determines the eligibility of the interface in the DR election and BDR election.</a:t>
            </a:r>
          </a:p>
          <a:p>
            <a:endParaRPr lang="en-US" altLang="zh-CN" dirty="0"/>
          </a:p>
        </p:txBody>
      </p:sp>
      <p:sp>
        <p:nvSpPr>
          <p:cNvPr id="4" name="文本占位符 3"/>
          <p:cNvSpPr>
            <a:spLocks noGrp="1"/>
          </p:cNvSpPr>
          <p:nvPr>
            <p:ph type="body" sz="quarter" idx="12"/>
          </p:nvPr>
        </p:nvSpPr>
        <p:spPr/>
        <p:txBody>
          <a:bodyPr/>
          <a:lstStyle/>
          <a:p>
            <a:r>
              <a:rPr lang="en-US" altLang="zh-CN" smtClean="0"/>
              <a:t>DR Election and BDR Election</a:t>
            </a:r>
            <a:endParaRPr lang="zh-CN" altLang="en-US" dirty="0"/>
          </a:p>
        </p:txBody>
      </p:sp>
      <p:grpSp>
        <p:nvGrpSpPr>
          <p:cNvPr id="8" name="组合 112"/>
          <p:cNvGrpSpPr/>
          <p:nvPr/>
        </p:nvGrpSpPr>
        <p:grpSpPr>
          <a:xfrm>
            <a:off x="3323692" y="2888940"/>
            <a:ext cx="5976664" cy="2994149"/>
            <a:chOff x="1662113" y="3007750"/>
            <a:chExt cx="5976664" cy="2994149"/>
          </a:xfrm>
        </p:grpSpPr>
        <p:sp>
          <p:nvSpPr>
            <p:cNvPr id="9" name="Line 3"/>
            <p:cNvSpPr>
              <a:spLocks noChangeShapeType="1"/>
            </p:cNvSpPr>
            <p:nvPr/>
          </p:nvSpPr>
          <p:spPr bwMode="auto">
            <a:xfrm>
              <a:off x="1801813" y="4730188"/>
              <a:ext cx="3419475" cy="0"/>
            </a:xfrm>
            <a:prstGeom prst="line">
              <a:avLst/>
            </a:prstGeom>
            <a:noFill/>
            <a:ln w="9525">
              <a:solidFill>
                <a:schemeClr val="tx1"/>
              </a:solidFill>
              <a:round/>
              <a:headEnd/>
              <a:tailEnd/>
            </a:ln>
          </p:spPr>
          <p:txBody>
            <a:bodyPr/>
            <a:lstStyle/>
            <a:p>
              <a:endParaRPr lang="zh-CN" altLang="en-US">
                <a:solidFill>
                  <a:srgbClr val="C00000"/>
                </a:solidFill>
                <a:latin typeface="+mn-ea"/>
                <a:ea typeface="+mn-ea"/>
              </a:endParaRPr>
            </a:p>
          </p:txBody>
        </p:sp>
        <p:sp>
          <p:nvSpPr>
            <p:cNvPr id="10" name="Text Box 4"/>
            <p:cNvSpPr txBox="1">
              <a:spLocks noChangeArrowheads="1"/>
            </p:cNvSpPr>
            <p:nvPr/>
          </p:nvSpPr>
          <p:spPr bwMode="auto">
            <a:xfrm>
              <a:off x="2844800" y="4815913"/>
              <a:ext cx="1038225" cy="274637"/>
            </a:xfrm>
            <a:prstGeom prst="rect">
              <a:avLst/>
            </a:prstGeom>
            <a:noFill/>
            <a:ln w="9525" algn="ctr">
              <a:noFill/>
              <a:miter lim="800000"/>
              <a:headEnd/>
              <a:tailEnd/>
            </a:ln>
          </p:spPr>
          <p:txBody>
            <a:bodyPr lIns="0" tIns="0" rIns="0" bIns="0" anchor="ctr" anchorCtr="1">
              <a:spAutoFit/>
            </a:bodyPr>
            <a:lstStyle/>
            <a:p>
              <a:pPr fontAlgn="base">
                <a:spcBef>
                  <a:spcPct val="50000"/>
                </a:spcBef>
              </a:pPr>
              <a:r>
                <a:rPr lang="en-US" altLang="zh-CN" sz="1800" b="1" dirty="0">
                  <a:solidFill>
                    <a:srgbClr val="C00000"/>
                  </a:solidFill>
                  <a:latin typeface="+mn-ea"/>
                  <a:ea typeface="+mn-ea"/>
                </a:rPr>
                <a:t>Ethernet</a:t>
              </a:r>
            </a:p>
          </p:txBody>
        </p:sp>
        <p:sp>
          <p:nvSpPr>
            <p:cNvPr id="11" name="Line 5"/>
            <p:cNvSpPr>
              <a:spLocks noChangeShapeType="1"/>
            </p:cNvSpPr>
            <p:nvPr/>
          </p:nvSpPr>
          <p:spPr bwMode="auto">
            <a:xfrm>
              <a:off x="2112963" y="4730188"/>
              <a:ext cx="0" cy="493712"/>
            </a:xfrm>
            <a:prstGeom prst="line">
              <a:avLst/>
            </a:prstGeom>
            <a:noFill/>
            <a:ln w="9525">
              <a:solidFill>
                <a:schemeClr val="tx1"/>
              </a:solidFill>
              <a:round/>
              <a:headEnd/>
              <a:tailEnd/>
            </a:ln>
          </p:spPr>
          <p:txBody>
            <a:bodyPr/>
            <a:lstStyle/>
            <a:p>
              <a:endParaRPr lang="zh-CN" altLang="en-US">
                <a:solidFill>
                  <a:srgbClr val="C00000"/>
                </a:solidFill>
                <a:latin typeface="+mn-ea"/>
                <a:ea typeface="+mn-ea"/>
              </a:endParaRPr>
            </a:p>
          </p:txBody>
        </p:sp>
        <p:sp>
          <p:nvSpPr>
            <p:cNvPr id="12" name="Line 6"/>
            <p:cNvSpPr>
              <a:spLocks noChangeShapeType="1"/>
            </p:cNvSpPr>
            <p:nvPr/>
          </p:nvSpPr>
          <p:spPr bwMode="auto">
            <a:xfrm>
              <a:off x="3381375" y="4198375"/>
              <a:ext cx="0" cy="531813"/>
            </a:xfrm>
            <a:prstGeom prst="line">
              <a:avLst/>
            </a:prstGeom>
            <a:noFill/>
            <a:ln w="9525">
              <a:solidFill>
                <a:schemeClr val="tx1"/>
              </a:solidFill>
              <a:round/>
              <a:headEnd/>
              <a:tailEnd/>
            </a:ln>
          </p:spPr>
          <p:txBody>
            <a:bodyPr/>
            <a:lstStyle/>
            <a:p>
              <a:endParaRPr lang="zh-CN" altLang="en-US">
                <a:solidFill>
                  <a:srgbClr val="C00000"/>
                </a:solidFill>
                <a:latin typeface="+mn-ea"/>
                <a:ea typeface="+mn-ea"/>
              </a:endParaRPr>
            </a:p>
          </p:txBody>
        </p:sp>
        <p:sp>
          <p:nvSpPr>
            <p:cNvPr id="13" name="Line 7"/>
            <p:cNvSpPr>
              <a:spLocks noChangeShapeType="1"/>
            </p:cNvSpPr>
            <p:nvPr/>
          </p:nvSpPr>
          <p:spPr bwMode="auto">
            <a:xfrm>
              <a:off x="4592638" y="4730188"/>
              <a:ext cx="0" cy="493712"/>
            </a:xfrm>
            <a:prstGeom prst="line">
              <a:avLst/>
            </a:prstGeom>
            <a:noFill/>
            <a:ln w="9525">
              <a:solidFill>
                <a:schemeClr val="tx1"/>
              </a:solidFill>
              <a:round/>
              <a:headEnd/>
              <a:tailEnd/>
            </a:ln>
          </p:spPr>
          <p:txBody>
            <a:bodyPr/>
            <a:lstStyle/>
            <a:p>
              <a:endParaRPr lang="zh-CN" altLang="en-US">
                <a:solidFill>
                  <a:srgbClr val="C00000"/>
                </a:solidFill>
                <a:latin typeface="+mn-ea"/>
                <a:ea typeface="+mn-ea"/>
              </a:endParaRPr>
            </a:p>
          </p:txBody>
        </p:sp>
        <p:sp>
          <p:nvSpPr>
            <p:cNvPr id="14" name="Text Box 8"/>
            <p:cNvSpPr txBox="1">
              <a:spLocks noChangeArrowheads="1"/>
            </p:cNvSpPr>
            <p:nvPr/>
          </p:nvSpPr>
          <p:spPr bwMode="auto">
            <a:xfrm>
              <a:off x="3527884" y="4149079"/>
              <a:ext cx="795151" cy="215444"/>
            </a:xfrm>
            <a:prstGeom prst="rect">
              <a:avLst/>
            </a:prstGeom>
            <a:noFill/>
            <a:ln w="9525">
              <a:noFill/>
              <a:miter lim="800000"/>
              <a:headEnd/>
              <a:tailEnd/>
            </a:ln>
          </p:spPr>
          <p:txBody>
            <a:bodyPr wrap="square" lIns="0" tIns="0" rIns="0" bIns="0" anchor="ctr" anchorCtr="1">
              <a:spAutoFit/>
            </a:bodyPr>
            <a:lstStyle/>
            <a:p>
              <a:pPr fontAlgn="base">
                <a:spcBef>
                  <a:spcPct val="50000"/>
                </a:spcBef>
              </a:pPr>
              <a:r>
                <a:rPr lang="en-US" altLang="zh-CN" sz="1400" b="1" dirty="0">
                  <a:solidFill>
                    <a:srgbClr val="C00000"/>
                  </a:solidFill>
                  <a:latin typeface="+mn-ea"/>
                  <a:ea typeface="+mn-ea"/>
                </a:rPr>
                <a:t>10.1.1.3</a:t>
              </a:r>
            </a:p>
          </p:txBody>
        </p:sp>
        <p:sp>
          <p:nvSpPr>
            <p:cNvPr id="15" name="Text Box 9"/>
            <p:cNvSpPr txBox="1">
              <a:spLocks noChangeArrowheads="1"/>
            </p:cNvSpPr>
            <p:nvPr/>
          </p:nvSpPr>
          <p:spPr bwMode="auto">
            <a:xfrm>
              <a:off x="2143124" y="4997639"/>
              <a:ext cx="736687" cy="215444"/>
            </a:xfrm>
            <a:prstGeom prst="rect">
              <a:avLst/>
            </a:prstGeom>
            <a:noFill/>
            <a:ln w="9525">
              <a:noFill/>
              <a:miter lim="800000"/>
              <a:headEnd/>
              <a:tailEnd/>
            </a:ln>
          </p:spPr>
          <p:txBody>
            <a:bodyPr wrap="square" lIns="0" tIns="0" rIns="0" bIns="0" anchor="ctr" anchorCtr="1">
              <a:spAutoFit/>
            </a:bodyPr>
            <a:lstStyle/>
            <a:p>
              <a:pPr fontAlgn="base">
                <a:spcBef>
                  <a:spcPct val="50000"/>
                </a:spcBef>
              </a:pPr>
              <a:r>
                <a:rPr lang="en-US" altLang="zh-CN" sz="1400" b="1" dirty="0">
                  <a:solidFill>
                    <a:srgbClr val="C00000"/>
                  </a:solidFill>
                  <a:latin typeface="+mn-ea"/>
                  <a:ea typeface="+mn-ea"/>
                </a:rPr>
                <a:t>10.1.1.2</a:t>
              </a:r>
            </a:p>
          </p:txBody>
        </p:sp>
        <p:sp>
          <p:nvSpPr>
            <p:cNvPr id="16" name="Text Box 10"/>
            <p:cNvSpPr txBox="1">
              <a:spLocks noChangeArrowheads="1"/>
            </p:cNvSpPr>
            <p:nvPr/>
          </p:nvSpPr>
          <p:spPr bwMode="auto">
            <a:xfrm>
              <a:off x="4594224" y="5017229"/>
              <a:ext cx="805867" cy="215444"/>
            </a:xfrm>
            <a:prstGeom prst="rect">
              <a:avLst/>
            </a:prstGeom>
            <a:noFill/>
            <a:ln w="9525">
              <a:noFill/>
              <a:miter lim="800000"/>
              <a:headEnd/>
              <a:tailEnd/>
            </a:ln>
          </p:spPr>
          <p:txBody>
            <a:bodyPr wrap="square" lIns="0" tIns="0" rIns="0" bIns="0" anchor="ctr" anchorCtr="1">
              <a:spAutoFit/>
            </a:bodyPr>
            <a:lstStyle/>
            <a:p>
              <a:pPr fontAlgn="base">
                <a:spcBef>
                  <a:spcPct val="50000"/>
                </a:spcBef>
              </a:pPr>
              <a:r>
                <a:rPr lang="en-US" altLang="zh-CN" sz="1400" b="1" dirty="0">
                  <a:solidFill>
                    <a:srgbClr val="C00000"/>
                  </a:solidFill>
                  <a:latin typeface="+mn-ea"/>
                  <a:ea typeface="+mn-ea"/>
                </a:rPr>
                <a:t>10.1.1.1</a:t>
              </a:r>
            </a:p>
          </p:txBody>
        </p:sp>
        <p:sp>
          <p:nvSpPr>
            <p:cNvPr id="17" name="Text Box 11"/>
            <p:cNvSpPr txBox="1">
              <a:spLocks noChangeArrowheads="1"/>
            </p:cNvSpPr>
            <p:nvPr/>
          </p:nvSpPr>
          <p:spPr bwMode="auto">
            <a:xfrm>
              <a:off x="1662113" y="4896796"/>
              <a:ext cx="376237" cy="246221"/>
            </a:xfrm>
            <a:prstGeom prst="rect">
              <a:avLst/>
            </a:prstGeom>
            <a:noFill/>
            <a:ln w="9525">
              <a:noFill/>
              <a:miter lim="800000"/>
              <a:headEnd/>
              <a:tailEnd/>
            </a:ln>
          </p:spPr>
          <p:txBody>
            <a:bodyPr lIns="0" tIns="0" rIns="0" bIns="0" anchor="ctr" anchorCtr="1">
              <a:spAutoFit/>
            </a:bodyPr>
            <a:lstStyle/>
            <a:p>
              <a:pPr fontAlgn="base">
                <a:spcBef>
                  <a:spcPct val="50000"/>
                </a:spcBef>
              </a:pPr>
              <a:r>
                <a:rPr lang="en-US" altLang="zh-CN" sz="1600" b="1" dirty="0">
                  <a:solidFill>
                    <a:srgbClr val="C00000"/>
                  </a:solidFill>
                  <a:latin typeface="+mn-ea"/>
                  <a:ea typeface="+mn-ea"/>
                </a:rPr>
                <a:t>90</a:t>
              </a:r>
            </a:p>
          </p:txBody>
        </p:sp>
        <p:sp>
          <p:nvSpPr>
            <p:cNvPr id="18" name="Text Box 12"/>
            <p:cNvSpPr txBox="1">
              <a:spLocks noChangeArrowheads="1"/>
            </p:cNvSpPr>
            <p:nvPr/>
          </p:nvSpPr>
          <p:spPr bwMode="auto">
            <a:xfrm>
              <a:off x="2574925" y="5469963"/>
              <a:ext cx="628650" cy="274637"/>
            </a:xfrm>
            <a:prstGeom prst="rect">
              <a:avLst/>
            </a:prstGeom>
            <a:noFill/>
            <a:ln w="9525">
              <a:noFill/>
              <a:miter lim="800000"/>
              <a:headEnd/>
              <a:tailEnd/>
            </a:ln>
          </p:spPr>
          <p:txBody>
            <a:bodyPr lIns="0" tIns="0" rIns="0" bIns="0" anchor="ctr" anchorCtr="1">
              <a:spAutoFit/>
            </a:bodyPr>
            <a:lstStyle/>
            <a:p>
              <a:pPr fontAlgn="base">
                <a:spcBef>
                  <a:spcPct val="50000"/>
                </a:spcBef>
              </a:pPr>
              <a:r>
                <a:rPr lang="en-US" altLang="zh-CN" sz="1800" dirty="0">
                  <a:solidFill>
                    <a:srgbClr val="C00000"/>
                  </a:solidFill>
                  <a:latin typeface="+mn-ea"/>
                  <a:ea typeface="+mn-ea"/>
                </a:rPr>
                <a:t>BDR</a:t>
              </a:r>
            </a:p>
          </p:txBody>
        </p:sp>
        <p:sp>
          <p:nvSpPr>
            <p:cNvPr id="19" name="Text Box 13"/>
            <p:cNvSpPr txBox="1">
              <a:spLocks noChangeArrowheads="1"/>
            </p:cNvSpPr>
            <p:nvPr/>
          </p:nvSpPr>
          <p:spPr bwMode="auto">
            <a:xfrm>
              <a:off x="4951413" y="5408050"/>
              <a:ext cx="628650" cy="274638"/>
            </a:xfrm>
            <a:prstGeom prst="rect">
              <a:avLst/>
            </a:prstGeom>
            <a:noFill/>
            <a:ln w="9525">
              <a:noFill/>
              <a:miter lim="800000"/>
              <a:headEnd/>
              <a:tailEnd/>
            </a:ln>
          </p:spPr>
          <p:txBody>
            <a:bodyPr lIns="0" tIns="0" rIns="0" bIns="0" anchor="ctr" anchorCtr="1">
              <a:spAutoFit/>
            </a:bodyPr>
            <a:lstStyle/>
            <a:p>
              <a:pPr fontAlgn="base">
                <a:spcBef>
                  <a:spcPct val="50000"/>
                </a:spcBef>
              </a:pPr>
              <a:r>
                <a:rPr lang="en-US" altLang="zh-CN" sz="1800" dirty="0">
                  <a:solidFill>
                    <a:srgbClr val="C00000"/>
                  </a:solidFill>
                  <a:latin typeface="+mn-ea"/>
                  <a:ea typeface="+mn-ea"/>
                </a:rPr>
                <a:t>DR</a:t>
              </a:r>
            </a:p>
          </p:txBody>
        </p:sp>
        <p:sp>
          <p:nvSpPr>
            <p:cNvPr id="20" name="Text Box 14"/>
            <p:cNvSpPr txBox="1">
              <a:spLocks noChangeArrowheads="1"/>
            </p:cNvSpPr>
            <p:nvPr/>
          </p:nvSpPr>
          <p:spPr bwMode="auto">
            <a:xfrm>
              <a:off x="4102100" y="4904733"/>
              <a:ext cx="492125" cy="246221"/>
            </a:xfrm>
            <a:prstGeom prst="rect">
              <a:avLst/>
            </a:prstGeom>
            <a:noFill/>
            <a:ln w="9525">
              <a:noFill/>
              <a:miter lim="800000"/>
              <a:headEnd/>
              <a:tailEnd/>
            </a:ln>
          </p:spPr>
          <p:txBody>
            <a:bodyPr lIns="0" tIns="0" rIns="0" bIns="0" anchor="ctr" anchorCtr="1">
              <a:spAutoFit/>
            </a:bodyPr>
            <a:lstStyle/>
            <a:p>
              <a:pPr fontAlgn="base">
                <a:spcBef>
                  <a:spcPct val="50000"/>
                </a:spcBef>
              </a:pPr>
              <a:r>
                <a:rPr lang="en-US" altLang="zh-CN" sz="1600" b="1" dirty="0">
                  <a:solidFill>
                    <a:srgbClr val="C00000"/>
                  </a:solidFill>
                  <a:latin typeface="+mn-ea"/>
                  <a:ea typeface="+mn-ea"/>
                </a:rPr>
                <a:t>100</a:t>
              </a:r>
            </a:p>
          </p:txBody>
        </p:sp>
        <p:sp>
          <p:nvSpPr>
            <p:cNvPr id="21" name="Text Box 15"/>
            <p:cNvSpPr txBox="1">
              <a:spLocks noChangeArrowheads="1"/>
            </p:cNvSpPr>
            <p:nvPr/>
          </p:nvSpPr>
          <p:spPr bwMode="auto">
            <a:xfrm>
              <a:off x="2843213" y="4258621"/>
              <a:ext cx="492125" cy="246221"/>
            </a:xfrm>
            <a:prstGeom prst="rect">
              <a:avLst/>
            </a:prstGeom>
            <a:noFill/>
            <a:ln w="9525">
              <a:noFill/>
              <a:miter lim="800000"/>
              <a:headEnd/>
              <a:tailEnd/>
            </a:ln>
          </p:spPr>
          <p:txBody>
            <a:bodyPr lIns="0" tIns="0" rIns="0" bIns="0" anchor="ctr" anchorCtr="1">
              <a:spAutoFit/>
            </a:bodyPr>
            <a:lstStyle/>
            <a:p>
              <a:pPr fontAlgn="base">
                <a:spcBef>
                  <a:spcPct val="50000"/>
                </a:spcBef>
              </a:pPr>
              <a:r>
                <a:rPr lang="en-US" altLang="zh-CN" sz="1600" b="1" dirty="0">
                  <a:solidFill>
                    <a:srgbClr val="C00000"/>
                  </a:solidFill>
                  <a:latin typeface="+mn-ea"/>
                  <a:ea typeface="+mn-ea"/>
                </a:rPr>
                <a:t>120</a:t>
              </a:r>
            </a:p>
          </p:txBody>
        </p:sp>
        <p:sp>
          <p:nvSpPr>
            <p:cNvPr id="22" name="AutoShape 19"/>
            <p:cNvSpPr>
              <a:spLocks noChangeArrowheads="1"/>
            </p:cNvSpPr>
            <p:nvPr/>
          </p:nvSpPr>
          <p:spPr bwMode="auto">
            <a:xfrm>
              <a:off x="4574597" y="3007750"/>
              <a:ext cx="3064180" cy="827398"/>
            </a:xfrm>
            <a:prstGeom prst="wedgeRectCallout">
              <a:avLst>
                <a:gd name="adj1" fmla="val -77640"/>
                <a:gd name="adj2" fmla="val 48879"/>
              </a:avLst>
            </a:prstGeom>
            <a:solidFill>
              <a:schemeClr val="bg1"/>
            </a:solidFill>
            <a:ln w="3175" algn="ctr">
              <a:solidFill>
                <a:srgbClr val="999999"/>
              </a:solidFill>
              <a:miter lim="800000"/>
              <a:headEnd/>
              <a:tailEnd/>
            </a:ln>
          </p:spPr>
          <p:txBody>
            <a:bodyPr lIns="0" tIns="0" rIns="0" bIns="0" anchor="ctr" anchorCtr="1"/>
            <a:lstStyle/>
            <a:p>
              <a:pPr algn="ctr" fontAlgn="base">
                <a:spcBef>
                  <a:spcPct val="20000"/>
                </a:spcBef>
                <a:buClr>
                  <a:srgbClr val="A50021"/>
                </a:buClr>
                <a:buSzPct val="80000"/>
                <a:buFont typeface="Wingdings" pitchFamily="2" charset="2"/>
                <a:buNone/>
              </a:pPr>
              <a:r>
                <a:rPr lang="en-US" altLang="zh-CN" sz="1800" dirty="0" smtClean="0">
                  <a:solidFill>
                    <a:srgbClr val="C00000"/>
                  </a:solidFill>
                  <a:latin typeface="+mn-ea"/>
                  <a:ea typeface="+mn-ea"/>
                </a:rPr>
                <a:t>Router with highest Router Priority may not be DR/BDR</a:t>
              </a:r>
              <a:endParaRPr lang="en-US" altLang="zh-CN" sz="1800" dirty="0">
                <a:solidFill>
                  <a:srgbClr val="C00000"/>
                </a:solidFill>
                <a:latin typeface="+mn-ea"/>
                <a:ea typeface="+mn-ea"/>
              </a:endParaRPr>
            </a:p>
          </p:txBody>
        </p:sp>
        <p:grpSp>
          <p:nvGrpSpPr>
            <p:cNvPr id="23" name="Group 40"/>
            <p:cNvGrpSpPr>
              <a:grpSpLocks noChangeAspect="1"/>
            </p:cNvGrpSpPr>
            <p:nvPr/>
          </p:nvGrpSpPr>
          <p:grpSpPr bwMode="auto">
            <a:xfrm>
              <a:off x="4211960" y="5239899"/>
              <a:ext cx="803275" cy="762000"/>
              <a:chOff x="3810" y="540"/>
              <a:chExt cx="506" cy="480"/>
            </a:xfrm>
          </p:grpSpPr>
          <p:sp>
            <p:nvSpPr>
              <p:cNvPr id="46"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47"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solidFill>
                    <a:srgbClr val="C00000"/>
                  </a:solidFill>
                  <a:latin typeface="+mn-ea"/>
                  <a:ea typeface="+mn-ea"/>
                </a:endParaRPr>
              </a:p>
            </p:txBody>
          </p:sp>
          <p:sp>
            <p:nvSpPr>
              <p:cNvPr id="48"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solidFill>
                    <a:srgbClr val="C00000"/>
                  </a:solidFill>
                  <a:latin typeface="+mn-ea"/>
                  <a:ea typeface="+mn-ea"/>
                </a:endParaRPr>
              </a:p>
            </p:txBody>
          </p:sp>
          <p:sp>
            <p:nvSpPr>
              <p:cNvPr id="49"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50"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51"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solidFill>
                    <a:srgbClr val="C00000"/>
                  </a:solidFill>
                  <a:latin typeface="+mn-ea"/>
                  <a:ea typeface="+mn-ea"/>
                </a:endParaRPr>
              </a:p>
            </p:txBody>
          </p:sp>
          <p:sp>
            <p:nvSpPr>
              <p:cNvPr id="52"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solidFill>
                    <a:srgbClr val="C00000"/>
                  </a:solidFill>
                  <a:latin typeface="+mn-ea"/>
                  <a:ea typeface="+mn-ea"/>
                </a:endParaRPr>
              </a:p>
            </p:txBody>
          </p:sp>
          <p:sp>
            <p:nvSpPr>
              <p:cNvPr id="53"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solidFill>
                    <a:srgbClr val="C00000"/>
                  </a:solidFill>
                  <a:latin typeface="+mn-ea"/>
                  <a:ea typeface="+mn-ea"/>
                </a:endParaRPr>
              </a:p>
            </p:txBody>
          </p:sp>
          <p:sp>
            <p:nvSpPr>
              <p:cNvPr id="54"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55"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solidFill>
                    <a:srgbClr val="C00000"/>
                  </a:solidFill>
                  <a:latin typeface="+mn-ea"/>
                  <a:ea typeface="+mn-ea"/>
                </a:endParaRPr>
              </a:p>
            </p:txBody>
          </p:sp>
        </p:grpSp>
        <p:grpSp>
          <p:nvGrpSpPr>
            <p:cNvPr id="24" name="Group 40"/>
            <p:cNvGrpSpPr>
              <a:grpSpLocks noChangeAspect="1"/>
            </p:cNvGrpSpPr>
            <p:nvPr/>
          </p:nvGrpSpPr>
          <p:grpSpPr bwMode="auto">
            <a:xfrm>
              <a:off x="1691680" y="5239899"/>
              <a:ext cx="803275" cy="762000"/>
              <a:chOff x="3810" y="540"/>
              <a:chExt cx="506" cy="480"/>
            </a:xfrm>
          </p:grpSpPr>
          <p:sp>
            <p:nvSpPr>
              <p:cNvPr id="36"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37"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solidFill>
                    <a:srgbClr val="C00000"/>
                  </a:solidFill>
                  <a:latin typeface="+mn-ea"/>
                  <a:ea typeface="+mn-ea"/>
                </a:endParaRPr>
              </a:p>
            </p:txBody>
          </p:sp>
          <p:sp>
            <p:nvSpPr>
              <p:cNvPr id="38"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solidFill>
                    <a:srgbClr val="C00000"/>
                  </a:solidFill>
                  <a:latin typeface="+mn-ea"/>
                  <a:ea typeface="+mn-ea"/>
                </a:endParaRPr>
              </a:p>
            </p:txBody>
          </p:sp>
          <p:sp>
            <p:nvSpPr>
              <p:cNvPr id="39"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40"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41"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solidFill>
                    <a:srgbClr val="C00000"/>
                  </a:solidFill>
                  <a:latin typeface="+mn-ea"/>
                  <a:ea typeface="+mn-ea"/>
                </a:endParaRPr>
              </a:p>
            </p:txBody>
          </p:sp>
          <p:sp>
            <p:nvSpPr>
              <p:cNvPr id="42"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solidFill>
                    <a:srgbClr val="C00000"/>
                  </a:solidFill>
                  <a:latin typeface="+mn-ea"/>
                  <a:ea typeface="+mn-ea"/>
                </a:endParaRPr>
              </a:p>
            </p:txBody>
          </p:sp>
          <p:sp>
            <p:nvSpPr>
              <p:cNvPr id="43"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solidFill>
                    <a:srgbClr val="C00000"/>
                  </a:solidFill>
                  <a:latin typeface="+mn-ea"/>
                  <a:ea typeface="+mn-ea"/>
                </a:endParaRPr>
              </a:p>
            </p:txBody>
          </p:sp>
          <p:sp>
            <p:nvSpPr>
              <p:cNvPr id="44"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45"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solidFill>
                    <a:srgbClr val="C00000"/>
                  </a:solidFill>
                  <a:latin typeface="+mn-ea"/>
                  <a:ea typeface="+mn-ea"/>
                </a:endParaRPr>
              </a:p>
            </p:txBody>
          </p:sp>
        </p:grpSp>
        <p:grpSp>
          <p:nvGrpSpPr>
            <p:cNvPr id="25" name="Group 40"/>
            <p:cNvGrpSpPr>
              <a:grpSpLocks noChangeAspect="1"/>
            </p:cNvGrpSpPr>
            <p:nvPr/>
          </p:nvGrpSpPr>
          <p:grpSpPr bwMode="auto">
            <a:xfrm>
              <a:off x="2987824" y="3439699"/>
              <a:ext cx="803275" cy="762000"/>
              <a:chOff x="3810" y="540"/>
              <a:chExt cx="506" cy="480"/>
            </a:xfrm>
          </p:grpSpPr>
          <p:sp>
            <p:nvSpPr>
              <p:cNvPr id="26"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27"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solidFill>
                    <a:srgbClr val="C00000"/>
                  </a:solidFill>
                  <a:latin typeface="+mn-ea"/>
                  <a:ea typeface="+mn-ea"/>
                </a:endParaRPr>
              </a:p>
            </p:txBody>
          </p:sp>
          <p:sp>
            <p:nvSpPr>
              <p:cNvPr id="28"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solidFill>
                    <a:srgbClr val="C00000"/>
                  </a:solidFill>
                  <a:latin typeface="+mn-ea"/>
                  <a:ea typeface="+mn-ea"/>
                </a:endParaRPr>
              </a:p>
            </p:txBody>
          </p:sp>
          <p:sp>
            <p:nvSpPr>
              <p:cNvPr id="29"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30"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31"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solidFill>
                    <a:srgbClr val="C00000"/>
                  </a:solidFill>
                  <a:latin typeface="+mn-ea"/>
                  <a:ea typeface="+mn-ea"/>
                </a:endParaRPr>
              </a:p>
            </p:txBody>
          </p:sp>
          <p:sp>
            <p:nvSpPr>
              <p:cNvPr id="32"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solidFill>
                    <a:srgbClr val="C00000"/>
                  </a:solidFill>
                  <a:latin typeface="+mn-ea"/>
                  <a:ea typeface="+mn-ea"/>
                </a:endParaRPr>
              </a:p>
            </p:txBody>
          </p:sp>
          <p:sp>
            <p:nvSpPr>
              <p:cNvPr id="33"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solidFill>
                    <a:srgbClr val="C00000"/>
                  </a:solidFill>
                  <a:latin typeface="+mn-ea"/>
                  <a:ea typeface="+mn-ea"/>
                </a:endParaRPr>
              </a:p>
            </p:txBody>
          </p:sp>
          <p:sp>
            <p:nvSpPr>
              <p:cNvPr id="34"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solidFill>
                    <a:srgbClr val="C00000"/>
                  </a:solidFill>
                  <a:latin typeface="+mn-ea"/>
                  <a:ea typeface="+mn-ea"/>
                </a:endParaRPr>
              </a:p>
            </p:txBody>
          </p:sp>
          <p:sp>
            <p:nvSpPr>
              <p:cNvPr id="35"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solidFill>
                    <a:srgbClr val="C00000"/>
                  </a:solidFill>
                  <a:latin typeface="+mn-ea"/>
                  <a:ea typeface="+mn-ea"/>
                </a:endParaRPr>
              </a:p>
            </p:txBody>
          </p:sp>
        </p:grpSp>
      </p:grpSp>
      <p:sp>
        <p:nvSpPr>
          <p:cNvPr id="56" name="AutoShape 20"/>
          <p:cNvSpPr>
            <a:spLocks noChangeArrowheads="1"/>
          </p:cNvSpPr>
          <p:nvPr/>
        </p:nvSpPr>
        <p:spPr bwMode="auto">
          <a:xfrm>
            <a:off x="7428148" y="5193196"/>
            <a:ext cx="3276364" cy="828092"/>
          </a:xfrm>
          <a:prstGeom prst="roundRect">
            <a:avLst>
              <a:gd name="adj" fmla="val 19009"/>
            </a:avLst>
          </a:prstGeom>
          <a:solidFill>
            <a:schemeClr val="bg1"/>
          </a:solidFill>
          <a:ln w="3175" algn="ctr">
            <a:solidFill>
              <a:srgbClr val="777777"/>
            </a:solidFill>
            <a:round/>
            <a:headEnd/>
            <a:tailEnd/>
          </a:ln>
        </p:spPr>
        <p:txBody>
          <a:bodyPr lIns="0" tIns="0" rIns="0" bIns="0" anchor="ctr" anchorCtr="1"/>
          <a:lstStyle/>
          <a:p>
            <a:pPr algn="ctr" fontAlgn="base">
              <a:spcBef>
                <a:spcPct val="20000"/>
              </a:spcBef>
              <a:buClr>
                <a:srgbClr val="A50021"/>
              </a:buClr>
              <a:buSzPct val="80000"/>
              <a:buFont typeface="Wingdings" pitchFamily="2" charset="2"/>
              <a:buNone/>
            </a:pPr>
            <a:r>
              <a:rPr lang="en-US" altLang="zh-CN" sz="1800" b="1" dirty="0" smtClean="0">
                <a:solidFill>
                  <a:srgbClr val="C00000"/>
                </a:solidFill>
                <a:latin typeface="+mn-ea"/>
                <a:ea typeface="+mn-ea"/>
              </a:rPr>
              <a:t>Red numbers indicate Router Priority of interface</a:t>
            </a:r>
            <a:endParaRPr lang="en-US" altLang="zh-CN" sz="1800" b="1" dirty="0">
              <a:solidFill>
                <a:srgbClr val="C00000"/>
              </a:solidFill>
              <a:latin typeface="+mn-ea"/>
              <a:ea typeface="+mn-ea"/>
            </a:endParaRPr>
          </a:p>
        </p:txBody>
      </p:sp>
    </p:spTree>
    <p:extLst>
      <p:ext uri="{BB962C8B-B14F-4D97-AF65-F5344CB8AC3E}">
        <p14:creationId xmlns:p14="http://schemas.microsoft.com/office/powerpoint/2010/main" val="36176650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sz="1800" dirty="0" smtClean="0"/>
              <a:t>DR election and BDR election takes time and affects the speed of OSPF route convergence. During the actual OSPF application, the broadcast network and NBMA network types are often changed to the P2P type to prevent the election of the DR or BDR. The following command is used to change the network type of an OSPF network interface:</a:t>
            </a:r>
          </a:p>
          <a:p>
            <a:endParaRPr lang="en-US" altLang="zh-CN" sz="1800" dirty="0" smtClean="0"/>
          </a:p>
          <a:p>
            <a:r>
              <a:rPr lang="en-US" altLang="zh-CN" sz="1800" dirty="0" smtClean="0"/>
              <a:t>The following figure describes whether adjacencies are established with neighbors for different network types: </a:t>
            </a:r>
            <a:endParaRPr lang="zh-CN" altLang="zh-CN" sz="1800" dirty="0" smtClean="0"/>
          </a:p>
          <a:p>
            <a:endParaRPr lang="en-US" altLang="zh-CN" sz="1800" dirty="0" smtClean="0"/>
          </a:p>
          <a:p>
            <a:endParaRPr lang="en-US" altLang="zh-CN" sz="1800" dirty="0" smtClean="0"/>
          </a:p>
          <a:p>
            <a:endParaRPr lang="en-US" altLang="zh-CN" sz="1800" dirty="0"/>
          </a:p>
        </p:txBody>
      </p:sp>
      <p:sp>
        <p:nvSpPr>
          <p:cNvPr id="4" name="文本占位符 3"/>
          <p:cNvSpPr>
            <a:spLocks noGrp="1"/>
          </p:cNvSpPr>
          <p:nvPr>
            <p:ph type="body" sz="quarter" idx="12"/>
          </p:nvPr>
        </p:nvSpPr>
        <p:spPr/>
        <p:txBody>
          <a:bodyPr/>
          <a:lstStyle/>
          <a:p>
            <a:r>
              <a:rPr lang="en-US" altLang="zh-CN" smtClean="0"/>
              <a:t>DR Election and BDR Election</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4096599400"/>
              </p:ext>
            </p:extLst>
          </p:nvPr>
        </p:nvGraphicFramePr>
        <p:xfrm>
          <a:off x="3329968" y="2924944"/>
          <a:ext cx="5532064" cy="388956"/>
        </p:xfrm>
        <a:graphic>
          <a:graphicData uri="http://schemas.openxmlformats.org/drawingml/2006/table">
            <a:tbl>
              <a:tblPr/>
              <a:tblGrid>
                <a:gridCol w="5532064"/>
              </a:tblGrid>
              <a:tr h="388956">
                <a:tc>
                  <a:txBody>
                    <a:bodyPr/>
                    <a:lstStyle/>
                    <a:p>
                      <a:pPr>
                        <a:lnSpc>
                          <a:spcPct val="150000"/>
                        </a:lnSpc>
                        <a:spcAft>
                          <a:spcPts val="0"/>
                        </a:spcAft>
                      </a:pPr>
                      <a:r>
                        <a:rPr lang="en-US" sz="1600" b="1" dirty="0">
                          <a:solidFill>
                            <a:srgbClr val="C00000"/>
                          </a:solidFill>
                          <a:latin typeface="+mn-ea"/>
                          <a:ea typeface="+mn-ea"/>
                        </a:rPr>
                        <a:t>[RTB-Ethernet0/0] </a:t>
                      </a:r>
                      <a:r>
                        <a:rPr lang="en-US" sz="1600" b="1" dirty="0" err="1">
                          <a:solidFill>
                            <a:srgbClr val="C00000"/>
                          </a:solidFill>
                          <a:latin typeface="+mn-ea"/>
                          <a:ea typeface="+mn-ea"/>
                        </a:rPr>
                        <a:t>ospf</a:t>
                      </a:r>
                      <a:r>
                        <a:rPr lang="en-US" sz="1600" b="1" dirty="0">
                          <a:solidFill>
                            <a:srgbClr val="C00000"/>
                          </a:solidFill>
                          <a:latin typeface="+mn-ea"/>
                          <a:ea typeface="+mn-ea"/>
                        </a:rPr>
                        <a:t> network-type p2p</a:t>
                      </a:r>
                      <a:endParaRPr lang="zh-CN" sz="1600" dirty="0">
                        <a:solidFill>
                          <a:srgbClr val="C00000"/>
                        </a:solidFill>
                        <a:latin typeface="+mn-ea"/>
                        <a:ea typeface="+mn-ea"/>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308266744"/>
              </p:ext>
            </p:extLst>
          </p:nvPr>
        </p:nvGraphicFramePr>
        <p:xfrm>
          <a:off x="1559496" y="4221088"/>
          <a:ext cx="9073007" cy="1961570"/>
        </p:xfrm>
        <a:graphic>
          <a:graphicData uri="http://schemas.openxmlformats.org/drawingml/2006/table">
            <a:tbl>
              <a:tblPr firstRow="1" bandRow="1">
                <a:tableStyleId>{5C22544A-7EE6-4342-B048-85BDC9FD1C3A}</a:tableStyleId>
              </a:tblPr>
              <a:tblGrid>
                <a:gridCol w="2465996">
                  <a:extLst>
                    <a:ext uri="{9D8B030D-6E8A-4147-A177-3AD203B41FA5}">
                      <a16:colId xmlns:a16="http://schemas.microsoft.com/office/drawing/2014/main" xmlns="" val="20000"/>
                    </a:ext>
                  </a:extLst>
                </a:gridCol>
                <a:gridCol w="6607011">
                  <a:extLst>
                    <a:ext uri="{9D8B030D-6E8A-4147-A177-3AD203B41FA5}">
                      <a16:colId xmlns:a16="http://schemas.microsoft.com/office/drawing/2014/main" xmlns="" val="20001"/>
                    </a:ext>
                  </a:extLst>
                </a:gridCol>
              </a:tblGrid>
              <a:tr h="335254">
                <a:tc>
                  <a:txBody>
                    <a:bodyPr/>
                    <a:lstStyle/>
                    <a:p>
                      <a:r>
                        <a:rPr lang="en-US" altLang="zh-CN" sz="1600" dirty="0" smtClean="0">
                          <a:solidFill>
                            <a:schemeClr val="tx1"/>
                          </a:solidFill>
                          <a:latin typeface="+mn-ea"/>
                          <a:ea typeface="+mn-ea"/>
                        </a:rPr>
                        <a:t>Network</a:t>
                      </a:r>
                      <a:r>
                        <a:rPr lang="en-US" altLang="zh-CN" sz="1600" baseline="0" dirty="0" smtClean="0">
                          <a:solidFill>
                            <a:schemeClr val="tx1"/>
                          </a:solidFill>
                          <a:latin typeface="+mn-ea"/>
                          <a:ea typeface="+mn-ea"/>
                        </a:rPr>
                        <a:t> Type</a:t>
                      </a:r>
                      <a:endParaRPr lang="zh-CN" altLang="en-US" sz="16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US" altLang="zh-CN" sz="1600" dirty="0" smtClean="0">
                          <a:solidFill>
                            <a:schemeClr val="tx1"/>
                          </a:solidFill>
                          <a:latin typeface="+mn-ea"/>
                          <a:ea typeface="+mn-ea"/>
                        </a:rPr>
                        <a:t>Establish Adjacency with</a:t>
                      </a:r>
                      <a:r>
                        <a:rPr lang="en-US" altLang="zh-CN" sz="1600" baseline="0" dirty="0" smtClean="0">
                          <a:solidFill>
                            <a:schemeClr val="tx1"/>
                          </a:solidFill>
                          <a:latin typeface="+mn-ea"/>
                          <a:ea typeface="+mn-ea"/>
                        </a:rPr>
                        <a:t> Neighbor or not</a:t>
                      </a:r>
                      <a:endParaRPr lang="zh-CN" altLang="en-US" sz="16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335254">
                <a:tc>
                  <a:txBody>
                    <a:bodyPr/>
                    <a:lstStyle/>
                    <a:p>
                      <a:r>
                        <a:rPr lang="en-US" altLang="zh-CN" sz="1600" dirty="0">
                          <a:solidFill>
                            <a:schemeClr val="tx1"/>
                          </a:solidFill>
                          <a:latin typeface="+mn-ea"/>
                          <a:ea typeface="+mn-ea"/>
                        </a:rPr>
                        <a:t>Point-to-Point</a:t>
                      </a:r>
                      <a:endParaRPr lang="zh-CN" altLang="en-US" sz="16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dirty="0" smtClean="0">
                          <a:solidFill>
                            <a:schemeClr val="tx1"/>
                          </a:solidFill>
                          <a:latin typeface="+mn-ea"/>
                          <a:ea typeface="+mn-ea"/>
                        </a:rPr>
                        <a:t>Neighbors</a:t>
                      </a:r>
                      <a:r>
                        <a:rPr lang="en-US" altLang="zh-CN" sz="1600" baseline="0" dirty="0" smtClean="0">
                          <a:solidFill>
                            <a:schemeClr val="tx1"/>
                          </a:solidFill>
                          <a:latin typeface="+mn-ea"/>
                          <a:ea typeface="+mn-ea"/>
                        </a:rPr>
                        <a:t> always become adjacent</a:t>
                      </a:r>
                      <a:endParaRPr lang="zh-CN" altLang="en-US" sz="16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5254">
                <a:tc>
                  <a:txBody>
                    <a:bodyPr/>
                    <a:lstStyle/>
                    <a:p>
                      <a:r>
                        <a:rPr lang="en-US" altLang="zh-CN" sz="1600" dirty="0">
                          <a:solidFill>
                            <a:schemeClr val="tx1"/>
                          </a:solidFill>
                          <a:latin typeface="+mn-ea"/>
                          <a:ea typeface="+mn-ea"/>
                        </a:rPr>
                        <a:t>Point-to-</a:t>
                      </a:r>
                      <a:r>
                        <a:rPr lang="en-US" altLang="zh-CN" sz="1600" dirty="0" err="1">
                          <a:solidFill>
                            <a:schemeClr val="tx1"/>
                          </a:solidFill>
                          <a:latin typeface="+mn-ea"/>
                          <a:ea typeface="+mn-ea"/>
                        </a:rPr>
                        <a:t>MultiPoint</a:t>
                      </a:r>
                      <a:endParaRPr lang="zh-CN" altLang="en-US" sz="16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latin typeface="+mn-ea"/>
                          <a:ea typeface="+mn-ea"/>
                        </a:rPr>
                        <a:t>Neighbors</a:t>
                      </a:r>
                      <a:r>
                        <a:rPr lang="en-US" altLang="zh-CN" sz="1600" baseline="0" dirty="0" smtClean="0">
                          <a:solidFill>
                            <a:schemeClr val="tx1"/>
                          </a:solidFill>
                          <a:latin typeface="+mn-ea"/>
                          <a:ea typeface="+mn-ea"/>
                        </a:rPr>
                        <a:t> always become adjacent</a:t>
                      </a:r>
                      <a:endParaRPr lang="zh-CN" altLang="en-US" sz="16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55730">
                <a:tc>
                  <a:txBody>
                    <a:bodyPr/>
                    <a:lstStyle/>
                    <a:p>
                      <a:endParaRPr lang="en-US" altLang="zh-CN" sz="1600" dirty="0">
                        <a:solidFill>
                          <a:schemeClr val="tx1"/>
                        </a:solidFill>
                        <a:latin typeface="+mn-ea"/>
                        <a:ea typeface="+mn-ea"/>
                      </a:endParaRPr>
                    </a:p>
                    <a:p>
                      <a:r>
                        <a:rPr lang="en-US" altLang="zh-CN" sz="1600" dirty="0">
                          <a:solidFill>
                            <a:schemeClr val="tx1"/>
                          </a:solidFill>
                          <a:latin typeface="+mn-ea"/>
                          <a:ea typeface="+mn-ea"/>
                        </a:rPr>
                        <a:t>Broadcast</a:t>
                      </a:r>
                    </a:p>
                    <a:p>
                      <a:r>
                        <a:rPr lang="en-US" altLang="zh-CN" sz="1600" dirty="0">
                          <a:solidFill>
                            <a:schemeClr val="tx1"/>
                          </a:solidFill>
                          <a:latin typeface="+mn-ea"/>
                          <a:ea typeface="+mn-ea"/>
                        </a:rPr>
                        <a:t>NBMA</a:t>
                      </a:r>
                      <a:endParaRPr lang="zh-CN" altLang="en-US" sz="16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altLang="zh-CN" sz="1600" dirty="0" smtClean="0">
                          <a:solidFill>
                            <a:schemeClr val="tx1"/>
                          </a:solidFill>
                          <a:latin typeface="+mn-ea"/>
                          <a:ea typeface="+mn-ea"/>
                        </a:rPr>
                        <a:t>DR</a:t>
                      </a:r>
                      <a:r>
                        <a:rPr lang="en-US" altLang="zh-CN" sz="1600" baseline="0" dirty="0" smtClean="0">
                          <a:solidFill>
                            <a:schemeClr val="tx1"/>
                          </a:solidFill>
                          <a:latin typeface="+mn-ea"/>
                          <a:ea typeface="+mn-ea"/>
                        </a:rPr>
                        <a:t> is always adjacent to all the other routers including BDR; BDR is always adjacent to all the other routers including DR; Routers whose interface state is DR, Other is adjacent to only DR and BDR.</a:t>
                      </a:r>
                      <a:endParaRPr lang="zh-CN" altLang="en-US" sz="16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66299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smtClean="0"/>
              <a:t>Neighbor relationship establishment on a broadcast network:</a:t>
            </a:r>
            <a:endParaRPr lang="zh-CN" altLang="zh-CN" smtClean="0"/>
          </a:p>
          <a:p>
            <a:endParaRPr lang="en-US" altLang="zh-CN" dirty="0" smtClean="0"/>
          </a:p>
        </p:txBody>
      </p:sp>
      <p:sp>
        <p:nvSpPr>
          <p:cNvPr id="12" name="文本占位符 11"/>
          <p:cNvSpPr>
            <a:spLocks noGrp="1"/>
          </p:cNvSpPr>
          <p:nvPr>
            <p:ph type="body" sz="quarter" idx="12"/>
          </p:nvPr>
        </p:nvSpPr>
        <p:spPr/>
        <p:txBody>
          <a:bodyPr/>
          <a:lstStyle/>
          <a:p>
            <a:r>
              <a:rPr lang="en-US" altLang="zh-CN" smtClean="0"/>
              <a:t>Establishment of Neighbor Relationship (1)</a:t>
            </a:r>
            <a:endParaRPr lang="zh-CN" altLang="en-US" dirty="0"/>
          </a:p>
        </p:txBody>
      </p:sp>
      <p:grpSp>
        <p:nvGrpSpPr>
          <p:cNvPr id="5" name="组合 54"/>
          <p:cNvGrpSpPr/>
          <p:nvPr/>
        </p:nvGrpSpPr>
        <p:grpSpPr>
          <a:xfrm>
            <a:off x="2739606" y="2417324"/>
            <a:ext cx="6712789" cy="3401690"/>
            <a:chOff x="1215605" y="2510312"/>
            <a:chExt cx="6712789" cy="3401690"/>
          </a:xfrm>
        </p:grpSpPr>
        <p:sp>
          <p:nvSpPr>
            <p:cNvPr id="56" name="Line 3"/>
            <p:cNvSpPr>
              <a:spLocks noChangeShapeType="1"/>
            </p:cNvSpPr>
            <p:nvPr/>
          </p:nvSpPr>
          <p:spPr bwMode="auto">
            <a:xfrm>
              <a:off x="3207169" y="3329057"/>
              <a:ext cx="3238500"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57" name="Text Box 4"/>
            <p:cNvSpPr txBox="1">
              <a:spLocks noChangeArrowheads="1"/>
            </p:cNvSpPr>
            <p:nvPr/>
          </p:nvSpPr>
          <p:spPr bwMode="auto">
            <a:xfrm>
              <a:off x="1765719" y="3229452"/>
              <a:ext cx="504825" cy="276999"/>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RTA</a:t>
              </a:r>
            </a:p>
          </p:txBody>
        </p:sp>
        <p:sp>
          <p:nvSpPr>
            <p:cNvPr id="58" name="Text Box 5"/>
            <p:cNvSpPr txBox="1">
              <a:spLocks noChangeArrowheads="1"/>
            </p:cNvSpPr>
            <p:nvPr/>
          </p:nvSpPr>
          <p:spPr bwMode="auto">
            <a:xfrm>
              <a:off x="7383882" y="3244920"/>
              <a:ext cx="544512" cy="274637"/>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RTB</a:t>
              </a:r>
            </a:p>
          </p:txBody>
        </p:sp>
        <p:sp>
          <p:nvSpPr>
            <p:cNvPr id="59" name="Line 6"/>
            <p:cNvSpPr>
              <a:spLocks noChangeShapeType="1"/>
            </p:cNvSpPr>
            <p:nvPr/>
          </p:nvSpPr>
          <p:spPr bwMode="auto">
            <a:xfrm>
              <a:off x="3024607" y="4354665"/>
              <a:ext cx="3598862"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6" name="Group 7"/>
            <p:cNvGrpSpPr>
              <a:grpSpLocks/>
            </p:cNvGrpSpPr>
            <p:nvPr/>
          </p:nvGrpSpPr>
          <p:grpSpPr bwMode="auto">
            <a:xfrm>
              <a:off x="3278607" y="3895877"/>
              <a:ext cx="360362" cy="360363"/>
              <a:chOff x="1837" y="1706"/>
              <a:chExt cx="227" cy="227"/>
            </a:xfrm>
          </p:grpSpPr>
          <p:sp>
            <p:nvSpPr>
              <p:cNvPr id="100" name="Freeform 8"/>
              <p:cNvSpPr>
                <a:spLocks/>
              </p:cNvSpPr>
              <p:nvPr/>
            </p:nvSpPr>
            <p:spPr bwMode="auto">
              <a:xfrm>
                <a:off x="1837" y="1706"/>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01" name="Text Box 9"/>
              <p:cNvSpPr txBox="1">
                <a:spLocks noChangeArrowheads="1"/>
              </p:cNvSpPr>
              <p:nvPr/>
            </p:nvSpPr>
            <p:spPr bwMode="auto">
              <a:xfrm>
                <a:off x="1906" y="1771"/>
                <a:ext cx="78" cy="9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1</a:t>
                </a:r>
              </a:p>
            </p:txBody>
          </p:sp>
        </p:grpSp>
        <p:sp>
          <p:nvSpPr>
            <p:cNvPr id="61" name="Text Box 10"/>
            <p:cNvSpPr txBox="1">
              <a:spLocks noChangeArrowheads="1"/>
            </p:cNvSpPr>
            <p:nvPr/>
          </p:nvSpPr>
          <p:spPr bwMode="auto">
            <a:xfrm>
              <a:off x="1765719" y="3764368"/>
              <a:ext cx="1154113" cy="274638"/>
            </a:xfrm>
            <a:prstGeom prst="rect">
              <a:avLst/>
            </a:prstGeom>
            <a:noFill/>
            <a:ln w="9525">
              <a:noFill/>
              <a:miter lim="800000"/>
              <a:headEnd/>
              <a:tailEnd/>
            </a:ln>
          </p:spPr>
          <p:txBody>
            <a:bodyPr lIns="0" tIns="0" rIns="0" bIns="0" anchor="t"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Down </a:t>
              </a:r>
              <a:endParaRPr lang="en-US" altLang="zh-CN" sz="1800" dirty="0">
                <a:solidFill>
                  <a:srgbClr val="C00000"/>
                </a:solidFill>
                <a:latin typeface="+mn-ea"/>
                <a:ea typeface="+mn-ea"/>
              </a:endParaRPr>
            </a:p>
          </p:txBody>
        </p:sp>
        <p:sp>
          <p:nvSpPr>
            <p:cNvPr id="62" name="Text Box 11"/>
            <p:cNvSpPr txBox="1">
              <a:spLocks noChangeArrowheads="1"/>
            </p:cNvSpPr>
            <p:nvPr/>
          </p:nvSpPr>
          <p:spPr bwMode="auto">
            <a:xfrm>
              <a:off x="3783432" y="3968902"/>
              <a:ext cx="2447925" cy="27463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Hello (one-way) </a:t>
              </a:r>
              <a:endParaRPr lang="en-US" altLang="zh-CN" sz="1800" dirty="0">
                <a:latin typeface="+mn-ea"/>
                <a:ea typeface="+mn-ea"/>
              </a:endParaRPr>
            </a:p>
          </p:txBody>
        </p:sp>
        <p:sp>
          <p:nvSpPr>
            <p:cNvPr id="63" name="Text Box 13"/>
            <p:cNvSpPr txBox="1">
              <a:spLocks noChangeArrowheads="1"/>
            </p:cNvSpPr>
            <p:nvPr/>
          </p:nvSpPr>
          <p:spPr bwMode="auto">
            <a:xfrm>
              <a:off x="6663157" y="3763985"/>
              <a:ext cx="1154112" cy="692497"/>
            </a:xfrm>
            <a:prstGeom prst="rect">
              <a:avLst/>
            </a:prstGeom>
            <a:noFill/>
            <a:ln w="9525">
              <a:noFill/>
              <a:miter lim="800000"/>
              <a:headEnd/>
              <a:tailEnd/>
            </a:ln>
          </p:spPr>
          <p:txBody>
            <a:bodyPr lIns="0" tIns="0" rIns="0" bIns="0" anchor="t"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Down </a:t>
              </a:r>
            </a:p>
            <a:p>
              <a:pPr algn="ctr" fontAlgn="base">
                <a:spcBef>
                  <a:spcPct val="50000"/>
                </a:spcBef>
              </a:pPr>
              <a:r>
                <a:rPr lang="en-US" altLang="zh-CN" sz="1800" dirty="0">
                  <a:solidFill>
                    <a:srgbClr val="C00000"/>
                  </a:solidFill>
                  <a:latin typeface="+mn-ea"/>
                  <a:ea typeface="+mn-ea"/>
                </a:rPr>
                <a:t>Init </a:t>
              </a:r>
              <a:endParaRPr lang="en-US" altLang="zh-CN" sz="1800" dirty="0">
                <a:solidFill>
                  <a:srgbClr val="C00000"/>
                </a:solidFill>
                <a:latin typeface="+mn-ea"/>
                <a:ea typeface="+mn-ea"/>
              </a:endParaRPr>
            </a:p>
          </p:txBody>
        </p:sp>
        <p:sp>
          <p:nvSpPr>
            <p:cNvPr id="64" name="Line 14"/>
            <p:cNvSpPr>
              <a:spLocks noChangeShapeType="1"/>
            </p:cNvSpPr>
            <p:nvPr/>
          </p:nvSpPr>
          <p:spPr bwMode="auto">
            <a:xfrm>
              <a:off x="3024607" y="5073802"/>
              <a:ext cx="3598862" cy="0"/>
            </a:xfrm>
            <a:prstGeom prst="line">
              <a:avLst/>
            </a:prstGeom>
            <a:noFill/>
            <a:ln w="25400">
              <a:solidFill>
                <a:srgbClr val="990000"/>
              </a:solidFill>
              <a:round/>
              <a:headEnd type="stealth" w="lg" len="lg"/>
              <a:tailEnd type="none"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7" name="Group 15"/>
            <p:cNvGrpSpPr>
              <a:grpSpLocks/>
            </p:cNvGrpSpPr>
            <p:nvPr/>
          </p:nvGrpSpPr>
          <p:grpSpPr bwMode="auto">
            <a:xfrm>
              <a:off x="3278607" y="4616602"/>
              <a:ext cx="360362" cy="360363"/>
              <a:chOff x="1837" y="2160"/>
              <a:chExt cx="227" cy="227"/>
            </a:xfrm>
          </p:grpSpPr>
          <p:sp>
            <p:nvSpPr>
              <p:cNvPr id="98" name="Freeform 16"/>
              <p:cNvSpPr>
                <a:spLocks/>
              </p:cNvSpPr>
              <p:nvPr/>
            </p:nvSpPr>
            <p:spPr bwMode="auto">
              <a:xfrm>
                <a:off x="1837" y="2160"/>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99" name="Text Box 17"/>
              <p:cNvSpPr txBox="1">
                <a:spLocks noChangeArrowheads="1"/>
              </p:cNvSpPr>
              <p:nvPr/>
            </p:nvSpPr>
            <p:spPr bwMode="auto">
              <a:xfrm>
                <a:off x="1906" y="2225"/>
                <a:ext cx="78" cy="9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2</a:t>
                </a:r>
              </a:p>
            </p:txBody>
          </p:sp>
        </p:grpSp>
        <p:sp>
          <p:nvSpPr>
            <p:cNvPr id="66" name="Text Box 18"/>
            <p:cNvSpPr txBox="1">
              <a:spLocks noChangeArrowheads="1"/>
            </p:cNvSpPr>
            <p:nvPr/>
          </p:nvSpPr>
          <p:spPr bwMode="auto">
            <a:xfrm>
              <a:off x="3783432" y="4688040"/>
              <a:ext cx="2447925"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Hello (two-way) </a:t>
              </a:r>
              <a:endParaRPr lang="en-US" altLang="zh-CN" sz="1800" dirty="0">
                <a:latin typeface="+mn-ea"/>
                <a:ea typeface="+mn-ea"/>
              </a:endParaRPr>
            </a:p>
          </p:txBody>
        </p:sp>
        <p:sp>
          <p:nvSpPr>
            <p:cNvPr id="67" name="Line 19"/>
            <p:cNvSpPr>
              <a:spLocks noChangeShapeType="1"/>
            </p:cNvSpPr>
            <p:nvPr/>
          </p:nvSpPr>
          <p:spPr bwMode="auto">
            <a:xfrm>
              <a:off x="3024607" y="5794527"/>
              <a:ext cx="3598862"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8" name="Group 20"/>
            <p:cNvGrpSpPr>
              <a:grpSpLocks/>
            </p:cNvGrpSpPr>
            <p:nvPr/>
          </p:nvGrpSpPr>
          <p:grpSpPr bwMode="auto">
            <a:xfrm>
              <a:off x="3278607" y="5337327"/>
              <a:ext cx="360362" cy="360363"/>
              <a:chOff x="1837" y="2614"/>
              <a:chExt cx="227" cy="227"/>
            </a:xfrm>
          </p:grpSpPr>
          <p:sp>
            <p:nvSpPr>
              <p:cNvPr id="96" name="Freeform 21"/>
              <p:cNvSpPr>
                <a:spLocks/>
              </p:cNvSpPr>
              <p:nvPr/>
            </p:nvSpPr>
            <p:spPr bwMode="auto">
              <a:xfrm>
                <a:off x="1837" y="2614"/>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97" name="Text Box 22"/>
              <p:cNvSpPr txBox="1">
                <a:spLocks noChangeArrowheads="1"/>
              </p:cNvSpPr>
              <p:nvPr/>
            </p:nvSpPr>
            <p:spPr bwMode="auto">
              <a:xfrm>
                <a:off x="1906" y="2679"/>
                <a:ext cx="78" cy="9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3</a:t>
                </a:r>
              </a:p>
            </p:txBody>
          </p:sp>
        </p:grpSp>
        <p:sp>
          <p:nvSpPr>
            <p:cNvPr id="69" name="Text Box 23"/>
            <p:cNvSpPr txBox="1">
              <a:spLocks noChangeArrowheads="1"/>
            </p:cNvSpPr>
            <p:nvPr/>
          </p:nvSpPr>
          <p:spPr bwMode="auto">
            <a:xfrm>
              <a:off x="3783432" y="5421465"/>
              <a:ext cx="2447925"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Hello (two-way) </a:t>
              </a:r>
              <a:endParaRPr lang="en-US" altLang="zh-CN" sz="1800" dirty="0">
                <a:latin typeface="+mn-ea"/>
                <a:ea typeface="+mn-ea"/>
              </a:endParaRPr>
            </a:p>
          </p:txBody>
        </p:sp>
        <p:sp>
          <p:nvSpPr>
            <p:cNvPr id="70" name="Text Box 25"/>
            <p:cNvSpPr txBox="1">
              <a:spLocks noChangeArrowheads="1"/>
            </p:cNvSpPr>
            <p:nvPr/>
          </p:nvSpPr>
          <p:spPr bwMode="auto">
            <a:xfrm>
              <a:off x="6663157" y="5637365"/>
              <a:ext cx="1154112"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Two-way</a:t>
              </a:r>
              <a:endParaRPr lang="en-US" altLang="zh-CN" sz="1800" dirty="0">
                <a:solidFill>
                  <a:srgbClr val="C00000"/>
                </a:solidFill>
                <a:latin typeface="+mn-ea"/>
                <a:ea typeface="+mn-ea"/>
              </a:endParaRPr>
            </a:p>
          </p:txBody>
        </p:sp>
        <p:sp>
          <p:nvSpPr>
            <p:cNvPr id="71" name="Text Box 26"/>
            <p:cNvSpPr txBox="1">
              <a:spLocks noChangeArrowheads="1"/>
            </p:cNvSpPr>
            <p:nvPr/>
          </p:nvSpPr>
          <p:spPr bwMode="auto">
            <a:xfrm>
              <a:off x="1215605" y="4902185"/>
              <a:ext cx="2232025" cy="27463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sym typeface="Wingdings" pitchFamily="2" charset="2"/>
                </a:rPr>
                <a:t>Two-way</a:t>
              </a:r>
              <a:r>
                <a:rPr lang="en-US" altLang="zh-CN" dirty="0">
                  <a:solidFill>
                    <a:srgbClr val="990000"/>
                  </a:solidFill>
                  <a:latin typeface="+mn-ea"/>
                  <a:ea typeface="+mn-ea"/>
                  <a:sym typeface="Wingdings" pitchFamily="2" charset="2"/>
                </a:rPr>
                <a:t> </a:t>
              </a:r>
              <a:endParaRPr lang="en-US" altLang="zh-CN" dirty="0">
                <a:solidFill>
                  <a:srgbClr val="990000"/>
                </a:solidFill>
                <a:latin typeface="+mn-ea"/>
                <a:ea typeface="+mn-ea"/>
                <a:sym typeface="Wingdings" pitchFamily="2" charset="2"/>
              </a:endParaRPr>
            </a:p>
          </p:txBody>
        </p:sp>
        <p:sp>
          <p:nvSpPr>
            <p:cNvPr id="72" name="Text Box 11"/>
            <p:cNvSpPr txBox="1">
              <a:spLocks noChangeArrowheads="1"/>
            </p:cNvSpPr>
            <p:nvPr/>
          </p:nvSpPr>
          <p:spPr bwMode="auto">
            <a:xfrm>
              <a:off x="1948198" y="2510312"/>
              <a:ext cx="1867718" cy="276999"/>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Router id 1.1.1.1</a:t>
              </a:r>
              <a:endParaRPr lang="en-US" altLang="zh-CN" sz="1800" dirty="0">
                <a:latin typeface="+mn-ea"/>
                <a:ea typeface="+mn-ea"/>
              </a:endParaRPr>
            </a:p>
          </p:txBody>
        </p:sp>
        <p:sp>
          <p:nvSpPr>
            <p:cNvPr id="73" name="Text Box 12"/>
            <p:cNvSpPr txBox="1">
              <a:spLocks noChangeArrowheads="1"/>
            </p:cNvSpPr>
            <p:nvPr/>
          </p:nvSpPr>
          <p:spPr bwMode="auto">
            <a:xfrm>
              <a:off x="5542384" y="2524767"/>
              <a:ext cx="2087060" cy="276999"/>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Router id 2.2.2.2</a:t>
              </a:r>
              <a:endParaRPr lang="en-US" altLang="zh-CN" sz="1800" dirty="0">
                <a:latin typeface="+mn-ea"/>
                <a:ea typeface="+mn-ea"/>
              </a:endParaRPr>
            </a:p>
          </p:txBody>
        </p:sp>
        <p:grpSp>
          <p:nvGrpSpPr>
            <p:cNvPr id="9" name="Group 40"/>
            <p:cNvGrpSpPr>
              <a:grpSpLocks noChangeAspect="1"/>
            </p:cNvGrpSpPr>
            <p:nvPr/>
          </p:nvGrpSpPr>
          <p:grpSpPr bwMode="auto">
            <a:xfrm>
              <a:off x="2411760" y="2989780"/>
              <a:ext cx="803275" cy="762000"/>
              <a:chOff x="3810" y="540"/>
              <a:chExt cx="506" cy="480"/>
            </a:xfrm>
          </p:grpSpPr>
          <p:sp>
            <p:nvSpPr>
              <p:cNvPr id="86"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87"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88"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89"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90"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91"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92"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93"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94"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95"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10" name="Group 40"/>
            <p:cNvGrpSpPr>
              <a:grpSpLocks noChangeAspect="1"/>
            </p:cNvGrpSpPr>
            <p:nvPr/>
          </p:nvGrpSpPr>
          <p:grpSpPr bwMode="auto">
            <a:xfrm>
              <a:off x="6444208" y="2989780"/>
              <a:ext cx="803275" cy="762000"/>
              <a:chOff x="3810" y="540"/>
              <a:chExt cx="506" cy="480"/>
            </a:xfrm>
          </p:grpSpPr>
          <p:sp>
            <p:nvSpPr>
              <p:cNvPr id="76"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77"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78"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79"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80"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81"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82"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83"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84"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85"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41528606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t>The difference between the 1-way and 2-way states is as follows: If a Hello packet carrying the router's router ID has recently been seen from the neighbor, it indicates the 2-way state. Otherwise, it indicates the 1-way state. </a:t>
            </a:r>
            <a:endParaRPr lang="zh-CN" altLang="zh-CN" dirty="0" smtClean="0"/>
          </a:p>
          <a:p>
            <a:endParaRPr lang="en-US" altLang="zh-CN" dirty="0" smtClean="0"/>
          </a:p>
        </p:txBody>
      </p:sp>
      <p:sp>
        <p:nvSpPr>
          <p:cNvPr id="7" name="文本占位符 6"/>
          <p:cNvSpPr>
            <a:spLocks noGrp="1"/>
          </p:cNvSpPr>
          <p:nvPr>
            <p:ph type="body" sz="quarter" idx="12"/>
          </p:nvPr>
        </p:nvSpPr>
        <p:spPr/>
        <p:txBody>
          <a:bodyPr/>
          <a:lstStyle/>
          <a:p>
            <a:r>
              <a:rPr lang="en-US" altLang="zh-CN" smtClean="0"/>
              <a:t>Establishment of Neighbor Relationship (2)</a:t>
            </a:r>
            <a:endParaRPr lang="zh-CN" altLang="en-US" dirty="0"/>
          </a:p>
        </p:txBody>
      </p:sp>
      <p:sp>
        <p:nvSpPr>
          <p:cNvPr id="5" name="AutoShape 3"/>
          <p:cNvSpPr>
            <a:spLocks noChangeArrowheads="1"/>
          </p:cNvSpPr>
          <p:nvPr/>
        </p:nvSpPr>
        <p:spPr bwMode="auto">
          <a:xfrm>
            <a:off x="2171564" y="3176972"/>
            <a:ext cx="8100900" cy="2610326"/>
          </a:xfrm>
          <a:prstGeom prst="roundRect">
            <a:avLst>
              <a:gd name="adj" fmla="val 3019"/>
            </a:avLst>
          </a:prstGeom>
          <a:noFill/>
          <a:ln w="12700" algn="ctr">
            <a:solidFill>
              <a:srgbClr val="777777"/>
            </a:solidFill>
            <a:round/>
            <a:headEnd/>
            <a:tailEnd/>
          </a:ln>
        </p:spPr>
        <p:txBody>
          <a:bodyPr wrap="square" lIns="0" tIns="0" rIns="0" bIns="0">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r>
              <a:rPr lang="en-US" altLang="zh-CN" sz="1400" b="1" dirty="0">
                <a:latin typeface="+mn-ea"/>
                <a:ea typeface="+mn-ea"/>
              </a:rPr>
              <a:t>[</a:t>
            </a:r>
            <a:r>
              <a:rPr lang="en-US" altLang="zh-CN" sz="1400" b="1" dirty="0" err="1">
                <a:latin typeface="+mn-ea"/>
                <a:ea typeface="+mn-ea"/>
              </a:rPr>
              <a:t>Quidway</a:t>
            </a:r>
            <a:r>
              <a:rPr lang="en-US" altLang="zh-CN" sz="1400" b="1" dirty="0">
                <a:latin typeface="+mn-ea"/>
                <a:ea typeface="+mn-ea"/>
              </a:rPr>
              <a:t>]</a:t>
            </a:r>
            <a:r>
              <a:rPr lang="en-US" altLang="zh-CN" sz="1400" b="1" dirty="0">
                <a:solidFill>
                  <a:srgbClr val="C00000"/>
                </a:solidFill>
                <a:latin typeface="+mn-ea"/>
                <a:ea typeface="+mn-ea"/>
              </a:rPr>
              <a:t>display</a:t>
            </a:r>
            <a:r>
              <a:rPr lang="en-US" altLang="zh-CN" sz="1400" b="1" dirty="0">
                <a:solidFill>
                  <a:srgbClr val="FF0000"/>
                </a:solidFill>
                <a:latin typeface="+mn-ea"/>
                <a:ea typeface="+mn-ea"/>
              </a:rPr>
              <a:t> </a:t>
            </a:r>
            <a:r>
              <a:rPr lang="en-US" altLang="zh-CN" sz="1400" b="1" dirty="0" err="1">
                <a:solidFill>
                  <a:srgbClr val="C00000"/>
                </a:solidFill>
                <a:latin typeface="+mn-ea"/>
                <a:ea typeface="+mn-ea"/>
              </a:rPr>
              <a:t>ospf</a:t>
            </a:r>
            <a:r>
              <a:rPr lang="en-US" altLang="zh-CN" sz="1400" b="1" dirty="0">
                <a:solidFill>
                  <a:srgbClr val="FF0000"/>
                </a:solidFill>
                <a:latin typeface="+mn-ea"/>
                <a:ea typeface="+mn-ea"/>
              </a:rPr>
              <a:t> </a:t>
            </a:r>
            <a:r>
              <a:rPr lang="en-US" altLang="zh-CN" sz="1400" b="1" dirty="0">
                <a:solidFill>
                  <a:srgbClr val="C00000"/>
                </a:solidFill>
                <a:latin typeface="+mn-ea"/>
                <a:ea typeface="+mn-ea"/>
              </a:rPr>
              <a:t>peer</a:t>
            </a:r>
            <a:r>
              <a:rPr lang="en-US" altLang="zh-CN" sz="1400" b="1" dirty="0">
                <a:solidFill>
                  <a:srgbClr val="FF0000"/>
                </a:solidFill>
                <a:latin typeface="+mn-ea"/>
                <a:ea typeface="+mn-ea"/>
              </a:rPr>
              <a:t> </a:t>
            </a:r>
          </a:p>
          <a:p>
            <a:pPr fontAlgn="base"/>
            <a:endParaRPr lang="en-US" altLang="zh-CN" sz="1400" b="1" dirty="0">
              <a:solidFill>
                <a:srgbClr val="990000"/>
              </a:solidFill>
              <a:latin typeface="+mn-ea"/>
              <a:ea typeface="+mn-ea"/>
            </a:endParaRPr>
          </a:p>
          <a:p>
            <a:pPr fontAlgn="base"/>
            <a:r>
              <a:rPr lang="en-US" altLang="zh-CN" sz="1400" b="1" dirty="0">
                <a:latin typeface="+mn-ea"/>
                <a:ea typeface="+mn-ea"/>
              </a:rPr>
              <a:t>                OSPF Process 1 with Router ID 4.4.4.4</a:t>
            </a:r>
          </a:p>
          <a:p>
            <a:pPr fontAlgn="base"/>
            <a:r>
              <a:rPr lang="en-US" altLang="zh-CN" sz="1400" b="1" dirty="0">
                <a:latin typeface="+mn-ea"/>
                <a:ea typeface="+mn-ea"/>
              </a:rPr>
              <a:t>                               Neighbors </a:t>
            </a:r>
          </a:p>
          <a:p>
            <a:pPr fontAlgn="base"/>
            <a:endParaRPr lang="en-US" altLang="zh-CN" sz="1400" b="1" dirty="0">
              <a:latin typeface="+mn-ea"/>
              <a:ea typeface="+mn-ea"/>
            </a:endParaRPr>
          </a:p>
          <a:p>
            <a:pPr fontAlgn="base"/>
            <a:r>
              <a:rPr lang="en-US" altLang="zh-CN" sz="1400" b="1" dirty="0">
                <a:latin typeface="+mn-ea"/>
                <a:ea typeface="+mn-ea"/>
              </a:rPr>
              <a:t>  Area 0.0.0.1 interface 10.1.1.4(Ethernet0/0)'s neighbor(s)    </a:t>
            </a:r>
          </a:p>
          <a:p>
            <a:pPr fontAlgn="base"/>
            <a:r>
              <a:rPr lang="en-US" altLang="zh-CN" sz="1400" b="1" dirty="0">
                <a:latin typeface="+mn-ea"/>
                <a:ea typeface="+mn-ea"/>
              </a:rPr>
              <a:t>  </a:t>
            </a:r>
            <a:r>
              <a:rPr lang="en-US" altLang="zh-CN" sz="1400" b="1" dirty="0" err="1">
                <a:latin typeface="+mn-ea"/>
                <a:ea typeface="+mn-ea"/>
              </a:rPr>
              <a:t>RouterID</a:t>
            </a:r>
            <a:r>
              <a:rPr lang="en-US" altLang="zh-CN" sz="1400" b="1" dirty="0">
                <a:latin typeface="+mn-ea"/>
                <a:ea typeface="+mn-ea"/>
              </a:rPr>
              <a:t>: 1.1.1.1         Address: 10.1.1.1       </a:t>
            </a:r>
          </a:p>
          <a:p>
            <a:pPr fontAlgn="base"/>
            <a:r>
              <a:rPr lang="en-US" altLang="zh-CN" sz="1400" b="1" dirty="0">
                <a:latin typeface="+mn-ea"/>
                <a:ea typeface="+mn-ea"/>
              </a:rPr>
              <a:t>        </a:t>
            </a:r>
            <a:r>
              <a:rPr lang="en-US" altLang="zh-CN" sz="1400" b="1" dirty="0">
                <a:solidFill>
                  <a:srgbClr val="C00000"/>
                </a:solidFill>
                <a:latin typeface="+mn-ea"/>
                <a:ea typeface="+mn-ea"/>
              </a:rPr>
              <a:t>State: 2 Way  </a:t>
            </a:r>
            <a:r>
              <a:rPr lang="en-US" altLang="zh-CN" sz="1400" b="1" dirty="0">
                <a:latin typeface="+mn-ea"/>
                <a:ea typeface="+mn-ea"/>
              </a:rPr>
              <a:t>Mode: None    Priority: 1</a:t>
            </a:r>
          </a:p>
          <a:p>
            <a:pPr fontAlgn="base"/>
            <a:r>
              <a:rPr lang="en-US" altLang="zh-CN" sz="1400" b="1" dirty="0">
                <a:latin typeface="+mn-ea"/>
                <a:ea typeface="+mn-ea"/>
              </a:rPr>
              <a:t>        </a:t>
            </a:r>
            <a:r>
              <a:rPr lang="en-US" altLang="zh-CN" sz="1400" b="1" dirty="0">
                <a:solidFill>
                  <a:srgbClr val="C00000"/>
                </a:solidFill>
                <a:latin typeface="+mn-ea"/>
                <a:ea typeface="+mn-ea"/>
              </a:rPr>
              <a:t>DR: 10.1.1.2  BDR: 10.1.1.3</a:t>
            </a:r>
          </a:p>
          <a:p>
            <a:pPr fontAlgn="base"/>
            <a:r>
              <a:rPr lang="en-US" altLang="zh-CN" sz="1400" b="1" dirty="0">
                <a:latin typeface="+mn-ea"/>
                <a:ea typeface="+mn-ea"/>
              </a:rPr>
              <a:t>        Dead timer expires in 37s</a:t>
            </a:r>
          </a:p>
          <a:p>
            <a:pPr fontAlgn="base"/>
            <a:r>
              <a:rPr lang="en-US" altLang="zh-CN" sz="1400" b="1" dirty="0">
                <a:latin typeface="+mn-ea"/>
                <a:ea typeface="+mn-ea"/>
              </a:rPr>
              <a:t>        Neighbor has been up for 00:00:00    </a:t>
            </a:r>
          </a:p>
          <a:p>
            <a:pPr fontAlgn="base"/>
            <a:r>
              <a:rPr lang="en-US" altLang="zh-CN" sz="1400" b="1" dirty="0">
                <a:latin typeface="+mn-ea"/>
                <a:ea typeface="+mn-ea"/>
              </a:rPr>
              <a:t>  </a:t>
            </a:r>
          </a:p>
        </p:txBody>
      </p:sp>
    </p:spTree>
    <p:extLst>
      <p:ext uri="{BB962C8B-B14F-4D97-AF65-F5344CB8AC3E}">
        <p14:creationId xmlns:p14="http://schemas.microsoft.com/office/powerpoint/2010/main" val="2164424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smtClean="0"/>
              <a:t>Neighbor relationship establishment on a P2P network:</a:t>
            </a:r>
            <a:endParaRPr lang="zh-CN" altLang="zh-CN" smtClean="0"/>
          </a:p>
          <a:p>
            <a:endParaRPr lang="en-US" altLang="zh-CN" smtClean="0"/>
          </a:p>
          <a:p>
            <a:endParaRPr lang="en-US" altLang="zh-CN" smtClean="0"/>
          </a:p>
          <a:p>
            <a:endParaRPr lang="en-US" altLang="zh-CN" smtClean="0"/>
          </a:p>
          <a:p>
            <a:endParaRPr lang="en-US" altLang="zh-CN" smtClean="0"/>
          </a:p>
          <a:p>
            <a:endParaRPr lang="en-US" altLang="zh-CN" smtClean="0"/>
          </a:p>
          <a:p>
            <a:r>
              <a:rPr lang="en-US" altLang="zh-CN" smtClean="0"/>
              <a:t>No DR or BDR needs to be elected on a P2P link, P2MP link, or virtual link. </a:t>
            </a:r>
            <a:endParaRPr lang="zh-CN" altLang="zh-CN" dirty="0" smtClean="0"/>
          </a:p>
        </p:txBody>
      </p:sp>
      <p:sp>
        <p:nvSpPr>
          <p:cNvPr id="47" name="文本占位符 46"/>
          <p:cNvSpPr>
            <a:spLocks noGrp="1"/>
          </p:cNvSpPr>
          <p:nvPr>
            <p:ph type="body" sz="quarter" idx="12"/>
          </p:nvPr>
        </p:nvSpPr>
        <p:spPr/>
        <p:txBody>
          <a:bodyPr/>
          <a:lstStyle/>
          <a:p>
            <a:r>
              <a:rPr lang="en-US" altLang="zh-CN" smtClean="0"/>
              <a:t>Establishment of Neighbor Relationship (3)</a:t>
            </a:r>
            <a:endParaRPr lang="zh-CN" altLang="en-US" dirty="0"/>
          </a:p>
        </p:txBody>
      </p:sp>
      <p:grpSp>
        <p:nvGrpSpPr>
          <p:cNvPr id="5" name="组合 4"/>
          <p:cNvGrpSpPr/>
          <p:nvPr/>
        </p:nvGrpSpPr>
        <p:grpSpPr>
          <a:xfrm>
            <a:off x="2786101" y="2149486"/>
            <a:ext cx="6712789" cy="2666511"/>
            <a:chOff x="1215605" y="2862404"/>
            <a:chExt cx="6712789" cy="2666511"/>
          </a:xfrm>
        </p:grpSpPr>
        <p:sp>
          <p:nvSpPr>
            <p:cNvPr id="6" name="Line 3"/>
            <p:cNvSpPr>
              <a:spLocks noChangeShapeType="1"/>
            </p:cNvSpPr>
            <p:nvPr/>
          </p:nvSpPr>
          <p:spPr bwMode="auto">
            <a:xfrm>
              <a:off x="3207169" y="3681149"/>
              <a:ext cx="3238500"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7" name="Text Box 4"/>
            <p:cNvSpPr txBox="1">
              <a:spLocks noChangeArrowheads="1"/>
            </p:cNvSpPr>
            <p:nvPr/>
          </p:nvSpPr>
          <p:spPr bwMode="auto">
            <a:xfrm>
              <a:off x="1765719" y="3581544"/>
              <a:ext cx="504825" cy="276999"/>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RTA</a:t>
              </a:r>
            </a:p>
          </p:txBody>
        </p:sp>
        <p:sp>
          <p:nvSpPr>
            <p:cNvPr id="8" name="Text Box 5"/>
            <p:cNvSpPr txBox="1">
              <a:spLocks noChangeArrowheads="1"/>
            </p:cNvSpPr>
            <p:nvPr/>
          </p:nvSpPr>
          <p:spPr bwMode="auto">
            <a:xfrm>
              <a:off x="7383882" y="3597012"/>
              <a:ext cx="544512" cy="274637"/>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RTB</a:t>
              </a:r>
            </a:p>
          </p:txBody>
        </p:sp>
        <p:sp>
          <p:nvSpPr>
            <p:cNvPr id="9" name="Line 6"/>
            <p:cNvSpPr>
              <a:spLocks noChangeShapeType="1"/>
            </p:cNvSpPr>
            <p:nvPr/>
          </p:nvSpPr>
          <p:spPr bwMode="auto">
            <a:xfrm>
              <a:off x="3024607" y="4706757"/>
              <a:ext cx="3598862"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10" name="Group 7"/>
            <p:cNvGrpSpPr>
              <a:grpSpLocks/>
            </p:cNvGrpSpPr>
            <p:nvPr/>
          </p:nvGrpSpPr>
          <p:grpSpPr bwMode="auto">
            <a:xfrm>
              <a:off x="3278607" y="4247969"/>
              <a:ext cx="360362" cy="360363"/>
              <a:chOff x="1837" y="1706"/>
              <a:chExt cx="227" cy="227"/>
            </a:xfrm>
          </p:grpSpPr>
          <p:sp>
            <p:nvSpPr>
              <p:cNvPr id="44" name="Freeform 8"/>
              <p:cNvSpPr>
                <a:spLocks/>
              </p:cNvSpPr>
              <p:nvPr/>
            </p:nvSpPr>
            <p:spPr bwMode="auto">
              <a:xfrm>
                <a:off x="1837" y="1706"/>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5" name="Text Box 9"/>
              <p:cNvSpPr txBox="1">
                <a:spLocks noChangeArrowheads="1"/>
              </p:cNvSpPr>
              <p:nvPr/>
            </p:nvSpPr>
            <p:spPr bwMode="auto">
              <a:xfrm>
                <a:off x="1906" y="1762"/>
                <a:ext cx="78" cy="116"/>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200" dirty="0">
                    <a:latin typeface="+mn-ea"/>
                    <a:ea typeface="+mn-ea"/>
                  </a:rPr>
                  <a:t>1</a:t>
                </a:r>
              </a:p>
            </p:txBody>
          </p:sp>
        </p:grpSp>
        <p:sp>
          <p:nvSpPr>
            <p:cNvPr id="11" name="Text Box 10"/>
            <p:cNvSpPr txBox="1">
              <a:spLocks noChangeArrowheads="1"/>
            </p:cNvSpPr>
            <p:nvPr/>
          </p:nvSpPr>
          <p:spPr bwMode="auto">
            <a:xfrm>
              <a:off x="1423073" y="4192660"/>
              <a:ext cx="1496759" cy="276999"/>
            </a:xfrm>
            <a:prstGeom prst="rect">
              <a:avLst/>
            </a:prstGeom>
            <a:noFill/>
            <a:ln w="9525">
              <a:noFill/>
              <a:miter lim="800000"/>
              <a:headEnd/>
              <a:tailEnd/>
            </a:ln>
          </p:spPr>
          <p:txBody>
            <a:bodyPr wrap="square" lIns="0" tIns="0" rIns="0" bIns="0" anchor="t"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Down</a:t>
              </a:r>
            </a:p>
          </p:txBody>
        </p:sp>
        <p:sp>
          <p:nvSpPr>
            <p:cNvPr id="12" name="Text Box 11"/>
            <p:cNvSpPr txBox="1">
              <a:spLocks noChangeArrowheads="1"/>
            </p:cNvSpPr>
            <p:nvPr/>
          </p:nvSpPr>
          <p:spPr bwMode="auto">
            <a:xfrm>
              <a:off x="3783432" y="4320994"/>
              <a:ext cx="2447925" cy="27463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Hello  </a:t>
              </a:r>
              <a:endParaRPr lang="en-US" altLang="zh-CN" sz="1800" dirty="0">
                <a:latin typeface="+mn-ea"/>
                <a:ea typeface="+mn-ea"/>
              </a:endParaRPr>
            </a:p>
          </p:txBody>
        </p:sp>
        <p:sp>
          <p:nvSpPr>
            <p:cNvPr id="13" name="Text Box 13"/>
            <p:cNvSpPr txBox="1">
              <a:spLocks noChangeArrowheads="1"/>
            </p:cNvSpPr>
            <p:nvPr/>
          </p:nvSpPr>
          <p:spPr bwMode="auto">
            <a:xfrm>
              <a:off x="6663157" y="4116077"/>
              <a:ext cx="1154112" cy="692497"/>
            </a:xfrm>
            <a:prstGeom prst="rect">
              <a:avLst/>
            </a:prstGeom>
            <a:noFill/>
            <a:ln w="9525">
              <a:noFill/>
              <a:miter lim="800000"/>
              <a:headEnd/>
              <a:tailEnd/>
            </a:ln>
          </p:spPr>
          <p:txBody>
            <a:bodyPr lIns="0" tIns="0" rIns="0" bIns="0" anchor="t"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Down </a:t>
              </a:r>
            </a:p>
            <a:p>
              <a:pPr algn="ctr" fontAlgn="base">
                <a:spcBef>
                  <a:spcPct val="50000"/>
                </a:spcBef>
              </a:pPr>
              <a:r>
                <a:rPr lang="en-US" altLang="zh-CN" sz="1800" dirty="0">
                  <a:solidFill>
                    <a:srgbClr val="C00000"/>
                  </a:solidFill>
                  <a:latin typeface="+mn-ea"/>
                  <a:ea typeface="+mn-ea"/>
                </a:rPr>
                <a:t>Init</a:t>
              </a:r>
              <a:r>
                <a:rPr lang="en-US" altLang="zh-CN" sz="1800" dirty="0">
                  <a:solidFill>
                    <a:srgbClr val="990000"/>
                  </a:solidFill>
                  <a:latin typeface="+mn-ea"/>
                  <a:ea typeface="+mn-ea"/>
                </a:rPr>
                <a:t> </a:t>
              </a:r>
              <a:endParaRPr lang="en-US" altLang="zh-CN" sz="1800" dirty="0">
                <a:solidFill>
                  <a:srgbClr val="990000"/>
                </a:solidFill>
                <a:latin typeface="+mn-ea"/>
                <a:ea typeface="+mn-ea"/>
              </a:endParaRPr>
            </a:p>
          </p:txBody>
        </p:sp>
        <p:sp>
          <p:nvSpPr>
            <p:cNvPr id="14" name="Line 14"/>
            <p:cNvSpPr>
              <a:spLocks noChangeShapeType="1"/>
            </p:cNvSpPr>
            <p:nvPr/>
          </p:nvSpPr>
          <p:spPr bwMode="auto">
            <a:xfrm>
              <a:off x="3024607" y="5425894"/>
              <a:ext cx="3598862" cy="0"/>
            </a:xfrm>
            <a:prstGeom prst="line">
              <a:avLst/>
            </a:prstGeom>
            <a:noFill/>
            <a:ln w="25400">
              <a:solidFill>
                <a:srgbClr val="990000"/>
              </a:solidFill>
              <a:round/>
              <a:headEnd type="stealth" w="lg" len="lg"/>
              <a:tailEnd type="none"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15" name="Group 15"/>
            <p:cNvGrpSpPr>
              <a:grpSpLocks/>
            </p:cNvGrpSpPr>
            <p:nvPr/>
          </p:nvGrpSpPr>
          <p:grpSpPr bwMode="auto">
            <a:xfrm>
              <a:off x="3278607" y="4968694"/>
              <a:ext cx="360362" cy="360363"/>
              <a:chOff x="1837" y="2160"/>
              <a:chExt cx="227" cy="227"/>
            </a:xfrm>
          </p:grpSpPr>
          <p:sp>
            <p:nvSpPr>
              <p:cNvPr id="42" name="Freeform 16"/>
              <p:cNvSpPr>
                <a:spLocks/>
              </p:cNvSpPr>
              <p:nvPr/>
            </p:nvSpPr>
            <p:spPr bwMode="auto">
              <a:xfrm>
                <a:off x="1837" y="2160"/>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43" name="Text Box 17"/>
              <p:cNvSpPr txBox="1">
                <a:spLocks noChangeArrowheads="1"/>
              </p:cNvSpPr>
              <p:nvPr/>
            </p:nvSpPr>
            <p:spPr bwMode="auto">
              <a:xfrm>
                <a:off x="1906" y="2216"/>
                <a:ext cx="78" cy="116"/>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200" dirty="0">
                    <a:latin typeface="+mn-ea"/>
                    <a:ea typeface="+mn-ea"/>
                  </a:rPr>
                  <a:t>2</a:t>
                </a:r>
              </a:p>
            </p:txBody>
          </p:sp>
        </p:grpSp>
        <p:sp>
          <p:nvSpPr>
            <p:cNvPr id="16" name="Text Box 18"/>
            <p:cNvSpPr txBox="1">
              <a:spLocks noChangeArrowheads="1"/>
            </p:cNvSpPr>
            <p:nvPr/>
          </p:nvSpPr>
          <p:spPr bwMode="auto">
            <a:xfrm>
              <a:off x="3783432" y="5040132"/>
              <a:ext cx="2447925"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Hello </a:t>
              </a:r>
              <a:endParaRPr lang="en-US" altLang="zh-CN" sz="1800" dirty="0">
                <a:latin typeface="+mn-ea"/>
                <a:ea typeface="+mn-ea"/>
              </a:endParaRPr>
            </a:p>
          </p:txBody>
        </p:sp>
        <p:sp>
          <p:nvSpPr>
            <p:cNvPr id="17" name="Text Box 26"/>
            <p:cNvSpPr txBox="1">
              <a:spLocks noChangeArrowheads="1"/>
            </p:cNvSpPr>
            <p:nvPr/>
          </p:nvSpPr>
          <p:spPr bwMode="auto">
            <a:xfrm>
              <a:off x="1215605" y="5254277"/>
              <a:ext cx="2232025" cy="27463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sym typeface="Wingdings" pitchFamily="2" charset="2"/>
                </a:rPr>
                <a:t>Init </a:t>
              </a:r>
              <a:endParaRPr lang="en-US" altLang="zh-CN" sz="1800" dirty="0">
                <a:solidFill>
                  <a:srgbClr val="C00000"/>
                </a:solidFill>
                <a:latin typeface="+mn-ea"/>
                <a:ea typeface="+mn-ea"/>
                <a:sym typeface="Wingdings" pitchFamily="2" charset="2"/>
              </a:endParaRPr>
            </a:p>
          </p:txBody>
        </p:sp>
        <p:sp>
          <p:nvSpPr>
            <p:cNvPr id="18" name="Text Box 11"/>
            <p:cNvSpPr txBox="1">
              <a:spLocks noChangeArrowheads="1"/>
            </p:cNvSpPr>
            <p:nvPr/>
          </p:nvSpPr>
          <p:spPr bwMode="auto">
            <a:xfrm>
              <a:off x="1948197" y="2862404"/>
              <a:ext cx="1965239" cy="276999"/>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Router id 1.1.1.1</a:t>
              </a:r>
              <a:endParaRPr lang="en-US" altLang="zh-CN" sz="1800" dirty="0">
                <a:latin typeface="+mn-ea"/>
                <a:ea typeface="+mn-ea"/>
              </a:endParaRPr>
            </a:p>
          </p:txBody>
        </p:sp>
        <p:sp>
          <p:nvSpPr>
            <p:cNvPr id="19" name="Text Box 12"/>
            <p:cNvSpPr txBox="1">
              <a:spLocks noChangeArrowheads="1"/>
            </p:cNvSpPr>
            <p:nvPr/>
          </p:nvSpPr>
          <p:spPr bwMode="auto">
            <a:xfrm>
              <a:off x="5551872" y="2876859"/>
              <a:ext cx="2077572" cy="276999"/>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Router id 2.2.2.2</a:t>
              </a:r>
              <a:endParaRPr lang="en-US" altLang="zh-CN" sz="1800" dirty="0">
                <a:latin typeface="+mn-ea"/>
                <a:ea typeface="+mn-ea"/>
              </a:endParaRPr>
            </a:p>
          </p:txBody>
        </p:sp>
        <p:grpSp>
          <p:nvGrpSpPr>
            <p:cNvPr id="20" name="Group 40"/>
            <p:cNvGrpSpPr>
              <a:grpSpLocks noChangeAspect="1"/>
            </p:cNvGrpSpPr>
            <p:nvPr/>
          </p:nvGrpSpPr>
          <p:grpSpPr bwMode="auto">
            <a:xfrm>
              <a:off x="2411760" y="3334322"/>
              <a:ext cx="803275" cy="762000"/>
              <a:chOff x="3810" y="540"/>
              <a:chExt cx="506" cy="480"/>
            </a:xfrm>
          </p:grpSpPr>
          <p:sp>
            <p:nvSpPr>
              <p:cNvPr id="32"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3"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4"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5"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6"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37"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38"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39"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40"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1"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21" name="Group 40"/>
            <p:cNvGrpSpPr>
              <a:grpSpLocks noChangeAspect="1"/>
            </p:cNvGrpSpPr>
            <p:nvPr/>
          </p:nvGrpSpPr>
          <p:grpSpPr bwMode="auto">
            <a:xfrm>
              <a:off x="6444208" y="3334322"/>
              <a:ext cx="803275" cy="762000"/>
              <a:chOff x="3810" y="540"/>
              <a:chExt cx="506" cy="480"/>
            </a:xfrm>
          </p:grpSpPr>
          <p:sp>
            <p:nvSpPr>
              <p:cNvPr id="22"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23"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24"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25"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26"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27"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28"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29"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30"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31"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4816595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smtClean="0"/>
              <a:t>Adjacency Establishment Process (1)</a:t>
            </a:r>
            <a:endParaRPr lang="zh-CN" altLang="en-US" dirty="0"/>
          </a:p>
        </p:txBody>
      </p:sp>
      <p:grpSp>
        <p:nvGrpSpPr>
          <p:cNvPr id="10" name="组合 111"/>
          <p:cNvGrpSpPr/>
          <p:nvPr/>
        </p:nvGrpSpPr>
        <p:grpSpPr>
          <a:xfrm>
            <a:off x="1199456" y="1376426"/>
            <a:ext cx="9101454" cy="4679824"/>
            <a:chOff x="286544" y="1039178"/>
            <a:chExt cx="8426450" cy="5016248"/>
          </a:xfrm>
        </p:grpSpPr>
        <p:sp>
          <p:nvSpPr>
            <p:cNvPr id="11" name="Line 3"/>
            <p:cNvSpPr>
              <a:spLocks noChangeShapeType="1"/>
            </p:cNvSpPr>
            <p:nvPr/>
          </p:nvSpPr>
          <p:spPr bwMode="auto">
            <a:xfrm>
              <a:off x="2878931" y="2056765"/>
              <a:ext cx="3238500"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2" name="Text Box 4"/>
            <p:cNvSpPr txBox="1">
              <a:spLocks noChangeArrowheads="1"/>
            </p:cNvSpPr>
            <p:nvPr/>
          </p:nvSpPr>
          <p:spPr bwMode="auto">
            <a:xfrm>
              <a:off x="1440656" y="1905928"/>
              <a:ext cx="504825" cy="296912"/>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RTA</a:t>
              </a:r>
            </a:p>
          </p:txBody>
        </p:sp>
        <p:sp>
          <p:nvSpPr>
            <p:cNvPr id="13" name="Text Box 5"/>
            <p:cNvSpPr txBox="1">
              <a:spLocks noChangeArrowheads="1"/>
            </p:cNvSpPr>
            <p:nvPr/>
          </p:nvSpPr>
          <p:spPr bwMode="auto">
            <a:xfrm>
              <a:off x="7088981" y="1977366"/>
              <a:ext cx="544513" cy="296912"/>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RTB</a:t>
              </a:r>
            </a:p>
          </p:txBody>
        </p:sp>
        <p:sp>
          <p:nvSpPr>
            <p:cNvPr id="14" name="Text Box 6"/>
            <p:cNvSpPr txBox="1">
              <a:spLocks noChangeArrowheads="1"/>
            </p:cNvSpPr>
            <p:nvPr/>
          </p:nvSpPr>
          <p:spPr bwMode="auto">
            <a:xfrm>
              <a:off x="3819925" y="1431828"/>
              <a:ext cx="1588493" cy="593824"/>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smtClean="0">
                  <a:latin typeface="+mn-ea"/>
                  <a:ea typeface="+mn-ea"/>
                </a:rPr>
                <a:t>Adjacency relationship</a:t>
              </a:r>
              <a:endParaRPr lang="zh-CN" altLang="en-US" sz="1800" dirty="0">
                <a:latin typeface="+mn-ea"/>
                <a:ea typeface="+mn-ea"/>
              </a:endParaRPr>
            </a:p>
          </p:txBody>
        </p:sp>
        <p:sp>
          <p:nvSpPr>
            <p:cNvPr id="15" name="Line 7"/>
            <p:cNvSpPr>
              <a:spLocks noChangeShapeType="1"/>
            </p:cNvSpPr>
            <p:nvPr/>
          </p:nvSpPr>
          <p:spPr bwMode="auto">
            <a:xfrm>
              <a:off x="2697956" y="2866390"/>
              <a:ext cx="3598863"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16" name="Group 8"/>
            <p:cNvGrpSpPr>
              <a:grpSpLocks/>
            </p:cNvGrpSpPr>
            <p:nvPr/>
          </p:nvGrpSpPr>
          <p:grpSpPr bwMode="auto">
            <a:xfrm>
              <a:off x="2915444" y="2407603"/>
              <a:ext cx="360362" cy="360362"/>
              <a:chOff x="1813" y="1525"/>
              <a:chExt cx="227" cy="227"/>
            </a:xfrm>
          </p:grpSpPr>
          <p:sp>
            <p:nvSpPr>
              <p:cNvPr id="73" name="Freeform 9"/>
              <p:cNvSpPr>
                <a:spLocks/>
              </p:cNvSpPr>
              <p:nvPr/>
            </p:nvSpPr>
            <p:spPr bwMode="auto">
              <a:xfrm>
                <a:off x="1813" y="1525"/>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74" name="Text Box 10"/>
              <p:cNvSpPr txBox="1">
                <a:spLocks noChangeArrowheads="1"/>
              </p:cNvSpPr>
              <p:nvPr/>
            </p:nvSpPr>
            <p:spPr bwMode="auto">
              <a:xfrm>
                <a:off x="1882" y="1587"/>
                <a:ext cx="78" cy="104"/>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1</a:t>
                </a:r>
              </a:p>
            </p:txBody>
          </p:sp>
        </p:grpSp>
        <p:sp>
          <p:nvSpPr>
            <p:cNvPr id="17" name="Text Box 11"/>
            <p:cNvSpPr txBox="1">
              <a:spLocks noChangeArrowheads="1"/>
            </p:cNvSpPr>
            <p:nvPr/>
          </p:nvSpPr>
          <p:spPr bwMode="auto">
            <a:xfrm>
              <a:off x="1623134" y="1151869"/>
              <a:ext cx="1670718" cy="527844"/>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600" dirty="0">
                  <a:latin typeface="+mn-ea"/>
                  <a:ea typeface="+mn-ea"/>
                </a:rPr>
                <a:t>Router id 1.1.1.1</a:t>
              </a:r>
            </a:p>
          </p:txBody>
        </p:sp>
        <p:sp>
          <p:nvSpPr>
            <p:cNvPr id="18" name="Text Box 12"/>
            <p:cNvSpPr txBox="1">
              <a:spLocks noChangeArrowheads="1"/>
            </p:cNvSpPr>
            <p:nvPr/>
          </p:nvSpPr>
          <p:spPr bwMode="auto">
            <a:xfrm>
              <a:off x="5868143" y="1182367"/>
              <a:ext cx="1436237" cy="527844"/>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600" dirty="0">
                  <a:latin typeface="+mn-ea"/>
                  <a:ea typeface="+mn-ea"/>
                </a:rPr>
                <a:t>Router id 2.2.2.2</a:t>
              </a:r>
            </a:p>
          </p:txBody>
        </p:sp>
        <p:sp>
          <p:nvSpPr>
            <p:cNvPr id="19" name="Text Box 13"/>
            <p:cNvSpPr txBox="1">
              <a:spLocks noChangeArrowheads="1"/>
            </p:cNvSpPr>
            <p:nvPr/>
          </p:nvSpPr>
          <p:spPr bwMode="auto">
            <a:xfrm>
              <a:off x="864394" y="2683803"/>
              <a:ext cx="1727200"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err="1">
                  <a:solidFill>
                    <a:srgbClr val="C00000"/>
                  </a:solidFill>
                  <a:latin typeface="+mn-ea"/>
                  <a:ea typeface="+mn-ea"/>
                  <a:sym typeface="Wingdings" pitchFamily="2" charset="2"/>
                </a:rPr>
                <a:t>ExStart</a:t>
              </a:r>
              <a:endParaRPr lang="en-US" altLang="zh-CN" sz="1800" dirty="0">
                <a:solidFill>
                  <a:srgbClr val="C00000"/>
                </a:solidFill>
                <a:latin typeface="+mn-ea"/>
                <a:ea typeface="+mn-ea"/>
                <a:sym typeface="Wingdings" pitchFamily="2" charset="2"/>
              </a:endParaRPr>
            </a:p>
          </p:txBody>
        </p:sp>
        <p:sp>
          <p:nvSpPr>
            <p:cNvPr id="20" name="Line 14"/>
            <p:cNvSpPr>
              <a:spLocks noChangeShapeType="1"/>
            </p:cNvSpPr>
            <p:nvPr/>
          </p:nvSpPr>
          <p:spPr bwMode="auto">
            <a:xfrm>
              <a:off x="2697956" y="3585528"/>
              <a:ext cx="3598863" cy="0"/>
            </a:xfrm>
            <a:prstGeom prst="line">
              <a:avLst/>
            </a:prstGeom>
            <a:noFill/>
            <a:ln w="25400">
              <a:solidFill>
                <a:srgbClr val="990000"/>
              </a:solidFill>
              <a:round/>
              <a:headEnd type="stealth" w="lg" len="lg"/>
              <a:tailEnd type="none"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1" name="Text Box 15"/>
            <p:cNvSpPr txBox="1">
              <a:spLocks noChangeArrowheads="1"/>
            </p:cNvSpPr>
            <p:nvPr/>
          </p:nvSpPr>
          <p:spPr bwMode="auto">
            <a:xfrm>
              <a:off x="408781" y="3416158"/>
              <a:ext cx="2162175"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err="1">
                  <a:solidFill>
                    <a:srgbClr val="C00000"/>
                  </a:solidFill>
                  <a:latin typeface="+mn-ea"/>
                  <a:ea typeface="+mn-ea"/>
                </a:rPr>
                <a:t>ExStart</a:t>
              </a:r>
              <a:r>
                <a:rPr lang="en-US" altLang="zh-CN" sz="1800" dirty="0">
                  <a:solidFill>
                    <a:srgbClr val="C00000"/>
                  </a:solidFill>
                  <a:latin typeface="+mn-ea"/>
                  <a:ea typeface="+mn-ea"/>
                </a:rPr>
                <a:t> </a:t>
              </a:r>
              <a:r>
                <a:rPr lang="en-US" altLang="zh-CN" sz="1800" dirty="0">
                  <a:solidFill>
                    <a:srgbClr val="C00000"/>
                  </a:solidFill>
                  <a:latin typeface="+mn-ea"/>
                  <a:ea typeface="+mn-ea"/>
                  <a:sym typeface="Wingdings" pitchFamily="2" charset="2"/>
                </a:rPr>
                <a:t> Exchange</a:t>
              </a:r>
              <a:endParaRPr lang="en-US" altLang="zh-CN" sz="1800" dirty="0">
                <a:solidFill>
                  <a:srgbClr val="C00000"/>
                </a:solidFill>
                <a:latin typeface="+mn-ea"/>
                <a:ea typeface="+mn-ea"/>
              </a:endParaRPr>
            </a:p>
          </p:txBody>
        </p:sp>
        <p:sp>
          <p:nvSpPr>
            <p:cNvPr id="22" name="Text Box 16"/>
            <p:cNvSpPr txBox="1">
              <a:spLocks noChangeArrowheads="1"/>
            </p:cNvSpPr>
            <p:nvPr/>
          </p:nvSpPr>
          <p:spPr bwMode="auto">
            <a:xfrm>
              <a:off x="6140261" y="3437071"/>
              <a:ext cx="1585912"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err="1">
                  <a:solidFill>
                    <a:srgbClr val="C00000"/>
                  </a:solidFill>
                  <a:latin typeface="+mn-ea"/>
                  <a:ea typeface="+mn-ea"/>
                </a:rPr>
                <a:t>ExStart</a:t>
              </a:r>
              <a:endParaRPr lang="en-US" altLang="zh-CN" sz="1800" dirty="0">
                <a:solidFill>
                  <a:srgbClr val="C00000"/>
                </a:solidFill>
                <a:latin typeface="+mn-ea"/>
                <a:ea typeface="+mn-ea"/>
              </a:endParaRPr>
            </a:p>
          </p:txBody>
        </p:sp>
        <p:sp>
          <p:nvSpPr>
            <p:cNvPr id="23" name="Line 17"/>
            <p:cNvSpPr>
              <a:spLocks noChangeShapeType="1"/>
            </p:cNvSpPr>
            <p:nvPr/>
          </p:nvSpPr>
          <p:spPr bwMode="auto">
            <a:xfrm>
              <a:off x="2697956" y="4306253"/>
              <a:ext cx="3598863"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24" name="Text Box 18"/>
            <p:cNvSpPr txBox="1">
              <a:spLocks noChangeArrowheads="1"/>
            </p:cNvSpPr>
            <p:nvPr/>
          </p:nvSpPr>
          <p:spPr bwMode="auto">
            <a:xfrm>
              <a:off x="1007269" y="4137953"/>
              <a:ext cx="1585912"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Exchange</a:t>
              </a:r>
            </a:p>
          </p:txBody>
        </p:sp>
        <p:sp>
          <p:nvSpPr>
            <p:cNvPr id="25" name="Text Box 19"/>
            <p:cNvSpPr txBox="1">
              <a:spLocks noChangeArrowheads="1"/>
            </p:cNvSpPr>
            <p:nvPr/>
          </p:nvSpPr>
          <p:spPr bwMode="auto">
            <a:xfrm>
              <a:off x="6480969" y="4137953"/>
              <a:ext cx="2232025"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err="1">
                  <a:solidFill>
                    <a:srgbClr val="C00000"/>
                  </a:solidFill>
                  <a:latin typeface="+mn-ea"/>
                  <a:ea typeface="+mn-ea"/>
                </a:rPr>
                <a:t>ExStart</a:t>
              </a:r>
              <a:r>
                <a:rPr lang="en-US" altLang="zh-CN" sz="1800" dirty="0">
                  <a:solidFill>
                    <a:srgbClr val="C00000"/>
                  </a:solidFill>
                  <a:latin typeface="+mn-ea"/>
                  <a:ea typeface="+mn-ea"/>
                </a:rPr>
                <a:t> </a:t>
              </a:r>
              <a:r>
                <a:rPr lang="en-US" altLang="zh-CN" sz="1800" dirty="0">
                  <a:solidFill>
                    <a:srgbClr val="C00000"/>
                  </a:solidFill>
                  <a:latin typeface="+mn-ea"/>
                  <a:ea typeface="+mn-ea"/>
                  <a:sym typeface="Wingdings" pitchFamily="2" charset="2"/>
                </a:rPr>
                <a:t> Exchange</a:t>
              </a:r>
            </a:p>
          </p:txBody>
        </p:sp>
        <p:sp>
          <p:nvSpPr>
            <p:cNvPr id="26" name="Text Box 20"/>
            <p:cNvSpPr txBox="1">
              <a:spLocks noChangeArrowheads="1"/>
            </p:cNvSpPr>
            <p:nvPr/>
          </p:nvSpPr>
          <p:spPr bwMode="auto">
            <a:xfrm>
              <a:off x="3456781" y="2321035"/>
              <a:ext cx="2589213" cy="593824"/>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DD, </a:t>
              </a:r>
              <a:r>
                <a:rPr lang="en-US" altLang="zh-CN" sz="1800" dirty="0" err="1">
                  <a:latin typeface="+mn-ea"/>
                  <a:ea typeface="+mn-ea"/>
                </a:rPr>
                <a:t>Seq</a:t>
              </a:r>
              <a:r>
                <a:rPr lang="en-US" altLang="zh-CN" sz="1800" dirty="0">
                  <a:latin typeface="+mn-ea"/>
                  <a:ea typeface="+mn-ea"/>
                </a:rPr>
                <a:t>=552A, I, M, MS</a:t>
              </a:r>
              <a:endParaRPr lang="en-US" altLang="zh-CN" sz="1800" dirty="0">
                <a:solidFill>
                  <a:srgbClr val="A50021"/>
                </a:solidFill>
                <a:latin typeface="+mn-ea"/>
                <a:ea typeface="+mn-ea"/>
              </a:endParaRPr>
            </a:p>
          </p:txBody>
        </p:sp>
        <p:grpSp>
          <p:nvGrpSpPr>
            <p:cNvPr id="27" name="Group 21"/>
            <p:cNvGrpSpPr>
              <a:grpSpLocks/>
            </p:cNvGrpSpPr>
            <p:nvPr/>
          </p:nvGrpSpPr>
          <p:grpSpPr bwMode="auto">
            <a:xfrm>
              <a:off x="2915444" y="3128328"/>
              <a:ext cx="360362" cy="360362"/>
              <a:chOff x="1813" y="1979"/>
              <a:chExt cx="227" cy="227"/>
            </a:xfrm>
          </p:grpSpPr>
          <p:sp>
            <p:nvSpPr>
              <p:cNvPr id="71" name="Freeform 22"/>
              <p:cNvSpPr>
                <a:spLocks/>
              </p:cNvSpPr>
              <p:nvPr/>
            </p:nvSpPr>
            <p:spPr bwMode="auto">
              <a:xfrm>
                <a:off x="1813" y="1979"/>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72" name="Text Box 23"/>
              <p:cNvSpPr txBox="1">
                <a:spLocks noChangeArrowheads="1"/>
              </p:cNvSpPr>
              <p:nvPr/>
            </p:nvSpPr>
            <p:spPr bwMode="auto">
              <a:xfrm>
                <a:off x="1882" y="2059"/>
                <a:ext cx="78" cy="104"/>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2</a:t>
                </a:r>
              </a:p>
            </p:txBody>
          </p:sp>
        </p:grpSp>
        <p:sp>
          <p:nvSpPr>
            <p:cNvPr id="28" name="Text Box 24"/>
            <p:cNvSpPr txBox="1">
              <a:spLocks noChangeArrowheads="1"/>
            </p:cNvSpPr>
            <p:nvPr/>
          </p:nvSpPr>
          <p:spPr bwMode="auto">
            <a:xfrm>
              <a:off x="3456781" y="3202916"/>
              <a:ext cx="2589213"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DD, </a:t>
              </a:r>
              <a:r>
                <a:rPr lang="en-US" altLang="zh-CN" sz="1800" dirty="0" err="1">
                  <a:latin typeface="+mn-ea"/>
                  <a:ea typeface="+mn-ea"/>
                </a:rPr>
                <a:t>Seq</a:t>
              </a:r>
              <a:r>
                <a:rPr lang="en-US" altLang="zh-CN" sz="1800" dirty="0">
                  <a:latin typeface="+mn-ea"/>
                  <a:ea typeface="+mn-ea"/>
                </a:rPr>
                <a:t>=</a:t>
              </a:r>
              <a:r>
                <a:rPr lang="en-US" altLang="zh-CN" sz="1800" b="1" dirty="0">
                  <a:solidFill>
                    <a:srgbClr val="C00000"/>
                  </a:solidFill>
                  <a:latin typeface="+mn-ea"/>
                  <a:ea typeface="+mn-ea"/>
                </a:rPr>
                <a:t>5528</a:t>
              </a:r>
              <a:r>
                <a:rPr lang="en-US" altLang="zh-CN" sz="1800" dirty="0">
                  <a:latin typeface="+mn-ea"/>
                  <a:ea typeface="+mn-ea"/>
                </a:rPr>
                <a:t>, I, M, MS</a:t>
              </a:r>
              <a:endParaRPr lang="en-US" altLang="zh-CN" sz="1800" dirty="0">
                <a:solidFill>
                  <a:srgbClr val="A50021"/>
                </a:solidFill>
                <a:latin typeface="+mn-ea"/>
                <a:ea typeface="+mn-ea"/>
              </a:endParaRPr>
            </a:p>
          </p:txBody>
        </p:sp>
        <p:grpSp>
          <p:nvGrpSpPr>
            <p:cNvPr id="29" name="Group 25"/>
            <p:cNvGrpSpPr>
              <a:grpSpLocks/>
            </p:cNvGrpSpPr>
            <p:nvPr/>
          </p:nvGrpSpPr>
          <p:grpSpPr bwMode="auto">
            <a:xfrm>
              <a:off x="2915444" y="3849053"/>
              <a:ext cx="360362" cy="360362"/>
              <a:chOff x="1813" y="2433"/>
              <a:chExt cx="227" cy="227"/>
            </a:xfrm>
          </p:grpSpPr>
          <p:sp>
            <p:nvSpPr>
              <p:cNvPr id="69" name="Freeform 26"/>
              <p:cNvSpPr>
                <a:spLocks/>
              </p:cNvSpPr>
              <p:nvPr/>
            </p:nvSpPr>
            <p:spPr bwMode="auto">
              <a:xfrm>
                <a:off x="1813" y="2433"/>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70" name="Text Box 27"/>
              <p:cNvSpPr txBox="1">
                <a:spLocks noChangeArrowheads="1"/>
              </p:cNvSpPr>
              <p:nvPr/>
            </p:nvSpPr>
            <p:spPr bwMode="auto">
              <a:xfrm>
                <a:off x="1882" y="2513"/>
                <a:ext cx="78" cy="104"/>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3</a:t>
                </a:r>
              </a:p>
            </p:txBody>
          </p:sp>
        </p:grpSp>
        <p:sp>
          <p:nvSpPr>
            <p:cNvPr id="30" name="Text Box 28"/>
            <p:cNvSpPr txBox="1">
              <a:spLocks noChangeArrowheads="1"/>
            </p:cNvSpPr>
            <p:nvPr/>
          </p:nvSpPr>
          <p:spPr bwMode="auto">
            <a:xfrm>
              <a:off x="3456781" y="3922053"/>
              <a:ext cx="2589213"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DD, </a:t>
              </a:r>
              <a:r>
                <a:rPr lang="en-US" altLang="zh-CN" sz="1800" dirty="0" err="1">
                  <a:latin typeface="+mn-ea"/>
                  <a:ea typeface="+mn-ea"/>
                </a:rPr>
                <a:t>Seq</a:t>
              </a:r>
              <a:r>
                <a:rPr lang="en-US" altLang="zh-CN" sz="1800" dirty="0">
                  <a:latin typeface="+mn-ea"/>
                  <a:ea typeface="+mn-ea"/>
                </a:rPr>
                <a:t>=</a:t>
              </a:r>
              <a:r>
                <a:rPr lang="en-US" altLang="zh-CN" sz="1800" b="1" dirty="0">
                  <a:solidFill>
                    <a:srgbClr val="C00000"/>
                  </a:solidFill>
                  <a:latin typeface="+mn-ea"/>
                  <a:ea typeface="+mn-ea"/>
                </a:rPr>
                <a:t>5528</a:t>
              </a:r>
            </a:p>
          </p:txBody>
        </p:sp>
        <p:sp>
          <p:nvSpPr>
            <p:cNvPr id="31" name="Line 29"/>
            <p:cNvSpPr>
              <a:spLocks noChangeShapeType="1"/>
            </p:cNvSpPr>
            <p:nvPr/>
          </p:nvSpPr>
          <p:spPr bwMode="auto">
            <a:xfrm>
              <a:off x="2664619" y="5071428"/>
              <a:ext cx="3598862" cy="0"/>
            </a:xfrm>
            <a:prstGeom prst="line">
              <a:avLst/>
            </a:prstGeom>
            <a:noFill/>
            <a:ln w="25400">
              <a:solidFill>
                <a:srgbClr val="990000"/>
              </a:solidFill>
              <a:round/>
              <a:headEnd type="stealth" w="lg" len="lg"/>
              <a:tailEnd type="none"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32" name="Line 30"/>
            <p:cNvSpPr>
              <a:spLocks noChangeShapeType="1"/>
            </p:cNvSpPr>
            <p:nvPr/>
          </p:nvSpPr>
          <p:spPr bwMode="auto">
            <a:xfrm>
              <a:off x="2697956" y="5746115"/>
              <a:ext cx="3598863"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33" name="Group 31"/>
            <p:cNvGrpSpPr>
              <a:grpSpLocks/>
            </p:cNvGrpSpPr>
            <p:nvPr/>
          </p:nvGrpSpPr>
          <p:grpSpPr bwMode="auto">
            <a:xfrm>
              <a:off x="2915444" y="4584065"/>
              <a:ext cx="360362" cy="360363"/>
              <a:chOff x="1813" y="2896"/>
              <a:chExt cx="227" cy="227"/>
            </a:xfrm>
          </p:grpSpPr>
          <p:sp>
            <p:nvSpPr>
              <p:cNvPr id="67" name="Freeform 32"/>
              <p:cNvSpPr>
                <a:spLocks/>
              </p:cNvSpPr>
              <p:nvPr/>
            </p:nvSpPr>
            <p:spPr bwMode="auto">
              <a:xfrm>
                <a:off x="1813" y="2896"/>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68" name="Text Box 33"/>
              <p:cNvSpPr txBox="1">
                <a:spLocks noChangeArrowheads="1"/>
              </p:cNvSpPr>
              <p:nvPr/>
            </p:nvSpPr>
            <p:spPr bwMode="auto">
              <a:xfrm>
                <a:off x="1882" y="2958"/>
                <a:ext cx="78" cy="104"/>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4</a:t>
                </a:r>
              </a:p>
            </p:txBody>
          </p:sp>
        </p:grpSp>
        <p:grpSp>
          <p:nvGrpSpPr>
            <p:cNvPr id="34" name="Group 34"/>
            <p:cNvGrpSpPr>
              <a:grpSpLocks/>
            </p:cNvGrpSpPr>
            <p:nvPr/>
          </p:nvGrpSpPr>
          <p:grpSpPr bwMode="auto">
            <a:xfrm>
              <a:off x="2915444" y="5303203"/>
              <a:ext cx="360362" cy="360362"/>
              <a:chOff x="1813" y="3349"/>
              <a:chExt cx="227" cy="227"/>
            </a:xfrm>
          </p:grpSpPr>
          <p:sp>
            <p:nvSpPr>
              <p:cNvPr id="65" name="Freeform 35"/>
              <p:cNvSpPr>
                <a:spLocks/>
              </p:cNvSpPr>
              <p:nvPr/>
            </p:nvSpPr>
            <p:spPr bwMode="auto">
              <a:xfrm>
                <a:off x="1813" y="3349"/>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66" name="Text Box 36"/>
              <p:cNvSpPr txBox="1">
                <a:spLocks noChangeArrowheads="1"/>
              </p:cNvSpPr>
              <p:nvPr/>
            </p:nvSpPr>
            <p:spPr bwMode="auto">
              <a:xfrm>
                <a:off x="1882" y="3411"/>
                <a:ext cx="78" cy="104"/>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a:latin typeface="+mn-ea"/>
                    <a:ea typeface="+mn-ea"/>
                  </a:rPr>
                  <a:t>5</a:t>
                </a:r>
              </a:p>
            </p:txBody>
          </p:sp>
        </p:grpSp>
        <p:sp>
          <p:nvSpPr>
            <p:cNvPr id="35" name="Text Box 37"/>
            <p:cNvSpPr txBox="1">
              <a:spLocks noChangeArrowheads="1"/>
            </p:cNvSpPr>
            <p:nvPr/>
          </p:nvSpPr>
          <p:spPr bwMode="auto">
            <a:xfrm>
              <a:off x="6263481" y="4890429"/>
              <a:ext cx="1585912"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Exchange</a:t>
              </a:r>
            </a:p>
          </p:txBody>
        </p:sp>
        <p:sp>
          <p:nvSpPr>
            <p:cNvPr id="36" name="Text Box 38"/>
            <p:cNvSpPr txBox="1">
              <a:spLocks noChangeArrowheads="1"/>
            </p:cNvSpPr>
            <p:nvPr/>
          </p:nvSpPr>
          <p:spPr bwMode="auto">
            <a:xfrm>
              <a:off x="3456781" y="4658653"/>
              <a:ext cx="2589213"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DD, </a:t>
              </a:r>
              <a:r>
                <a:rPr lang="en-US" altLang="zh-CN" sz="1800" dirty="0" err="1">
                  <a:latin typeface="+mn-ea"/>
                  <a:ea typeface="+mn-ea"/>
                </a:rPr>
                <a:t>Seq</a:t>
              </a:r>
              <a:r>
                <a:rPr lang="en-US" altLang="zh-CN" sz="1800" dirty="0">
                  <a:latin typeface="+mn-ea"/>
                  <a:ea typeface="+mn-ea"/>
                </a:rPr>
                <a:t>=</a:t>
              </a:r>
              <a:r>
                <a:rPr lang="en-US" altLang="zh-CN" sz="1800" b="1" dirty="0">
                  <a:solidFill>
                    <a:srgbClr val="C00000"/>
                  </a:solidFill>
                  <a:latin typeface="+mn-ea"/>
                  <a:ea typeface="+mn-ea"/>
                </a:rPr>
                <a:t>5529</a:t>
              </a:r>
              <a:r>
                <a:rPr lang="en-US" altLang="zh-CN" sz="1800" dirty="0">
                  <a:latin typeface="+mn-ea"/>
                  <a:ea typeface="+mn-ea"/>
                </a:rPr>
                <a:t>, MS</a:t>
              </a:r>
              <a:endParaRPr lang="en-US" altLang="zh-CN" sz="1800" dirty="0">
                <a:solidFill>
                  <a:srgbClr val="A50021"/>
                </a:solidFill>
                <a:latin typeface="+mn-ea"/>
                <a:ea typeface="+mn-ea"/>
              </a:endParaRPr>
            </a:p>
          </p:txBody>
        </p:sp>
        <p:sp>
          <p:nvSpPr>
            <p:cNvPr id="37" name="Text Box 39"/>
            <p:cNvSpPr txBox="1">
              <a:spLocks noChangeArrowheads="1"/>
            </p:cNvSpPr>
            <p:nvPr/>
          </p:nvSpPr>
          <p:spPr bwMode="auto">
            <a:xfrm>
              <a:off x="3456781" y="5377791"/>
              <a:ext cx="2589213"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DD, </a:t>
              </a:r>
              <a:r>
                <a:rPr lang="en-US" altLang="zh-CN" sz="1800" dirty="0" err="1">
                  <a:latin typeface="+mn-ea"/>
                  <a:ea typeface="+mn-ea"/>
                </a:rPr>
                <a:t>Seq</a:t>
              </a:r>
              <a:r>
                <a:rPr lang="en-US" altLang="zh-CN" sz="1800" dirty="0">
                  <a:latin typeface="+mn-ea"/>
                  <a:ea typeface="+mn-ea"/>
                </a:rPr>
                <a:t>=</a:t>
              </a:r>
              <a:r>
                <a:rPr lang="en-US" altLang="zh-CN" sz="1800" b="1" dirty="0">
                  <a:solidFill>
                    <a:srgbClr val="C00000"/>
                  </a:solidFill>
                  <a:latin typeface="+mn-ea"/>
                  <a:ea typeface="+mn-ea"/>
                </a:rPr>
                <a:t>5529</a:t>
              </a:r>
            </a:p>
          </p:txBody>
        </p:sp>
        <p:sp>
          <p:nvSpPr>
            <p:cNvPr id="38" name="Text Box 40"/>
            <p:cNvSpPr txBox="1">
              <a:spLocks noChangeArrowheads="1"/>
            </p:cNvSpPr>
            <p:nvPr/>
          </p:nvSpPr>
          <p:spPr bwMode="auto">
            <a:xfrm>
              <a:off x="1005682" y="4874554"/>
              <a:ext cx="1585913"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Exchange</a:t>
              </a:r>
            </a:p>
          </p:txBody>
        </p:sp>
        <p:sp>
          <p:nvSpPr>
            <p:cNvPr id="39" name="Text Box 41"/>
            <p:cNvSpPr txBox="1">
              <a:spLocks noChangeArrowheads="1"/>
            </p:cNvSpPr>
            <p:nvPr/>
          </p:nvSpPr>
          <p:spPr bwMode="auto">
            <a:xfrm>
              <a:off x="967173" y="5481495"/>
              <a:ext cx="1585913"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Exchange</a:t>
              </a:r>
            </a:p>
          </p:txBody>
        </p:sp>
        <p:sp>
          <p:nvSpPr>
            <p:cNvPr id="40" name="Text Box 42"/>
            <p:cNvSpPr txBox="1">
              <a:spLocks noChangeArrowheads="1"/>
            </p:cNvSpPr>
            <p:nvPr/>
          </p:nvSpPr>
          <p:spPr bwMode="auto">
            <a:xfrm>
              <a:off x="286544" y="5758514"/>
              <a:ext cx="2592387"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sym typeface="Wingdings" pitchFamily="2" charset="2"/>
                </a:rPr>
                <a:t>Exchange  Loading</a:t>
              </a:r>
            </a:p>
          </p:txBody>
        </p:sp>
        <p:sp>
          <p:nvSpPr>
            <p:cNvPr id="41" name="Text Box 43"/>
            <p:cNvSpPr txBox="1">
              <a:spLocks noChangeArrowheads="1"/>
            </p:cNvSpPr>
            <p:nvPr/>
          </p:nvSpPr>
          <p:spPr bwMode="auto">
            <a:xfrm>
              <a:off x="6336506" y="5593691"/>
              <a:ext cx="2232025" cy="296912"/>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sym typeface="Wingdings" pitchFamily="2" charset="2"/>
                </a:rPr>
                <a:t>Exchange  Full</a:t>
              </a:r>
            </a:p>
          </p:txBody>
        </p:sp>
        <p:sp>
          <p:nvSpPr>
            <p:cNvPr id="42" name="AutoShape 46"/>
            <p:cNvSpPr>
              <a:spLocks noChangeArrowheads="1"/>
            </p:cNvSpPr>
            <p:nvPr/>
          </p:nvSpPr>
          <p:spPr bwMode="auto">
            <a:xfrm>
              <a:off x="7201694" y="1039178"/>
              <a:ext cx="1439862" cy="431800"/>
            </a:xfrm>
            <a:prstGeom prst="wedgeRectCallout">
              <a:avLst>
                <a:gd name="adj1" fmla="val -63782"/>
                <a:gd name="adj2" fmla="val 143750"/>
              </a:avLst>
            </a:prstGeom>
            <a:solidFill>
              <a:schemeClr val="bg1"/>
            </a:solidFill>
            <a:ln w="3175" algn="ctr">
              <a:solidFill>
                <a:srgbClr val="999999"/>
              </a:solidFill>
              <a:miter lim="800000"/>
              <a:headEnd/>
              <a:tailEnd/>
            </a:ln>
          </p:spPr>
          <p:txBody>
            <a:bodyPr lIns="0" tIns="0" rIns="0" bIns="0" anchor="ctr" anchorCtr="1"/>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20000"/>
                </a:spcBef>
                <a:buClr>
                  <a:srgbClr val="A50021"/>
                </a:buClr>
                <a:buSzPct val="80000"/>
                <a:buFont typeface="Wingdings" pitchFamily="2" charset="2"/>
                <a:buNone/>
              </a:pPr>
              <a:r>
                <a:rPr lang="en-US" altLang="zh-CN" sz="1800" dirty="0">
                  <a:latin typeface="+mn-ea"/>
                  <a:ea typeface="+mn-ea"/>
                </a:rPr>
                <a:t>Master</a:t>
              </a:r>
              <a:endParaRPr lang="zh-CN" altLang="en-US" sz="1800" dirty="0">
                <a:latin typeface="+mn-ea"/>
                <a:ea typeface="+mn-ea"/>
              </a:endParaRPr>
            </a:p>
          </p:txBody>
        </p:sp>
        <p:grpSp>
          <p:nvGrpSpPr>
            <p:cNvPr id="43" name="Group 40"/>
            <p:cNvGrpSpPr>
              <a:grpSpLocks noChangeAspect="1"/>
            </p:cNvGrpSpPr>
            <p:nvPr/>
          </p:nvGrpSpPr>
          <p:grpSpPr bwMode="auto">
            <a:xfrm>
              <a:off x="2123728" y="1680776"/>
              <a:ext cx="803275" cy="762000"/>
              <a:chOff x="3810" y="540"/>
              <a:chExt cx="506" cy="480"/>
            </a:xfrm>
          </p:grpSpPr>
          <p:sp>
            <p:nvSpPr>
              <p:cNvPr id="55"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6"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7"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8"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9"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60"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61"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62"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63"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64"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44" name="Group 40"/>
            <p:cNvGrpSpPr>
              <a:grpSpLocks noChangeAspect="1"/>
            </p:cNvGrpSpPr>
            <p:nvPr/>
          </p:nvGrpSpPr>
          <p:grpSpPr bwMode="auto">
            <a:xfrm>
              <a:off x="6084168" y="1710864"/>
              <a:ext cx="803275" cy="762000"/>
              <a:chOff x="3810" y="540"/>
              <a:chExt cx="506" cy="480"/>
            </a:xfrm>
          </p:grpSpPr>
          <p:sp>
            <p:nvSpPr>
              <p:cNvPr id="45"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46"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47"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48"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49"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50"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51"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52"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53"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54"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spTree>
    <p:extLst>
      <p:ext uri="{BB962C8B-B14F-4D97-AF65-F5344CB8AC3E}">
        <p14:creationId xmlns:p14="http://schemas.microsoft.com/office/powerpoint/2010/main" val="2358092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dirty="0" smtClean="0"/>
              <a:t>Adjacency Establishment Process (2)</a:t>
            </a:r>
            <a:endParaRPr lang="zh-CN" altLang="en-US" dirty="0"/>
          </a:p>
        </p:txBody>
      </p:sp>
      <p:grpSp>
        <p:nvGrpSpPr>
          <p:cNvPr id="60" name="组合 154"/>
          <p:cNvGrpSpPr/>
          <p:nvPr/>
        </p:nvGrpSpPr>
        <p:grpSpPr>
          <a:xfrm>
            <a:off x="1235460" y="1700808"/>
            <a:ext cx="8177624" cy="3620253"/>
            <a:chOff x="826928" y="1743600"/>
            <a:chExt cx="7242175" cy="3362104"/>
          </a:xfrm>
        </p:grpSpPr>
        <p:sp>
          <p:nvSpPr>
            <p:cNvPr id="61" name="Line 3"/>
            <p:cNvSpPr>
              <a:spLocks noChangeShapeType="1"/>
            </p:cNvSpPr>
            <p:nvPr/>
          </p:nvSpPr>
          <p:spPr bwMode="auto">
            <a:xfrm>
              <a:off x="3347878" y="2691874"/>
              <a:ext cx="3238500" cy="0"/>
            </a:xfrm>
            <a:prstGeom prst="line">
              <a:avLst/>
            </a:prstGeom>
            <a:noFill/>
            <a:ln w="25400">
              <a:solidFill>
                <a:schemeClr val="tx1"/>
              </a:solidFill>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62" name="Text Box 4"/>
            <p:cNvSpPr txBox="1">
              <a:spLocks noChangeArrowheads="1"/>
            </p:cNvSpPr>
            <p:nvPr/>
          </p:nvSpPr>
          <p:spPr bwMode="auto">
            <a:xfrm>
              <a:off x="1906428" y="2592269"/>
              <a:ext cx="504825" cy="276999"/>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RTA</a:t>
              </a:r>
            </a:p>
          </p:txBody>
        </p:sp>
        <p:sp>
          <p:nvSpPr>
            <p:cNvPr id="63" name="Text Box 5"/>
            <p:cNvSpPr txBox="1">
              <a:spLocks noChangeArrowheads="1"/>
            </p:cNvSpPr>
            <p:nvPr/>
          </p:nvSpPr>
          <p:spPr bwMode="auto">
            <a:xfrm>
              <a:off x="7524591" y="2607737"/>
              <a:ext cx="544512" cy="274637"/>
            </a:xfrm>
            <a:prstGeom prst="rect">
              <a:avLst/>
            </a:prstGeom>
            <a:noFill/>
            <a:ln w="9525" algn="ctr">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sz="1800" b="1" dirty="0">
                  <a:solidFill>
                    <a:srgbClr val="006699"/>
                  </a:solidFill>
                  <a:latin typeface="+mn-ea"/>
                  <a:ea typeface="+mn-ea"/>
                </a:rPr>
                <a:t>RTB</a:t>
              </a:r>
            </a:p>
          </p:txBody>
        </p:sp>
        <p:sp>
          <p:nvSpPr>
            <p:cNvPr id="64" name="Line 6"/>
            <p:cNvSpPr>
              <a:spLocks noChangeShapeType="1"/>
            </p:cNvSpPr>
            <p:nvPr/>
          </p:nvSpPr>
          <p:spPr bwMode="auto">
            <a:xfrm>
              <a:off x="3165316" y="3557062"/>
              <a:ext cx="3598862"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65" name="Group 7"/>
            <p:cNvGrpSpPr>
              <a:grpSpLocks/>
            </p:cNvGrpSpPr>
            <p:nvPr/>
          </p:nvGrpSpPr>
          <p:grpSpPr bwMode="auto">
            <a:xfrm>
              <a:off x="3419316" y="3098274"/>
              <a:ext cx="360362" cy="360363"/>
              <a:chOff x="1837" y="1706"/>
              <a:chExt cx="227" cy="227"/>
            </a:xfrm>
          </p:grpSpPr>
          <p:sp>
            <p:nvSpPr>
              <p:cNvPr id="108" name="Freeform 8"/>
              <p:cNvSpPr>
                <a:spLocks/>
              </p:cNvSpPr>
              <p:nvPr/>
            </p:nvSpPr>
            <p:spPr bwMode="auto">
              <a:xfrm>
                <a:off x="1837" y="1706"/>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09" name="Text Box 9"/>
              <p:cNvSpPr txBox="1">
                <a:spLocks noChangeArrowheads="1"/>
              </p:cNvSpPr>
              <p:nvPr/>
            </p:nvSpPr>
            <p:spPr bwMode="auto">
              <a:xfrm>
                <a:off x="1906" y="1771"/>
                <a:ext cx="78" cy="9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dirty="0">
                    <a:latin typeface="+mn-ea"/>
                    <a:ea typeface="+mn-ea"/>
                  </a:rPr>
                  <a:t>7</a:t>
                </a:r>
              </a:p>
            </p:txBody>
          </p:sp>
        </p:grpSp>
        <p:sp>
          <p:nvSpPr>
            <p:cNvPr id="66" name="Text Box 10"/>
            <p:cNvSpPr txBox="1">
              <a:spLocks noChangeArrowheads="1"/>
            </p:cNvSpPr>
            <p:nvPr/>
          </p:nvSpPr>
          <p:spPr bwMode="auto">
            <a:xfrm>
              <a:off x="1906428" y="3408594"/>
              <a:ext cx="1154113" cy="25724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Loading</a:t>
              </a:r>
            </a:p>
          </p:txBody>
        </p:sp>
        <p:sp>
          <p:nvSpPr>
            <p:cNvPr id="67" name="Text Box 11"/>
            <p:cNvSpPr txBox="1">
              <a:spLocks noChangeArrowheads="1"/>
            </p:cNvSpPr>
            <p:nvPr/>
          </p:nvSpPr>
          <p:spPr bwMode="auto">
            <a:xfrm>
              <a:off x="3924141" y="3171299"/>
              <a:ext cx="2447925" cy="274638"/>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LS Request</a:t>
              </a:r>
            </a:p>
          </p:txBody>
        </p:sp>
        <p:sp>
          <p:nvSpPr>
            <p:cNvPr id="68" name="Text Box 12"/>
            <p:cNvSpPr txBox="1">
              <a:spLocks noChangeArrowheads="1"/>
            </p:cNvSpPr>
            <p:nvPr/>
          </p:nvSpPr>
          <p:spPr bwMode="auto">
            <a:xfrm>
              <a:off x="4398099" y="2044530"/>
              <a:ext cx="1152525" cy="514494"/>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a:latin typeface="+mn-ea"/>
                </a:rPr>
                <a:t>Adjacency relationship</a:t>
              </a:r>
              <a:endParaRPr lang="zh-CN" altLang="en-US" sz="1800" dirty="0">
                <a:latin typeface="+mn-ea"/>
              </a:endParaRPr>
            </a:p>
          </p:txBody>
        </p:sp>
        <p:sp>
          <p:nvSpPr>
            <p:cNvPr id="69" name="Text Box 13"/>
            <p:cNvSpPr txBox="1">
              <a:spLocks noChangeArrowheads="1"/>
            </p:cNvSpPr>
            <p:nvPr/>
          </p:nvSpPr>
          <p:spPr bwMode="auto">
            <a:xfrm>
              <a:off x="6803866" y="3408594"/>
              <a:ext cx="1154112" cy="25724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Full</a:t>
              </a:r>
            </a:p>
          </p:txBody>
        </p:sp>
        <p:sp>
          <p:nvSpPr>
            <p:cNvPr id="70" name="Line 14"/>
            <p:cNvSpPr>
              <a:spLocks noChangeShapeType="1"/>
            </p:cNvSpPr>
            <p:nvPr/>
          </p:nvSpPr>
          <p:spPr bwMode="auto">
            <a:xfrm>
              <a:off x="3165316" y="4276199"/>
              <a:ext cx="3598862" cy="0"/>
            </a:xfrm>
            <a:prstGeom prst="line">
              <a:avLst/>
            </a:prstGeom>
            <a:noFill/>
            <a:ln w="25400">
              <a:solidFill>
                <a:srgbClr val="990000"/>
              </a:solidFill>
              <a:round/>
              <a:headEnd type="stealth" w="lg" len="lg"/>
              <a:tailEnd type="none"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71" name="Group 15"/>
            <p:cNvGrpSpPr>
              <a:grpSpLocks/>
            </p:cNvGrpSpPr>
            <p:nvPr/>
          </p:nvGrpSpPr>
          <p:grpSpPr bwMode="auto">
            <a:xfrm>
              <a:off x="3419316" y="3818999"/>
              <a:ext cx="360362" cy="360363"/>
              <a:chOff x="1837" y="2160"/>
              <a:chExt cx="227" cy="227"/>
            </a:xfrm>
          </p:grpSpPr>
          <p:sp>
            <p:nvSpPr>
              <p:cNvPr id="106" name="Freeform 16"/>
              <p:cNvSpPr>
                <a:spLocks/>
              </p:cNvSpPr>
              <p:nvPr/>
            </p:nvSpPr>
            <p:spPr bwMode="auto">
              <a:xfrm>
                <a:off x="1837" y="2160"/>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07" name="Text Box 17"/>
              <p:cNvSpPr txBox="1">
                <a:spLocks noChangeArrowheads="1"/>
              </p:cNvSpPr>
              <p:nvPr/>
            </p:nvSpPr>
            <p:spPr bwMode="auto">
              <a:xfrm>
                <a:off x="1906" y="2225"/>
                <a:ext cx="78" cy="9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dirty="0">
                    <a:latin typeface="+mn-ea"/>
                    <a:ea typeface="+mn-ea"/>
                  </a:rPr>
                  <a:t>8</a:t>
                </a:r>
              </a:p>
            </p:txBody>
          </p:sp>
        </p:grpSp>
        <p:sp>
          <p:nvSpPr>
            <p:cNvPr id="72" name="Text Box 18"/>
            <p:cNvSpPr txBox="1">
              <a:spLocks noChangeArrowheads="1"/>
            </p:cNvSpPr>
            <p:nvPr/>
          </p:nvSpPr>
          <p:spPr bwMode="auto">
            <a:xfrm>
              <a:off x="3924141" y="3890437"/>
              <a:ext cx="2447925"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LS Update</a:t>
              </a:r>
            </a:p>
          </p:txBody>
        </p:sp>
        <p:sp>
          <p:nvSpPr>
            <p:cNvPr id="73" name="Line 19"/>
            <p:cNvSpPr>
              <a:spLocks noChangeShapeType="1"/>
            </p:cNvSpPr>
            <p:nvPr/>
          </p:nvSpPr>
          <p:spPr bwMode="auto">
            <a:xfrm>
              <a:off x="3165316" y="4996924"/>
              <a:ext cx="3598862" cy="0"/>
            </a:xfrm>
            <a:prstGeom prst="line">
              <a:avLst/>
            </a:prstGeom>
            <a:noFill/>
            <a:ln w="25400">
              <a:solidFill>
                <a:srgbClr val="990000"/>
              </a:solidFill>
              <a:round/>
              <a:headEnd type="none" w="lg" len="lg"/>
              <a:tailEnd type="stealth" w="lg" len="lg"/>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grpSp>
          <p:nvGrpSpPr>
            <p:cNvPr id="74" name="Group 20"/>
            <p:cNvGrpSpPr>
              <a:grpSpLocks/>
            </p:cNvGrpSpPr>
            <p:nvPr/>
          </p:nvGrpSpPr>
          <p:grpSpPr bwMode="auto">
            <a:xfrm>
              <a:off x="3419316" y="4539724"/>
              <a:ext cx="360362" cy="360363"/>
              <a:chOff x="1837" y="2614"/>
              <a:chExt cx="227" cy="227"/>
            </a:xfrm>
          </p:grpSpPr>
          <p:sp>
            <p:nvSpPr>
              <p:cNvPr id="104" name="Freeform 21"/>
              <p:cNvSpPr>
                <a:spLocks/>
              </p:cNvSpPr>
              <p:nvPr/>
            </p:nvSpPr>
            <p:spPr bwMode="auto">
              <a:xfrm>
                <a:off x="1837" y="2614"/>
                <a:ext cx="227" cy="227"/>
              </a:xfrm>
              <a:custGeom>
                <a:avLst/>
                <a:gdLst>
                  <a:gd name="T0" fmla="*/ 539 w 539"/>
                  <a:gd name="T1" fmla="*/ 259 h 519"/>
                  <a:gd name="T2" fmla="*/ 535 w 539"/>
                  <a:gd name="T3" fmla="*/ 217 h 519"/>
                  <a:gd name="T4" fmla="*/ 524 w 539"/>
                  <a:gd name="T5" fmla="*/ 175 h 519"/>
                  <a:gd name="T6" fmla="*/ 507 w 539"/>
                  <a:gd name="T7" fmla="*/ 136 h 519"/>
                  <a:gd name="T8" fmla="*/ 482 w 539"/>
                  <a:gd name="T9" fmla="*/ 99 h 519"/>
                  <a:gd name="T10" fmla="*/ 452 w 539"/>
                  <a:gd name="T11" fmla="*/ 68 h 519"/>
                  <a:gd name="T12" fmla="*/ 418 w 539"/>
                  <a:gd name="T13" fmla="*/ 40 h 519"/>
                  <a:gd name="T14" fmla="*/ 378 w 539"/>
                  <a:gd name="T15" fmla="*/ 20 h 519"/>
                  <a:gd name="T16" fmla="*/ 336 w 539"/>
                  <a:gd name="T17" fmla="*/ 7 h 519"/>
                  <a:gd name="T18" fmla="*/ 292 w 539"/>
                  <a:gd name="T19" fmla="*/ 0 h 519"/>
                  <a:gd name="T20" fmla="*/ 247 w 539"/>
                  <a:gd name="T21" fmla="*/ 0 h 519"/>
                  <a:gd name="T22" fmla="*/ 203 w 539"/>
                  <a:gd name="T23" fmla="*/ 7 h 519"/>
                  <a:gd name="T24" fmla="*/ 161 w 539"/>
                  <a:gd name="T25" fmla="*/ 20 h 519"/>
                  <a:gd name="T26" fmla="*/ 123 w 539"/>
                  <a:gd name="T27" fmla="*/ 40 h 519"/>
                  <a:gd name="T28" fmla="*/ 87 w 539"/>
                  <a:gd name="T29" fmla="*/ 68 h 519"/>
                  <a:gd name="T30" fmla="*/ 57 w 539"/>
                  <a:gd name="T31" fmla="*/ 99 h 519"/>
                  <a:gd name="T32" fmla="*/ 32 w 539"/>
                  <a:gd name="T33" fmla="*/ 136 h 519"/>
                  <a:gd name="T34" fmla="*/ 15 w 539"/>
                  <a:gd name="T35" fmla="*/ 175 h 519"/>
                  <a:gd name="T36" fmla="*/ 4 w 539"/>
                  <a:gd name="T37" fmla="*/ 217 h 519"/>
                  <a:gd name="T38" fmla="*/ 0 w 539"/>
                  <a:gd name="T39" fmla="*/ 259 h 519"/>
                  <a:gd name="T40" fmla="*/ 4 w 539"/>
                  <a:gd name="T41" fmla="*/ 302 h 519"/>
                  <a:gd name="T42" fmla="*/ 15 w 539"/>
                  <a:gd name="T43" fmla="*/ 344 h 519"/>
                  <a:gd name="T44" fmla="*/ 32 w 539"/>
                  <a:gd name="T45" fmla="*/ 382 h 519"/>
                  <a:gd name="T46" fmla="*/ 57 w 539"/>
                  <a:gd name="T47" fmla="*/ 419 h 519"/>
                  <a:gd name="T48" fmla="*/ 87 w 539"/>
                  <a:gd name="T49" fmla="*/ 450 h 519"/>
                  <a:gd name="T50" fmla="*/ 123 w 539"/>
                  <a:gd name="T51" fmla="*/ 478 h 519"/>
                  <a:gd name="T52" fmla="*/ 161 w 539"/>
                  <a:gd name="T53" fmla="*/ 498 h 519"/>
                  <a:gd name="T54" fmla="*/ 203 w 539"/>
                  <a:gd name="T55" fmla="*/ 511 h 519"/>
                  <a:gd name="T56" fmla="*/ 247 w 539"/>
                  <a:gd name="T57" fmla="*/ 519 h 519"/>
                  <a:gd name="T58" fmla="*/ 292 w 539"/>
                  <a:gd name="T59" fmla="*/ 519 h 519"/>
                  <a:gd name="T60" fmla="*/ 336 w 539"/>
                  <a:gd name="T61" fmla="*/ 511 h 519"/>
                  <a:gd name="T62" fmla="*/ 378 w 539"/>
                  <a:gd name="T63" fmla="*/ 498 h 519"/>
                  <a:gd name="T64" fmla="*/ 418 w 539"/>
                  <a:gd name="T65" fmla="*/ 478 h 519"/>
                  <a:gd name="T66" fmla="*/ 452 w 539"/>
                  <a:gd name="T67" fmla="*/ 450 h 519"/>
                  <a:gd name="T68" fmla="*/ 482 w 539"/>
                  <a:gd name="T69" fmla="*/ 419 h 519"/>
                  <a:gd name="T70" fmla="*/ 507 w 539"/>
                  <a:gd name="T71" fmla="*/ 382 h 519"/>
                  <a:gd name="T72" fmla="*/ 524 w 539"/>
                  <a:gd name="T73" fmla="*/ 344 h 519"/>
                  <a:gd name="T74" fmla="*/ 535 w 539"/>
                  <a:gd name="T75" fmla="*/ 302 h 519"/>
                  <a:gd name="T76" fmla="*/ 539 w 539"/>
                  <a:gd name="T77" fmla="*/ 259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519"/>
                  <a:gd name="T119" fmla="*/ 539 w 539"/>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519">
                    <a:moveTo>
                      <a:pt x="539" y="259"/>
                    </a:moveTo>
                    <a:lnTo>
                      <a:pt x="535" y="217"/>
                    </a:lnTo>
                    <a:lnTo>
                      <a:pt x="524" y="175"/>
                    </a:lnTo>
                    <a:lnTo>
                      <a:pt x="507" y="136"/>
                    </a:lnTo>
                    <a:lnTo>
                      <a:pt x="482" y="99"/>
                    </a:lnTo>
                    <a:lnTo>
                      <a:pt x="452" y="68"/>
                    </a:lnTo>
                    <a:lnTo>
                      <a:pt x="418" y="40"/>
                    </a:lnTo>
                    <a:lnTo>
                      <a:pt x="378" y="20"/>
                    </a:lnTo>
                    <a:lnTo>
                      <a:pt x="336" y="7"/>
                    </a:lnTo>
                    <a:lnTo>
                      <a:pt x="292" y="0"/>
                    </a:lnTo>
                    <a:lnTo>
                      <a:pt x="247" y="0"/>
                    </a:lnTo>
                    <a:lnTo>
                      <a:pt x="203" y="7"/>
                    </a:lnTo>
                    <a:lnTo>
                      <a:pt x="161" y="20"/>
                    </a:lnTo>
                    <a:lnTo>
                      <a:pt x="123" y="40"/>
                    </a:lnTo>
                    <a:lnTo>
                      <a:pt x="87" y="68"/>
                    </a:lnTo>
                    <a:lnTo>
                      <a:pt x="57" y="99"/>
                    </a:lnTo>
                    <a:lnTo>
                      <a:pt x="32" y="136"/>
                    </a:lnTo>
                    <a:lnTo>
                      <a:pt x="15" y="175"/>
                    </a:lnTo>
                    <a:lnTo>
                      <a:pt x="4" y="217"/>
                    </a:lnTo>
                    <a:lnTo>
                      <a:pt x="0" y="259"/>
                    </a:lnTo>
                    <a:lnTo>
                      <a:pt x="4" y="302"/>
                    </a:lnTo>
                    <a:lnTo>
                      <a:pt x="15" y="344"/>
                    </a:lnTo>
                    <a:lnTo>
                      <a:pt x="32" y="382"/>
                    </a:lnTo>
                    <a:lnTo>
                      <a:pt x="57" y="419"/>
                    </a:lnTo>
                    <a:lnTo>
                      <a:pt x="87" y="450"/>
                    </a:lnTo>
                    <a:lnTo>
                      <a:pt x="123" y="478"/>
                    </a:lnTo>
                    <a:lnTo>
                      <a:pt x="161" y="498"/>
                    </a:lnTo>
                    <a:lnTo>
                      <a:pt x="203" y="511"/>
                    </a:lnTo>
                    <a:lnTo>
                      <a:pt x="247" y="519"/>
                    </a:lnTo>
                    <a:lnTo>
                      <a:pt x="292" y="519"/>
                    </a:lnTo>
                    <a:lnTo>
                      <a:pt x="336" y="511"/>
                    </a:lnTo>
                    <a:lnTo>
                      <a:pt x="378" y="498"/>
                    </a:lnTo>
                    <a:lnTo>
                      <a:pt x="418" y="478"/>
                    </a:lnTo>
                    <a:lnTo>
                      <a:pt x="452" y="450"/>
                    </a:lnTo>
                    <a:lnTo>
                      <a:pt x="482" y="419"/>
                    </a:lnTo>
                    <a:lnTo>
                      <a:pt x="507" y="382"/>
                    </a:lnTo>
                    <a:lnTo>
                      <a:pt x="524" y="344"/>
                    </a:lnTo>
                    <a:lnTo>
                      <a:pt x="535" y="302"/>
                    </a:lnTo>
                    <a:lnTo>
                      <a:pt x="539" y="259"/>
                    </a:lnTo>
                    <a:close/>
                  </a:path>
                </a:pathLst>
              </a:custGeom>
              <a:solidFill>
                <a:srgbClr val="C0C0C0">
                  <a:alpha val="49019"/>
                </a:srgbClr>
              </a:solidFill>
              <a:ln w="14351">
                <a:solidFill>
                  <a:schemeClr val="tx1"/>
                </a:solidFill>
                <a:prstDash val="solid"/>
                <a:round/>
                <a:headEnd/>
                <a:tailEnd/>
              </a:ln>
            </p:spPr>
            <p:txBody>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endParaRPr lang="zh-CN" altLang="en-US">
                  <a:latin typeface="+mn-ea"/>
                  <a:ea typeface="+mn-ea"/>
                </a:endParaRPr>
              </a:p>
            </p:txBody>
          </p:sp>
          <p:sp>
            <p:nvSpPr>
              <p:cNvPr id="105" name="Text Box 22"/>
              <p:cNvSpPr txBox="1">
                <a:spLocks noChangeArrowheads="1"/>
              </p:cNvSpPr>
              <p:nvPr/>
            </p:nvSpPr>
            <p:spPr bwMode="auto">
              <a:xfrm>
                <a:off x="1906" y="2679"/>
                <a:ext cx="78" cy="9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fontAlgn="base">
                  <a:spcBef>
                    <a:spcPct val="50000"/>
                  </a:spcBef>
                </a:pPr>
                <a:r>
                  <a:rPr lang="en-US" altLang="zh-CN" dirty="0">
                    <a:latin typeface="+mn-ea"/>
                    <a:ea typeface="+mn-ea"/>
                  </a:rPr>
                  <a:t>9</a:t>
                </a:r>
              </a:p>
            </p:txBody>
          </p:sp>
        </p:grpSp>
        <p:sp>
          <p:nvSpPr>
            <p:cNvPr id="75" name="Text Box 23"/>
            <p:cNvSpPr txBox="1">
              <a:spLocks noChangeArrowheads="1"/>
            </p:cNvSpPr>
            <p:nvPr/>
          </p:nvSpPr>
          <p:spPr bwMode="auto">
            <a:xfrm>
              <a:off x="3924141" y="4623862"/>
              <a:ext cx="2447925" cy="27463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LS </a:t>
              </a:r>
              <a:r>
                <a:rPr lang="en-US" altLang="zh-CN" sz="1800" dirty="0" err="1">
                  <a:latin typeface="+mn-ea"/>
                  <a:ea typeface="+mn-ea"/>
                </a:rPr>
                <a:t>Ack</a:t>
              </a:r>
              <a:endParaRPr lang="en-US" altLang="zh-CN" sz="1800" dirty="0">
                <a:latin typeface="+mn-ea"/>
                <a:ea typeface="+mn-ea"/>
              </a:endParaRPr>
            </a:p>
          </p:txBody>
        </p:sp>
        <p:sp>
          <p:nvSpPr>
            <p:cNvPr id="76" name="Text Box 24"/>
            <p:cNvSpPr txBox="1">
              <a:spLocks noChangeArrowheads="1"/>
            </p:cNvSpPr>
            <p:nvPr/>
          </p:nvSpPr>
          <p:spPr bwMode="auto">
            <a:xfrm>
              <a:off x="6803866" y="4129320"/>
              <a:ext cx="1154112" cy="25724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Full</a:t>
              </a:r>
            </a:p>
          </p:txBody>
        </p:sp>
        <p:sp>
          <p:nvSpPr>
            <p:cNvPr id="77" name="Text Box 25"/>
            <p:cNvSpPr txBox="1">
              <a:spLocks noChangeArrowheads="1"/>
            </p:cNvSpPr>
            <p:nvPr/>
          </p:nvSpPr>
          <p:spPr bwMode="auto">
            <a:xfrm>
              <a:off x="6803866" y="4848457"/>
              <a:ext cx="1154112" cy="25724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Full</a:t>
              </a:r>
            </a:p>
          </p:txBody>
        </p:sp>
        <p:sp>
          <p:nvSpPr>
            <p:cNvPr id="78" name="Text Box 26"/>
            <p:cNvSpPr txBox="1">
              <a:spLocks noChangeArrowheads="1"/>
            </p:cNvSpPr>
            <p:nvPr/>
          </p:nvSpPr>
          <p:spPr bwMode="auto">
            <a:xfrm>
              <a:off x="826928" y="4129319"/>
              <a:ext cx="2232025" cy="25724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sym typeface="Wingdings" pitchFamily="2" charset="2"/>
                </a:rPr>
                <a:t>Loading  Full</a:t>
              </a:r>
            </a:p>
          </p:txBody>
        </p:sp>
        <p:sp>
          <p:nvSpPr>
            <p:cNvPr id="79" name="Text Box 27"/>
            <p:cNvSpPr txBox="1">
              <a:spLocks noChangeArrowheads="1"/>
            </p:cNvSpPr>
            <p:nvPr/>
          </p:nvSpPr>
          <p:spPr bwMode="auto">
            <a:xfrm>
              <a:off x="1904841" y="4835757"/>
              <a:ext cx="1154112" cy="257247"/>
            </a:xfrm>
            <a:prstGeom prst="rect">
              <a:avLst/>
            </a:prstGeom>
            <a:noFill/>
            <a:ln w="9525">
              <a:noFill/>
              <a:miter lim="800000"/>
              <a:headEnd/>
              <a:tailEnd/>
            </a:ln>
          </p:spPr>
          <p:txBody>
            <a:bodyPr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solidFill>
                    <a:srgbClr val="C00000"/>
                  </a:solidFill>
                  <a:latin typeface="+mn-ea"/>
                  <a:ea typeface="+mn-ea"/>
                </a:rPr>
                <a:t>Full</a:t>
              </a:r>
            </a:p>
          </p:txBody>
        </p:sp>
        <p:sp>
          <p:nvSpPr>
            <p:cNvPr id="80" name="Text Box 11"/>
            <p:cNvSpPr txBox="1">
              <a:spLocks noChangeArrowheads="1"/>
            </p:cNvSpPr>
            <p:nvPr/>
          </p:nvSpPr>
          <p:spPr bwMode="auto">
            <a:xfrm>
              <a:off x="2088907" y="1743600"/>
              <a:ext cx="1670718" cy="553998"/>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Router id 1.1.1.1</a:t>
              </a:r>
            </a:p>
          </p:txBody>
        </p:sp>
        <p:sp>
          <p:nvSpPr>
            <p:cNvPr id="81" name="Text Box 12"/>
            <p:cNvSpPr txBox="1">
              <a:spLocks noChangeArrowheads="1"/>
            </p:cNvSpPr>
            <p:nvPr/>
          </p:nvSpPr>
          <p:spPr bwMode="auto">
            <a:xfrm>
              <a:off x="6288849" y="1774097"/>
              <a:ext cx="1481304" cy="553998"/>
            </a:xfrm>
            <a:prstGeom prst="rect">
              <a:avLst/>
            </a:prstGeom>
            <a:noFill/>
            <a:ln w="9525">
              <a:noFill/>
              <a:miter lim="800000"/>
              <a:headEnd/>
              <a:tailEnd/>
            </a:ln>
          </p:spPr>
          <p:txBody>
            <a:bodyPr wrap="square" lIns="0" tIns="0" rIns="0" bIns="0" anchor="ctr" anchorCtr="1">
              <a:spAutoFit/>
            </a:bodyPr>
            <a:lstStyle>
              <a:defPPr>
                <a:defRPr lang="zh-CN"/>
              </a:defPPr>
              <a:lvl1pPr algn="l" rtl="0" fontAlgn="t">
                <a:spcBef>
                  <a:spcPct val="0"/>
                </a:spcBef>
                <a:spcAft>
                  <a:spcPct val="0"/>
                </a:spcAft>
                <a:defRPr kern="1200">
                  <a:solidFill>
                    <a:schemeClr val="tx1"/>
                  </a:solidFill>
                  <a:latin typeface="Arial" charset="0"/>
                  <a:ea typeface="华文细黑" pitchFamily="2" charset="-122"/>
                  <a:cs typeface="+mn-cs"/>
                </a:defRPr>
              </a:lvl1pPr>
              <a:lvl2pPr marL="457200" algn="l" rtl="0" fontAlgn="t">
                <a:spcBef>
                  <a:spcPct val="0"/>
                </a:spcBef>
                <a:spcAft>
                  <a:spcPct val="0"/>
                </a:spcAft>
                <a:defRPr kern="1200">
                  <a:solidFill>
                    <a:schemeClr val="tx1"/>
                  </a:solidFill>
                  <a:latin typeface="Arial" charset="0"/>
                  <a:ea typeface="华文细黑" pitchFamily="2" charset="-122"/>
                  <a:cs typeface="+mn-cs"/>
                </a:defRPr>
              </a:lvl2pPr>
              <a:lvl3pPr marL="914400" algn="l" rtl="0" fontAlgn="t">
                <a:spcBef>
                  <a:spcPct val="0"/>
                </a:spcBef>
                <a:spcAft>
                  <a:spcPct val="0"/>
                </a:spcAft>
                <a:defRPr kern="1200">
                  <a:solidFill>
                    <a:schemeClr val="tx1"/>
                  </a:solidFill>
                  <a:latin typeface="Arial" charset="0"/>
                  <a:ea typeface="华文细黑" pitchFamily="2" charset="-122"/>
                  <a:cs typeface="+mn-cs"/>
                </a:defRPr>
              </a:lvl3pPr>
              <a:lvl4pPr marL="1371600" algn="l" rtl="0" fontAlgn="t">
                <a:spcBef>
                  <a:spcPct val="0"/>
                </a:spcBef>
                <a:spcAft>
                  <a:spcPct val="0"/>
                </a:spcAft>
                <a:defRPr kern="1200">
                  <a:solidFill>
                    <a:schemeClr val="tx1"/>
                  </a:solidFill>
                  <a:latin typeface="Arial" charset="0"/>
                  <a:ea typeface="华文细黑" pitchFamily="2" charset="-122"/>
                  <a:cs typeface="+mn-cs"/>
                </a:defRPr>
              </a:lvl4pPr>
              <a:lvl5pPr marL="1828800" algn="l" rtl="0" fontAlgn="t">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a:lstStyle>
            <a:p>
              <a:pPr algn="ctr" fontAlgn="base">
                <a:spcBef>
                  <a:spcPct val="50000"/>
                </a:spcBef>
              </a:pPr>
              <a:r>
                <a:rPr lang="en-US" altLang="zh-CN" sz="1800" dirty="0">
                  <a:latin typeface="+mn-ea"/>
                  <a:ea typeface="+mn-ea"/>
                </a:rPr>
                <a:t>Router id 2.2.2.2</a:t>
              </a:r>
            </a:p>
          </p:txBody>
        </p:sp>
        <p:grpSp>
          <p:nvGrpSpPr>
            <p:cNvPr id="82" name="Group 40"/>
            <p:cNvGrpSpPr>
              <a:grpSpLocks noChangeAspect="1"/>
            </p:cNvGrpSpPr>
            <p:nvPr/>
          </p:nvGrpSpPr>
          <p:grpSpPr bwMode="auto">
            <a:xfrm>
              <a:off x="2575808" y="2348880"/>
              <a:ext cx="803275" cy="762000"/>
              <a:chOff x="3810" y="540"/>
              <a:chExt cx="506" cy="480"/>
            </a:xfrm>
          </p:grpSpPr>
          <p:sp>
            <p:nvSpPr>
              <p:cNvPr id="94"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95"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96"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97"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98"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99"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100"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101"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102"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103"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a:latin typeface="+mn-ea"/>
                  <a:ea typeface="+mn-ea"/>
                </a:endParaRPr>
              </a:p>
            </p:txBody>
          </p:sp>
        </p:grpSp>
        <p:grpSp>
          <p:nvGrpSpPr>
            <p:cNvPr id="83" name="Group 40"/>
            <p:cNvGrpSpPr>
              <a:grpSpLocks noChangeAspect="1"/>
            </p:cNvGrpSpPr>
            <p:nvPr/>
          </p:nvGrpSpPr>
          <p:grpSpPr bwMode="auto">
            <a:xfrm>
              <a:off x="6536248" y="2348880"/>
              <a:ext cx="803275" cy="762000"/>
              <a:chOff x="3810" y="540"/>
              <a:chExt cx="506" cy="480"/>
            </a:xfrm>
          </p:grpSpPr>
          <p:sp>
            <p:nvSpPr>
              <p:cNvPr id="84" name="Freeform 41"/>
              <p:cNvSpPr>
                <a:spLocks noChangeAspect="1"/>
              </p:cNvSpPr>
              <p:nvPr/>
            </p:nvSpPr>
            <p:spPr bwMode="auto">
              <a:xfrm>
                <a:off x="3810" y="788"/>
                <a:ext cx="506" cy="232"/>
              </a:xfrm>
              <a:custGeom>
                <a:avLst/>
                <a:gdLst/>
                <a:ahLst/>
                <a:cxnLst>
                  <a:cxn ang="0">
                    <a:pos x="0" y="0"/>
                  </a:cxn>
                  <a:cxn ang="0">
                    <a:pos x="0" y="38"/>
                  </a:cxn>
                  <a:cxn ang="0">
                    <a:pos x="0" y="38"/>
                  </a:cxn>
                  <a:cxn ang="0">
                    <a:pos x="127" y="116"/>
                  </a:cxn>
                  <a:cxn ang="0">
                    <a:pos x="253" y="38"/>
                  </a:cxn>
                  <a:cxn ang="0">
                    <a:pos x="253" y="38"/>
                  </a:cxn>
                  <a:cxn ang="0">
                    <a:pos x="253" y="0"/>
                  </a:cxn>
                  <a:cxn ang="0">
                    <a:pos x="0" y="0"/>
                  </a:cxn>
                </a:cxnLst>
                <a:rect l="0" t="0" r="r" b="b"/>
                <a:pathLst>
                  <a:path w="253" h="116">
                    <a:moveTo>
                      <a:pt x="0" y="0"/>
                    </a:moveTo>
                    <a:cubicBezTo>
                      <a:pt x="0" y="38"/>
                      <a:pt x="0" y="38"/>
                      <a:pt x="0" y="38"/>
                    </a:cubicBezTo>
                    <a:cubicBezTo>
                      <a:pt x="0" y="38"/>
                      <a:pt x="0" y="38"/>
                      <a:pt x="0" y="38"/>
                    </a:cubicBezTo>
                    <a:cubicBezTo>
                      <a:pt x="0" y="81"/>
                      <a:pt x="57" y="116"/>
                      <a:pt x="127" y="116"/>
                    </a:cubicBezTo>
                    <a:cubicBezTo>
                      <a:pt x="196" y="116"/>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85" name="Oval 42"/>
              <p:cNvSpPr>
                <a:spLocks noChangeAspect="1" noChangeArrowheads="1"/>
              </p:cNvSpPr>
              <p:nvPr/>
            </p:nvSpPr>
            <p:spPr bwMode="auto">
              <a:xfrm>
                <a:off x="3810" y="630"/>
                <a:ext cx="506" cy="316"/>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86" name="Freeform 43"/>
              <p:cNvSpPr>
                <a:spLocks noChangeAspect="1" noEditPoints="1"/>
              </p:cNvSpPr>
              <p:nvPr/>
            </p:nvSpPr>
            <p:spPr bwMode="auto">
              <a:xfrm>
                <a:off x="3812" y="630"/>
                <a:ext cx="502" cy="318"/>
              </a:xfrm>
              <a:custGeom>
                <a:avLst/>
                <a:gdLst/>
                <a:ahLst/>
                <a:cxnLst>
                  <a:cxn ang="0">
                    <a:pos x="0" y="79"/>
                  </a:cxn>
                  <a:cxn ang="0">
                    <a:pos x="126" y="159"/>
                  </a:cxn>
                  <a:cxn ang="0">
                    <a:pos x="251" y="79"/>
                  </a:cxn>
                  <a:cxn ang="0">
                    <a:pos x="126" y="0"/>
                  </a:cxn>
                  <a:cxn ang="0">
                    <a:pos x="0" y="79"/>
                  </a:cxn>
                  <a:cxn ang="0">
                    <a:pos x="7" y="79"/>
                  </a:cxn>
                  <a:cxn ang="0">
                    <a:pos x="126" y="7"/>
                  </a:cxn>
                  <a:cxn ang="0">
                    <a:pos x="244" y="79"/>
                  </a:cxn>
                  <a:cxn ang="0">
                    <a:pos x="126" y="151"/>
                  </a:cxn>
                  <a:cxn ang="0">
                    <a:pos x="7" y="79"/>
                  </a:cxn>
                </a:cxnLst>
                <a:rect l="0" t="0" r="r" b="b"/>
                <a:pathLst>
                  <a:path w="251" h="159">
                    <a:moveTo>
                      <a:pt x="0" y="79"/>
                    </a:moveTo>
                    <a:cubicBezTo>
                      <a:pt x="0" y="123"/>
                      <a:pt x="56" y="159"/>
                      <a:pt x="126" y="159"/>
                    </a:cubicBezTo>
                    <a:cubicBezTo>
                      <a:pt x="195" y="159"/>
                      <a:pt x="251" y="123"/>
                      <a:pt x="251" y="79"/>
                    </a:cubicBezTo>
                    <a:cubicBezTo>
                      <a:pt x="251" y="35"/>
                      <a:pt x="195" y="0"/>
                      <a:pt x="126" y="0"/>
                    </a:cubicBezTo>
                    <a:cubicBezTo>
                      <a:pt x="56" y="0"/>
                      <a:pt x="0" y="35"/>
                      <a:pt x="0" y="79"/>
                    </a:cubicBezTo>
                    <a:close/>
                    <a:moveTo>
                      <a:pt x="7" y="79"/>
                    </a:moveTo>
                    <a:cubicBezTo>
                      <a:pt x="7" y="39"/>
                      <a:pt x="60" y="7"/>
                      <a:pt x="126" y="7"/>
                    </a:cubicBezTo>
                    <a:cubicBezTo>
                      <a:pt x="191" y="7"/>
                      <a:pt x="244" y="39"/>
                      <a:pt x="244" y="79"/>
                    </a:cubicBezTo>
                    <a:cubicBezTo>
                      <a:pt x="244" y="119"/>
                      <a:pt x="191" y="151"/>
                      <a:pt x="126" y="151"/>
                    </a:cubicBezTo>
                    <a:cubicBezTo>
                      <a:pt x="60" y="151"/>
                      <a:pt x="7" y="119"/>
                      <a:pt x="7"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87" name="Freeform 44"/>
              <p:cNvSpPr>
                <a:spLocks noChangeAspect="1"/>
              </p:cNvSpPr>
              <p:nvPr/>
            </p:nvSpPr>
            <p:spPr bwMode="auto">
              <a:xfrm>
                <a:off x="3828" y="644"/>
                <a:ext cx="460" cy="198"/>
              </a:xfrm>
              <a:custGeom>
                <a:avLst/>
                <a:gdLst/>
                <a:ahLst/>
                <a:cxnLst>
                  <a:cxn ang="0">
                    <a:pos x="2" y="75"/>
                  </a:cxn>
                  <a:cxn ang="0">
                    <a:pos x="119" y="3"/>
                  </a:cxn>
                  <a:cxn ang="0">
                    <a:pos x="230" y="51"/>
                  </a:cxn>
                  <a:cxn ang="0">
                    <a:pos x="118" y="0"/>
                  </a:cxn>
                  <a:cxn ang="0">
                    <a:pos x="0" y="72"/>
                  </a:cxn>
                  <a:cxn ang="0">
                    <a:pos x="8" y="99"/>
                  </a:cxn>
                  <a:cxn ang="0">
                    <a:pos x="2" y="75"/>
                  </a:cxn>
                </a:cxnLst>
                <a:rect l="0" t="0" r="r" b="b"/>
                <a:pathLst>
                  <a:path w="230" h="99">
                    <a:moveTo>
                      <a:pt x="2" y="75"/>
                    </a:moveTo>
                    <a:cubicBezTo>
                      <a:pt x="2" y="35"/>
                      <a:pt x="54" y="3"/>
                      <a:pt x="119" y="3"/>
                    </a:cubicBezTo>
                    <a:cubicBezTo>
                      <a:pt x="170" y="3"/>
                      <a:pt x="214" y="23"/>
                      <a:pt x="230" y="51"/>
                    </a:cubicBezTo>
                    <a:cubicBezTo>
                      <a:pt x="215" y="22"/>
                      <a:pt x="170" y="0"/>
                      <a:pt x="118" y="0"/>
                    </a:cubicBezTo>
                    <a:cubicBezTo>
                      <a:pt x="53" y="0"/>
                      <a:pt x="0" y="33"/>
                      <a:pt x="0" y="72"/>
                    </a:cubicBezTo>
                    <a:cubicBezTo>
                      <a:pt x="0" y="82"/>
                      <a:pt x="3" y="90"/>
                      <a:pt x="8" y="99"/>
                    </a:cubicBezTo>
                    <a:cubicBezTo>
                      <a:pt x="4" y="91"/>
                      <a:pt x="2" y="83"/>
                      <a:pt x="2" y="75"/>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88" name="Freeform 45"/>
              <p:cNvSpPr>
                <a:spLocks noChangeAspect="1"/>
              </p:cNvSpPr>
              <p:nvPr/>
            </p:nvSpPr>
            <p:spPr bwMode="auto">
              <a:xfrm>
                <a:off x="3810" y="698"/>
                <a:ext cx="506" cy="234"/>
              </a:xfrm>
              <a:custGeom>
                <a:avLst/>
                <a:gdLst/>
                <a:ahLst/>
                <a:cxnLst>
                  <a:cxn ang="0">
                    <a:pos x="0" y="0"/>
                  </a:cxn>
                  <a:cxn ang="0">
                    <a:pos x="0" y="38"/>
                  </a:cxn>
                  <a:cxn ang="0">
                    <a:pos x="0" y="38"/>
                  </a:cxn>
                  <a:cxn ang="0">
                    <a:pos x="127" y="117"/>
                  </a:cxn>
                  <a:cxn ang="0">
                    <a:pos x="253" y="38"/>
                  </a:cxn>
                  <a:cxn ang="0">
                    <a:pos x="253" y="38"/>
                  </a:cxn>
                  <a:cxn ang="0">
                    <a:pos x="253" y="0"/>
                  </a:cxn>
                  <a:cxn ang="0">
                    <a:pos x="0" y="0"/>
                  </a:cxn>
                </a:cxnLst>
                <a:rect l="0" t="0" r="r" b="b"/>
                <a:pathLst>
                  <a:path w="253" h="117">
                    <a:moveTo>
                      <a:pt x="0" y="0"/>
                    </a:moveTo>
                    <a:cubicBezTo>
                      <a:pt x="0" y="38"/>
                      <a:pt x="0" y="38"/>
                      <a:pt x="0" y="38"/>
                    </a:cubicBezTo>
                    <a:cubicBezTo>
                      <a:pt x="0" y="38"/>
                      <a:pt x="0" y="38"/>
                      <a:pt x="0" y="38"/>
                    </a:cubicBezTo>
                    <a:cubicBezTo>
                      <a:pt x="0" y="81"/>
                      <a:pt x="57" y="117"/>
                      <a:pt x="127" y="117"/>
                    </a:cubicBezTo>
                    <a:cubicBezTo>
                      <a:pt x="196" y="117"/>
                      <a:pt x="253" y="81"/>
                      <a:pt x="253" y="38"/>
                    </a:cubicBezTo>
                    <a:cubicBezTo>
                      <a:pt x="253" y="38"/>
                      <a:pt x="253" y="38"/>
                      <a:pt x="253" y="38"/>
                    </a:cubicBezTo>
                    <a:cubicBezTo>
                      <a:pt x="253" y="0"/>
                      <a:pt x="253" y="0"/>
                      <a:pt x="253" y="0"/>
                    </a:cubicBezTo>
                    <a:lnTo>
                      <a:pt x="0" y="0"/>
                    </a:lnTo>
                    <a:close/>
                  </a:path>
                </a:pathLst>
              </a:custGeom>
              <a:solidFill>
                <a:srgbClr val="0B3C68"/>
              </a:solidFill>
              <a:ln w="9525">
                <a:noFill/>
                <a:round/>
                <a:headEnd/>
                <a:tailEnd/>
              </a:ln>
            </p:spPr>
            <p:txBody>
              <a:bodyPr/>
              <a:lstStyle/>
              <a:p>
                <a:endParaRPr lang="zh-CN" altLang="en-US">
                  <a:latin typeface="+mn-ea"/>
                  <a:ea typeface="+mn-ea"/>
                </a:endParaRPr>
              </a:p>
            </p:txBody>
          </p:sp>
          <p:sp>
            <p:nvSpPr>
              <p:cNvPr id="89" name="Oval 46"/>
              <p:cNvSpPr>
                <a:spLocks noChangeAspect="1" noChangeArrowheads="1"/>
              </p:cNvSpPr>
              <p:nvPr/>
            </p:nvSpPr>
            <p:spPr bwMode="auto">
              <a:xfrm>
                <a:off x="3810" y="542"/>
                <a:ext cx="506" cy="314"/>
              </a:xfrm>
              <a:prstGeom prst="ellipse">
                <a:avLst/>
              </a:prstGeom>
              <a:solidFill>
                <a:srgbClr val="5D7695"/>
              </a:solidFill>
              <a:ln w="9525">
                <a:noFill/>
                <a:round/>
                <a:headEnd/>
                <a:tailEnd/>
              </a:ln>
            </p:spPr>
            <p:txBody>
              <a:bodyPr/>
              <a:lstStyle/>
              <a:p>
                <a:endParaRPr lang="zh-CN" altLang="en-US">
                  <a:latin typeface="+mn-ea"/>
                  <a:ea typeface="+mn-ea"/>
                </a:endParaRPr>
              </a:p>
            </p:txBody>
          </p:sp>
          <p:sp>
            <p:nvSpPr>
              <p:cNvPr id="90" name="Freeform 47"/>
              <p:cNvSpPr>
                <a:spLocks noChangeAspect="1" noEditPoints="1"/>
              </p:cNvSpPr>
              <p:nvPr/>
            </p:nvSpPr>
            <p:spPr bwMode="auto">
              <a:xfrm>
                <a:off x="3812" y="540"/>
                <a:ext cx="502" cy="318"/>
              </a:xfrm>
              <a:custGeom>
                <a:avLst/>
                <a:gdLst/>
                <a:ahLst/>
                <a:cxnLst>
                  <a:cxn ang="0">
                    <a:pos x="0" y="79"/>
                  </a:cxn>
                  <a:cxn ang="0">
                    <a:pos x="126" y="159"/>
                  </a:cxn>
                  <a:cxn ang="0">
                    <a:pos x="251" y="79"/>
                  </a:cxn>
                  <a:cxn ang="0">
                    <a:pos x="126" y="0"/>
                  </a:cxn>
                  <a:cxn ang="0">
                    <a:pos x="0" y="79"/>
                  </a:cxn>
                  <a:cxn ang="0">
                    <a:pos x="8" y="79"/>
                  </a:cxn>
                  <a:cxn ang="0">
                    <a:pos x="126" y="7"/>
                  </a:cxn>
                  <a:cxn ang="0">
                    <a:pos x="243" y="79"/>
                  </a:cxn>
                  <a:cxn ang="0">
                    <a:pos x="126" y="151"/>
                  </a:cxn>
                  <a:cxn ang="0">
                    <a:pos x="8" y="79"/>
                  </a:cxn>
                </a:cxnLst>
                <a:rect l="0" t="0" r="r" b="b"/>
                <a:pathLst>
                  <a:path w="251" h="159">
                    <a:moveTo>
                      <a:pt x="0" y="79"/>
                    </a:moveTo>
                    <a:cubicBezTo>
                      <a:pt x="0" y="123"/>
                      <a:pt x="57" y="159"/>
                      <a:pt x="126" y="159"/>
                    </a:cubicBezTo>
                    <a:cubicBezTo>
                      <a:pt x="195" y="159"/>
                      <a:pt x="251" y="123"/>
                      <a:pt x="251" y="79"/>
                    </a:cubicBezTo>
                    <a:cubicBezTo>
                      <a:pt x="251" y="36"/>
                      <a:pt x="195" y="0"/>
                      <a:pt x="126" y="0"/>
                    </a:cubicBezTo>
                    <a:cubicBezTo>
                      <a:pt x="57" y="0"/>
                      <a:pt x="0" y="36"/>
                      <a:pt x="0" y="79"/>
                    </a:cubicBezTo>
                    <a:close/>
                    <a:moveTo>
                      <a:pt x="8" y="79"/>
                    </a:moveTo>
                    <a:cubicBezTo>
                      <a:pt x="8" y="40"/>
                      <a:pt x="61" y="7"/>
                      <a:pt x="126" y="7"/>
                    </a:cubicBezTo>
                    <a:cubicBezTo>
                      <a:pt x="190" y="7"/>
                      <a:pt x="243" y="40"/>
                      <a:pt x="243" y="79"/>
                    </a:cubicBezTo>
                    <a:cubicBezTo>
                      <a:pt x="243" y="119"/>
                      <a:pt x="190" y="151"/>
                      <a:pt x="126" y="151"/>
                    </a:cubicBezTo>
                    <a:cubicBezTo>
                      <a:pt x="61" y="151"/>
                      <a:pt x="8" y="119"/>
                      <a:pt x="8" y="79"/>
                    </a:cubicBezTo>
                    <a:close/>
                  </a:path>
                </a:pathLst>
              </a:custGeom>
              <a:solidFill>
                <a:srgbClr val="8BA6BD"/>
              </a:solidFill>
              <a:ln w="9525">
                <a:noFill/>
                <a:round/>
                <a:headEnd/>
                <a:tailEnd/>
              </a:ln>
            </p:spPr>
            <p:txBody>
              <a:bodyPr/>
              <a:lstStyle/>
              <a:p>
                <a:endParaRPr lang="zh-CN" altLang="en-US">
                  <a:latin typeface="+mn-ea"/>
                  <a:ea typeface="+mn-ea"/>
                </a:endParaRPr>
              </a:p>
            </p:txBody>
          </p:sp>
          <p:sp>
            <p:nvSpPr>
              <p:cNvPr id="91" name="Freeform 48"/>
              <p:cNvSpPr>
                <a:spLocks noChangeAspect="1"/>
              </p:cNvSpPr>
              <p:nvPr/>
            </p:nvSpPr>
            <p:spPr bwMode="auto">
              <a:xfrm>
                <a:off x="3828" y="554"/>
                <a:ext cx="460" cy="198"/>
              </a:xfrm>
              <a:custGeom>
                <a:avLst/>
                <a:gdLst/>
                <a:ahLst/>
                <a:cxnLst>
                  <a:cxn ang="0">
                    <a:pos x="2" y="75"/>
                  </a:cxn>
                  <a:cxn ang="0">
                    <a:pos x="119" y="3"/>
                  </a:cxn>
                  <a:cxn ang="0">
                    <a:pos x="230" y="51"/>
                  </a:cxn>
                  <a:cxn ang="0">
                    <a:pos x="118" y="0"/>
                  </a:cxn>
                  <a:cxn ang="0">
                    <a:pos x="0" y="73"/>
                  </a:cxn>
                  <a:cxn ang="0">
                    <a:pos x="8" y="99"/>
                  </a:cxn>
                  <a:cxn ang="0">
                    <a:pos x="2" y="75"/>
                  </a:cxn>
                </a:cxnLst>
                <a:rect l="0" t="0" r="r" b="b"/>
                <a:pathLst>
                  <a:path w="230" h="99">
                    <a:moveTo>
                      <a:pt x="2" y="75"/>
                    </a:moveTo>
                    <a:cubicBezTo>
                      <a:pt x="2" y="36"/>
                      <a:pt x="54" y="3"/>
                      <a:pt x="119" y="3"/>
                    </a:cubicBezTo>
                    <a:cubicBezTo>
                      <a:pt x="170" y="3"/>
                      <a:pt x="214" y="23"/>
                      <a:pt x="230" y="51"/>
                    </a:cubicBezTo>
                    <a:cubicBezTo>
                      <a:pt x="215" y="22"/>
                      <a:pt x="170" y="0"/>
                      <a:pt x="118" y="0"/>
                    </a:cubicBezTo>
                    <a:cubicBezTo>
                      <a:pt x="53" y="0"/>
                      <a:pt x="0" y="33"/>
                      <a:pt x="0" y="73"/>
                    </a:cubicBezTo>
                    <a:cubicBezTo>
                      <a:pt x="0" y="82"/>
                      <a:pt x="3" y="91"/>
                      <a:pt x="8" y="99"/>
                    </a:cubicBezTo>
                    <a:cubicBezTo>
                      <a:pt x="4" y="92"/>
                      <a:pt x="2" y="84"/>
                      <a:pt x="2" y="75"/>
                    </a:cubicBezTo>
                    <a:close/>
                  </a:path>
                </a:pathLst>
              </a:custGeom>
              <a:solidFill>
                <a:srgbClr val="2B4F7C"/>
              </a:solidFill>
              <a:ln w="9525">
                <a:noFill/>
                <a:round/>
                <a:headEnd/>
                <a:tailEnd/>
              </a:ln>
            </p:spPr>
            <p:txBody>
              <a:bodyPr/>
              <a:lstStyle/>
              <a:p>
                <a:endParaRPr lang="zh-CN" altLang="en-US">
                  <a:latin typeface="+mn-ea"/>
                  <a:ea typeface="+mn-ea"/>
                </a:endParaRPr>
              </a:p>
            </p:txBody>
          </p:sp>
          <p:sp>
            <p:nvSpPr>
              <p:cNvPr id="92" name="Freeform 49"/>
              <p:cNvSpPr>
                <a:spLocks noChangeAspect="1" noEditPoints="1"/>
              </p:cNvSpPr>
              <p:nvPr/>
            </p:nvSpPr>
            <p:spPr bwMode="auto">
              <a:xfrm>
                <a:off x="3900" y="612"/>
                <a:ext cx="340" cy="190"/>
              </a:xfrm>
              <a:custGeom>
                <a:avLst/>
                <a:gdLst/>
                <a:ahLst/>
                <a:cxnLst>
                  <a:cxn ang="0">
                    <a:pos x="124" y="80"/>
                  </a:cxn>
                  <a:cxn ang="0">
                    <a:pos x="109" y="62"/>
                  </a:cxn>
                  <a:cxn ang="0">
                    <a:pos x="113" y="58"/>
                  </a:cxn>
                  <a:cxn ang="0">
                    <a:pos x="126" y="41"/>
                  </a:cxn>
                  <a:cxn ang="0">
                    <a:pos x="92" y="60"/>
                  </a:cxn>
                  <a:cxn ang="0">
                    <a:pos x="92" y="66"/>
                  </a:cxn>
                  <a:cxn ang="0">
                    <a:pos x="111" y="86"/>
                  </a:cxn>
                  <a:cxn ang="0">
                    <a:pos x="81" y="94"/>
                  </a:cxn>
                  <a:cxn ang="0">
                    <a:pos x="144" y="61"/>
                  </a:cxn>
                  <a:cxn ang="0">
                    <a:pos x="116" y="37"/>
                  </a:cxn>
                  <a:cxn ang="0">
                    <a:pos x="143" y="37"/>
                  </a:cxn>
                  <a:cxn ang="0">
                    <a:pos x="170" y="3"/>
                  </a:cxn>
                  <a:cxn ang="0">
                    <a:pos x="120" y="7"/>
                  </a:cxn>
                  <a:cxn ang="0">
                    <a:pos x="146" y="11"/>
                  </a:cxn>
                  <a:cxn ang="0">
                    <a:pos x="110" y="25"/>
                  </a:cxn>
                  <a:cxn ang="0">
                    <a:pos x="87" y="20"/>
                  </a:cxn>
                  <a:cxn ang="0">
                    <a:pos x="116" y="37"/>
                  </a:cxn>
                  <a:cxn ang="0">
                    <a:pos x="61" y="30"/>
                  </a:cxn>
                  <a:cxn ang="0">
                    <a:pos x="62" y="33"/>
                  </a:cxn>
                  <a:cxn ang="0">
                    <a:pos x="38" y="46"/>
                  </a:cxn>
                  <a:cxn ang="0">
                    <a:pos x="75" y="38"/>
                  </a:cxn>
                  <a:cxn ang="0">
                    <a:pos x="79" y="34"/>
                  </a:cxn>
                  <a:cxn ang="0">
                    <a:pos x="60" y="9"/>
                  </a:cxn>
                  <a:cxn ang="0">
                    <a:pos x="89" y="1"/>
                  </a:cxn>
                  <a:cxn ang="0">
                    <a:pos x="33" y="20"/>
                  </a:cxn>
                  <a:cxn ang="0">
                    <a:pos x="39" y="34"/>
                  </a:cxn>
                  <a:cxn ang="0">
                    <a:pos x="54" y="58"/>
                  </a:cxn>
                  <a:cxn ang="0">
                    <a:pos x="28" y="58"/>
                  </a:cxn>
                  <a:cxn ang="0">
                    <a:pos x="7" y="78"/>
                  </a:cxn>
                  <a:cxn ang="0">
                    <a:pos x="48" y="93"/>
                  </a:cxn>
                  <a:cxn ang="0">
                    <a:pos x="25" y="84"/>
                  </a:cxn>
                  <a:cxn ang="0">
                    <a:pos x="61" y="70"/>
                  </a:cxn>
                  <a:cxn ang="0">
                    <a:pos x="84" y="75"/>
                  </a:cxn>
                  <a:cxn ang="0">
                    <a:pos x="54" y="58"/>
                  </a:cxn>
                </a:cxnLst>
                <a:rect l="0" t="0" r="r" b="b"/>
                <a:pathLst>
                  <a:path w="170" h="95">
                    <a:moveTo>
                      <a:pt x="132" y="61"/>
                    </a:moveTo>
                    <a:cubicBezTo>
                      <a:pt x="132" y="62"/>
                      <a:pt x="124" y="80"/>
                      <a:pt x="124" y="80"/>
                    </a:cubicBezTo>
                    <a:cubicBezTo>
                      <a:pt x="109" y="65"/>
                      <a:pt x="109" y="65"/>
                      <a:pt x="109" y="65"/>
                    </a:cubicBezTo>
                    <a:cubicBezTo>
                      <a:pt x="109" y="64"/>
                      <a:pt x="108" y="63"/>
                      <a:pt x="109" y="62"/>
                    </a:cubicBezTo>
                    <a:cubicBezTo>
                      <a:pt x="109" y="62"/>
                      <a:pt x="109" y="62"/>
                      <a:pt x="109" y="62"/>
                    </a:cubicBezTo>
                    <a:cubicBezTo>
                      <a:pt x="109" y="61"/>
                      <a:pt x="111" y="60"/>
                      <a:pt x="113" y="58"/>
                    </a:cubicBezTo>
                    <a:cubicBezTo>
                      <a:pt x="113" y="58"/>
                      <a:pt x="131" y="49"/>
                      <a:pt x="133" y="48"/>
                    </a:cubicBezTo>
                    <a:cubicBezTo>
                      <a:pt x="132" y="48"/>
                      <a:pt x="126" y="42"/>
                      <a:pt x="126" y="41"/>
                    </a:cubicBezTo>
                    <a:cubicBezTo>
                      <a:pt x="122" y="43"/>
                      <a:pt x="96" y="57"/>
                      <a:pt x="96" y="57"/>
                    </a:cubicBezTo>
                    <a:cubicBezTo>
                      <a:pt x="94" y="58"/>
                      <a:pt x="93" y="59"/>
                      <a:pt x="92" y="60"/>
                    </a:cubicBezTo>
                    <a:cubicBezTo>
                      <a:pt x="92" y="61"/>
                      <a:pt x="92" y="61"/>
                      <a:pt x="92" y="61"/>
                    </a:cubicBezTo>
                    <a:cubicBezTo>
                      <a:pt x="91" y="63"/>
                      <a:pt x="91" y="65"/>
                      <a:pt x="92" y="66"/>
                    </a:cubicBezTo>
                    <a:cubicBezTo>
                      <a:pt x="110" y="85"/>
                      <a:pt x="110" y="85"/>
                      <a:pt x="110" y="85"/>
                    </a:cubicBezTo>
                    <a:cubicBezTo>
                      <a:pt x="111" y="86"/>
                      <a:pt x="111" y="86"/>
                      <a:pt x="111" y="86"/>
                    </a:cubicBezTo>
                    <a:cubicBezTo>
                      <a:pt x="111" y="86"/>
                      <a:pt x="87" y="85"/>
                      <a:pt x="85" y="85"/>
                    </a:cubicBezTo>
                    <a:cubicBezTo>
                      <a:pt x="85" y="86"/>
                      <a:pt x="82" y="93"/>
                      <a:pt x="81" y="94"/>
                    </a:cubicBezTo>
                    <a:cubicBezTo>
                      <a:pt x="83" y="94"/>
                      <a:pt x="127" y="95"/>
                      <a:pt x="129" y="95"/>
                    </a:cubicBezTo>
                    <a:cubicBezTo>
                      <a:pt x="130" y="93"/>
                      <a:pt x="144" y="62"/>
                      <a:pt x="144" y="61"/>
                    </a:cubicBezTo>
                    <a:cubicBezTo>
                      <a:pt x="143" y="61"/>
                      <a:pt x="134" y="61"/>
                      <a:pt x="132" y="61"/>
                    </a:cubicBezTo>
                    <a:close/>
                    <a:moveTo>
                      <a:pt x="116" y="37"/>
                    </a:moveTo>
                    <a:cubicBezTo>
                      <a:pt x="151" y="19"/>
                      <a:pt x="151" y="19"/>
                      <a:pt x="151" y="19"/>
                    </a:cubicBezTo>
                    <a:cubicBezTo>
                      <a:pt x="151" y="19"/>
                      <a:pt x="143" y="36"/>
                      <a:pt x="143" y="37"/>
                    </a:cubicBezTo>
                    <a:cubicBezTo>
                      <a:pt x="144" y="37"/>
                      <a:pt x="154" y="37"/>
                      <a:pt x="155" y="37"/>
                    </a:cubicBezTo>
                    <a:cubicBezTo>
                      <a:pt x="156" y="35"/>
                      <a:pt x="170" y="4"/>
                      <a:pt x="170" y="3"/>
                    </a:cubicBezTo>
                    <a:cubicBezTo>
                      <a:pt x="169" y="3"/>
                      <a:pt x="124" y="2"/>
                      <a:pt x="122" y="2"/>
                    </a:cubicBezTo>
                    <a:cubicBezTo>
                      <a:pt x="122" y="3"/>
                      <a:pt x="120" y="7"/>
                      <a:pt x="120" y="7"/>
                    </a:cubicBezTo>
                    <a:cubicBezTo>
                      <a:pt x="120" y="7"/>
                      <a:pt x="119" y="10"/>
                      <a:pt x="119" y="10"/>
                    </a:cubicBezTo>
                    <a:cubicBezTo>
                      <a:pt x="120" y="11"/>
                      <a:pt x="146" y="11"/>
                      <a:pt x="146" y="11"/>
                    </a:cubicBezTo>
                    <a:cubicBezTo>
                      <a:pt x="118" y="25"/>
                      <a:pt x="118" y="25"/>
                      <a:pt x="118" y="25"/>
                    </a:cubicBezTo>
                    <a:cubicBezTo>
                      <a:pt x="113" y="28"/>
                      <a:pt x="112" y="27"/>
                      <a:pt x="110" y="25"/>
                    </a:cubicBezTo>
                    <a:cubicBezTo>
                      <a:pt x="110" y="25"/>
                      <a:pt x="100" y="15"/>
                      <a:pt x="99" y="14"/>
                    </a:cubicBezTo>
                    <a:cubicBezTo>
                      <a:pt x="98" y="15"/>
                      <a:pt x="88" y="20"/>
                      <a:pt x="87" y="20"/>
                    </a:cubicBezTo>
                    <a:cubicBezTo>
                      <a:pt x="89" y="22"/>
                      <a:pt x="103" y="37"/>
                      <a:pt x="103" y="37"/>
                    </a:cubicBezTo>
                    <a:cubicBezTo>
                      <a:pt x="105" y="39"/>
                      <a:pt x="111" y="40"/>
                      <a:pt x="116" y="37"/>
                    </a:cubicBezTo>
                    <a:close/>
                    <a:moveTo>
                      <a:pt x="47" y="15"/>
                    </a:moveTo>
                    <a:cubicBezTo>
                      <a:pt x="61" y="30"/>
                      <a:pt x="61" y="30"/>
                      <a:pt x="61" y="30"/>
                    </a:cubicBezTo>
                    <a:cubicBezTo>
                      <a:pt x="62" y="31"/>
                      <a:pt x="63" y="32"/>
                      <a:pt x="62" y="33"/>
                    </a:cubicBezTo>
                    <a:cubicBezTo>
                      <a:pt x="62" y="33"/>
                      <a:pt x="62" y="33"/>
                      <a:pt x="62" y="33"/>
                    </a:cubicBezTo>
                    <a:cubicBezTo>
                      <a:pt x="61" y="34"/>
                      <a:pt x="60" y="35"/>
                      <a:pt x="57" y="37"/>
                    </a:cubicBezTo>
                    <a:cubicBezTo>
                      <a:pt x="57" y="37"/>
                      <a:pt x="40" y="46"/>
                      <a:pt x="38" y="46"/>
                    </a:cubicBezTo>
                    <a:cubicBezTo>
                      <a:pt x="39" y="47"/>
                      <a:pt x="44" y="53"/>
                      <a:pt x="45" y="54"/>
                    </a:cubicBezTo>
                    <a:cubicBezTo>
                      <a:pt x="49" y="52"/>
                      <a:pt x="75" y="38"/>
                      <a:pt x="75" y="38"/>
                    </a:cubicBezTo>
                    <a:cubicBezTo>
                      <a:pt x="76" y="37"/>
                      <a:pt x="78" y="36"/>
                      <a:pt x="79" y="35"/>
                    </a:cubicBezTo>
                    <a:cubicBezTo>
                      <a:pt x="79" y="34"/>
                      <a:pt x="79" y="34"/>
                      <a:pt x="79" y="34"/>
                    </a:cubicBezTo>
                    <a:cubicBezTo>
                      <a:pt x="80" y="32"/>
                      <a:pt x="80" y="30"/>
                      <a:pt x="78" y="29"/>
                    </a:cubicBezTo>
                    <a:cubicBezTo>
                      <a:pt x="60" y="9"/>
                      <a:pt x="60" y="9"/>
                      <a:pt x="60" y="9"/>
                    </a:cubicBezTo>
                    <a:cubicBezTo>
                      <a:pt x="60" y="9"/>
                      <a:pt x="84" y="10"/>
                      <a:pt x="86" y="10"/>
                    </a:cubicBezTo>
                    <a:cubicBezTo>
                      <a:pt x="86" y="9"/>
                      <a:pt x="89" y="2"/>
                      <a:pt x="89" y="1"/>
                    </a:cubicBezTo>
                    <a:cubicBezTo>
                      <a:pt x="88" y="1"/>
                      <a:pt x="43" y="0"/>
                      <a:pt x="41" y="0"/>
                    </a:cubicBezTo>
                    <a:cubicBezTo>
                      <a:pt x="41" y="2"/>
                      <a:pt x="33" y="20"/>
                      <a:pt x="33" y="20"/>
                    </a:cubicBezTo>
                    <a:cubicBezTo>
                      <a:pt x="33" y="20"/>
                      <a:pt x="27" y="33"/>
                      <a:pt x="26" y="34"/>
                    </a:cubicBezTo>
                    <a:cubicBezTo>
                      <a:pt x="27" y="34"/>
                      <a:pt x="37" y="34"/>
                      <a:pt x="39" y="34"/>
                    </a:cubicBezTo>
                    <a:cubicBezTo>
                      <a:pt x="39" y="33"/>
                      <a:pt x="47" y="15"/>
                      <a:pt x="47" y="15"/>
                    </a:cubicBezTo>
                    <a:close/>
                    <a:moveTo>
                      <a:pt x="54" y="58"/>
                    </a:moveTo>
                    <a:cubicBezTo>
                      <a:pt x="20" y="76"/>
                      <a:pt x="20" y="76"/>
                      <a:pt x="20" y="76"/>
                    </a:cubicBezTo>
                    <a:cubicBezTo>
                      <a:pt x="20" y="76"/>
                      <a:pt x="27" y="59"/>
                      <a:pt x="28" y="58"/>
                    </a:cubicBezTo>
                    <a:cubicBezTo>
                      <a:pt x="27" y="58"/>
                      <a:pt x="17" y="58"/>
                      <a:pt x="15" y="58"/>
                    </a:cubicBezTo>
                    <a:cubicBezTo>
                      <a:pt x="15" y="60"/>
                      <a:pt x="7" y="78"/>
                      <a:pt x="7" y="78"/>
                    </a:cubicBezTo>
                    <a:cubicBezTo>
                      <a:pt x="7" y="78"/>
                      <a:pt x="1" y="91"/>
                      <a:pt x="0" y="92"/>
                    </a:cubicBezTo>
                    <a:cubicBezTo>
                      <a:pt x="2" y="92"/>
                      <a:pt x="46" y="93"/>
                      <a:pt x="48" y="93"/>
                    </a:cubicBezTo>
                    <a:cubicBezTo>
                      <a:pt x="49" y="92"/>
                      <a:pt x="52" y="85"/>
                      <a:pt x="52" y="84"/>
                    </a:cubicBezTo>
                    <a:cubicBezTo>
                      <a:pt x="51" y="84"/>
                      <a:pt x="25" y="84"/>
                      <a:pt x="25" y="84"/>
                    </a:cubicBezTo>
                    <a:cubicBezTo>
                      <a:pt x="53" y="70"/>
                      <a:pt x="53" y="70"/>
                      <a:pt x="53" y="70"/>
                    </a:cubicBezTo>
                    <a:cubicBezTo>
                      <a:pt x="58" y="67"/>
                      <a:pt x="59" y="68"/>
                      <a:pt x="61" y="70"/>
                    </a:cubicBezTo>
                    <a:cubicBezTo>
                      <a:pt x="61" y="70"/>
                      <a:pt x="71" y="80"/>
                      <a:pt x="71" y="81"/>
                    </a:cubicBezTo>
                    <a:cubicBezTo>
                      <a:pt x="73" y="81"/>
                      <a:pt x="82" y="76"/>
                      <a:pt x="84" y="75"/>
                    </a:cubicBezTo>
                    <a:cubicBezTo>
                      <a:pt x="82" y="73"/>
                      <a:pt x="68" y="58"/>
                      <a:pt x="68" y="58"/>
                    </a:cubicBezTo>
                    <a:cubicBezTo>
                      <a:pt x="66" y="56"/>
                      <a:pt x="60" y="55"/>
                      <a:pt x="54" y="58"/>
                    </a:cubicBezTo>
                    <a:close/>
                  </a:path>
                </a:pathLst>
              </a:custGeom>
              <a:solidFill>
                <a:srgbClr val="0B3C68"/>
              </a:solidFill>
              <a:ln w="9525">
                <a:noFill/>
                <a:round/>
                <a:headEnd/>
                <a:tailEnd/>
              </a:ln>
            </p:spPr>
            <p:txBody>
              <a:bodyPr/>
              <a:lstStyle/>
              <a:p>
                <a:endParaRPr lang="zh-CN" altLang="en-US">
                  <a:latin typeface="+mn-ea"/>
                  <a:ea typeface="+mn-ea"/>
                </a:endParaRPr>
              </a:p>
            </p:txBody>
          </p:sp>
          <p:sp>
            <p:nvSpPr>
              <p:cNvPr id="93" name="Freeform 50"/>
              <p:cNvSpPr>
                <a:spLocks noChangeAspect="1" noEditPoints="1"/>
              </p:cNvSpPr>
              <p:nvPr/>
            </p:nvSpPr>
            <p:spPr bwMode="auto">
              <a:xfrm>
                <a:off x="3892" y="604"/>
                <a:ext cx="340" cy="188"/>
              </a:xfrm>
              <a:custGeom>
                <a:avLst/>
                <a:gdLst/>
                <a:ahLst/>
                <a:cxnLst>
                  <a:cxn ang="0">
                    <a:pos x="123" y="79"/>
                  </a:cxn>
                  <a:cxn ang="0">
                    <a:pos x="108" y="62"/>
                  </a:cxn>
                  <a:cxn ang="0">
                    <a:pos x="113" y="58"/>
                  </a:cxn>
                  <a:cxn ang="0">
                    <a:pos x="125" y="41"/>
                  </a:cxn>
                  <a:cxn ang="0">
                    <a:pos x="91" y="60"/>
                  </a:cxn>
                  <a:cxn ang="0">
                    <a:pos x="92" y="66"/>
                  </a:cxn>
                  <a:cxn ang="0">
                    <a:pos x="110" y="85"/>
                  </a:cxn>
                  <a:cxn ang="0">
                    <a:pos x="81" y="93"/>
                  </a:cxn>
                  <a:cxn ang="0">
                    <a:pos x="144" y="60"/>
                  </a:cxn>
                  <a:cxn ang="0">
                    <a:pos x="116" y="36"/>
                  </a:cxn>
                  <a:cxn ang="0">
                    <a:pos x="143" y="36"/>
                  </a:cxn>
                  <a:cxn ang="0">
                    <a:pos x="170" y="3"/>
                  </a:cxn>
                  <a:cxn ang="0">
                    <a:pos x="120" y="6"/>
                  </a:cxn>
                  <a:cxn ang="0">
                    <a:pos x="145" y="11"/>
                  </a:cxn>
                  <a:cxn ang="0">
                    <a:pos x="109" y="24"/>
                  </a:cxn>
                  <a:cxn ang="0">
                    <a:pos x="87" y="20"/>
                  </a:cxn>
                  <a:cxn ang="0">
                    <a:pos x="116" y="36"/>
                  </a:cxn>
                  <a:cxn ang="0">
                    <a:pos x="61" y="30"/>
                  </a:cxn>
                  <a:cxn ang="0">
                    <a:pos x="62" y="33"/>
                  </a:cxn>
                  <a:cxn ang="0">
                    <a:pos x="38" y="46"/>
                  </a:cxn>
                  <a:cxn ang="0">
                    <a:pos x="74" y="38"/>
                  </a:cxn>
                  <a:cxn ang="0">
                    <a:pos x="79" y="33"/>
                  </a:cxn>
                  <a:cxn ang="0">
                    <a:pos x="59" y="9"/>
                  </a:cxn>
                  <a:cxn ang="0">
                    <a:pos x="89" y="1"/>
                  </a:cxn>
                  <a:cxn ang="0">
                    <a:pos x="32" y="19"/>
                  </a:cxn>
                  <a:cxn ang="0">
                    <a:pos x="38" y="34"/>
                  </a:cxn>
                  <a:cxn ang="0">
                    <a:pos x="54" y="57"/>
                  </a:cxn>
                  <a:cxn ang="0">
                    <a:pos x="27" y="58"/>
                  </a:cxn>
                  <a:cxn ang="0">
                    <a:pos x="6" y="77"/>
                  </a:cxn>
                  <a:cxn ang="0">
                    <a:pos x="48" y="92"/>
                  </a:cxn>
                  <a:cxn ang="0">
                    <a:pos x="25" y="83"/>
                  </a:cxn>
                  <a:cxn ang="0">
                    <a:pos x="61" y="70"/>
                  </a:cxn>
                  <a:cxn ang="0">
                    <a:pos x="83" y="74"/>
                  </a:cxn>
                  <a:cxn ang="0">
                    <a:pos x="54" y="57"/>
                  </a:cxn>
                </a:cxnLst>
                <a:rect l="0" t="0" r="r" b="b"/>
                <a:pathLst>
                  <a:path w="170" h="94">
                    <a:moveTo>
                      <a:pt x="132" y="60"/>
                    </a:moveTo>
                    <a:cubicBezTo>
                      <a:pt x="131" y="62"/>
                      <a:pt x="123" y="79"/>
                      <a:pt x="123" y="79"/>
                    </a:cubicBezTo>
                    <a:cubicBezTo>
                      <a:pt x="109" y="64"/>
                      <a:pt x="109" y="64"/>
                      <a:pt x="109" y="64"/>
                    </a:cubicBezTo>
                    <a:cubicBezTo>
                      <a:pt x="108" y="63"/>
                      <a:pt x="108" y="63"/>
                      <a:pt x="108" y="62"/>
                    </a:cubicBezTo>
                    <a:cubicBezTo>
                      <a:pt x="108" y="61"/>
                      <a:pt x="108" y="61"/>
                      <a:pt x="108" y="61"/>
                    </a:cubicBezTo>
                    <a:cubicBezTo>
                      <a:pt x="109" y="60"/>
                      <a:pt x="111" y="59"/>
                      <a:pt x="113" y="58"/>
                    </a:cubicBezTo>
                    <a:cubicBezTo>
                      <a:pt x="113" y="58"/>
                      <a:pt x="130" y="49"/>
                      <a:pt x="132" y="48"/>
                    </a:cubicBezTo>
                    <a:cubicBezTo>
                      <a:pt x="131" y="47"/>
                      <a:pt x="126" y="41"/>
                      <a:pt x="125" y="41"/>
                    </a:cubicBezTo>
                    <a:cubicBezTo>
                      <a:pt x="121" y="43"/>
                      <a:pt x="95" y="56"/>
                      <a:pt x="95" y="56"/>
                    </a:cubicBezTo>
                    <a:cubicBezTo>
                      <a:pt x="94" y="57"/>
                      <a:pt x="92" y="58"/>
                      <a:pt x="91" y="60"/>
                    </a:cubicBezTo>
                    <a:cubicBezTo>
                      <a:pt x="91" y="60"/>
                      <a:pt x="91" y="60"/>
                      <a:pt x="91" y="60"/>
                    </a:cubicBezTo>
                    <a:cubicBezTo>
                      <a:pt x="90" y="62"/>
                      <a:pt x="90" y="64"/>
                      <a:pt x="92" y="66"/>
                    </a:cubicBezTo>
                    <a:cubicBezTo>
                      <a:pt x="109" y="84"/>
                      <a:pt x="109" y="84"/>
                      <a:pt x="109" y="84"/>
                    </a:cubicBezTo>
                    <a:cubicBezTo>
                      <a:pt x="110" y="85"/>
                      <a:pt x="110" y="85"/>
                      <a:pt x="110" y="85"/>
                    </a:cubicBezTo>
                    <a:cubicBezTo>
                      <a:pt x="110" y="85"/>
                      <a:pt x="86" y="85"/>
                      <a:pt x="85" y="85"/>
                    </a:cubicBezTo>
                    <a:cubicBezTo>
                      <a:pt x="84" y="86"/>
                      <a:pt x="81" y="92"/>
                      <a:pt x="81" y="93"/>
                    </a:cubicBezTo>
                    <a:cubicBezTo>
                      <a:pt x="82" y="93"/>
                      <a:pt x="127" y="94"/>
                      <a:pt x="129" y="94"/>
                    </a:cubicBezTo>
                    <a:cubicBezTo>
                      <a:pt x="129" y="93"/>
                      <a:pt x="143" y="61"/>
                      <a:pt x="144" y="60"/>
                    </a:cubicBezTo>
                    <a:cubicBezTo>
                      <a:pt x="143" y="60"/>
                      <a:pt x="133" y="60"/>
                      <a:pt x="132" y="60"/>
                    </a:cubicBezTo>
                    <a:close/>
                    <a:moveTo>
                      <a:pt x="116" y="36"/>
                    </a:moveTo>
                    <a:cubicBezTo>
                      <a:pt x="150" y="19"/>
                      <a:pt x="150" y="19"/>
                      <a:pt x="150" y="19"/>
                    </a:cubicBezTo>
                    <a:cubicBezTo>
                      <a:pt x="150" y="19"/>
                      <a:pt x="143" y="35"/>
                      <a:pt x="143" y="36"/>
                    </a:cubicBezTo>
                    <a:cubicBezTo>
                      <a:pt x="144" y="36"/>
                      <a:pt x="153" y="36"/>
                      <a:pt x="155" y="36"/>
                    </a:cubicBezTo>
                    <a:cubicBezTo>
                      <a:pt x="155" y="35"/>
                      <a:pt x="169" y="4"/>
                      <a:pt x="170" y="3"/>
                    </a:cubicBezTo>
                    <a:cubicBezTo>
                      <a:pt x="169" y="3"/>
                      <a:pt x="124" y="2"/>
                      <a:pt x="122" y="2"/>
                    </a:cubicBezTo>
                    <a:cubicBezTo>
                      <a:pt x="121" y="3"/>
                      <a:pt x="120" y="6"/>
                      <a:pt x="120" y="6"/>
                    </a:cubicBezTo>
                    <a:cubicBezTo>
                      <a:pt x="120" y="6"/>
                      <a:pt x="118" y="9"/>
                      <a:pt x="118" y="10"/>
                    </a:cubicBezTo>
                    <a:cubicBezTo>
                      <a:pt x="119" y="10"/>
                      <a:pt x="145" y="11"/>
                      <a:pt x="145" y="11"/>
                    </a:cubicBezTo>
                    <a:cubicBezTo>
                      <a:pt x="118" y="25"/>
                      <a:pt x="118" y="25"/>
                      <a:pt x="118" y="25"/>
                    </a:cubicBezTo>
                    <a:cubicBezTo>
                      <a:pt x="112" y="27"/>
                      <a:pt x="111" y="26"/>
                      <a:pt x="109" y="24"/>
                    </a:cubicBezTo>
                    <a:cubicBezTo>
                      <a:pt x="109" y="24"/>
                      <a:pt x="99" y="14"/>
                      <a:pt x="99" y="13"/>
                    </a:cubicBezTo>
                    <a:cubicBezTo>
                      <a:pt x="97" y="14"/>
                      <a:pt x="88" y="19"/>
                      <a:pt x="87" y="20"/>
                    </a:cubicBezTo>
                    <a:cubicBezTo>
                      <a:pt x="89" y="22"/>
                      <a:pt x="102" y="36"/>
                      <a:pt x="102" y="36"/>
                    </a:cubicBezTo>
                    <a:cubicBezTo>
                      <a:pt x="104" y="39"/>
                      <a:pt x="110" y="39"/>
                      <a:pt x="116" y="36"/>
                    </a:cubicBezTo>
                    <a:close/>
                    <a:moveTo>
                      <a:pt x="47" y="15"/>
                    </a:moveTo>
                    <a:cubicBezTo>
                      <a:pt x="61" y="30"/>
                      <a:pt x="61" y="30"/>
                      <a:pt x="61" y="30"/>
                    </a:cubicBezTo>
                    <a:cubicBezTo>
                      <a:pt x="62" y="30"/>
                      <a:pt x="62" y="31"/>
                      <a:pt x="62" y="32"/>
                    </a:cubicBezTo>
                    <a:cubicBezTo>
                      <a:pt x="62" y="33"/>
                      <a:pt x="62" y="33"/>
                      <a:pt x="62" y="33"/>
                    </a:cubicBezTo>
                    <a:cubicBezTo>
                      <a:pt x="61" y="34"/>
                      <a:pt x="59" y="35"/>
                      <a:pt x="57" y="36"/>
                    </a:cubicBezTo>
                    <a:cubicBezTo>
                      <a:pt x="57" y="36"/>
                      <a:pt x="40" y="45"/>
                      <a:pt x="38" y="46"/>
                    </a:cubicBezTo>
                    <a:cubicBezTo>
                      <a:pt x="38" y="47"/>
                      <a:pt x="44" y="53"/>
                      <a:pt x="44" y="53"/>
                    </a:cubicBezTo>
                    <a:cubicBezTo>
                      <a:pt x="49" y="51"/>
                      <a:pt x="74" y="38"/>
                      <a:pt x="74" y="38"/>
                    </a:cubicBezTo>
                    <a:cubicBezTo>
                      <a:pt x="76" y="37"/>
                      <a:pt x="77" y="36"/>
                      <a:pt x="78" y="34"/>
                    </a:cubicBezTo>
                    <a:cubicBezTo>
                      <a:pt x="79" y="33"/>
                      <a:pt x="79" y="33"/>
                      <a:pt x="79" y="33"/>
                    </a:cubicBezTo>
                    <a:cubicBezTo>
                      <a:pt x="79" y="32"/>
                      <a:pt x="79" y="30"/>
                      <a:pt x="78" y="28"/>
                    </a:cubicBezTo>
                    <a:cubicBezTo>
                      <a:pt x="59" y="9"/>
                      <a:pt x="59" y="9"/>
                      <a:pt x="59" y="9"/>
                    </a:cubicBezTo>
                    <a:cubicBezTo>
                      <a:pt x="59" y="9"/>
                      <a:pt x="83" y="9"/>
                      <a:pt x="85" y="9"/>
                    </a:cubicBezTo>
                    <a:cubicBezTo>
                      <a:pt x="86" y="8"/>
                      <a:pt x="89" y="2"/>
                      <a:pt x="89" y="1"/>
                    </a:cubicBezTo>
                    <a:cubicBezTo>
                      <a:pt x="88" y="1"/>
                      <a:pt x="43" y="0"/>
                      <a:pt x="41" y="0"/>
                    </a:cubicBezTo>
                    <a:cubicBezTo>
                      <a:pt x="40" y="1"/>
                      <a:pt x="32" y="19"/>
                      <a:pt x="32" y="19"/>
                    </a:cubicBezTo>
                    <a:cubicBezTo>
                      <a:pt x="32" y="19"/>
                      <a:pt x="26" y="32"/>
                      <a:pt x="26" y="33"/>
                    </a:cubicBezTo>
                    <a:cubicBezTo>
                      <a:pt x="27" y="33"/>
                      <a:pt x="36" y="34"/>
                      <a:pt x="38" y="34"/>
                    </a:cubicBezTo>
                    <a:cubicBezTo>
                      <a:pt x="39" y="32"/>
                      <a:pt x="47" y="15"/>
                      <a:pt x="47" y="15"/>
                    </a:cubicBezTo>
                    <a:close/>
                    <a:moveTo>
                      <a:pt x="54" y="57"/>
                    </a:moveTo>
                    <a:cubicBezTo>
                      <a:pt x="19" y="75"/>
                      <a:pt x="19" y="75"/>
                      <a:pt x="19" y="75"/>
                    </a:cubicBezTo>
                    <a:cubicBezTo>
                      <a:pt x="19" y="75"/>
                      <a:pt x="27" y="59"/>
                      <a:pt x="27" y="58"/>
                    </a:cubicBezTo>
                    <a:cubicBezTo>
                      <a:pt x="26" y="58"/>
                      <a:pt x="17" y="58"/>
                      <a:pt x="15" y="58"/>
                    </a:cubicBezTo>
                    <a:cubicBezTo>
                      <a:pt x="14" y="59"/>
                      <a:pt x="6" y="77"/>
                      <a:pt x="6" y="77"/>
                    </a:cubicBezTo>
                    <a:cubicBezTo>
                      <a:pt x="6" y="77"/>
                      <a:pt x="0" y="90"/>
                      <a:pt x="0" y="91"/>
                    </a:cubicBezTo>
                    <a:cubicBezTo>
                      <a:pt x="1" y="91"/>
                      <a:pt x="46" y="92"/>
                      <a:pt x="48" y="92"/>
                    </a:cubicBezTo>
                    <a:cubicBezTo>
                      <a:pt x="48" y="91"/>
                      <a:pt x="51" y="85"/>
                      <a:pt x="52" y="84"/>
                    </a:cubicBezTo>
                    <a:cubicBezTo>
                      <a:pt x="50" y="84"/>
                      <a:pt x="25" y="83"/>
                      <a:pt x="25" y="83"/>
                    </a:cubicBezTo>
                    <a:cubicBezTo>
                      <a:pt x="52" y="69"/>
                      <a:pt x="52" y="69"/>
                      <a:pt x="52" y="69"/>
                    </a:cubicBezTo>
                    <a:cubicBezTo>
                      <a:pt x="57" y="66"/>
                      <a:pt x="59" y="67"/>
                      <a:pt x="61" y="70"/>
                    </a:cubicBezTo>
                    <a:cubicBezTo>
                      <a:pt x="61" y="70"/>
                      <a:pt x="70" y="80"/>
                      <a:pt x="71" y="81"/>
                    </a:cubicBezTo>
                    <a:cubicBezTo>
                      <a:pt x="72" y="80"/>
                      <a:pt x="82" y="75"/>
                      <a:pt x="83" y="74"/>
                    </a:cubicBezTo>
                    <a:cubicBezTo>
                      <a:pt x="81" y="72"/>
                      <a:pt x="68" y="58"/>
                      <a:pt x="68" y="58"/>
                    </a:cubicBezTo>
                    <a:cubicBezTo>
                      <a:pt x="65" y="55"/>
                      <a:pt x="59" y="54"/>
                      <a:pt x="54" y="57"/>
                    </a:cubicBezTo>
                    <a:close/>
                  </a:path>
                </a:pathLst>
              </a:custGeom>
              <a:solidFill>
                <a:srgbClr val="FFFFFF"/>
              </a:solidFill>
              <a:ln w="9525">
                <a:noFill/>
                <a:round/>
                <a:headEnd/>
                <a:tailEnd/>
              </a:ln>
            </p:spPr>
            <p:txBody>
              <a:bodyPr/>
              <a:lstStyle/>
              <a:p>
                <a:endParaRPr lang="zh-CN" altLang="en-US" dirty="0">
                  <a:latin typeface="+mn-ea"/>
                  <a:ea typeface="+mn-ea"/>
                </a:endParaRPr>
              </a:p>
            </p:txBody>
          </p:sp>
        </p:grpSp>
      </p:grpSp>
    </p:spTree>
    <p:extLst>
      <p:ext uri="{BB962C8B-B14F-4D97-AF65-F5344CB8AC3E}">
        <p14:creationId xmlns:p14="http://schemas.microsoft.com/office/powerpoint/2010/main" val="1592117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zh-CN" smtClean="0"/>
              <a:t>A VLAN enables logical isolation of traffic at the data link layer.</a:t>
            </a:r>
          </a:p>
          <a:p>
            <a:endParaRPr lang="zh-CN" altLang="en-US" dirty="0"/>
          </a:p>
        </p:txBody>
      </p:sp>
      <p:sp>
        <p:nvSpPr>
          <p:cNvPr id="41" name="文本占位符 40"/>
          <p:cNvSpPr>
            <a:spLocks noGrp="1"/>
          </p:cNvSpPr>
          <p:nvPr>
            <p:ph type="body" sz="quarter" idx="12"/>
          </p:nvPr>
        </p:nvSpPr>
        <p:spPr/>
        <p:txBody>
          <a:bodyPr/>
          <a:lstStyle/>
          <a:p>
            <a:r>
              <a:rPr lang="en-US" altLang="zh-CN" smtClean="0"/>
              <a:t>VLAN Technology</a:t>
            </a:r>
            <a:endParaRPr lang="zh-CN" altLang="en-US" dirty="0"/>
          </a:p>
        </p:txBody>
      </p:sp>
      <p:grpSp>
        <p:nvGrpSpPr>
          <p:cNvPr id="6" name="Group 38"/>
          <p:cNvGrpSpPr>
            <a:grpSpLocks/>
          </p:cNvGrpSpPr>
          <p:nvPr/>
        </p:nvGrpSpPr>
        <p:grpSpPr bwMode="auto">
          <a:xfrm>
            <a:off x="2216151" y="2132857"/>
            <a:ext cx="7777163" cy="3979665"/>
            <a:chOff x="692150" y="1628775"/>
            <a:chExt cx="7777163" cy="3979665"/>
          </a:xfrm>
        </p:grpSpPr>
        <p:cxnSp>
          <p:nvCxnSpPr>
            <p:cNvPr id="7" name="直接连接符 15"/>
            <p:cNvCxnSpPr>
              <a:cxnSpLocks noChangeShapeType="1"/>
            </p:cNvCxnSpPr>
            <p:nvPr/>
          </p:nvCxnSpPr>
          <p:spPr bwMode="auto">
            <a:xfrm flipH="1">
              <a:off x="5445125" y="2141538"/>
              <a:ext cx="1079500" cy="1223962"/>
            </a:xfrm>
            <a:prstGeom prst="line">
              <a:avLst/>
            </a:prstGeom>
            <a:noFill/>
            <a:ln w="28575" algn="ctr">
              <a:solidFill>
                <a:schemeClr val="tx1"/>
              </a:solidFill>
              <a:round/>
              <a:headEnd/>
              <a:tailEnd/>
            </a:ln>
          </p:spPr>
        </p:cxnSp>
        <p:cxnSp>
          <p:nvCxnSpPr>
            <p:cNvPr id="8" name="直接连接符 15"/>
            <p:cNvCxnSpPr>
              <a:cxnSpLocks noChangeShapeType="1"/>
            </p:cNvCxnSpPr>
            <p:nvPr/>
          </p:nvCxnSpPr>
          <p:spPr bwMode="auto">
            <a:xfrm>
              <a:off x="6524625" y="2132013"/>
              <a:ext cx="1079500" cy="1223962"/>
            </a:xfrm>
            <a:prstGeom prst="line">
              <a:avLst/>
            </a:prstGeom>
            <a:noFill/>
            <a:ln w="28575" algn="ctr">
              <a:solidFill>
                <a:schemeClr val="tx1"/>
              </a:solidFill>
              <a:round/>
              <a:headEnd/>
              <a:tailEnd/>
            </a:ln>
          </p:spPr>
        </p:cxnSp>
        <p:sp>
          <p:nvSpPr>
            <p:cNvPr id="9" name="Freeform 52"/>
            <p:cNvSpPr>
              <a:spLocks/>
            </p:cNvSpPr>
            <p:nvPr/>
          </p:nvSpPr>
          <p:spPr bwMode="auto">
            <a:xfrm>
              <a:off x="692150" y="4124325"/>
              <a:ext cx="7777163" cy="1463675"/>
            </a:xfrm>
            <a:custGeom>
              <a:avLst/>
              <a:gdLst>
                <a:gd name="T0" fmla="*/ 2147483647 w 10000"/>
                <a:gd name="T1" fmla="*/ 2147483647 h 10179"/>
                <a:gd name="T2" fmla="*/ 2147483647 w 10000"/>
                <a:gd name="T3" fmla="*/ 2147483647 h 10179"/>
                <a:gd name="T4" fmla="*/ 2147483647 w 10000"/>
                <a:gd name="T5" fmla="*/ 2147483647 h 10179"/>
                <a:gd name="T6" fmla="*/ 2147483647 w 10000"/>
                <a:gd name="T7" fmla="*/ 2147483647 h 10179"/>
                <a:gd name="T8" fmla="*/ 2147483647 w 10000"/>
                <a:gd name="T9" fmla="*/ 2147483647 h 10179"/>
                <a:gd name="T10" fmla="*/ 2147483647 w 10000"/>
                <a:gd name="T11" fmla="*/ 2147483647 h 10179"/>
                <a:gd name="T12" fmla="*/ 2147483647 w 10000"/>
                <a:gd name="T13" fmla="*/ 2147483647 h 10179"/>
                <a:gd name="T14" fmla="*/ 2147483647 w 10000"/>
                <a:gd name="T15" fmla="*/ 2147483647 h 10179"/>
                <a:gd name="T16" fmla="*/ 2147483647 w 10000"/>
                <a:gd name="T17" fmla="*/ 2147483647 h 10179"/>
                <a:gd name="T18" fmla="*/ 2147483647 w 10000"/>
                <a:gd name="T19" fmla="*/ 2147483647 h 10179"/>
                <a:gd name="T20" fmla="*/ 2147483647 w 10000"/>
                <a:gd name="T21" fmla="*/ 2147483647 h 10179"/>
                <a:gd name="T22" fmla="*/ 2147483647 w 10000"/>
                <a:gd name="T23" fmla="*/ 2147483647 h 10179"/>
                <a:gd name="T24" fmla="*/ 2147483647 w 10000"/>
                <a:gd name="T25" fmla="*/ 2147483647 h 10179"/>
                <a:gd name="T26" fmla="*/ 2147483647 w 10000"/>
                <a:gd name="T27" fmla="*/ 2147483647 h 10179"/>
                <a:gd name="T28" fmla="*/ 2147483647 w 10000"/>
                <a:gd name="T29" fmla="*/ 2147483647 h 10179"/>
                <a:gd name="T30" fmla="*/ 2147483647 w 10000"/>
                <a:gd name="T31" fmla="*/ 2147483647 h 10179"/>
                <a:gd name="T32" fmla="*/ 2147483647 w 10000"/>
                <a:gd name="T33" fmla="*/ 2147483647 h 10179"/>
                <a:gd name="T34" fmla="*/ 2147483647 w 10000"/>
                <a:gd name="T35" fmla="*/ 2147483647 h 101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179"/>
                <a:gd name="T56" fmla="*/ 10000 w 10000"/>
                <a:gd name="T57" fmla="*/ 10179 h 101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179">
                  <a:moveTo>
                    <a:pt x="230" y="3387"/>
                  </a:moveTo>
                  <a:cubicBezTo>
                    <a:pt x="32" y="4190"/>
                    <a:pt x="0" y="5714"/>
                    <a:pt x="46" y="6611"/>
                  </a:cubicBezTo>
                  <a:cubicBezTo>
                    <a:pt x="93" y="7509"/>
                    <a:pt x="77" y="8395"/>
                    <a:pt x="503" y="8749"/>
                  </a:cubicBezTo>
                  <a:cubicBezTo>
                    <a:pt x="930" y="9104"/>
                    <a:pt x="2154" y="8927"/>
                    <a:pt x="2603" y="8749"/>
                  </a:cubicBezTo>
                  <a:cubicBezTo>
                    <a:pt x="3052" y="8571"/>
                    <a:pt x="3059" y="8577"/>
                    <a:pt x="3196" y="7680"/>
                  </a:cubicBezTo>
                  <a:cubicBezTo>
                    <a:pt x="3333" y="6782"/>
                    <a:pt x="3016" y="4548"/>
                    <a:pt x="3425" y="3387"/>
                  </a:cubicBezTo>
                  <a:cubicBezTo>
                    <a:pt x="3834" y="2226"/>
                    <a:pt x="4934" y="714"/>
                    <a:pt x="5648" y="714"/>
                  </a:cubicBezTo>
                  <a:cubicBezTo>
                    <a:pt x="6363" y="714"/>
                    <a:pt x="7220" y="2227"/>
                    <a:pt x="7717" y="3387"/>
                  </a:cubicBezTo>
                  <a:cubicBezTo>
                    <a:pt x="8214" y="4547"/>
                    <a:pt x="8281" y="6695"/>
                    <a:pt x="8631" y="7675"/>
                  </a:cubicBezTo>
                  <a:cubicBezTo>
                    <a:pt x="8981" y="8655"/>
                    <a:pt x="9634" y="10179"/>
                    <a:pt x="9817" y="9281"/>
                  </a:cubicBezTo>
                  <a:cubicBezTo>
                    <a:pt x="10000" y="8384"/>
                    <a:pt x="9942" y="3759"/>
                    <a:pt x="9726" y="2324"/>
                  </a:cubicBezTo>
                  <a:cubicBezTo>
                    <a:pt x="9510" y="889"/>
                    <a:pt x="8904" y="1029"/>
                    <a:pt x="8518" y="670"/>
                  </a:cubicBezTo>
                  <a:cubicBezTo>
                    <a:pt x="8132" y="311"/>
                    <a:pt x="7762" y="251"/>
                    <a:pt x="7407" y="169"/>
                  </a:cubicBezTo>
                  <a:cubicBezTo>
                    <a:pt x="7052" y="87"/>
                    <a:pt x="6728" y="176"/>
                    <a:pt x="6389" y="178"/>
                  </a:cubicBezTo>
                  <a:cubicBezTo>
                    <a:pt x="6050" y="180"/>
                    <a:pt x="5879" y="0"/>
                    <a:pt x="5370" y="179"/>
                  </a:cubicBezTo>
                  <a:cubicBezTo>
                    <a:pt x="4861" y="358"/>
                    <a:pt x="4023" y="983"/>
                    <a:pt x="3334" y="1249"/>
                  </a:cubicBezTo>
                  <a:cubicBezTo>
                    <a:pt x="2645" y="1516"/>
                    <a:pt x="1752" y="1426"/>
                    <a:pt x="1234" y="1781"/>
                  </a:cubicBezTo>
                  <a:cubicBezTo>
                    <a:pt x="717" y="2135"/>
                    <a:pt x="427" y="2583"/>
                    <a:pt x="230" y="3387"/>
                  </a:cubicBezTo>
                  <a:close/>
                </a:path>
              </a:pathLst>
            </a:custGeom>
            <a:solidFill>
              <a:schemeClr val="accent2">
                <a:lumMod val="75000"/>
              </a:schemeClr>
            </a:solidFill>
            <a:ln w="9525" cap="flat" cmpd="sng">
              <a:noFill/>
              <a:prstDash val="solid"/>
              <a:round/>
              <a:headEnd/>
              <a:tailEnd/>
            </a:ln>
          </p:spPr>
          <p:txBody>
            <a:bodyPr/>
            <a:lstStyle/>
            <a:p>
              <a:endParaRPr lang="en-US"/>
            </a:p>
          </p:txBody>
        </p:sp>
        <p:cxnSp>
          <p:nvCxnSpPr>
            <p:cNvPr id="10" name="直接连接符 15"/>
            <p:cNvCxnSpPr>
              <a:cxnSpLocks noChangeShapeType="1"/>
            </p:cNvCxnSpPr>
            <p:nvPr/>
          </p:nvCxnSpPr>
          <p:spPr bwMode="auto">
            <a:xfrm>
              <a:off x="2708275" y="1989138"/>
              <a:ext cx="3529013" cy="0"/>
            </a:xfrm>
            <a:prstGeom prst="line">
              <a:avLst/>
            </a:prstGeom>
            <a:noFill/>
            <a:ln w="28575" algn="ctr">
              <a:solidFill>
                <a:schemeClr val="tx1"/>
              </a:solidFill>
              <a:round/>
              <a:headEnd/>
              <a:tailEnd/>
            </a:ln>
          </p:spPr>
        </p:cxnSp>
        <p:cxnSp>
          <p:nvCxnSpPr>
            <p:cNvPr id="11" name="直接连接符 15"/>
            <p:cNvCxnSpPr>
              <a:cxnSpLocks noChangeShapeType="1"/>
            </p:cNvCxnSpPr>
            <p:nvPr/>
          </p:nvCxnSpPr>
          <p:spPr bwMode="auto">
            <a:xfrm>
              <a:off x="2492375" y="2060575"/>
              <a:ext cx="1079500" cy="1223963"/>
            </a:xfrm>
            <a:prstGeom prst="line">
              <a:avLst/>
            </a:prstGeom>
            <a:noFill/>
            <a:ln w="28575" algn="ctr">
              <a:solidFill>
                <a:schemeClr val="tx1"/>
              </a:solidFill>
              <a:round/>
              <a:headEnd/>
              <a:tailEnd/>
            </a:ln>
          </p:spPr>
        </p:cxnSp>
        <p:cxnSp>
          <p:nvCxnSpPr>
            <p:cNvPr id="12" name="直接连接符 15"/>
            <p:cNvCxnSpPr>
              <a:cxnSpLocks noChangeShapeType="1"/>
            </p:cNvCxnSpPr>
            <p:nvPr/>
          </p:nvCxnSpPr>
          <p:spPr bwMode="auto">
            <a:xfrm>
              <a:off x="7569200" y="3644900"/>
              <a:ext cx="395288" cy="1079500"/>
            </a:xfrm>
            <a:prstGeom prst="line">
              <a:avLst/>
            </a:prstGeom>
            <a:noFill/>
            <a:ln w="28575" algn="ctr">
              <a:solidFill>
                <a:schemeClr val="tx1"/>
              </a:solidFill>
              <a:round/>
              <a:headEnd/>
              <a:tailEnd/>
            </a:ln>
          </p:spPr>
        </p:cxnSp>
        <p:pic>
          <p:nvPicPr>
            <p:cNvPr id="13" name="Picture 461" descr="图片240"/>
            <p:cNvPicPr>
              <a:picLocks noChangeAspect="1" noChangeArrowheads="1"/>
            </p:cNvPicPr>
            <p:nvPr/>
          </p:nvPicPr>
          <p:blipFill>
            <a:blip r:embed="rId3" cstate="print"/>
            <a:srcRect/>
            <a:stretch>
              <a:fillRect/>
            </a:stretch>
          </p:blipFill>
          <p:spPr bwMode="auto">
            <a:xfrm>
              <a:off x="7280275" y="3140075"/>
              <a:ext cx="649288" cy="677863"/>
            </a:xfrm>
            <a:prstGeom prst="rect">
              <a:avLst/>
            </a:prstGeom>
            <a:noFill/>
            <a:ln w="9525">
              <a:noFill/>
              <a:miter lim="800000"/>
              <a:headEnd/>
              <a:tailEnd/>
            </a:ln>
          </p:spPr>
        </p:pic>
        <p:pic>
          <p:nvPicPr>
            <p:cNvPr id="14" name="Picture 461" descr="图片240"/>
            <p:cNvPicPr>
              <a:picLocks noChangeAspect="1" noChangeArrowheads="1"/>
            </p:cNvPicPr>
            <p:nvPr/>
          </p:nvPicPr>
          <p:blipFill>
            <a:blip r:embed="rId3" cstate="print"/>
            <a:srcRect/>
            <a:stretch>
              <a:fillRect/>
            </a:stretch>
          </p:blipFill>
          <p:spPr bwMode="auto">
            <a:xfrm>
              <a:off x="6237288" y="1700213"/>
              <a:ext cx="647700" cy="677862"/>
            </a:xfrm>
            <a:prstGeom prst="rect">
              <a:avLst/>
            </a:prstGeom>
            <a:noFill/>
            <a:ln w="9525">
              <a:noFill/>
              <a:miter lim="800000"/>
              <a:headEnd/>
              <a:tailEnd/>
            </a:ln>
          </p:spPr>
        </p:pic>
        <p:pic>
          <p:nvPicPr>
            <p:cNvPr id="15"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532688" y="4508500"/>
              <a:ext cx="792162" cy="771525"/>
            </a:xfrm>
            <a:prstGeom prst="rect">
              <a:avLst/>
            </a:prstGeom>
            <a:noFill/>
            <a:ln w="9525">
              <a:noFill/>
              <a:miter lim="800000"/>
              <a:headEnd/>
              <a:tailEnd/>
            </a:ln>
          </p:spPr>
        </p:pic>
        <p:sp>
          <p:nvSpPr>
            <p:cNvPr id="16" name="椭圆 28"/>
            <p:cNvSpPr>
              <a:spLocks noChangeArrowheads="1"/>
            </p:cNvSpPr>
            <p:nvPr/>
          </p:nvSpPr>
          <p:spPr bwMode="auto">
            <a:xfrm>
              <a:off x="3324225" y="4364038"/>
              <a:ext cx="3527425" cy="1223962"/>
            </a:xfrm>
            <a:prstGeom prst="ellipse">
              <a:avLst/>
            </a:prstGeom>
            <a:solidFill>
              <a:srgbClr val="00B0F0"/>
            </a:solidFill>
            <a:ln w="9525" algn="ctr">
              <a:noFill/>
              <a:round/>
              <a:headEnd/>
              <a:tailEnd/>
            </a:ln>
          </p:spPr>
          <p:txBody>
            <a:bodyPr/>
            <a:lstStyle/>
            <a:p>
              <a:pPr defTabSz="784225"/>
              <a:endParaRPr lang="zh-CN" altLang="en-US">
                <a:ea typeface="宋体" pitchFamily="2" charset="-122"/>
              </a:endParaRPr>
            </a:p>
          </p:txBody>
        </p:sp>
        <p:sp>
          <p:nvSpPr>
            <p:cNvPr id="17" name="TextBox 8"/>
            <p:cNvSpPr txBox="1">
              <a:spLocks noChangeArrowheads="1"/>
            </p:cNvSpPr>
            <p:nvPr/>
          </p:nvSpPr>
          <p:spPr bwMode="auto">
            <a:xfrm>
              <a:off x="4769812" y="5300663"/>
              <a:ext cx="812467" cy="307777"/>
            </a:xfrm>
            <a:prstGeom prst="rect">
              <a:avLst/>
            </a:prstGeom>
            <a:noFill/>
            <a:ln w="9525">
              <a:noFill/>
              <a:miter lim="800000"/>
              <a:headEnd/>
              <a:tailEnd/>
            </a:ln>
          </p:spPr>
          <p:txBody>
            <a:bodyPr wrap="none">
              <a:spAutoFit/>
            </a:bodyPr>
            <a:lstStyle/>
            <a:p>
              <a:r>
                <a:rPr lang="en-US" altLang="zh-CN" sz="1400" b="1" dirty="0">
                  <a:solidFill>
                    <a:schemeClr val="bg1"/>
                  </a:solidFill>
                  <a:ea typeface="宋体" pitchFamily="2" charset="-122"/>
                </a:rPr>
                <a:t>VLAN 1</a:t>
              </a:r>
              <a:endParaRPr lang="zh-CN" altLang="en-US" sz="1400" b="1" dirty="0">
                <a:solidFill>
                  <a:schemeClr val="bg1"/>
                </a:solidFill>
                <a:ea typeface="宋体" pitchFamily="2" charset="-122"/>
              </a:endParaRPr>
            </a:p>
          </p:txBody>
        </p:sp>
        <p:sp>
          <p:nvSpPr>
            <p:cNvPr id="18" name="TextBox 8"/>
            <p:cNvSpPr txBox="1">
              <a:spLocks noChangeArrowheads="1"/>
            </p:cNvSpPr>
            <p:nvPr/>
          </p:nvSpPr>
          <p:spPr bwMode="auto">
            <a:xfrm>
              <a:off x="1617036" y="5084763"/>
              <a:ext cx="812467" cy="307777"/>
            </a:xfrm>
            <a:prstGeom prst="rect">
              <a:avLst/>
            </a:prstGeom>
            <a:noFill/>
            <a:ln w="9525">
              <a:noFill/>
              <a:miter lim="800000"/>
              <a:headEnd/>
              <a:tailEnd/>
            </a:ln>
          </p:spPr>
          <p:txBody>
            <a:bodyPr wrap="none">
              <a:spAutoFit/>
            </a:bodyPr>
            <a:lstStyle/>
            <a:p>
              <a:r>
                <a:rPr lang="en-US" altLang="zh-CN" sz="1400" b="1" dirty="0">
                  <a:solidFill>
                    <a:schemeClr val="bg1"/>
                  </a:solidFill>
                  <a:ea typeface="宋体" pitchFamily="2" charset="-122"/>
                </a:rPr>
                <a:t>VLAN </a:t>
              </a:r>
              <a:r>
                <a:rPr lang="en-US" altLang="zh-CN" sz="1400" b="1" dirty="0">
                  <a:solidFill>
                    <a:schemeClr val="bg1"/>
                  </a:solidFill>
                  <a:ea typeface="宋体" pitchFamily="2" charset="-122"/>
                </a:rPr>
                <a:t>2</a:t>
              </a:r>
              <a:endParaRPr lang="zh-CN" altLang="en-US" sz="1400" b="1" dirty="0">
                <a:solidFill>
                  <a:schemeClr val="bg1"/>
                </a:solidFill>
                <a:ea typeface="宋体" pitchFamily="2" charset="-122"/>
              </a:endParaRPr>
            </a:p>
          </p:txBody>
        </p:sp>
        <p:cxnSp>
          <p:nvCxnSpPr>
            <p:cNvPr id="19" name="直接连接符 15"/>
            <p:cNvCxnSpPr>
              <a:cxnSpLocks noChangeShapeType="1"/>
            </p:cNvCxnSpPr>
            <p:nvPr/>
          </p:nvCxnSpPr>
          <p:spPr bwMode="auto">
            <a:xfrm>
              <a:off x="3571875" y="3543300"/>
              <a:ext cx="504825" cy="1368425"/>
            </a:xfrm>
            <a:prstGeom prst="line">
              <a:avLst/>
            </a:prstGeom>
            <a:noFill/>
            <a:ln w="28575" algn="ctr">
              <a:solidFill>
                <a:schemeClr val="tx1"/>
              </a:solidFill>
              <a:round/>
              <a:headEnd/>
              <a:tailEnd/>
            </a:ln>
          </p:spPr>
        </p:cxnSp>
        <p:cxnSp>
          <p:nvCxnSpPr>
            <p:cNvPr id="20" name="直接连接符 15"/>
            <p:cNvCxnSpPr>
              <a:cxnSpLocks noChangeShapeType="1"/>
            </p:cNvCxnSpPr>
            <p:nvPr/>
          </p:nvCxnSpPr>
          <p:spPr bwMode="auto">
            <a:xfrm flipH="1" flipV="1">
              <a:off x="5635625" y="3643313"/>
              <a:ext cx="504825" cy="1370012"/>
            </a:xfrm>
            <a:prstGeom prst="line">
              <a:avLst/>
            </a:prstGeom>
            <a:noFill/>
            <a:ln w="28575" algn="ctr">
              <a:solidFill>
                <a:schemeClr val="tx1"/>
              </a:solidFill>
              <a:round/>
              <a:headEnd/>
              <a:tailEnd/>
            </a:ln>
          </p:spPr>
        </p:cxnSp>
        <p:pic>
          <p:nvPicPr>
            <p:cNvPr id="21"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787775" y="4508500"/>
              <a:ext cx="793750" cy="771525"/>
            </a:xfrm>
            <a:prstGeom prst="rect">
              <a:avLst/>
            </a:prstGeom>
            <a:noFill/>
            <a:ln w="9525">
              <a:noFill/>
              <a:miter lim="800000"/>
              <a:headEnd/>
              <a:tailEnd/>
            </a:ln>
          </p:spPr>
        </p:pic>
        <p:pic>
          <p:nvPicPr>
            <p:cNvPr id="22"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588000" y="4508500"/>
              <a:ext cx="792163" cy="771525"/>
            </a:xfrm>
            <a:prstGeom prst="rect">
              <a:avLst/>
            </a:prstGeom>
            <a:noFill/>
            <a:ln w="9525">
              <a:noFill/>
              <a:miter lim="800000"/>
              <a:headEnd/>
              <a:tailEnd/>
            </a:ln>
          </p:spPr>
        </p:pic>
        <p:cxnSp>
          <p:nvCxnSpPr>
            <p:cNvPr id="23" name="直接连接符 15"/>
            <p:cNvCxnSpPr>
              <a:cxnSpLocks noChangeShapeType="1"/>
            </p:cNvCxnSpPr>
            <p:nvPr/>
          </p:nvCxnSpPr>
          <p:spPr bwMode="auto">
            <a:xfrm flipV="1">
              <a:off x="4940300" y="3643313"/>
              <a:ext cx="504825" cy="1370012"/>
            </a:xfrm>
            <a:prstGeom prst="line">
              <a:avLst/>
            </a:prstGeom>
            <a:noFill/>
            <a:ln w="28575" algn="ctr">
              <a:solidFill>
                <a:schemeClr val="tx1"/>
              </a:solidFill>
              <a:round/>
              <a:headEnd/>
              <a:tailEnd/>
            </a:ln>
          </p:spPr>
        </p:cxnSp>
        <p:pic>
          <p:nvPicPr>
            <p:cNvPr id="24"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722813" y="4508500"/>
              <a:ext cx="793750" cy="771525"/>
            </a:xfrm>
            <a:prstGeom prst="rect">
              <a:avLst/>
            </a:prstGeom>
            <a:noFill/>
            <a:ln w="9525">
              <a:noFill/>
              <a:miter lim="800000"/>
              <a:headEnd/>
              <a:tailEnd/>
            </a:ln>
          </p:spPr>
        </p:pic>
        <p:pic>
          <p:nvPicPr>
            <p:cNvPr id="25" name="Picture 461" descr="图片240"/>
            <p:cNvPicPr>
              <a:picLocks noChangeAspect="1" noChangeArrowheads="1"/>
            </p:cNvPicPr>
            <p:nvPr/>
          </p:nvPicPr>
          <p:blipFill>
            <a:blip r:embed="rId3" cstate="print"/>
            <a:srcRect/>
            <a:stretch>
              <a:fillRect/>
            </a:stretch>
          </p:blipFill>
          <p:spPr bwMode="auto">
            <a:xfrm>
              <a:off x="5192713" y="3068638"/>
              <a:ext cx="647700" cy="677862"/>
            </a:xfrm>
            <a:prstGeom prst="rect">
              <a:avLst/>
            </a:prstGeom>
            <a:noFill/>
            <a:ln w="9525">
              <a:noFill/>
              <a:miter lim="800000"/>
              <a:headEnd/>
              <a:tailEnd/>
            </a:ln>
          </p:spPr>
        </p:pic>
        <p:cxnSp>
          <p:nvCxnSpPr>
            <p:cNvPr id="26" name="直接连接符 15"/>
            <p:cNvCxnSpPr>
              <a:cxnSpLocks noChangeShapeType="1"/>
            </p:cNvCxnSpPr>
            <p:nvPr/>
          </p:nvCxnSpPr>
          <p:spPr bwMode="auto">
            <a:xfrm flipH="1">
              <a:off x="2914650" y="3644900"/>
              <a:ext cx="504825" cy="1368425"/>
            </a:xfrm>
            <a:prstGeom prst="line">
              <a:avLst/>
            </a:prstGeom>
            <a:noFill/>
            <a:ln w="28575" algn="ctr">
              <a:solidFill>
                <a:schemeClr val="tx1"/>
              </a:solidFill>
              <a:round/>
              <a:headEnd/>
              <a:tailEnd/>
            </a:ln>
          </p:spPr>
        </p:cxnSp>
        <p:pic>
          <p:nvPicPr>
            <p:cNvPr id="27"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335213" y="4508500"/>
              <a:ext cx="792162" cy="771525"/>
            </a:xfrm>
            <a:prstGeom prst="rect">
              <a:avLst/>
            </a:prstGeom>
            <a:noFill/>
            <a:ln w="9525">
              <a:noFill/>
              <a:miter lim="800000"/>
              <a:headEnd/>
              <a:tailEnd/>
            </a:ln>
          </p:spPr>
        </p:pic>
        <p:pic>
          <p:nvPicPr>
            <p:cNvPr id="28" name="Picture 461" descr="图片240"/>
            <p:cNvPicPr>
              <a:picLocks noChangeAspect="1" noChangeArrowheads="1"/>
            </p:cNvPicPr>
            <p:nvPr/>
          </p:nvPicPr>
          <p:blipFill>
            <a:blip r:embed="rId3" cstate="print"/>
            <a:srcRect/>
            <a:stretch>
              <a:fillRect/>
            </a:stretch>
          </p:blipFill>
          <p:spPr bwMode="auto">
            <a:xfrm>
              <a:off x="3213100" y="3068638"/>
              <a:ext cx="647700" cy="677862"/>
            </a:xfrm>
            <a:prstGeom prst="rect">
              <a:avLst/>
            </a:prstGeom>
            <a:noFill/>
            <a:ln w="9525">
              <a:noFill/>
              <a:miter lim="800000"/>
              <a:headEnd/>
              <a:tailEnd/>
            </a:ln>
          </p:spPr>
        </p:pic>
        <p:cxnSp>
          <p:nvCxnSpPr>
            <p:cNvPr id="29" name="直接连接符 15"/>
            <p:cNvCxnSpPr>
              <a:cxnSpLocks noChangeShapeType="1"/>
            </p:cNvCxnSpPr>
            <p:nvPr/>
          </p:nvCxnSpPr>
          <p:spPr bwMode="auto">
            <a:xfrm flipV="1">
              <a:off x="1412875" y="2060575"/>
              <a:ext cx="1079500" cy="1223963"/>
            </a:xfrm>
            <a:prstGeom prst="line">
              <a:avLst/>
            </a:prstGeom>
            <a:noFill/>
            <a:ln w="28575" algn="ctr">
              <a:solidFill>
                <a:schemeClr val="tx1"/>
              </a:solidFill>
              <a:round/>
              <a:headEnd/>
              <a:tailEnd/>
            </a:ln>
          </p:spPr>
        </p:cxnSp>
        <p:cxnSp>
          <p:nvCxnSpPr>
            <p:cNvPr id="30" name="直接连接符 15"/>
            <p:cNvCxnSpPr>
              <a:cxnSpLocks noChangeShapeType="1"/>
            </p:cNvCxnSpPr>
            <p:nvPr/>
          </p:nvCxnSpPr>
          <p:spPr bwMode="auto">
            <a:xfrm flipH="1">
              <a:off x="1116013" y="3500438"/>
              <a:ext cx="360362" cy="1296987"/>
            </a:xfrm>
            <a:prstGeom prst="line">
              <a:avLst/>
            </a:prstGeom>
            <a:noFill/>
            <a:ln w="28575" algn="ctr">
              <a:solidFill>
                <a:schemeClr val="tx1"/>
              </a:solidFill>
              <a:round/>
              <a:headEnd/>
              <a:tailEnd/>
            </a:ln>
          </p:spPr>
        </p:cxnSp>
        <p:pic>
          <p:nvPicPr>
            <p:cNvPr id="31" name="Picture 461" descr="图片240"/>
            <p:cNvPicPr>
              <a:picLocks noChangeAspect="1" noChangeArrowheads="1"/>
            </p:cNvPicPr>
            <p:nvPr/>
          </p:nvPicPr>
          <p:blipFill>
            <a:blip r:embed="rId3" cstate="print"/>
            <a:srcRect/>
            <a:stretch>
              <a:fillRect/>
            </a:stretch>
          </p:blipFill>
          <p:spPr bwMode="auto">
            <a:xfrm>
              <a:off x="1187450" y="2997200"/>
              <a:ext cx="647700" cy="676275"/>
            </a:xfrm>
            <a:prstGeom prst="rect">
              <a:avLst/>
            </a:prstGeom>
            <a:noFill/>
            <a:ln w="9525">
              <a:noFill/>
              <a:miter lim="800000"/>
              <a:headEnd/>
              <a:tailEnd/>
            </a:ln>
          </p:spPr>
        </p:pic>
        <p:pic>
          <p:nvPicPr>
            <p:cNvPr id="32" name="Picture 1950" descr="图片69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827088" y="4508500"/>
              <a:ext cx="792162" cy="771525"/>
            </a:xfrm>
            <a:prstGeom prst="rect">
              <a:avLst/>
            </a:prstGeom>
            <a:noFill/>
            <a:ln w="9525">
              <a:noFill/>
              <a:miter lim="800000"/>
              <a:headEnd/>
              <a:tailEnd/>
            </a:ln>
          </p:spPr>
        </p:pic>
        <p:pic>
          <p:nvPicPr>
            <p:cNvPr id="33" name="Picture 461" descr="图片240"/>
            <p:cNvPicPr>
              <a:picLocks noChangeAspect="1" noChangeArrowheads="1"/>
            </p:cNvPicPr>
            <p:nvPr/>
          </p:nvPicPr>
          <p:blipFill>
            <a:blip r:embed="rId3" cstate="print"/>
            <a:srcRect/>
            <a:stretch>
              <a:fillRect/>
            </a:stretch>
          </p:blipFill>
          <p:spPr bwMode="auto">
            <a:xfrm>
              <a:off x="2168525" y="1628775"/>
              <a:ext cx="647700" cy="677863"/>
            </a:xfrm>
            <a:prstGeom prst="rect">
              <a:avLst/>
            </a:prstGeom>
            <a:noFill/>
            <a:ln w="9525">
              <a:noFill/>
              <a:miter lim="800000"/>
              <a:headEnd/>
              <a:tailEnd/>
            </a:ln>
          </p:spPr>
        </p:pic>
        <p:cxnSp>
          <p:nvCxnSpPr>
            <p:cNvPr id="34" name="直接箭头连接符 50"/>
            <p:cNvCxnSpPr>
              <a:cxnSpLocks noChangeShapeType="1"/>
            </p:cNvCxnSpPr>
            <p:nvPr/>
          </p:nvCxnSpPr>
          <p:spPr bwMode="auto">
            <a:xfrm flipV="1">
              <a:off x="1042988" y="3644900"/>
              <a:ext cx="215900" cy="882650"/>
            </a:xfrm>
            <a:prstGeom prst="straightConnector1">
              <a:avLst/>
            </a:prstGeom>
            <a:noFill/>
            <a:ln w="28575" algn="ctr">
              <a:solidFill>
                <a:srgbClr val="C00000"/>
              </a:solidFill>
              <a:round/>
              <a:headEnd/>
              <a:tailEnd type="arrow" w="med" len="med"/>
            </a:ln>
          </p:spPr>
        </p:cxnSp>
        <p:cxnSp>
          <p:nvCxnSpPr>
            <p:cNvPr id="35" name="直接箭头连接符 50"/>
            <p:cNvCxnSpPr>
              <a:cxnSpLocks noChangeShapeType="1"/>
            </p:cNvCxnSpPr>
            <p:nvPr/>
          </p:nvCxnSpPr>
          <p:spPr bwMode="auto">
            <a:xfrm flipV="1">
              <a:off x="1593850" y="2217738"/>
              <a:ext cx="576263" cy="647700"/>
            </a:xfrm>
            <a:prstGeom prst="straightConnector1">
              <a:avLst/>
            </a:prstGeom>
            <a:noFill/>
            <a:ln w="28575" algn="ctr">
              <a:solidFill>
                <a:srgbClr val="C00000"/>
              </a:solidFill>
              <a:round/>
              <a:headEnd/>
              <a:tailEnd type="arrow" w="med" len="med"/>
            </a:ln>
          </p:spPr>
        </p:cxnSp>
        <p:cxnSp>
          <p:nvCxnSpPr>
            <p:cNvPr id="36" name="直接箭头连接符 50"/>
            <p:cNvCxnSpPr>
              <a:cxnSpLocks noChangeShapeType="1"/>
            </p:cNvCxnSpPr>
            <p:nvPr/>
          </p:nvCxnSpPr>
          <p:spPr bwMode="auto">
            <a:xfrm>
              <a:off x="2941638" y="1895475"/>
              <a:ext cx="3168650" cy="0"/>
            </a:xfrm>
            <a:prstGeom prst="straightConnector1">
              <a:avLst/>
            </a:prstGeom>
            <a:noFill/>
            <a:ln w="28575" algn="ctr">
              <a:solidFill>
                <a:srgbClr val="C00000"/>
              </a:solidFill>
              <a:round/>
              <a:headEnd/>
              <a:tailEnd type="arrow" w="med" len="med"/>
            </a:ln>
          </p:spPr>
        </p:cxnSp>
        <p:cxnSp>
          <p:nvCxnSpPr>
            <p:cNvPr id="37" name="直接箭头连接符 50"/>
            <p:cNvCxnSpPr>
              <a:cxnSpLocks noChangeShapeType="1"/>
            </p:cNvCxnSpPr>
            <p:nvPr/>
          </p:nvCxnSpPr>
          <p:spPr bwMode="auto">
            <a:xfrm>
              <a:off x="2843213" y="2295525"/>
              <a:ext cx="576262" cy="628650"/>
            </a:xfrm>
            <a:prstGeom prst="straightConnector1">
              <a:avLst/>
            </a:prstGeom>
            <a:noFill/>
            <a:ln w="28575" algn="ctr">
              <a:solidFill>
                <a:srgbClr val="C00000"/>
              </a:solidFill>
              <a:round/>
              <a:headEnd/>
              <a:tailEnd type="arrow" w="med" len="med"/>
            </a:ln>
          </p:spPr>
        </p:cxnSp>
        <p:cxnSp>
          <p:nvCxnSpPr>
            <p:cNvPr id="38" name="直接箭头连接符 50"/>
            <p:cNvCxnSpPr>
              <a:cxnSpLocks noChangeShapeType="1"/>
            </p:cNvCxnSpPr>
            <p:nvPr/>
          </p:nvCxnSpPr>
          <p:spPr bwMode="auto">
            <a:xfrm flipH="1">
              <a:off x="2987675" y="3735388"/>
              <a:ext cx="288925" cy="701675"/>
            </a:xfrm>
            <a:prstGeom prst="straightConnector1">
              <a:avLst/>
            </a:prstGeom>
            <a:noFill/>
            <a:ln w="28575" algn="ctr">
              <a:solidFill>
                <a:srgbClr val="C00000"/>
              </a:solidFill>
              <a:round/>
              <a:headEnd/>
              <a:tailEnd type="arrow" w="med" len="med"/>
            </a:ln>
          </p:spPr>
        </p:cxnSp>
        <p:cxnSp>
          <p:nvCxnSpPr>
            <p:cNvPr id="39" name="直接箭头连接符 50"/>
            <p:cNvCxnSpPr>
              <a:cxnSpLocks noChangeShapeType="1"/>
            </p:cNvCxnSpPr>
            <p:nvPr/>
          </p:nvCxnSpPr>
          <p:spPr bwMode="auto">
            <a:xfrm>
              <a:off x="6935788" y="2395538"/>
              <a:ext cx="576262" cy="628650"/>
            </a:xfrm>
            <a:prstGeom prst="straightConnector1">
              <a:avLst/>
            </a:prstGeom>
            <a:noFill/>
            <a:ln w="28575" algn="ctr">
              <a:solidFill>
                <a:srgbClr val="C00000"/>
              </a:solidFill>
              <a:round/>
              <a:headEnd/>
              <a:tailEnd type="arrow" w="med" len="med"/>
            </a:ln>
          </p:spPr>
        </p:cxnSp>
        <p:cxnSp>
          <p:nvCxnSpPr>
            <p:cNvPr id="40" name="直接箭头连接符 50"/>
            <p:cNvCxnSpPr>
              <a:cxnSpLocks noChangeShapeType="1"/>
            </p:cNvCxnSpPr>
            <p:nvPr/>
          </p:nvCxnSpPr>
          <p:spPr bwMode="auto">
            <a:xfrm>
              <a:off x="7783513" y="3841750"/>
              <a:ext cx="228600" cy="639763"/>
            </a:xfrm>
            <a:prstGeom prst="straightConnector1">
              <a:avLst/>
            </a:prstGeom>
            <a:noFill/>
            <a:ln w="28575" algn="ctr">
              <a:solidFill>
                <a:srgbClr val="C00000"/>
              </a:solidFill>
              <a:round/>
              <a:headEnd/>
              <a:tailEnd type="arrow" w="med" len="med"/>
            </a:ln>
          </p:spPr>
        </p:cxnSp>
      </p:grpSp>
    </p:spTree>
    <p:extLst>
      <p:ext uri="{BB962C8B-B14F-4D97-AF65-F5344CB8AC3E}">
        <p14:creationId xmlns:p14="http://schemas.microsoft.com/office/powerpoint/2010/main" val="31377340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smtClean="0"/>
              <a:t>Check Neighbor State of OSPF Router</a:t>
            </a:r>
            <a:endParaRPr lang="zh-CN" altLang="en-US" dirty="0"/>
          </a:p>
        </p:txBody>
      </p:sp>
      <p:sp>
        <p:nvSpPr>
          <p:cNvPr id="5" name="AutoShape 3"/>
          <p:cNvSpPr>
            <a:spLocks noChangeArrowheads="1"/>
          </p:cNvSpPr>
          <p:nvPr/>
        </p:nvSpPr>
        <p:spPr bwMode="auto">
          <a:xfrm>
            <a:off x="2319548" y="1700808"/>
            <a:ext cx="7808912" cy="3746500"/>
          </a:xfrm>
          <a:prstGeom prst="roundRect">
            <a:avLst>
              <a:gd name="adj" fmla="val 3019"/>
            </a:avLst>
          </a:prstGeom>
          <a:noFill/>
          <a:ln w="12700" algn="ctr">
            <a:solidFill>
              <a:srgbClr val="777777"/>
            </a:solidFill>
            <a:round/>
            <a:headEnd/>
            <a:tailEnd/>
          </a:ln>
          <a:effectLst/>
        </p:spPr>
        <p:txBody>
          <a:bodyPr lIns="0" tIns="0" rIns="0" bIns="0">
            <a:spAutoFit/>
          </a:bodyPr>
          <a:lstStyle/>
          <a:p>
            <a:pPr fontAlgn="base">
              <a:lnSpc>
                <a:spcPct val="150000"/>
              </a:lnSpc>
            </a:pPr>
            <a:r>
              <a:rPr lang="en-US" altLang="zh-CN" sz="1600" dirty="0">
                <a:latin typeface="+mn-ea"/>
                <a:ea typeface="+mn-ea"/>
              </a:rPr>
              <a:t>[RTA]display </a:t>
            </a:r>
            <a:r>
              <a:rPr lang="en-US" altLang="zh-CN" sz="1600" dirty="0" err="1">
                <a:latin typeface="+mn-ea"/>
                <a:ea typeface="+mn-ea"/>
              </a:rPr>
              <a:t>ospf</a:t>
            </a:r>
            <a:r>
              <a:rPr lang="en-US" altLang="zh-CN" sz="1600" dirty="0">
                <a:latin typeface="+mn-ea"/>
                <a:ea typeface="+mn-ea"/>
              </a:rPr>
              <a:t> peer </a:t>
            </a:r>
          </a:p>
          <a:p>
            <a:pPr fontAlgn="base">
              <a:lnSpc>
                <a:spcPct val="150000"/>
              </a:lnSpc>
            </a:pPr>
            <a:endParaRPr lang="en-US" altLang="zh-CN" sz="1600" dirty="0">
              <a:latin typeface="+mn-ea"/>
              <a:ea typeface="+mn-ea"/>
            </a:endParaRPr>
          </a:p>
          <a:p>
            <a:pPr fontAlgn="base">
              <a:lnSpc>
                <a:spcPct val="150000"/>
              </a:lnSpc>
            </a:pPr>
            <a:r>
              <a:rPr lang="en-US" altLang="zh-CN" sz="1600" dirty="0">
                <a:latin typeface="+mn-ea"/>
                <a:ea typeface="+mn-ea"/>
              </a:rPr>
              <a:t>                OSPF Process 1 with Router ID 1.1.1.1</a:t>
            </a:r>
          </a:p>
          <a:p>
            <a:pPr fontAlgn="base">
              <a:lnSpc>
                <a:spcPct val="150000"/>
              </a:lnSpc>
            </a:pPr>
            <a:r>
              <a:rPr lang="en-US" altLang="zh-CN" sz="1600" dirty="0">
                <a:latin typeface="+mn-ea"/>
                <a:ea typeface="+mn-ea"/>
              </a:rPr>
              <a:t>                               Neighbors </a:t>
            </a:r>
          </a:p>
          <a:p>
            <a:pPr fontAlgn="base">
              <a:lnSpc>
                <a:spcPct val="150000"/>
              </a:lnSpc>
            </a:pPr>
            <a:r>
              <a:rPr lang="en-US" altLang="zh-CN" sz="1600" dirty="0">
                <a:latin typeface="+mn-ea"/>
                <a:ea typeface="+mn-ea"/>
              </a:rPr>
              <a:t>  Area 0.0.0.0 interface 10.1.1.1(Ethernet0/0)'s neighbor(s)    </a:t>
            </a:r>
          </a:p>
          <a:p>
            <a:pPr fontAlgn="base">
              <a:lnSpc>
                <a:spcPct val="150000"/>
              </a:lnSpc>
            </a:pPr>
            <a:r>
              <a:rPr lang="en-US" altLang="zh-CN" sz="1600" dirty="0">
                <a:latin typeface="+mn-ea"/>
                <a:ea typeface="+mn-ea"/>
              </a:rPr>
              <a:t>  </a:t>
            </a:r>
            <a:r>
              <a:rPr lang="en-US" altLang="zh-CN" sz="1600" b="1" dirty="0" err="1">
                <a:solidFill>
                  <a:srgbClr val="C00000"/>
                </a:solidFill>
                <a:latin typeface="+mn-ea"/>
                <a:ea typeface="+mn-ea"/>
              </a:rPr>
              <a:t>RouterID</a:t>
            </a:r>
            <a:r>
              <a:rPr lang="en-US" altLang="zh-CN" sz="1600" b="1" dirty="0">
                <a:solidFill>
                  <a:srgbClr val="C00000"/>
                </a:solidFill>
                <a:latin typeface="+mn-ea"/>
                <a:ea typeface="+mn-ea"/>
              </a:rPr>
              <a:t>: 2.2.2.2         Address: 10.1.1.2       </a:t>
            </a:r>
          </a:p>
          <a:p>
            <a:pPr fontAlgn="base">
              <a:lnSpc>
                <a:spcPct val="150000"/>
              </a:lnSpc>
            </a:pPr>
            <a:r>
              <a:rPr lang="en-US" altLang="zh-CN" sz="1600" b="1" dirty="0">
                <a:solidFill>
                  <a:srgbClr val="FF0000"/>
                </a:solidFill>
                <a:latin typeface="+mn-ea"/>
                <a:ea typeface="+mn-ea"/>
              </a:rPr>
              <a:t>        </a:t>
            </a:r>
            <a:r>
              <a:rPr lang="en-US" altLang="zh-CN" sz="1600" b="1" dirty="0">
                <a:solidFill>
                  <a:srgbClr val="C00000"/>
                </a:solidFill>
                <a:latin typeface="+mn-ea"/>
                <a:ea typeface="+mn-ea"/>
              </a:rPr>
              <a:t>State: Full  Mode: </a:t>
            </a:r>
            <a:r>
              <a:rPr lang="en-US" altLang="zh-CN" sz="1600" b="1" dirty="0" err="1">
                <a:solidFill>
                  <a:srgbClr val="C00000"/>
                </a:solidFill>
                <a:latin typeface="+mn-ea"/>
                <a:ea typeface="+mn-ea"/>
              </a:rPr>
              <a:t>Nbr</a:t>
            </a:r>
            <a:r>
              <a:rPr lang="en-US" altLang="zh-CN" sz="1600" b="1" dirty="0">
                <a:solidFill>
                  <a:srgbClr val="C00000"/>
                </a:solidFill>
                <a:latin typeface="+mn-ea"/>
                <a:ea typeface="+mn-ea"/>
              </a:rPr>
              <a:t> is Master  </a:t>
            </a:r>
            <a:r>
              <a:rPr lang="en-US" altLang="zh-CN" sz="1600" dirty="0">
                <a:latin typeface="+mn-ea"/>
                <a:ea typeface="+mn-ea"/>
              </a:rPr>
              <a:t>Priority: 1</a:t>
            </a:r>
          </a:p>
          <a:p>
            <a:pPr fontAlgn="base">
              <a:lnSpc>
                <a:spcPct val="150000"/>
              </a:lnSpc>
            </a:pPr>
            <a:r>
              <a:rPr lang="en-US" altLang="zh-CN" sz="1600" dirty="0">
                <a:latin typeface="+mn-ea"/>
                <a:ea typeface="+mn-ea"/>
              </a:rPr>
              <a:t>        DR: 10.1.1.1  BDR: 10.1.1.2</a:t>
            </a:r>
          </a:p>
          <a:p>
            <a:pPr fontAlgn="base">
              <a:lnSpc>
                <a:spcPct val="150000"/>
              </a:lnSpc>
            </a:pPr>
            <a:r>
              <a:rPr lang="en-US" altLang="zh-CN" sz="1600" dirty="0">
                <a:latin typeface="+mn-ea"/>
                <a:ea typeface="+mn-ea"/>
              </a:rPr>
              <a:t>        Dead timer expires in 35s</a:t>
            </a:r>
          </a:p>
          <a:p>
            <a:pPr fontAlgn="base">
              <a:lnSpc>
                <a:spcPct val="150000"/>
              </a:lnSpc>
            </a:pPr>
            <a:r>
              <a:rPr lang="en-US" altLang="zh-CN" sz="1600" dirty="0">
                <a:latin typeface="+mn-ea"/>
                <a:ea typeface="+mn-ea"/>
              </a:rPr>
              <a:t>        Neighbor has been up for 04:35:02             </a:t>
            </a:r>
          </a:p>
        </p:txBody>
      </p:sp>
    </p:spTree>
    <p:extLst>
      <p:ext uri="{BB962C8B-B14F-4D97-AF65-F5344CB8AC3E}">
        <p14:creationId xmlns:p14="http://schemas.microsoft.com/office/powerpoint/2010/main" val="16716304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sz="2000" dirty="0" smtClean="0"/>
              <a:t>Synchronized LSDBs are the basis for proper OSPF route calculation. When an adjacency is established, an OSPF router completes the LSDB synchronization with the adjacent router.</a:t>
            </a:r>
          </a:p>
          <a:p>
            <a:r>
              <a:rPr lang="en-US" altLang="zh-CN" sz="2000" dirty="0" smtClean="0"/>
              <a:t>After an adjacency is established and LSDB synchronization is completed, LSAs are updated in the following ways: </a:t>
            </a:r>
            <a:endParaRPr lang="zh-CN" altLang="zh-CN" sz="2000" dirty="0" smtClean="0"/>
          </a:p>
          <a:p>
            <a:pPr lvl="1"/>
            <a:r>
              <a:rPr lang="en-US" altLang="zh-CN" sz="1800" dirty="0" smtClean="0">
                <a:latin typeface="+mn-ea"/>
              </a:rPr>
              <a:t>Periodic update: Every 30 minutes, an OSPF router floods the LSAs in the LSDB of the current area to the adjacent routers in the corresponding areas. </a:t>
            </a:r>
            <a:endParaRPr lang="zh-CN" altLang="zh-CN" sz="1800" dirty="0" smtClean="0">
              <a:latin typeface="+mn-ea"/>
            </a:endParaRPr>
          </a:p>
          <a:p>
            <a:pPr lvl="1"/>
            <a:r>
              <a:rPr lang="en-US" altLang="zh-CN" sz="1800" dirty="0" smtClean="0">
                <a:latin typeface="+mn-ea"/>
              </a:rPr>
              <a:t>Triggered update: When a network topology change occurs, the router generates new LSAs and floods them so that the topology information about the network remains correct and consistent. </a:t>
            </a:r>
            <a:endParaRPr lang="zh-CN" altLang="zh-CN" sz="1800" dirty="0" smtClean="0">
              <a:latin typeface="+mn-ea"/>
            </a:endParaRPr>
          </a:p>
          <a:p>
            <a:endParaRPr lang="en-US" altLang="zh-CN" sz="2000" dirty="0"/>
          </a:p>
        </p:txBody>
      </p:sp>
      <p:sp>
        <p:nvSpPr>
          <p:cNvPr id="6" name="文本占位符 5"/>
          <p:cNvSpPr>
            <a:spLocks noGrp="1"/>
          </p:cNvSpPr>
          <p:nvPr>
            <p:ph type="body" sz="quarter" idx="12"/>
          </p:nvPr>
        </p:nvSpPr>
        <p:spPr/>
        <p:txBody>
          <a:bodyPr/>
          <a:lstStyle/>
          <a:p>
            <a:r>
              <a:rPr lang="en-US" altLang="zh-CN" smtClean="0"/>
              <a:t>LSDB Synchronization</a:t>
            </a:r>
            <a:endParaRPr lang="zh-CN" altLang="en-US" dirty="0"/>
          </a:p>
        </p:txBody>
      </p:sp>
    </p:spTree>
    <p:extLst>
      <p:ext uri="{BB962C8B-B14F-4D97-AF65-F5344CB8AC3E}">
        <p14:creationId xmlns:p14="http://schemas.microsoft.com/office/powerpoint/2010/main" val="6353070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dirty="0" smtClean="0">
                <a:solidFill>
                  <a:schemeClr val="bg1">
                    <a:lumMod val="50000"/>
                  </a:schemeClr>
                </a:solidFill>
              </a:rPr>
              <a:t>Link aggregation technology</a:t>
            </a:r>
          </a:p>
          <a:p>
            <a:r>
              <a:rPr lang="en-US" altLang="zh-CN" dirty="0" smtClean="0">
                <a:solidFill>
                  <a:schemeClr val="bg1">
                    <a:lumMod val="50000"/>
                  </a:schemeClr>
                </a:solidFill>
              </a:rPr>
              <a:t>OSPF protocol </a:t>
            </a:r>
          </a:p>
          <a:p>
            <a:r>
              <a:rPr lang="en-US" altLang="zh-CN" b="1" dirty="0"/>
              <a:t>BGP </a:t>
            </a:r>
            <a:r>
              <a:rPr lang="en-US" altLang="zh-CN" b="1" dirty="0" smtClean="0"/>
              <a:t>protocol</a:t>
            </a:r>
          </a:p>
          <a:p>
            <a:pPr lvl="1">
              <a:buSzPct val="60000"/>
              <a:buFont typeface="Wingdings" panose="05000000000000000000" pitchFamily="2" charset="2"/>
              <a:buChar char="n"/>
            </a:pPr>
            <a:r>
              <a:rPr lang="en-US" altLang="zh-CN" dirty="0"/>
              <a:t>BGP Overview</a:t>
            </a:r>
          </a:p>
          <a:p>
            <a:pPr lvl="1"/>
            <a:r>
              <a:rPr lang="en-US" altLang="zh-CN" dirty="0">
                <a:solidFill>
                  <a:schemeClr val="bg1">
                    <a:lumMod val="50000"/>
                  </a:schemeClr>
                </a:solidFill>
              </a:rPr>
              <a:t>BGP Neighbor Relationship Establishment and </a:t>
            </a:r>
            <a:r>
              <a:rPr lang="en-US" altLang="zh-CN" dirty="0" smtClean="0">
                <a:solidFill>
                  <a:schemeClr val="bg1">
                    <a:lumMod val="50000"/>
                  </a:schemeClr>
                </a:solidFill>
              </a:rPr>
              <a:t>Configuration</a:t>
            </a:r>
          </a:p>
          <a:p>
            <a:pPr lvl="1"/>
            <a:r>
              <a:rPr lang="en-US" altLang="zh-CN" dirty="0">
                <a:solidFill>
                  <a:schemeClr val="bg1">
                    <a:lumMod val="50000"/>
                  </a:schemeClr>
                </a:solidFill>
              </a:rPr>
              <a:t>BGP Route Advertisement Rules and Route Processing</a:t>
            </a:r>
          </a:p>
          <a:p>
            <a:pPr lvl="1"/>
            <a:endParaRPr lang="en-US" altLang="zh-CN" dirty="0"/>
          </a:p>
          <a:p>
            <a:pPr lvl="1"/>
            <a:endParaRPr lang="zh-CN" altLang="en-US" b="1" dirty="0"/>
          </a:p>
        </p:txBody>
      </p:sp>
    </p:spTree>
    <p:extLst>
      <p:ext uri="{BB962C8B-B14F-4D97-AF65-F5344CB8AC3E}">
        <p14:creationId xmlns:p14="http://schemas.microsoft.com/office/powerpoint/2010/main" val="33098825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占位符 3"/>
          <p:cNvSpPr>
            <a:spLocks noGrp="1"/>
          </p:cNvSpPr>
          <p:nvPr>
            <p:ph type="body" sz="quarter" idx="10"/>
          </p:nvPr>
        </p:nvSpPr>
        <p:spPr>
          <a:xfrm>
            <a:off x="1007309" y="4725144"/>
            <a:ext cx="10560048" cy="1548384"/>
          </a:xfrm>
        </p:spPr>
        <p:txBody>
          <a:bodyPr/>
          <a:lstStyle/>
          <a:p>
            <a:r>
              <a:rPr lang="en-US" altLang="zh-CN" dirty="0" smtClean="0"/>
              <a:t>IGPs, such as OSPF, IS-IS, and RIP, are used within an AS to calculate and discover routes.</a:t>
            </a:r>
          </a:p>
          <a:p>
            <a:r>
              <a:rPr lang="en-US" altLang="zh-CN" dirty="0" smtClean="0"/>
              <a:t>BGP is used between ASs to transmit and control routes.</a:t>
            </a:r>
            <a:endParaRPr lang="en-US" altLang="zh-CN" dirty="0"/>
          </a:p>
        </p:txBody>
      </p:sp>
      <p:sp>
        <p:nvSpPr>
          <p:cNvPr id="8" name="文本占位符 7"/>
          <p:cNvSpPr>
            <a:spLocks noGrp="1"/>
          </p:cNvSpPr>
          <p:nvPr>
            <p:ph type="body" sz="quarter" idx="12"/>
          </p:nvPr>
        </p:nvSpPr>
        <p:spPr/>
        <p:txBody>
          <a:bodyPr/>
          <a:lstStyle/>
          <a:p>
            <a:r>
              <a:rPr lang="en-US" altLang="zh-CN" smtClean="0"/>
              <a:t>Basic BGP Functions</a:t>
            </a:r>
            <a:endParaRPr lang="zh-CN" altLang="en-US" dirty="0"/>
          </a:p>
        </p:txBody>
      </p:sp>
      <p:grpSp>
        <p:nvGrpSpPr>
          <p:cNvPr id="34" name="组合 33"/>
          <p:cNvGrpSpPr/>
          <p:nvPr/>
        </p:nvGrpSpPr>
        <p:grpSpPr>
          <a:xfrm>
            <a:off x="2351584" y="1520788"/>
            <a:ext cx="7012898" cy="3347792"/>
            <a:chOff x="2683502" y="1665385"/>
            <a:chExt cx="7012898" cy="3347792"/>
          </a:xfrm>
        </p:grpSpPr>
        <p:pic>
          <p:nvPicPr>
            <p:cNvPr id="35" name="Picture 46" descr="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799" y="3809672"/>
              <a:ext cx="1800200" cy="120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组合 35"/>
            <p:cNvGrpSpPr/>
            <p:nvPr/>
          </p:nvGrpSpPr>
          <p:grpSpPr>
            <a:xfrm>
              <a:off x="2683502" y="1665385"/>
              <a:ext cx="7012898" cy="3334390"/>
              <a:chOff x="2683502" y="1665385"/>
              <a:chExt cx="7012898" cy="3334390"/>
            </a:xfrm>
          </p:grpSpPr>
          <p:pic>
            <p:nvPicPr>
              <p:cNvPr id="37" name="Picture 46" descr="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0" y="3796270"/>
                <a:ext cx="1800200" cy="120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descr="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502" y="1793907"/>
                <a:ext cx="3564396" cy="232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6" descr="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406" y="2246339"/>
                <a:ext cx="2767994"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
              <p:cNvSpPr>
                <a:spLocks noChangeArrowheads="1"/>
              </p:cNvSpPr>
              <p:nvPr/>
            </p:nvSpPr>
            <p:spPr bwMode="auto">
              <a:xfrm>
                <a:off x="8068795" y="2097433"/>
                <a:ext cx="971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600" b="1" dirty="0">
                    <a:solidFill>
                      <a:srgbClr val="000000"/>
                    </a:solidFill>
                    <a:latin typeface="+mn-ea"/>
                    <a:ea typeface="+mn-ea"/>
                  </a:rPr>
                  <a:t>AS 65001</a:t>
                </a:r>
                <a:endParaRPr lang="en-US" altLang="zh-CN" sz="1600" b="1" dirty="0">
                  <a:latin typeface="+mn-ea"/>
                  <a:ea typeface="+mn-ea"/>
                </a:endParaRPr>
              </a:p>
            </p:txBody>
          </p:sp>
          <p:sp>
            <p:nvSpPr>
              <p:cNvPr id="47" name="Rectangle 9"/>
              <p:cNvSpPr>
                <a:spLocks noChangeArrowheads="1"/>
              </p:cNvSpPr>
              <p:nvPr/>
            </p:nvSpPr>
            <p:spPr bwMode="auto">
              <a:xfrm>
                <a:off x="4051392" y="1665385"/>
                <a:ext cx="971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600" b="1" dirty="0">
                    <a:solidFill>
                      <a:srgbClr val="000000"/>
                    </a:solidFill>
                    <a:latin typeface="+mn-ea"/>
                    <a:ea typeface="+mn-ea"/>
                  </a:rPr>
                  <a:t>AS 65000</a:t>
                </a:r>
                <a:endParaRPr lang="en-US" altLang="zh-CN" sz="1600" b="1" dirty="0">
                  <a:latin typeface="+mn-ea"/>
                  <a:ea typeface="+mn-ea"/>
                </a:endParaRPr>
              </a:p>
            </p:txBody>
          </p:sp>
          <p:sp>
            <p:nvSpPr>
              <p:cNvPr id="48" name="Freeform 14"/>
              <p:cNvSpPr>
                <a:spLocks/>
              </p:cNvSpPr>
              <p:nvPr/>
            </p:nvSpPr>
            <p:spPr bwMode="auto">
              <a:xfrm>
                <a:off x="5413386" y="2835300"/>
                <a:ext cx="304800" cy="103188"/>
              </a:xfrm>
              <a:custGeom>
                <a:avLst/>
                <a:gdLst>
                  <a:gd name="T0" fmla="*/ 304800 w 192"/>
                  <a:gd name="T1" fmla="*/ 20638 h 65"/>
                  <a:gd name="T2" fmla="*/ 236538 w 192"/>
                  <a:gd name="T3" fmla="*/ 0 h 65"/>
                  <a:gd name="T4" fmla="*/ 79375 w 192"/>
                  <a:gd name="T5" fmla="*/ 65088 h 65"/>
                  <a:gd name="T6" fmla="*/ 0 w 192"/>
                  <a:gd name="T7" fmla="*/ 44450 h 65"/>
                  <a:gd name="T8" fmla="*/ 39687 w 192"/>
                  <a:gd name="T9" fmla="*/ 103188 h 65"/>
                  <a:gd name="T10" fmla="*/ 236538 w 192"/>
                  <a:gd name="T11" fmla="*/ 103188 h 65"/>
                  <a:gd name="T12" fmla="*/ 152400 w 192"/>
                  <a:gd name="T13" fmla="*/ 84138 h 65"/>
                  <a:gd name="T14" fmla="*/ 304800 w 192"/>
                  <a:gd name="T15" fmla="*/ 20638 h 65"/>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65"/>
                  <a:gd name="T26" fmla="*/ 192 w 192"/>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65">
                    <a:moveTo>
                      <a:pt x="192" y="13"/>
                    </a:moveTo>
                    <a:lnTo>
                      <a:pt x="149" y="0"/>
                    </a:lnTo>
                    <a:lnTo>
                      <a:pt x="50" y="41"/>
                    </a:lnTo>
                    <a:lnTo>
                      <a:pt x="0" y="28"/>
                    </a:lnTo>
                    <a:lnTo>
                      <a:pt x="25" y="65"/>
                    </a:lnTo>
                    <a:lnTo>
                      <a:pt x="149" y="65"/>
                    </a:lnTo>
                    <a:lnTo>
                      <a:pt x="96" y="53"/>
                    </a:lnTo>
                    <a:lnTo>
                      <a:pt x="19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ea"/>
                  <a:ea typeface="+mn-ea"/>
                </a:endParaRPr>
              </a:p>
            </p:txBody>
          </p:sp>
          <p:sp>
            <p:nvSpPr>
              <p:cNvPr id="49" name="Freeform 15"/>
              <p:cNvSpPr>
                <a:spLocks/>
              </p:cNvSpPr>
              <p:nvPr/>
            </p:nvSpPr>
            <p:spPr bwMode="auto">
              <a:xfrm>
                <a:off x="5413386" y="2835300"/>
                <a:ext cx="304800" cy="103188"/>
              </a:xfrm>
              <a:custGeom>
                <a:avLst/>
                <a:gdLst>
                  <a:gd name="T0" fmla="*/ 304800 w 192"/>
                  <a:gd name="T1" fmla="*/ 20638 h 65"/>
                  <a:gd name="T2" fmla="*/ 236538 w 192"/>
                  <a:gd name="T3" fmla="*/ 0 h 65"/>
                  <a:gd name="T4" fmla="*/ 79375 w 192"/>
                  <a:gd name="T5" fmla="*/ 65088 h 65"/>
                  <a:gd name="T6" fmla="*/ 0 w 192"/>
                  <a:gd name="T7" fmla="*/ 44450 h 65"/>
                  <a:gd name="T8" fmla="*/ 39687 w 192"/>
                  <a:gd name="T9" fmla="*/ 103188 h 65"/>
                  <a:gd name="T10" fmla="*/ 236538 w 192"/>
                  <a:gd name="T11" fmla="*/ 103188 h 65"/>
                  <a:gd name="T12" fmla="*/ 152400 w 192"/>
                  <a:gd name="T13" fmla="*/ 84138 h 65"/>
                  <a:gd name="T14" fmla="*/ 304800 w 192"/>
                  <a:gd name="T15" fmla="*/ 20638 h 65"/>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65"/>
                  <a:gd name="T26" fmla="*/ 192 w 192"/>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65">
                    <a:moveTo>
                      <a:pt x="192" y="13"/>
                    </a:moveTo>
                    <a:lnTo>
                      <a:pt x="149" y="0"/>
                    </a:lnTo>
                    <a:lnTo>
                      <a:pt x="50" y="41"/>
                    </a:lnTo>
                    <a:lnTo>
                      <a:pt x="0" y="28"/>
                    </a:lnTo>
                    <a:lnTo>
                      <a:pt x="25" y="65"/>
                    </a:lnTo>
                    <a:lnTo>
                      <a:pt x="149" y="65"/>
                    </a:lnTo>
                    <a:lnTo>
                      <a:pt x="96" y="53"/>
                    </a:lnTo>
                    <a:lnTo>
                      <a:pt x="19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ea"/>
                  <a:ea typeface="+mn-ea"/>
                </a:endParaRPr>
              </a:p>
            </p:txBody>
          </p:sp>
          <p:cxnSp>
            <p:nvCxnSpPr>
              <p:cNvPr id="50" name="直接连接符 49"/>
              <p:cNvCxnSpPr/>
              <p:nvPr/>
            </p:nvCxnSpPr>
            <p:spPr bwMode="auto">
              <a:xfrm flipH="1">
                <a:off x="4266665" y="2984493"/>
                <a:ext cx="99377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1" name="直接连接符 50"/>
              <p:cNvCxnSpPr/>
              <p:nvPr/>
            </p:nvCxnSpPr>
            <p:spPr bwMode="auto">
              <a:xfrm flipH="1" flipV="1">
                <a:off x="4884688" y="2408461"/>
                <a:ext cx="528701" cy="42684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2" name="直接连接符 51"/>
              <p:cNvCxnSpPr/>
              <p:nvPr/>
            </p:nvCxnSpPr>
            <p:spPr bwMode="auto">
              <a:xfrm flipH="1">
                <a:off x="4884688" y="3087680"/>
                <a:ext cx="528699" cy="36515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直接连接符 52"/>
              <p:cNvCxnSpPr>
                <a:stCxn id="85" idx="1"/>
                <a:endCxn id="84" idx="3"/>
              </p:cNvCxnSpPr>
              <p:nvPr/>
            </p:nvCxnSpPr>
            <p:spPr bwMode="auto">
              <a:xfrm flipH="1" flipV="1">
                <a:off x="5892799" y="2973413"/>
                <a:ext cx="1457026" cy="287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4" name="Text Box 18"/>
              <p:cNvSpPr txBox="1">
                <a:spLocks noChangeArrowheads="1"/>
              </p:cNvSpPr>
              <p:nvPr/>
            </p:nvSpPr>
            <p:spPr bwMode="auto">
              <a:xfrm>
                <a:off x="6362392" y="2653172"/>
                <a:ext cx="574196"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BGP</a:t>
                </a:r>
              </a:p>
            </p:txBody>
          </p:sp>
          <p:cxnSp>
            <p:nvCxnSpPr>
              <p:cNvPr id="55" name="直接连接符 54"/>
              <p:cNvCxnSpPr>
                <a:stCxn id="92" idx="1"/>
              </p:cNvCxnSpPr>
              <p:nvPr/>
            </p:nvCxnSpPr>
            <p:spPr bwMode="auto">
              <a:xfrm flipH="1" flipV="1">
                <a:off x="5018688" y="3522690"/>
                <a:ext cx="1429055" cy="95672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6" name="Text Box 18"/>
              <p:cNvSpPr txBox="1">
                <a:spLocks noChangeArrowheads="1"/>
              </p:cNvSpPr>
              <p:nvPr/>
            </p:nvSpPr>
            <p:spPr bwMode="auto">
              <a:xfrm>
                <a:off x="5667958" y="3794145"/>
                <a:ext cx="574196"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BGP</a:t>
                </a:r>
              </a:p>
            </p:txBody>
          </p:sp>
          <p:sp>
            <p:nvSpPr>
              <p:cNvPr id="57" name="Text Box 18"/>
              <p:cNvSpPr txBox="1">
                <a:spLocks noChangeArrowheads="1"/>
              </p:cNvSpPr>
              <p:nvPr/>
            </p:nvSpPr>
            <p:spPr bwMode="auto">
              <a:xfrm>
                <a:off x="3262967" y="2382019"/>
                <a:ext cx="502062"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IGP</a:t>
                </a:r>
              </a:p>
            </p:txBody>
          </p:sp>
          <p:cxnSp>
            <p:nvCxnSpPr>
              <p:cNvPr id="58" name="直接连接符 57"/>
              <p:cNvCxnSpPr/>
              <p:nvPr/>
            </p:nvCxnSpPr>
            <p:spPr bwMode="auto">
              <a:xfrm flipH="1">
                <a:off x="7076395" y="4487153"/>
                <a:ext cx="142189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9" name="Text Box 18"/>
              <p:cNvSpPr txBox="1">
                <a:spLocks noChangeArrowheads="1"/>
              </p:cNvSpPr>
              <p:nvPr/>
            </p:nvSpPr>
            <p:spPr bwMode="auto">
              <a:xfrm>
                <a:off x="7559668" y="4176579"/>
                <a:ext cx="574196"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BGP</a:t>
                </a:r>
              </a:p>
            </p:txBody>
          </p:sp>
          <p:sp>
            <p:nvSpPr>
              <p:cNvPr id="60" name="Rectangle 8"/>
              <p:cNvSpPr>
                <a:spLocks noChangeArrowheads="1"/>
              </p:cNvSpPr>
              <p:nvPr/>
            </p:nvSpPr>
            <p:spPr bwMode="auto">
              <a:xfrm>
                <a:off x="6437789" y="3609601"/>
                <a:ext cx="971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600" b="1" dirty="0">
                    <a:solidFill>
                      <a:srgbClr val="000000"/>
                    </a:solidFill>
                    <a:latin typeface="+mn-ea"/>
                    <a:ea typeface="+mn-ea"/>
                  </a:rPr>
                  <a:t>AS 65002</a:t>
                </a:r>
                <a:endParaRPr lang="en-US" altLang="zh-CN" sz="1600" b="1" dirty="0">
                  <a:latin typeface="+mn-ea"/>
                  <a:ea typeface="+mn-ea"/>
                </a:endParaRPr>
              </a:p>
            </p:txBody>
          </p:sp>
          <p:sp>
            <p:nvSpPr>
              <p:cNvPr id="61" name="Rectangle 8"/>
              <p:cNvSpPr>
                <a:spLocks noChangeArrowheads="1"/>
              </p:cNvSpPr>
              <p:nvPr/>
            </p:nvSpPr>
            <p:spPr bwMode="auto">
              <a:xfrm>
                <a:off x="8377339" y="3609601"/>
                <a:ext cx="971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600" b="1" dirty="0">
                    <a:solidFill>
                      <a:srgbClr val="000000"/>
                    </a:solidFill>
                    <a:latin typeface="+mn-ea"/>
                    <a:ea typeface="+mn-ea"/>
                  </a:rPr>
                  <a:t>AS 65003</a:t>
                </a:r>
                <a:endParaRPr lang="en-US" altLang="zh-CN" sz="1600" b="1" dirty="0">
                  <a:latin typeface="+mn-ea"/>
                  <a:ea typeface="+mn-ea"/>
                </a:endParaRPr>
              </a:p>
            </p:txBody>
          </p:sp>
          <p:cxnSp>
            <p:nvCxnSpPr>
              <p:cNvPr id="62" name="直接连接符 61"/>
              <p:cNvCxnSpPr/>
              <p:nvPr/>
            </p:nvCxnSpPr>
            <p:spPr bwMode="auto">
              <a:xfrm flipH="1">
                <a:off x="7978477" y="2984493"/>
                <a:ext cx="66930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2" name="Text Box 18"/>
              <p:cNvSpPr txBox="1">
                <a:spLocks noChangeArrowheads="1"/>
              </p:cNvSpPr>
              <p:nvPr/>
            </p:nvSpPr>
            <p:spPr bwMode="auto">
              <a:xfrm>
                <a:off x="8148781" y="2470729"/>
                <a:ext cx="502062"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IGP</a:t>
                </a:r>
              </a:p>
            </p:txBody>
          </p:sp>
          <p:pic>
            <p:nvPicPr>
              <p:cNvPr id="76"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4287355" y="2018873"/>
                <a:ext cx="628652" cy="514351"/>
              </a:xfrm>
              <a:prstGeom prst="rect">
                <a:avLst/>
              </a:prstGeom>
              <a:noFill/>
            </p:spPr>
          </p:pic>
          <p:pic>
            <p:nvPicPr>
              <p:cNvPr id="79"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3671614" y="2727317"/>
                <a:ext cx="628652" cy="514351"/>
              </a:xfrm>
              <a:prstGeom prst="rect">
                <a:avLst/>
              </a:prstGeom>
              <a:noFill/>
            </p:spPr>
          </p:pic>
          <p:pic>
            <p:nvPicPr>
              <p:cNvPr id="83"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4421355" y="3245392"/>
                <a:ext cx="628652" cy="514351"/>
              </a:xfrm>
              <a:prstGeom prst="rect">
                <a:avLst/>
              </a:prstGeom>
              <a:noFill/>
            </p:spPr>
          </p:pic>
          <p:pic>
            <p:nvPicPr>
              <p:cNvPr id="84"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5264147" y="2716237"/>
                <a:ext cx="628652" cy="514351"/>
              </a:xfrm>
              <a:prstGeom prst="rect">
                <a:avLst/>
              </a:prstGeom>
              <a:noFill/>
            </p:spPr>
          </p:pic>
          <p:pic>
            <p:nvPicPr>
              <p:cNvPr id="85"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7349825" y="2745010"/>
                <a:ext cx="628652" cy="514351"/>
              </a:xfrm>
              <a:prstGeom prst="rect">
                <a:avLst/>
              </a:prstGeom>
              <a:noFill/>
            </p:spPr>
          </p:pic>
          <p:pic>
            <p:nvPicPr>
              <p:cNvPr id="89"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8639605" y="2727317"/>
                <a:ext cx="628652" cy="514351"/>
              </a:xfrm>
              <a:prstGeom prst="rect">
                <a:avLst/>
              </a:prstGeom>
              <a:noFill/>
            </p:spPr>
          </p:pic>
          <p:pic>
            <p:nvPicPr>
              <p:cNvPr id="92"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6447743" y="4222242"/>
                <a:ext cx="628652" cy="514351"/>
              </a:xfrm>
              <a:prstGeom prst="rect">
                <a:avLst/>
              </a:prstGeom>
              <a:noFill/>
            </p:spPr>
          </p:pic>
          <p:pic>
            <p:nvPicPr>
              <p:cNvPr id="93"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8481974" y="4220843"/>
                <a:ext cx="628652" cy="514351"/>
              </a:xfrm>
              <a:prstGeom prst="rect">
                <a:avLst/>
              </a:prstGeom>
              <a:noFill/>
            </p:spPr>
          </p:pic>
        </p:grpSp>
      </p:grpSp>
    </p:spTree>
    <p:extLst>
      <p:ext uri="{BB962C8B-B14F-4D97-AF65-F5344CB8AC3E}">
        <p14:creationId xmlns:p14="http://schemas.microsoft.com/office/powerpoint/2010/main" val="21231827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文本占位符 3"/>
          <p:cNvSpPr>
            <a:spLocks noGrp="1"/>
          </p:cNvSpPr>
          <p:nvPr>
            <p:ph type="body" sz="quarter" idx="10"/>
          </p:nvPr>
        </p:nvSpPr>
        <p:spPr>
          <a:xfrm>
            <a:off x="912815" y="5043770"/>
            <a:ext cx="10560048" cy="1332360"/>
          </a:xfrm>
        </p:spPr>
        <p:txBody>
          <a:bodyPr/>
          <a:lstStyle/>
          <a:p>
            <a:r>
              <a:rPr lang="en-US" altLang="zh-CN" sz="1800" dirty="0" smtClean="0"/>
              <a:t>In the figure, two BGP routers can establish a neighbor relationship across multiple routers.</a:t>
            </a:r>
          </a:p>
          <a:p>
            <a:r>
              <a:rPr lang="en-US" altLang="zh-CN" sz="1800" dirty="0" smtClean="0"/>
              <a:t>To implement on-demand route control and selection, various BGP attributes are designed and carried in routes.</a:t>
            </a:r>
            <a:endParaRPr lang="en-US" altLang="zh-CN" sz="1800" dirty="0"/>
          </a:p>
        </p:txBody>
      </p:sp>
      <p:sp>
        <p:nvSpPr>
          <p:cNvPr id="8" name="文本占位符 7"/>
          <p:cNvSpPr>
            <a:spLocks noGrp="1"/>
          </p:cNvSpPr>
          <p:nvPr>
            <p:ph type="body" sz="quarter" idx="12"/>
          </p:nvPr>
        </p:nvSpPr>
        <p:spPr/>
        <p:txBody>
          <a:bodyPr/>
          <a:lstStyle/>
          <a:p>
            <a:r>
              <a:rPr lang="en-US" altLang="zh-CN" smtClean="0"/>
              <a:t>BGP Characteristics</a:t>
            </a:r>
            <a:endParaRPr lang="zh-CN" altLang="en-US" dirty="0"/>
          </a:p>
        </p:txBody>
      </p:sp>
      <p:grpSp>
        <p:nvGrpSpPr>
          <p:cNvPr id="27" name="组合 26"/>
          <p:cNvGrpSpPr/>
          <p:nvPr/>
        </p:nvGrpSpPr>
        <p:grpSpPr>
          <a:xfrm>
            <a:off x="2945775" y="1630979"/>
            <a:ext cx="6300449" cy="3427931"/>
            <a:chOff x="3035912" y="1664804"/>
            <a:chExt cx="6300449" cy="3427931"/>
          </a:xfrm>
        </p:grpSpPr>
        <p:pic>
          <p:nvPicPr>
            <p:cNvPr id="28" name="Picture 66" descr="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115" y="4038631"/>
              <a:ext cx="1879600" cy="105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886" y="1843113"/>
              <a:ext cx="38004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912" y="1918965"/>
              <a:ext cx="1555711" cy="114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7"/>
            <p:cNvSpPr>
              <a:spLocks noChangeArrowheads="1"/>
            </p:cNvSpPr>
            <p:nvPr/>
          </p:nvSpPr>
          <p:spPr bwMode="auto">
            <a:xfrm>
              <a:off x="7417989" y="1664804"/>
              <a:ext cx="971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600" b="1" dirty="0">
                  <a:latin typeface="+mn-ea"/>
                  <a:ea typeface="+mn-ea"/>
                </a:rPr>
                <a:t>AS 65002</a:t>
              </a:r>
            </a:p>
          </p:txBody>
        </p:sp>
        <p:cxnSp>
          <p:nvCxnSpPr>
            <p:cNvPr id="42" name="直接连接符 41"/>
            <p:cNvCxnSpPr>
              <a:endCxn id="56" idx="1"/>
            </p:cNvCxnSpPr>
            <p:nvPr/>
          </p:nvCxnSpPr>
          <p:spPr bwMode="auto">
            <a:xfrm flipV="1">
              <a:off x="4345260" y="2534048"/>
              <a:ext cx="1578480" cy="407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直接连接符 42"/>
            <p:cNvCxnSpPr>
              <a:endCxn id="64" idx="1"/>
            </p:cNvCxnSpPr>
            <p:nvPr/>
          </p:nvCxnSpPr>
          <p:spPr bwMode="auto">
            <a:xfrm flipV="1">
              <a:off x="7663176" y="3240714"/>
              <a:ext cx="786006" cy="30014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4" name="直接连接符 43"/>
            <p:cNvCxnSpPr>
              <a:stCxn id="62" idx="3"/>
              <a:endCxn id="64" idx="0"/>
            </p:cNvCxnSpPr>
            <p:nvPr/>
          </p:nvCxnSpPr>
          <p:spPr bwMode="auto">
            <a:xfrm>
              <a:off x="7988336" y="2258830"/>
              <a:ext cx="775172" cy="72470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5" name="直接连接符 44"/>
            <p:cNvCxnSpPr>
              <a:stCxn id="56" idx="3"/>
              <a:endCxn id="62" idx="1"/>
            </p:cNvCxnSpPr>
            <p:nvPr/>
          </p:nvCxnSpPr>
          <p:spPr bwMode="auto">
            <a:xfrm flipV="1">
              <a:off x="6552392" y="2258830"/>
              <a:ext cx="807292" cy="27521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6" name="直接连接符 45"/>
            <p:cNvCxnSpPr/>
            <p:nvPr/>
          </p:nvCxnSpPr>
          <p:spPr bwMode="auto">
            <a:xfrm flipV="1">
              <a:off x="5535885" y="3744765"/>
              <a:ext cx="1625580" cy="72522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7" name="直接箭头连接符 46"/>
            <p:cNvCxnSpPr/>
            <p:nvPr/>
          </p:nvCxnSpPr>
          <p:spPr bwMode="auto">
            <a:xfrm>
              <a:off x="6310974" y="2852937"/>
              <a:ext cx="577114" cy="687923"/>
            </a:xfrm>
            <a:prstGeom prst="straightConnector1">
              <a:avLst/>
            </a:prstGeom>
            <a:solidFill>
              <a:schemeClr val="accent1"/>
            </a:solidFill>
            <a:ln w="28575" cap="flat" cmpd="sng" algn="ctr">
              <a:solidFill>
                <a:srgbClr val="C00000"/>
              </a:solidFill>
              <a:prstDash val="sysDash"/>
              <a:round/>
              <a:headEnd type="triangle"/>
              <a:tailEnd type="triangle"/>
            </a:ln>
            <a:effectLst/>
          </p:spPr>
        </p:cxnSp>
        <p:sp>
          <p:nvSpPr>
            <p:cNvPr id="49" name="Rectangle 7"/>
            <p:cNvSpPr>
              <a:spLocks noChangeArrowheads="1"/>
            </p:cNvSpPr>
            <p:nvPr/>
          </p:nvSpPr>
          <p:spPr bwMode="auto">
            <a:xfrm>
              <a:off x="3541129" y="1701389"/>
              <a:ext cx="971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600" b="1" dirty="0">
                  <a:latin typeface="+mn-ea"/>
                  <a:ea typeface="+mn-ea"/>
                </a:rPr>
                <a:t>AS 65001</a:t>
              </a:r>
            </a:p>
          </p:txBody>
        </p:sp>
        <p:sp>
          <p:nvSpPr>
            <p:cNvPr id="50" name="Rectangle 7"/>
            <p:cNvSpPr>
              <a:spLocks noChangeArrowheads="1"/>
            </p:cNvSpPr>
            <p:nvPr/>
          </p:nvSpPr>
          <p:spPr bwMode="auto">
            <a:xfrm>
              <a:off x="4814626" y="3789040"/>
              <a:ext cx="971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600" b="1" dirty="0">
                  <a:latin typeface="+mn-ea"/>
                  <a:ea typeface="+mn-ea"/>
                </a:rPr>
                <a:t>AS 65003</a:t>
              </a:r>
            </a:p>
          </p:txBody>
        </p:sp>
        <p:sp>
          <p:nvSpPr>
            <p:cNvPr id="51" name="Rectangle 7"/>
            <p:cNvSpPr>
              <a:spLocks noChangeArrowheads="1"/>
            </p:cNvSpPr>
            <p:nvPr/>
          </p:nvSpPr>
          <p:spPr bwMode="auto">
            <a:xfrm rot="3061644">
              <a:off x="6536553" y="3020339"/>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400" b="1" dirty="0">
                  <a:latin typeface="+mn-ea"/>
                  <a:ea typeface="+mn-ea"/>
                </a:rPr>
                <a:t>BGP</a:t>
              </a:r>
            </a:p>
          </p:txBody>
        </p:sp>
        <p:sp>
          <p:nvSpPr>
            <p:cNvPr id="52" name="Rectangle 7"/>
            <p:cNvSpPr>
              <a:spLocks noChangeArrowheads="1"/>
            </p:cNvSpPr>
            <p:nvPr/>
          </p:nvSpPr>
          <p:spPr bwMode="auto">
            <a:xfrm>
              <a:off x="5002131" y="2315262"/>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400" b="1" dirty="0">
                  <a:latin typeface="+mn-ea"/>
                  <a:ea typeface="+mn-ea"/>
                </a:rPr>
                <a:t>BGP</a:t>
              </a:r>
            </a:p>
          </p:txBody>
        </p:sp>
        <p:sp>
          <p:nvSpPr>
            <p:cNvPr id="53" name="Rectangle 7"/>
            <p:cNvSpPr>
              <a:spLocks noChangeArrowheads="1"/>
            </p:cNvSpPr>
            <p:nvPr/>
          </p:nvSpPr>
          <p:spPr bwMode="auto">
            <a:xfrm>
              <a:off x="6324055" y="4171220"/>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华文细黑" panose="02010600040101010101" pitchFamily="2" charset="-122"/>
                </a:defRPr>
              </a:lvl1pPr>
              <a:lvl2pPr marL="742950" indent="-285750">
                <a:defRPr>
                  <a:solidFill>
                    <a:schemeClr val="tx1"/>
                  </a:solidFill>
                  <a:latin typeface="Arial" panose="020B0604020202020204" pitchFamily="34" charset="0"/>
                  <a:ea typeface="华文细黑" panose="02010600040101010101" pitchFamily="2" charset="-122"/>
                </a:defRPr>
              </a:lvl2pPr>
              <a:lvl3pPr marL="1143000" indent="-228600">
                <a:defRPr>
                  <a:solidFill>
                    <a:schemeClr val="tx1"/>
                  </a:solidFill>
                  <a:latin typeface="Arial" panose="020B0604020202020204" pitchFamily="34" charset="0"/>
                  <a:ea typeface="华文细黑" panose="02010600040101010101" pitchFamily="2" charset="-122"/>
                </a:defRPr>
              </a:lvl3pPr>
              <a:lvl4pPr marL="1600200" indent="-228600">
                <a:defRPr>
                  <a:solidFill>
                    <a:schemeClr val="tx1"/>
                  </a:solidFill>
                  <a:latin typeface="Arial" panose="020B0604020202020204" pitchFamily="34" charset="0"/>
                  <a:ea typeface="华文细黑" panose="02010600040101010101" pitchFamily="2" charset="-122"/>
                </a:defRPr>
              </a:lvl4pPr>
              <a:lvl5pPr marL="2057400" indent="-228600">
                <a:defRPr>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r>
                <a:rPr lang="en-US" altLang="zh-CN" sz="1400" b="1" dirty="0">
                  <a:latin typeface="+mn-ea"/>
                  <a:ea typeface="+mn-ea"/>
                </a:rPr>
                <a:t>BGP</a:t>
              </a:r>
            </a:p>
          </p:txBody>
        </p:sp>
        <p:pic>
          <p:nvPicPr>
            <p:cNvPr id="55"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3712513" y="2273530"/>
              <a:ext cx="628652" cy="514351"/>
            </a:xfrm>
            <a:prstGeom prst="rect">
              <a:avLst/>
            </a:prstGeom>
            <a:noFill/>
          </p:spPr>
        </p:pic>
        <p:pic>
          <p:nvPicPr>
            <p:cNvPr id="56"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5923740" y="2276872"/>
              <a:ext cx="628652" cy="514351"/>
            </a:xfrm>
            <a:prstGeom prst="rect">
              <a:avLst/>
            </a:prstGeom>
            <a:noFill/>
          </p:spPr>
        </p:pic>
        <p:pic>
          <p:nvPicPr>
            <p:cNvPr id="62"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7359684" y="2001654"/>
              <a:ext cx="628652" cy="514351"/>
            </a:xfrm>
            <a:prstGeom prst="rect">
              <a:avLst/>
            </a:prstGeom>
            <a:noFill/>
          </p:spPr>
        </p:pic>
        <p:pic>
          <p:nvPicPr>
            <p:cNvPr id="64"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8449182" y="2983538"/>
              <a:ext cx="628652" cy="514351"/>
            </a:xfrm>
            <a:prstGeom prst="rect">
              <a:avLst/>
            </a:prstGeom>
            <a:noFill/>
          </p:spPr>
        </p:pic>
        <p:pic>
          <p:nvPicPr>
            <p:cNvPr id="65"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7018349" y="3292448"/>
              <a:ext cx="628652" cy="514351"/>
            </a:xfrm>
            <a:prstGeom prst="rect">
              <a:avLst/>
            </a:prstGeom>
            <a:noFill/>
          </p:spPr>
        </p:pic>
        <p:pic>
          <p:nvPicPr>
            <p:cNvPr id="66"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4945342" y="4365104"/>
              <a:ext cx="628652" cy="514351"/>
            </a:xfrm>
            <a:prstGeom prst="rect">
              <a:avLst/>
            </a:prstGeom>
            <a:noFill/>
          </p:spPr>
        </p:pic>
      </p:grpSp>
    </p:spTree>
    <p:extLst>
      <p:ext uri="{BB962C8B-B14F-4D97-AF65-F5344CB8AC3E}">
        <p14:creationId xmlns:p14="http://schemas.microsoft.com/office/powerpoint/2010/main" val="6105530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dirty="0" smtClean="0">
                <a:solidFill>
                  <a:schemeClr val="bg1">
                    <a:lumMod val="50000"/>
                  </a:schemeClr>
                </a:solidFill>
              </a:rPr>
              <a:t>Link aggregation technology</a:t>
            </a:r>
          </a:p>
          <a:p>
            <a:r>
              <a:rPr lang="en-US" altLang="zh-CN" dirty="0" smtClean="0">
                <a:solidFill>
                  <a:schemeClr val="bg1">
                    <a:lumMod val="50000"/>
                  </a:schemeClr>
                </a:solidFill>
              </a:rPr>
              <a:t>OSPF protocol </a:t>
            </a:r>
          </a:p>
          <a:p>
            <a:r>
              <a:rPr lang="en-US" altLang="zh-CN" b="1" dirty="0"/>
              <a:t>BGP </a:t>
            </a:r>
            <a:r>
              <a:rPr lang="en-US" altLang="zh-CN" b="1" dirty="0" smtClean="0"/>
              <a:t>protocol</a:t>
            </a:r>
          </a:p>
          <a:p>
            <a:pPr lvl="1"/>
            <a:r>
              <a:rPr lang="en-US" altLang="zh-CN" dirty="0">
                <a:solidFill>
                  <a:schemeClr val="bg1">
                    <a:lumMod val="50000"/>
                  </a:schemeClr>
                </a:solidFill>
              </a:rPr>
              <a:t>BGP Overview</a:t>
            </a:r>
          </a:p>
          <a:p>
            <a:pPr lvl="1">
              <a:buSzPct val="60000"/>
              <a:buFont typeface="Wingdings" panose="05000000000000000000" pitchFamily="2" charset="2"/>
              <a:buChar char="n"/>
            </a:pPr>
            <a:r>
              <a:rPr lang="en-US" altLang="zh-CN" dirty="0"/>
              <a:t>BGP Neighbor Relationship Establishment and </a:t>
            </a:r>
            <a:r>
              <a:rPr lang="en-US" altLang="zh-CN" dirty="0" smtClean="0"/>
              <a:t>Configuration</a:t>
            </a:r>
          </a:p>
          <a:p>
            <a:pPr lvl="1"/>
            <a:r>
              <a:rPr lang="en-US" altLang="zh-CN" dirty="0">
                <a:solidFill>
                  <a:schemeClr val="bg1">
                    <a:lumMod val="50000"/>
                  </a:schemeClr>
                </a:solidFill>
              </a:rPr>
              <a:t>BGP Route Advertisement Rules and Route Processing</a:t>
            </a:r>
          </a:p>
          <a:p>
            <a:pPr lvl="1"/>
            <a:endParaRPr lang="en-US" altLang="zh-CN" dirty="0"/>
          </a:p>
          <a:p>
            <a:pPr lvl="1"/>
            <a:endParaRPr lang="zh-CN" altLang="en-US" b="1" dirty="0"/>
          </a:p>
        </p:txBody>
      </p:sp>
    </p:spTree>
    <p:extLst>
      <p:ext uri="{BB962C8B-B14F-4D97-AF65-F5344CB8AC3E}">
        <p14:creationId xmlns:p14="http://schemas.microsoft.com/office/powerpoint/2010/main" val="1592883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4349806" y="2194089"/>
            <a:ext cx="3852428" cy="194144"/>
            <a:chOff x="2807804" y="1802296"/>
            <a:chExt cx="3852428" cy="194144"/>
          </a:xfrm>
        </p:grpSpPr>
        <p:cxnSp>
          <p:nvCxnSpPr>
            <p:cNvPr id="11" name="直接连接符 10"/>
            <p:cNvCxnSpPr/>
            <p:nvPr/>
          </p:nvCxnSpPr>
          <p:spPr bwMode="auto">
            <a:xfrm>
              <a:off x="2807804" y="1802296"/>
              <a:ext cx="205222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直接连接符 23"/>
            <p:cNvCxnSpPr/>
            <p:nvPr/>
          </p:nvCxnSpPr>
          <p:spPr bwMode="auto">
            <a:xfrm flipH="1">
              <a:off x="4572000" y="1814813"/>
              <a:ext cx="288032" cy="18162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1" name="直接连接符 60"/>
            <p:cNvCxnSpPr/>
            <p:nvPr/>
          </p:nvCxnSpPr>
          <p:spPr bwMode="auto">
            <a:xfrm>
              <a:off x="4572000" y="1988840"/>
              <a:ext cx="208823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8" name="文本占位符 3"/>
          <p:cNvSpPr>
            <a:spLocks noGrp="1"/>
          </p:cNvSpPr>
          <p:nvPr>
            <p:ph type="body" sz="quarter" idx="10"/>
          </p:nvPr>
        </p:nvSpPr>
        <p:spPr>
          <a:xfrm>
            <a:off x="912285" y="4874610"/>
            <a:ext cx="10560048" cy="1506718"/>
          </a:xfrm>
        </p:spPr>
        <p:txBody>
          <a:bodyPr/>
          <a:lstStyle/>
          <a:p>
            <a:pPr algn="l"/>
            <a:r>
              <a:rPr lang="en-US" altLang="zh-CN" dirty="0" smtClean="0"/>
              <a:t>The device that starts BGP first initiates a TCP connection. In the figure, RTB first starts BGP and uses a random port number to initiate a TCP connection with port 179 of RTA.</a:t>
            </a:r>
            <a:endParaRPr lang="en-US" altLang="zh-CN" dirty="0"/>
          </a:p>
        </p:txBody>
      </p:sp>
      <p:sp>
        <p:nvSpPr>
          <p:cNvPr id="5" name="文本占位符 4"/>
          <p:cNvSpPr>
            <a:spLocks noGrp="1"/>
          </p:cNvSpPr>
          <p:nvPr>
            <p:ph type="body" sz="quarter" idx="12"/>
          </p:nvPr>
        </p:nvSpPr>
        <p:spPr/>
        <p:txBody>
          <a:bodyPr/>
          <a:lstStyle/>
          <a:p>
            <a:r>
              <a:rPr lang="en-US" altLang="zh-CN" dirty="0"/>
              <a:t>BGP Neighbor Discovery</a:t>
            </a:r>
            <a:endParaRPr lang="zh-CN" altLang="en-US" dirty="0"/>
          </a:p>
        </p:txBody>
      </p:sp>
      <p:sp>
        <p:nvSpPr>
          <p:cNvPr id="21" name="Text Box 18"/>
          <p:cNvSpPr txBox="1">
            <a:spLocks noChangeArrowheads="1"/>
          </p:cNvSpPr>
          <p:nvPr/>
        </p:nvSpPr>
        <p:spPr bwMode="auto">
          <a:xfrm>
            <a:off x="3215681" y="2080457"/>
            <a:ext cx="519117" cy="307777"/>
          </a:xfrm>
          <a:prstGeom prst="rect">
            <a:avLst/>
          </a:prstGeom>
          <a:noFill/>
          <a:ln w="9525" algn="ctr">
            <a:noFill/>
            <a:miter lim="800000"/>
            <a:headEnd/>
            <a:tailEnd/>
          </a:ln>
        </p:spPr>
        <p:txBody>
          <a:bodyPr wrap="none">
            <a:noAutofit/>
          </a:bodyPr>
          <a:lstStyle/>
          <a:p>
            <a:pPr algn="ctr" defTabSz="784225" eaLnBrk="0" fontAlgn="ctr" hangingPunct="0"/>
            <a:r>
              <a:rPr lang="en-US" altLang="zh-CN" sz="1400" b="1" dirty="0">
                <a:latin typeface="FrutigerNext LT Regular"/>
                <a:ea typeface="ＭＳ Ｐゴシック" pitchFamily="34" charset="-128"/>
              </a:rPr>
              <a:t>RTA</a:t>
            </a:r>
          </a:p>
        </p:txBody>
      </p:sp>
      <p:sp>
        <p:nvSpPr>
          <p:cNvPr id="46" name="Text Box 18"/>
          <p:cNvSpPr txBox="1">
            <a:spLocks noChangeArrowheads="1"/>
          </p:cNvSpPr>
          <p:nvPr/>
        </p:nvSpPr>
        <p:spPr bwMode="auto">
          <a:xfrm>
            <a:off x="3709264" y="1681064"/>
            <a:ext cx="766557" cy="307777"/>
          </a:xfrm>
          <a:prstGeom prst="rect">
            <a:avLst/>
          </a:prstGeom>
          <a:noFill/>
          <a:ln w="9525" algn="ctr">
            <a:noFill/>
            <a:miter lim="800000"/>
            <a:headEnd/>
            <a:tailEnd/>
          </a:ln>
        </p:spPr>
        <p:txBody>
          <a:bodyPr wrap="none">
            <a:noAutofit/>
          </a:bodyPr>
          <a:lstStyle/>
          <a:p>
            <a:pPr algn="ctr" defTabSz="784225" eaLnBrk="0" fontAlgn="ctr" hangingPunct="0"/>
            <a:r>
              <a:rPr lang="en-US" altLang="zh-CN" sz="1400" b="1" dirty="0">
                <a:latin typeface="FrutigerNext LT Regular"/>
                <a:ea typeface="ＭＳ Ｐゴシック" pitchFamily="34" charset="-128"/>
              </a:rPr>
              <a:t>1.1.1.1</a:t>
            </a:r>
          </a:p>
        </p:txBody>
      </p:sp>
      <p:sp>
        <p:nvSpPr>
          <p:cNvPr id="58" name="Text Box 18"/>
          <p:cNvSpPr txBox="1">
            <a:spLocks noChangeArrowheads="1"/>
          </p:cNvSpPr>
          <p:nvPr/>
        </p:nvSpPr>
        <p:spPr bwMode="auto">
          <a:xfrm>
            <a:off x="8747352" y="2080457"/>
            <a:ext cx="514885" cy="307777"/>
          </a:xfrm>
          <a:prstGeom prst="rect">
            <a:avLst/>
          </a:prstGeom>
          <a:noFill/>
          <a:ln w="9525" algn="ctr">
            <a:noFill/>
            <a:miter lim="800000"/>
            <a:headEnd/>
            <a:tailEnd/>
          </a:ln>
        </p:spPr>
        <p:txBody>
          <a:bodyPr wrap="none">
            <a:noAutofit/>
          </a:bodyPr>
          <a:lstStyle/>
          <a:p>
            <a:pPr algn="ctr" defTabSz="784225" eaLnBrk="0" fontAlgn="ctr" hangingPunct="0"/>
            <a:r>
              <a:rPr lang="en-US" altLang="zh-CN" sz="1400" b="1" dirty="0">
                <a:latin typeface="FrutigerNext LT Regular"/>
                <a:ea typeface="ＭＳ Ｐゴシック" pitchFamily="34" charset="-128"/>
              </a:rPr>
              <a:t>RTB</a:t>
            </a:r>
          </a:p>
        </p:txBody>
      </p:sp>
      <p:sp>
        <p:nvSpPr>
          <p:cNvPr id="59" name="Text Box 18"/>
          <p:cNvSpPr txBox="1">
            <a:spLocks noChangeArrowheads="1"/>
          </p:cNvSpPr>
          <p:nvPr/>
        </p:nvSpPr>
        <p:spPr bwMode="auto">
          <a:xfrm>
            <a:off x="8065748" y="1681064"/>
            <a:ext cx="766557" cy="307777"/>
          </a:xfrm>
          <a:prstGeom prst="rect">
            <a:avLst/>
          </a:prstGeom>
          <a:noFill/>
          <a:ln w="9525" algn="ctr">
            <a:noFill/>
            <a:miter lim="800000"/>
            <a:headEnd/>
            <a:tailEnd/>
          </a:ln>
        </p:spPr>
        <p:txBody>
          <a:bodyPr wrap="none">
            <a:noAutofit/>
          </a:bodyPr>
          <a:lstStyle/>
          <a:p>
            <a:pPr algn="ctr" defTabSz="784225" eaLnBrk="0" fontAlgn="ctr" hangingPunct="0"/>
            <a:r>
              <a:rPr lang="en-US" altLang="zh-CN" sz="1400" b="1" dirty="0">
                <a:latin typeface="FrutigerNext LT Regular"/>
                <a:ea typeface="ＭＳ Ｐゴシック" pitchFamily="34" charset="-128"/>
              </a:rPr>
              <a:t>2.2.2.2</a:t>
            </a:r>
          </a:p>
        </p:txBody>
      </p:sp>
      <p:cxnSp>
        <p:nvCxnSpPr>
          <p:cNvPr id="72" name="直接连接符 71"/>
          <p:cNvCxnSpPr/>
          <p:nvPr/>
        </p:nvCxnSpPr>
        <p:spPr bwMode="auto">
          <a:xfrm flipH="1">
            <a:off x="4079777" y="2540378"/>
            <a:ext cx="19747" cy="18967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6" name="直接箭头连接符 85"/>
          <p:cNvCxnSpPr/>
          <p:nvPr/>
        </p:nvCxnSpPr>
        <p:spPr bwMode="auto">
          <a:xfrm flipH="1">
            <a:off x="4098054" y="2642929"/>
            <a:ext cx="4338206" cy="51321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87" name="文本框 86"/>
          <p:cNvSpPr txBox="1"/>
          <p:nvPr/>
        </p:nvSpPr>
        <p:spPr bwMode="auto">
          <a:xfrm>
            <a:off x="5807968" y="2608552"/>
            <a:ext cx="1008112"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altLang="zh-CN" sz="1400" dirty="0">
                <a:solidFill>
                  <a:srgbClr val="000000"/>
                </a:solidFill>
                <a:latin typeface="FrutigerNext LT Regular"/>
                <a:ea typeface="+mn-ea"/>
                <a:cs typeface="Arial" pitchFamily="34" charset="0"/>
              </a:rPr>
              <a:t>TCP SYN</a:t>
            </a:r>
          </a:p>
        </p:txBody>
      </p:sp>
      <p:cxnSp>
        <p:nvCxnSpPr>
          <p:cNvPr id="97" name="直接箭头连接符 96"/>
          <p:cNvCxnSpPr/>
          <p:nvPr/>
        </p:nvCxnSpPr>
        <p:spPr bwMode="auto">
          <a:xfrm>
            <a:off x="4096033" y="3176972"/>
            <a:ext cx="4323970" cy="43204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98" name="文本框 97"/>
          <p:cNvSpPr txBox="1"/>
          <p:nvPr/>
        </p:nvSpPr>
        <p:spPr bwMode="auto">
          <a:xfrm>
            <a:off x="5483932" y="3104964"/>
            <a:ext cx="1656184"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altLang="zh-CN" sz="1400" dirty="0">
                <a:solidFill>
                  <a:srgbClr val="000000"/>
                </a:solidFill>
                <a:latin typeface="FrutigerNext LT Regular"/>
                <a:ea typeface="+mn-ea"/>
                <a:cs typeface="Arial" pitchFamily="34" charset="0"/>
              </a:rPr>
              <a:t>TCP ACK+SYN</a:t>
            </a:r>
          </a:p>
        </p:txBody>
      </p:sp>
      <p:cxnSp>
        <p:nvCxnSpPr>
          <p:cNvPr id="106" name="直接箭头连接符 105"/>
          <p:cNvCxnSpPr/>
          <p:nvPr/>
        </p:nvCxnSpPr>
        <p:spPr bwMode="auto">
          <a:xfrm flipH="1">
            <a:off x="4079777" y="3629853"/>
            <a:ext cx="4369249" cy="5394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7" name="文本框 106"/>
          <p:cNvSpPr txBox="1"/>
          <p:nvPr/>
        </p:nvSpPr>
        <p:spPr bwMode="auto">
          <a:xfrm>
            <a:off x="5735960" y="3616664"/>
            <a:ext cx="1152128"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altLang="zh-CN" sz="1400" dirty="0">
                <a:solidFill>
                  <a:srgbClr val="000000"/>
                </a:solidFill>
                <a:latin typeface="FrutigerNext LT Regular"/>
                <a:ea typeface="+mn-ea"/>
                <a:cs typeface="Arial" pitchFamily="34" charset="0"/>
              </a:rPr>
              <a:t>TCP ACK</a:t>
            </a:r>
          </a:p>
        </p:txBody>
      </p:sp>
      <p:cxnSp>
        <p:nvCxnSpPr>
          <p:cNvPr id="25" name="直接连接符 24"/>
          <p:cNvCxnSpPr/>
          <p:nvPr/>
        </p:nvCxnSpPr>
        <p:spPr bwMode="auto">
          <a:xfrm flipH="1">
            <a:off x="8416514" y="2540378"/>
            <a:ext cx="19747" cy="1896734"/>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777621" y="1931977"/>
            <a:ext cx="739123" cy="604736"/>
          </a:xfrm>
          <a:prstGeom prst="rect">
            <a:avLst/>
          </a:prstGeom>
          <a:noFill/>
        </p:spPr>
      </p:pic>
      <p:pic>
        <p:nvPicPr>
          <p:cNvPr id="2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046952" y="1962242"/>
            <a:ext cx="739123" cy="604736"/>
          </a:xfrm>
          <a:prstGeom prst="rect">
            <a:avLst/>
          </a:prstGeom>
          <a:noFill/>
        </p:spPr>
      </p:pic>
    </p:spTree>
    <p:extLst>
      <p:ext uri="{BB962C8B-B14F-4D97-AF65-F5344CB8AC3E}">
        <p14:creationId xmlns:p14="http://schemas.microsoft.com/office/powerpoint/2010/main" val="33954886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3"/>
          <p:cNvSpPr>
            <a:spLocks noGrp="1"/>
          </p:cNvSpPr>
          <p:nvPr>
            <p:ph type="body" sz="quarter" idx="10"/>
          </p:nvPr>
        </p:nvSpPr>
        <p:spPr>
          <a:xfrm>
            <a:off x="912285" y="5845481"/>
            <a:ext cx="10560048" cy="535847"/>
          </a:xfrm>
        </p:spPr>
        <p:txBody>
          <a:bodyPr/>
          <a:lstStyle/>
          <a:p>
            <a:r>
              <a:rPr lang="en-US" altLang="zh-CN" dirty="0" smtClean="0"/>
              <a:t>BGP routers in different ASs establish EBGP neighbor relationships.</a:t>
            </a:r>
            <a:endParaRPr lang="en-US" altLang="zh-CN" dirty="0"/>
          </a:p>
        </p:txBody>
      </p:sp>
      <p:sp>
        <p:nvSpPr>
          <p:cNvPr id="5" name="文本占位符 4"/>
          <p:cNvSpPr>
            <a:spLocks noGrp="1"/>
          </p:cNvSpPr>
          <p:nvPr>
            <p:ph type="body" sz="quarter" idx="12"/>
          </p:nvPr>
        </p:nvSpPr>
        <p:spPr/>
        <p:txBody>
          <a:bodyPr/>
          <a:lstStyle/>
          <a:p>
            <a:r>
              <a:rPr lang="en-US" altLang="zh-CN" dirty="0"/>
              <a:t>BGP Neighbor Type - EBGP</a:t>
            </a:r>
            <a:endParaRPr lang="zh-CN" altLang="en-US" dirty="0"/>
          </a:p>
        </p:txBody>
      </p:sp>
      <p:grpSp>
        <p:nvGrpSpPr>
          <p:cNvPr id="45" name="组合 44"/>
          <p:cNvGrpSpPr/>
          <p:nvPr/>
        </p:nvGrpSpPr>
        <p:grpSpPr>
          <a:xfrm>
            <a:off x="4048140" y="1438870"/>
            <a:ext cx="4095720" cy="3911225"/>
            <a:chOff x="4017718" y="1570004"/>
            <a:chExt cx="4095720" cy="3911225"/>
          </a:xfrm>
        </p:grpSpPr>
        <p:sp>
          <p:nvSpPr>
            <p:cNvPr id="46" name="圆角矩形 45"/>
            <p:cNvSpPr/>
            <p:nvPr/>
          </p:nvSpPr>
          <p:spPr bwMode="auto">
            <a:xfrm>
              <a:off x="6214450" y="1570576"/>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47" name="圆角矩形 46"/>
            <p:cNvSpPr/>
            <p:nvPr/>
          </p:nvSpPr>
          <p:spPr bwMode="auto">
            <a:xfrm>
              <a:off x="4017718" y="1570004"/>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48" name="圆角矩形 47"/>
            <p:cNvSpPr/>
            <p:nvPr/>
          </p:nvSpPr>
          <p:spPr bwMode="auto">
            <a:xfrm>
              <a:off x="4035499" y="3501008"/>
              <a:ext cx="3996445" cy="1980221"/>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49" name="Line 16"/>
            <p:cNvSpPr>
              <a:spLocks noChangeShapeType="1"/>
            </p:cNvSpPr>
            <p:nvPr/>
          </p:nvSpPr>
          <p:spPr bwMode="auto">
            <a:xfrm rot="10800000" flipV="1">
              <a:off x="5030109" y="2423908"/>
              <a:ext cx="28174" cy="1293124"/>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50" name="Line 16"/>
            <p:cNvSpPr>
              <a:spLocks noChangeShapeType="1"/>
            </p:cNvSpPr>
            <p:nvPr/>
          </p:nvSpPr>
          <p:spPr bwMode="auto">
            <a:xfrm rot="10800000" flipH="1" flipV="1">
              <a:off x="6974326" y="2404307"/>
              <a:ext cx="0" cy="1312725"/>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51" name="Line 16"/>
            <p:cNvSpPr>
              <a:spLocks noChangeShapeType="1"/>
            </p:cNvSpPr>
            <p:nvPr/>
          </p:nvSpPr>
          <p:spPr bwMode="auto">
            <a:xfrm rot="10800000" flipH="1" flipV="1">
              <a:off x="5139778" y="4251979"/>
              <a:ext cx="741751" cy="657540"/>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52" name="Line 16"/>
            <p:cNvSpPr>
              <a:spLocks noChangeShapeType="1"/>
            </p:cNvSpPr>
            <p:nvPr/>
          </p:nvSpPr>
          <p:spPr bwMode="auto">
            <a:xfrm rot="10800000" flipV="1">
              <a:off x="6158911" y="4225446"/>
              <a:ext cx="756084" cy="684073"/>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53" name="Text Box 18"/>
            <p:cNvSpPr txBox="1">
              <a:spLocks noChangeArrowheads="1"/>
            </p:cNvSpPr>
            <p:nvPr/>
          </p:nvSpPr>
          <p:spPr bwMode="auto">
            <a:xfrm>
              <a:off x="5763712" y="4394576"/>
              <a:ext cx="54002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RTA</a:t>
              </a:r>
            </a:p>
          </p:txBody>
        </p:sp>
        <p:sp>
          <p:nvSpPr>
            <p:cNvPr id="54" name="Text Box 18"/>
            <p:cNvSpPr txBox="1">
              <a:spLocks noChangeArrowheads="1"/>
            </p:cNvSpPr>
            <p:nvPr/>
          </p:nvSpPr>
          <p:spPr bwMode="auto">
            <a:xfrm>
              <a:off x="4089353" y="3805300"/>
              <a:ext cx="55335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RTB</a:t>
              </a:r>
            </a:p>
          </p:txBody>
        </p:sp>
        <p:sp>
          <p:nvSpPr>
            <p:cNvPr id="55" name="Text Box 18"/>
            <p:cNvSpPr txBox="1">
              <a:spLocks noChangeArrowheads="1"/>
            </p:cNvSpPr>
            <p:nvPr/>
          </p:nvSpPr>
          <p:spPr bwMode="auto">
            <a:xfrm>
              <a:off x="7366765" y="3805300"/>
              <a:ext cx="5311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RTC</a:t>
              </a:r>
            </a:p>
          </p:txBody>
        </p:sp>
        <p:sp>
          <p:nvSpPr>
            <p:cNvPr id="56" name="Text Box 18"/>
            <p:cNvSpPr txBox="1">
              <a:spLocks noChangeArrowheads="1"/>
            </p:cNvSpPr>
            <p:nvPr/>
          </p:nvSpPr>
          <p:spPr bwMode="auto">
            <a:xfrm>
              <a:off x="4092142" y="2096531"/>
              <a:ext cx="560603"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RTD</a:t>
              </a:r>
            </a:p>
          </p:txBody>
        </p:sp>
        <p:sp>
          <p:nvSpPr>
            <p:cNvPr id="57" name="Text Box 18"/>
            <p:cNvSpPr txBox="1">
              <a:spLocks noChangeArrowheads="1"/>
            </p:cNvSpPr>
            <p:nvPr/>
          </p:nvSpPr>
          <p:spPr bwMode="auto">
            <a:xfrm>
              <a:off x="7376896" y="2096531"/>
              <a:ext cx="52052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RTE</a:t>
              </a:r>
            </a:p>
          </p:txBody>
        </p:sp>
        <p:sp>
          <p:nvSpPr>
            <p:cNvPr id="58" name="Text Box 18"/>
            <p:cNvSpPr txBox="1">
              <a:spLocks noChangeArrowheads="1"/>
            </p:cNvSpPr>
            <p:nvPr/>
          </p:nvSpPr>
          <p:spPr bwMode="auto">
            <a:xfrm>
              <a:off x="4181788" y="5039888"/>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100</a:t>
              </a:r>
            </a:p>
          </p:txBody>
        </p:sp>
        <p:sp>
          <p:nvSpPr>
            <p:cNvPr id="59" name="Text Box 18"/>
            <p:cNvSpPr txBox="1">
              <a:spLocks noChangeArrowheads="1"/>
            </p:cNvSpPr>
            <p:nvPr/>
          </p:nvSpPr>
          <p:spPr bwMode="auto">
            <a:xfrm>
              <a:off x="4515806" y="1581151"/>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200</a:t>
              </a:r>
            </a:p>
          </p:txBody>
        </p:sp>
        <p:sp>
          <p:nvSpPr>
            <p:cNvPr id="60" name="Text Box 18"/>
            <p:cNvSpPr txBox="1">
              <a:spLocks noChangeArrowheads="1"/>
            </p:cNvSpPr>
            <p:nvPr/>
          </p:nvSpPr>
          <p:spPr bwMode="auto">
            <a:xfrm>
              <a:off x="6712538" y="1595631"/>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300</a:t>
              </a:r>
            </a:p>
          </p:txBody>
        </p:sp>
        <p:sp>
          <p:nvSpPr>
            <p:cNvPr id="61" name="Text Box 18"/>
            <p:cNvSpPr txBox="1">
              <a:spLocks noChangeArrowheads="1"/>
            </p:cNvSpPr>
            <p:nvPr/>
          </p:nvSpPr>
          <p:spPr bwMode="auto">
            <a:xfrm>
              <a:off x="7185320" y="5039888"/>
              <a:ext cx="7425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OSPF</a:t>
              </a:r>
            </a:p>
          </p:txBody>
        </p:sp>
        <p:sp>
          <p:nvSpPr>
            <p:cNvPr id="62" name="Text Box 18"/>
            <p:cNvSpPr txBox="1">
              <a:spLocks noChangeArrowheads="1"/>
            </p:cNvSpPr>
            <p:nvPr/>
          </p:nvSpPr>
          <p:spPr bwMode="auto">
            <a:xfrm>
              <a:off x="4169354" y="3036877"/>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sp>
          <p:nvSpPr>
            <p:cNvPr id="63" name="Text Box 18"/>
            <p:cNvSpPr txBox="1">
              <a:spLocks noChangeArrowheads="1"/>
            </p:cNvSpPr>
            <p:nvPr/>
          </p:nvSpPr>
          <p:spPr bwMode="auto">
            <a:xfrm>
              <a:off x="7175457" y="3036877"/>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cxnSp>
          <p:nvCxnSpPr>
            <p:cNvPr id="64" name="直接箭头连接符 63"/>
            <p:cNvCxnSpPr/>
            <p:nvPr/>
          </p:nvCxnSpPr>
          <p:spPr bwMode="auto">
            <a:xfrm flipH="1">
              <a:off x="7169272" y="2600908"/>
              <a:ext cx="6848" cy="1012184"/>
            </a:xfrm>
            <a:prstGeom prst="straightConnector1">
              <a:avLst/>
            </a:prstGeom>
            <a:solidFill>
              <a:schemeClr val="accent1"/>
            </a:solidFill>
            <a:ln w="28575" cap="flat" cmpd="sng" algn="ctr">
              <a:solidFill>
                <a:schemeClr val="tx1"/>
              </a:solidFill>
              <a:prstDash val="sysDash"/>
              <a:round/>
              <a:headEnd type="triangle"/>
              <a:tailEnd type="triangle"/>
            </a:ln>
            <a:effectLst/>
          </p:spPr>
        </p:cxnSp>
        <p:cxnSp>
          <p:nvCxnSpPr>
            <p:cNvPr id="65" name="直接箭头连接符 64"/>
            <p:cNvCxnSpPr/>
            <p:nvPr/>
          </p:nvCxnSpPr>
          <p:spPr bwMode="auto">
            <a:xfrm flipH="1">
              <a:off x="4856489" y="2600908"/>
              <a:ext cx="6848" cy="1012184"/>
            </a:xfrm>
            <a:prstGeom prst="straightConnector1">
              <a:avLst/>
            </a:prstGeom>
            <a:solidFill>
              <a:schemeClr val="accent1"/>
            </a:solidFill>
            <a:ln w="28575" cap="flat" cmpd="sng" algn="ctr">
              <a:solidFill>
                <a:schemeClr val="tx1"/>
              </a:solidFill>
              <a:prstDash val="sysDash"/>
              <a:round/>
              <a:headEnd type="triangle"/>
              <a:tailEnd type="triangle"/>
            </a:ln>
            <a:effectLst/>
          </p:spPr>
        </p:cxnSp>
        <p:pic>
          <p:nvPicPr>
            <p:cNvPr id="6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736191" y="1959750"/>
              <a:ext cx="628652" cy="514351"/>
            </a:xfrm>
            <a:prstGeom prst="rect">
              <a:avLst/>
            </a:prstGeom>
            <a:noFill/>
          </p:spPr>
        </p:pic>
        <p:pic>
          <p:nvPicPr>
            <p:cNvPr id="6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660000" y="1914768"/>
              <a:ext cx="628652" cy="514351"/>
            </a:xfrm>
            <a:prstGeom prst="rect">
              <a:avLst/>
            </a:prstGeom>
            <a:noFill/>
          </p:spPr>
        </p:pic>
        <p:pic>
          <p:nvPicPr>
            <p:cNvPr id="6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660000" y="3717032"/>
              <a:ext cx="628652" cy="514351"/>
            </a:xfrm>
            <a:prstGeom prst="rect">
              <a:avLst/>
            </a:prstGeom>
            <a:noFill/>
          </p:spPr>
        </p:pic>
        <p:pic>
          <p:nvPicPr>
            <p:cNvPr id="6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736191" y="3711095"/>
              <a:ext cx="628652" cy="514351"/>
            </a:xfrm>
            <a:prstGeom prst="rect">
              <a:avLst/>
            </a:prstGeom>
            <a:noFill/>
          </p:spPr>
        </p:pic>
        <p:pic>
          <p:nvPicPr>
            <p:cNvPr id="7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785253" y="4875381"/>
              <a:ext cx="628652" cy="514351"/>
            </a:xfrm>
            <a:prstGeom prst="rect">
              <a:avLst/>
            </a:prstGeom>
            <a:noFill/>
          </p:spPr>
        </p:pic>
      </p:grpSp>
    </p:spTree>
    <p:extLst>
      <p:ext uri="{BB962C8B-B14F-4D97-AF65-F5344CB8AC3E}">
        <p14:creationId xmlns:p14="http://schemas.microsoft.com/office/powerpoint/2010/main" val="14926392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占位符 3"/>
          <p:cNvSpPr>
            <a:spLocks noGrp="1"/>
          </p:cNvSpPr>
          <p:nvPr>
            <p:ph type="body" sz="quarter" idx="10"/>
          </p:nvPr>
        </p:nvSpPr>
        <p:spPr>
          <a:xfrm>
            <a:off x="912285" y="5846282"/>
            <a:ext cx="10560048" cy="535046"/>
          </a:xfrm>
        </p:spPr>
        <p:txBody>
          <a:bodyPr/>
          <a:lstStyle/>
          <a:p>
            <a:r>
              <a:rPr lang="en-US" altLang="zh-CN" dirty="0" smtClean="0"/>
              <a:t>BGP routers in the same AS establish IBGP neighbor relationships.</a:t>
            </a:r>
          </a:p>
          <a:p>
            <a:endParaRPr lang="en-US" altLang="zh-CN" dirty="0"/>
          </a:p>
        </p:txBody>
      </p:sp>
      <p:sp>
        <p:nvSpPr>
          <p:cNvPr id="6" name="文本占位符 5"/>
          <p:cNvSpPr>
            <a:spLocks noGrp="1"/>
          </p:cNvSpPr>
          <p:nvPr>
            <p:ph type="body" sz="quarter" idx="12"/>
          </p:nvPr>
        </p:nvSpPr>
        <p:spPr/>
        <p:txBody>
          <a:bodyPr/>
          <a:lstStyle/>
          <a:p>
            <a:r>
              <a:rPr lang="en-US" altLang="zh-CN" dirty="0"/>
              <a:t>BGP Neighbor Type - IBGP</a:t>
            </a:r>
            <a:endParaRPr lang="zh-CN" altLang="en-US" dirty="0"/>
          </a:p>
        </p:txBody>
      </p:sp>
      <p:grpSp>
        <p:nvGrpSpPr>
          <p:cNvPr id="34" name="组合 33"/>
          <p:cNvGrpSpPr/>
          <p:nvPr/>
        </p:nvGrpSpPr>
        <p:grpSpPr>
          <a:xfrm>
            <a:off x="4048140" y="1438870"/>
            <a:ext cx="4095720" cy="3911225"/>
            <a:chOff x="4017718" y="1570004"/>
            <a:chExt cx="4095720" cy="3911225"/>
          </a:xfrm>
        </p:grpSpPr>
        <p:sp>
          <p:nvSpPr>
            <p:cNvPr id="35" name="圆角矩形 34"/>
            <p:cNvSpPr/>
            <p:nvPr/>
          </p:nvSpPr>
          <p:spPr bwMode="auto">
            <a:xfrm>
              <a:off x="6214450" y="1570576"/>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36" name="圆角矩形 35"/>
            <p:cNvSpPr/>
            <p:nvPr/>
          </p:nvSpPr>
          <p:spPr bwMode="auto">
            <a:xfrm>
              <a:off x="4017718" y="1570004"/>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37" name="圆角矩形 36"/>
            <p:cNvSpPr/>
            <p:nvPr/>
          </p:nvSpPr>
          <p:spPr bwMode="auto">
            <a:xfrm>
              <a:off x="4035499" y="3501008"/>
              <a:ext cx="3996445" cy="1980221"/>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38" name="Line 16"/>
            <p:cNvSpPr>
              <a:spLocks noChangeShapeType="1"/>
            </p:cNvSpPr>
            <p:nvPr/>
          </p:nvSpPr>
          <p:spPr bwMode="auto">
            <a:xfrm rot="10800000" flipV="1">
              <a:off x="5030109" y="2423908"/>
              <a:ext cx="28174" cy="1293124"/>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39" name="Line 16"/>
            <p:cNvSpPr>
              <a:spLocks noChangeShapeType="1"/>
            </p:cNvSpPr>
            <p:nvPr/>
          </p:nvSpPr>
          <p:spPr bwMode="auto">
            <a:xfrm rot="10800000" flipH="1" flipV="1">
              <a:off x="6974326" y="2404307"/>
              <a:ext cx="0" cy="1312725"/>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40" name="Line 16"/>
            <p:cNvSpPr>
              <a:spLocks noChangeShapeType="1"/>
            </p:cNvSpPr>
            <p:nvPr/>
          </p:nvSpPr>
          <p:spPr bwMode="auto">
            <a:xfrm rot="10800000" flipH="1" flipV="1">
              <a:off x="5139778" y="4251979"/>
              <a:ext cx="741751" cy="657540"/>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41" name="Line 16"/>
            <p:cNvSpPr>
              <a:spLocks noChangeShapeType="1"/>
            </p:cNvSpPr>
            <p:nvPr/>
          </p:nvSpPr>
          <p:spPr bwMode="auto">
            <a:xfrm rot="10800000" flipV="1">
              <a:off x="6158911" y="4225446"/>
              <a:ext cx="756084" cy="684073"/>
            </a:xfrm>
            <a:prstGeom prst="line">
              <a:avLst/>
            </a:prstGeom>
            <a:noFill/>
            <a:ln w="25400">
              <a:solidFill>
                <a:schemeClr val="tx1"/>
              </a:solidFill>
              <a:round/>
              <a:headEnd/>
              <a:tailEnd/>
            </a:ln>
          </p:spPr>
          <p:txBody>
            <a:bodyPr/>
            <a:lstStyle/>
            <a:p>
              <a:endParaRPr lang="zh-CN" altLang="en-US">
                <a:latin typeface="+mn-ea"/>
                <a:ea typeface="+mn-ea"/>
              </a:endParaRPr>
            </a:p>
          </p:txBody>
        </p:sp>
        <p:sp>
          <p:nvSpPr>
            <p:cNvPr id="42" name="Text Box 18"/>
            <p:cNvSpPr txBox="1">
              <a:spLocks noChangeArrowheads="1"/>
            </p:cNvSpPr>
            <p:nvPr/>
          </p:nvSpPr>
          <p:spPr bwMode="auto">
            <a:xfrm>
              <a:off x="5763712" y="4394576"/>
              <a:ext cx="54002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RTA</a:t>
              </a:r>
            </a:p>
          </p:txBody>
        </p:sp>
        <p:sp>
          <p:nvSpPr>
            <p:cNvPr id="43" name="Text Box 18"/>
            <p:cNvSpPr txBox="1">
              <a:spLocks noChangeArrowheads="1"/>
            </p:cNvSpPr>
            <p:nvPr/>
          </p:nvSpPr>
          <p:spPr bwMode="auto">
            <a:xfrm>
              <a:off x="4089353" y="3805300"/>
              <a:ext cx="55335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RTB</a:t>
              </a:r>
            </a:p>
          </p:txBody>
        </p:sp>
        <p:sp>
          <p:nvSpPr>
            <p:cNvPr id="44" name="Text Box 18"/>
            <p:cNvSpPr txBox="1">
              <a:spLocks noChangeArrowheads="1"/>
            </p:cNvSpPr>
            <p:nvPr/>
          </p:nvSpPr>
          <p:spPr bwMode="auto">
            <a:xfrm>
              <a:off x="7366765" y="3805300"/>
              <a:ext cx="5311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RTC</a:t>
              </a:r>
            </a:p>
          </p:txBody>
        </p:sp>
        <p:sp>
          <p:nvSpPr>
            <p:cNvPr id="61" name="Text Box 18"/>
            <p:cNvSpPr txBox="1">
              <a:spLocks noChangeArrowheads="1"/>
            </p:cNvSpPr>
            <p:nvPr/>
          </p:nvSpPr>
          <p:spPr bwMode="auto">
            <a:xfrm>
              <a:off x="4092142" y="2096531"/>
              <a:ext cx="560603"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RTD</a:t>
              </a:r>
            </a:p>
          </p:txBody>
        </p:sp>
        <p:sp>
          <p:nvSpPr>
            <p:cNvPr id="62" name="Text Box 18"/>
            <p:cNvSpPr txBox="1">
              <a:spLocks noChangeArrowheads="1"/>
            </p:cNvSpPr>
            <p:nvPr/>
          </p:nvSpPr>
          <p:spPr bwMode="auto">
            <a:xfrm>
              <a:off x="7376896" y="2096531"/>
              <a:ext cx="52052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RTE</a:t>
              </a:r>
            </a:p>
          </p:txBody>
        </p:sp>
        <p:sp>
          <p:nvSpPr>
            <p:cNvPr id="69" name="Text Box 18"/>
            <p:cNvSpPr txBox="1">
              <a:spLocks noChangeArrowheads="1"/>
            </p:cNvSpPr>
            <p:nvPr/>
          </p:nvSpPr>
          <p:spPr bwMode="auto">
            <a:xfrm>
              <a:off x="4181788" y="5039888"/>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100</a:t>
              </a:r>
            </a:p>
          </p:txBody>
        </p:sp>
        <p:sp>
          <p:nvSpPr>
            <p:cNvPr id="70" name="Text Box 18"/>
            <p:cNvSpPr txBox="1">
              <a:spLocks noChangeArrowheads="1"/>
            </p:cNvSpPr>
            <p:nvPr/>
          </p:nvSpPr>
          <p:spPr bwMode="auto">
            <a:xfrm>
              <a:off x="4515806" y="1581151"/>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200</a:t>
              </a:r>
            </a:p>
          </p:txBody>
        </p:sp>
        <p:sp>
          <p:nvSpPr>
            <p:cNvPr id="71" name="Text Box 18"/>
            <p:cNvSpPr txBox="1">
              <a:spLocks noChangeArrowheads="1"/>
            </p:cNvSpPr>
            <p:nvPr/>
          </p:nvSpPr>
          <p:spPr bwMode="auto">
            <a:xfrm>
              <a:off x="6712538" y="1595631"/>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300</a:t>
              </a:r>
            </a:p>
          </p:txBody>
        </p:sp>
        <p:sp>
          <p:nvSpPr>
            <p:cNvPr id="72" name="Text Box 18"/>
            <p:cNvSpPr txBox="1">
              <a:spLocks noChangeArrowheads="1"/>
            </p:cNvSpPr>
            <p:nvPr/>
          </p:nvSpPr>
          <p:spPr bwMode="auto">
            <a:xfrm>
              <a:off x="7185320" y="5039888"/>
              <a:ext cx="7425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OSPF</a:t>
              </a:r>
            </a:p>
          </p:txBody>
        </p:sp>
        <p:sp>
          <p:nvSpPr>
            <p:cNvPr id="73" name="Text Box 18"/>
            <p:cNvSpPr txBox="1">
              <a:spLocks noChangeArrowheads="1"/>
            </p:cNvSpPr>
            <p:nvPr/>
          </p:nvSpPr>
          <p:spPr bwMode="auto">
            <a:xfrm>
              <a:off x="4169354" y="3036877"/>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sp>
          <p:nvSpPr>
            <p:cNvPr id="74" name="Text Box 18"/>
            <p:cNvSpPr txBox="1">
              <a:spLocks noChangeArrowheads="1"/>
            </p:cNvSpPr>
            <p:nvPr/>
          </p:nvSpPr>
          <p:spPr bwMode="auto">
            <a:xfrm>
              <a:off x="7175457" y="3036877"/>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cxnSp>
          <p:nvCxnSpPr>
            <p:cNvPr id="75" name="直接箭头连接符 74"/>
            <p:cNvCxnSpPr/>
            <p:nvPr/>
          </p:nvCxnSpPr>
          <p:spPr bwMode="auto">
            <a:xfrm flipH="1">
              <a:off x="7169272" y="2600908"/>
              <a:ext cx="6848" cy="1012184"/>
            </a:xfrm>
            <a:prstGeom prst="straightConnector1">
              <a:avLst/>
            </a:prstGeom>
            <a:solidFill>
              <a:schemeClr val="accent1"/>
            </a:solidFill>
            <a:ln w="28575" cap="flat" cmpd="sng" algn="ctr">
              <a:solidFill>
                <a:schemeClr val="tx1"/>
              </a:solidFill>
              <a:prstDash val="sysDash"/>
              <a:round/>
              <a:headEnd type="triangle"/>
              <a:tailEnd type="triangle"/>
            </a:ln>
            <a:effectLst/>
          </p:spPr>
        </p:cxnSp>
        <p:cxnSp>
          <p:nvCxnSpPr>
            <p:cNvPr id="76" name="直接箭头连接符 75"/>
            <p:cNvCxnSpPr/>
            <p:nvPr/>
          </p:nvCxnSpPr>
          <p:spPr bwMode="auto">
            <a:xfrm flipH="1">
              <a:off x="4856489" y="2600908"/>
              <a:ext cx="6848" cy="1012184"/>
            </a:xfrm>
            <a:prstGeom prst="straightConnector1">
              <a:avLst/>
            </a:prstGeom>
            <a:solidFill>
              <a:schemeClr val="accent1"/>
            </a:solidFill>
            <a:ln w="28575" cap="flat" cmpd="sng" algn="ctr">
              <a:solidFill>
                <a:schemeClr val="tx1"/>
              </a:solidFill>
              <a:prstDash val="sysDash"/>
              <a:round/>
              <a:headEnd type="triangle"/>
              <a:tailEnd type="triangle"/>
            </a:ln>
            <a:effectLst/>
          </p:spPr>
        </p:cxnSp>
        <p:pic>
          <p:nvPicPr>
            <p:cNvPr id="7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736191" y="1959750"/>
              <a:ext cx="628652" cy="514351"/>
            </a:xfrm>
            <a:prstGeom prst="rect">
              <a:avLst/>
            </a:prstGeom>
            <a:noFill/>
          </p:spPr>
        </p:pic>
        <p:pic>
          <p:nvPicPr>
            <p:cNvPr id="7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660000" y="1914768"/>
              <a:ext cx="628652" cy="514351"/>
            </a:xfrm>
            <a:prstGeom prst="rect">
              <a:avLst/>
            </a:prstGeom>
            <a:noFill/>
          </p:spPr>
        </p:pic>
        <p:pic>
          <p:nvPicPr>
            <p:cNvPr id="7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660000" y="3717032"/>
              <a:ext cx="628652" cy="514351"/>
            </a:xfrm>
            <a:prstGeom prst="rect">
              <a:avLst/>
            </a:prstGeom>
            <a:noFill/>
          </p:spPr>
        </p:pic>
        <p:pic>
          <p:nvPicPr>
            <p:cNvPr id="8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736191" y="3711095"/>
              <a:ext cx="628652" cy="514351"/>
            </a:xfrm>
            <a:prstGeom prst="rect">
              <a:avLst/>
            </a:prstGeom>
            <a:noFill/>
          </p:spPr>
        </p:pic>
        <p:pic>
          <p:nvPicPr>
            <p:cNvPr id="8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785253" y="4875381"/>
              <a:ext cx="628652" cy="514351"/>
            </a:xfrm>
            <a:prstGeom prst="rect">
              <a:avLst/>
            </a:prstGeom>
            <a:noFill/>
          </p:spPr>
        </p:pic>
      </p:grpSp>
    </p:spTree>
    <p:extLst>
      <p:ext uri="{BB962C8B-B14F-4D97-AF65-F5344CB8AC3E}">
        <p14:creationId xmlns:p14="http://schemas.microsoft.com/office/powerpoint/2010/main" val="25623397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BGP Neighbor Relationship Configuration</a:t>
            </a:r>
            <a:endParaRPr lang="zh-CN" altLang="en-US" dirty="0"/>
          </a:p>
        </p:txBody>
      </p:sp>
      <p:grpSp>
        <p:nvGrpSpPr>
          <p:cNvPr id="71" name="组合 70"/>
          <p:cNvGrpSpPr/>
          <p:nvPr/>
        </p:nvGrpSpPr>
        <p:grpSpPr>
          <a:xfrm>
            <a:off x="2561519" y="1446081"/>
            <a:ext cx="7650311" cy="4402410"/>
            <a:chOff x="2556289" y="1717003"/>
            <a:chExt cx="6996095" cy="4025938"/>
          </a:xfrm>
        </p:grpSpPr>
        <p:grpSp>
          <p:nvGrpSpPr>
            <p:cNvPr id="72" name="组合 71"/>
            <p:cNvGrpSpPr/>
            <p:nvPr/>
          </p:nvGrpSpPr>
          <p:grpSpPr>
            <a:xfrm>
              <a:off x="2556289" y="1717003"/>
              <a:ext cx="6996095" cy="4025938"/>
              <a:chOff x="2556289" y="1717003"/>
              <a:chExt cx="6996095" cy="4025938"/>
            </a:xfrm>
          </p:grpSpPr>
          <p:sp>
            <p:nvSpPr>
              <p:cNvPr id="78" name="圆角矩形 77"/>
              <p:cNvSpPr/>
              <p:nvPr/>
            </p:nvSpPr>
            <p:spPr bwMode="auto">
              <a:xfrm>
                <a:off x="2777620" y="3719443"/>
                <a:ext cx="3983745" cy="1980220"/>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宋体" pitchFamily="2" charset="-122"/>
                </a:endParaRPr>
              </a:p>
            </p:txBody>
          </p:sp>
          <p:sp>
            <p:nvSpPr>
              <p:cNvPr id="79" name="圆角矩形 78"/>
              <p:cNvSpPr/>
              <p:nvPr/>
            </p:nvSpPr>
            <p:spPr bwMode="auto">
              <a:xfrm>
                <a:off x="4935690" y="1717003"/>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宋体" pitchFamily="2" charset="-122"/>
                </a:endParaRPr>
              </a:p>
            </p:txBody>
          </p:sp>
          <p:sp>
            <p:nvSpPr>
              <p:cNvPr id="80" name="圆角矩形 79"/>
              <p:cNvSpPr/>
              <p:nvPr/>
            </p:nvSpPr>
            <p:spPr bwMode="auto">
              <a:xfrm>
                <a:off x="2711624" y="1717003"/>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宋体" pitchFamily="2" charset="-122"/>
                </a:endParaRPr>
              </a:p>
            </p:txBody>
          </p:sp>
          <p:sp>
            <p:nvSpPr>
              <p:cNvPr id="81" name="Line 16"/>
              <p:cNvSpPr>
                <a:spLocks noChangeShapeType="1"/>
              </p:cNvSpPr>
              <p:nvPr/>
            </p:nvSpPr>
            <p:spPr bwMode="auto">
              <a:xfrm rot="10800000" flipH="1" flipV="1">
                <a:off x="3743647" y="2611135"/>
                <a:ext cx="15884" cy="1324332"/>
              </a:xfrm>
              <a:prstGeom prst="line">
                <a:avLst/>
              </a:prstGeom>
              <a:noFill/>
              <a:ln w="25400">
                <a:solidFill>
                  <a:schemeClr val="tx1"/>
                </a:solidFill>
                <a:round/>
                <a:headEnd/>
                <a:tailEnd/>
              </a:ln>
            </p:spPr>
            <p:txBody>
              <a:bodyPr/>
              <a:lstStyle/>
              <a:p>
                <a:endParaRPr lang="zh-CN" altLang="en-US">
                  <a:latin typeface="+mn-lt"/>
                </a:endParaRPr>
              </a:p>
            </p:txBody>
          </p:sp>
          <p:sp>
            <p:nvSpPr>
              <p:cNvPr id="82" name="Line 16"/>
              <p:cNvSpPr>
                <a:spLocks noChangeShapeType="1"/>
              </p:cNvSpPr>
              <p:nvPr/>
            </p:nvSpPr>
            <p:spPr bwMode="auto">
              <a:xfrm rot="10800000" flipH="1" flipV="1">
                <a:off x="5703746" y="2611135"/>
                <a:ext cx="2" cy="1324332"/>
              </a:xfrm>
              <a:prstGeom prst="line">
                <a:avLst/>
              </a:prstGeom>
              <a:noFill/>
              <a:ln w="25400">
                <a:solidFill>
                  <a:schemeClr val="tx1"/>
                </a:solidFill>
                <a:round/>
                <a:headEnd/>
                <a:tailEnd/>
              </a:ln>
            </p:spPr>
            <p:txBody>
              <a:bodyPr/>
              <a:lstStyle/>
              <a:p>
                <a:endParaRPr lang="zh-CN" altLang="en-US">
                  <a:latin typeface="+mn-lt"/>
                </a:endParaRPr>
              </a:p>
            </p:txBody>
          </p:sp>
          <p:sp>
            <p:nvSpPr>
              <p:cNvPr id="83" name="Line 16"/>
              <p:cNvSpPr>
                <a:spLocks noChangeShapeType="1"/>
              </p:cNvSpPr>
              <p:nvPr/>
            </p:nvSpPr>
            <p:spPr bwMode="auto">
              <a:xfrm rot="10800000" flipH="1" flipV="1">
                <a:off x="3869200" y="4470414"/>
                <a:ext cx="741751" cy="657540"/>
              </a:xfrm>
              <a:prstGeom prst="line">
                <a:avLst/>
              </a:prstGeom>
              <a:noFill/>
              <a:ln w="25400">
                <a:solidFill>
                  <a:schemeClr val="tx1"/>
                </a:solidFill>
                <a:round/>
                <a:headEnd/>
                <a:tailEnd/>
              </a:ln>
            </p:spPr>
            <p:txBody>
              <a:bodyPr/>
              <a:lstStyle/>
              <a:p>
                <a:endParaRPr lang="zh-CN" altLang="en-US">
                  <a:latin typeface="+mn-lt"/>
                </a:endParaRPr>
              </a:p>
            </p:txBody>
          </p:sp>
          <p:sp>
            <p:nvSpPr>
              <p:cNvPr id="84" name="Line 16"/>
              <p:cNvSpPr>
                <a:spLocks noChangeShapeType="1"/>
              </p:cNvSpPr>
              <p:nvPr/>
            </p:nvSpPr>
            <p:spPr bwMode="auto">
              <a:xfrm rot="10800000" flipV="1">
                <a:off x="4888333" y="4443881"/>
                <a:ext cx="756084" cy="684073"/>
              </a:xfrm>
              <a:prstGeom prst="line">
                <a:avLst/>
              </a:prstGeom>
              <a:noFill/>
              <a:ln w="25400">
                <a:solidFill>
                  <a:schemeClr val="tx1"/>
                </a:solidFill>
                <a:round/>
                <a:headEnd/>
                <a:tailEnd/>
              </a:ln>
            </p:spPr>
            <p:txBody>
              <a:bodyPr/>
              <a:lstStyle/>
              <a:p>
                <a:endParaRPr lang="zh-CN" altLang="en-US">
                  <a:latin typeface="+mn-lt"/>
                </a:endParaRPr>
              </a:p>
            </p:txBody>
          </p:sp>
          <p:sp>
            <p:nvSpPr>
              <p:cNvPr id="85" name="Text Box 18"/>
              <p:cNvSpPr txBox="1">
                <a:spLocks noChangeArrowheads="1"/>
              </p:cNvSpPr>
              <p:nvPr/>
            </p:nvSpPr>
            <p:spPr bwMode="auto">
              <a:xfrm>
                <a:off x="4516693" y="4583540"/>
                <a:ext cx="492902"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RTA</a:t>
                </a:r>
              </a:p>
            </p:txBody>
          </p:sp>
          <p:sp>
            <p:nvSpPr>
              <p:cNvPr id="86" name="Text Box 18"/>
              <p:cNvSpPr txBox="1">
                <a:spLocks noChangeArrowheads="1"/>
              </p:cNvSpPr>
              <p:nvPr/>
            </p:nvSpPr>
            <p:spPr bwMode="auto">
              <a:xfrm>
                <a:off x="2829544" y="4095743"/>
                <a:ext cx="495071"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RTB</a:t>
                </a:r>
              </a:p>
            </p:txBody>
          </p:sp>
          <p:sp>
            <p:nvSpPr>
              <p:cNvPr id="87" name="Text Box 18"/>
              <p:cNvSpPr txBox="1">
                <a:spLocks noChangeArrowheads="1"/>
              </p:cNvSpPr>
              <p:nvPr/>
            </p:nvSpPr>
            <p:spPr bwMode="auto">
              <a:xfrm>
                <a:off x="6161389" y="4095743"/>
                <a:ext cx="485748"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RTC</a:t>
                </a:r>
              </a:p>
            </p:txBody>
          </p:sp>
          <p:sp>
            <p:nvSpPr>
              <p:cNvPr id="88" name="Text Box 18"/>
              <p:cNvSpPr txBox="1">
                <a:spLocks noChangeArrowheads="1"/>
              </p:cNvSpPr>
              <p:nvPr/>
            </p:nvSpPr>
            <p:spPr bwMode="auto">
              <a:xfrm>
                <a:off x="2827160" y="2289499"/>
                <a:ext cx="512662"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RTD</a:t>
                </a:r>
              </a:p>
            </p:txBody>
          </p:sp>
          <p:sp>
            <p:nvSpPr>
              <p:cNvPr id="89" name="Text Box 18"/>
              <p:cNvSpPr txBox="1">
                <a:spLocks noChangeArrowheads="1"/>
              </p:cNvSpPr>
              <p:nvPr/>
            </p:nvSpPr>
            <p:spPr bwMode="auto">
              <a:xfrm>
                <a:off x="6171064" y="2289499"/>
                <a:ext cx="476014"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RTE</a:t>
                </a:r>
              </a:p>
            </p:txBody>
          </p:sp>
          <p:sp>
            <p:nvSpPr>
              <p:cNvPr id="90" name="Text Box 18"/>
              <p:cNvSpPr txBox="1">
                <a:spLocks noChangeArrowheads="1"/>
              </p:cNvSpPr>
              <p:nvPr/>
            </p:nvSpPr>
            <p:spPr bwMode="auto">
              <a:xfrm>
                <a:off x="2867440" y="5283874"/>
                <a:ext cx="825607" cy="309603"/>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AS 100</a:t>
                </a:r>
              </a:p>
            </p:txBody>
          </p:sp>
          <p:sp>
            <p:nvSpPr>
              <p:cNvPr id="91" name="Text Box 18"/>
              <p:cNvSpPr txBox="1">
                <a:spLocks noChangeArrowheads="1"/>
              </p:cNvSpPr>
              <p:nvPr/>
            </p:nvSpPr>
            <p:spPr bwMode="auto">
              <a:xfrm>
                <a:off x="3248314" y="1729931"/>
                <a:ext cx="825607" cy="309603"/>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AS 200</a:t>
                </a:r>
              </a:p>
            </p:txBody>
          </p:sp>
          <p:sp>
            <p:nvSpPr>
              <p:cNvPr id="92" name="Text Box 18"/>
              <p:cNvSpPr txBox="1">
                <a:spLocks noChangeArrowheads="1"/>
              </p:cNvSpPr>
              <p:nvPr/>
            </p:nvSpPr>
            <p:spPr bwMode="auto">
              <a:xfrm>
                <a:off x="5472380" y="1729931"/>
                <a:ext cx="825607" cy="309603"/>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AS 300</a:t>
                </a:r>
              </a:p>
            </p:txBody>
          </p:sp>
          <p:sp>
            <p:nvSpPr>
              <p:cNvPr id="93" name="Text Box 18"/>
              <p:cNvSpPr txBox="1">
                <a:spLocks noChangeArrowheads="1"/>
              </p:cNvSpPr>
              <p:nvPr/>
            </p:nvSpPr>
            <p:spPr bwMode="auto">
              <a:xfrm>
                <a:off x="5968564" y="5283874"/>
                <a:ext cx="662889" cy="309603"/>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OSPF</a:t>
                </a:r>
              </a:p>
            </p:txBody>
          </p:sp>
          <p:sp>
            <p:nvSpPr>
              <p:cNvPr id="94" name="Text Box 18"/>
              <p:cNvSpPr txBox="1">
                <a:spLocks noChangeArrowheads="1"/>
              </p:cNvSpPr>
              <p:nvPr/>
            </p:nvSpPr>
            <p:spPr bwMode="auto">
              <a:xfrm>
                <a:off x="2877907" y="3143380"/>
                <a:ext cx="610116"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EBGP</a:t>
                </a:r>
              </a:p>
            </p:txBody>
          </p:sp>
          <p:sp>
            <p:nvSpPr>
              <p:cNvPr id="95" name="Text Box 18"/>
              <p:cNvSpPr txBox="1">
                <a:spLocks noChangeArrowheads="1"/>
              </p:cNvSpPr>
              <p:nvPr/>
            </p:nvSpPr>
            <p:spPr bwMode="auto">
              <a:xfrm>
                <a:off x="5981821" y="3143380"/>
                <a:ext cx="610116"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EBGP</a:t>
                </a:r>
              </a:p>
            </p:txBody>
          </p:sp>
          <p:sp>
            <p:nvSpPr>
              <p:cNvPr id="96" name="Text Box 18"/>
              <p:cNvSpPr txBox="1">
                <a:spLocks noChangeArrowheads="1"/>
              </p:cNvSpPr>
              <p:nvPr/>
            </p:nvSpPr>
            <p:spPr bwMode="auto">
              <a:xfrm>
                <a:off x="4435648" y="3860020"/>
                <a:ext cx="572002"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IBGP</a:t>
                </a:r>
              </a:p>
            </p:txBody>
          </p:sp>
          <p:sp>
            <p:nvSpPr>
              <p:cNvPr id="97" name="Text Box 18"/>
              <p:cNvSpPr txBox="1">
                <a:spLocks noChangeArrowheads="1"/>
              </p:cNvSpPr>
              <p:nvPr/>
            </p:nvSpPr>
            <p:spPr bwMode="auto">
              <a:xfrm>
                <a:off x="2965223" y="4707811"/>
                <a:ext cx="1196486"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10.1.12.0/24</a:t>
                </a:r>
              </a:p>
            </p:txBody>
          </p:sp>
          <p:sp>
            <p:nvSpPr>
              <p:cNvPr id="98" name="Text Box 18"/>
              <p:cNvSpPr txBox="1">
                <a:spLocks noChangeArrowheads="1"/>
              </p:cNvSpPr>
              <p:nvPr/>
            </p:nvSpPr>
            <p:spPr bwMode="auto">
              <a:xfrm>
                <a:off x="5364601" y="4707811"/>
                <a:ext cx="1196486"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10.1.13.0/24</a:t>
                </a:r>
              </a:p>
            </p:txBody>
          </p:sp>
          <p:sp>
            <p:nvSpPr>
              <p:cNvPr id="99" name="Text Box 18"/>
              <p:cNvSpPr txBox="1">
                <a:spLocks noChangeArrowheads="1"/>
              </p:cNvSpPr>
              <p:nvPr/>
            </p:nvSpPr>
            <p:spPr bwMode="auto">
              <a:xfrm>
                <a:off x="2556289" y="3360508"/>
                <a:ext cx="1196486"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10.1.24.0/24</a:t>
                </a:r>
              </a:p>
            </p:txBody>
          </p:sp>
          <p:sp>
            <p:nvSpPr>
              <p:cNvPr id="100" name="Text Box 18"/>
              <p:cNvSpPr txBox="1">
                <a:spLocks noChangeArrowheads="1"/>
              </p:cNvSpPr>
              <p:nvPr/>
            </p:nvSpPr>
            <p:spPr bwMode="auto">
              <a:xfrm>
                <a:off x="5688637" y="3360508"/>
                <a:ext cx="1196486"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10.1.35.0/24</a:t>
                </a:r>
              </a:p>
            </p:txBody>
          </p:sp>
          <p:sp>
            <p:nvSpPr>
              <p:cNvPr id="101" name="Text Box 18"/>
              <p:cNvSpPr txBox="1">
                <a:spLocks noChangeArrowheads="1"/>
              </p:cNvSpPr>
              <p:nvPr/>
            </p:nvSpPr>
            <p:spPr bwMode="auto">
              <a:xfrm>
                <a:off x="4406045" y="5461484"/>
                <a:ext cx="714197"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1.1.1.1</a:t>
                </a:r>
              </a:p>
            </p:txBody>
          </p:sp>
          <p:sp>
            <p:nvSpPr>
              <p:cNvPr id="102" name="Text Box 18"/>
              <p:cNvSpPr txBox="1">
                <a:spLocks noChangeArrowheads="1"/>
              </p:cNvSpPr>
              <p:nvPr/>
            </p:nvSpPr>
            <p:spPr bwMode="auto">
              <a:xfrm>
                <a:off x="2763337" y="4301536"/>
                <a:ext cx="714197"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2.2.2.2</a:t>
                </a:r>
              </a:p>
            </p:txBody>
          </p:sp>
          <p:sp>
            <p:nvSpPr>
              <p:cNvPr id="103" name="Text Box 18"/>
              <p:cNvSpPr txBox="1">
                <a:spLocks noChangeArrowheads="1"/>
              </p:cNvSpPr>
              <p:nvPr/>
            </p:nvSpPr>
            <p:spPr bwMode="auto">
              <a:xfrm>
                <a:off x="6003696" y="4301536"/>
                <a:ext cx="714197"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3.3.3.3</a:t>
                </a:r>
              </a:p>
            </p:txBody>
          </p:sp>
          <p:sp>
            <p:nvSpPr>
              <p:cNvPr id="104" name="Text Box 18"/>
              <p:cNvSpPr txBox="1">
                <a:spLocks noChangeArrowheads="1"/>
              </p:cNvSpPr>
              <p:nvPr/>
            </p:nvSpPr>
            <p:spPr bwMode="auto">
              <a:xfrm>
                <a:off x="2773809" y="2597276"/>
                <a:ext cx="714197"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4.4.4.4</a:t>
                </a:r>
              </a:p>
            </p:txBody>
          </p:sp>
          <p:sp>
            <p:nvSpPr>
              <p:cNvPr id="105" name="Text Box 18"/>
              <p:cNvSpPr txBox="1">
                <a:spLocks noChangeArrowheads="1"/>
              </p:cNvSpPr>
              <p:nvPr/>
            </p:nvSpPr>
            <p:spPr bwMode="auto">
              <a:xfrm>
                <a:off x="6089968" y="2604049"/>
                <a:ext cx="714197"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5.5.5.5</a:t>
                </a:r>
              </a:p>
            </p:txBody>
          </p:sp>
          <p:sp>
            <p:nvSpPr>
              <p:cNvPr id="106" name="Text Box 18"/>
              <p:cNvSpPr txBox="1">
                <a:spLocks noChangeArrowheads="1"/>
              </p:cNvSpPr>
              <p:nvPr/>
            </p:nvSpPr>
            <p:spPr bwMode="auto">
              <a:xfrm>
                <a:off x="5384237" y="3658767"/>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.3</a:t>
                </a:r>
              </a:p>
            </p:txBody>
          </p:sp>
          <p:sp>
            <p:nvSpPr>
              <p:cNvPr id="107" name="Text Box 18"/>
              <p:cNvSpPr txBox="1">
                <a:spLocks noChangeArrowheads="1"/>
              </p:cNvSpPr>
              <p:nvPr/>
            </p:nvSpPr>
            <p:spPr bwMode="auto">
              <a:xfrm>
                <a:off x="5389135" y="4527791"/>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.3</a:t>
                </a:r>
              </a:p>
            </p:txBody>
          </p:sp>
          <p:sp>
            <p:nvSpPr>
              <p:cNvPr id="108" name="Text Box 18"/>
              <p:cNvSpPr txBox="1">
                <a:spLocks noChangeArrowheads="1"/>
              </p:cNvSpPr>
              <p:nvPr/>
            </p:nvSpPr>
            <p:spPr bwMode="auto">
              <a:xfrm>
                <a:off x="5384237" y="2691587"/>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.5</a:t>
                </a:r>
              </a:p>
            </p:txBody>
          </p:sp>
          <p:sp>
            <p:nvSpPr>
              <p:cNvPr id="109" name="Text Box 18"/>
              <p:cNvSpPr txBox="1">
                <a:spLocks noChangeArrowheads="1"/>
              </p:cNvSpPr>
              <p:nvPr/>
            </p:nvSpPr>
            <p:spPr bwMode="auto">
              <a:xfrm>
                <a:off x="3768956" y="2691587"/>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.4</a:t>
                </a:r>
              </a:p>
            </p:txBody>
          </p:sp>
          <p:sp>
            <p:nvSpPr>
              <p:cNvPr id="110" name="Text Box 18"/>
              <p:cNvSpPr txBox="1">
                <a:spLocks noChangeArrowheads="1"/>
              </p:cNvSpPr>
              <p:nvPr/>
            </p:nvSpPr>
            <p:spPr bwMode="auto">
              <a:xfrm>
                <a:off x="3768956" y="3658767"/>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.2</a:t>
                </a:r>
              </a:p>
            </p:txBody>
          </p:sp>
          <p:sp>
            <p:nvSpPr>
              <p:cNvPr id="111" name="Text Box 18"/>
              <p:cNvSpPr txBox="1">
                <a:spLocks noChangeArrowheads="1"/>
              </p:cNvSpPr>
              <p:nvPr/>
            </p:nvSpPr>
            <p:spPr bwMode="auto">
              <a:xfrm>
                <a:off x="3732951" y="4527791"/>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.2</a:t>
                </a:r>
              </a:p>
            </p:txBody>
          </p:sp>
          <p:sp>
            <p:nvSpPr>
              <p:cNvPr id="112" name="Text Box 18"/>
              <p:cNvSpPr txBox="1">
                <a:spLocks noChangeArrowheads="1"/>
              </p:cNvSpPr>
              <p:nvPr/>
            </p:nvSpPr>
            <p:spPr bwMode="auto">
              <a:xfrm>
                <a:off x="4128995" y="4959839"/>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a:t>
                </a:r>
              </a:p>
            </p:txBody>
          </p:sp>
          <p:sp>
            <p:nvSpPr>
              <p:cNvPr id="113" name="Text Box 18"/>
              <p:cNvSpPr txBox="1">
                <a:spLocks noChangeArrowheads="1"/>
              </p:cNvSpPr>
              <p:nvPr/>
            </p:nvSpPr>
            <p:spPr bwMode="auto">
              <a:xfrm>
                <a:off x="5062331" y="4959839"/>
                <a:ext cx="316933" cy="28145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a:t>
                </a:r>
              </a:p>
            </p:txBody>
          </p:sp>
          <p:cxnSp>
            <p:nvCxnSpPr>
              <p:cNvPr id="114" name="直接连接符 113"/>
              <p:cNvCxnSpPr/>
              <p:nvPr/>
            </p:nvCxnSpPr>
            <p:spPr bwMode="auto">
              <a:xfrm flipH="1">
                <a:off x="5879976" y="1919266"/>
                <a:ext cx="1534602" cy="422039"/>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115" name="直接连接符 114"/>
              <p:cNvCxnSpPr/>
              <p:nvPr/>
            </p:nvCxnSpPr>
            <p:spPr bwMode="auto">
              <a:xfrm flipH="1">
                <a:off x="6018639" y="3764104"/>
                <a:ext cx="1534602" cy="422039"/>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116" name="AutoShape 17"/>
              <p:cNvSpPr>
                <a:spLocks noChangeArrowheads="1"/>
              </p:cNvSpPr>
              <p:nvPr/>
            </p:nvSpPr>
            <p:spPr bwMode="auto">
              <a:xfrm>
                <a:off x="7284132" y="3594158"/>
                <a:ext cx="2268252" cy="761929"/>
              </a:xfrm>
              <a:prstGeom prst="roundRect">
                <a:avLst>
                  <a:gd name="adj" fmla="val 0"/>
                </a:avLst>
              </a:prstGeom>
              <a:solidFill>
                <a:schemeClr val="bg1">
                  <a:lumMod val="85000"/>
                </a:schemeClr>
              </a:solidFill>
              <a:ln w="12700" algn="ctr">
                <a:noFill/>
                <a:round/>
                <a:headEnd/>
                <a:tailEnd/>
              </a:ln>
              <a:effectLst/>
            </p:spPr>
            <p:txBody>
              <a:bodyPr wrap="square" lIns="90000" tIns="46800" rIns="90000" bIns="46800" anchor="ctr" anchorCtr="1">
                <a:spAutoFit/>
              </a:bodyPr>
              <a:lstStyle/>
              <a:p>
                <a:r>
                  <a:rPr lang="en-US" altLang="zh-CN" sz="1200" b="1" dirty="0">
                    <a:latin typeface="+mn-lt"/>
                    <a:cs typeface="Courier New" panose="02070309020205020404" pitchFamily="49" charset="0"/>
                  </a:rPr>
                  <a:t>router id 3.3.3.3</a:t>
                </a:r>
              </a:p>
              <a:p>
                <a:r>
                  <a:rPr lang="en-US" altLang="zh-CN" sz="1200" b="1" dirty="0" err="1">
                    <a:latin typeface="+mn-lt"/>
                    <a:cs typeface="Courier New" panose="02070309020205020404" pitchFamily="49" charset="0"/>
                  </a:rPr>
                  <a:t>bgp</a:t>
                </a:r>
                <a:r>
                  <a:rPr lang="en-US" altLang="zh-CN" sz="1200" b="1" dirty="0">
                    <a:latin typeface="+mn-lt"/>
                    <a:cs typeface="Courier New" panose="02070309020205020404" pitchFamily="49" charset="0"/>
                  </a:rPr>
                  <a:t> 100</a:t>
                </a:r>
              </a:p>
              <a:p>
                <a:r>
                  <a:rPr lang="en-US" altLang="zh-CN" sz="1200" b="1" dirty="0">
                    <a:latin typeface="+mn-lt"/>
                    <a:cs typeface="Courier New" panose="02070309020205020404" pitchFamily="49" charset="0"/>
                  </a:rPr>
                  <a:t>peer 10.1.35.5 as-number 300</a:t>
                </a:r>
              </a:p>
              <a:p>
                <a:r>
                  <a:rPr lang="en-US" altLang="zh-CN" sz="1200" b="1" dirty="0">
                    <a:latin typeface="+mn-lt"/>
                    <a:cs typeface="Courier New" panose="02070309020205020404" pitchFamily="49" charset="0"/>
                  </a:rPr>
                  <a:t>peer 10.1.12.2 as-number 100</a:t>
                </a:r>
                <a:endParaRPr lang="zh-CN" altLang="en-US" sz="1200" b="1" dirty="0">
                  <a:latin typeface="+mn-lt"/>
                  <a:cs typeface="Courier New" panose="02070309020205020404" pitchFamily="49" charset="0"/>
                </a:endParaRPr>
              </a:p>
            </p:txBody>
          </p:sp>
          <p:cxnSp>
            <p:nvCxnSpPr>
              <p:cNvPr id="117" name="直接箭头连接符 116"/>
              <p:cNvCxnSpPr/>
              <p:nvPr/>
            </p:nvCxnSpPr>
            <p:spPr bwMode="auto">
              <a:xfrm>
                <a:off x="4151784" y="4187495"/>
                <a:ext cx="1139728" cy="0"/>
              </a:xfrm>
              <a:prstGeom prst="straightConnector1">
                <a:avLst/>
              </a:prstGeom>
              <a:solidFill>
                <a:schemeClr val="accent1"/>
              </a:solidFill>
              <a:ln w="28575" cap="flat" cmpd="sng" algn="ctr">
                <a:solidFill>
                  <a:schemeClr val="tx1"/>
                </a:solidFill>
                <a:prstDash val="sysDash"/>
                <a:round/>
                <a:headEnd type="triangle"/>
                <a:tailEnd type="triangle"/>
              </a:ln>
              <a:effectLst/>
            </p:spPr>
          </p:cxnSp>
          <p:cxnSp>
            <p:nvCxnSpPr>
              <p:cNvPr id="118" name="直接箭头连接符 117"/>
              <p:cNvCxnSpPr/>
              <p:nvPr/>
            </p:nvCxnSpPr>
            <p:spPr bwMode="auto">
              <a:xfrm>
                <a:off x="3913869" y="3068960"/>
                <a:ext cx="8202" cy="627472"/>
              </a:xfrm>
              <a:prstGeom prst="straightConnector1">
                <a:avLst/>
              </a:prstGeom>
              <a:solidFill>
                <a:schemeClr val="accent1"/>
              </a:solidFill>
              <a:ln w="28575" cap="flat" cmpd="sng" algn="ctr">
                <a:solidFill>
                  <a:schemeClr val="tx1"/>
                </a:solidFill>
                <a:prstDash val="sysDash"/>
                <a:round/>
                <a:headEnd type="triangle"/>
                <a:tailEnd type="triangle"/>
              </a:ln>
              <a:effectLst/>
            </p:spPr>
          </p:cxnSp>
          <p:cxnSp>
            <p:nvCxnSpPr>
              <p:cNvPr id="119" name="直接箭头连接符 118"/>
              <p:cNvCxnSpPr/>
              <p:nvPr/>
            </p:nvCxnSpPr>
            <p:spPr bwMode="auto">
              <a:xfrm>
                <a:off x="5579101" y="3068960"/>
                <a:ext cx="8202" cy="627472"/>
              </a:xfrm>
              <a:prstGeom prst="straightConnector1">
                <a:avLst/>
              </a:prstGeom>
              <a:solidFill>
                <a:schemeClr val="accent1"/>
              </a:solidFill>
              <a:ln w="28575" cap="flat" cmpd="sng" algn="ctr">
                <a:solidFill>
                  <a:schemeClr val="tx1"/>
                </a:solidFill>
                <a:prstDash val="sysDash"/>
                <a:round/>
                <a:headEnd type="triangle"/>
                <a:tailEnd type="triangle"/>
              </a:ln>
              <a:effectLst/>
            </p:spPr>
          </p:cxnSp>
          <p:sp>
            <p:nvSpPr>
              <p:cNvPr id="120" name="AutoShape 17"/>
              <p:cNvSpPr>
                <a:spLocks noChangeArrowheads="1"/>
              </p:cNvSpPr>
              <p:nvPr/>
            </p:nvSpPr>
            <p:spPr bwMode="auto">
              <a:xfrm>
                <a:off x="7284132" y="1741426"/>
                <a:ext cx="2268252" cy="593055"/>
              </a:xfrm>
              <a:prstGeom prst="roundRect">
                <a:avLst>
                  <a:gd name="adj" fmla="val 0"/>
                </a:avLst>
              </a:prstGeom>
              <a:solidFill>
                <a:schemeClr val="bg1">
                  <a:lumMod val="85000"/>
                </a:schemeClr>
              </a:solidFill>
              <a:ln w="12700" algn="ctr">
                <a:noFill/>
                <a:round/>
                <a:headEnd/>
                <a:tailEnd/>
              </a:ln>
              <a:effectLst/>
            </p:spPr>
            <p:txBody>
              <a:bodyPr wrap="square" lIns="90000" tIns="46800" rIns="90000" bIns="46800" anchor="ctr" anchorCtr="1">
                <a:spAutoFit/>
              </a:bodyPr>
              <a:lstStyle/>
              <a:p>
                <a:r>
                  <a:rPr lang="en-US" altLang="zh-CN" sz="1200" b="1" dirty="0">
                    <a:latin typeface="+mn-lt"/>
                    <a:cs typeface="Courier New" panose="02070309020205020404" pitchFamily="49" charset="0"/>
                  </a:rPr>
                  <a:t>router id 5.5.5.5</a:t>
                </a:r>
              </a:p>
              <a:p>
                <a:r>
                  <a:rPr lang="en-US" altLang="zh-CN" sz="1200" b="1" dirty="0" err="1">
                    <a:latin typeface="+mn-lt"/>
                    <a:cs typeface="Courier New" panose="02070309020205020404" pitchFamily="49" charset="0"/>
                  </a:rPr>
                  <a:t>bgp</a:t>
                </a:r>
                <a:r>
                  <a:rPr lang="en-US" altLang="zh-CN" sz="1200" b="1" dirty="0">
                    <a:latin typeface="+mn-lt"/>
                    <a:cs typeface="Courier New" panose="02070309020205020404" pitchFamily="49" charset="0"/>
                  </a:rPr>
                  <a:t> 300</a:t>
                </a:r>
              </a:p>
              <a:p>
                <a:r>
                  <a:rPr lang="en-US" altLang="zh-CN" sz="1200" b="1" dirty="0">
                    <a:latin typeface="+mn-lt"/>
                    <a:cs typeface="Courier New" panose="02070309020205020404" pitchFamily="49" charset="0"/>
                  </a:rPr>
                  <a:t>peer 10.1.35.3 as-number 100</a:t>
                </a:r>
                <a:endParaRPr lang="zh-CN" altLang="en-US" sz="1200" b="1" dirty="0">
                  <a:latin typeface="+mn-lt"/>
                  <a:cs typeface="Courier New" panose="02070309020205020404" pitchFamily="49" charset="0"/>
                </a:endParaRPr>
              </a:p>
            </p:txBody>
          </p:sp>
        </p:grpSp>
        <p:pic>
          <p:nvPicPr>
            <p:cNvPr id="7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40548" y="2107470"/>
              <a:ext cx="628652" cy="514351"/>
            </a:xfrm>
            <a:prstGeom prst="rect">
              <a:avLst/>
            </a:prstGeom>
            <a:noFill/>
          </p:spPr>
        </p:pic>
        <p:pic>
          <p:nvPicPr>
            <p:cNvPr id="74"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373423" y="2108878"/>
              <a:ext cx="628652" cy="514351"/>
            </a:xfrm>
            <a:prstGeom prst="rect">
              <a:avLst/>
            </a:prstGeom>
            <a:noFill/>
          </p:spPr>
        </p:pic>
        <p:pic>
          <p:nvPicPr>
            <p:cNvPr id="7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40816" y="3900282"/>
              <a:ext cx="628652" cy="514351"/>
            </a:xfrm>
            <a:prstGeom prst="rect">
              <a:avLst/>
            </a:prstGeom>
            <a:noFill/>
          </p:spPr>
        </p:pic>
        <p:pic>
          <p:nvPicPr>
            <p:cNvPr id="7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378572" y="3918024"/>
              <a:ext cx="628652" cy="514351"/>
            </a:xfrm>
            <a:prstGeom prst="rect">
              <a:avLst/>
            </a:prstGeom>
            <a:noFill/>
          </p:spPr>
        </p:pic>
        <p:pic>
          <p:nvPicPr>
            <p:cNvPr id="7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435316" y="5015588"/>
              <a:ext cx="628652" cy="514351"/>
            </a:xfrm>
            <a:prstGeom prst="rect">
              <a:avLst/>
            </a:prstGeom>
            <a:noFill/>
          </p:spPr>
        </p:pic>
      </p:grpSp>
    </p:spTree>
    <p:extLst>
      <p:ext uri="{BB962C8B-B14F-4D97-AF65-F5344CB8AC3E}">
        <p14:creationId xmlns:p14="http://schemas.microsoft.com/office/powerpoint/2010/main" val="303406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zh-CN" dirty="0" smtClean="0"/>
              <a:t>The virtual local area network (VLAN) technology groups devices on a physical LAN into different logical LAN segments.</a:t>
            </a:r>
            <a:endParaRPr lang="zh-CN" altLang="en-US" dirty="0" smtClean="0"/>
          </a:p>
          <a:p>
            <a:endParaRPr lang="zh-CN" altLang="en-US" dirty="0"/>
          </a:p>
        </p:txBody>
      </p:sp>
      <p:sp>
        <p:nvSpPr>
          <p:cNvPr id="6" name="文本占位符 5"/>
          <p:cNvSpPr>
            <a:spLocks noGrp="1"/>
          </p:cNvSpPr>
          <p:nvPr>
            <p:ph type="body" sz="quarter" idx="12"/>
          </p:nvPr>
        </p:nvSpPr>
        <p:spPr/>
        <p:txBody>
          <a:bodyPr/>
          <a:lstStyle/>
          <a:p>
            <a:r>
              <a:rPr lang="en-US" altLang="zh-CN" smtClean="0"/>
              <a:t>What is VLAN</a:t>
            </a:r>
            <a:endParaRPr lang="zh-CN" altLang="en-US" dirty="0"/>
          </a:p>
        </p:txBody>
      </p:sp>
      <p:cxnSp>
        <p:nvCxnSpPr>
          <p:cNvPr id="7" name="直接连接符 8"/>
          <p:cNvCxnSpPr>
            <a:cxnSpLocks noChangeShapeType="1"/>
          </p:cNvCxnSpPr>
          <p:nvPr/>
        </p:nvCxnSpPr>
        <p:spPr bwMode="auto">
          <a:xfrm>
            <a:off x="3565526" y="3522663"/>
            <a:ext cx="5414963"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8" name="直接连接符 9"/>
          <p:cNvCxnSpPr>
            <a:cxnSpLocks noChangeShapeType="1"/>
          </p:cNvCxnSpPr>
          <p:nvPr/>
        </p:nvCxnSpPr>
        <p:spPr bwMode="auto">
          <a:xfrm>
            <a:off x="6167438" y="3243264"/>
            <a:ext cx="0" cy="2936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 name="直接连接符 10"/>
          <p:cNvCxnSpPr>
            <a:cxnSpLocks noChangeShapeType="1"/>
          </p:cNvCxnSpPr>
          <p:nvPr/>
        </p:nvCxnSpPr>
        <p:spPr bwMode="auto">
          <a:xfrm>
            <a:off x="4719638" y="3517901"/>
            <a:ext cx="0" cy="2952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 name="直接连接符 11"/>
          <p:cNvCxnSpPr>
            <a:cxnSpLocks noChangeShapeType="1"/>
          </p:cNvCxnSpPr>
          <p:nvPr/>
        </p:nvCxnSpPr>
        <p:spPr bwMode="auto">
          <a:xfrm>
            <a:off x="6445250" y="3538539"/>
            <a:ext cx="0" cy="2952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12"/>
          <p:cNvCxnSpPr>
            <a:cxnSpLocks noChangeShapeType="1"/>
          </p:cNvCxnSpPr>
          <p:nvPr/>
        </p:nvCxnSpPr>
        <p:spPr bwMode="auto">
          <a:xfrm>
            <a:off x="8250238" y="3536951"/>
            <a:ext cx="0" cy="2952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 name="肘形连接符 16"/>
          <p:cNvCxnSpPr>
            <a:cxnSpLocks noChangeShapeType="1"/>
          </p:cNvCxnSpPr>
          <p:nvPr/>
        </p:nvCxnSpPr>
        <p:spPr bwMode="auto">
          <a:xfrm rot="10800000" flipV="1">
            <a:off x="3684588" y="4222751"/>
            <a:ext cx="715962" cy="434975"/>
          </a:xfrm>
          <a:prstGeom prst="bentConnector3">
            <a:avLst>
              <a:gd name="adj1" fmla="val 96242"/>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7" name="肘形连接符 19"/>
          <p:cNvCxnSpPr>
            <a:cxnSpLocks noChangeShapeType="1"/>
          </p:cNvCxnSpPr>
          <p:nvPr/>
        </p:nvCxnSpPr>
        <p:spPr bwMode="auto">
          <a:xfrm rot="10800000" flipV="1">
            <a:off x="5861051" y="4249739"/>
            <a:ext cx="531813" cy="244475"/>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 name="肘形连接符 22"/>
          <p:cNvCxnSpPr>
            <a:cxnSpLocks noChangeShapeType="1"/>
          </p:cNvCxnSpPr>
          <p:nvPr/>
        </p:nvCxnSpPr>
        <p:spPr bwMode="auto">
          <a:xfrm rot="10800000" flipV="1">
            <a:off x="7693026" y="4279900"/>
            <a:ext cx="398463" cy="255588"/>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7" name="TextBox 26"/>
          <p:cNvSpPr txBox="1"/>
          <p:nvPr/>
        </p:nvSpPr>
        <p:spPr>
          <a:xfrm>
            <a:off x="3165476" y="3917742"/>
            <a:ext cx="1235075" cy="338554"/>
          </a:xfrm>
          <a:prstGeom prst="rect">
            <a:avLst/>
          </a:prstGeom>
          <a:noFill/>
        </p:spPr>
        <p:txBody>
          <a:bodyPr>
            <a:spAutoFit/>
          </a:bodyPr>
          <a:lstStyle/>
          <a:p>
            <a:pPr algn="r" fontAlgn="t">
              <a:defRPr/>
            </a:pPr>
            <a:r>
              <a:rPr lang="en-US" altLang="zh-CN" sz="1600" b="1" dirty="0">
                <a:latin typeface="+mn-lt"/>
                <a:ea typeface="+mn-ea"/>
              </a:rPr>
              <a:t>SWA</a:t>
            </a:r>
            <a:endParaRPr lang="zh-CN" altLang="en-US" sz="1600" b="1" dirty="0">
              <a:latin typeface="+mn-lt"/>
              <a:ea typeface="+mn-ea"/>
            </a:endParaRPr>
          </a:p>
        </p:txBody>
      </p:sp>
      <p:sp>
        <p:nvSpPr>
          <p:cNvPr id="28" name="TextBox 27"/>
          <p:cNvSpPr txBox="1"/>
          <p:nvPr/>
        </p:nvSpPr>
        <p:spPr>
          <a:xfrm>
            <a:off x="7244134" y="3905627"/>
            <a:ext cx="707488" cy="338554"/>
          </a:xfrm>
          <a:prstGeom prst="rect">
            <a:avLst/>
          </a:prstGeom>
          <a:noFill/>
        </p:spPr>
        <p:txBody>
          <a:bodyPr wrap="square">
            <a:spAutoFit/>
          </a:bodyPr>
          <a:lstStyle/>
          <a:p>
            <a:pPr algn="r" fontAlgn="t">
              <a:defRPr/>
            </a:pPr>
            <a:r>
              <a:rPr lang="en-US" altLang="zh-CN" sz="1600" b="1" dirty="0">
                <a:latin typeface="+mn-lt"/>
                <a:ea typeface="+mn-ea"/>
              </a:rPr>
              <a:t>SWC</a:t>
            </a:r>
            <a:endParaRPr lang="zh-CN" altLang="en-US" sz="1600" b="1" dirty="0">
              <a:latin typeface="+mn-lt"/>
              <a:ea typeface="+mn-ea"/>
            </a:endParaRPr>
          </a:p>
        </p:txBody>
      </p:sp>
      <p:sp>
        <p:nvSpPr>
          <p:cNvPr id="30" name="TextBox 29"/>
          <p:cNvSpPr txBox="1"/>
          <p:nvPr/>
        </p:nvSpPr>
        <p:spPr>
          <a:xfrm>
            <a:off x="2782889" y="5102225"/>
            <a:ext cx="981075" cy="338554"/>
          </a:xfrm>
          <a:prstGeom prst="rect">
            <a:avLst/>
          </a:prstGeom>
          <a:noFill/>
        </p:spPr>
        <p:txBody>
          <a:bodyPr>
            <a:spAutoFit/>
          </a:bodyPr>
          <a:lstStyle/>
          <a:p>
            <a:pPr fontAlgn="t">
              <a:defRPr/>
            </a:pPr>
            <a:r>
              <a:rPr lang="en-US" altLang="zh-CN" sz="1600" b="1" dirty="0">
                <a:latin typeface="+mn-lt"/>
                <a:ea typeface="+mn-ea"/>
              </a:rPr>
              <a:t>VLAN 2</a:t>
            </a:r>
            <a:endParaRPr lang="zh-CN" altLang="en-US" sz="1600" b="1" dirty="0">
              <a:latin typeface="+mn-lt"/>
              <a:ea typeface="+mn-ea"/>
            </a:endParaRPr>
          </a:p>
        </p:txBody>
      </p:sp>
      <p:sp>
        <p:nvSpPr>
          <p:cNvPr id="32" name="TextBox 31"/>
          <p:cNvSpPr txBox="1"/>
          <p:nvPr/>
        </p:nvSpPr>
        <p:spPr>
          <a:xfrm>
            <a:off x="4926886" y="3900488"/>
            <a:ext cx="1233487" cy="338554"/>
          </a:xfrm>
          <a:prstGeom prst="rect">
            <a:avLst/>
          </a:prstGeom>
          <a:noFill/>
        </p:spPr>
        <p:txBody>
          <a:bodyPr>
            <a:spAutoFit/>
          </a:bodyPr>
          <a:lstStyle/>
          <a:p>
            <a:pPr algn="r" fontAlgn="t">
              <a:defRPr/>
            </a:pPr>
            <a:r>
              <a:rPr lang="en-US" altLang="zh-CN" sz="1600" b="1" dirty="0">
                <a:latin typeface="+mn-lt"/>
                <a:ea typeface="+mn-ea"/>
              </a:rPr>
              <a:t>SWB</a:t>
            </a:r>
            <a:endParaRPr lang="zh-CN" altLang="en-US" sz="1600" b="1" dirty="0">
              <a:latin typeface="+mn-lt"/>
              <a:ea typeface="+mn-ea"/>
            </a:endParaRPr>
          </a:p>
        </p:txBody>
      </p:sp>
      <p:pic>
        <p:nvPicPr>
          <p:cNvPr id="33" name="Picture 459" descr="图片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2674146"/>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098" y="3802063"/>
            <a:ext cx="64003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0596" y="3766974"/>
            <a:ext cx="64003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61" descr="图片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41" y="3732406"/>
            <a:ext cx="64003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2454026" y="4484688"/>
            <a:ext cx="981075" cy="338554"/>
          </a:xfrm>
          <a:prstGeom prst="rect">
            <a:avLst/>
          </a:prstGeom>
          <a:noFill/>
        </p:spPr>
        <p:txBody>
          <a:bodyPr>
            <a:spAutoFit/>
          </a:bodyPr>
          <a:lstStyle/>
          <a:p>
            <a:pPr fontAlgn="t">
              <a:defRPr/>
            </a:pPr>
            <a:r>
              <a:rPr lang="en-US" altLang="zh-CN" sz="1600" b="1" dirty="0">
                <a:latin typeface="+mn-lt"/>
                <a:ea typeface="+mn-ea"/>
              </a:rPr>
              <a:t>VLAN </a:t>
            </a:r>
            <a:r>
              <a:rPr lang="en-US" altLang="zh-CN" sz="1600" b="1" dirty="0">
                <a:latin typeface="+mn-lt"/>
                <a:ea typeface="+mn-ea"/>
              </a:rPr>
              <a:t>1</a:t>
            </a:r>
            <a:endParaRPr lang="zh-CN" altLang="en-US" sz="1600" b="1" dirty="0">
              <a:latin typeface="+mn-lt"/>
              <a:ea typeface="+mn-ea"/>
            </a:endParaRPr>
          </a:p>
        </p:txBody>
      </p:sp>
      <p:sp>
        <p:nvSpPr>
          <p:cNvPr id="41" name="矩形 5"/>
          <p:cNvSpPr/>
          <p:nvPr/>
        </p:nvSpPr>
        <p:spPr bwMode="auto">
          <a:xfrm flipH="1" flipV="1">
            <a:off x="3340100" y="4392613"/>
            <a:ext cx="4711700" cy="438150"/>
          </a:xfrm>
          <a:prstGeom prst="rect">
            <a:avLst/>
          </a:prstGeom>
          <a:solidFill>
            <a:schemeClr val="accent3"/>
          </a:solidFill>
          <a:ln w="19050" cap="flat" cmpd="sng" algn="ctr">
            <a:solidFill>
              <a:schemeClr val="tx1"/>
            </a:solidFill>
            <a:prstDash val="dash"/>
            <a:round/>
            <a:headEnd type="none" w="med" len="med"/>
            <a:tailEnd type="none" w="med" len="med"/>
          </a:ln>
          <a:effectLst/>
        </p:spPr>
        <p:txBody>
          <a:bodyPr/>
          <a:lstStyle/>
          <a:p>
            <a:pPr fontAlgn="t">
              <a:defRPr/>
            </a:pPr>
            <a:endParaRPr lang="zh-CN" altLang="en-US" sz="1600">
              <a:latin typeface="+mn-lt"/>
              <a:ea typeface="+mn-ea"/>
            </a:endParaRPr>
          </a:p>
        </p:txBody>
      </p:sp>
      <p:sp>
        <p:nvSpPr>
          <p:cNvPr id="42" name="矩形 6"/>
          <p:cNvSpPr/>
          <p:nvPr/>
        </p:nvSpPr>
        <p:spPr bwMode="auto">
          <a:xfrm flipH="1" flipV="1">
            <a:off x="3784600" y="4992689"/>
            <a:ext cx="4711700" cy="427037"/>
          </a:xfrm>
          <a:prstGeom prst="rect">
            <a:avLst/>
          </a:prstGeom>
          <a:solidFill>
            <a:schemeClr val="accent3"/>
          </a:solidFill>
          <a:ln w="19050" cap="flat" cmpd="sng" algn="ctr">
            <a:solidFill>
              <a:schemeClr val="tx1"/>
            </a:solidFill>
            <a:prstDash val="dash"/>
            <a:round/>
            <a:headEnd type="none" w="med" len="med"/>
            <a:tailEnd type="none" w="med" len="med"/>
          </a:ln>
          <a:effectLst/>
        </p:spPr>
        <p:txBody>
          <a:bodyPr/>
          <a:lstStyle/>
          <a:p>
            <a:pPr fontAlgn="t">
              <a:defRPr/>
            </a:pPr>
            <a:endParaRPr lang="zh-CN" altLang="en-US" sz="1600">
              <a:latin typeface="+mn-lt"/>
              <a:ea typeface="+mn-ea"/>
            </a:endParaRPr>
          </a:p>
        </p:txBody>
      </p:sp>
      <p:sp>
        <p:nvSpPr>
          <p:cNvPr id="43" name="矩形 7"/>
          <p:cNvSpPr/>
          <p:nvPr/>
        </p:nvSpPr>
        <p:spPr bwMode="auto">
          <a:xfrm flipH="1" flipV="1">
            <a:off x="4368800" y="5502275"/>
            <a:ext cx="4711700" cy="427038"/>
          </a:xfrm>
          <a:prstGeom prst="rect">
            <a:avLst/>
          </a:prstGeom>
          <a:solidFill>
            <a:schemeClr val="accent3"/>
          </a:solidFill>
          <a:ln w="19050" cap="flat" cmpd="sng" algn="ctr">
            <a:solidFill>
              <a:schemeClr val="tx1"/>
            </a:solidFill>
            <a:prstDash val="dash"/>
            <a:round/>
            <a:headEnd type="none" w="med" len="med"/>
            <a:tailEnd type="none" w="med" len="med"/>
          </a:ln>
          <a:effectLst/>
        </p:spPr>
        <p:txBody>
          <a:bodyPr/>
          <a:lstStyle/>
          <a:p>
            <a:pPr fontAlgn="t">
              <a:defRPr/>
            </a:pPr>
            <a:endParaRPr lang="zh-CN" altLang="en-US" sz="1600">
              <a:latin typeface="+mn-lt"/>
              <a:ea typeface="+mn-ea"/>
            </a:endParaRPr>
          </a:p>
        </p:txBody>
      </p:sp>
      <p:cxnSp>
        <p:nvCxnSpPr>
          <p:cNvPr id="44" name="肘形连接符 17"/>
          <p:cNvCxnSpPr>
            <a:cxnSpLocks noChangeShapeType="1"/>
          </p:cNvCxnSpPr>
          <p:nvPr/>
        </p:nvCxnSpPr>
        <p:spPr bwMode="auto">
          <a:xfrm rot="5400000">
            <a:off x="4034632" y="4552157"/>
            <a:ext cx="854075" cy="331788"/>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45" name="肘形连接符 18"/>
          <p:cNvCxnSpPr>
            <a:cxnSpLocks noChangeShapeType="1"/>
          </p:cNvCxnSpPr>
          <p:nvPr/>
        </p:nvCxnSpPr>
        <p:spPr bwMode="auto">
          <a:xfrm rot="16200000" flipH="1">
            <a:off x="4177507" y="4939507"/>
            <a:ext cx="1323975" cy="106362"/>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46" name="肘形连接符 19"/>
          <p:cNvCxnSpPr>
            <a:cxnSpLocks noChangeShapeType="1"/>
          </p:cNvCxnSpPr>
          <p:nvPr/>
        </p:nvCxnSpPr>
        <p:spPr bwMode="auto">
          <a:xfrm rot="10800000" flipV="1">
            <a:off x="5861051" y="4249739"/>
            <a:ext cx="531813" cy="244475"/>
          </a:xfrm>
          <a:prstGeom prst="bentConnector3">
            <a:avLst>
              <a:gd name="adj1" fmla="val 50000"/>
            </a:avLst>
          </a:prstGeom>
          <a:noFill/>
          <a:ln w="15875" algn="ctr">
            <a:solidFill>
              <a:schemeClr val="tx1"/>
            </a:solidFill>
            <a:round/>
            <a:headEnd/>
            <a:tailEnd/>
          </a:ln>
          <a:effectLst/>
          <a:extLst>
            <a:ext uri="{909E8E84-426E-40DD-AFC4-6F175D3DCCD1}">
              <a14:hiddenFill xmlns:a14="http://schemas.microsoft.com/office/drawing/2010/main">
                <a:noFill/>
              </a14:hiddenFill>
            </a:ext>
          </a:extLst>
        </p:spPr>
      </p:cxnSp>
      <p:cxnSp>
        <p:nvCxnSpPr>
          <p:cNvPr id="47" name="肘形连接符 20"/>
          <p:cNvCxnSpPr>
            <a:cxnSpLocks noChangeShapeType="1"/>
          </p:cNvCxnSpPr>
          <p:nvPr/>
        </p:nvCxnSpPr>
        <p:spPr bwMode="auto">
          <a:xfrm rot="5400000">
            <a:off x="5959476" y="4567238"/>
            <a:ext cx="750887" cy="230188"/>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48" name="肘形连接符 21"/>
          <p:cNvCxnSpPr>
            <a:cxnSpLocks noChangeShapeType="1"/>
          </p:cNvCxnSpPr>
          <p:nvPr/>
        </p:nvCxnSpPr>
        <p:spPr bwMode="auto">
          <a:xfrm rot="16200000" flipH="1">
            <a:off x="6088857" y="4942682"/>
            <a:ext cx="1322388" cy="79375"/>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49" name="肘形连接符 22"/>
          <p:cNvCxnSpPr>
            <a:cxnSpLocks noChangeShapeType="1"/>
          </p:cNvCxnSpPr>
          <p:nvPr/>
        </p:nvCxnSpPr>
        <p:spPr bwMode="auto">
          <a:xfrm rot="10800000" flipV="1">
            <a:off x="7693026" y="4279900"/>
            <a:ext cx="398463" cy="255588"/>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50" name="肘形连接符 23"/>
          <p:cNvCxnSpPr>
            <a:cxnSpLocks noChangeShapeType="1"/>
          </p:cNvCxnSpPr>
          <p:nvPr/>
        </p:nvCxnSpPr>
        <p:spPr bwMode="auto">
          <a:xfrm rot="16200000" flipH="1">
            <a:off x="7876382" y="4663282"/>
            <a:ext cx="784225" cy="55562"/>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51" name="肘形连接符 24"/>
          <p:cNvCxnSpPr>
            <a:cxnSpLocks noChangeShapeType="1"/>
          </p:cNvCxnSpPr>
          <p:nvPr/>
        </p:nvCxnSpPr>
        <p:spPr bwMode="auto">
          <a:xfrm rot="16200000" flipH="1">
            <a:off x="8010526" y="4899026"/>
            <a:ext cx="1189037" cy="74612"/>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pic>
        <p:nvPicPr>
          <p:cNvPr id="52"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57713" y="4424051"/>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059067" y="4992169"/>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25458" y="5505139"/>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83999" y="4984675"/>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71542" y="5514026"/>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71884" y="5012806"/>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422431" y="5480689"/>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21518" y="4367852"/>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950" descr="图片69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56817" y="4383727"/>
            <a:ext cx="436395" cy="4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29"/>
          <p:cNvSpPr txBox="1"/>
          <p:nvPr/>
        </p:nvSpPr>
        <p:spPr>
          <a:xfrm>
            <a:off x="3218549" y="5605671"/>
            <a:ext cx="981075" cy="338554"/>
          </a:xfrm>
          <a:prstGeom prst="rect">
            <a:avLst/>
          </a:prstGeom>
          <a:noFill/>
        </p:spPr>
        <p:txBody>
          <a:bodyPr>
            <a:spAutoFit/>
          </a:bodyPr>
          <a:lstStyle/>
          <a:p>
            <a:pPr fontAlgn="t">
              <a:defRPr/>
            </a:pPr>
            <a:r>
              <a:rPr lang="en-US" altLang="zh-CN" sz="1600" b="1" dirty="0">
                <a:latin typeface="+mn-lt"/>
                <a:ea typeface="+mn-ea"/>
              </a:rPr>
              <a:t>VLAN </a:t>
            </a:r>
            <a:r>
              <a:rPr lang="en-US" altLang="zh-CN" sz="1600" b="1" dirty="0">
                <a:latin typeface="+mn-lt"/>
                <a:ea typeface="+mn-ea"/>
              </a:rPr>
              <a:t>3</a:t>
            </a:r>
            <a:endParaRPr lang="zh-CN" altLang="en-US" sz="1600" b="1" dirty="0">
              <a:latin typeface="+mn-lt"/>
              <a:ea typeface="+mn-ea"/>
            </a:endParaRPr>
          </a:p>
        </p:txBody>
      </p:sp>
    </p:spTree>
    <p:extLst>
      <p:ext uri="{BB962C8B-B14F-4D97-AF65-F5344CB8AC3E}">
        <p14:creationId xmlns:p14="http://schemas.microsoft.com/office/powerpoint/2010/main" val="5099892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83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451484" y="548680"/>
            <a:ext cx="11197244" cy="1024280"/>
          </a:xfrm>
        </p:spPr>
        <p:txBody>
          <a:bodyPr/>
          <a:lstStyle/>
          <a:p>
            <a:r>
              <a:rPr lang="en-US" altLang="zh-CN" sz="3000" dirty="0" smtClean="0"/>
              <a:t>BGP Neighbor Relationship Configuration Optimization</a:t>
            </a:r>
            <a:endParaRPr lang="zh-CN" altLang="en-US" sz="3000" dirty="0"/>
          </a:p>
        </p:txBody>
      </p:sp>
      <p:grpSp>
        <p:nvGrpSpPr>
          <p:cNvPr id="72" name="组合 71"/>
          <p:cNvGrpSpPr/>
          <p:nvPr/>
        </p:nvGrpSpPr>
        <p:grpSpPr>
          <a:xfrm>
            <a:off x="2578404" y="1486235"/>
            <a:ext cx="7841566" cy="4499049"/>
            <a:chOff x="2570083" y="1717003"/>
            <a:chExt cx="7005652" cy="4019449"/>
          </a:xfrm>
        </p:grpSpPr>
        <p:grpSp>
          <p:nvGrpSpPr>
            <p:cNvPr id="73" name="组合 72"/>
            <p:cNvGrpSpPr/>
            <p:nvPr/>
          </p:nvGrpSpPr>
          <p:grpSpPr>
            <a:xfrm>
              <a:off x="2570083" y="1717003"/>
              <a:ext cx="4301245" cy="4019449"/>
              <a:chOff x="2570083" y="1717003"/>
              <a:chExt cx="4301245" cy="4019449"/>
            </a:xfrm>
          </p:grpSpPr>
          <p:grpSp>
            <p:nvGrpSpPr>
              <p:cNvPr id="78" name="组合 77"/>
              <p:cNvGrpSpPr/>
              <p:nvPr/>
            </p:nvGrpSpPr>
            <p:grpSpPr>
              <a:xfrm>
                <a:off x="2570083" y="1717003"/>
                <a:ext cx="4301245" cy="4019449"/>
                <a:chOff x="2570083" y="1717003"/>
                <a:chExt cx="4301245" cy="4019449"/>
              </a:xfrm>
            </p:grpSpPr>
            <p:sp>
              <p:nvSpPr>
                <p:cNvPr id="84" name="圆角矩形 83"/>
                <p:cNvSpPr/>
                <p:nvPr/>
              </p:nvSpPr>
              <p:spPr bwMode="auto">
                <a:xfrm>
                  <a:off x="2777620" y="3719443"/>
                  <a:ext cx="3983745" cy="1980220"/>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宋体" pitchFamily="2" charset="-122"/>
                  </a:endParaRPr>
                </a:p>
              </p:txBody>
            </p:sp>
            <p:sp>
              <p:nvSpPr>
                <p:cNvPr id="85" name="圆角矩形 84"/>
                <p:cNvSpPr/>
                <p:nvPr/>
              </p:nvSpPr>
              <p:spPr bwMode="auto">
                <a:xfrm>
                  <a:off x="4935690" y="1717003"/>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宋体" pitchFamily="2" charset="-122"/>
                  </a:endParaRPr>
                </a:p>
              </p:txBody>
            </p:sp>
            <p:sp>
              <p:nvSpPr>
                <p:cNvPr id="86" name="圆角矩形 85"/>
                <p:cNvSpPr/>
                <p:nvPr/>
              </p:nvSpPr>
              <p:spPr bwMode="auto">
                <a:xfrm>
                  <a:off x="2711624" y="1717003"/>
                  <a:ext cx="1898988" cy="135436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宋体" pitchFamily="2" charset="-122"/>
                  </a:endParaRPr>
                </a:p>
              </p:txBody>
            </p:sp>
            <p:sp>
              <p:nvSpPr>
                <p:cNvPr id="87" name="Line 16"/>
                <p:cNvSpPr>
                  <a:spLocks noChangeShapeType="1"/>
                </p:cNvSpPr>
                <p:nvPr/>
              </p:nvSpPr>
              <p:spPr bwMode="auto">
                <a:xfrm rot="10800000" flipH="1" flipV="1">
                  <a:off x="3743647" y="2611135"/>
                  <a:ext cx="15884" cy="1324332"/>
                </a:xfrm>
                <a:prstGeom prst="line">
                  <a:avLst/>
                </a:prstGeom>
                <a:noFill/>
                <a:ln w="25400">
                  <a:solidFill>
                    <a:schemeClr val="tx1"/>
                  </a:solidFill>
                  <a:round/>
                  <a:headEnd/>
                  <a:tailEnd/>
                </a:ln>
              </p:spPr>
              <p:txBody>
                <a:bodyPr/>
                <a:lstStyle/>
                <a:p>
                  <a:endParaRPr lang="zh-CN" altLang="en-US">
                    <a:latin typeface="+mn-lt"/>
                  </a:endParaRPr>
                </a:p>
              </p:txBody>
            </p:sp>
            <p:sp>
              <p:nvSpPr>
                <p:cNvPr id="88" name="Line 16"/>
                <p:cNvSpPr>
                  <a:spLocks noChangeShapeType="1"/>
                </p:cNvSpPr>
                <p:nvPr/>
              </p:nvSpPr>
              <p:spPr bwMode="auto">
                <a:xfrm rot="10800000" flipH="1" flipV="1">
                  <a:off x="5703746" y="2611135"/>
                  <a:ext cx="2" cy="1324332"/>
                </a:xfrm>
                <a:prstGeom prst="line">
                  <a:avLst/>
                </a:prstGeom>
                <a:noFill/>
                <a:ln w="25400">
                  <a:solidFill>
                    <a:schemeClr val="tx1"/>
                  </a:solidFill>
                  <a:round/>
                  <a:headEnd/>
                  <a:tailEnd/>
                </a:ln>
              </p:spPr>
              <p:txBody>
                <a:bodyPr/>
                <a:lstStyle/>
                <a:p>
                  <a:endParaRPr lang="zh-CN" altLang="en-US">
                    <a:latin typeface="+mn-lt"/>
                  </a:endParaRPr>
                </a:p>
              </p:txBody>
            </p:sp>
            <p:sp>
              <p:nvSpPr>
                <p:cNvPr id="89" name="Line 16"/>
                <p:cNvSpPr>
                  <a:spLocks noChangeShapeType="1"/>
                </p:cNvSpPr>
                <p:nvPr/>
              </p:nvSpPr>
              <p:spPr bwMode="auto">
                <a:xfrm rot="10800000" flipH="1" flipV="1">
                  <a:off x="3869200" y="4470414"/>
                  <a:ext cx="741751" cy="657540"/>
                </a:xfrm>
                <a:prstGeom prst="line">
                  <a:avLst/>
                </a:prstGeom>
                <a:noFill/>
                <a:ln w="25400">
                  <a:solidFill>
                    <a:schemeClr val="tx1"/>
                  </a:solidFill>
                  <a:round/>
                  <a:headEnd/>
                  <a:tailEnd/>
                </a:ln>
              </p:spPr>
              <p:txBody>
                <a:bodyPr/>
                <a:lstStyle/>
                <a:p>
                  <a:endParaRPr lang="zh-CN" altLang="en-US">
                    <a:latin typeface="+mn-lt"/>
                  </a:endParaRPr>
                </a:p>
              </p:txBody>
            </p:sp>
            <p:sp>
              <p:nvSpPr>
                <p:cNvPr id="90" name="Line 16"/>
                <p:cNvSpPr>
                  <a:spLocks noChangeShapeType="1"/>
                </p:cNvSpPr>
                <p:nvPr/>
              </p:nvSpPr>
              <p:spPr bwMode="auto">
                <a:xfrm rot="10800000" flipV="1">
                  <a:off x="4888333" y="4443881"/>
                  <a:ext cx="756084" cy="684073"/>
                </a:xfrm>
                <a:prstGeom prst="line">
                  <a:avLst/>
                </a:prstGeom>
                <a:noFill/>
                <a:ln w="25400">
                  <a:solidFill>
                    <a:schemeClr val="tx1"/>
                  </a:solidFill>
                  <a:round/>
                  <a:headEnd/>
                  <a:tailEnd/>
                </a:ln>
              </p:spPr>
              <p:txBody>
                <a:bodyPr/>
                <a:lstStyle/>
                <a:p>
                  <a:endParaRPr lang="zh-CN" altLang="en-US">
                    <a:latin typeface="+mn-lt"/>
                  </a:endParaRPr>
                </a:p>
              </p:txBody>
            </p:sp>
            <p:sp>
              <p:nvSpPr>
                <p:cNvPr id="91" name="Text Box 18"/>
                <p:cNvSpPr txBox="1">
                  <a:spLocks noChangeArrowheads="1"/>
                </p:cNvSpPr>
                <p:nvPr/>
              </p:nvSpPr>
              <p:spPr bwMode="auto">
                <a:xfrm>
                  <a:off x="4522376" y="4583540"/>
                  <a:ext cx="481537"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RTA</a:t>
                  </a:r>
                </a:p>
              </p:txBody>
            </p:sp>
            <p:sp>
              <p:nvSpPr>
                <p:cNvPr id="92" name="Text Box 18"/>
                <p:cNvSpPr txBox="1">
                  <a:spLocks noChangeArrowheads="1"/>
                </p:cNvSpPr>
                <p:nvPr/>
              </p:nvSpPr>
              <p:spPr bwMode="auto">
                <a:xfrm>
                  <a:off x="2835251" y="4095743"/>
                  <a:ext cx="48365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RTB</a:t>
                  </a:r>
                </a:p>
              </p:txBody>
            </p:sp>
            <p:sp>
              <p:nvSpPr>
                <p:cNvPr id="93" name="Text Box 18"/>
                <p:cNvSpPr txBox="1">
                  <a:spLocks noChangeArrowheads="1"/>
                </p:cNvSpPr>
                <p:nvPr/>
              </p:nvSpPr>
              <p:spPr bwMode="auto">
                <a:xfrm>
                  <a:off x="6166989" y="4095743"/>
                  <a:ext cx="474548"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RTC</a:t>
                  </a:r>
                </a:p>
              </p:txBody>
            </p:sp>
            <p:sp>
              <p:nvSpPr>
                <p:cNvPr id="94" name="Text Box 18"/>
                <p:cNvSpPr txBox="1">
                  <a:spLocks noChangeArrowheads="1"/>
                </p:cNvSpPr>
                <p:nvPr/>
              </p:nvSpPr>
              <p:spPr bwMode="auto">
                <a:xfrm>
                  <a:off x="2833069" y="2289499"/>
                  <a:ext cx="500843"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RTD</a:t>
                  </a:r>
                </a:p>
              </p:txBody>
            </p:sp>
            <p:sp>
              <p:nvSpPr>
                <p:cNvPr id="95" name="Text Box 18"/>
                <p:cNvSpPr txBox="1">
                  <a:spLocks noChangeArrowheads="1"/>
                </p:cNvSpPr>
                <p:nvPr/>
              </p:nvSpPr>
              <p:spPr bwMode="auto">
                <a:xfrm>
                  <a:off x="6176553" y="2289499"/>
                  <a:ext cx="465039"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RTE</a:t>
                  </a:r>
                </a:p>
              </p:txBody>
            </p:sp>
            <p:sp>
              <p:nvSpPr>
                <p:cNvPr id="96" name="Text Box 18"/>
                <p:cNvSpPr txBox="1">
                  <a:spLocks noChangeArrowheads="1"/>
                </p:cNvSpPr>
                <p:nvPr/>
              </p:nvSpPr>
              <p:spPr bwMode="auto">
                <a:xfrm>
                  <a:off x="2876959" y="5283874"/>
                  <a:ext cx="806571" cy="30246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AS 100</a:t>
                  </a:r>
                </a:p>
              </p:txBody>
            </p:sp>
            <p:sp>
              <p:nvSpPr>
                <p:cNvPr id="97" name="Text Box 18"/>
                <p:cNvSpPr txBox="1">
                  <a:spLocks noChangeArrowheads="1"/>
                </p:cNvSpPr>
                <p:nvPr/>
              </p:nvSpPr>
              <p:spPr bwMode="auto">
                <a:xfrm>
                  <a:off x="3257832" y="1729931"/>
                  <a:ext cx="806571" cy="30246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AS 200</a:t>
                  </a:r>
                </a:p>
              </p:txBody>
            </p:sp>
            <p:sp>
              <p:nvSpPr>
                <p:cNvPr id="98" name="Text Box 18"/>
                <p:cNvSpPr txBox="1">
                  <a:spLocks noChangeArrowheads="1"/>
                </p:cNvSpPr>
                <p:nvPr/>
              </p:nvSpPr>
              <p:spPr bwMode="auto">
                <a:xfrm>
                  <a:off x="5481899" y="1729931"/>
                  <a:ext cx="806571" cy="30246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AS 300</a:t>
                  </a:r>
                </a:p>
              </p:txBody>
            </p:sp>
            <p:sp>
              <p:nvSpPr>
                <p:cNvPr id="99" name="Text Box 18"/>
                <p:cNvSpPr txBox="1">
                  <a:spLocks noChangeArrowheads="1"/>
                </p:cNvSpPr>
                <p:nvPr/>
              </p:nvSpPr>
              <p:spPr bwMode="auto">
                <a:xfrm>
                  <a:off x="5976205" y="5283874"/>
                  <a:ext cx="647605" cy="30246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ＭＳ Ｐゴシック" pitchFamily="34" charset="-128"/>
                    </a:rPr>
                    <a:t>OSPF</a:t>
                  </a:r>
                </a:p>
              </p:txBody>
            </p:sp>
            <p:sp>
              <p:nvSpPr>
                <p:cNvPr id="100" name="Text Box 18"/>
                <p:cNvSpPr txBox="1">
                  <a:spLocks noChangeArrowheads="1"/>
                </p:cNvSpPr>
                <p:nvPr/>
              </p:nvSpPr>
              <p:spPr bwMode="auto">
                <a:xfrm>
                  <a:off x="2884941" y="3143380"/>
                  <a:ext cx="596049"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EBGP</a:t>
                  </a:r>
                </a:p>
              </p:txBody>
            </p:sp>
            <p:sp>
              <p:nvSpPr>
                <p:cNvPr id="101" name="Text Box 18"/>
                <p:cNvSpPr txBox="1">
                  <a:spLocks noChangeArrowheads="1"/>
                </p:cNvSpPr>
                <p:nvPr/>
              </p:nvSpPr>
              <p:spPr bwMode="auto">
                <a:xfrm>
                  <a:off x="5988855" y="3143380"/>
                  <a:ext cx="596049"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EBGP</a:t>
                  </a:r>
                </a:p>
              </p:txBody>
            </p:sp>
            <p:sp>
              <p:nvSpPr>
                <p:cNvPr id="102" name="Text Box 18"/>
                <p:cNvSpPr txBox="1">
                  <a:spLocks noChangeArrowheads="1"/>
                </p:cNvSpPr>
                <p:nvPr/>
              </p:nvSpPr>
              <p:spPr bwMode="auto">
                <a:xfrm>
                  <a:off x="4442241" y="3860020"/>
                  <a:ext cx="558814"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IBGP</a:t>
                  </a:r>
                </a:p>
              </p:txBody>
            </p:sp>
            <p:sp>
              <p:nvSpPr>
                <p:cNvPr id="103" name="Text Box 18"/>
                <p:cNvSpPr txBox="1">
                  <a:spLocks noChangeArrowheads="1"/>
                </p:cNvSpPr>
                <p:nvPr/>
              </p:nvSpPr>
              <p:spPr bwMode="auto">
                <a:xfrm>
                  <a:off x="2979017" y="4707811"/>
                  <a:ext cx="1168897"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10.1.12.0/24</a:t>
                  </a:r>
                </a:p>
              </p:txBody>
            </p:sp>
            <p:sp>
              <p:nvSpPr>
                <p:cNvPr id="104" name="Text Box 18"/>
                <p:cNvSpPr txBox="1">
                  <a:spLocks noChangeArrowheads="1"/>
                </p:cNvSpPr>
                <p:nvPr/>
              </p:nvSpPr>
              <p:spPr bwMode="auto">
                <a:xfrm>
                  <a:off x="5378395" y="4707811"/>
                  <a:ext cx="1168897"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10.1.13.0/24</a:t>
                  </a:r>
                </a:p>
              </p:txBody>
            </p:sp>
            <p:sp>
              <p:nvSpPr>
                <p:cNvPr id="105" name="Text Box 18"/>
                <p:cNvSpPr txBox="1">
                  <a:spLocks noChangeArrowheads="1"/>
                </p:cNvSpPr>
                <p:nvPr/>
              </p:nvSpPr>
              <p:spPr bwMode="auto">
                <a:xfrm>
                  <a:off x="2570083" y="3360508"/>
                  <a:ext cx="1168897"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10.1.24.0/24</a:t>
                  </a:r>
                </a:p>
              </p:txBody>
            </p:sp>
            <p:sp>
              <p:nvSpPr>
                <p:cNvPr id="106" name="Text Box 18"/>
                <p:cNvSpPr txBox="1">
                  <a:spLocks noChangeArrowheads="1"/>
                </p:cNvSpPr>
                <p:nvPr/>
              </p:nvSpPr>
              <p:spPr bwMode="auto">
                <a:xfrm>
                  <a:off x="5702431" y="3360508"/>
                  <a:ext cx="1168897"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10.1.35.0/24</a:t>
                  </a:r>
                </a:p>
              </p:txBody>
            </p:sp>
            <p:sp>
              <p:nvSpPr>
                <p:cNvPr id="107" name="Text Box 18"/>
                <p:cNvSpPr txBox="1">
                  <a:spLocks noChangeArrowheads="1"/>
                </p:cNvSpPr>
                <p:nvPr/>
              </p:nvSpPr>
              <p:spPr bwMode="auto">
                <a:xfrm>
                  <a:off x="4414279" y="5461484"/>
                  <a:ext cx="697730"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1.1.1.1</a:t>
                  </a:r>
                </a:p>
              </p:txBody>
            </p:sp>
            <p:sp>
              <p:nvSpPr>
                <p:cNvPr id="108" name="Text Box 18"/>
                <p:cNvSpPr txBox="1">
                  <a:spLocks noChangeArrowheads="1"/>
                </p:cNvSpPr>
                <p:nvPr/>
              </p:nvSpPr>
              <p:spPr bwMode="auto">
                <a:xfrm>
                  <a:off x="2771570" y="4301536"/>
                  <a:ext cx="697730"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2.2.2.2</a:t>
                  </a:r>
                </a:p>
              </p:txBody>
            </p:sp>
            <p:sp>
              <p:nvSpPr>
                <p:cNvPr id="109" name="Text Box 18"/>
                <p:cNvSpPr txBox="1">
                  <a:spLocks noChangeArrowheads="1"/>
                </p:cNvSpPr>
                <p:nvPr/>
              </p:nvSpPr>
              <p:spPr bwMode="auto">
                <a:xfrm>
                  <a:off x="6011930" y="4301536"/>
                  <a:ext cx="697730"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3.3.3.3</a:t>
                  </a:r>
                </a:p>
              </p:txBody>
            </p:sp>
            <p:sp>
              <p:nvSpPr>
                <p:cNvPr id="110" name="Text Box 18"/>
                <p:cNvSpPr txBox="1">
                  <a:spLocks noChangeArrowheads="1"/>
                </p:cNvSpPr>
                <p:nvPr/>
              </p:nvSpPr>
              <p:spPr bwMode="auto">
                <a:xfrm>
                  <a:off x="2782043" y="2597276"/>
                  <a:ext cx="697730"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4.4.4.4</a:t>
                  </a:r>
                </a:p>
              </p:txBody>
            </p:sp>
            <p:sp>
              <p:nvSpPr>
                <p:cNvPr id="111" name="Text Box 18"/>
                <p:cNvSpPr txBox="1">
                  <a:spLocks noChangeArrowheads="1"/>
                </p:cNvSpPr>
                <p:nvPr/>
              </p:nvSpPr>
              <p:spPr bwMode="auto">
                <a:xfrm>
                  <a:off x="6098202" y="2604049"/>
                  <a:ext cx="697730"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5.5.5.5</a:t>
                  </a:r>
                </a:p>
              </p:txBody>
            </p:sp>
            <p:sp>
              <p:nvSpPr>
                <p:cNvPr id="112" name="Text Box 18"/>
                <p:cNvSpPr txBox="1">
                  <a:spLocks noChangeArrowheads="1"/>
                </p:cNvSpPr>
                <p:nvPr/>
              </p:nvSpPr>
              <p:spPr bwMode="auto">
                <a:xfrm>
                  <a:off x="5387891" y="3658767"/>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.3</a:t>
                  </a:r>
                </a:p>
              </p:txBody>
            </p:sp>
            <p:sp>
              <p:nvSpPr>
                <p:cNvPr id="113" name="Text Box 18"/>
                <p:cNvSpPr txBox="1">
                  <a:spLocks noChangeArrowheads="1"/>
                </p:cNvSpPr>
                <p:nvPr/>
              </p:nvSpPr>
              <p:spPr bwMode="auto">
                <a:xfrm>
                  <a:off x="5392789" y="4527791"/>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.3</a:t>
                  </a:r>
                </a:p>
              </p:txBody>
            </p:sp>
            <p:sp>
              <p:nvSpPr>
                <p:cNvPr id="114" name="Text Box 18"/>
                <p:cNvSpPr txBox="1">
                  <a:spLocks noChangeArrowheads="1"/>
                </p:cNvSpPr>
                <p:nvPr/>
              </p:nvSpPr>
              <p:spPr bwMode="auto">
                <a:xfrm>
                  <a:off x="5387891" y="2691587"/>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.5</a:t>
                  </a:r>
                </a:p>
              </p:txBody>
            </p:sp>
            <p:sp>
              <p:nvSpPr>
                <p:cNvPr id="115" name="Text Box 18"/>
                <p:cNvSpPr txBox="1">
                  <a:spLocks noChangeArrowheads="1"/>
                </p:cNvSpPr>
                <p:nvPr/>
              </p:nvSpPr>
              <p:spPr bwMode="auto">
                <a:xfrm>
                  <a:off x="3772609" y="2691587"/>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.4</a:t>
                  </a:r>
                </a:p>
              </p:txBody>
            </p:sp>
            <p:sp>
              <p:nvSpPr>
                <p:cNvPr id="116" name="Text Box 18"/>
                <p:cNvSpPr txBox="1">
                  <a:spLocks noChangeArrowheads="1"/>
                </p:cNvSpPr>
                <p:nvPr/>
              </p:nvSpPr>
              <p:spPr bwMode="auto">
                <a:xfrm>
                  <a:off x="3772609" y="3658767"/>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.2</a:t>
                  </a:r>
                </a:p>
              </p:txBody>
            </p:sp>
            <p:sp>
              <p:nvSpPr>
                <p:cNvPr id="117" name="Text Box 18"/>
                <p:cNvSpPr txBox="1">
                  <a:spLocks noChangeArrowheads="1"/>
                </p:cNvSpPr>
                <p:nvPr/>
              </p:nvSpPr>
              <p:spPr bwMode="auto">
                <a:xfrm>
                  <a:off x="3736605" y="4527791"/>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.2</a:t>
                  </a:r>
                </a:p>
              </p:txBody>
            </p:sp>
            <p:sp>
              <p:nvSpPr>
                <p:cNvPr id="118" name="Text Box 18"/>
                <p:cNvSpPr txBox="1">
                  <a:spLocks noChangeArrowheads="1"/>
                </p:cNvSpPr>
                <p:nvPr/>
              </p:nvSpPr>
              <p:spPr bwMode="auto">
                <a:xfrm>
                  <a:off x="4132649" y="4959839"/>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a:t>
                  </a:r>
                </a:p>
              </p:txBody>
            </p:sp>
            <p:sp>
              <p:nvSpPr>
                <p:cNvPr id="119" name="Text Box 18"/>
                <p:cNvSpPr txBox="1">
                  <a:spLocks noChangeArrowheads="1"/>
                </p:cNvSpPr>
                <p:nvPr/>
              </p:nvSpPr>
              <p:spPr bwMode="auto">
                <a:xfrm>
                  <a:off x="5065985" y="4959839"/>
                  <a:ext cx="309626" cy="274968"/>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ＭＳ Ｐゴシック" pitchFamily="34" charset="-128"/>
                    </a:rPr>
                    <a:t>.1</a:t>
                  </a:r>
                </a:p>
              </p:txBody>
            </p:sp>
            <p:cxnSp>
              <p:nvCxnSpPr>
                <p:cNvPr id="120" name="直接箭头连接符 119"/>
                <p:cNvCxnSpPr/>
                <p:nvPr/>
              </p:nvCxnSpPr>
              <p:spPr bwMode="auto">
                <a:xfrm>
                  <a:off x="4151784" y="4187495"/>
                  <a:ext cx="1139728" cy="0"/>
                </a:xfrm>
                <a:prstGeom prst="straightConnector1">
                  <a:avLst/>
                </a:prstGeom>
                <a:solidFill>
                  <a:schemeClr val="accent1"/>
                </a:solidFill>
                <a:ln w="28575" cap="flat" cmpd="sng" algn="ctr">
                  <a:solidFill>
                    <a:schemeClr val="tx1"/>
                  </a:solidFill>
                  <a:prstDash val="sysDash"/>
                  <a:round/>
                  <a:headEnd type="triangle"/>
                  <a:tailEnd type="triangle"/>
                </a:ln>
                <a:effectLst/>
              </p:spPr>
            </p:cxnSp>
            <p:cxnSp>
              <p:nvCxnSpPr>
                <p:cNvPr id="121" name="直接箭头连接符 120"/>
                <p:cNvCxnSpPr/>
                <p:nvPr/>
              </p:nvCxnSpPr>
              <p:spPr bwMode="auto">
                <a:xfrm>
                  <a:off x="3913869" y="3068960"/>
                  <a:ext cx="8202" cy="627472"/>
                </a:xfrm>
                <a:prstGeom prst="straightConnector1">
                  <a:avLst/>
                </a:prstGeom>
                <a:solidFill>
                  <a:schemeClr val="accent1"/>
                </a:solidFill>
                <a:ln w="28575" cap="flat" cmpd="sng" algn="ctr">
                  <a:solidFill>
                    <a:schemeClr val="tx1"/>
                  </a:solidFill>
                  <a:prstDash val="sysDash"/>
                  <a:round/>
                  <a:headEnd type="triangle"/>
                  <a:tailEnd type="triangle"/>
                </a:ln>
                <a:effectLst/>
              </p:spPr>
            </p:cxnSp>
            <p:cxnSp>
              <p:nvCxnSpPr>
                <p:cNvPr id="122" name="直接箭头连接符 121"/>
                <p:cNvCxnSpPr/>
                <p:nvPr/>
              </p:nvCxnSpPr>
              <p:spPr bwMode="auto">
                <a:xfrm>
                  <a:off x="5579101" y="3068960"/>
                  <a:ext cx="8202" cy="627472"/>
                </a:xfrm>
                <a:prstGeom prst="straightConnector1">
                  <a:avLst/>
                </a:prstGeom>
                <a:solidFill>
                  <a:schemeClr val="accent1"/>
                </a:solidFill>
                <a:ln w="28575" cap="flat" cmpd="sng" algn="ctr">
                  <a:solidFill>
                    <a:schemeClr val="tx1"/>
                  </a:solidFill>
                  <a:prstDash val="sysDash"/>
                  <a:round/>
                  <a:headEnd type="triangle"/>
                  <a:tailEnd type="triangle"/>
                </a:ln>
                <a:effectLst/>
              </p:spPr>
            </p:cxnSp>
          </p:grpSp>
          <p:pic>
            <p:nvPicPr>
              <p:cNvPr id="7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40548" y="2107470"/>
                <a:ext cx="628652" cy="514351"/>
              </a:xfrm>
              <a:prstGeom prst="rect">
                <a:avLst/>
              </a:prstGeom>
              <a:noFill/>
            </p:spPr>
          </p:pic>
          <p:pic>
            <p:nvPicPr>
              <p:cNvPr id="8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373423" y="2108878"/>
                <a:ext cx="628652" cy="514351"/>
              </a:xfrm>
              <a:prstGeom prst="rect">
                <a:avLst/>
              </a:prstGeom>
              <a:noFill/>
            </p:spPr>
          </p:pic>
          <p:pic>
            <p:nvPicPr>
              <p:cNvPr id="8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40816" y="3900282"/>
                <a:ext cx="628652" cy="514351"/>
              </a:xfrm>
              <a:prstGeom prst="rect">
                <a:avLst/>
              </a:prstGeom>
              <a:noFill/>
            </p:spPr>
          </p:pic>
          <p:pic>
            <p:nvPicPr>
              <p:cNvPr id="8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378572" y="3918024"/>
                <a:ext cx="628652" cy="514351"/>
              </a:xfrm>
              <a:prstGeom prst="rect">
                <a:avLst/>
              </a:prstGeom>
              <a:noFill/>
            </p:spPr>
          </p:pic>
          <p:pic>
            <p:nvPicPr>
              <p:cNvPr id="8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435316" y="5015588"/>
                <a:ext cx="628652" cy="514351"/>
              </a:xfrm>
              <a:prstGeom prst="rect">
                <a:avLst/>
              </a:prstGeom>
              <a:noFill/>
            </p:spPr>
          </p:pic>
        </p:grpSp>
        <p:cxnSp>
          <p:nvCxnSpPr>
            <p:cNvPr id="74" name="直接连接符 73"/>
            <p:cNvCxnSpPr>
              <a:endCxn id="80" idx="3"/>
            </p:cNvCxnSpPr>
            <p:nvPr/>
          </p:nvCxnSpPr>
          <p:spPr bwMode="auto">
            <a:xfrm flipH="1">
              <a:off x="6002075" y="1919266"/>
              <a:ext cx="1426074" cy="446787"/>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75" name="直接连接符 74"/>
            <p:cNvCxnSpPr>
              <a:endCxn id="82" idx="3"/>
            </p:cNvCxnSpPr>
            <p:nvPr/>
          </p:nvCxnSpPr>
          <p:spPr bwMode="auto">
            <a:xfrm flipH="1">
              <a:off x="6007224" y="3764104"/>
              <a:ext cx="1443359" cy="411095"/>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76" name="AutoShape 17"/>
            <p:cNvSpPr>
              <a:spLocks noChangeArrowheads="1"/>
            </p:cNvSpPr>
            <p:nvPr/>
          </p:nvSpPr>
          <p:spPr bwMode="auto">
            <a:xfrm>
              <a:off x="7297911" y="1797487"/>
              <a:ext cx="2277824" cy="579380"/>
            </a:xfrm>
            <a:prstGeom prst="roundRect">
              <a:avLst>
                <a:gd name="adj" fmla="val 0"/>
              </a:avLst>
            </a:prstGeom>
            <a:solidFill>
              <a:schemeClr val="bg1">
                <a:lumMod val="85000"/>
              </a:schemeClr>
            </a:solidFill>
            <a:ln w="12700" algn="ctr">
              <a:noFill/>
              <a:round/>
              <a:headEnd/>
              <a:tailEnd/>
            </a:ln>
            <a:effectLst/>
          </p:spPr>
          <p:txBody>
            <a:bodyPr wrap="square" lIns="90000" tIns="46800" rIns="90000" bIns="46800" anchor="ctr" anchorCtr="1">
              <a:spAutoFit/>
            </a:bodyPr>
            <a:lstStyle/>
            <a:p>
              <a:r>
                <a:rPr lang="en-US" altLang="zh-CN" sz="1200" b="1" dirty="0">
                  <a:latin typeface="+mn-lt"/>
                  <a:cs typeface="Courier New" panose="02070309020205020404" pitchFamily="49" charset="0"/>
                </a:rPr>
                <a:t>router id 5.5.5.5</a:t>
              </a:r>
            </a:p>
            <a:p>
              <a:r>
                <a:rPr lang="en-US" altLang="zh-CN" sz="1200" b="1" dirty="0" err="1">
                  <a:latin typeface="+mn-lt"/>
                  <a:cs typeface="Courier New" panose="02070309020205020404" pitchFamily="49" charset="0"/>
                </a:rPr>
                <a:t>bgp</a:t>
              </a:r>
              <a:r>
                <a:rPr lang="en-US" altLang="zh-CN" sz="1200" b="1" dirty="0">
                  <a:latin typeface="+mn-lt"/>
                  <a:cs typeface="Courier New" panose="02070309020205020404" pitchFamily="49" charset="0"/>
                </a:rPr>
                <a:t> 300</a:t>
              </a:r>
            </a:p>
            <a:p>
              <a:r>
                <a:rPr lang="en-US" altLang="zh-CN" sz="1200" b="1" dirty="0">
                  <a:latin typeface="+mn-lt"/>
                  <a:cs typeface="Courier New" panose="02070309020205020404" pitchFamily="49" charset="0"/>
                </a:rPr>
                <a:t>peer 10.1.35.3 as-number 100</a:t>
              </a:r>
              <a:endParaRPr lang="zh-CN" altLang="en-US" sz="1200" b="1" dirty="0">
                <a:latin typeface="+mn-lt"/>
                <a:cs typeface="Courier New" panose="02070309020205020404" pitchFamily="49" charset="0"/>
              </a:endParaRPr>
            </a:p>
          </p:txBody>
        </p:sp>
        <p:sp>
          <p:nvSpPr>
            <p:cNvPr id="77" name="AutoShape 17"/>
            <p:cNvSpPr>
              <a:spLocks noChangeArrowheads="1"/>
            </p:cNvSpPr>
            <p:nvPr/>
          </p:nvSpPr>
          <p:spPr bwMode="auto">
            <a:xfrm>
              <a:off x="7297896" y="3628701"/>
              <a:ext cx="2277718" cy="1064579"/>
            </a:xfrm>
            <a:prstGeom prst="roundRect">
              <a:avLst>
                <a:gd name="adj" fmla="val 0"/>
              </a:avLst>
            </a:prstGeom>
            <a:solidFill>
              <a:schemeClr val="bg1">
                <a:lumMod val="85000"/>
              </a:schemeClr>
            </a:solidFill>
            <a:ln w="12700" algn="ctr">
              <a:noFill/>
              <a:round/>
              <a:headEnd/>
              <a:tailEnd/>
            </a:ln>
            <a:effectLst/>
          </p:spPr>
          <p:txBody>
            <a:bodyPr wrap="square" lIns="90000" tIns="46800" rIns="90000" bIns="46800" anchor="ctr" anchorCtr="1">
              <a:spAutoFit/>
            </a:bodyPr>
            <a:lstStyle/>
            <a:p>
              <a:r>
                <a:rPr lang="en-US" altLang="zh-CN" sz="1200" b="1" dirty="0">
                  <a:latin typeface="+mn-lt"/>
                  <a:cs typeface="Courier New" panose="02070309020205020404" pitchFamily="49" charset="0"/>
                </a:rPr>
                <a:t>router id 3.3.3.3</a:t>
              </a:r>
            </a:p>
            <a:p>
              <a:r>
                <a:rPr lang="en-US" altLang="zh-CN" sz="1200" b="1" dirty="0" err="1">
                  <a:latin typeface="+mn-lt"/>
                  <a:cs typeface="Courier New" panose="02070309020205020404" pitchFamily="49" charset="0"/>
                </a:rPr>
                <a:t>bgp</a:t>
              </a:r>
              <a:r>
                <a:rPr lang="en-US" altLang="zh-CN" sz="1200" b="1" dirty="0">
                  <a:latin typeface="+mn-lt"/>
                  <a:cs typeface="Courier New" panose="02070309020205020404" pitchFamily="49" charset="0"/>
                </a:rPr>
                <a:t> 100</a:t>
              </a:r>
            </a:p>
            <a:p>
              <a:r>
                <a:rPr lang="en-US" altLang="zh-CN" sz="1200" b="1" dirty="0">
                  <a:latin typeface="+mn-lt"/>
                  <a:cs typeface="Courier New" panose="02070309020205020404" pitchFamily="49" charset="0"/>
                </a:rPr>
                <a:t>peer 10.1.35.5 as-number 300</a:t>
              </a:r>
            </a:p>
            <a:p>
              <a:r>
                <a:rPr lang="en-US" altLang="zh-CN" sz="1200" b="1" dirty="0">
                  <a:latin typeface="+mn-lt"/>
                  <a:cs typeface="Courier New" panose="02070309020205020404" pitchFamily="49" charset="0"/>
                </a:rPr>
                <a:t>peer 2.2.2.2 as-number 100</a:t>
              </a:r>
            </a:p>
            <a:p>
              <a:r>
                <a:rPr lang="en-US" altLang="zh-CN" sz="1200" b="1" dirty="0">
                  <a:latin typeface="+mn-lt"/>
                  <a:cs typeface="Courier New" panose="02070309020205020404" pitchFamily="49" charset="0"/>
                </a:rPr>
                <a:t>Peer 2.2.2.2 connect-interface loopback 0</a:t>
              </a:r>
              <a:endParaRPr lang="zh-CN" altLang="en-US" sz="1200" b="1" dirty="0">
                <a:latin typeface="+mn-lt"/>
                <a:cs typeface="Courier New" panose="02070309020205020404" pitchFamily="49" charset="0"/>
              </a:endParaRPr>
            </a:p>
          </p:txBody>
        </p:sp>
      </p:grpSp>
    </p:spTree>
    <p:extLst>
      <p:ext uri="{BB962C8B-B14F-4D97-AF65-F5344CB8AC3E}">
        <p14:creationId xmlns:p14="http://schemas.microsoft.com/office/powerpoint/2010/main" val="35536843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dirty="0"/>
              <a:t>BGP Neighbor Relationship Establishment</a:t>
            </a:r>
            <a:endParaRPr lang="zh-CN" altLang="en-US" dirty="0"/>
          </a:p>
        </p:txBody>
      </p:sp>
      <p:grpSp>
        <p:nvGrpSpPr>
          <p:cNvPr id="44" name="组合 43"/>
          <p:cNvGrpSpPr/>
          <p:nvPr/>
        </p:nvGrpSpPr>
        <p:grpSpPr>
          <a:xfrm>
            <a:off x="2568487" y="1321024"/>
            <a:ext cx="7404593" cy="4880284"/>
            <a:chOff x="2568487" y="1249016"/>
            <a:chExt cx="7404593" cy="4880284"/>
          </a:xfrm>
        </p:grpSpPr>
        <p:grpSp>
          <p:nvGrpSpPr>
            <p:cNvPr id="45" name="组合 44"/>
            <p:cNvGrpSpPr/>
            <p:nvPr/>
          </p:nvGrpSpPr>
          <p:grpSpPr>
            <a:xfrm>
              <a:off x="4408933" y="1762041"/>
              <a:ext cx="3852428" cy="194144"/>
              <a:chOff x="2807804" y="1802296"/>
              <a:chExt cx="3852428" cy="194144"/>
            </a:xfrm>
          </p:grpSpPr>
          <p:cxnSp>
            <p:nvCxnSpPr>
              <p:cNvPr id="92" name="直接连接符 91"/>
              <p:cNvCxnSpPr/>
              <p:nvPr/>
            </p:nvCxnSpPr>
            <p:spPr bwMode="auto">
              <a:xfrm>
                <a:off x="2807804" y="1802296"/>
                <a:ext cx="205222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3" name="直接连接符 92"/>
              <p:cNvCxnSpPr/>
              <p:nvPr/>
            </p:nvCxnSpPr>
            <p:spPr bwMode="auto">
              <a:xfrm flipH="1">
                <a:off x="4572000" y="1814813"/>
                <a:ext cx="288032" cy="18162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4" name="直接连接符 93"/>
              <p:cNvCxnSpPr/>
              <p:nvPr/>
            </p:nvCxnSpPr>
            <p:spPr bwMode="auto">
              <a:xfrm>
                <a:off x="4572000" y="1988840"/>
                <a:ext cx="208823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47" name="Text Box 18"/>
            <p:cNvSpPr txBox="1">
              <a:spLocks noChangeArrowheads="1"/>
            </p:cNvSpPr>
            <p:nvPr/>
          </p:nvSpPr>
          <p:spPr bwMode="auto">
            <a:xfrm>
              <a:off x="3205229" y="1668752"/>
              <a:ext cx="54002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RTA</a:t>
              </a:r>
            </a:p>
          </p:txBody>
        </p:sp>
        <p:sp>
          <p:nvSpPr>
            <p:cNvPr id="48" name="Text Box 18"/>
            <p:cNvSpPr txBox="1">
              <a:spLocks noChangeArrowheads="1"/>
            </p:cNvSpPr>
            <p:nvPr/>
          </p:nvSpPr>
          <p:spPr bwMode="auto">
            <a:xfrm>
              <a:off x="3702051" y="1249016"/>
              <a:ext cx="780984"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1.1.1.1</a:t>
              </a:r>
            </a:p>
          </p:txBody>
        </p:sp>
        <p:sp>
          <p:nvSpPr>
            <p:cNvPr id="49" name="Text Box 18"/>
            <p:cNvSpPr txBox="1">
              <a:spLocks noChangeArrowheads="1"/>
            </p:cNvSpPr>
            <p:nvPr/>
          </p:nvSpPr>
          <p:spPr bwMode="auto">
            <a:xfrm>
              <a:off x="8728116" y="1752484"/>
              <a:ext cx="55335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RTB</a:t>
              </a:r>
            </a:p>
          </p:txBody>
        </p:sp>
        <p:sp>
          <p:nvSpPr>
            <p:cNvPr id="50" name="Text Box 18"/>
            <p:cNvSpPr txBox="1">
              <a:spLocks noChangeArrowheads="1"/>
            </p:cNvSpPr>
            <p:nvPr/>
          </p:nvSpPr>
          <p:spPr bwMode="auto">
            <a:xfrm>
              <a:off x="8022531" y="1249016"/>
              <a:ext cx="780984"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2.2.2.2</a:t>
              </a:r>
            </a:p>
          </p:txBody>
        </p:sp>
        <p:cxnSp>
          <p:nvCxnSpPr>
            <p:cNvPr id="51" name="直接连接符 50"/>
            <p:cNvCxnSpPr/>
            <p:nvPr/>
          </p:nvCxnSpPr>
          <p:spPr bwMode="auto">
            <a:xfrm flipH="1">
              <a:off x="4064001" y="2085516"/>
              <a:ext cx="35523" cy="389976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2" name="直接连接符 51"/>
            <p:cNvCxnSpPr/>
            <p:nvPr/>
          </p:nvCxnSpPr>
          <p:spPr bwMode="auto">
            <a:xfrm flipH="1">
              <a:off x="8405304" y="2096852"/>
              <a:ext cx="6982" cy="387695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3" name="文本框 52"/>
            <p:cNvSpPr txBox="1"/>
            <p:nvPr/>
          </p:nvSpPr>
          <p:spPr bwMode="auto">
            <a:xfrm>
              <a:off x="3431704" y="2060848"/>
              <a:ext cx="648072"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a:solidFill>
                    <a:srgbClr val="000000"/>
                  </a:solidFill>
                  <a:latin typeface="+mn-lt"/>
                  <a:ea typeface="+mn-ea"/>
                  <a:cs typeface="Arial" pitchFamily="34" charset="0"/>
                </a:rPr>
                <a:t>Idle</a:t>
              </a:r>
              <a:endParaRPr lang="zh-CN" altLang="en-US" sz="1400" b="1" dirty="0">
                <a:solidFill>
                  <a:srgbClr val="000000"/>
                </a:solidFill>
                <a:latin typeface="+mn-lt"/>
                <a:ea typeface="+mn-ea"/>
                <a:cs typeface="Arial" pitchFamily="34" charset="0"/>
              </a:endParaRPr>
            </a:p>
          </p:txBody>
        </p:sp>
        <p:cxnSp>
          <p:nvCxnSpPr>
            <p:cNvPr id="54" name="直接箭头连接符 53"/>
            <p:cNvCxnSpPr/>
            <p:nvPr/>
          </p:nvCxnSpPr>
          <p:spPr bwMode="auto">
            <a:xfrm flipH="1">
              <a:off x="4079776" y="2384884"/>
              <a:ext cx="4333244" cy="4538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5" name="文本框 54"/>
            <p:cNvSpPr txBox="1"/>
            <p:nvPr/>
          </p:nvSpPr>
          <p:spPr bwMode="auto">
            <a:xfrm>
              <a:off x="5764390" y="2312876"/>
              <a:ext cx="1008112"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a:solidFill>
                    <a:srgbClr val="000000"/>
                  </a:solidFill>
                  <a:latin typeface="+mn-lt"/>
                  <a:ea typeface="+mn-ea"/>
                  <a:cs typeface="Arial" pitchFamily="34" charset="0"/>
                </a:rPr>
                <a:t>TCP SYN</a:t>
              </a:r>
              <a:endParaRPr lang="zh-CN" altLang="en-US" sz="1400" dirty="0">
                <a:solidFill>
                  <a:srgbClr val="000000"/>
                </a:solidFill>
                <a:latin typeface="+mn-lt"/>
                <a:ea typeface="+mn-ea"/>
                <a:cs typeface="Arial" pitchFamily="34" charset="0"/>
              </a:endParaRPr>
            </a:p>
          </p:txBody>
        </p:sp>
        <p:cxnSp>
          <p:nvCxnSpPr>
            <p:cNvPr id="56" name="直接箭头连接符 55"/>
            <p:cNvCxnSpPr/>
            <p:nvPr/>
          </p:nvCxnSpPr>
          <p:spPr bwMode="auto">
            <a:xfrm>
              <a:off x="4079776" y="2838756"/>
              <a:ext cx="4340878" cy="5409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7" name="文本框 56"/>
            <p:cNvSpPr txBox="1"/>
            <p:nvPr/>
          </p:nvSpPr>
          <p:spPr bwMode="auto">
            <a:xfrm>
              <a:off x="5440354" y="2761652"/>
              <a:ext cx="1656184"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a:solidFill>
                    <a:srgbClr val="000000"/>
                  </a:solidFill>
                  <a:latin typeface="+mn-lt"/>
                  <a:ea typeface="+mn-ea"/>
                  <a:cs typeface="Arial" pitchFamily="34" charset="0"/>
                </a:rPr>
                <a:t>TCP ACK+SYN</a:t>
              </a:r>
              <a:endParaRPr lang="zh-CN" altLang="en-US" sz="1400" dirty="0">
                <a:solidFill>
                  <a:srgbClr val="000000"/>
                </a:solidFill>
                <a:latin typeface="+mn-lt"/>
                <a:ea typeface="+mn-ea"/>
                <a:cs typeface="Arial" pitchFamily="34" charset="0"/>
              </a:endParaRPr>
            </a:p>
          </p:txBody>
        </p:sp>
        <p:cxnSp>
          <p:nvCxnSpPr>
            <p:cNvPr id="60" name="直接箭头连接符 59"/>
            <p:cNvCxnSpPr/>
            <p:nvPr/>
          </p:nvCxnSpPr>
          <p:spPr bwMode="auto">
            <a:xfrm flipH="1">
              <a:off x="4076536" y="3779656"/>
              <a:ext cx="4328770" cy="40542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2" name="文本框 61"/>
            <p:cNvSpPr txBox="1"/>
            <p:nvPr/>
          </p:nvSpPr>
          <p:spPr bwMode="auto">
            <a:xfrm>
              <a:off x="5692382" y="3210428"/>
              <a:ext cx="1152128"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a:solidFill>
                    <a:srgbClr val="000000"/>
                  </a:solidFill>
                  <a:latin typeface="+mn-lt"/>
                  <a:ea typeface="+mn-ea"/>
                  <a:cs typeface="Arial" pitchFamily="34" charset="0"/>
                </a:rPr>
                <a:t>TCP ACK</a:t>
              </a:r>
              <a:endParaRPr lang="zh-CN" altLang="en-US" sz="1400" dirty="0">
                <a:solidFill>
                  <a:srgbClr val="000000"/>
                </a:solidFill>
                <a:latin typeface="+mn-lt"/>
                <a:ea typeface="+mn-ea"/>
                <a:cs typeface="Arial" pitchFamily="34" charset="0"/>
              </a:endParaRPr>
            </a:p>
          </p:txBody>
        </p:sp>
        <p:sp>
          <p:nvSpPr>
            <p:cNvPr id="63" name="文本框 62"/>
            <p:cNvSpPr txBox="1"/>
            <p:nvPr/>
          </p:nvSpPr>
          <p:spPr bwMode="auto">
            <a:xfrm>
              <a:off x="3131762" y="2240868"/>
              <a:ext cx="948014"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a:solidFill>
                    <a:srgbClr val="000000"/>
                  </a:solidFill>
                  <a:latin typeface="+mn-lt"/>
                  <a:ea typeface="+mn-ea"/>
                  <a:cs typeface="Arial" pitchFamily="34" charset="0"/>
                </a:rPr>
                <a:t>Connect</a:t>
              </a:r>
              <a:endParaRPr lang="zh-CN" altLang="en-US" sz="1400" b="1" dirty="0">
                <a:solidFill>
                  <a:srgbClr val="000000"/>
                </a:solidFill>
                <a:latin typeface="+mn-lt"/>
                <a:ea typeface="+mn-ea"/>
                <a:cs typeface="Arial" pitchFamily="34" charset="0"/>
              </a:endParaRPr>
            </a:p>
          </p:txBody>
        </p:sp>
        <p:cxnSp>
          <p:nvCxnSpPr>
            <p:cNvPr id="64" name="直接箭头连接符 63"/>
            <p:cNvCxnSpPr/>
            <p:nvPr/>
          </p:nvCxnSpPr>
          <p:spPr bwMode="auto">
            <a:xfrm>
              <a:off x="4092541" y="4185084"/>
              <a:ext cx="4356484" cy="5260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5" name="文本框 64"/>
            <p:cNvSpPr txBox="1"/>
            <p:nvPr/>
          </p:nvSpPr>
          <p:spPr bwMode="auto">
            <a:xfrm>
              <a:off x="5154846" y="4107980"/>
              <a:ext cx="2227200"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a:solidFill>
                    <a:srgbClr val="000000"/>
                  </a:solidFill>
                  <a:latin typeface="+mn-lt"/>
                  <a:ea typeface="+mn-ea"/>
                  <a:cs typeface="Arial" pitchFamily="34" charset="0"/>
                </a:rPr>
                <a:t>Open</a:t>
              </a:r>
              <a:r>
                <a:rPr lang="zh-CN" altLang="en-US" sz="1400" dirty="0">
                  <a:solidFill>
                    <a:srgbClr val="000000"/>
                  </a:solidFill>
                  <a:latin typeface="+mn-lt"/>
                  <a:ea typeface="+mn-ea"/>
                  <a:cs typeface="Arial" pitchFamily="34" charset="0"/>
                </a:rPr>
                <a:t>报文</a:t>
              </a:r>
            </a:p>
          </p:txBody>
        </p:sp>
        <p:sp>
          <p:nvSpPr>
            <p:cNvPr id="66" name="文本框 65"/>
            <p:cNvSpPr txBox="1"/>
            <p:nvPr/>
          </p:nvSpPr>
          <p:spPr bwMode="auto">
            <a:xfrm>
              <a:off x="2999657" y="4016543"/>
              <a:ext cx="1101616"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err="1">
                  <a:solidFill>
                    <a:srgbClr val="000000"/>
                  </a:solidFill>
                  <a:latin typeface="+mn-lt"/>
                  <a:ea typeface="+mn-ea"/>
                  <a:cs typeface="Arial" pitchFamily="34" charset="0"/>
                </a:rPr>
                <a:t>OpenSent</a:t>
              </a:r>
              <a:endParaRPr lang="zh-CN" altLang="en-US" sz="1400" b="1" dirty="0">
                <a:solidFill>
                  <a:srgbClr val="000000"/>
                </a:solidFill>
                <a:latin typeface="+mn-lt"/>
                <a:ea typeface="+mn-ea"/>
                <a:cs typeface="Arial" pitchFamily="34" charset="0"/>
              </a:endParaRPr>
            </a:p>
          </p:txBody>
        </p:sp>
        <p:cxnSp>
          <p:nvCxnSpPr>
            <p:cNvPr id="67" name="直接箭头连接符 66"/>
            <p:cNvCxnSpPr/>
            <p:nvPr/>
          </p:nvCxnSpPr>
          <p:spPr bwMode="auto">
            <a:xfrm flipH="1">
              <a:off x="4069808" y="3375294"/>
              <a:ext cx="4339433" cy="41138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8" name="文本框 67"/>
            <p:cNvSpPr txBox="1"/>
            <p:nvPr/>
          </p:nvSpPr>
          <p:spPr bwMode="auto">
            <a:xfrm>
              <a:off x="8436260" y="2060848"/>
              <a:ext cx="648072"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a:solidFill>
                    <a:srgbClr val="000000"/>
                  </a:solidFill>
                  <a:latin typeface="+mn-lt"/>
                  <a:ea typeface="+mn-ea"/>
                  <a:cs typeface="Arial" pitchFamily="34" charset="0"/>
                </a:rPr>
                <a:t>Idle</a:t>
              </a:r>
              <a:endParaRPr lang="zh-CN" altLang="en-US" sz="1400" b="1" dirty="0">
                <a:solidFill>
                  <a:srgbClr val="000000"/>
                </a:solidFill>
                <a:latin typeface="+mn-lt"/>
                <a:ea typeface="+mn-ea"/>
                <a:cs typeface="Arial" pitchFamily="34" charset="0"/>
              </a:endParaRPr>
            </a:p>
          </p:txBody>
        </p:sp>
        <p:sp>
          <p:nvSpPr>
            <p:cNvPr id="69" name="文本框 68"/>
            <p:cNvSpPr txBox="1"/>
            <p:nvPr/>
          </p:nvSpPr>
          <p:spPr bwMode="auto">
            <a:xfrm>
              <a:off x="8425786" y="2240868"/>
              <a:ext cx="948014"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a:solidFill>
                    <a:srgbClr val="000000"/>
                  </a:solidFill>
                  <a:latin typeface="+mn-lt"/>
                  <a:ea typeface="+mn-ea"/>
                  <a:cs typeface="Arial" pitchFamily="34" charset="0"/>
                </a:rPr>
                <a:t>Connect</a:t>
              </a:r>
              <a:endParaRPr lang="zh-CN" altLang="en-US" sz="1400" b="1" dirty="0">
                <a:solidFill>
                  <a:srgbClr val="000000"/>
                </a:solidFill>
                <a:latin typeface="+mn-lt"/>
                <a:ea typeface="+mn-ea"/>
                <a:cs typeface="Arial" pitchFamily="34" charset="0"/>
              </a:endParaRPr>
            </a:p>
          </p:txBody>
        </p:sp>
        <p:sp>
          <p:nvSpPr>
            <p:cNvPr id="71" name="文本框 70"/>
            <p:cNvSpPr txBox="1"/>
            <p:nvPr/>
          </p:nvSpPr>
          <p:spPr bwMode="auto">
            <a:xfrm>
              <a:off x="5164721" y="3659204"/>
              <a:ext cx="2207453"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a:solidFill>
                    <a:srgbClr val="000000"/>
                  </a:solidFill>
                  <a:latin typeface="+mn-lt"/>
                  <a:ea typeface="+mn-ea"/>
                  <a:cs typeface="Arial" pitchFamily="34" charset="0"/>
                </a:rPr>
                <a:t>Open</a:t>
              </a:r>
              <a:r>
                <a:rPr lang="zh-CN" altLang="en-US" sz="1400" dirty="0">
                  <a:solidFill>
                    <a:srgbClr val="000000"/>
                  </a:solidFill>
                  <a:latin typeface="+mn-lt"/>
                  <a:ea typeface="+mn-ea"/>
                  <a:cs typeface="Arial" pitchFamily="34" charset="0"/>
                </a:rPr>
                <a:t>报文</a:t>
              </a:r>
            </a:p>
          </p:txBody>
        </p:sp>
        <p:sp>
          <p:nvSpPr>
            <p:cNvPr id="73" name="文本框 72"/>
            <p:cNvSpPr txBox="1"/>
            <p:nvPr/>
          </p:nvSpPr>
          <p:spPr bwMode="auto">
            <a:xfrm>
              <a:off x="8425787" y="3620499"/>
              <a:ext cx="1162601"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err="1">
                  <a:solidFill>
                    <a:srgbClr val="000000"/>
                  </a:solidFill>
                  <a:latin typeface="+mn-lt"/>
                  <a:ea typeface="+mn-ea"/>
                  <a:cs typeface="Arial" pitchFamily="34" charset="0"/>
                </a:rPr>
                <a:t>OpenSent</a:t>
              </a:r>
              <a:endParaRPr lang="zh-CN" altLang="en-US" sz="1400" b="1" dirty="0">
                <a:solidFill>
                  <a:srgbClr val="000000"/>
                </a:solidFill>
                <a:latin typeface="+mn-lt"/>
                <a:ea typeface="+mn-ea"/>
                <a:cs typeface="Arial" pitchFamily="34" charset="0"/>
              </a:endParaRPr>
            </a:p>
          </p:txBody>
        </p:sp>
        <p:cxnSp>
          <p:nvCxnSpPr>
            <p:cNvPr id="74" name="直接箭头连接符 73"/>
            <p:cNvCxnSpPr>
              <a:endCxn id="82" idx="1"/>
            </p:cNvCxnSpPr>
            <p:nvPr/>
          </p:nvCxnSpPr>
          <p:spPr bwMode="auto">
            <a:xfrm>
              <a:off x="4072300" y="4587544"/>
              <a:ext cx="4353487" cy="5593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77" name="文本框 76"/>
            <p:cNvSpPr txBox="1"/>
            <p:nvPr/>
          </p:nvSpPr>
          <p:spPr bwMode="auto">
            <a:xfrm>
              <a:off x="4769443" y="5056824"/>
              <a:ext cx="2998009"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err="1">
                  <a:solidFill>
                    <a:srgbClr val="000000"/>
                  </a:solidFill>
                  <a:latin typeface="+mn-lt"/>
                  <a:ea typeface="+mn-ea"/>
                  <a:cs typeface="Arial" pitchFamily="34" charset="0"/>
                </a:rPr>
                <a:t>Keepalive</a:t>
              </a:r>
              <a:r>
                <a:rPr lang="zh-CN" altLang="en-US" sz="1400" dirty="0">
                  <a:solidFill>
                    <a:srgbClr val="000000"/>
                  </a:solidFill>
                  <a:latin typeface="+mn-lt"/>
                  <a:ea typeface="+mn-ea"/>
                  <a:cs typeface="Arial" pitchFamily="34" charset="0"/>
                </a:rPr>
                <a:t>报文</a:t>
              </a:r>
            </a:p>
          </p:txBody>
        </p:sp>
        <p:sp>
          <p:nvSpPr>
            <p:cNvPr id="78" name="文本框 77"/>
            <p:cNvSpPr txBox="1"/>
            <p:nvPr/>
          </p:nvSpPr>
          <p:spPr bwMode="auto">
            <a:xfrm>
              <a:off x="2568487" y="4412587"/>
              <a:ext cx="1532786"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err="1">
                  <a:solidFill>
                    <a:srgbClr val="000000"/>
                  </a:solidFill>
                  <a:latin typeface="+mn-lt"/>
                  <a:ea typeface="+mn-ea"/>
                  <a:cs typeface="Arial" pitchFamily="34" charset="0"/>
                </a:rPr>
                <a:t>OpenComfirm</a:t>
              </a:r>
              <a:endParaRPr lang="zh-CN" altLang="en-US" sz="1400" b="1" dirty="0">
                <a:solidFill>
                  <a:srgbClr val="000000"/>
                </a:solidFill>
                <a:latin typeface="+mn-lt"/>
                <a:ea typeface="+mn-ea"/>
                <a:cs typeface="Arial" pitchFamily="34" charset="0"/>
              </a:endParaRPr>
            </a:p>
          </p:txBody>
        </p:sp>
        <p:cxnSp>
          <p:nvCxnSpPr>
            <p:cNvPr id="79" name="直接箭头连接符 78"/>
            <p:cNvCxnSpPr>
              <a:stCxn id="82" idx="1"/>
            </p:cNvCxnSpPr>
            <p:nvPr/>
          </p:nvCxnSpPr>
          <p:spPr bwMode="auto">
            <a:xfrm flipH="1">
              <a:off x="4099524" y="5146846"/>
              <a:ext cx="4326262" cy="46186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80" name="文本框 79"/>
            <p:cNvSpPr txBox="1"/>
            <p:nvPr/>
          </p:nvSpPr>
          <p:spPr bwMode="auto">
            <a:xfrm>
              <a:off x="4769443" y="4556756"/>
              <a:ext cx="2998009"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err="1">
                  <a:solidFill>
                    <a:srgbClr val="000000"/>
                  </a:solidFill>
                  <a:latin typeface="+mn-lt"/>
                  <a:ea typeface="+mn-ea"/>
                  <a:cs typeface="Arial" pitchFamily="34" charset="0"/>
                </a:rPr>
                <a:t>Keepalive</a:t>
              </a:r>
              <a:r>
                <a:rPr lang="zh-CN" altLang="en-US" sz="1400" dirty="0">
                  <a:solidFill>
                    <a:srgbClr val="000000"/>
                  </a:solidFill>
                  <a:latin typeface="+mn-lt"/>
                  <a:ea typeface="+mn-ea"/>
                  <a:cs typeface="Arial" pitchFamily="34" charset="0"/>
                </a:rPr>
                <a:t>报文</a:t>
              </a:r>
            </a:p>
          </p:txBody>
        </p:sp>
        <p:sp>
          <p:nvSpPr>
            <p:cNvPr id="81" name="文本框 80"/>
            <p:cNvSpPr txBox="1"/>
            <p:nvPr/>
          </p:nvSpPr>
          <p:spPr bwMode="auto">
            <a:xfrm>
              <a:off x="8425787" y="4528243"/>
              <a:ext cx="1547293"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err="1">
                  <a:solidFill>
                    <a:srgbClr val="000000"/>
                  </a:solidFill>
                  <a:latin typeface="+mn-lt"/>
                  <a:ea typeface="+mn-ea"/>
                  <a:cs typeface="Arial" pitchFamily="34" charset="0"/>
                </a:rPr>
                <a:t>OpenComfirm</a:t>
              </a:r>
              <a:endParaRPr lang="zh-CN" altLang="en-US" sz="1400" b="1" dirty="0">
                <a:solidFill>
                  <a:srgbClr val="000000"/>
                </a:solidFill>
                <a:latin typeface="+mn-lt"/>
                <a:ea typeface="+mn-ea"/>
                <a:cs typeface="Arial" pitchFamily="34" charset="0"/>
              </a:endParaRPr>
            </a:p>
          </p:txBody>
        </p:sp>
        <p:sp>
          <p:nvSpPr>
            <p:cNvPr id="82" name="文本框 81"/>
            <p:cNvSpPr txBox="1"/>
            <p:nvPr/>
          </p:nvSpPr>
          <p:spPr bwMode="auto">
            <a:xfrm>
              <a:off x="8425787" y="4988650"/>
              <a:ext cx="1227955"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a:solidFill>
                    <a:srgbClr val="000000"/>
                  </a:solidFill>
                  <a:latin typeface="+mn-lt"/>
                  <a:ea typeface="+mn-ea"/>
                  <a:cs typeface="Arial" pitchFamily="34" charset="0"/>
                </a:rPr>
                <a:t>Established</a:t>
              </a:r>
              <a:endParaRPr lang="zh-CN" altLang="en-US" sz="1400" b="1" dirty="0">
                <a:solidFill>
                  <a:srgbClr val="000000"/>
                </a:solidFill>
                <a:latin typeface="+mn-lt"/>
                <a:ea typeface="+mn-ea"/>
                <a:cs typeface="Arial" pitchFamily="34" charset="0"/>
              </a:endParaRPr>
            </a:p>
          </p:txBody>
        </p:sp>
        <p:sp>
          <p:nvSpPr>
            <p:cNvPr id="83" name="文本框 82"/>
            <p:cNvSpPr txBox="1"/>
            <p:nvPr/>
          </p:nvSpPr>
          <p:spPr bwMode="auto">
            <a:xfrm>
              <a:off x="2873317" y="5456702"/>
              <a:ext cx="1227955"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b="1" dirty="0">
                  <a:solidFill>
                    <a:srgbClr val="000000"/>
                  </a:solidFill>
                  <a:latin typeface="+mn-lt"/>
                  <a:ea typeface="+mn-ea"/>
                  <a:cs typeface="Arial" pitchFamily="34" charset="0"/>
                </a:rPr>
                <a:t>Established</a:t>
              </a:r>
              <a:endParaRPr lang="zh-CN" altLang="en-US" sz="1400" b="1" dirty="0">
                <a:solidFill>
                  <a:srgbClr val="000000"/>
                </a:solidFill>
                <a:latin typeface="+mn-lt"/>
                <a:ea typeface="+mn-ea"/>
                <a:cs typeface="Arial" pitchFamily="34" charset="0"/>
              </a:endParaRPr>
            </a:p>
          </p:txBody>
        </p:sp>
        <p:cxnSp>
          <p:nvCxnSpPr>
            <p:cNvPr id="84" name="直接箭头连接符 83"/>
            <p:cNvCxnSpPr/>
            <p:nvPr/>
          </p:nvCxnSpPr>
          <p:spPr bwMode="auto">
            <a:xfrm flipV="1">
              <a:off x="4099523" y="5841268"/>
              <a:ext cx="4293708" cy="36004"/>
            </a:xfrm>
            <a:prstGeom prst="straightConnector1">
              <a:avLst/>
            </a:prstGeom>
            <a:solidFill>
              <a:schemeClr val="accent1"/>
            </a:solidFill>
            <a:ln w="28575" cap="flat" cmpd="sng" algn="ctr">
              <a:solidFill>
                <a:schemeClr val="tx1"/>
              </a:solidFill>
              <a:prstDash val="sysDash"/>
              <a:round/>
              <a:headEnd type="triangle"/>
              <a:tailEnd type="triangle"/>
            </a:ln>
            <a:effectLst/>
          </p:spPr>
        </p:cxnSp>
        <p:sp>
          <p:nvSpPr>
            <p:cNvPr id="89" name="文本框 88"/>
            <p:cNvSpPr txBox="1"/>
            <p:nvPr/>
          </p:nvSpPr>
          <p:spPr bwMode="auto">
            <a:xfrm>
              <a:off x="4223792" y="5597465"/>
              <a:ext cx="4242882" cy="531835"/>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sz="1400" dirty="0">
                  <a:solidFill>
                    <a:srgbClr val="000000"/>
                  </a:solidFill>
                  <a:latin typeface="+mn-lt"/>
                  <a:ea typeface="+mn-ea"/>
                  <a:cs typeface="Arial" pitchFamily="34" charset="0"/>
                </a:rPr>
                <a:t>Update</a:t>
              </a:r>
              <a:r>
                <a:rPr lang="zh-CN" altLang="en-US" sz="1400" dirty="0">
                  <a:solidFill>
                    <a:srgbClr val="000000"/>
                  </a:solidFill>
                  <a:latin typeface="+mn-lt"/>
                  <a:ea typeface="+mn-ea"/>
                  <a:cs typeface="Arial" pitchFamily="34" charset="0"/>
                </a:rPr>
                <a:t>，</a:t>
              </a:r>
              <a:r>
                <a:rPr lang="en-US" altLang="zh-CN" sz="1400" dirty="0" err="1">
                  <a:latin typeface="+mn-lt"/>
                  <a:ea typeface="+mn-ea"/>
                </a:rPr>
                <a:t>Keepalive</a:t>
              </a:r>
              <a:r>
                <a:rPr lang="zh-CN" altLang="en-US" sz="1400" dirty="0">
                  <a:latin typeface="+mn-lt"/>
                  <a:ea typeface="+mn-ea"/>
                </a:rPr>
                <a:t>，</a:t>
              </a:r>
              <a:r>
                <a:rPr lang="en-US" altLang="zh-CN" sz="1400" dirty="0">
                  <a:latin typeface="+mn-lt"/>
                  <a:ea typeface="+mn-ea"/>
                </a:rPr>
                <a:t>Route-refresh</a:t>
              </a:r>
              <a:r>
                <a:rPr lang="zh-CN" altLang="en-US" sz="1400" dirty="0">
                  <a:latin typeface="+mn-lt"/>
                  <a:ea typeface="+mn-ea"/>
                </a:rPr>
                <a:t>，</a:t>
              </a:r>
              <a:r>
                <a:rPr lang="en-US" altLang="zh-CN" sz="1400" dirty="0">
                  <a:latin typeface="+mn-lt"/>
                  <a:ea typeface="+mn-ea"/>
                </a:rPr>
                <a:t>Notification</a:t>
              </a:r>
              <a:endParaRPr lang="zh-CN" altLang="en-US" sz="1400" dirty="0">
                <a:solidFill>
                  <a:srgbClr val="000000"/>
                </a:solidFill>
                <a:latin typeface="+mn-lt"/>
                <a:ea typeface="+mn-ea"/>
                <a:cs typeface="Arial" pitchFamily="34" charset="0"/>
              </a:endParaRPr>
            </a:p>
          </p:txBody>
        </p:sp>
        <p:pic>
          <p:nvPicPr>
            <p:cNvPr id="9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092752" y="1622346"/>
              <a:ext cx="628652" cy="514351"/>
            </a:xfrm>
            <a:prstGeom prst="rect">
              <a:avLst/>
            </a:prstGeom>
            <a:noFill/>
          </p:spPr>
        </p:pic>
        <p:pic>
          <p:nvPicPr>
            <p:cNvPr id="9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780281" y="1562183"/>
              <a:ext cx="628652" cy="514351"/>
            </a:xfrm>
            <a:prstGeom prst="rect">
              <a:avLst/>
            </a:prstGeom>
            <a:noFill/>
          </p:spPr>
        </p:pic>
      </p:grpSp>
    </p:spTree>
    <p:extLst>
      <p:ext uri="{BB962C8B-B14F-4D97-AF65-F5344CB8AC3E}">
        <p14:creationId xmlns:p14="http://schemas.microsoft.com/office/powerpoint/2010/main" val="19519584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75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40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solidFill>
                  <a:schemeClr val="bg1">
                    <a:lumMod val="50000"/>
                  </a:schemeClr>
                </a:solidFill>
              </a:rPr>
              <a:t>VLAN technology</a:t>
            </a:r>
          </a:p>
          <a:p>
            <a:r>
              <a:rPr lang="en-US" altLang="zh-CN" dirty="0" smtClean="0">
                <a:solidFill>
                  <a:schemeClr val="bg1">
                    <a:lumMod val="50000"/>
                  </a:schemeClr>
                </a:solidFill>
              </a:rPr>
              <a:t>Link aggregation technology</a:t>
            </a:r>
          </a:p>
          <a:p>
            <a:r>
              <a:rPr lang="en-US" altLang="zh-CN" dirty="0" smtClean="0">
                <a:solidFill>
                  <a:schemeClr val="bg1">
                    <a:lumMod val="50000"/>
                  </a:schemeClr>
                </a:solidFill>
              </a:rPr>
              <a:t>OSPF protocol </a:t>
            </a:r>
          </a:p>
          <a:p>
            <a:r>
              <a:rPr lang="en-US" altLang="zh-CN" b="1" dirty="0"/>
              <a:t>BGP </a:t>
            </a:r>
            <a:r>
              <a:rPr lang="en-US" altLang="zh-CN" b="1" dirty="0" smtClean="0"/>
              <a:t>protocol</a:t>
            </a:r>
          </a:p>
          <a:p>
            <a:pPr lvl="1"/>
            <a:r>
              <a:rPr lang="en-US" altLang="zh-CN" dirty="0">
                <a:solidFill>
                  <a:schemeClr val="bg1">
                    <a:lumMod val="50000"/>
                  </a:schemeClr>
                </a:solidFill>
              </a:rPr>
              <a:t>BGP Overview</a:t>
            </a:r>
          </a:p>
          <a:p>
            <a:pPr lvl="1"/>
            <a:r>
              <a:rPr lang="en-US" altLang="zh-CN" dirty="0">
                <a:solidFill>
                  <a:schemeClr val="bg1">
                    <a:lumMod val="50000"/>
                  </a:schemeClr>
                </a:solidFill>
              </a:rPr>
              <a:t>BGP Neighbor Relationship Establishment and </a:t>
            </a:r>
            <a:r>
              <a:rPr lang="en-US" altLang="zh-CN" dirty="0" smtClean="0">
                <a:solidFill>
                  <a:schemeClr val="bg1">
                    <a:lumMod val="50000"/>
                  </a:schemeClr>
                </a:solidFill>
              </a:rPr>
              <a:t>Configuration</a:t>
            </a:r>
          </a:p>
          <a:p>
            <a:pPr lvl="1">
              <a:buSzPct val="60000"/>
              <a:buFont typeface="Wingdings" panose="05000000000000000000" pitchFamily="2" charset="2"/>
              <a:buChar char="n"/>
            </a:pPr>
            <a:r>
              <a:rPr lang="en-US" altLang="zh-CN" dirty="0"/>
              <a:t>BGP Route Advertisement Rules and Route Processing</a:t>
            </a:r>
          </a:p>
          <a:p>
            <a:pPr lvl="1"/>
            <a:endParaRPr lang="en-US" altLang="zh-CN" dirty="0"/>
          </a:p>
          <a:p>
            <a:pPr lvl="1"/>
            <a:endParaRPr lang="zh-CN" altLang="en-US" b="1" dirty="0"/>
          </a:p>
        </p:txBody>
      </p:sp>
    </p:spTree>
    <p:extLst>
      <p:ext uri="{BB962C8B-B14F-4D97-AF65-F5344CB8AC3E}">
        <p14:creationId xmlns:p14="http://schemas.microsoft.com/office/powerpoint/2010/main" val="3652989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2000" dirty="0" smtClean="0"/>
              <a:t>BGP routes are generated in either network or import mode. They are encapsulated in Update messages and advertised to neighbors. BGP advertises routing information only after a neighbor relationship is established.</a:t>
            </a:r>
          </a:p>
          <a:p>
            <a:r>
              <a:rPr lang="en-US" altLang="zh-CN" sz="2000" dirty="0" smtClean="0"/>
              <a:t>Update messages are used to advertise reachable routes and withdraw unreachable routes. An Update message contains the following information:</a:t>
            </a:r>
          </a:p>
          <a:p>
            <a:pPr lvl="1"/>
            <a:r>
              <a:rPr lang="en-US" altLang="zh-CN" sz="1800" dirty="0" smtClean="0"/>
              <a:t>Network Layer Reachability Information (NLRI): advertises the IP prefix and prefix length.</a:t>
            </a:r>
          </a:p>
          <a:p>
            <a:pPr lvl="1"/>
            <a:r>
              <a:rPr lang="en-US" altLang="zh-CN" sz="1800" dirty="0" smtClean="0"/>
              <a:t>Path attribute: provides loop detection and controls optimal route selection.</a:t>
            </a:r>
          </a:p>
          <a:p>
            <a:pPr lvl="1"/>
            <a:r>
              <a:rPr lang="en-US" altLang="zh-CN" sz="1800" dirty="0" smtClean="0"/>
              <a:t>Withdrawn route: describes the prefix and prefix length of the unreachable withdrawn route.</a:t>
            </a:r>
          </a:p>
          <a:p>
            <a:r>
              <a:rPr lang="en-US" altLang="zh-CN" sz="2000" dirty="0" smtClean="0"/>
              <a:t>BGP route advertisement must follow specific rules to prevent potential problems.</a:t>
            </a:r>
            <a:endParaRPr lang="en-US" altLang="zh-CN" sz="2000" dirty="0"/>
          </a:p>
        </p:txBody>
      </p:sp>
      <p:sp>
        <p:nvSpPr>
          <p:cNvPr id="6" name="文本占位符 5"/>
          <p:cNvSpPr>
            <a:spLocks noGrp="1"/>
          </p:cNvSpPr>
          <p:nvPr>
            <p:ph type="body" sz="quarter" idx="12"/>
          </p:nvPr>
        </p:nvSpPr>
        <p:spPr/>
        <p:txBody>
          <a:bodyPr/>
          <a:lstStyle/>
          <a:p>
            <a:r>
              <a:rPr lang="en-US" altLang="zh-CN" smtClean="0"/>
              <a:t>BGP Update Message</a:t>
            </a:r>
            <a:endParaRPr lang="zh-CN" altLang="en-US" dirty="0"/>
          </a:p>
        </p:txBody>
      </p:sp>
    </p:spTree>
    <p:extLst>
      <p:ext uri="{BB962C8B-B14F-4D97-AF65-F5344CB8AC3E}">
        <p14:creationId xmlns:p14="http://schemas.microsoft.com/office/powerpoint/2010/main" val="18629121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912285" y="5847557"/>
            <a:ext cx="10560048" cy="497767"/>
          </a:xfrm>
        </p:spPr>
        <p:txBody>
          <a:bodyPr/>
          <a:lstStyle/>
          <a:p>
            <a:r>
              <a:rPr lang="en-US" altLang="zh-CN" sz="2000" dirty="0" smtClean="0"/>
              <a:t>BGP Route Advertisement Rule 1: Advertise Only the Optimal Route to Neighbors</a:t>
            </a:r>
            <a:endParaRPr lang="zh-CN" altLang="en-US" sz="2000" dirty="0"/>
          </a:p>
        </p:txBody>
      </p:sp>
      <p:sp>
        <p:nvSpPr>
          <p:cNvPr id="7" name="文本占位符 6"/>
          <p:cNvSpPr>
            <a:spLocks noGrp="1"/>
          </p:cNvSpPr>
          <p:nvPr>
            <p:ph type="body" sz="quarter" idx="12"/>
          </p:nvPr>
        </p:nvSpPr>
        <p:spPr/>
        <p:txBody>
          <a:bodyPr/>
          <a:lstStyle/>
          <a:p>
            <a:r>
              <a:rPr lang="en-US" altLang="zh-CN" smtClean="0"/>
              <a:t>BGP Route Advertisement Rule (1)</a:t>
            </a:r>
            <a:endParaRPr lang="zh-CN" altLang="en-US" dirty="0"/>
          </a:p>
        </p:txBody>
      </p:sp>
      <p:grpSp>
        <p:nvGrpSpPr>
          <p:cNvPr id="75" name="组合 74"/>
          <p:cNvGrpSpPr/>
          <p:nvPr/>
        </p:nvGrpSpPr>
        <p:grpSpPr>
          <a:xfrm>
            <a:off x="2128614" y="1304764"/>
            <a:ext cx="7351762" cy="4542793"/>
            <a:chOff x="1999316" y="1215336"/>
            <a:chExt cx="7848067" cy="4849470"/>
          </a:xfrm>
        </p:grpSpPr>
        <p:grpSp>
          <p:nvGrpSpPr>
            <p:cNvPr id="76" name="组合 75"/>
            <p:cNvGrpSpPr/>
            <p:nvPr/>
          </p:nvGrpSpPr>
          <p:grpSpPr>
            <a:xfrm>
              <a:off x="1999316" y="1215336"/>
              <a:ext cx="7848067" cy="4849470"/>
              <a:chOff x="1999316" y="1215336"/>
              <a:chExt cx="7848067" cy="4849470"/>
            </a:xfrm>
          </p:grpSpPr>
          <p:sp>
            <p:nvSpPr>
              <p:cNvPr id="82" name="圆角矩形 81"/>
              <p:cNvSpPr/>
              <p:nvPr/>
            </p:nvSpPr>
            <p:spPr bwMode="auto">
              <a:xfrm>
                <a:off x="8292243" y="3176972"/>
                <a:ext cx="1555140" cy="133214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mn-ea"/>
                </a:endParaRPr>
              </a:p>
            </p:txBody>
          </p:sp>
          <p:sp>
            <p:nvSpPr>
              <p:cNvPr id="83" name="圆角矩形 82"/>
              <p:cNvSpPr/>
              <p:nvPr/>
            </p:nvSpPr>
            <p:spPr bwMode="auto">
              <a:xfrm>
                <a:off x="2603612" y="3166079"/>
                <a:ext cx="1555140" cy="133214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mn-ea"/>
                </a:endParaRPr>
              </a:p>
            </p:txBody>
          </p:sp>
          <p:sp>
            <p:nvSpPr>
              <p:cNvPr id="84" name="圆角矩形 83"/>
              <p:cNvSpPr/>
              <p:nvPr/>
            </p:nvSpPr>
            <p:spPr bwMode="auto">
              <a:xfrm>
                <a:off x="4980044" y="2420888"/>
                <a:ext cx="2572496" cy="2804248"/>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lt"/>
                  <a:ea typeface="+mn-ea"/>
                </a:endParaRPr>
              </a:p>
            </p:txBody>
          </p:sp>
          <p:cxnSp>
            <p:nvCxnSpPr>
              <p:cNvPr id="85" name="直接连接符 84"/>
              <p:cNvCxnSpPr>
                <a:endCxn id="77" idx="2"/>
              </p:cNvCxnSpPr>
              <p:nvPr/>
            </p:nvCxnSpPr>
            <p:spPr bwMode="auto">
              <a:xfrm flipH="1" flipV="1">
                <a:off x="3551385" y="4075351"/>
                <a:ext cx="1684233" cy="78069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6" name="直接连接符 85"/>
              <p:cNvCxnSpPr>
                <a:stCxn id="77" idx="0"/>
              </p:cNvCxnSpPr>
              <p:nvPr/>
            </p:nvCxnSpPr>
            <p:spPr bwMode="auto">
              <a:xfrm flipV="1">
                <a:off x="3551385" y="2774079"/>
                <a:ext cx="1651867" cy="78692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7" name="直接连接符 86"/>
              <p:cNvCxnSpPr/>
              <p:nvPr/>
            </p:nvCxnSpPr>
            <p:spPr bwMode="auto">
              <a:xfrm flipH="1" flipV="1">
                <a:off x="5693999" y="2836816"/>
                <a:ext cx="1474419" cy="684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8" name="直接连接符 87"/>
              <p:cNvCxnSpPr/>
              <p:nvPr/>
            </p:nvCxnSpPr>
            <p:spPr bwMode="auto">
              <a:xfrm flipV="1">
                <a:off x="5721449" y="4095074"/>
                <a:ext cx="1474419" cy="70382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9" name="直接连接符 88"/>
              <p:cNvCxnSpPr/>
              <p:nvPr/>
            </p:nvCxnSpPr>
            <p:spPr bwMode="auto">
              <a:xfrm flipH="1">
                <a:off x="7500156" y="3789039"/>
                <a:ext cx="118813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0" name="Text Box 18"/>
              <p:cNvSpPr txBox="1">
                <a:spLocks noChangeArrowheads="1"/>
              </p:cNvSpPr>
              <p:nvPr/>
            </p:nvSpPr>
            <p:spPr bwMode="auto">
              <a:xfrm>
                <a:off x="2911053" y="4165339"/>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mn-ea"/>
                  </a:rPr>
                  <a:t>AS 100</a:t>
                </a:r>
              </a:p>
            </p:txBody>
          </p:sp>
          <p:sp>
            <p:nvSpPr>
              <p:cNvPr id="91" name="Text Box 18"/>
              <p:cNvSpPr txBox="1">
                <a:spLocks noChangeArrowheads="1"/>
              </p:cNvSpPr>
              <p:nvPr/>
            </p:nvSpPr>
            <p:spPr bwMode="auto">
              <a:xfrm>
                <a:off x="8922706" y="4147953"/>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mn-ea"/>
                  </a:rPr>
                  <a:t>AS 300</a:t>
                </a:r>
              </a:p>
            </p:txBody>
          </p:sp>
          <p:sp>
            <p:nvSpPr>
              <p:cNvPr id="92" name="Text Box 18"/>
              <p:cNvSpPr txBox="1">
                <a:spLocks noChangeArrowheads="1"/>
              </p:cNvSpPr>
              <p:nvPr/>
            </p:nvSpPr>
            <p:spPr bwMode="auto">
              <a:xfrm>
                <a:off x="6614804" y="4833156"/>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mn-ea"/>
                  </a:rPr>
                  <a:t>AS 200</a:t>
                </a:r>
              </a:p>
            </p:txBody>
          </p:sp>
          <p:sp>
            <p:nvSpPr>
              <p:cNvPr id="93" name="Text Box 18"/>
              <p:cNvSpPr txBox="1">
                <a:spLocks noChangeArrowheads="1"/>
              </p:cNvSpPr>
              <p:nvPr/>
            </p:nvSpPr>
            <p:spPr bwMode="auto">
              <a:xfrm>
                <a:off x="3138999" y="3199237"/>
                <a:ext cx="54002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RTA</a:t>
                </a:r>
              </a:p>
            </p:txBody>
          </p:sp>
          <p:sp>
            <p:nvSpPr>
              <p:cNvPr id="94" name="Text Box 18"/>
              <p:cNvSpPr txBox="1">
                <a:spLocks noChangeArrowheads="1"/>
              </p:cNvSpPr>
              <p:nvPr/>
            </p:nvSpPr>
            <p:spPr bwMode="auto">
              <a:xfrm>
                <a:off x="5121105" y="3176973"/>
                <a:ext cx="55335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RTB</a:t>
                </a:r>
              </a:p>
            </p:txBody>
          </p:sp>
          <p:sp>
            <p:nvSpPr>
              <p:cNvPr id="95" name="Text Box 18"/>
              <p:cNvSpPr txBox="1">
                <a:spLocks noChangeArrowheads="1"/>
              </p:cNvSpPr>
              <p:nvPr/>
            </p:nvSpPr>
            <p:spPr bwMode="auto">
              <a:xfrm>
                <a:off x="5132197" y="4165340"/>
                <a:ext cx="5311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RTC</a:t>
                </a:r>
              </a:p>
            </p:txBody>
          </p:sp>
          <p:sp>
            <p:nvSpPr>
              <p:cNvPr id="96" name="Text Box 18"/>
              <p:cNvSpPr txBox="1">
                <a:spLocks noChangeArrowheads="1"/>
              </p:cNvSpPr>
              <p:nvPr/>
            </p:nvSpPr>
            <p:spPr bwMode="auto">
              <a:xfrm>
                <a:off x="7013748" y="3225301"/>
                <a:ext cx="560603"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RTD</a:t>
                </a:r>
              </a:p>
            </p:txBody>
          </p:sp>
          <p:sp>
            <p:nvSpPr>
              <p:cNvPr id="97" name="Text Box 18"/>
              <p:cNvSpPr txBox="1">
                <a:spLocks noChangeArrowheads="1"/>
              </p:cNvSpPr>
              <p:nvPr/>
            </p:nvSpPr>
            <p:spPr bwMode="auto">
              <a:xfrm rot="20099933">
                <a:off x="3806064" y="3125158"/>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10.1.12.0/24</a:t>
                </a:r>
              </a:p>
            </p:txBody>
          </p:sp>
          <p:sp>
            <p:nvSpPr>
              <p:cNvPr id="98" name="Text Box 18"/>
              <p:cNvSpPr txBox="1">
                <a:spLocks noChangeArrowheads="1"/>
              </p:cNvSpPr>
              <p:nvPr/>
            </p:nvSpPr>
            <p:spPr bwMode="auto">
              <a:xfrm rot="1600022">
                <a:off x="3835300" y="4190168"/>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10.1.13.0/24</a:t>
                </a:r>
              </a:p>
            </p:txBody>
          </p:sp>
          <p:sp>
            <p:nvSpPr>
              <p:cNvPr id="99" name="Text Box 18"/>
              <p:cNvSpPr txBox="1">
                <a:spLocks noChangeArrowheads="1"/>
              </p:cNvSpPr>
              <p:nvPr/>
            </p:nvSpPr>
            <p:spPr bwMode="auto">
              <a:xfrm rot="1453983">
                <a:off x="5674710" y="3131132"/>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10.1.24.0/24</a:t>
                </a:r>
              </a:p>
            </p:txBody>
          </p:sp>
          <p:sp>
            <p:nvSpPr>
              <p:cNvPr id="100" name="Text Box 18"/>
              <p:cNvSpPr txBox="1">
                <a:spLocks noChangeArrowheads="1"/>
              </p:cNvSpPr>
              <p:nvPr/>
            </p:nvSpPr>
            <p:spPr bwMode="auto">
              <a:xfrm rot="20058018">
                <a:off x="5677869" y="4198459"/>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10.1.34.0/24</a:t>
                </a:r>
              </a:p>
            </p:txBody>
          </p:sp>
          <p:sp>
            <p:nvSpPr>
              <p:cNvPr id="101" name="Text Box 18"/>
              <p:cNvSpPr txBox="1">
                <a:spLocks noChangeArrowheads="1"/>
              </p:cNvSpPr>
              <p:nvPr/>
            </p:nvSpPr>
            <p:spPr bwMode="auto">
              <a:xfrm rot="20076526">
                <a:off x="3989334" y="2708921"/>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EBGP</a:t>
                </a:r>
              </a:p>
            </p:txBody>
          </p:sp>
          <p:sp>
            <p:nvSpPr>
              <p:cNvPr id="102" name="Text Box 18"/>
              <p:cNvSpPr txBox="1">
                <a:spLocks noChangeArrowheads="1"/>
              </p:cNvSpPr>
              <p:nvPr/>
            </p:nvSpPr>
            <p:spPr bwMode="auto">
              <a:xfrm rot="1518839">
                <a:off x="3960526" y="4597388"/>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EBGP</a:t>
                </a:r>
              </a:p>
            </p:txBody>
          </p:sp>
          <p:sp>
            <p:nvSpPr>
              <p:cNvPr id="103" name="Text Box 18"/>
              <p:cNvSpPr txBox="1">
                <a:spLocks noChangeArrowheads="1"/>
              </p:cNvSpPr>
              <p:nvPr/>
            </p:nvSpPr>
            <p:spPr bwMode="auto">
              <a:xfrm rot="1482309">
                <a:off x="6068212" y="2708921"/>
                <a:ext cx="62389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IBGP</a:t>
                </a:r>
              </a:p>
            </p:txBody>
          </p:sp>
          <p:sp>
            <p:nvSpPr>
              <p:cNvPr id="104" name="Text Box 18"/>
              <p:cNvSpPr txBox="1">
                <a:spLocks noChangeArrowheads="1"/>
              </p:cNvSpPr>
              <p:nvPr/>
            </p:nvSpPr>
            <p:spPr bwMode="auto">
              <a:xfrm rot="20141672">
                <a:off x="5994740" y="4634894"/>
                <a:ext cx="62389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IBGP</a:t>
                </a:r>
              </a:p>
            </p:txBody>
          </p:sp>
          <p:sp>
            <p:nvSpPr>
              <p:cNvPr id="105" name="Text Box 18"/>
              <p:cNvSpPr txBox="1">
                <a:spLocks noChangeArrowheads="1"/>
              </p:cNvSpPr>
              <p:nvPr/>
            </p:nvSpPr>
            <p:spPr bwMode="auto">
              <a:xfrm>
                <a:off x="7661742" y="3877308"/>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EBGP</a:t>
                </a:r>
              </a:p>
            </p:txBody>
          </p:sp>
          <p:sp>
            <p:nvSpPr>
              <p:cNvPr id="106" name="Text Box 18"/>
              <p:cNvSpPr txBox="1">
                <a:spLocks noChangeArrowheads="1"/>
              </p:cNvSpPr>
              <p:nvPr/>
            </p:nvSpPr>
            <p:spPr bwMode="auto">
              <a:xfrm>
                <a:off x="7451925" y="3483588"/>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10.1.45.0/24</a:t>
                </a:r>
              </a:p>
            </p:txBody>
          </p:sp>
          <p:cxnSp>
            <p:nvCxnSpPr>
              <p:cNvPr id="107" name="直接连接符 106"/>
              <p:cNvCxnSpPr/>
              <p:nvPr/>
            </p:nvCxnSpPr>
            <p:spPr bwMode="auto">
              <a:xfrm>
                <a:off x="2999656" y="3825043"/>
                <a:ext cx="25202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8" name="直接连接符 107"/>
              <p:cNvCxnSpPr/>
              <p:nvPr/>
            </p:nvCxnSpPr>
            <p:spPr bwMode="auto">
              <a:xfrm>
                <a:off x="2999656" y="3681029"/>
                <a:ext cx="0" cy="26251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9" name="Text Box 18"/>
              <p:cNvSpPr txBox="1">
                <a:spLocks noChangeArrowheads="1"/>
              </p:cNvSpPr>
              <p:nvPr/>
            </p:nvSpPr>
            <p:spPr bwMode="auto">
              <a:xfrm>
                <a:off x="1999316" y="3398172"/>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100.0.0.0/24</a:t>
                </a:r>
              </a:p>
            </p:txBody>
          </p:sp>
          <p:sp>
            <p:nvSpPr>
              <p:cNvPr id="110" name="Text Box 18"/>
              <p:cNvSpPr txBox="1">
                <a:spLocks noChangeArrowheads="1"/>
              </p:cNvSpPr>
              <p:nvPr/>
            </p:nvSpPr>
            <p:spPr bwMode="auto">
              <a:xfrm>
                <a:off x="8753058" y="3212977"/>
                <a:ext cx="52052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RTE</a:t>
                </a:r>
              </a:p>
            </p:txBody>
          </p:sp>
          <p:grpSp>
            <p:nvGrpSpPr>
              <p:cNvPr id="111" name="组合 110"/>
              <p:cNvGrpSpPr/>
              <p:nvPr/>
            </p:nvGrpSpPr>
            <p:grpSpPr>
              <a:xfrm rot="10800000">
                <a:off x="7068109" y="4041069"/>
                <a:ext cx="324036" cy="306035"/>
                <a:chOff x="6643066" y="2210089"/>
                <a:chExt cx="324036" cy="306035"/>
              </a:xfrm>
            </p:grpSpPr>
            <p:cxnSp>
              <p:nvCxnSpPr>
                <p:cNvPr id="123" name="直接连接符 122"/>
                <p:cNvCxnSpPr/>
                <p:nvPr/>
              </p:nvCxnSpPr>
              <p:spPr bwMode="auto">
                <a:xfrm flipH="1">
                  <a:off x="6804527" y="2210089"/>
                  <a:ext cx="1" cy="30603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4" name="直接连接符 123"/>
                <p:cNvCxnSpPr/>
                <p:nvPr/>
              </p:nvCxnSpPr>
              <p:spPr bwMode="auto">
                <a:xfrm>
                  <a:off x="6643066" y="2221123"/>
                  <a:ext cx="32403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12" name="Text Box 18"/>
              <p:cNvSpPr txBox="1">
                <a:spLocks noChangeArrowheads="1"/>
              </p:cNvSpPr>
              <p:nvPr/>
            </p:nvSpPr>
            <p:spPr bwMode="auto">
              <a:xfrm>
                <a:off x="6373237" y="4473117"/>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lt"/>
                    <a:ea typeface="+mn-ea"/>
                  </a:rPr>
                  <a:t>200.0.0.0/24</a:t>
                </a:r>
              </a:p>
            </p:txBody>
          </p:sp>
          <p:sp>
            <p:nvSpPr>
              <p:cNvPr id="113" name="Text Box 18"/>
              <p:cNvSpPr txBox="1">
                <a:spLocks noChangeArrowheads="1"/>
              </p:cNvSpPr>
              <p:nvPr/>
            </p:nvSpPr>
            <p:spPr bwMode="auto">
              <a:xfrm>
                <a:off x="6677611" y="2488830"/>
                <a:ext cx="7425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lt"/>
                    <a:ea typeface="+mn-ea"/>
                  </a:rPr>
                  <a:t>OSPF</a:t>
                </a:r>
              </a:p>
            </p:txBody>
          </p:sp>
          <p:cxnSp>
            <p:nvCxnSpPr>
              <p:cNvPr id="114" name="直接连接符 113"/>
              <p:cNvCxnSpPr/>
              <p:nvPr/>
            </p:nvCxnSpPr>
            <p:spPr bwMode="auto">
              <a:xfrm flipH="1">
                <a:off x="7399897" y="2348881"/>
                <a:ext cx="892346" cy="1202397"/>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115" name="AutoShape 17"/>
              <p:cNvSpPr>
                <a:spLocks noChangeArrowheads="1"/>
              </p:cNvSpPr>
              <p:nvPr/>
            </p:nvSpPr>
            <p:spPr bwMode="auto">
              <a:xfrm>
                <a:off x="3916303" y="5276276"/>
                <a:ext cx="5909216" cy="788530"/>
              </a:xfrm>
              <a:prstGeom prst="roundRect">
                <a:avLst>
                  <a:gd name="adj" fmla="val 0"/>
                </a:avLst>
              </a:prstGeom>
              <a:solidFill>
                <a:schemeClr val="bg1">
                  <a:lumMod val="85000"/>
                </a:schemeClr>
              </a:solidFill>
              <a:ln w="12700" algn="ctr">
                <a:noFill/>
                <a:round/>
                <a:headEnd/>
                <a:tailEnd/>
              </a:ln>
              <a:effectLst/>
            </p:spPr>
            <p:txBody>
              <a:bodyPr wrap="square" lIns="0" tIns="0" rIns="0" bIns="0" anchor="ctr" anchorCtr="1">
                <a:spAutoFit/>
              </a:bodyPr>
              <a:lstStyle/>
              <a:p>
                <a:r>
                  <a:rPr lang="en-US" altLang="zh-CN" sz="1200" b="1" dirty="0">
                    <a:latin typeface="+mn-lt"/>
                    <a:ea typeface="+mn-ea"/>
                  </a:rPr>
                  <a:t>&lt;RTE&gt;display </a:t>
                </a:r>
                <a:r>
                  <a:rPr lang="en-US" altLang="zh-CN" sz="1200" b="1" dirty="0" err="1">
                    <a:latin typeface="+mn-lt"/>
                    <a:ea typeface="+mn-ea"/>
                  </a:rPr>
                  <a:t>bgp</a:t>
                </a:r>
                <a:r>
                  <a:rPr lang="en-US" altLang="zh-CN" sz="1200" b="1" dirty="0">
                    <a:latin typeface="+mn-lt"/>
                    <a:ea typeface="+mn-ea"/>
                  </a:rPr>
                  <a:t> routing-table</a:t>
                </a:r>
              </a:p>
              <a:p>
                <a:r>
                  <a:rPr lang="en-US" altLang="zh-CN" sz="1200" b="1" dirty="0">
                    <a:latin typeface="+mn-lt"/>
                    <a:ea typeface="+mn-ea"/>
                  </a:rPr>
                  <a:t>       </a:t>
                </a:r>
                <a:r>
                  <a:rPr lang="en-US" altLang="zh-CN" sz="1200" b="1" dirty="0" smtClean="0">
                    <a:latin typeface="+mn-lt"/>
                    <a:ea typeface="+mn-ea"/>
                  </a:rPr>
                  <a:t>Network	</a:t>
                </a:r>
                <a:r>
                  <a:rPr lang="en-US" altLang="zh-CN" sz="1200" b="1" dirty="0" err="1" smtClean="0">
                    <a:latin typeface="+mn-lt"/>
                    <a:ea typeface="+mn-ea"/>
                  </a:rPr>
                  <a:t>NextHop</a:t>
                </a:r>
                <a:r>
                  <a:rPr lang="en-US" altLang="zh-CN" sz="1200" b="1" dirty="0" smtClean="0">
                    <a:latin typeface="+mn-lt"/>
                    <a:ea typeface="+mn-ea"/>
                  </a:rPr>
                  <a:t>    </a:t>
                </a:r>
                <a:r>
                  <a:rPr lang="en-US" altLang="zh-CN" sz="1200" b="1" dirty="0">
                    <a:latin typeface="+mn-lt"/>
                    <a:ea typeface="+mn-ea"/>
                  </a:rPr>
                  <a:t>MED    </a:t>
                </a:r>
                <a:r>
                  <a:rPr lang="en-US" altLang="zh-CN" sz="1200" b="1" dirty="0" err="1">
                    <a:latin typeface="+mn-lt"/>
                    <a:ea typeface="+mn-ea"/>
                  </a:rPr>
                  <a:t>LocPrf</a:t>
                </a:r>
                <a:r>
                  <a:rPr lang="en-US" altLang="zh-CN" sz="1200" b="1" dirty="0">
                    <a:latin typeface="+mn-lt"/>
                    <a:ea typeface="+mn-ea"/>
                  </a:rPr>
                  <a:t>   </a:t>
                </a:r>
                <a:r>
                  <a:rPr lang="en-US" altLang="zh-CN" sz="1200" b="1" dirty="0" err="1" smtClean="0">
                    <a:latin typeface="+mn-lt"/>
                    <a:ea typeface="+mn-ea"/>
                  </a:rPr>
                  <a:t>PrefVal</a:t>
                </a:r>
                <a:r>
                  <a:rPr lang="en-US" altLang="zh-CN" sz="1200" b="1" dirty="0">
                    <a:latin typeface="+mn-lt"/>
                    <a:ea typeface="+mn-ea"/>
                  </a:rPr>
                  <a:t>	</a:t>
                </a:r>
                <a:r>
                  <a:rPr lang="en-US" altLang="zh-CN" sz="1200" b="1" dirty="0" smtClean="0">
                    <a:latin typeface="+mn-lt"/>
                    <a:ea typeface="+mn-ea"/>
                  </a:rPr>
                  <a:t>Path/</a:t>
                </a:r>
                <a:r>
                  <a:rPr lang="en-US" altLang="zh-CN" sz="1200" b="1" dirty="0" err="1" smtClean="0">
                    <a:latin typeface="+mn-lt"/>
                    <a:ea typeface="+mn-ea"/>
                  </a:rPr>
                  <a:t>Ogn</a:t>
                </a:r>
                <a:endParaRPr lang="zh-CN" altLang="en-US" sz="1200" b="1" dirty="0">
                  <a:latin typeface="+mn-lt"/>
                  <a:ea typeface="+mn-ea"/>
                </a:endParaRPr>
              </a:p>
              <a:p>
                <a:r>
                  <a:rPr lang="zh-CN" altLang="en-US" sz="1200" b="1" dirty="0">
                    <a:latin typeface="+mn-lt"/>
                    <a:ea typeface="+mn-ea"/>
                  </a:rPr>
                  <a:t> *</a:t>
                </a:r>
                <a:r>
                  <a:rPr lang="nn-NO" altLang="zh-CN" sz="1200" b="1" dirty="0">
                    <a:latin typeface="+mn-lt"/>
                    <a:ea typeface="+mn-ea"/>
                  </a:rPr>
                  <a:t>&gt;  </a:t>
                </a:r>
                <a:r>
                  <a:rPr lang="nn-NO" altLang="zh-CN" sz="1200" b="1" dirty="0" smtClean="0">
                    <a:latin typeface="+mn-lt"/>
                    <a:ea typeface="+mn-ea"/>
                  </a:rPr>
                  <a:t>100.0.0.0/24	10.1.45.4                              </a:t>
                </a:r>
                <a:r>
                  <a:rPr lang="nn-NO" altLang="zh-CN" sz="1200" b="1" dirty="0">
                    <a:latin typeface="+mn-lt"/>
                    <a:ea typeface="+mn-ea"/>
                  </a:rPr>
                  <a:t>0          </a:t>
                </a:r>
                <a:r>
                  <a:rPr lang="nn-NO" altLang="zh-CN" sz="1200" b="1" dirty="0" smtClean="0">
                    <a:latin typeface="+mn-lt"/>
                    <a:ea typeface="+mn-ea"/>
                  </a:rPr>
                  <a:t>	200 </a:t>
                </a:r>
                <a:r>
                  <a:rPr lang="nn-NO" altLang="zh-CN" sz="1200" b="1" dirty="0">
                    <a:latin typeface="+mn-lt"/>
                    <a:ea typeface="+mn-ea"/>
                  </a:rPr>
                  <a:t>100</a:t>
                </a:r>
                <a:r>
                  <a:rPr lang="en-US" altLang="zh-CN" sz="1200" b="1" dirty="0">
                    <a:latin typeface="+mn-lt"/>
                    <a:ea typeface="+mn-ea"/>
                  </a:rPr>
                  <a:t>i</a:t>
                </a:r>
                <a:endParaRPr lang="zh-CN" altLang="en-US" sz="1200" b="1" dirty="0">
                  <a:latin typeface="+mn-lt"/>
                  <a:ea typeface="+mn-ea"/>
                </a:endParaRPr>
              </a:p>
              <a:p>
                <a:r>
                  <a:rPr lang="zh-CN" altLang="en-US" sz="1200" b="1" dirty="0">
                    <a:latin typeface="+mn-lt"/>
                    <a:ea typeface="+mn-ea"/>
                  </a:rPr>
                  <a:t> *</a:t>
                </a:r>
                <a:r>
                  <a:rPr lang="nn-NO" altLang="zh-CN" sz="1200" b="1" dirty="0">
                    <a:latin typeface="+mn-lt"/>
                    <a:ea typeface="+mn-ea"/>
                  </a:rPr>
                  <a:t>&gt; </a:t>
                </a:r>
                <a:r>
                  <a:rPr lang="nn-NO" altLang="zh-CN" sz="1200" b="1" dirty="0" smtClean="0">
                    <a:latin typeface="+mn-lt"/>
                    <a:ea typeface="+mn-ea"/>
                  </a:rPr>
                  <a:t> 200.0.0.0	10.1.45.4     </a:t>
                </a:r>
                <a:r>
                  <a:rPr lang="nn-NO" altLang="zh-CN" sz="1200" b="1" dirty="0">
                    <a:latin typeface="+mn-lt"/>
                    <a:ea typeface="+mn-ea"/>
                  </a:rPr>
                  <a:t>0                     </a:t>
                </a:r>
                <a:r>
                  <a:rPr lang="nn-NO" altLang="zh-CN" sz="1200" b="1" dirty="0" smtClean="0">
                    <a:latin typeface="+mn-lt"/>
                    <a:ea typeface="+mn-ea"/>
                  </a:rPr>
                  <a:t>  </a:t>
                </a:r>
                <a:r>
                  <a:rPr lang="nn-NO" altLang="zh-CN" sz="1200" b="1" dirty="0">
                    <a:latin typeface="+mn-lt"/>
                    <a:ea typeface="+mn-ea"/>
                  </a:rPr>
                  <a:t>0          </a:t>
                </a:r>
                <a:r>
                  <a:rPr lang="nn-NO" altLang="zh-CN" sz="1200" b="1" dirty="0" smtClean="0">
                    <a:latin typeface="+mn-lt"/>
                    <a:ea typeface="+mn-ea"/>
                  </a:rPr>
                  <a:t>	200i</a:t>
                </a:r>
                <a:endParaRPr lang="en-US" altLang="zh-CN" sz="1200" b="1" dirty="0">
                  <a:latin typeface="+mn-lt"/>
                  <a:ea typeface="+mn-ea"/>
                </a:endParaRPr>
              </a:p>
            </p:txBody>
          </p:sp>
          <p:cxnSp>
            <p:nvCxnSpPr>
              <p:cNvPr id="116" name="直接连接符 115"/>
              <p:cNvCxnSpPr/>
              <p:nvPr/>
            </p:nvCxnSpPr>
            <p:spPr bwMode="auto">
              <a:xfrm flipH="1">
                <a:off x="8097049" y="4095074"/>
                <a:ext cx="899019" cy="1206135"/>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117" name="直接箭头连接符 116"/>
              <p:cNvCxnSpPr/>
              <p:nvPr/>
            </p:nvCxnSpPr>
            <p:spPr bwMode="auto">
              <a:xfrm flipV="1">
                <a:off x="3807407" y="2780929"/>
                <a:ext cx="1141147" cy="504091"/>
              </a:xfrm>
              <a:prstGeom prst="straightConnector1">
                <a:avLst/>
              </a:prstGeom>
              <a:solidFill>
                <a:schemeClr val="accent1"/>
              </a:solidFill>
              <a:ln w="28575" cap="flat" cmpd="sng" algn="ctr">
                <a:solidFill>
                  <a:schemeClr val="tx1"/>
                </a:solidFill>
                <a:prstDash val="sysDash"/>
                <a:round/>
                <a:headEnd type="none" w="med" len="med"/>
                <a:tailEnd type="triangle"/>
              </a:ln>
              <a:effectLst/>
            </p:spPr>
          </p:cxnSp>
          <p:cxnSp>
            <p:nvCxnSpPr>
              <p:cNvPr id="118" name="直接箭头连接符 117"/>
              <p:cNvCxnSpPr/>
              <p:nvPr/>
            </p:nvCxnSpPr>
            <p:spPr bwMode="auto">
              <a:xfrm flipV="1">
                <a:off x="5847684" y="4319228"/>
                <a:ext cx="1112413" cy="528447"/>
              </a:xfrm>
              <a:prstGeom prst="straightConnector1">
                <a:avLst/>
              </a:prstGeom>
              <a:solidFill>
                <a:schemeClr val="accent1"/>
              </a:solidFill>
              <a:ln w="28575" cap="flat" cmpd="sng" algn="ctr">
                <a:solidFill>
                  <a:schemeClr val="tx1"/>
                </a:solidFill>
                <a:prstDash val="sysDash"/>
                <a:round/>
                <a:headEnd type="none" w="med" len="med"/>
                <a:tailEnd type="triangle"/>
              </a:ln>
              <a:effectLst/>
            </p:spPr>
          </p:cxnSp>
          <p:cxnSp>
            <p:nvCxnSpPr>
              <p:cNvPr id="119" name="直接箭头连接符 118"/>
              <p:cNvCxnSpPr/>
              <p:nvPr/>
            </p:nvCxnSpPr>
            <p:spPr bwMode="auto">
              <a:xfrm>
                <a:off x="3751060" y="4293096"/>
                <a:ext cx="1084801" cy="468052"/>
              </a:xfrm>
              <a:prstGeom prst="straightConnector1">
                <a:avLst/>
              </a:prstGeom>
              <a:solidFill>
                <a:schemeClr val="accent1"/>
              </a:solidFill>
              <a:ln w="28575" cap="flat" cmpd="sng" algn="ctr">
                <a:solidFill>
                  <a:schemeClr val="tx1"/>
                </a:solidFill>
                <a:prstDash val="sysDash"/>
                <a:round/>
                <a:headEnd type="none" w="med" len="med"/>
                <a:tailEnd type="triangle"/>
              </a:ln>
              <a:effectLst/>
            </p:spPr>
          </p:cxnSp>
          <p:cxnSp>
            <p:nvCxnSpPr>
              <p:cNvPr id="120" name="直接箭头连接符 119"/>
              <p:cNvCxnSpPr/>
              <p:nvPr/>
            </p:nvCxnSpPr>
            <p:spPr bwMode="auto">
              <a:xfrm>
                <a:off x="5977771" y="2874291"/>
                <a:ext cx="1084801" cy="468052"/>
              </a:xfrm>
              <a:prstGeom prst="straightConnector1">
                <a:avLst/>
              </a:prstGeom>
              <a:solidFill>
                <a:schemeClr val="accent1"/>
              </a:solidFill>
              <a:ln w="28575" cap="flat" cmpd="sng" algn="ctr">
                <a:solidFill>
                  <a:schemeClr val="tx1"/>
                </a:solidFill>
                <a:prstDash val="sysDash"/>
                <a:round/>
                <a:headEnd type="none" w="med" len="med"/>
                <a:tailEnd type="triangle"/>
              </a:ln>
              <a:effectLst/>
            </p:spPr>
          </p:cxnSp>
          <p:cxnSp>
            <p:nvCxnSpPr>
              <p:cNvPr id="121" name="直接箭头连接符 120"/>
              <p:cNvCxnSpPr/>
              <p:nvPr/>
            </p:nvCxnSpPr>
            <p:spPr bwMode="auto">
              <a:xfrm>
                <a:off x="7593340" y="3895288"/>
                <a:ext cx="986936" cy="1764"/>
              </a:xfrm>
              <a:prstGeom prst="straightConnector1">
                <a:avLst/>
              </a:prstGeom>
              <a:solidFill>
                <a:schemeClr val="accent1"/>
              </a:solidFill>
              <a:ln w="28575" cap="flat" cmpd="sng" algn="ctr">
                <a:solidFill>
                  <a:schemeClr val="tx1"/>
                </a:solidFill>
                <a:prstDash val="sysDash"/>
                <a:round/>
                <a:headEnd type="none" w="med" len="med"/>
                <a:tailEnd type="triangle"/>
              </a:ln>
              <a:effectLst/>
            </p:spPr>
          </p:cxnSp>
          <p:sp>
            <p:nvSpPr>
              <p:cNvPr id="122" name="AutoShape 17"/>
              <p:cNvSpPr>
                <a:spLocks noChangeArrowheads="1"/>
              </p:cNvSpPr>
              <p:nvPr/>
            </p:nvSpPr>
            <p:spPr bwMode="auto">
              <a:xfrm>
                <a:off x="3251685" y="1215336"/>
                <a:ext cx="5292460" cy="1144347"/>
              </a:xfrm>
              <a:prstGeom prst="roundRect">
                <a:avLst>
                  <a:gd name="adj" fmla="val 0"/>
                </a:avLst>
              </a:prstGeom>
              <a:solidFill>
                <a:schemeClr val="bg1">
                  <a:lumMod val="85000"/>
                </a:schemeClr>
              </a:solidFill>
              <a:ln w="12700" algn="ctr">
                <a:noFill/>
                <a:round/>
                <a:headEnd/>
                <a:tailEnd/>
              </a:ln>
              <a:effectLst/>
            </p:spPr>
            <p:txBody>
              <a:bodyPr wrap="square" lIns="90000" tIns="0" rIns="90000" bIns="0" anchor="ctr" anchorCtr="1">
                <a:spAutoFit/>
              </a:bodyPr>
              <a:lstStyle/>
              <a:p>
                <a:r>
                  <a:rPr lang="en-US" altLang="zh-CN" sz="1200" b="1" dirty="0">
                    <a:latin typeface="+mn-lt"/>
                    <a:ea typeface="+mn-ea"/>
                  </a:rPr>
                  <a:t>&lt;RTD&gt;display </a:t>
                </a:r>
                <a:r>
                  <a:rPr lang="en-US" altLang="zh-CN" sz="1200" b="1" dirty="0" err="1">
                    <a:latin typeface="+mn-lt"/>
                    <a:ea typeface="+mn-ea"/>
                  </a:rPr>
                  <a:t>bgp</a:t>
                </a:r>
                <a:r>
                  <a:rPr lang="en-US" altLang="zh-CN" sz="1200" b="1" dirty="0">
                    <a:latin typeface="+mn-lt"/>
                    <a:ea typeface="+mn-ea"/>
                  </a:rPr>
                  <a:t> routing-table</a:t>
                </a:r>
              </a:p>
              <a:p>
                <a:r>
                  <a:rPr lang="zh-CN" altLang="en-US" sz="1200" b="1" dirty="0">
                    <a:latin typeface="+mn-lt"/>
                    <a:ea typeface="+mn-ea"/>
                  </a:rPr>
                  <a:t>       </a:t>
                </a:r>
                <a:r>
                  <a:rPr lang="en-US" altLang="zh-CN" sz="1200" b="1" dirty="0" smtClean="0">
                    <a:latin typeface="+mn-lt"/>
                    <a:ea typeface="+mn-ea"/>
                  </a:rPr>
                  <a:t>Network	</a:t>
                </a:r>
                <a:r>
                  <a:rPr lang="en-US" altLang="zh-CN" sz="1200" b="1" dirty="0" err="1" smtClean="0">
                    <a:latin typeface="+mn-lt"/>
                    <a:ea typeface="+mn-ea"/>
                  </a:rPr>
                  <a:t>NextHop</a:t>
                </a:r>
                <a:r>
                  <a:rPr lang="en-US" altLang="zh-CN" sz="1200" b="1" dirty="0" smtClean="0">
                    <a:latin typeface="+mn-lt"/>
                    <a:ea typeface="+mn-ea"/>
                  </a:rPr>
                  <a:t>   </a:t>
                </a:r>
                <a:r>
                  <a:rPr lang="en-US" altLang="zh-CN" sz="1200" b="1" dirty="0">
                    <a:latin typeface="+mn-lt"/>
                    <a:ea typeface="+mn-ea"/>
                  </a:rPr>
                  <a:t>MED  </a:t>
                </a:r>
                <a:r>
                  <a:rPr lang="en-US" altLang="zh-CN" sz="1200" b="1" dirty="0" err="1">
                    <a:latin typeface="+mn-lt"/>
                    <a:ea typeface="+mn-ea"/>
                  </a:rPr>
                  <a:t>LocPrf</a:t>
                </a:r>
                <a:r>
                  <a:rPr lang="en-US" altLang="zh-CN" sz="1200" b="1" dirty="0">
                    <a:latin typeface="+mn-lt"/>
                    <a:ea typeface="+mn-ea"/>
                  </a:rPr>
                  <a:t>   </a:t>
                </a:r>
                <a:r>
                  <a:rPr lang="en-US" altLang="zh-CN" sz="1200" b="1" dirty="0" err="1">
                    <a:latin typeface="+mn-lt"/>
                    <a:ea typeface="+mn-ea"/>
                  </a:rPr>
                  <a:t>PrefVal</a:t>
                </a:r>
                <a:r>
                  <a:rPr lang="en-US" altLang="zh-CN" sz="1200" b="1" dirty="0">
                    <a:latin typeface="+mn-lt"/>
                    <a:ea typeface="+mn-ea"/>
                  </a:rPr>
                  <a:t>   Path/</a:t>
                </a:r>
                <a:r>
                  <a:rPr lang="en-US" altLang="zh-CN" sz="1200" b="1" dirty="0" err="1">
                    <a:latin typeface="+mn-lt"/>
                    <a:ea typeface="+mn-ea"/>
                  </a:rPr>
                  <a:t>Ogn</a:t>
                </a:r>
                <a:endParaRPr lang="zh-CN" altLang="en-US" sz="1200" b="1" dirty="0">
                  <a:latin typeface="+mn-lt"/>
                  <a:ea typeface="+mn-ea"/>
                </a:endParaRPr>
              </a:p>
              <a:p>
                <a:r>
                  <a:rPr lang="zh-CN" altLang="en-US" sz="1200" b="1" dirty="0">
                    <a:solidFill>
                      <a:srgbClr val="C00000"/>
                    </a:solidFill>
                    <a:latin typeface="+mn-lt"/>
                    <a:ea typeface="+mn-ea"/>
                  </a:rPr>
                  <a:t> *</a:t>
                </a:r>
                <a:r>
                  <a:rPr lang="nn-NO" altLang="zh-CN" sz="1200" b="1" dirty="0">
                    <a:solidFill>
                      <a:srgbClr val="C00000"/>
                    </a:solidFill>
                    <a:latin typeface="+mn-lt"/>
                    <a:ea typeface="+mn-ea"/>
                  </a:rPr>
                  <a:t>&gt;i  </a:t>
                </a:r>
                <a:r>
                  <a:rPr lang="nn-NO" altLang="zh-CN" sz="1200" b="1" dirty="0" smtClean="0">
                    <a:latin typeface="+mn-lt"/>
                    <a:ea typeface="+mn-ea"/>
                  </a:rPr>
                  <a:t>100.0.0.0/24	10.1.12.1    </a:t>
                </a:r>
                <a:r>
                  <a:rPr lang="nn-NO" altLang="zh-CN" sz="1200" b="1" dirty="0">
                    <a:latin typeface="+mn-lt"/>
                    <a:ea typeface="+mn-ea"/>
                  </a:rPr>
                  <a:t>0     </a:t>
                </a:r>
                <a:r>
                  <a:rPr lang="nn-NO" altLang="zh-CN" sz="1200" b="1" dirty="0" smtClean="0">
                    <a:latin typeface="+mn-lt"/>
                    <a:ea typeface="+mn-ea"/>
                  </a:rPr>
                  <a:t> 100        </a:t>
                </a:r>
                <a:r>
                  <a:rPr lang="nn-NO" altLang="zh-CN" sz="1200" b="1" dirty="0">
                    <a:latin typeface="+mn-lt"/>
                    <a:ea typeface="+mn-ea"/>
                  </a:rPr>
                  <a:t>0          </a:t>
                </a:r>
                <a:r>
                  <a:rPr lang="nn-NO" altLang="zh-CN" sz="1200" b="1" dirty="0" smtClean="0">
                    <a:latin typeface="+mn-lt"/>
                    <a:ea typeface="+mn-ea"/>
                  </a:rPr>
                  <a:t>   </a:t>
                </a:r>
                <a:r>
                  <a:rPr lang="nn-NO" altLang="zh-CN" sz="1200" b="1" dirty="0">
                    <a:latin typeface="+mn-lt"/>
                    <a:ea typeface="+mn-ea"/>
                  </a:rPr>
                  <a:t>100i</a:t>
                </a:r>
                <a:endParaRPr lang="zh-CN" altLang="en-US" sz="1200" b="1" dirty="0">
                  <a:latin typeface="+mn-lt"/>
                  <a:ea typeface="+mn-ea"/>
                </a:endParaRPr>
              </a:p>
              <a:p>
                <a:r>
                  <a:rPr lang="zh-CN" altLang="en-US" sz="1200" b="1" dirty="0">
                    <a:latin typeface="+mn-lt"/>
                    <a:ea typeface="+mn-ea"/>
                  </a:rPr>
                  <a:t> * </a:t>
                </a:r>
                <a:r>
                  <a:rPr lang="nn-NO" altLang="zh-CN" sz="1200" b="1" dirty="0" smtClean="0">
                    <a:latin typeface="+mn-lt"/>
                    <a:ea typeface="+mn-ea"/>
                  </a:rPr>
                  <a:t>i		10.1.13.1    </a:t>
                </a:r>
                <a:r>
                  <a:rPr lang="nn-NO" altLang="zh-CN" sz="1200" b="1" dirty="0">
                    <a:latin typeface="+mn-lt"/>
                    <a:ea typeface="+mn-ea"/>
                  </a:rPr>
                  <a:t>0    </a:t>
                </a:r>
                <a:r>
                  <a:rPr lang="nn-NO" altLang="zh-CN" sz="1200" b="1" dirty="0" smtClean="0">
                    <a:latin typeface="+mn-lt"/>
                    <a:ea typeface="+mn-ea"/>
                  </a:rPr>
                  <a:t>  </a:t>
                </a:r>
                <a:r>
                  <a:rPr lang="nn-NO" altLang="zh-CN" sz="1200" b="1" dirty="0">
                    <a:latin typeface="+mn-lt"/>
                    <a:ea typeface="+mn-ea"/>
                  </a:rPr>
                  <a:t>100        0           </a:t>
                </a:r>
                <a:r>
                  <a:rPr lang="nn-NO" altLang="zh-CN" sz="1200" b="1" dirty="0" smtClean="0">
                    <a:latin typeface="+mn-lt"/>
                    <a:ea typeface="+mn-ea"/>
                  </a:rPr>
                  <a:t>  100i</a:t>
                </a:r>
                <a:endParaRPr lang="zh-CN" altLang="en-US" sz="1200" b="1" dirty="0">
                  <a:latin typeface="+mn-lt"/>
                  <a:ea typeface="+mn-ea"/>
                </a:endParaRPr>
              </a:p>
              <a:p>
                <a:r>
                  <a:rPr lang="zh-CN" altLang="en-US" sz="1200" b="1" dirty="0">
                    <a:solidFill>
                      <a:srgbClr val="C00000"/>
                    </a:solidFill>
                    <a:latin typeface="+mn-lt"/>
                    <a:ea typeface="+mn-ea"/>
                  </a:rPr>
                  <a:t> *</a:t>
                </a:r>
                <a:r>
                  <a:rPr lang="nn-NO" altLang="zh-CN" sz="1200" b="1" dirty="0">
                    <a:solidFill>
                      <a:srgbClr val="C00000"/>
                    </a:solidFill>
                    <a:latin typeface="+mn-lt"/>
                    <a:ea typeface="+mn-ea"/>
                  </a:rPr>
                  <a:t>&gt;   </a:t>
                </a:r>
                <a:r>
                  <a:rPr lang="nn-NO" altLang="zh-CN" sz="1200" b="1" dirty="0" smtClean="0">
                    <a:latin typeface="+mn-lt"/>
                    <a:ea typeface="+mn-ea"/>
                  </a:rPr>
                  <a:t>200.0.0.0	0.0.0.0        </a:t>
                </a:r>
                <a:r>
                  <a:rPr lang="nn-NO" altLang="zh-CN" sz="1200" b="1" dirty="0">
                    <a:latin typeface="+mn-lt"/>
                    <a:ea typeface="+mn-ea"/>
                  </a:rPr>
                  <a:t>0                  </a:t>
                </a:r>
                <a:r>
                  <a:rPr lang="nn-NO" altLang="zh-CN" sz="1200" b="1" dirty="0" smtClean="0">
                    <a:latin typeface="+mn-lt"/>
                    <a:ea typeface="+mn-ea"/>
                  </a:rPr>
                  <a:t>  </a:t>
                </a:r>
                <a:r>
                  <a:rPr lang="nn-NO" altLang="zh-CN" sz="1200" b="1" dirty="0">
                    <a:latin typeface="+mn-lt"/>
                    <a:ea typeface="+mn-ea"/>
                  </a:rPr>
                  <a:t>0         </a:t>
                </a:r>
                <a:r>
                  <a:rPr lang="nn-NO" altLang="zh-CN" sz="1200" b="1" dirty="0" smtClean="0">
                    <a:latin typeface="+mn-lt"/>
                    <a:ea typeface="+mn-ea"/>
                  </a:rPr>
                  <a:t>     </a:t>
                </a:r>
                <a:r>
                  <a:rPr lang="nn-NO" altLang="zh-CN" sz="1200" b="1" dirty="0">
                    <a:latin typeface="+mn-lt"/>
                    <a:ea typeface="+mn-ea"/>
                  </a:rPr>
                  <a:t>i</a:t>
                </a:r>
                <a:endParaRPr lang="en-US" altLang="zh-CN" sz="1200" b="1" dirty="0">
                  <a:latin typeface="+mn-lt"/>
                  <a:ea typeface="+mn-ea"/>
                </a:endParaRPr>
              </a:p>
            </p:txBody>
          </p:sp>
        </p:grpSp>
        <p:pic>
          <p:nvPicPr>
            <p:cNvPr id="7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237059" y="3561000"/>
              <a:ext cx="628652" cy="514351"/>
            </a:xfrm>
            <a:prstGeom prst="rect">
              <a:avLst/>
            </a:prstGeom>
            <a:noFill/>
          </p:spPr>
        </p:pic>
        <p:pic>
          <p:nvPicPr>
            <p:cNvPr id="7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61554" y="2508200"/>
              <a:ext cx="628652" cy="514351"/>
            </a:xfrm>
            <a:prstGeom prst="rect">
              <a:avLst/>
            </a:prstGeom>
            <a:noFill/>
          </p:spPr>
        </p:pic>
        <p:pic>
          <p:nvPicPr>
            <p:cNvPr id="7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60938" y="4552806"/>
              <a:ext cx="628652" cy="514351"/>
            </a:xfrm>
            <a:prstGeom prst="rect">
              <a:avLst/>
            </a:prstGeom>
            <a:noFill/>
          </p:spPr>
        </p:pic>
        <p:pic>
          <p:nvPicPr>
            <p:cNvPr id="8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945186" y="3526508"/>
              <a:ext cx="628652" cy="514351"/>
            </a:xfrm>
            <a:prstGeom prst="rect">
              <a:avLst/>
            </a:prstGeom>
            <a:noFill/>
          </p:spPr>
        </p:pic>
        <p:pic>
          <p:nvPicPr>
            <p:cNvPr id="8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669516" y="3562303"/>
              <a:ext cx="628652" cy="514351"/>
            </a:xfrm>
            <a:prstGeom prst="rect">
              <a:avLst/>
            </a:prstGeom>
            <a:noFill/>
          </p:spPr>
        </p:pic>
      </p:grpSp>
    </p:spTree>
    <p:extLst>
      <p:ext uri="{BB962C8B-B14F-4D97-AF65-F5344CB8AC3E}">
        <p14:creationId xmlns:p14="http://schemas.microsoft.com/office/powerpoint/2010/main" val="15079894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912285" y="5411187"/>
            <a:ext cx="10560048" cy="970141"/>
          </a:xfrm>
        </p:spPr>
        <p:txBody>
          <a:bodyPr/>
          <a:lstStyle/>
          <a:p>
            <a:r>
              <a:rPr lang="en-US" altLang="zh-CN" sz="2000" dirty="0" smtClean="0"/>
              <a:t>BGP Route Advertisement Rule 2: Advertise the Optimal Route Obtained Through EBGP to All BGP </a:t>
            </a:r>
            <a:r>
              <a:rPr lang="en-US" altLang="zh-CN" sz="2000" dirty="0" smtClean="0"/>
              <a:t>Neighbors.</a:t>
            </a:r>
            <a:endParaRPr lang="zh-CN" altLang="en-US" sz="2000" dirty="0"/>
          </a:p>
        </p:txBody>
      </p:sp>
      <p:sp>
        <p:nvSpPr>
          <p:cNvPr id="5" name="文本占位符 4"/>
          <p:cNvSpPr>
            <a:spLocks noGrp="1"/>
          </p:cNvSpPr>
          <p:nvPr>
            <p:ph type="body" sz="quarter" idx="12"/>
          </p:nvPr>
        </p:nvSpPr>
        <p:spPr/>
        <p:txBody>
          <a:bodyPr/>
          <a:lstStyle/>
          <a:p>
            <a:r>
              <a:rPr lang="en-US" altLang="zh-CN" smtClean="0"/>
              <a:t>BGP Route Advertisement Rule (2)</a:t>
            </a:r>
            <a:endParaRPr lang="zh-CN" altLang="en-US" dirty="0"/>
          </a:p>
        </p:txBody>
      </p:sp>
      <p:grpSp>
        <p:nvGrpSpPr>
          <p:cNvPr id="6" name="组合 5"/>
          <p:cNvGrpSpPr/>
          <p:nvPr/>
        </p:nvGrpSpPr>
        <p:grpSpPr>
          <a:xfrm>
            <a:off x="2225553" y="1323406"/>
            <a:ext cx="6642756" cy="4085814"/>
            <a:chOff x="2225553" y="1323406"/>
            <a:chExt cx="6642756" cy="4085814"/>
          </a:xfrm>
        </p:grpSpPr>
        <p:grpSp>
          <p:nvGrpSpPr>
            <p:cNvPr id="41" name="组合 40"/>
            <p:cNvGrpSpPr/>
            <p:nvPr/>
          </p:nvGrpSpPr>
          <p:grpSpPr>
            <a:xfrm>
              <a:off x="2225553" y="1323406"/>
              <a:ext cx="6642756" cy="4085814"/>
              <a:chOff x="2284322" y="1664804"/>
              <a:chExt cx="6965744" cy="4284476"/>
            </a:xfrm>
          </p:grpSpPr>
          <p:sp>
            <p:nvSpPr>
              <p:cNvPr id="42" name="AutoShape 17"/>
              <p:cNvSpPr>
                <a:spLocks noChangeArrowheads="1"/>
              </p:cNvSpPr>
              <p:nvPr/>
            </p:nvSpPr>
            <p:spPr bwMode="auto">
              <a:xfrm>
                <a:off x="3222294" y="5210616"/>
                <a:ext cx="5754026" cy="738664"/>
              </a:xfrm>
              <a:prstGeom prst="roundRect">
                <a:avLst>
                  <a:gd name="adj" fmla="val 0"/>
                </a:avLst>
              </a:prstGeom>
              <a:solidFill>
                <a:schemeClr val="bg1">
                  <a:lumMod val="85000"/>
                </a:schemeClr>
              </a:solidFill>
              <a:ln w="12700" algn="ctr">
                <a:noFill/>
                <a:round/>
                <a:headEnd/>
                <a:tailEnd/>
              </a:ln>
              <a:effectLst/>
            </p:spPr>
            <p:txBody>
              <a:bodyPr wrap="square" lIns="0" tIns="0" rIns="0" bIns="0" anchor="ctr" anchorCtr="1">
                <a:spAutoFit/>
              </a:bodyPr>
              <a:lstStyle/>
              <a:p>
                <a:r>
                  <a:rPr lang="en-US" altLang="zh-CN" sz="1200" b="1" dirty="0">
                    <a:latin typeface="+mn-ea"/>
                    <a:ea typeface="+mn-ea"/>
                  </a:rPr>
                  <a:t>&lt;RTD&gt;display </a:t>
                </a:r>
                <a:r>
                  <a:rPr lang="en-US" altLang="zh-CN" sz="1200" b="1" dirty="0" err="1">
                    <a:latin typeface="+mn-ea"/>
                    <a:ea typeface="+mn-ea"/>
                  </a:rPr>
                  <a:t>bgp</a:t>
                </a:r>
                <a:r>
                  <a:rPr lang="en-US" altLang="zh-CN" sz="1200" b="1" dirty="0">
                    <a:latin typeface="+mn-ea"/>
                    <a:ea typeface="+mn-ea"/>
                  </a:rPr>
                  <a:t> routing-table  </a:t>
                </a:r>
              </a:p>
              <a:p>
                <a:endParaRPr lang="en-US" altLang="zh-CN" sz="1200" b="1" dirty="0">
                  <a:latin typeface="+mn-ea"/>
                  <a:ea typeface="+mn-ea"/>
                </a:endParaRPr>
              </a:p>
              <a:p>
                <a:r>
                  <a:rPr lang="en-US" altLang="zh-CN" sz="1200" b="1" dirty="0">
                    <a:latin typeface="+mn-ea"/>
                    <a:ea typeface="+mn-ea"/>
                  </a:rPr>
                  <a:t>      </a:t>
                </a:r>
                <a:r>
                  <a:rPr lang="en-US" altLang="zh-CN" sz="1200" b="1" dirty="0" smtClean="0">
                    <a:latin typeface="+mn-ea"/>
                    <a:ea typeface="+mn-ea"/>
                  </a:rPr>
                  <a:t>  </a:t>
                </a:r>
                <a:r>
                  <a:rPr lang="en-US" altLang="zh-CN" sz="1200" b="1" dirty="0">
                    <a:latin typeface="+mn-ea"/>
                    <a:ea typeface="+mn-ea"/>
                  </a:rPr>
                  <a:t>Network          </a:t>
                </a:r>
                <a:r>
                  <a:rPr lang="en-US" altLang="zh-CN" sz="1200" b="1" dirty="0" err="1">
                    <a:latin typeface="+mn-ea"/>
                    <a:ea typeface="+mn-ea"/>
                  </a:rPr>
                  <a:t>NextHop</a:t>
                </a:r>
                <a:r>
                  <a:rPr lang="en-US" altLang="zh-CN" sz="1200" b="1" dirty="0">
                    <a:latin typeface="+mn-ea"/>
                    <a:ea typeface="+mn-ea"/>
                  </a:rPr>
                  <a:t>     MED     </a:t>
                </a:r>
                <a:r>
                  <a:rPr lang="en-US" altLang="zh-CN" sz="1200" b="1" dirty="0" err="1">
                    <a:latin typeface="+mn-ea"/>
                    <a:ea typeface="+mn-ea"/>
                  </a:rPr>
                  <a:t>LocPrf</a:t>
                </a:r>
                <a:r>
                  <a:rPr lang="en-US" altLang="zh-CN" sz="1200" b="1" dirty="0">
                    <a:latin typeface="+mn-ea"/>
                    <a:ea typeface="+mn-ea"/>
                  </a:rPr>
                  <a:t>    </a:t>
                </a:r>
                <a:r>
                  <a:rPr lang="en-US" altLang="zh-CN" sz="1200" b="1" dirty="0" err="1">
                    <a:latin typeface="+mn-ea"/>
                    <a:ea typeface="+mn-ea"/>
                  </a:rPr>
                  <a:t>PrefVal</a:t>
                </a:r>
                <a:r>
                  <a:rPr lang="en-US" altLang="zh-CN" sz="1200" b="1" dirty="0">
                    <a:latin typeface="+mn-ea"/>
                    <a:ea typeface="+mn-ea"/>
                  </a:rPr>
                  <a:t>   Path/</a:t>
                </a:r>
                <a:r>
                  <a:rPr lang="en-US" altLang="zh-CN" sz="1200" b="1" dirty="0" err="1">
                    <a:latin typeface="+mn-ea"/>
                    <a:ea typeface="+mn-ea"/>
                  </a:rPr>
                  <a:t>Ogn</a:t>
                </a:r>
                <a:endParaRPr lang="en-US" altLang="zh-CN" sz="1200" b="1" dirty="0">
                  <a:latin typeface="+mn-ea"/>
                  <a:ea typeface="+mn-ea"/>
                </a:endParaRPr>
              </a:p>
              <a:p>
                <a:r>
                  <a:rPr lang="nn-NO" altLang="zh-CN" sz="1200" b="1" dirty="0">
                    <a:latin typeface="+mn-ea"/>
                    <a:ea typeface="+mn-ea"/>
                  </a:rPr>
                  <a:t>*&gt;   100.0.0.0/24    10.1.24.2                                </a:t>
                </a:r>
                <a:r>
                  <a:rPr lang="nn-NO" altLang="zh-CN" sz="1200" b="1" dirty="0" smtClean="0">
                    <a:latin typeface="+mn-ea"/>
                    <a:ea typeface="+mn-ea"/>
                  </a:rPr>
                  <a:t>  0             200 </a:t>
                </a:r>
                <a:r>
                  <a:rPr lang="nn-NO" altLang="zh-CN" sz="1200" b="1" dirty="0">
                    <a:latin typeface="+mn-ea"/>
                    <a:ea typeface="+mn-ea"/>
                  </a:rPr>
                  <a:t>100i</a:t>
                </a:r>
                <a:endParaRPr lang="zh-CN" altLang="en-US" sz="1200" b="1" dirty="0">
                  <a:latin typeface="+mn-ea"/>
                  <a:ea typeface="+mn-ea"/>
                </a:endParaRPr>
              </a:p>
            </p:txBody>
          </p:sp>
          <p:sp>
            <p:nvSpPr>
              <p:cNvPr id="49" name="圆角矩形 48"/>
              <p:cNvSpPr/>
              <p:nvPr/>
            </p:nvSpPr>
            <p:spPr bwMode="auto">
              <a:xfrm>
                <a:off x="5421272" y="2600328"/>
                <a:ext cx="3828794" cy="1098121"/>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50" name="圆角矩形 49"/>
              <p:cNvSpPr/>
              <p:nvPr/>
            </p:nvSpPr>
            <p:spPr bwMode="auto">
              <a:xfrm>
                <a:off x="5551110" y="3953380"/>
                <a:ext cx="1555140" cy="1098121"/>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51" name="圆角矩形 50"/>
              <p:cNvSpPr/>
              <p:nvPr/>
            </p:nvSpPr>
            <p:spPr bwMode="auto">
              <a:xfrm>
                <a:off x="3072005" y="2618329"/>
                <a:ext cx="1555140" cy="1098121"/>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cxnSp>
            <p:nvCxnSpPr>
              <p:cNvPr id="52" name="直接连接符 51"/>
              <p:cNvCxnSpPr/>
              <p:nvPr/>
            </p:nvCxnSpPr>
            <p:spPr bwMode="auto">
              <a:xfrm>
                <a:off x="3237398" y="3122385"/>
                <a:ext cx="25202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直接连接符 54"/>
              <p:cNvCxnSpPr/>
              <p:nvPr/>
            </p:nvCxnSpPr>
            <p:spPr bwMode="auto">
              <a:xfrm>
                <a:off x="3237398" y="3014373"/>
                <a:ext cx="0" cy="25202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6" name="直接连接符 55"/>
              <p:cNvCxnSpPr/>
              <p:nvPr/>
            </p:nvCxnSpPr>
            <p:spPr bwMode="auto">
              <a:xfrm flipH="1">
                <a:off x="4079776" y="3122385"/>
                <a:ext cx="1980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8" name="直接连接符 57"/>
              <p:cNvCxnSpPr/>
              <p:nvPr/>
            </p:nvCxnSpPr>
            <p:spPr bwMode="auto">
              <a:xfrm flipH="1">
                <a:off x="6492044" y="3122385"/>
                <a:ext cx="1872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9" name="直接连接符 58"/>
              <p:cNvCxnSpPr/>
              <p:nvPr/>
            </p:nvCxnSpPr>
            <p:spPr bwMode="auto">
              <a:xfrm flipV="1">
                <a:off x="6227475" y="3428419"/>
                <a:ext cx="0" cy="864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 Box 18"/>
              <p:cNvSpPr txBox="1">
                <a:spLocks noChangeArrowheads="1"/>
              </p:cNvSpPr>
              <p:nvPr/>
            </p:nvSpPr>
            <p:spPr bwMode="auto">
              <a:xfrm>
                <a:off x="3376304" y="3409255"/>
                <a:ext cx="946542" cy="338554"/>
              </a:xfrm>
              <a:prstGeom prst="rect">
                <a:avLst/>
              </a:prstGeom>
              <a:noFill/>
              <a:ln w="9525" algn="ctr">
                <a:noFill/>
                <a:miter lim="800000"/>
                <a:headEnd/>
                <a:tailEnd/>
              </a:ln>
            </p:spPr>
            <p:txBody>
              <a:bodyPr wrap="square">
                <a:spAutoFit/>
              </a:bodyPr>
              <a:lstStyle/>
              <a:p>
                <a:pPr algn="ctr" defTabSz="784225" eaLnBrk="0" fontAlgn="base" hangingPunct="0"/>
                <a:r>
                  <a:rPr lang="en-US" altLang="zh-CN" sz="1600" b="1" dirty="0">
                    <a:latin typeface="+mn-ea"/>
                    <a:ea typeface="+mn-ea"/>
                  </a:rPr>
                  <a:t>AS 100</a:t>
                </a:r>
              </a:p>
            </p:txBody>
          </p:sp>
          <p:sp>
            <p:nvSpPr>
              <p:cNvPr id="61" name="Text Box 18"/>
              <p:cNvSpPr txBox="1">
                <a:spLocks noChangeArrowheads="1"/>
              </p:cNvSpPr>
              <p:nvPr/>
            </p:nvSpPr>
            <p:spPr bwMode="auto">
              <a:xfrm>
                <a:off x="8238561" y="3409255"/>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200</a:t>
                </a:r>
              </a:p>
            </p:txBody>
          </p:sp>
          <p:sp>
            <p:nvSpPr>
              <p:cNvPr id="62" name="Text Box 18"/>
              <p:cNvSpPr txBox="1">
                <a:spLocks noChangeArrowheads="1"/>
              </p:cNvSpPr>
              <p:nvPr/>
            </p:nvSpPr>
            <p:spPr bwMode="auto">
              <a:xfrm>
                <a:off x="5848991" y="4741403"/>
                <a:ext cx="9028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AS 300</a:t>
                </a:r>
              </a:p>
            </p:txBody>
          </p:sp>
          <p:sp>
            <p:nvSpPr>
              <p:cNvPr id="63" name="Text Box 18"/>
              <p:cNvSpPr txBox="1">
                <a:spLocks noChangeArrowheads="1"/>
              </p:cNvSpPr>
              <p:nvPr/>
            </p:nvSpPr>
            <p:spPr bwMode="auto">
              <a:xfrm>
                <a:off x="3532238" y="2607968"/>
                <a:ext cx="54002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RTA</a:t>
                </a:r>
              </a:p>
            </p:txBody>
          </p:sp>
          <p:sp>
            <p:nvSpPr>
              <p:cNvPr id="64" name="Text Box 18"/>
              <p:cNvSpPr txBox="1">
                <a:spLocks noChangeArrowheads="1"/>
              </p:cNvSpPr>
              <p:nvPr/>
            </p:nvSpPr>
            <p:spPr bwMode="auto">
              <a:xfrm>
                <a:off x="5964887" y="2576695"/>
                <a:ext cx="55335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RTB</a:t>
                </a:r>
              </a:p>
            </p:txBody>
          </p:sp>
          <p:sp>
            <p:nvSpPr>
              <p:cNvPr id="67" name="Text Box 18"/>
              <p:cNvSpPr txBox="1">
                <a:spLocks noChangeArrowheads="1"/>
              </p:cNvSpPr>
              <p:nvPr/>
            </p:nvSpPr>
            <p:spPr bwMode="auto">
              <a:xfrm>
                <a:off x="8354506" y="2576695"/>
                <a:ext cx="5311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RTC</a:t>
                </a:r>
              </a:p>
            </p:txBody>
          </p:sp>
          <p:sp>
            <p:nvSpPr>
              <p:cNvPr id="68" name="Text Box 18"/>
              <p:cNvSpPr txBox="1">
                <a:spLocks noChangeArrowheads="1"/>
              </p:cNvSpPr>
              <p:nvPr/>
            </p:nvSpPr>
            <p:spPr bwMode="auto">
              <a:xfrm>
                <a:off x="6612958" y="4290772"/>
                <a:ext cx="560603"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RTD</a:t>
                </a:r>
              </a:p>
            </p:txBody>
          </p:sp>
          <p:sp>
            <p:nvSpPr>
              <p:cNvPr id="69" name="Text Box 18"/>
              <p:cNvSpPr txBox="1">
                <a:spLocks noChangeArrowheads="1"/>
              </p:cNvSpPr>
              <p:nvPr/>
            </p:nvSpPr>
            <p:spPr bwMode="auto">
              <a:xfrm>
                <a:off x="4678755" y="3282661"/>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sp>
            <p:nvSpPr>
              <p:cNvPr id="70" name="Text Box 18"/>
              <p:cNvSpPr txBox="1">
                <a:spLocks noChangeArrowheads="1"/>
              </p:cNvSpPr>
              <p:nvPr/>
            </p:nvSpPr>
            <p:spPr bwMode="auto">
              <a:xfrm>
                <a:off x="5550107" y="3681029"/>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sp>
            <p:nvSpPr>
              <p:cNvPr id="71" name="Text Box 18"/>
              <p:cNvSpPr txBox="1">
                <a:spLocks noChangeArrowheads="1"/>
              </p:cNvSpPr>
              <p:nvPr/>
            </p:nvSpPr>
            <p:spPr bwMode="auto">
              <a:xfrm>
                <a:off x="7134047" y="3282661"/>
                <a:ext cx="62389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IBGP</a:t>
                </a:r>
              </a:p>
            </p:txBody>
          </p:sp>
          <p:sp>
            <p:nvSpPr>
              <p:cNvPr id="72" name="Text Box 18"/>
              <p:cNvSpPr txBox="1">
                <a:spLocks noChangeArrowheads="1"/>
              </p:cNvSpPr>
              <p:nvPr/>
            </p:nvSpPr>
            <p:spPr bwMode="auto">
              <a:xfrm>
                <a:off x="6788425" y="2831816"/>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10.1.23.0/24</a:t>
                </a:r>
              </a:p>
            </p:txBody>
          </p:sp>
          <p:sp>
            <p:nvSpPr>
              <p:cNvPr id="75" name="Text Box 18"/>
              <p:cNvSpPr txBox="1">
                <a:spLocks noChangeArrowheads="1"/>
              </p:cNvSpPr>
              <p:nvPr/>
            </p:nvSpPr>
            <p:spPr bwMode="auto">
              <a:xfrm>
                <a:off x="4350544" y="2831816"/>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10.1.12.0/24</a:t>
                </a:r>
              </a:p>
            </p:txBody>
          </p:sp>
          <p:sp>
            <p:nvSpPr>
              <p:cNvPr id="88" name="Text Box 18"/>
              <p:cNvSpPr txBox="1">
                <a:spLocks noChangeArrowheads="1"/>
              </p:cNvSpPr>
              <p:nvPr/>
            </p:nvSpPr>
            <p:spPr bwMode="auto">
              <a:xfrm>
                <a:off x="6318147" y="3681029"/>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10.1.24.0/24</a:t>
                </a:r>
              </a:p>
            </p:txBody>
          </p:sp>
          <p:cxnSp>
            <p:nvCxnSpPr>
              <p:cNvPr id="92" name="直接连接符 91"/>
              <p:cNvCxnSpPr/>
              <p:nvPr/>
            </p:nvCxnSpPr>
            <p:spPr bwMode="auto">
              <a:xfrm flipH="1">
                <a:off x="6668524" y="3266401"/>
                <a:ext cx="1548172" cy="0"/>
              </a:xfrm>
              <a:prstGeom prst="line">
                <a:avLst/>
              </a:prstGeom>
              <a:solidFill>
                <a:schemeClr val="accent1"/>
              </a:solidFill>
              <a:ln w="28575" cap="flat" cmpd="sng" algn="ctr">
                <a:solidFill>
                  <a:schemeClr val="tx1"/>
                </a:solidFill>
                <a:prstDash val="sysDash"/>
                <a:round/>
                <a:headEnd type="triangle" w="med" len="med"/>
                <a:tailEnd type="none" w="med" len="med"/>
              </a:ln>
              <a:effectLst/>
            </p:spPr>
          </p:cxnSp>
          <p:cxnSp>
            <p:nvCxnSpPr>
              <p:cNvPr id="93" name="直接连接符 92"/>
              <p:cNvCxnSpPr/>
              <p:nvPr/>
            </p:nvCxnSpPr>
            <p:spPr bwMode="auto">
              <a:xfrm flipH="1">
                <a:off x="4290514" y="3259866"/>
                <a:ext cx="1443650" cy="0"/>
              </a:xfrm>
              <a:prstGeom prst="line">
                <a:avLst/>
              </a:prstGeom>
              <a:solidFill>
                <a:schemeClr val="accent1"/>
              </a:solidFill>
              <a:ln w="28575" cap="flat" cmpd="sng" algn="ctr">
                <a:solidFill>
                  <a:schemeClr val="tx1"/>
                </a:solidFill>
                <a:prstDash val="sysDash"/>
                <a:round/>
                <a:headEnd type="triangle" w="med" len="med"/>
                <a:tailEnd type="none" w="med" len="med"/>
              </a:ln>
              <a:effectLst/>
            </p:spPr>
          </p:cxnSp>
          <p:sp>
            <p:nvSpPr>
              <p:cNvPr id="94" name="Text Box 18"/>
              <p:cNvSpPr txBox="1">
                <a:spLocks noChangeArrowheads="1"/>
              </p:cNvSpPr>
              <p:nvPr/>
            </p:nvSpPr>
            <p:spPr bwMode="auto">
              <a:xfrm>
                <a:off x="2284322" y="2742600"/>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100.0.0.0/24</a:t>
                </a:r>
              </a:p>
            </p:txBody>
          </p:sp>
          <p:cxnSp>
            <p:nvCxnSpPr>
              <p:cNvPr id="95" name="直接连接符 94"/>
              <p:cNvCxnSpPr/>
              <p:nvPr/>
            </p:nvCxnSpPr>
            <p:spPr bwMode="auto">
              <a:xfrm flipV="1">
                <a:off x="6369746" y="3483006"/>
                <a:ext cx="0" cy="666074"/>
              </a:xfrm>
              <a:prstGeom prst="line">
                <a:avLst/>
              </a:prstGeom>
              <a:solidFill>
                <a:schemeClr val="accent1"/>
              </a:solidFill>
              <a:ln w="28575" cap="flat" cmpd="sng" algn="ctr">
                <a:solidFill>
                  <a:schemeClr val="tx1"/>
                </a:solidFill>
                <a:prstDash val="sysDash"/>
                <a:round/>
                <a:headEnd type="triangle" w="med" len="med"/>
                <a:tailEnd type="none" w="med" len="med"/>
              </a:ln>
              <a:effectLst/>
            </p:spPr>
          </p:cxnSp>
          <p:sp>
            <p:nvSpPr>
              <p:cNvPr id="96" name="AutoShape 17"/>
              <p:cNvSpPr>
                <a:spLocks noChangeArrowheads="1"/>
              </p:cNvSpPr>
              <p:nvPr/>
            </p:nvSpPr>
            <p:spPr bwMode="auto">
              <a:xfrm>
                <a:off x="3289231" y="1664804"/>
                <a:ext cx="5596446" cy="738664"/>
              </a:xfrm>
              <a:prstGeom prst="roundRect">
                <a:avLst>
                  <a:gd name="adj" fmla="val 0"/>
                </a:avLst>
              </a:prstGeom>
              <a:solidFill>
                <a:schemeClr val="bg1">
                  <a:lumMod val="85000"/>
                </a:schemeClr>
              </a:solidFill>
              <a:ln w="12700" algn="ctr">
                <a:noFill/>
                <a:round/>
                <a:headEnd/>
                <a:tailEnd/>
              </a:ln>
              <a:effectLst/>
            </p:spPr>
            <p:txBody>
              <a:bodyPr wrap="square" lIns="0" tIns="0" rIns="0" bIns="0" anchor="ctr" anchorCtr="1">
                <a:spAutoFit/>
              </a:bodyPr>
              <a:lstStyle/>
              <a:p>
                <a:r>
                  <a:rPr lang="en-US" altLang="zh-CN" sz="1200" b="1" dirty="0">
                    <a:latin typeface="+mn-ea"/>
                    <a:ea typeface="+mn-ea"/>
                  </a:rPr>
                  <a:t>&lt;RTC&gt;display </a:t>
                </a:r>
                <a:r>
                  <a:rPr lang="en-US" altLang="zh-CN" sz="1200" b="1" dirty="0" err="1">
                    <a:latin typeface="+mn-ea"/>
                    <a:ea typeface="+mn-ea"/>
                  </a:rPr>
                  <a:t>bgp</a:t>
                </a:r>
                <a:r>
                  <a:rPr lang="en-US" altLang="zh-CN" sz="1200" b="1" dirty="0">
                    <a:latin typeface="+mn-ea"/>
                    <a:ea typeface="+mn-ea"/>
                  </a:rPr>
                  <a:t> routing-table  </a:t>
                </a:r>
              </a:p>
              <a:p>
                <a:endParaRPr lang="en-US" altLang="zh-CN" sz="1200" b="1" dirty="0">
                  <a:latin typeface="+mn-ea"/>
                  <a:ea typeface="+mn-ea"/>
                </a:endParaRPr>
              </a:p>
              <a:p>
                <a:r>
                  <a:rPr lang="en-US" altLang="zh-CN" sz="1200" b="1" dirty="0">
                    <a:latin typeface="+mn-ea"/>
                    <a:ea typeface="+mn-ea"/>
                  </a:rPr>
                  <a:t>       </a:t>
                </a:r>
                <a:r>
                  <a:rPr lang="en-US" altLang="zh-CN" sz="1200" b="1" dirty="0" smtClean="0">
                    <a:latin typeface="+mn-ea"/>
                    <a:ea typeface="+mn-ea"/>
                  </a:rPr>
                  <a:t> Network          </a:t>
                </a:r>
                <a:r>
                  <a:rPr lang="en-US" altLang="zh-CN" sz="1200" b="1" dirty="0" err="1" smtClean="0">
                    <a:latin typeface="+mn-ea"/>
                    <a:ea typeface="+mn-ea"/>
                  </a:rPr>
                  <a:t>NextHop</a:t>
                </a:r>
                <a:r>
                  <a:rPr lang="en-US" altLang="zh-CN" sz="1200" b="1" dirty="0">
                    <a:latin typeface="+mn-ea"/>
                    <a:ea typeface="+mn-ea"/>
                  </a:rPr>
                  <a:t> </a:t>
                </a:r>
                <a:r>
                  <a:rPr lang="en-US" altLang="zh-CN" sz="1200" b="1" dirty="0" smtClean="0">
                    <a:latin typeface="+mn-ea"/>
                    <a:ea typeface="+mn-ea"/>
                  </a:rPr>
                  <a:t>  MED    </a:t>
                </a:r>
                <a:r>
                  <a:rPr lang="en-US" altLang="zh-CN" sz="1200" b="1" dirty="0" err="1">
                    <a:latin typeface="+mn-ea"/>
                    <a:ea typeface="+mn-ea"/>
                  </a:rPr>
                  <a:t>LocPrf</a:t>
                </a:r>
                <a:r>
                  <a:rPr lang="en-US" altLang="zh-CN" sz="1200" b="1" dirty="0">
                    <a:latin typeface="+mn-ea"/>
                    <a:ea typeface="+mn-ea"/>
                  </a:rPr>
                  <a:t>   </a:t>
                </a:r>
                <a:r>
                  <a:rPr lang="en-US" altLang="zh-CN" sz="1200" b="1" dirty="0" err="1">
                    <a:latin typeface="+mn-ea"/>
                    <a:ea typeface="+mn-ea"/>
                  </a:rPr>
                  <a:t>PrefVal</a:t>
                </a:r>
                <a:r>
                  <a:rPr lang="en-US" altLang="zh-CN" sz="1200" b="1" dirty="0">
                    <a:latin typeface="+mn-ea"/>
                    <a:ea typeface="+mn-ea"/>
                  </a:rPr>
                  <a:t>   Path/</a:t>
                </a:r>
                <a:r>
                  <a:rPr lang="en-US" altLang="zh-CN" sz="1200" b="1" dirty="0" err="1">
                    <a:latin typeface="+mn-ea"/>
                    <a:ea typeface="+mn-ea"/>
                  </a:rPr>
                  <a:t>Ogn</a:t>
                </a:r>
                <a:endParaRPr lang="en-US" altLang="zh-CN" sz="1200" b="1" dirty="0">
                  <a:latin typeface="+mn-ea"/>
                  <a:ea typeface="+mn-ea"/>
                </a:endParaRPr>
              </a:p>
              <a:p>
                <a:r>
                  <a:rPr lang="zh-CN" altLang="en-US" sz="1200" b="1" dirty="0">
                    <a:latin typeface="+mn-ea"/>
                    <a:ea typeface="+mn-ea"/>
                  </a:rPr>
                  <a:t> *</a:t>
                </a:r>
                <a:r>
                  <a:rPr lang="nn-NO" altLang="zh-CN" sz="1200" b="1" dirty="0">
                    <a:latin typeface="+mn-ea"/>
                    <a:ea typeface="+mn-ea"/>
                  </a:rPr>
                  <a:t>&gt;i </a:t>
                </a:r>
                <a:r>
                  <a:rPr lang="nn-NO" altLang="zh-CN" sz="1200" b="1" dirty="0" smtClean="0">
                    <a:latin typeface="+mn-ea"/>
                    <a:ea typeface="+mn-ea"/>
                  </a:rPr>
                  <a:t>100.0.0.0/24    </a:t>
                </a:r>
                <a:r>
                  <a:rPr lang="nn-NO" altLang="zh-CN" sz="1200" b="1" dirty="0">
                    <a:latin typeface="+mn-ea"/>
                    <a:ea typeface="+mn-ea"/>
                  </a:rPr>
                  <a:t>10.1.12.1    0         100        0          </a:t>
                </a:r>
                <a:r>
                  <a:rPr lang="nn-NO" altLang="zh-CN" sz="1200" b="1" dirty="0" smtClean="0">
                    <a:latin typeface="+mn-ea"/>
                    <a:ea typeface="+mn-ea"/>
                  </a:rPr>
                  <a:t>   </a:t>
                </a:r>
                <a:r>
                  <a:rPr lang="nn-NO" altLang="zh-CN" sz="1200" b="1" dirty="0">
                    <a:latin typeface="+mn-ea"/>
                    <a:ea typeface="+mn-ea"/>
                  </a:rPr>
                  <a:t>100i</a:t>
                </a:r>
                <a:endParaRPr lang="zh-CN" altLang="en-US" sz="1200" b="1" dirty="0">
                  <a:latin typeface="+mn-ea"/>
                  <a:ea typeface="+mn-ea"/>
                </a:endParaRPr>
              </a:p>
            </p:txBody>
          </p:sp>
          <p:cxnSp>
            <p:nvCxnSpPr>
              <p:cNvPr id="97" name="直接连接符 96"/>
              <p:cNvCxnSpPr/>
              <p:nvPr/>
            </p:nvCxnSpPr>
            <p:spPr bwMode="auto">
              <a:xfrm flipH="1" flipV="1">
                <a:off x="7693047" y="2399769"/>
                <a:ext cx="710623" cy="614606"/>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98" name="直接连接符 97"/>
              <p:cNvCxnSpPr/>
              <p:nvPr/>
            </p:nvCxnSpPr>
            <p:spPr bwMode="auto">
              <a:xfrm flipH="1">
                <a:off x="5183267" y="4452644"/>
                <a:ext cx="735687" cy="766808"/>
              </a:xfrm>
              <a:prstGeom prst="line">
                <a:avLst/>
              </a:prstGeom>
              <a:solidFill>
                <a:schemeClr val="accent1"/>
              </a:solidFill>
              <a:ln w="28575" cap="flat" cmpd="sng" algn="ctr">
                <a:solidFill>
                  <a:srgbClr val="C00000"/>
                </a:solidFill>
                <a:prstDash val="sysDot"/>
                <a:round/>
                <a:headEnd type="none" w="med" len="med"/>
                <a:tailEnd type="none" w="med" len="med"/>
              </a:ln>
              <a:effectLst/>
            </p:spPr>
          </p:cxnSp>
          <p:pic>
            <p:nvPicPr>
              <p:cNvPr id="10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351687" y="2872682"/>
                <a:ext cx="628652" cy="514351"/>
              </a:xfrm>
              <a:prstGeom prst="rect">
                <a:avLst/>
              </a:prstGeom>
              <a:noFill/>
            </p:spPr>
          </p:pic>
          <p:pic>
            <p:nvPicPr>
              <p:cNvPr id="10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918954" y="2836738"/>
                <a:ext cx="628652" cy="514351"/>
              </a:xfrm>
              <a:prstGeom prst="rect">
                <a:avLst/>
              </a:prstGeom>
              <a:noFill/>
            </p:spPr>
          </p:pic>
          <p:pic>
            <p:nvPicPr>
              <p:cNvPr id="10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80840" y="2863545"/>
                <a:ext cx="628652" cy="514351"/>
              </a:xfrm>
              <a:prstGeom prst="rect">
                <a:avLst/>
              </a:prstGeom>
              <a:noFill/>
            </p:spPr>
          </p:pic>
        </p:grpSp>
        <p:pic>
          <p:nvPicPr>
            <p:cNvPr id="10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668292" y="3778883"/>
              <a:ext cx="683985" cy="559624"/>
            </a:xfrm>
            <a:prstGeom prst="rect">
              <a:avLst/>
            </a:prstGeom>
            <a:noFill/>
          </p:spPr>
        </p:pic>
      </p:grpSp>
    </p:spTree>
    <p:extLst>
      <p:ext uri="{BB962C8B-B14F-4D97-AF65-F5344CB8AC3E}">
        <p14:creationId xmlns:p14="http://schemas.microsoft.com/office/powerpoint/2010/main" val="39758416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86236" y="1340768"/>
            <a:ext cx="6010164" cy="4200646"/>
            <a:chOff x="3290192" y="1207282"/>
            <a:chExt cx="7004846" cy="4895854"/>
          </a:xfrm>
        </p:grpSpPr>
        <p:grpSp>
          <p:nvGrpSpPr>
            <p:cNvPr id="39" name="组合 38"/>
            <p:cNvGrpSpPr/>
            <p:nvPr/>
          </p:nvGrpSpPr>
          <p:grpSpPr>
            <a:xfrm>
              <a:off x="3290192" y="1207282"/>
              <a:ext cx="7004846" cy="4895854"/>
              <a:chOff x="3290192" y="1385561"/>
              <a:chExt cx="7004846" cy="4895854"/>
            </a:xfrm>
          </p:grpSpPr>
          <p:sp>
            <p:nvSpPr>
              <p:cNvPr id="40" name="圆角矩形 39"/>
              <p:cNvSpPr/>
              <p:nvPr/>
            </p:nvSpPr>
            <p:spPr bwMode="auto">
              <a:xfrm>
                <a:off x="3883154" y="3577191"/>
                <a:ext cx="4392195" cy="1947944"/>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cxnSp>
            <p:nvCxnSpPr>
              <p:cNvPr id="41" name="直接连接符 40"/>
              <p:cNvCxnSpPr/>
              <p:nvPr/>
            </p:nvCxnSpPr>
            <p:spPr bwMode="auto">
              <a:xfrm>
                <a:off x="4655195" y="5083216"/>
                <a:ext cx="25202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2" name="直接连接符 41"/>
              <p:cNvCxnSpPr/>
              <p:nvPr/>
            </p:nvCxnSpPr>
            <p:spPr bwMode="auto">
              <a:xfrm>
                <a:off x="4655195" y="4951961"/>
                <a:ext cx="0" cy="25202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直接连接符 42"/>
              <p:cNvCxnSpPr/>
              <p:nvPr/>
            </p:nvCxnSpPr>
            <p:spPr bwMode="auto">
              <a:xfrm flipH="1">
                <a:off x="5558785" y="5065213"/>
                <a:ext cx="183271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4" name="直接连接符 43"/>
              <p:cNvCxnSpPr/>
              <p:nvPr/>
            </p:nvCxnSpPr>
            <p:spPr bwMode="auto">
              <a:xfrm flipH="1">
                <a:off x="5215003" y="4014715"/>
                <a:ext cx="916357" cy="7444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5" name="直接连接符 44"/>
              <p:cNvCxnSpPr/>
              <p:nvPr/>
            </p:nvCxnSpPr>
            <p:spPr bwMode="auto">
              <a:xfrm>
                <a:off x="6718968" y="3926078"/>
                <a:ext cx="1073555" cy="88483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6" name="Text Box 18"/>
              <p:cNvSpPr txBox="1">
                <a:spLocks noChangeArrowheads="1"/>
              </p:cNvSpPr>
              <p:nvPr/>
            </p:nvSpPr>
            <p:spPr bwMode="auto">
              <a:xfrm rot="2350417">
                <a:off x="6865221" y="4356506"/>
                <a:ext cx="62389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IBGP</a:t>
                </a:r>
              </a:p>
            </p:txBody>
          </p:sp>
          <p:sp>
            <p:nvSpPr>
              <p:cNvPr id="49" name="Text Box 18"/>
              <p:cNvSpPr txBox="1">
                <a:spLocks noChangeArrowheads="1"/>
              </p:cNvSpPr>
              <p:nvPr/>
            </p:nvSpPr>
            <p:spPr bwMode="auto">
              <a:xfrm rot="19280353">
                <a:off x="5479192" y="4319940"/>
                <a:ext cx="62389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IBGP</a:t>
                </a:r>
              </a:p>
            </p:txBody>
          </p:sp>
          <p:sp>
            <p:nvSpPr>
              <p:cNvPr id="51" name="Text Box 18"/>
              <p:cNvSpPr txBox="1">
                <a:spLocks noChangeArrowheads="1"/>
              </p:cNvSpPr>
              <p:nvPr/>
            </p:nvSpPr>
            <p:spPr bwMode="auto">
              <a:xfrm>
                <a:off x="6198839" y="4752197"/>
                <a:ext cx="62389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IBGP</a:t>
                </a:r>
              </a:p>
            </p:txBody>
          </p:sp>
          <p:sp>
            <p:nvSpPr>
              <p:cNvPr id="52" name="Text Box 18"/>
              <p:cNvSpPr txBox="1">
                <a:spLocks noChangeArrowheads="1"/>
              </p:cNvSpPr>
              <p:nvPr/>
            </p:nvSpPr>
            <p:spPr bwMode="auto">
              <a:xfrm rot="19264619">
                <a:off x="4798995" y="3998947"/>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10.1.12.0/24</a:t>
                </a:r>
              </a:p>
            </p:txBody>
          </p:sp>
          <p:sp>
            <p:nvSpPr>
              <p:cNvPr id="53" name="Text Box 18"/>
              <p:cNvSpPr txBox="1">
                <a:spLocks noChangeArrowheads="1"/>
              </p:cNvSpPr>
              <p:nvPr/>
            </p:nvSpPr>
            <p:spPr bwMode="auto">
              <a:xfrm rot="2369229">
                <a:off x="6776513" y="4103164"/>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10.1.23.0/24</a:t>
                </a:r>
              </a:p>
            </p:txBody>
          </p:sp>
          <p:sp>
            <p:nvSpPr>
              <p:cNvPr id="54" name="Text Box 18"/>
              <p:cNvSpPr txBox="1">
                <a:spLocks noChangeArrowheads="1"/>
              </p:cNvSpPr>
              <p:nvPr/>
            </p:nvSpPr>
            <p:spPr bwMode="auto">
              <a:xfrm>
                <a:off x="5819212" y="5167986"/>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10.1.13.0/24</a:t>
                </a:r>
              </a:p>
            </p:txBody>
          </p:sp>
          <p:sp>
            <p:nvSpPr>
              <p:cNvPr id="55" name="Text Box 18"/>
              <p:cNvSpPr txBox="1">
                <a:spLocks noChangeArrowheads="1"/>
              </p:cNvSpPr>
              <p:nvPr/>
            </p:nvSpPr>
            <p:spPr bwMode="auto">
              <a:xfrm>
                <a:off x="4417446" y="5220551"/>
                <a:ext cx="54002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RTA</a:t>
                </a:r>
              </a:p>
            </p:txBody>
          </p:sp>
          <p:sp>
            <p:nvSpPr>
              <p:cNvPr id="56" name="Text Box 18"/>
              <p:cNvSpPr txBox="1">
                <a:spLocks noChangeArrowheads="1"/>
              </p:cNvSpPr>
              <p:nvPr/>
            </p:nvSpPr>
            <p:spPr bwMode="auto">
              <a:xfrm>
                <a:off x="6167936" y="3510005"/>
                <a:ext cx="55335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RTB</a:t>
                </a:r>
              </a:p>
            </p:txBody>
          </p:sp>
          <p:sp>
            <p:nvSpPr>
              <p:cNvPr id="57" name="Text Box 18"/>
              <p:cNvSpPr txBox="1">
                <a:spLocks noChangeArrowheads="1"/>
              </p:cNvSpPr>
              <p:nvPr/>
            </p:nvSpPr>
            <p:spPr bwMode="auto">
              <a:xfrm>
                <a:off x="8012674" y="4981590"/>
                <a:ext cx="5311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RTC</a:t>
                </a:r>
              </a:p>
            </p:txBody>
          </p:sp>
          <p:sp>
            <p:nvSpPr>
              <p:cNvPr id="58" name="Text Box 18"/>
              <p:cNvSpPr txBox="1">
                <a:spLocks noChangeArrowheads="1"/>
              </p:cNvSpPr>
              <p:nvPr/>
            </p:nvSpPr>
            <p:spPr bwMode="auto">
              <a:xfrm>
                <a:off x="3899405" y="3680632"/>
                <a:ext cx="946542" cy="338554"/>
              </a:xfrm>
              <a:prstGeom prst="rect">
                <a:avLst/>
              </a:prstGeom>
              <a:noFill/>
              <a:ln w="9525" algn="ctr">
                <a:noFill/>
                <a:miter lim="800000"/>
                <a:headEnd/>
                <a:tailEnd/>
              </a:ln>
            </p:spPr>
            <p:txBody>
              <a:bodyPr wrap="square">
                <a:spAutoFit/>
              </a:bodyPr>
              <a:lstStyle/>
              <a:p>
                <a:pPr algn="ctr" defTabSz="784225" eaLnBrk="0" fontAlgn="base" hangingPunct="0"/>
                <a:r>
                  <a:rPr lang="en-US" altLang="zh-CN" sz="1600" b="1" dirty="0">
                    <a:latin typeface="+mn-ea"/>
                    <a:ea typeface="+mn-ea"/>
                  </a:rPr>
                  <a:t>AS 100</a:t>
                </a:r>
              </a:p>
            </p:txBody>
          </p:sp>
          <p:sp>
            <p:nvSpPr>
              <p:cNvPr id="65" name="Text Box 18"/>
              <p:cNvSpPr txBox="1">
                <a:spLocks noChangeArrowheads="1"/>
              </p:cNvSpPr>
              <p:nvPr/>
            </p:nvSpPr>
            <p:spPr bwMode="auto">
              <a:xfrm>
                <a:off x="3738123" y="4627926"/>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100.0.0.0/24</a:t>
                </a:r>
              </a:p>
            </p:txBody>
          </p:sp>
          <p:cxnSp>
            <p:nvCxnSpPr>
              <p:cNvPr id="66" name="直接连接符 65"/>
              <p:cNvCxnSpPr/>
              <p:nvPr/>
            </p:nvCxnSpPr>
            <p:spPr bwMode="auto">
              <a:xfrm flipH="1">
                <a:off x="6702056" y="3447359"/>
                <a:ext cx="546072" cy="331529"/>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68" name="AutoShape 17"/>
              <p:cNvSpPr>
                <a:spLocks noChangeArrowheads="1"/>
              </p:cNvSpPr>
              <p:nvPr/>
            </p:nvSpPr>
            <p:spPr bwMode="auto">
              <a:xfrm>
                <a:off x="3602408" y="1385561"/>
                <a:ext cx="6692630" cy="2098475"/>
              </a:xfrm>
              <a:prstGeom prst="roundRect">
                <a:avLst>
                  <a:gd name="adj" fmla="val 0"/>
                </a:avLst>
              </a:prstGeom>
              <a:solidFill>
                <a:schemeClr val="bg1">
                  <a:lumMod val="85000"/>
                </a:schemeClr>
              </a:solidFill>
              <a:ln w="12700" algn="ctr">
                <a:noFill/>
                <a:round/>
                <a:headEnd/>
                <a:tailEnd/>
              </a:ln>
              <a:effectLst/>
            </p:spPr>
            <p:txBody>
              <a:bodyPr wrap="square" lIns="0" tIns="0" rIns="0" bIns="0" anchor="ctr" anchorCtr="1">
                <a:spAutoFit/>
              </a:bodyPr>
              <a:lstStyle/>
              <a:p>
                <a:r>
                  <a:rPr lang="en-US" altLang="zh-CN" sz="900" b="1" dirty="0">
                    <a:latin typeface="+mn-ea"/>
                    <a:ea typeface="+mn-ea"/>
                  </a:rPr>
                  <a:t>&lt;RTB&gt;display </a:t>
                </a:r>
                <a:r>
                  <a:rPr lang="en-US" altLang="zh-CN" sz="900" b="1" dirty="0" err="1">
                    <a:latin typeface="+mn-ea"/>
                    <a:ea typeface="+mn-ea"/>
                  </a:rPr>
                  <a:t>bgp</a:t>
                </a:r>
                <a:r>
                  <a:rPr lang="en-US" altLang="zh-CN" sz="900" b="1" dirty="0">
                    <a:latin typeface="+mn-ea"/>
                    <a:ea typeface="+mn-ea"/>
                  </a:rPr>
                  <a:t> routing-table 100.0.0.0</a:t>
                </a:r>
              </a:p>
              <a:p>
                <a:r>
                  <a:rPr lang="en-US" altLang="zh-CN" sz="900" b="1" dirty="0">
                    <a:latin typeface="+mn-ea"/>
                    <a:ea typeface="+mn-ea"/>
                  </a:rPr>
                  <a:t>BGP local router ID : 2.2.2.2</a:t>
                </a:r>
              </a:p>
              <a:p>
                <a:r>
                  <a:rPr lang="en-US" altLang="zh-CN" sz="900" b="1" dirty="0">
                    <a:latin typeface="+mn-ea"/>
                    <a:ea typeface="+mn-ea"/>
                  </a:rPr>
                  <a:t> Local AS number : 100</a:t>
                </a:r>
              </a:p>
              <a:p>
                <a:r>
                  <a:rPr lang="en-US" altLang="zh-CN" sz="900" b="1" dirty="0">
                    <a:latin typeface="+mn-ea"/>
                    <a:ea typeface="+mn-ea"/>
                  </a:rPr>
                  <a:t> Paths:   1 available, 1 best, 1 select</a:t>
                </a:r>
              </a:p>
              <a:p>
                <a:r>
                  <a:rPr lang="en-US" altLang="zh-CN" sz="900" b="1" dirty="0">
                    <a:solidFill>
                      <a:srgbClr val="C00000"/>
                    </a:solidFill>
                    <a:latin typeface="+mn-ea"/>
                    <a:ea typeface="+mn-ea"/>
                  </a:rPr>
                  <a:t> BGP routing table entry information of 100.0.0.0/24:</a:t>
                </a:r>
              </a:p>
              <a:p>
                <a:r>
                  <a:rPr lang="en-US" altLang="zh-CN" sz="900" b="1" dirty="0">
                    <a:latin typeface="+mn-ea"/>
                    <a:ea typeface="+mn-ea"/>
                  </a:rPr>
                  <a:t> From: 10.1.12.1 (1.1.1.1)</a:t>
                </a:r>
              </a:p>
              <a:p>
                <a:r>
                  <a:rPr lang="en-US" altLang="zh-CN" sz="900" b="1" dirty="0">
                    <a:latin typeface="+mn-ea"/>
                    <a:ea typeface="+mn-ea"/>
                  </a:rPr>
                  <a:t> Route Duration: 00h01m39s  </a:t>
                </a:r>
              </a:p>
              <a:p>
                <a:r>
                  <a:rPr lang="en-US" altLang="zh-CN" sz="900" b="1" dirty="0">
                    <a:latin typeface="+mn-ea"/>
                    <a:ea typeface="+mn-ea"/>
                  </a:rPr>
                  <a:t> Relay IP </a:t>
                </a:r>
                <a:r>
                  <a:rPr lang="en-US" altLang="zh-CN" sz="900" b="1" dirty="0" err="1">
                    <a:latin typeface="+mn-ea"/>
                    <a:ea typeface="+mn-ea"/>
                  </a:rPr>
                  <a:t>Nexthop</a:t>
                </a:r>
                <a:r>
                  <a:rPr lang="en-US" altLang="zh-CN" sz="900" b="1" dirty="0">
                    <a:latin typeface="+mn-ea"/>
                    <a:ea typeface="+mn-ea"/>
                  </a:rPr>
                  <a:t>: 0.0.0.0</a:t>
                </a:r>
              </a:p>
              <a:p>
                <a:r>
                  <a:rPr lang="en-US" altLang="zh-CN" sz="900" b="1" dirty="0">
                    <a:latin typeface="+mn-ea"/>
                    <a:ea typeface="+mn-ea"/>
                  </a:rPr>
                  <a:t> Relay IP Out-Interface: GigabitEthernet0/0/0</a:t>
                </a:r>
              </a:p>
              <a:p>
                <a:r>
                  <a:rPr lang="en-US" altLang="zh-CN" sz="900" b="1" dirty="0">
                    <a:solidFill>
                      <a:srgbClr val="C00000"/>
                    </a:solidFill>
                    <a:latin typeface="+mn-ea"/>
                    <a:ea typeface="+mn-ea"/>
                  </a:rPr>
                  <a:t> Original </a:t>
                </a:r>
                <a:r>
                  <a:rPr lang="en-US" altLang="zh-CN" sz="900" b="1" dirty="0" err="1">
                    <a:solidFill>
                      <a:srgbClr val="C00000"/>
                    </a:solidFill>
                    <a:latin typeface="+mn-ea"/>
                    <a:ea typeface="+mn-ea"/>
                  </a:rPr>
                  <a:t>nexthop</a:t>
                </a:r>
                <a:r>
                  <a:rPr lang="en-US" altLang="zh-CN" sz="900" b="1" dirty="0">
                    <a:solidFill>
                      <a:srgbClr val="C00000"/>
                    </a:solidFill>
                    <a:latin typeface="+mn-ea"/>
                    <a:ea typeface="+mn-ea"/>
                  </a:rPr>
                  <a:t>: 10.1.12.1</a:t>
                </a:r>
              </a:p>
              <a:p>
                <a:r>
                  <a:rPr lang="en-US" altLang="zh-CN" sz="900" b="1" dirty="0">
                    <a:latin typeface="+mn-ea"/>
                    <a:ea typeface="+mn-ea"/>
                  </a:rPr>
                  <a:t> </a:t>
                </a:r>
                <a:r>
                  <a:rPr lang="en-US" altLang="zh-CN" sz="900" b="1" dirty="0" err="1">
                    <a:latin typeface="+mn-ea"/>
                    <a:ea typeface="+mn-ea"/>
                  </a:rPr>
                  <a:t>Qos</a:t>
                </a:r>
                <a:r>
                  <a:rPr lang="en-US" altLang="zh-CN" sz="900" b="1" dirty="0">
                    <a:latin typeface="+mn-ea"/>
                    <a:ea typeface="+mn-ea"/>
                  </a:rPr>
                  <a:t> information : 0x0</a:t>
                </a:r>
              </a:p>
              <a:p>
                <a:r>
                  <a:rPr lang="en-US" altLang="zh-CN" sz="900" b="1" dirty="0">
                    <a:latin typeface="+mn-ea"/>
                    <a:ea typeface="+mn-ea"/>
                  </a:rPr>
                  <a:t> </a:t>
                </a:r>
                <a:r>
                  <a:rPr lang="en-US" altLang="zh-CN" sz="900" b="1" dirty="0" err="1">
                    <a:latin typeface="+mn-ea"/>
                    <a:ea typeface="+mn-ea"/>
                  </a:rPr>
                  <a:t>AS_Path</a:t>
                </a:r>
                <a:r>
                  <a:rPr lang="en-US" altLang="zh-CN" sz="900" b="1" dirty="0">
                    <a:latin typeface="+mn-ea"/>
                    <a:ea typeface="+mn-ea"/>
                  </a:rPr>
                  <a:t> Nil, origin </a:t>
                </a:r>
                <a:r>
                  <a:rPr lang="en-US" altLang="zh-CN" sz="900" b="1" dirty="0" err="1">
                    <a:latin typeface="+mn-ea"/>
                    <a:ea typeface="+mn-ea"/>
                  </a:rPr>
                  <a:t>igp</a:t>
                </a:r>
                <a:r>
                  <a:rPr lang="en-US" altLang="zh-CN" sz="900" b="1" dirty="0">
                    <a:latin typeface="+mn-ea"/>
                    <a:ea typeface="+mn-ea"/>
                  </a:rPr>
                  <a:t>, MED 0, </a:t>
                </a:r>
                <a:r>
                  <a:rPr lang="en-US" altLang="zh-CN" sz="900" b="1" dirty="0" err="1">
                    <a:latin typeface="+mn-ea"/>
                    <a:ea typeface="+mn-ea"/>
                  </a:rPr>
                  <a:t>localpref</a:t>
                </a:r>
                <a:r>
                  <a:rPr lang="en-US" altLang="zh-CN" sz="900" b="1" dirty="0">
                    <a:latin typeface="+mn-ea"/>
                    <a:ea typeface="+mn-ea"/>
                  </a:rPr>
                  <a:t> 100, </a:t>
                </a:r>
                <a:r>
                  <a:rPr lang="en-US" altLang="zh-CN" sz="900" b="1" dirty="0" err="1">
                    <a:latin typeface="+mn-ea"/>
                    <a:ea typeface="+mn-ea"/>
                  </a:rPr>
                  <a:t>pref-val</a:t>
                </a:r>
                <a:r>
                  <a:rPr lang="en-US" altLang="zh-CN" sz="900" b="1" dirty="0">
                    <a:latin typeface="+mn-ea"/>
                    <a:ea typeface="+mn-ea"/>
                  </a:rPr>
                  <a:t> 0, valid, internal, best, select, active, pre 255</a:t>
                </a:r>
              </a:p>
              <a:p>
                <a:r>
                  <a:rPr lang="en-US" altLang="zh-CN" sz="900" b="1" dirty="0">
                    <a:solidFill>
                      <a:srgbClr val="C00000"/>
                    </a:solidFill>
                    <a:latin typeface="+mn-ea"/>
                    <a:ea typeface="+mn-ea"/>
                  </a:rPr>
                  <a:t> Not advertised to any peer yet</a:t>
                </a:r>
                <a:endParaRPr lang="zh-CN" altLang="en-US" sz="900" b="1" dirty="0">
                  <a:solidFill>
                    <a:srgbClr val="C00000"/>
                  </a:solidFill>
                  <a:latin typeface="+mn-ea"/>
                  <a:ea typeface="+mn-ea"/>
                </a:endParaRPr>
              </a:p>
            </p:txBody>
          </p:sp>
          <p:cxnSp>
            <p:nvCxnSpPr>
              <p:cNvPr id="71" name="直接连接符 70"/>
              <p:cNvCxnSpPr/>
              <p:nvPr/>
            </p:nvCxnSpPr>
            <p:spPr bwMode="auto">
              <a:xfrm flipH="1">
                <a:off x="6822729" y="5247709"/>
                <a:ext cx="656289" cy="433864"/>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72" name="AutoShape 17"/>
              <p:cNvSpPr>
                <a:spLocks noChangeArrowheads="1"/>
              </p:cNvSpPr>
              <p:nvPr/>
            </p:nvSpPr>
            <p:spPr bwMode="auto">
              <a:xfrm>
                <a:off x="3290192" y="5635730"/>
                <a:ext cx="6417369" cy="645685"/>
              </a:xfrm>
              <a:prstGeom prst="roundRect">
                <a:avLst>
                  <a:gd name="adj" fmla="val 0"/>
                </a:avLst>
              </a:prstGeom>
              <a:solidFill>
                <a:schemeClr val="bg1">
                  <a:lumMod val="85000"/>
                </a:schemeClr>
              </a:solidFill>
              <a:ln w="12700" algn="ctr">
                <a:noFill/>
                <a:round/>
                <a:headEnd/>
                <a:tailEnd/>
              </a:ln>
              <a:effectLst/>
            </p:spPr>
            <p:txBody>
              <a:bodyPr wrap="square" lIns="0" tIns="0" rIns="0" bIns="0" anchor="ctr" anchorCtr="1">
                <a:spAutoFit/>
              </a:bodyPr>
              <a:lstStyle/>
              <a:p>
                <a:r>
                  <a:rPr lang="en-US" altLang="zh-CN" sz="1200" b="1" dirty="0">
                    <a:latin typeface="+mn-ea"/>
                    <a:ea typeface="+mn-ea"/>
                  </a:rPr>
                  <a:t>&lt;RTC&gt;display </a:t>
                </a:r>
                <a:r>
                  <a:rPr lang="en-US" altLang="zh-CN" sz="1200" b="1" dirty="0" err="1">
                    <a:latin typeface="+mn-ea"/>
                    <a:ea typeface="+mn-ea"/>
                  </a:rPr>
                  <a:t>bgp</a:t>
                </a:r>
                <a:r>
                  <a:rPr lang="en-US" altLang="zh-CN" sz="1200" b="1" dirty="0">
                    <a:latin typeface="+mn-ea"/>
                    <a:ea typeface="+mn-ea"/>
                  </a:rPr>
                  <a:t> routing-table</a:t>
                </a:r>
              </a:p>
              <a:p>
                <a:r>
                  <a:rPr lang="en-US" altLang="zh-CN" sz="1200" b="1" dirty="0">
                    <a:latin typeface="+mn-ea"/>
                    <a:ea typeface="+mn-ea"/>
                  </a:rPr>
                  <a:t>       Network             </a:t>
                </a:r>
                <a:r>
                  <a:rPr lang="en-US" altLang="zh-CN" sz="1200" b="1" dirty="0" err="1">
                    <a:latin typeface="+mn-ea"/>
                    <a:ea typeface="+mn-ea"/>
                  </a:rPr>
                  <a:t>NextHop</a:t>
                </a:r>
                <a:r>
                  <a:rPr lang="en-US" altLang="zh-CN" sz="1200" b="1" dirty="0">
                    <a:latin typeface="+mn-ea"/>
                    <a:ea typeface="+mn-ea"/>
                  </a:rPr>
                  <a:t>      MED        </a:t>
                </a:r>
                <a:r>
                  <a:rPr lang="en-US" altLang="zh-CN" sz="1200" b="1" dirty="0" err="1">
                    <a:latin typeface="+mn-ea"/>
                    <a:ea typeface="+mn-ea"/>
                  </a:rPr>
                  <a:t>LocPrf</a:t>
                </a:r>
                <a:r>
                  <a:rPr lang="en-US" altLang="zh-CN" sz="1200" b="1" dirty="0">
                    <a:latin typeface="+mn-ea"/>
                    <a:ea typeface="+mn-ea"/>
                  </a:rPr>
                  <a:t>    </a:t>
                </a:r>
                <a:r>
                  <a:rPr lang="en-US" altLang="zh-CN" sz="1200" b="1" dirty="0" err="1">
                    <a:latin typeface="+mn-ea"/>
                    <a:ea typeface="+mn-ea"/>
                  </a:rPr>
                  <a:t>PrefVal</a:t>
                </a:r>
                <a:r>
                  <a:rPr lang="en-US" altLang="zh-CN" sz="1200" b="1" dirty="0">
                    <a:latin typeface="+mn-ea"/>
                    <a:ea typeface="+mn-ea"/>
                  </a:rPr>
                  <a:t>  Path/</a:t>
                </a:r>
                <a:r>
                  <a:rPr lang="en-US" altLang="zh-CN" sz="1200" b="1" dirty="0" err="1">
                    <a:latin typeface="+mn-ea"/>
                    <a:ea typeface="+mn-ea"/>
                  </a:rPr>
                  <a:t>Ogn</a:t>
                </a:r>
                <a:endParaRPr lang="en-US" altLang="zh-CN" sz="1200" b="1" dirty="0">
                  <a:latin typeface="+mn-ea"/>
                  <a:ea typeface="+mn-ea"/>
                </a:endParaRPr>
              </a:p>
              <a:p>
                <a:r>
                  <a:rPr lang="nn-NO" altLang="zh-CN" sz="1200" b="1" dirty="0">
                    <a:latin typeface="+mn-ea"/>
                    <a:ea typeface="+mn-ea"/>
                  </a:rPr>
                  <a:t>*&gt;i  100.0.0.0/24       10.1.13.1       0             100        0            i</a:t>
                </a:r>
                <a:endParaRPr lang="zh-CN" altLang="en-US" sz="1200" b="1" dirty="0">
                  <a:latin typeface="+mn-ea"/>
                  <a:ea typeface="+mn-ea"/>
                </a:endParaRPr>
              </a:p>
            </p:txBody>
          </p:sp>
          <p:cxnSp>
            <p:nvCxnSpPr>
              <p:cNvPr id="73" name="直接箭头连接符 72"/>
              <p:cNvCxnSpPr/>
              <p:nvPr/>
            </p:nvCxnSpPr>
            <p:spPr bwMode="auto">
              <a:xfrm flipV="1">
                <a:off x="5189086" y="3901176"/>
                <a:ext cx="875959" cy="717564"/>
              </a:xfrm>
              <a:prstGeom prst="straightConnector1">
                <a:avLst/>
              </a:prstGeom>
              <a:solidFill>
                <a:schemeClr val="accent1"/>
              </a:solidFill>
              <a:ln w="28575" cap="flat" cmpd="sng" algn="ctr">
                <a:solidFill>
                  <a:schemeClr val="tx1"/>
                </a:solidFill>
                <a:prstDash val="sysDash"/>
                <a:round/>
                <a:headEnd type="none" w="med" len="med"/>
                <a:tailEnd type="triangle"/>
              </a:ln>
              <a:effectLst/>
            </p:spPr>
          </p:cxnSp>
          <p:cxnSp>
            <p:nvCxnSpPr>
              <p:cNvPr id="74" name="直接箭头连接符 73"/>
              <p:cNvCxnSpPr/>
              <p:nvPr/>
            </p:nvCxnSpPr>
            <p:spPr bwMode="auto">
              <a:xfrm>
                <a:off x="5820912" y="5160143"/>
                <a:ext cx="1304970" cy="0"/>
              </a:xfrm>
              <a:prstGeom prst="straightConnector1">
                <a:avLst/>
              </a:prstGeom>
              <a:solidFill>
                <a:schemeClr val="accent1"/>
              </a:solidFill>
              <a:ln w="28575" cap="flat" cmpd="sng" algn="ctr">
                <a:solidFill>
                  <a:schemeClr val="tx1"/>
                </a:solidFill>
                <a:prstDash val="sysDash"/>
                <a:round/>
                <a:headEnd type="none" w="med" len="med"/>
                <a:tailEnd type="triangle"/>
              </a:ln>
              <a:effectLst/>
            </p:spPr>
          </p:cxnSp>
        </p:grpSp>
        <p:pic>
          <p:nvPicPr>
            <p:cNvPr id="7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126794" y="3769077"/>
              <a:ext cx="628652" cy="514351"/>
            </a:xfrm>
            <a:prstGeom prst="rect">
              <a:avLst/>
            </a:prstGeom>
            <a:noFill/>
          </p:spPr>
        </p:pic>
        <p:pic>
          <p:nvPicPr>
            <p:cNvPr id="7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972936" y="4779633"/>
              <a:ext cx="628652" cy="514351"/>
            </a:xfrm>
            <a:prstGeom prst="rect">
              <a:avLst/>
            </a:prstGeom>
            <a:noFill/>
          </p:spPr>
        </p:pic>
        <p:pic>
          <p:nvPicPr>
            <p:cNvPr id="7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386289" y="4726004"/>
              <a:ext cx="628652" cy="514351"/>
            </a:xfrm>
            <a:prstGeom prst="rect">
              <a:avLst/>
            </a:prstGeom>
            <a:noFill/>
          </p:spPr>
        </p:pic>
      </p:grpSp>
      <p:sp>
        <p:nvSpPr>
          <p:cNvPr id="4" name="文本占位符 3"/>
          <p:cNvSpPr>
            <a:spLocks noGrp="1"/>
          </p:cNvSpPr>
          <p:nvPr>
            <p:ph type="body" sz="quarter" idx="10"/>
          </p:nvPr>
        </p:nvSpPr>
        <p:spPr>
          <a:xfrm>
            <a:off x="912285" y="5560185"/>
            <a:ext cx="10560048" cy="821143"/>
          </a:xfrm>
        </p:spPr>
        <p:txBody>
          <a:bodyPr/>
          <a:lstStyle/>
          <a:p>
            <a:r>
              <a:rPr lang="en-US" altLang="zh-CN" sz="1800" dirty="0" smtClean="0"/>
              <a:t>BGP Route Advertisement Rule 3: Do Not Advertise the Optimal Route Obtained Through IBGP to Other IBGP </a:t>
            </a:r>
            <a:r>
              <a:rPr lang="en-US" altLang="zh-CN" sz="1800" dirty="0" smtClean="0"/>
              <a:t>Neighbors.</a:t>
            </a:r>
            <a:endParaRPr lang="zh-CN" altLang="en-US" sz="1800" dirty="0"/>
          </a:p>
        </p:txBody>
      </p:sp>
      <p:sp>
        <p:nvSpPr>
          <p:cNvPr id="11" name="文本占位符 10"/>
          <p:cNvSpPr>
            <a:spLocks noGrp="1"/>
          </p:cNvSpPr>
          <p:nvPr>
            <p:ph type="body" sz="quarter" idx="12"/>
          </p:nvPr>
        </p:nvSpPr>
        <p:spPr/>
        <p:txBody>
          <a:bodyPr/>
          <a:lstStyle/>
          <a:p>
            <a:r>
              <a:rPr lang="en-US" altLang="zh-CN" dirty="0" smtClean="0"/>
              <a:t>BGP Route Advertisement Rule (3)</a:t>
            </a:r>
            <a:endParaRPr lang="zh-CN" altLang="en-US" dirty="0"/>
          </a:p>
        </p:txBody>
      </p:sp>
    </p:spTree>
    <p:extLst>
      <p:ext uri="{BB962C8B-B14F-4D97-AF65-F5344CB8AC3E}">
        <p14:creationId xmlns:p14="http://schemas.microsoft.com/office/powerpoint/2010/main" val="3815420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b="1" dirty="0" smtClean="0"/>
              <a:t>VLAN technology</a:t>
            </a:r>
          </a:p>
          <a:p>
            <a:pPr lvl="1"/>
            <a:r>
              <a:rPr lang="en-US" altLang="zh-CN" dirty="0" smtClean="0">
                <a:solidFill>
                  <a:schemeClr val="bg1">
                    <a:lumMod val="50000"/>
                  </a:schemeClr>
                </a:solidFill>
              </a:rPr>
              <a:t>VLAN overview</a:t>
            </a:r>
          </a:p>
          <a:p>
            <a:pPr lvl="1">
              <a:buSzPct val="60000"/>
              <a:buFont typeface="Wingdings" panose="05000000000000000000" pitchFamily="2" charset="2"/>
              <a:buChar char="n"/>
            </a:pPr>
            <a:r>
              <a:rPr lang="en-US" altLang="zh-CN" dirty="0" smtClean="0"/>
              <a:t>VLAN principle description</a:t>
            </a:r>
          </a:p>
          <a:p>
            <a:pPr lvl="1"/>
            <a:r>
              <a:rPr lang="en-US" altLang="zh-CN" dirty="0" smtClean="0">
                <a:solidFill>
                  <a:schemeClr val="bg1">
                    <a:lumMod val="50000"/>
                  </a:schemeClr>
                </a:solidFill>
              </a:rPr>
              <a:t>Inter-VLAN communication</a:t>
            </a:r>
          </a:p>
          <a:p>
            <a:r>
              <a:rPr lang="en-US" altLang="zh-CN" dirty="0" smtClean="0">
                <a:solidFill>
                  <a:schemeClr val="bg1">
                    <a:lumMod val="50000"/>
                  </a:schemeClr>
                </a:solidFill>
              </a:rPr>
              <a:t>Link aggregation technology</a:t>
            </a:r>
          </a:p>
          <a:p>
            <a:r>
              <a:rPr lang="en-US" altLang="zh-CN" dirty="0" smtClean="0">
                <a:solidFill>
                  <a:schemeClr val="bg1">
                    <a:lumMod val="50000"/>
                  </a:schemeClr>
                </a:solidFill>
              </a:rPr>
              <a:t>OSPF protocol </a:t>
            </a:r>
          </a:p>
          <a:p>
            <a:r>
              <a:rPr lang="en-US" altLang="zh-CN" dirty="0">
                <a:solidFill>
                  <a:schemeClr val="bg1">
                    <a:lumMod val="50000"/>
                  </a:schemeClr>
                </a:solidFill>
              </a:rPr>
              <a:t>BGP protocol</a:t>
            </a:r>
            <a:endParaRPr lang="zh-CN" altLang="en-US" dirty="0">
              <a:solidFill>
                <a:schemeClr val="bg1">
                  <a:lumMod val="50000"/>
                </a:schemeClr>
              </a:solidFill>
            </a:endParaRPr>
          </a:p>
        </p:txBody>
      </p:sp>
    </p:spTree>
    <p:extLst>
      <p:ext uri="{BB962C8B-B14F-4D97-AF65-F5344CB8AC3E}">
        <p14:creationId xmlns:p14="http://schemas.microsoft.com/office/powerpoint/2010/main" val="13025471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a:xfrm>
            <a:off x="912285" y="5892169"/>
            <a:ext cx="10560048" cy="489159"/>
          </a:xfrm>
        </p:spPr>
        <p:txBody>
          <a:bodyPr/>
          <a:lstStyle/>
          <a:p>
            <a:r>
              <a:rPr lang="en-US" altLang="zh-CN" dirty="0" smtClean="0"/>
              <a:t>BGP Route Advertisement Rule 4: Synchronize BGP and </a:t>
            </a:r>
            <a:r>
              <a:rPr lang="en-US" altLang="zh-CN" dirty="0" smtClean="0"/>
              <a:t>IGP.</a:t>
            </a:r>
            <a:endParaRPr lang="zh-CN" altLang="en-US" dirty="0"/>
          </a:p>
        </p:txBody>
      </p:sp>
      <p:sp>
        <p:nvSpPr>
          <p:cNvPr id="8" name="文本占位符 7"/>
          <p:cNvSpPr>
            <a:spLocks noGrp="1"/>
          </p:cNvSpPr>
          <p:nvPr>
            <p:ph type="body" sz="quarter" idx="12"/>
          </p:nvPr>
        </p:nvSpPr>
        <p:spPr/>
        <p:txBody>
          <a:bodyPr/>
          <a:lstStyle/>
          <a:p>
            <a:r>
              <a:rPr lang="en-US" altLang="zh-CN" smtClean="0"/>
              <a:t>BGP Route Advertisement Rule (4)</a:t>
            </a:r>
            <a:endParaRPr lang="zh-CN" altLang="en-US" dirty="0"/>
          </a:p>
        </p:txBody>
      </p:sp>
      <p:sp>
        <p:nvSpPr>
          <p:cNvPr id="36" name="AutoShape 21"/>
          <p:cNvSpPr>
            <a:spLocks noChangeArrowheads="1"/>
          </p:cNvSpPr>
          <p:nvPr/>
        </p:nvSpPr>
        <p:spPr bwMode="auto">
          <a:xfrm>
            <a:off x="4543856" y="1347585"/>
            <a:ext cx="3014180" cy="832287"/>
          </a:xfrm>
          <a:prstGeom prst="wedgeRectCallout">
            <a:avLst>
              <a:gd name="adj1" fmla="val -1303"/>
              <a:gd name="adj2" fmla="val 74673"/>
            </a:avLst>
          </a:prstGeom>
          <a:noFill/>
          <a:ln w="3175" algn="ctr">
            <a:solidFill>
              <a:srgbClr val="999999"/>
            </a:solidFill>
            <a:miter lim="800000"/>
            <a:headEnd/>
            <a:tailEnd/>
          </a:ln>
        </p:spPr>
        <p:txBody>
          <a:bodyPr lIns="0" tIns="0" rIns="0" bIns="0" anchor="ctr" anchorCtr="1">
            <a:noAutofit/>
          </a:bodyPr>
          <a:lstStyle/>
          <a:p>
            <a:pPr fontAlgn="ctr"/>
            <a:r>
              <a:rPr lang="en-US" altLang="zh-CN" sz="1200" dirty="0">
                <a:latin typeface="+mn-lt"/>
                <a:ea typeface="+mn-ea"/>
              </a:rPr>
              <a:t>My routing table does not have the route to 100.0.0.0/24 and I don’t know how to reach 100.0.0.0/24 so I discard packets with an unreachable destination address</a:t>
            </a:r>
          </a:p>
        </p:txBody>
      </p:sp>
      <p:grpSp>
        <p:nvGrpSpPr>
          <p:cNvPr id="44" name="组合 43"/>
          <p:cNvGrpSpPr/>
          <p:nvPr/>
        </p:nvGrpSpPr>
        <p:grpSpPr>
          <a:xfrm>
            <a:off x="3719736" y="2423675"/>
            <a:ext cx="4760730" cy="3432291"/>
            <a:chOff x="3719736" y="2423675"/>
            <a:chExt cx="4760730" cy="3432291"/>
          </a:xfrm>
        </p:grpSpPr>
        <p:sp>
          <p:nvSpPr>
            <p:cNvPr id="45" name="圆角矩形 44"/>
            <p:cNvSpPr/>
            <p:nvPr/>
          </p:nvSpPr>
          <p:spPr bwMode="auto">
            <a:xfrm>
              <a:off x="6912220" y="4617132"/>
              <a:ext cx="1499941" cy="1233884"/>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46" name="圆角矩形 45"/>
            <p:cNvSpPr/>
            <p:nvPr/>
          </p:nvSpPr>
          <p:spPr bwMode="auto">
            <a:xfrm>
              <a:off x="3767968" y="4598659"/>
              <a:ext cx="1499941" cy="1233884"/>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49" name="圆角矩形 48"/>
            <p:cNvSpPr/>
            <p:nvPr/>
          </p:nvSpPr>
          <p:spPr bwMode="auto">
            <a:xfrm>
              <a:off x="3719736" y="2423675"/>
              <a:ext cx="4760730" cy="1858946"/>
            </a:xfrm>
            <a:prstGeom prst="roundRect">
              <a:avLst/>
            </a:prstGeom>
            <a:solidFill>
              <a:schemeClr val="bg1">
                <a:lumMod val="85000"/>
              </a:schemeClr>
            </a:solidFill>
            <a:ln w="28575" cap="flat" cmpd="sng" algn="ctr">
              <a:solidFill>
                <a:schemeClr val="bg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grpSp>
          <p:nvGrpSpPr>
            <p:cNvPr id="52" name="组合 51"/>
            <p:cNvGrpSpPr/>
            <p:nvPr/>
          </p:nvGrpSpPr>
          <p:grpSpPr>
            <a:xfrm>
              <a:off x="4396504" y="5147720"/>
              <a:ext cx="388869" cy="226758"/>
              <a:chOff x="3307798" y="4437155"/>
              <a:chExt cx="275120" cy="149965"/>
            </a:xfrm>
          </p:grpSpPr>
          <p:cxnSp>
            <p:nvCxnSpPr>
              <p:cNvPr id="98" name="直接连接符 97"/>
              <p:cNvCxnSpPr/>
              <p:nvPr/>
            </p:nvCxnSpPr>
            <p:spPr bwMode="auto">
              <a:xfrm flipH="1" flipV="1">
                <a:off x="3444523" y="4437155"/>
                <a:ext cx="836" cy="14996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9" name="直接连接符 98"/>
              <p:cNvCxnSpPr/>
              <p:nvPr/>
            </p:nvCxnSpPr>
            <p:spPr bwMode="auto">
              <a:xfrm flipH="1">
                <a:off x="3307798" y="4582579"/>
                <a:ext cx="275120" cy="1982"/>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54" name="直接连接符 53"/>
            <p:cNvCxnSpPr/>
            <p:nvPr/>
          </p:nvCxnSpPr>
          <p:spPr bwMode="auto">
            <a:xfrm flipH="1">
              <a:off x="4565835" y="2779809"/>
              <a:ext cx="1222149" cy="87367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6" name="直接连接符 55"/>
            <p:cNvCxnSpPr>
              <a:endCxn id="94" idx="0"/>
            </p:cNvCxnSpPr>
            <p:nvPr/>
          </p:nvCxnSpPr>
          <p:spPr bwMode="auto">
            <a:xfrm>
              <a:off x="6357688" y="2809909"/>
              <a:ext cx="1164741" cy="86238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1" name="直接连接符 60"/>
            <p:cNvCxnSpPr/>
            <p:nvPr/>
          </p:nvCxnSpPr>
          <p:spPr bwMode="auto">
            <a:xfrm>
              <a:off x="4583682" y="4154790"/>
              <a:ext cx="0" cy="46229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2" name="直接连接符 61"/>
            <p:cNvCxnSpPr>
              <a:stCxn id="94" idx="2"/>
              <a:endCxn id="97" idx="0"/>
            </p:cNvCxnSpPr>
            <p:nvPr/>
          </p:nvCxnSpPr>
          <p:spPr bwMode="auto">
            <a:xfrm>
              <a:off x="7522429" y="4186643"/>
              <a:ext cx="0" cy="53308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3" name="直接连接符 62"/>
            <p:cNvCxnSpPr/>
            <p:nvPr/>
          </p:nvCxnSpPr>
          <p:spPr bwMode="auto">
            <a:xfrm>
              <a:off x="6523949" y="2764669"/>
              <a:ext cx="1030063" cy="750620"/>
            </a:xfrm>
            <a:prstGeom prst="line">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64" name="直接连接符 63"/>
            <p:cNvCxnSpPr/>
            <p:nvPr/>
          </p:nvCxnSpPr>
          <p:spPr bwMode="auto">
            <a:xfrm>
              <a:off x="4953135" y="3965575"/>
              <a:ext cx="2160240" cy="0"/>
            </a:xfrm>
            <a:prstGeom prst="line">
              <a:avLst/>
            </a:prstGeom>
            <a:solidFill>
              <a:schemeClr val="accent1"/>
            </a:solidFill>
            <a:ln w="28575" cap="flat" cmpd="sng" algn="ctr">
              <a:solidFill>
                <a:schemeClr val="tx1"/>
              </a:solidFill>
              <a:prstDash val="sysDash"/>
              <a:round/>
              <a:headEnd type="triangle" w="med" len="med"/>
              <a:tailEnd type="triangle" w="med" len="med"/>
            </a:ln>
            <a:effectLst/>
          </p:spPr>
        </p:cxnSp>
        <p:sp>
          <p:nvSpPr>
            <p:cNvPr id="65" name="Text Box 18"/>
            <p:cNvSpPr txBox="1">
              <a:spLocks noChangeArrowheads="1"/>
            </p:cNvSpPr>
            <p:nvPr/>
          </p:nvSpPr>
          <p:spPr bwMode="auto">
            <a:xfrm>
              <a:off x="5756902" y="3965576"/>
              <a:ext cx="62389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IBGP</a:t>
              </a:r>
            </a:p>
          </p:txBody>
        </p:sp>
        <p:sp>
          <p:nvSpPr>
            <p:cNvPr id="67" name="Text Box 18"/>
            <p:cNvSpPr txBox="1">
              <a:spLocks noChangeArrowheads="1"/>
            </p:cNvSpPr>
            <p:nvPr/>
          </p:nvSpPr>
          <p:spPr bwMode="auto">
            <a:xfrm>
              <a:off x="3818235" y="2514382"/>
              <a:ext cx="742512" cy="338554"/>
            </a:xfrm>
            <a:prstGeom prst="rect">
              <a:avLst/>
            </a:prstGeom>
            <a:noFill/>
            <a:ln w="9525" algn="ctr">
              <a:noFill/>
              <a:miter lim="800000"/>
              <a:headEnd/>
              <a:tailEnd/>
            </a:ln>
          </p:spPr>
          <p:txBody>
            <a:bodyPr wrap="none">
              <a:spAutoFit/>
            </a:bodyPr>
            <a:lstStyle/>
            <a:p>
              <a:pPr algn="ctr" defTabSz="784225" eaLnBrk="0" fontAlgn="base" hangingPunct="0"/>
              <a:r>
                <a:rPr lang="en-US" altLang="zh-CN" sz="1600" b="1" dirty="0">
                  <a:latin typeface="+mn-ea"/>
                  <a:ea typeface="+mn-ea"/>
                </a:rPr>
                <a:t>OSPF</a:t>
              </a:r>
            </a:p>
          </p:txBody>
        </p:sp>
        <p:sp>
          <p:nvSpPr>
            <p:cNvPr id="68" name="Text Box 18"/>
            <p:cNvSpPr txBox="1">
              <a:spLocks noChangeArrowheads="1"/>
            </p:cNvSpPr>
            <p:nvPr/>
          </p:nvSpPr>
          <p:spPr bwMode="auto">
            <a:xfrm>
              <a:off x="7284132" y="2514382"/>
              <a:ext cx="946542" cy="338554"/>
            </a:xfrm>
            <a:prstGeom prst="rect">
              <a:avLst/>
            </a:prstGeom>
            <a:noFill/>
            <a:ln w="9525" algn="ctr">
              <a:noFill/>
              <a:miter lim="800000"/>
              <a:headEnd/>
              <a:tailEnd/>
            </a:ln>
          </p:spPr>
          <p:txBody>
            <a:bodyPr wrap="square">
              <a:spAutoFit/>
            </a:bodyPr>
            <a:lstStyle/>
            <a:p>
              <a:pPr algn="ctr" defTabSz="784225" eaLnBrk="0" fontAlgn="base" hangingPunct="0"/>
              <a:r>
                <a:rPr lang="en-US" altLang="zh-CN" sz="1600" b="1" dirty="0">
                  <a:latin typeface="+mn-ea"/>
                  <a:ea typeface="+mn-ea"/>
                </a:rPr>
                <a:t>AS 200</a:t>
              </a:r>
            </a:p>
          </p:txBody>
        </p:sp>
        <p:sp>
          <p:nvSpPr>
            <p:cNvPr id="69" name="Text Box 18"/>
            <p:cNvSpPr txBox="1">
              <a:spLocks noChangeArrowheads="1"/>
            </p:cNvSpPr>
            <p:nvPr/>
          </p:nvSpPr>
          <p:spPr bwMode="auto">
            <a:xfrm>
              <a:off x="7180255" y="5517412"/>
              <a:ext cx="946542" cy="338554"/>
            </a:xfrm>
            <a:prstGeom prst="rect">
              <a:avLst/>
            </a:prstGeom>
            <a:noFill/>
            <a:ln w="9525" algn="ctr">
              <a:noFill/>
              <a:miter lim="800000"/>
              <a:headEnd/>
              <a:tailEnd/>
            </a:ln>
          </p:spPr>
          <p:txBody>
            <a:bodyPr wrap="square">
              <a:spAutoFit/>
            </a:bodyPr>
            <a:lstStyle/>
            <a:p>
              <a:pPr algn="ctr" defTabSz="784225" eaLnBrk="0" fontAlgn="base" hangingPunct="0"/>
              <a:r>
                <a:rPr lang="en-US" altLang="zh-CN" sz="1600" b="1" dirty="0">
                  <a:latin typeface="+mn-ea"/>
                  <a:ea typeface="+mn-ea"/>
                </a:rPr>
                <a:t>AS 300</a:t>
              </a:r>
            </a:p>
          </p:txBody>
        </p:sp>
        <p:sp>
          <p:nvSpPr>
            <p:cNvPr id="70" name="Text Box 18"/>
            <p:cNvSpPr txBox="1">
              <a:spLocks noChangeArrowheads="1"/>
            </p:cNvSpPr>
            <p:nvPr/>
          </p:nvSpPr>
          <p:spPr bwMode="auto">
            <a:xfrm>
              <a:off x="4043490" y="5517412"/>
              <a:ext cx="946542" cy="338554"/>
            </a:xfrm>
            <a:prstGeom prst="rect">
              <a:avLst/>
            </a:prstGeom>
            <a:noFill/>
            <a:ln w="9525" algn="ctr">
              <a:noFill/>
              <a:miter lim="800000"/>
              <a:headEnd/>
              <a:tailEnd/>
            </a:ln>
          </p:spPr>
          <p:txBody>
            <a:bodyPr wrap="square">
              <a:spAutoFit/>
            </a:bodyPr>
            <a:lstStyle/>
            <a:p>
              <a:pPr algn="ctr" defTabSz="784225" eaLnBrk="0" fontAlgn="base" hangingPunct="0"/>
              <a:r>
                <a:rPr lang="en-US" altLang="zh-CN" sz="1600" b="1" dirty="0">
                  <a:latin typeface="+mn-ea"/>
                  <a:ea typeface="+mn-ea"/>
                </a:rPr>
                <a:t>AS 100</a:t>
              </a:r>
            </a:p>
          </p:txBody>
        </p:sp>
        <p:sp>
          <p:nvSpPr>
            <p:cNvPr id="72" name="Text Box 18"/>
            <p:cNvSpPr txBox="1">
              <a:spLocks noChangeArrowheads="1"/>
            </p:cNvSpPr>
            <p:nvPr/>
          </p:nvSpPr>
          <p:spPr bwMode="auto">
            <a:xfrm>
              <a:off x="3829457" y="3399905"/>
              <a:ext cx="55335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RTB</a:t>
              </a:r>
            </a:p>
          </p:txBody>
        </p:sp>
        <p:sp>
          <p:nvSpPr>
            <p:cNvPr id="73" name="Text Box 18"/>
            <p:cNvSpPr txBox="1">
              <a:spLocks noChangeArrowheads="1"/>
            </p:cNvSpPr>
            <p:nvPr/>
          </p:nvSpPr>
          <p:spPr bwMode="auto">
            <a:xfrm>
              <a:off x="5803261" y="3161962"/>
              <a:ext cx="5311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RTC</a:t>
              </a:r>
            </a:p>
          </p:txBody>
        </p:sp>
        <p:sp>
          <p:nvSpPr>
            <p:cNvPr id="74" name="Text Box 18"/>
            <p:cNvSpPr txBox="1">
              <a:spLocks noChangeArrowheads="1"/>
            </p:cNvSpPr>
            <p:nvPr/>
          </p:nvSpPr>
          <p:spPr bwMode="auto">
            <a:xfrm>
              <a:off x="7686519" y="3399905"/>
              <a:ext cx="560603"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RTD</a:t>
              </a:r>
            </a:p>
          </p:txBody>
        </p:sp>
        <p:sp>
          <p:nvSpPr>
            <p:cNvPr id="79" name="Text Box 18"/>
            <p:cNvSpPr txBox="1">
              <a:spLocks noChangeArrowheads="1"/>
            </p:cNvSpPr>
            <p:nvPr/>
          </p:nvSpPr>
          <p:spPr bwMode="auto">
            <a:xfrm>
              <a:off x="7293748" y="5265204"/>
              <a:ext cx="520527"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RTE</a:t>
              </a:r>
            </a:p>
          </p:txBody>
        </p:sp>
        <p:sp>
          <p:nvSpPr>
            <p:cNvPr id="86" name="Text Box 18"/>
            <p:cNvSpPr txBox="1">
              <a:spLocks noChangeArrowheads="1"/>
            </p:cNvSpPr>
            <p:nvPr/>
          </p:nvSpPr>
          <p:spPr bwMode="auto">
            <a:xfrm>
              <a:off x="3838241" y="5026067"/>
              <a:ext cx="54002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RTA</a:t>
              </a:r>
            </a:p>
          </p:txBody>
        </p:sp>
        <p:sp>
          <p:nvSpPr>
            <p:cNvPr id="87" name="Text Box 18"/>
            <p:cNvSpPr txBox="1">
              <a:spLocks noChangeArrowheads="1"/>
            </p:cNvSpPr>
            <p:nvPr/>
          </p:nvSpPr>
          <p:spPr bwMode="auto">
            <a:xfrm>
              <a:off x="3929497" y="5337975"/>
              <a:ext cx="1308371"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100.0.0.0/24</a:t>
              </a:r>
            </a:p>
          </p:txBody>
        </p:sp>
        <p:sp>
          <p:nvSpPr>
            <p:cNvPr id="88" name="Text Box 18"/>
            <p:cNvSpPr txBox="1">
              <a:spLocks noChangeArrowheads="1"/>
            </p:cNvSpPr>
            <p:nvPr/>
          </p:nvSpPr>
          <p:spPr bwMode="auto">
            <a:xfrm>
              <a:off x="7733710" y="4297569"/>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sp>
          <p:nvSpPr>
            <p:cNvPr id="89" name="Text Box 18"/>
            <p:cNvSpPr txBox="1">
              <a:spLocks noChangeArrowheads="1"/>
            </p:cNvSpPr>
            <p:nvPr/>
          </p:nvSpPr>
          <p:spPr bwMode="auto">
            <a:xfrm>
              <a:off x="3830259" y="4282621"/>
              <a:ext cx="667170" cy="307777"/>
            </a:xfrm>
            <a:prstGeom prst="rect">
              <a:avLst/>
            </a:prstGeom>
            <a:noFill/>
            <a:ln w="9525" algn="ctr">
              <a:noFill/>
              <a:miter lim="800000"/>
              <a:headEnd/>
              <a:tailEnd/>
            </a:ln>
          </p:spPr>
          <p:txBody>
            <a:bodyPr wrap="none">
              <a:spAutoFit/>
            </a:bodyPr>
            <a:lstStyle/>
            <a:p>
              <a:pPr algn="ctr" defTabSz="784225" eaLnBrk="0" fontAlgn="base" hangingPunct="0"/>
              <a:r>
                <a:rPr lang="en-US" altLang="zh-CN" sz="1400" b="1" dirty="0">
                  <a:latin typeface="+mn-ea"/>
                  <a:ea typeface="+mn-ea"/>
                </a:rPr>
                <a:t>EBGP</a:t>
              </a:r>
            </a:p>
          </p:txBody>
        </p:sp>
        <p:cxnSp>
          <p:nvCxnSpPr>
            <p:cNvPr id="90" name="直接连接符 89"/>
            <p:cNvCxnSpPr/>
            <p:nvPr/>
          </p:nvCxnSpPr>
          <p:spPr bwMode="auto">
            <a:xfrm>
              <a:off x="7733690" y="4235304"/>
              <a:ext cx="0" cy="417832"/>
            </a:xfrm>
            <a:prstGeom prst="line">
              <a:avLst/>
            </a:prstGeom>
            <a:solidFill>
              <a:schemeClr val="accent1"/>
            </a:solidFill>
            <a:ln w="28575" cap="flat" cmpd="sng" algn="ctr">
              <a:solidFill>
                <a:schemeClr val="tx1"/>
              </a:solidFill>
              <a:prstDash val="solid"/>
              <a:round/>
              <a:headEnd type="triangle" w="med" len="med"/>
              <a:tailEnd type="none" w="med" len="med"/>
            </a:ln>
            <a:effectLst/>
          </p:spPr>
        </p:cxnSp>
        <p:pic>
          <p:nvPicPr>
            <p:cNvPr id="9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781674" y="2500809"/>
              <a:ext cx="628652" cy="514351"/>
            </a:xfrm>
            <a:prstGeom prst="rect">
              <a:avLst/>
            </a:prstGeom>
            <a:noFill/>
          </p:spPr>
        </p:pic>
        <p:sp>
          <p:nvSpPr>
            <p:cNvPr id="93" name="乘号 92"/>
            <p:cNvSpPr/>
            <p:nvPr/>
          </p:nvSpPr>
          <p:spPr bwMode="auto">
            <a:xfrm rot="10800000" flipH="1" flipV="1">
              <a:off x="5823527" y="2535639"/>
              <a:ext cx="550584" cy="497317"/>
            </a:xfrm>
            <a:prstGeom prst="mathMultiply">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FF0000"/>
                </a:solidFill>
                <a:latin typeface="+mn-ea"/>
                <a:ea typeface="+mn-ea"/>
              </a:endParaRPr>
            </a:p>
          </p:txBody>
        </p:sp>
        <p:pic>
          <p:nvPicPr>
            <p:cNvPr id="94"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208103" y="3672292"/>
              <a:ext cx="628652" cy="514351"/>
            </a:xfrm>
            <a:prstGeom prst="rect">
              <a:avLst/>
            </a:prstGeom>
            <a:noFill/>
          </p:spPr>
        </p:pic>
        <p:pic>
          <p:nvPicPr>
            <p:cNvPr id="9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279724" y="3640439"/>
              <a:ext cx="628652" cy="514351"/>
            </a:xfrm>
            <a:prstGeom prst="rect">
              <a:avLst/>
            </a:prstGeom>
            <a:noFill/>
          </p:spPr>
        </p:pic>
        <p:pic>
          <p:nvPicPr>
            <p:cNvPr id="9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271789" y="4623016"/>
              <a:ext cx="628652" cy="514351"/>
            </a:xfrm>
            <a:prstGeom prst="rect">
              <a:avLst/>
            </a:prstGeom>
            <a:noFill/>
          </p:spPr>
        </p:pic>
        <p:pic>
          <p:nvPicPr>
            <p:cNvPr id="9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208103" y="4719723"/>
              <a:ext cx="628652" cy="514351"/>
            </a:xfrm>
            <a:prstGeom prst="rect">
              <a:avLst/>
            </a:prstGeom>
            <a:noFill/>
          </p:spPr>
        </p:pic>
      </p:grpSp>
    </p:spTree>
    <p:extLst>
      <p:ext uri="{BB962C8B-B14F-4D97-AF65-F5344CB8AC3E}">
        <p14:creationId xmlns:p14="http://schemas.microsoft.com/office/powerpoint/2010/main" val="7864522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5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3"/>
          <p:cNvSpPr>
            <a:spLocks noGrp="1"/>
          </p:cNvSpPr>
          <p:nvPr>
            <p:ph type="body" sz="quarter" idx="10"/>
          </p:nvPr>
        </p:nvSpPr>
        <p:spPr>
          <a:xfrm>
            <a:off x="912285" y="4725144"/>
            <a:ext cx="10560048" cy="1656183"/>
          </a:xfrm>
        </p:spPr>
        <p:txBody>
          <a:bodyPr/>
          <a:lstStyle/>
          <a:p>
            <a:r>
              <a:rPr lang="en-US" altLang="zh-CN" sz="1400" dirty="0" smtClean="0"/>
              <a:t>When receiving an Update message from a BGP neighbor, a BGP router uses the route selection algorithm to determine the optimal route for each prefix.</a:t>
            </a:r>
          </a:p>
          <a:p>
            <a:r>
              <a:rPr lang="en-US" altLang="zh-CN" sz="1400" dirty="0" smtClean="0"/>
              <a:t>The router stores the selected optimal route to the local BGP routing table (</a:t>
            </a:r>
            <a:r>
              <a:rPr lang="en-US" altLang="zh-CN" sz="1400" dirty="0" err="1" smtClean="0"/>
              <a:t>Local_RIB</a:t>
            </a:r>
            <a:r>
              <a:rPr lang="en-US" altLang="zh-CN" sz="1400" dirty="0" smtClean="0"/>
              <a:t>) and then submits it to the local IP routing table (IP_RIB) to determine whether to install it.</a:t>
            </a:r>
          </a:p>
          <a:p>
            <a:r>
              <a:rPr lang="en-US" altLang="zh-CN" sz="1400" dirty="0" smtClean="0"/>
              <a:t>The router encapsulates the selected valid optimal route in an Update message and sends it to the BGP neighbor.</a:t>
            </a:r>
            <a:endParaRPr lang="en-US" altLang="zh-CN" sz="1400" dirty="0"/>
          </a:p>
        </p:txBody>
      </p:sp>
      <p:sp>
        <p:nvSpPr>
          <p:cNvPr id="5" name="文本占位符 4"/>
          <p:cNvSpPr>
            <a:spLocks noGrp="1"/>
          </p:cNvSpPr>
          <p:nvPr>
            <p:ph type="body" sz="quarter" idx="12"/>
          </p:nvPr>
        </p:nvSpPr>
        <p:spPr/>
        <p:txBody>
          <a:bodyPr/>
          <a:lstStyle/>
          <a:p>
            <a:r>
              <a:rPr lang="en-US" altLang="zh-CN" smtClean="0"/>
              <a:t>BGP Routing Information Processing</a:t>
            </a:r>
            <a:endParaRPr lang="zh-CN" altLang="en-US" dirty="0"/>
          </a:p>
        </p:txBody>
      </p:sp>
      <p:grpSp>
        <p:nvGrpSpPr>
          <p:cNvPr id="8" name="组合 7"/>
          <p:cNvGrpSpPr/>
          <p:nvPr/>
        </p:nvGrpSpPr>
        <p:grpSpPr>
          <a:xfrm>
            <a:off x="3323692" y="1304765"/>
            <a:ext cx="6012668" cy="2938972"/>
            <a:chOff x="3323692" y="1304765"/>
            <a:chExt cx="6012668" cy="2938972"/>
          </a:xfrm>
        </p:grpSpPr>
        <p:sp>
          <p:nvSpPr>
            <p:cNvPr id="31" name="Text Box 18"/>
            <p:cNvSpPr txBox="1">
              <a:spLocks noChangeArrowheads="1"/>
            </p:cNvSpPr>
            <p:nvPr/>
          </p:nvSpPr>
          <p:spPr bwMode="auto">
            <a:xfrm>
              <a:off x="3395700" y="1304765"/>
              <a:ext cx="3672408" cy="646331"/>
            </a:xfrm>
            <a:prstGeom prst="rect">
              <a:avLst/>
            </a:prstGeom>
            <a:noFill/>
            <a:ln w="9525" algn="ctr">
              <a:noFill/>
              <a:miter lim="800000"/>
              <a:headEnd/>
              <a:tailEnd/>
            </a:ln>
          </p:spPr>
          <p:txBody>
            <a:bodyPr wrap="square">
              <a:noAutofit/>
            </a:bodyPr>
            <a:lstStyle/>
            <a:p>
              <a:pPr defTabSz="784225" eaLnBrk="0" fontAlgn="ctr" hangingPunct="0"/>
              <a:r>
                <a:rPr lang="en-US" altLang="zh-CN" sz="1800" b="1" dirty="0">
                  <a:latin typeface="+mn-lt"/>
                  <a:ea typeface="+mn-ea"/>
                </a:rPr>
                <a:t>Update information received from a BGP neighbor</a:t>
              </a:r>
            </a:p>
          </p:txBody>
        </p:sp>
        <p:sp>
          <p:nvSpPr>
            <p:cNvPr id="32" name="Text Box 18"/>
            <p:cNvSpPr txBox="1">
              <a:spLocks noChangeArrowheads="1"/>
            </p:cNvSpPr>
            <p:nvPr/>
          </p:nvSpPr>
          <p:spPr bwMode="auto">
            <a:xfrm>
              <a:off x="6924092" y="1880828"/>
              <a:ext cx="2304256" cy="369332"/>
            </a:xfrm>
            <a:prstGeom prst="rect">
              <a:avLst/>
            </a:prstGeom>
            <a:noFill/>
            <a:ln w="9525" algn="ctr">
              <a:noFill/>
              <a:miter lim="800000"/>
              <a:headEnd/>
              <a:tailEnd/>
            </a:ln>
          </p:spPr>
          <p:txBody>
            <a:bodyPr wrap="square">
              <a:noAutofit/>
            </a:bodyPr>
            <a:lstStyle/>
            <a:p>
              <a:pPr defTabSz="784225" eaLnBrk="0" fontAlgn="ctr" hangingPunct="0"/>
              <a:r>
                <a:rPr lang="en-US" altLang="zh-CN" sz="1800" b="1" dirty="0">
                  <a:latin typeface="+mn-lt"/>
                  <a:ea typeface="+mn-ea"/>
                </a:rPr>
                <a:t>Route selection</a:t>
              </a:r>
            </a:p>
          </p:txBody>
        </p:sp>
        <p:sp>
          <p:nvSpPr>
            <p:cNvPr id="33" name="Text Box 18"/>
            <p:cNvSpPr txBox="1">
              <a:spLocks noChangeArrowheads="1"/>
            </p:cNvSpPr>
            <p:nvPr/>
          </p:nvSpPr>
          <p:spPr bwMode="auto">
            <a:xfrm>
              <a:off x="7968208" y="2672916"/>
              <a:ext cx="1368152" cy="369332"/>
            </a:xfrm>
            <a:prstGeom prst="rect">
              <a:avLst/>
            </a:prstGeom>
            <a:solidFill>
              <a:schemeClr val="bg1">
                <a:lumMod val="85000"/>
              </a:schemeClr>
            </a:solidFill>
            <a:ln w="12700" algn="ctr">
              <a:solidFill>
                <a:schemeClr val="tx1"/>
              </a:solidFill>
              <a:prstDash val="dash"/>
              <a:miter lim="800000"/>
              <a:headEnd/>
              <a:tailEnd/>
            </a:ln>
          </p:spPr>
          <p:txBody>
            <a:bodyPr wrap="square">
              <a:noAutofit/>
            </a:bodyPr>
            <a:lstStyle/>
            <a:p>
              <a:pPr defTabSz="784225" eaLnBrk="0" fontAlgn="ctr" hangingPunct="0"/>
              <a:r>
                <a:rPr lang="en-US" altLang="zh-CN" sz="1800" b="1" dirty="0">
                  <a:latin typeface="+mn-lt"/>
                  <a:ea typeface="+mn-ea"/>
                </a:rPr>
                <a:t>Local_RIB</a:t>
              </a:r>
            </a:p>
          </p:txBody>
        </p:sp>
        <p:sp>
          <p:nvSpPr>
            <p:cNvPr id="36" name="Text Box 18"/>
            <p:cNvSpPr txBox="1">
              <a:spLocks noChangeArrowheads="1"/>
            </p:cNvSpPr>
            <p:nvPr/>
          </p:nvSpPr>
          <p:spPr bwMode="auto">
            <a:xfrm>
              <a:off x="8076220" y="3874405"/>
              <a:ext cx="1019508" cy="369332"/>
            </a:xfrm>
            <a:prstGeom prst="rect">
              <a:avLst/>
            </a:prstGeom>
            <a:solidFill>
              <a:schemeClr val="bg1">
                <a:lumMod val="85000"/>
              </a:schemeClr>
            </a:solidFill>
            <a:ln w="12700" algn="ctr">
              <a:solidFill>
                <a:schemeClr val="tx1"/>
              </a:solidFill>
              <a:prstDash val="dash"/>
              <a:miter lim="800000"/>
              <a:headEnd/>
              <a:tailEnd/>
            </a:ln>
          </p:spPr>
          <p:txBody>
            <a:bodyPr wrap="square">
              <a:noAutofit/>
            </a:bodyPr>
            <a:lstStyle/>
            <a:p>
              <a:pPr defTabSz="784225" eaLnBrk="0" fontAlgn="ctr" hangingPunct="0"/>
              <a:r>
                <a:rPr lang="en-US" altLang="zh-CN" sz="1800" b="1" dirty="0">
                  <a:latin typeface="+mn-lt"/>
                  <a:ea typeface="+mn-ea"/>
                </a:rPr>
                <a:t>IP_RIB</a:t>
              </a:r>
            </a:p>
          </p:txBody>
        </p:sp>
        <p:cxnSp>
          <p:nvCxnSpPr>
            <p:cNvPr id="37" name="直接连接符 36"/>
            <p:cNvCxnSpPr/>
            <p:nvPr/>
          </p:nvCxnSpPr>
          <p:spPr bwMode="auto">
            <a:xfrm flipH="1">
              <a:off x="3539716" y="1952836"/>
              <a:ext cx="2736304" cy="0"/>
            </a:xfrm>
            <a:prstGeom prst="line">
              <a:avLst/>
            </a:prstGeom>
            <a:solidFill>
              <a:schemeClr val="accent1"/>
            </a:solidFill>
            <a:ln w="28575" cap="flat" cmpd="sng" algn="ctr">
              <a:solidFill>
                <a:schemeClr val="tx1"/>
              </a:solidFill>
              <a:prstDash val="solid"/>
              <a:round/>
              <a:headEnd type="triangle" w="med" len="med"/>
              <a:tailEnd type="none" w="med" len="med"/>
            </a:ln>
            <a:effectLst/>
          </p:spPr>
        </p:cxnSp>
        <p:sp>
          <p:nvSpPr>
            <p:cNvPr id="39" name="Text Box 18"/>
            <p:cNvSpPr txBox="1">
              <a:spLocks noChangeArrowheads="1"/>
            </p:cNvSpPr>
            <p:nvPr/>
          </p:nvSpPr>
          <p:spPr bwMode="auto">
            <a:xfrm>
              <a:off x="3323692" y="3429001"/>
              <a:ext cx="3492388" cy="646331"/>
            </a:xfrm>
            <a:prstGeom prst="rect">
              <a:avLst/>
            </a:prstGeom>
            <a:noFill/>
            <a:ln w="9525" algn="ctr">
              <a:noFill/>
              <a:miter lim="800000"/>
              <a:headEnd/>
              <a:tailEnd/>
            </a:ln>
          </p:spPr>
          <p:txBody>
            <a:bodyPr wrap="square">
              <a:noAutofit/>
            </a:bodyPr>
            <a:lstStyle/>
            <a:p>
              <a:pPr defTabSz="784225" eaLnBrk="0" fontAlgn="ctr" hangingPunct="0"/>
              <a:r>
                <a:rPr lang="en-US" altLang="zh-CN" sz="1800" b="1" dirty="0">
                  <a:latin typeface="+mn-lt"/>
                  <a:ea typeface="+mn-ea"/>
                </a:rPr>
                <a:t>Update information sent to a BGP neighbor</a:t>
              </a:r>
            </a:p>
          </p:txBody>
        </p:sp>
        <p:cxnSp>
          <p:nvCxnSpPr>
            <p:cNvPr id="41" name="直接连接符 40"/>
            <p:cNvCxnSpPr/>
            <p:nvPr/>
          </p:nvCxnSpPr>
          <p:spPr bwMode="auto">
            <a:xfrm flipH="1" flipV="1">
              <a:off x="6384032" y="1952836"/>
              <a:ext cx="1512168" cy="720080"/>
            </a:xfrm>
            <a:prstGeom prst="line">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47" name="直接连接符 46"/>
            <p:cNvCxnSpPr/>
            <p:nvPr/>
          </p:nvCxnSpPr>
          <p:spPr bwMode="auto">
            <a:xfrm flipV="1">
              <a:off x="8568568" y="3104964"/>
              <a:ext cx="0" cy="756084"/>
            </a:xfrm>
            <a:prstGeom prst="line">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52" name="直接连接符 51"/>
            <p:cNvCxnSpPr/>
            <p:nvPr/>
          </p:nvCxnSpPr>
          <p:spPr bwMode="auto">
            <a:xfrm flipV="1">
              <a:off x="6420036" y="3104964"/>
              <a:ext cx="1476164" cy="1008112"/>
            </a:xfrm>
            <a:prstGeom prst="line">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61" name="直接连接符 60"/>
            <p:cNvCxnSpPr/>
            <p:nvPr/>
          </p:nvCxnSpPr>
          <p:spPr bwMode="auto">
            <a:xfrm>
              <a:off x="3395700" y="4113076"/>
              <a:ext cx="2916324" cy="0"/>
            </a:xfrm>
            <a:prstGeom prst="line">
              <a:avLst/>
            </a:prstGeom>
            <a:solidFill>
              <a:schemeClr val="accent1"/>
            </a:solidFill>
            <a:ln w="28575" cap="flat" cmpd="sng" algn="ctr">
              <a:solidFill>
                <a:schemeClr val="tx1"/>
              </a:solidFill>
              <a:prstDash val="solid"/>
              <a:round/>
              <a:headEnd type="triangle" w="med" len="med"/>
              <a:tailEnd type="none" w="med" len="med"/>
            </a:ln>
            <a:effectLst/>
          </p:spPr>
        </p:cxnSp>
      </p:grpSp>
    </p:spTree>
    <p:extLst>
      <p:ext uri="{BB962C8B-B14F-4D97-AF65-F5344CB8AC3E}">
        <p14:creationId xmlns:p14="http://schemas.microsoft.com/office/powerpoint/2010/main" val="13191937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t>What is the principle of VLAN</a:t>
            </a:r>
            <a:r>
              <a:rPr lang="en-US" altLang="zh-CN" dirty="0" smtClean="0"/>
              <a:t>?</a:t>
            </a:r>
          </a:p>
          <a:p>
            <a:r>
              <a:rPr lang="en-US" altLang="zh-CN" dirty="0"/>
              <a:t>What is the value of link aggregation technology</a:t>
            </a:r>
            <a:r>
              <a:rPr lang="en-US" altLang="zh-CN" dirty="0" smtClean="0"/>
              <a:t>?</a:t>
            </a:r>
          </a:p>
          <a:p>
            <a:r>
              <a:rPr lang="en-US" altLang="zh-CN" dirty="0"/>
              <a:t>What is the core idea of the OSPF routing </a:t>
            </a:r>
            <a:r>
              <a:rPr lang="en-US" altLang="zh-CN" dirty="0" smtClean="0"/>
              <a:t>protocol?</a:t>
            </a:r>
            <a:endParaRPr lang="zh-CN" altLang="en-US" dirty="0"/>
          </a:p>
        </p:txBody>
      </p:sp>
    </p:spTree>
    <p:extLst>
      <p:ext uri="{BB962C8B-B14F-4D97-AF65-F5344CB8AC3E}">
        <p14:creationId xmlns:p14="http://schemas.microsoft.com/office/powerpoint/2010/main" val="16363607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6"/>
          <p:cNvSpPr>
            <a:spLocks noGrp="1" noChangeArrowheads="1"/>
          </p:cNvSpPr>
          <p:nvPr>
            <p:ph sz="quarter" idx="11"/>
          </p:nvPr>
        </p:nvSpPr>
        <p:spPr>
          <a:xfrm>
            <a:off x="911225" y="1233488"/>
            <a:ext cx="10560050" cy="4679950"/>
          </a:xfrm>
        </p:spPr>
        <p:txBody>
          <a:bodyPr/>
          <a:lstStyle/>
          <a:p>
            <a:r>
              <a:rPr lang="en-US" altLang="zh-CN" smtClean="0"/>
              <a:t>VLAN technology</a:t>
            </a:r>
          </a:p>
          <a:p>
            <a:r>
              <a:rPr lang="en-US" altLang="zh-CN" smtClean="0"/>
              <a:t>Link aggregation technology</a:t>
            </a:r>
          </a:p>
          <a:p>
            <a:r>
              <a:rPr lang="en-US" altLang="zh-CN" smtClean="0"/>
              <a:t>OSPF protocol </a:t>
            </a:r>
          </a:p>
          <a:p>
            <a:r>
              <a:rPr lang="en-US" altLang="zh-CN" smtClean="0"/>
              <a:t>BGP p</a:t>
            </a:r>
            <a:r>
              <a:rPr lang="en-US" altLang="zh-CN" smtClean="0"/>
              <a:t>rotocol</a:t>
            </a:r>
            <a:endParaRPr lang="en-US" altLang="zh-CN" dirty="0" smtClean="0"/>
          </a:p>
        </p:txBody>
      </p:sp>
    </p:spTree>
    <p:extLst>
      <p:ext uri="{BB962C8B-B14F-4D97-AF65-F5344CB8AC3E}">
        <p14:creationId xmlns:p14="http://schemas.microsoft.com/office/powerpoint/2010/main" val="7879723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929868917"/>
          <p:cNvSpPr>
            <a:spLocks noGrp="1"/>
          </p:cNvSpPr>
          <p:nvPr>
            <p:ph type="body" sz="quarter" idx="10"/>
          </p:nvPr>
        </p:nvSpPr>
        <p:spPr/>
        <p:txBody>
          <a:bodyPr/>
          <a:lstStyle/>
          <a:p>
            <a:r>
              <a:rPr lang="en-US" altLang="zh-CN" smtClean="0"/>
              <a:t>Huawei's official websites:</a:t>
            </a:r>
          </a:p>
          <a:p>
            <a:pPr lvl="1"/>
            <a:r>
              <a:rPr lang="en-US" altLang="zh-CN" smtClean="0"/>
              <a:t>Enterprise business: http://e.huawei.com/en/</a:t>
            </a:r>
          </a:p>
          <a:p>
            <a:pPr lvl="1"/>
            <a:r>
              <a:rPr lang="en-US" altLang="zh-CN" smtClean="0"/>
              <a:t>Technical support: http://support.huawei.com/enterprise/en/</a:t>
            </a:r>
          </a:p>
          <a:p>
            <a:pPr lvl="1"/>
            <a:r>
              <a:rPr lang="en-US" altLang="zh-CN" smtClean="0"/>
              <a:t>Online learning: http://learning.huawei.com/en/</a:t>
            </a:r>
          </a:p>
          <a:p>
            <a:r>
              <a:rPr lang="en-US" altLang="zh-CN" smtClean="0"/>
              <a:t>Document tool</a:t>
            </a:r>
          </a:p>
          <a:p>
            <a:pPr lvl="1"/>
            <a:r>
              <a:rPr lang="en-US" altLang="zh-CN" smtClean="0"/>
              <a:t>HedEx Lite</a:t>
            </a:r>
          </a:p>
          <a:p>
            <a:r>
              <a:rPr lang="en-US" altLang="zh-CN" smtClean="0"/>
              <a:t>Simulator</a:t>
            </a:r>
          </a:p>
          <a:p>
            <a:pPr lvl="1"/>
            <a:r>
              <a:rPr lang="en-US" altLang="zh-CN" smtClean="0"/>
              <a:t>eNSP</a:t>
            </a:r>
          </a:p>
          <a:p>
            <a:endParaRPr lang="en-US" dirty="0"/>
          </a:p>
        </p:txBody>
      </p:sp>
    </p:spTree>
    <p:extLst>
      <p:ext uri="{BB962C8B-B14F-4D97-AF65-F5344CB8AC3E}">
        <p14:creationId xmlns:p14="http://schemas.microsoft.com/office/powerpoint/2010/main" val="18867223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1294331471"/>
          <p:cNvSpPr>
            <a:spLocks noGrp="1"/>
          </p:cNvSpPr>
          <p:nvPr>
            <p:ph type="body" sz="quarter" idx="10"/>
          </p:nvPr>
        </p:nvSpPr>
        <p:spPr/>
        <p:txBody>
          <a:bodyPr/>
          <a:lstStyle/>
          <a:p>
            <a:r>
              <a:rPr lang="en-US" altLang="zh-CN" smtClean="0">
                <a:sym typeface="FrutigerNext LT Regular"/>
              </a:rPr>
              <a:t>Huawei E-Learning website:</a:t>
            </a:r>
          </a:p>
          <a:p>
            <a:pPr lvl="1"/>
            <a:r>
              <a:rPr lang="en-US" altLang="zh-CN" smtClean="0">
                <a:sym typeface="FrutigerNext LT Regular"/>
              </a:rPr>
              <a:t>http://support.huawei.com/learning/Index!toTrainIndex</a:t>
            </a:r>
          </a:p>
          <a:p>
            <a:r>
              <a:rPr lang="en-US" altLang="zh-CN" smtClean="0">
                <a:sym typeface="FrutigerNext LT Regular"/>
              </a:rPr>
              <a:t>Huawei support case library:</a:t>
            </a:r>
          </a:p>
          <a:p>
            <a:pPr lvl="1"/>
            <a:r>
              <a:rPr lang="en-US" altLang="zh-CN" smtClean="0">
                <a:sym typeface="FrutigerNext LT Regular"/>
              </a:rPr>
              <a:t>http://support.huawei.com/enterprise/servicecenter?lang=en</a:t>
            </a:r>
            <a:endParaRPr lang="en-US" altLang="zh-CN" smtClean="0"/>
          </a:p>
          <a:p>
            <a:endParaRPr lang="en-US" altLang="zh-CN" dirty="0"/>
          </a:p>
        </p:txBody>
      </p:sp>
    </p:spTree>
    <p:extLst>
      <p:ext uri="{BB962C8B-B14F-4D97-AF65-F5344CB8AC3E}">
        <p14:creationId xmlns:p14="http://schemas.microsoft.com/office/powerpoint/2010/main" val="11027453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19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HRISFANGPPTTOOLSMARK" val="ent.chenhao@huawei.com"/>
</p:tagLst>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3.xml><?xml version="1.0" encoding="utf-8"?>
<ds:datastoreItem xmlns:ds="http://schemas.openxmlformats.org/officeDocument/2006/customXml" ds:itemID="{EAE3093B-232B-4C15-AB25-7F1FBE13487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69650</TotalTime>
  <Words>14378</Words>
  <Application>Microsoft Office PowerPoint</Application>
  <PresentationFormat>宽屏</PresentationFormat>
  <Paragraphs>1378</Paragraphs>
  <Slides>97</Slides>
  <Notes>97</Notes>
  <HiddenSlides>8</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97</vt:i4>
      </vt:variant>
    </vt:vector>
  </HeadingPairs>
  <TitlesOfParts>
    <vt:vector size="110" baseType="lpstr">
      <vt:lpstr>MS PGothic</vt:lpstr>
      <vt:lpstr>MS PGothic</vt:lpstr>
      <vt:lpstr>黑体</vt:lpstr>
      <vt:lpstr>华文细黑</vt:lpstr>
      <vt:lpstr>宋体</vt:lpstr>
      <vt:lpstr>微软雅黑</vt:lpstr>
      <vt:lpstr>Arial</vt:lpstr>
      <vt:lpstr>Courier New</vt:lpstr>
      <vt:lpstr>FrutigerNext LT Light</vt:lpstr>
      <vt:lpstr>FrutigerNext LT Medium</vt:lpstr>
      <vt:lpstr>FrutigerNext LT Regular</vt:lpstr>
      <vt:lpstr>Wingdings</vt:lpstr>
      <vt:lpstr>培训与认证部-母版</vt:lpstr>
      <vt:lpstr>PowerPoint 演示文稿</vt:lpstr>
      <vt:lpstr>Data Center Network Technology Application Basis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2449</cp:revision>
  <dcterms:created xsi:type="dcterms:W3CDTF">2003-08-21T06:48:56Z</dcterms:created>
  <dcterms:modified xsi:type="dcterms:W3CDTF">2019-06-12T04:07:27Z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(3)AINvkOler9U8Vj++jY2FMn6+OU4+RkYYqSPX/tY6aBuhJyF27gE7P+N9g2K+K6a6Wzof4GbF
1eEMdjD6dq6Ty1fDRDlarEYeBXbMwXGneFUhdWeuXRhrAgqqhB63ytG+eeRdNFqsNdm/1Og9
3bXmqRM5M2gzuG+ZBRSV6awym4vjdhRMKkXcl+nZAx6wEnsb7nfAPNUl1DP/wkaN35qQa5rF
CIE5CHVg21cadamfkd</vt:lpwstr>
  </property>
  <property fmtid="{D5CDD505-2E9C-101B-9397-08002B2CF9AE}" pid="18" name="_2015_ms_pID_7253431">
    <vt:lpwstr>4k3/E1lCrK57Jq+UlBsKLpS5/phV1nPRh95m9kVzzidghxe8b4QmXk
Lnp/P0zEee2SN2lY79/udzP5Bq4ZKtCnIOUbLeYwlXQ4rqc7rOrAMugXCg3hWpES877+Q1FD
JCA9sWa9bifVqhyiNc2Isslk7eObaz5J4irMlsHcmlk+v/NRMk28mkGzerM54lMbi2KlRs+D
QQR5WvCoQEx6+pI6QwLFsCBVQg/EBHFJDRLu</vt:lpwstr>
  </property>
  <property fmtid="{D5CDD505-2E9C-101B-9397-08002B2CF9AE}" pid="19" name="_2015_ms_pID_7253432">
    <vt:lpwstr>AtKnFm8mYULy7v6LpHHwENfbh9Poh5+qNBFv
pjH40/5Qdsm8mje7Posy7wyJ+DdDQw==</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1560173631</vt:lpwstr>
  </property>
</Properties>
</file>