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79"/>
  </p:notesMasterIdLst>
  <p:handoutMasterIdLst>
    <p:handoutMasterId r:id="rId80"/>
  </p:handoutMasterIdLst>
  <p:sldIdLst>
    <p:sldId id="256" r:id="rId5"/>
    <p:sldId id="257" r:id="rId6"/>
    <p:sldId id="258" r:id="rId7"/>
    <p:sldId id="259" r:id="rId8"/>
    <p:sldId id="260" r:id="rId9"/>
    <p:sldId id="324" r:id="rId10"/>
    <p:sldId id="261" r:id="rId11"/>
    <p:sldId id="262" r:id="rId12"/>
    <p:sldId id="325" r:id="rId13"/>
    <p:sldId id="263" r:id="rId14"/>
    <p:sldId id="264" r:id="rId15"/>
    <p:sldId id="265" r:id="rId16"/>
    <p:sldId id="326"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9" r:id="rId74"/>
    <p:sldId id="322" r:id="rId75"/>
    <p:sldId id="357" r:id="rId76"/>
    <p:sldId id="358" r:id="rId77"/>
    <p:sldId id="323" r:id="rId78"/>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0" autoAdjust="0"/>
    <p:restoredTop sz="87774" autoAdjust="0"/>
  </p:normalViewPr>
  <p:slideViewPr>
    <p:cSldViewPr showGuides="1">
      <p:cViewPr varScale="1">
        <p:scale>
          <a:sx n="61" d="100"/>
          <a:sy n="61" d="100"/>
        </p:scale>
        <p:origin x="696" y="60"/>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8" d="100"/>
          <a:sy n="48" d="100"/>
        </p:scale>
        <p:origin x="2898" y="60"/>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en-US" altLang="zh-CN" dirty="0"/>
          </a:p>
        </p:txBody>
      </p:sp>
    </p:spTree>
    <p:extLst>
      <p:ext uri="{BB962C8B-B14F-4D97-AF65-F5344CB8AC3E}">
        <p14:creationId xmlns:p14="http://schemas.microsoft.com/office/powerpoint/2010/main" val="27788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584200" y="765175"/>
            <a:ext cx="5930900" cy="3336925"/>
          </a:xfrm>
          <a:ln/>
        </p:spPr>
      </p:sp>
    </p:spTree>
    <p:extLst>
      <p:ext uri="{BB962C8B-B14F-4D97-AF65-F5344CB8AC3E}">
        <p14:creationId xmlns:p14="http://schemas.microsoft.com/office/powerpoint/2010/main" val="185714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54941" y="9440647"/>
            <a:ext cx="2949099" cy="496967"/>
          </a:xfrm>
          <a:prstGeom prst="rect">
            <a:avLst/>
          </a:prstGeom>
        </p:spPr>
        <p:txBody>
          <a:bodyPr/>
          <a:lstStyle/>
          <a:p>
            <a:fld id="{992BBF06-6647-4284-A9CA-95F24CBEF59F}" type="slidenum">
              <a:rPr lang="zh-CN" altLang="en-US" smtClean="0"/>
              <a:pPr/>
              <a:t>13</a:t>
            </a:fld>
            <a:endParaRPr lang="zh-CN" altLang="en-US" dirty="0"/>
          </a:p>
        </p:txBody>
      </p:sp>
    </p:spTree>
    <p:extLst>
      <p:ext uri="{BB962C8B-B14F-4D97-AF65-F5344CB8AC3E}">
        <p14:creationId xmlns:p14="http://schemas.microsoft.com/office/powerpoint/2010/main" val="103049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2075" y="746125"/>
            <a:ext cx="6621463" cy="372586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54941" y="9440647"/>
            <a:ext cx="2949099" cy="496967"/>
          </a:xfrm>
          <a:prstGeom prst="rect">
            <a:avLst/>
          </a:prstGeom>
        </p:spPr>
        <p:txBody>
          <a:bodyPr/>
          <a:lstStyle/>
          <a:p>
            <a:fld id="{992BBF06-6647-4284-A9CA-95F24CBEF59F}" type="slidenum">
              <a:rPr lang="zh-CN" altLang="en-US" smtClean="0"/>
              <a:pPr/>
              <a:t>14</a:t>
            </a:fld>
            <a:endParaRPr lang="zh-CN" altLang="en-US" dirty="0"/>
          </a:p>
        </p:txBody>
      </p:sp>
    </p:spTree>
    <p:extLst>
      <p:ext uri="{BB962C8B-B14F-4D97-AF65-F5344CB8AC3E}">
        <p14:creationId xmlns:p14="http://schemas.microsoft.com/office/powerpoint/2010/main" val="424258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Note: The disk slots of a 2 U 25-disk-slot controller enclosure are numbered from 0 to 24 from left to right. Coffer disks are in slots 0 to 3.</a:t>
            </a:r>
            <a:endParaRPr lang="zh-CN" altLang="en-US"/>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95581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Note: The disk slots of a 2 U 12-disk-slot controller enclosure are numbered from 0 to 11 from left to right and then from top to bottom. Coffer disks are in slots 0 to 3.</a:t>
            </a:r>
            <a:endParaRPr lang="zh-CN" altLang="en-US"/>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61556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Onboard GE ports are supported by the </a:t>
            </a:r>
            <a:r>
              <a:rPr lang="en-US" altLang="zh-CN" dirty="0" err="1"/>
              <a:t>OceanStor</a:t>
            </a:r>
            <a:r>
              <a:rPr lang="en-US" altLang="zh-CN" dirty="0"/>
              <a:t> 5300 </a:t>
            </a:r>
            <a:r>
              <a:rPr lang="en-US" altLang="zh-CN" dirty="0" smtClean="0"/>
              <a:t>V5 </a:t>
            </a:r>
            <a:r>
              <a:rPr lang="en-US" altLang="zh-CN" dirty="0"/>
              <a:t>and onboard </a:t>
            </a:r>
            <a:r>
              <a:rPr lang="en-US" altLang="zh-CN" dirty="0" err="1"/>
              <a:t>SmartIO</a:t>
            </a:r>
            <a:r>
              <a:rPr lang="en-US" altLang="zh-CN" dirty="0"/>
              <a:t> ports are supported by the </a:t>
            </a:r>
            <a:r>
              <a:rPr lang="en-US" altLang="zh-CN" dirty="0" err="1"/>
              <a:t>OceanStor</a:t>
            </a:r>
            <a:r>
              <a:rPr lang="en-US" altLang="zh-CN" dirty="0"/>
              <a:t> 5500 </a:t>
            </a:r>
            <a:r>
              <a:rPr lang="en-US" altLang="zh-CN" dirty="0" smtClean="0"/>
              <a:t>V5. </a:t>
            </a:r>
            <a:endParaRPr lang="en-US" altLang="zh-CN" dirty="0"/>
          </a:p>
          <a:p>
            <a:r>
              <a:rPr lang="en-US" altLang="zh-CN" dirty="0"/>
              <a:t>A controller enclosure supports 8 </a:t>
            </a:r>
            <a:r>
              <a:rPr lang="en-US" altLang="zh-CN" dirty="0" err="1"/>
              <a:t>Gbit</a:t>
            </a:r>
            <a:r>
              <a:rPr lang="en-US" altLang="zh-CN" dirty="0"/>
              <a:t>/s </a:t>
            </a:r>
            <a:r>
              <a:rPr lang="en-US" altLang="zh-CN" dirty="0" err="1"/>
              <a:t>Fibre</a:t>
            </a:r>
            <a:r>
              <a:rPr lang="en-US" altLang="zh-CN" dirty="0"/>
              <a:t> Channel interface modules, GE electrical interface modules, 10GE electrical interface modules, 16 </a:t>
            </a:r>
            <a:r>
              <a:rPr lang="en-US" altLang="zh-CN" dirty="0" err="1"/>
              <a:t>Gbit</a:t>
            </a:r>
            <a:r>
              <a:rPr lang="en-US" altLang="zh-CN" dirty="0"/>
              <a:t>/s </a:t>
            </a:r>
            <a:r>
              <a:rPr lang="en-US" altLang="zh-CN" dirty="0" err="1"/>
              <a:t>Fibre</a:t>
            </a:r>
            <a:r>
              <a:rPr lang="en-US" altLang="zh-CN" dirty="0"/>
              <a:t> Channel interface modules, 10 </a:t>
            </a:r>
            <a:r>
              <a:rPr lang="en-US" altLang="zh-CN" dirty="0" err="1"/>
              <a:t>Gbit</a:t>
            </a:r>
            <a:r>
              <a:rPr lang="en-US" altLang="zh-CN" dirty="0"/>
              <a:t>/s TOE, 10 </a:t>
            </a:r>
            <a:r>
              <a:rPr lang="en-US" altLang="zh-CN" dirty="0" err="1"/>
              <a:t>Gbit</a:t>
            </a:r>
            <a:r>
              <a:rPr lang="en-US" altLang="zh-CN" dirty="0"/>
              <a:t>/s </a:t>
            </a:r>
            <a:r>
              <a:rPr lang="en-US" altLang="zh-CN" dirty="0" err="1"/>
              <a:t>FCoE</a:t>
            </a:r>
            <a:r>
              <a:rPr lang="en-US" altLang="zh-CN" dirty="0"/>
              <a:t> (two ports), 10 </a:t>
            </a:r>
            <a:r>
              <a:rPr lang="en-US" altLang="zh-CN" dirty="0" err="1"/>
              <a:t>Gbit</a:t>
            </a:r>
            <a:r>
              <a:rPr lang="en-US" altLang="zh-CN" dirty="0"/>
              <a:t>/s </a:t>
            </a:r>
            <a:r>
              <a:rPr lang="en-US" altLang="zh-CN" dirty="0" err="1"/>
              <a:t>FCoE</a:t>
            </a:r>
            <a:r>
              <a:rPr lang="en-US" altLang="zh-CN" dirty="0"/>
              <a:t> (four ports), 56 </a:t>
            </a:r>
            <a:r>
              <a:rPr lang="en-US" altLang="zh-CN" dirty="0" err="1"/>
              <a:t>Gbit</a:t>
            </a:r>
            <a:r>
              <a:rPr lang="en-US" altLang="zh-CN" dirty="0"/>
              <a:t>/s IB interface modules, </a:t>
            </a:r>
            <a:r>
              <a:rPr lang="en-US" altLang="zh-CN" dirty="0" err="1"/>
              <a:t>SmartIO</a:t>
            </a:r>
            <a:r>
              <a:rPr lang="en-US" altLang="zh-CN" dirty="0"/>
              <a:t> interface modules, High-Density 8 </a:t>
            </a:r>
            <a:r>
              <a:rPr lang="en-US" altLang="zh-CN" dirty="0" err="1"/>
              <a:t>Gbit</a:t>
            </a:r>
            <a:r>
              <a:rPr lang="en-US" altLang="zh-CN" dirty="0"/>
              <a:t>/s </a:t>
            </a:r>
            <a:r>
              <a:rPr lang="en-US" altLang="zh-CN" dirty="0" err="1"/>
              <a:t>Fibre</a:t>
            </a:r>
            <a:r>
              <a:rPr lang="en-US" altLang="zh-CN" dirty="0"/>
              <a:t> Channel interface modules and 12 </a:t>
            </a:r>
            <a:r>
              <a:rPr lang="en-US" altLang="zh-CN" dirty="0" err="1"/>
              <a:t>Gbit</a:t>
            </a:r>
            <a:r>
              <a:rPr lang="en-US" altLang="zh-CN" dirty="0"/>
              <a:t>/s SAS expansion modules. The following figure uses a 16 </a:t>
            </a:r>
            <a:r>
              <a:rPr lang="en-US" altLang="zh-CN" dirty="0" err="1"/>
              <a:t>Gbit</a:t>
            </a:r>
            <a:r>
              <a:rPr lang="en-US" altLang="zh-CN" dirty="0"/>
              <a:t>/s </a:t>
            </a:r>
            <a:r>
              <a:rPr lang="en-US" altLang="zh-CN" dirty="0" err="1"/>
              <a:t>Fibre</a:t>
            </a:r>
            <a:r>
              <a:rPr lang="en-US" altLang="zh-CN" dirty="0"/>
              <a:t> Channel interface module of </a:t>
            </a:r>
            <a:r>
              <a:rPr lang="en-US" altLang="zh-CN" dirty="0" err="1"/>
              <a:t>OceanStor</a:t>
            </a:r>
            <a:r>
              <a:rPr lang="en-US" altLang="zh-CN" dirty="0"/>
              <a:t> 5500 </a:t>
            </a:r>
            <a:r>
              <a:rPr lang="en-US" altLang="zh-CN" dirty="0" smtClean="0"/>
              <a:t>V5 </a:t>
            </a:r>
            <a:r>
              <a:rPr lang="en-US" altLang="zh-CN" dirty="0"/>
              <a:t>as an example.</a:t>
            </a:r>
          </a:p>
          <a:p>
            <a:r>
              <a:rPr lang="en-US" altLang="zh-CN" dirty="0"/>
              <a:t>When the maintenance network port is used for management and maintenance, the maintenance network port can only be used by Huawei technical support for emergency maintenance and cannot be connected to the same network with the management network port. Otherwise, a network loopback may occur, causing a network storm. The initial value for the IP address of the maintenance network port is 172.31.128.101 or 172.31.128.102. The default subnet mask is 255.255.0.0. You are advised to only connect the management network port to the network. </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8111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53640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4895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91645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89050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2875" y="760413"/>
            <a:ext cx="6818313" cy="3836987"/>
          </a:xfrm>
          <a:ln/>
        </p:spPr>
      </p:sp>
    </p:spTree>
    <p:extLst>
      <p:ext uri="{BB962C8B-B14F-4D97-AF65-F5344CB8AC3E}">
        <p14:creationId xmlns:p14="http://schemas.microsoft.com/office/powerpoint/2010/main" val="390815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30483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08474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45659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4020506" y="9720673"/>
            <a:ext cx="3077137" cy="512303"/>
          </a:xfrm>
          <a:prstGeom prst="rect">
            <a:avLst/>
          </a:prstGeom>
          <a:noFill/>
        </p:spPr>
        <p:txBody>
          <a:bodyPr lIns="94768" tIns="47384" rIns="94768" bIns="47384"/>
          <a:lstStyle/>
          <a:p>
            <a:fld id="{0A6EA970-0408-430D-9762-6FF12D6D40DA}" type="slidenum">
              <a:rPr lang="zh-CN" altLang="en-US" smtClean="0">
                <a:ea typeface="宋体" charset="-122"/>
              </a:rPr>
              <a:pPr/>
              <a:t>25</a:t>
            </a:fld>
            <a:endParaRPr lang="en-US" altLang="zh-CN">
              <a:ea typeface="宋体" charset="-122"/>
            </a:endParaRPr>
          </a:p>
        </p:txBody>
      </p:sp>
      <p:sp>
        <p:nvSpPr>
          <p:cNvPr id="90115" name="Rectangle 2"/>
          <p:cNvSpPr>
            <a:spLocks noGrp="1" noRot="1" noChangeAspect="1" noChangeArrowheads="1" noTextEdit="1"/>
          </p:cNvSpPr>
          <p:nvPr>
            <p:ph type="sldImg"/>
          </p:nvPr>
        </p:nvSpPr>
        <p:spPr>
          <a:xfrm>
            <a:off x="139700" y="768350"/>
            <a:ext cx="6819900" cy="3836988"/>
          </a:xfrm>
          <a:ln/>
        </p:spPr>
      </p:sp>
      <p:sp>
        <p:nvSpPr>
          <p:cNvPr id="90116" name="Rectangle 3"/>
          <p:cNvSpPr>
            <a:spLocks noGrp="1" noChangeArrowheads="1"/>
          </p:cNvSpPr>
          <p:nvPr>
            <p:ph type="body" idx="1"/>
          </p:nvPr>
        </p:nvSpPr>
        <p:spPr>
          <a:noFill/>
          <a:ln/>
        </p:spPr>
        <p:txBody>
          <a:bodyPr/>
          <a:lstStyle/>
          <a:p>
            <a:pPr eaLnBrk="1" hangingPunct="1"/>
            <a:endParaRPr lang="en-US" altLang="zh-CN" baseline="0" dirty="0">
              <a:solidFill>
                <a:srgbClr val="0000FF"/>
              </a:solidFill>
            </a:endParaRPr>
          </a:p>
        </p:txBody>
      </p:sp>
    </p:spTree>
    <p:extLst>
      <p:ext uri="{BB962C8B-B14F-4D97-AF65-F5344CB8AC3E}">
        <p14:creationId xmlns:p14="http://schemas.microsoft.com/office/powerpoint/2010/main" val="2631545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xfrm>
            <a:off x="4020506" y="9720673"/>
            <a:ext cx="3077137" cy="512303"/>
          </a:xfrm>
          <a:prstGeom prst="rect">
            <a:avLst/>
          </a:prstGeom>
          <a:noFill/>
        </p:spPr>
        <p:txBody>
          <a:bodyPr lIns="94768" tIns="47384" rIns="94768" bIns="47384"/>
          <a:lstStyle/>
          <a:p>
            <a:fld id="{0A6EA970-0408-430D-9762-6FF12D6D40DA}" type="slidenum">
              <a:rPr lang="zh-CN" altLang="en-US" smtClean="0">
                <a:ea typeface="宋体" charset="-122"/>
              </a:rPr>
              <a:pPr/>
              <a:t>26</a:t>
            </a:fld>
            <a:endParaRPr lang="en-US" altLang="zh-CN">
              <a:ea typeface="宋体" charset="-122"/>
            </a:endParaRPr>
          </a:p>
        </p:txBody>
      </p:sp>
      <p:sp>
        <p:nvSpPr>
          <p:cNvPr id="90115" name="Rectangle 2"/>
          <p:cNvSpPr>
            <a:spLocks noGrp="1" noRot="1" noChangeAspect="1" noChangeArrowheads="1" noTextEdit="1"/>
          </p:cNvSpPr>
          <p:nvPr>
            <p:ph type="sldImg"/>
          </p:nvPr>
        </p:nvSpPr>
        <p:spPr>
          <a:xfrm>
            <a:off x="139700" y="768350"/>
            <a:ext cx="6819900" cy="3836988"/>
          </a:xfrm>
          <a:ln/>
        </p:spPr>
      </p:sp>
      <p:sp>
        <p:nvSpPr>
          <p:cNvPr id="90116" name="Rectangle 3"/>
          <p:cNvSpPr>
            <a:spLocks noGrp="1" noChangeArrowheads="1"/>
          </p:cNvSpPr>
          <p:nvPr>
            <p:ph type="body" idx="1"/>
          </p:nvPr>
        </p:nvSpPr>
        <p:spPr>
          <a:noFill/>
          <a:ln/>
        </p:spPr>
        <p:txBody>
          <a:bodyPr/>
          <a:lstStyle/>
          <a:p>
            <a:pPr eaLnBrk="1" hangingPunct="1"/>
            <a:endParaRPr lang="en-US" altLang="zh-CN" baseline="0" dirty="0">
              <a:solidFill>
                <a:srgbClr val="0000FF"/>
              </a:solidFill>
            </a:endParaRPr>
          </a:p>
        </p:txBody>
      </p:sp>
    </p:spTree>
    <p:extLst>
      <p:ext uri="{BB962C8B-B14F-4D97-AF65-F5344CB8AC3E}">
        <p14:creationId xmlns:p14="http://schemas.microsoft.com/office/powerpoint/2010/main" val="3236516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4020506" y="9720673"/>
            <a:ext cx="3077137" cy="512303"/>
          </a:xfrm>
          <a:prstGeom prst="rect">
            <a:avLst/>
          </a:prstGeom>
        </p:spPr>
        <p:txBody>
          <a:bodyPr lIns="94768" tIns="47384" rIns="94768" bIns="47384"/>
          <a:lstStyle/>
          <a:p>
            <a:pPr>
              <a:defRPr/>
            </a:pPr>
            <a:fld id="{822DFCD0-E405-4F3F-901D-B0C27FDAAC5C}" type="slidenum">
              <a:rPr lang="en-US" altLang="zh-CN" smtClean="0"/>
              <a:pPr>
                <a:defRPr/>
              </a:pPr>
              <a:t>27</a:t>
            </a:fld>
            <a:endParaRPr lang="en-US" altLang="zh-CN"/>
          </a:p>
        </p:txBody>
      </p:sp>
    </p:spTree>
    <p:extLst>
      <p:ext uri="{BB962C8B-B14F-4D97-AF65-F5344CB8AC3E}">
        <p14:creationId xmlns:p14="http://schemas.microsoft.com/office/powerpoint/2010/main" val="665377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2605459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58950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884839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584200" y="765175"/>
            <a:ext cx="5930900" cy="3336925"/>
          </a:xfrm>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7223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en-US"/>
          </a:p>
        </p:txBody>
      </p:sp>
    </p:spTree>
    <p:extLst>
      <p:ext uri="{BB962C8B-B14F-4D97-AF65-F5344CB8AC3E}">
        <p14:creationId xmlns:p14="http://schemas.microsoft.com/office/powerpoint/2010/main" val="140422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Power indicator:</a:t>
            </a:r>
          </a:p>
          <a:p>
            <a:pPr lvl="1"/>
            <a:r>
              <a:rPr lang="en-US" altLang="zh-CN" dirty="0"/>
              <a:t>Green on: The module is working properly.</a:t>
            </a:r>
            <a:endParaRPr lang="zh-CN" altLang="en-US" dirty="0"/>
          </a:p>
          <a:p>
            <a:pPr lvl="1"/>
            <a:r>
              <a:rPr lang="en-US" altLang="zh-CN" dirty="0"/>
              <a:t>Blinking green: The module needs to be hot-swapped.</a:t>
            </a:r>
            <a:endParaRPr lang="zh-CN" altLang="en-US" dirty="0"/>
          </a:p>
          <a:p>
            <a:pPr lvl="1"/>
            <a:r>
              <a:rPr lang="en-US" altLang="zh-CN" dirty="0"/>
              <a:t>Red on: The module is faulty.</a:t>
            </a:r>
            <a:endParaRPr lang="zh-CN" altLang="en-US" dirty="0"/>
          </a:p>
          <a:p>
            <a:pPr lvl="1"/>
            <a:r>
              <a:rPr lang="en-US" altLang="zh-CN" dirty="0"/>
              <a:t>Off: The module is not powered on.</a:t>
            </a:r>
            <a:endParaRPr lang="zh-CN" altLang="en-US" dirty="0"/>
          </a:p>
          <a:p>
            <a:pPr lvl="0"/>
            <a:r>
              <a:rPr lang="en-US" altLang="zh-CN" dirty="0"/>
              <a:t>Port indicator (Link/Active/Mode indicator):</a:t>
            </a:r>
            <a:endParaRPr lang="zh-CN" altLang="en-US" dirty="0"/>
          </a:p>
          <a:p>
            <a:pPr lvl="1"/>
            <a:r>
              <a:rPr lang="en-US" altLang="zh-CN" dirty="0"/>
              <a:t>Blinking blue slowly: The module is working in FC mode with link down.</a:t>
            </a:r>
          </a:p>
          <a:p>
            <a:pPr lvl="1"/>
            <a:r>
              <a:rPr lang="en-US" altLang="zh-CN" dirty="0"/>
              <a:t>Blinking blue quickly: The module is working in FC mode with link up and data is being transmitted.</a:t>
            </a:r>
          </a:p>
          <a:p>
            <a:pPr lvl="1"/>
            <a:r>
              <a:rPr lang="en-US" altLang="zh-CN" dirty="0"/>
              <a:t>Steady blue: The module is working in FC mode with link up but no data is being transmitted.</a:t>
            </a:r>
          </a:p>
          <a:p>
            <a:pPr lvl="1"/>
            <a:r>
              <a:rPr lang="en-US" altLang="zh-CN" dirty="0"/>
              <a:t>Blinking green slowly: The module is working in </a:t>
            </a:r>
            <a:r>
              <a:rPr lang="en-US" altLang="zh-CN" dirty="0" err="1"/>
              <a:t>FCoE</a:t>
            </a:r>
            <a:r>
              <a:rPr lang="en-US" altLang="zh-CN" dirty="0"/>
              <a:t>/</a:t>
            </a:r>
            <a:r>
              <a:rPr lang="en-US" altLang="zh-CN" dirty="0" err="1"/>
              <a:t>iWARP</a:t>
            </a:r>
            <a:r>
              <a:rPr lang="en-US" altLang="zh-CN" dirty="0"/>
              <a:t> mode with link down.</a:t>
            </a:r>
          </a:p>
          <a:p>
            <a:pPr lvl="1"/>
            <a:r>
              <a:rPr lang="en-US" altLang="zh-CN" dirty="0"/>
              <a:t>Blinking green quickly: The module is working in </a:t>
            </a:r>
            <a:r>
              <a:rPr lang="en-US" altLang="zh-CN" dirty="0" err="1"/>
              <a:t>FCoE</a:t>
            </a:r>
            <a:r>
              <a:rPr lang="en-US" altLang="zh-CN" dirty="0"/>
              <a:t>/</a:t>
            </a:r>
            <a:r>
              <a:rPr lang="en-US" altLang="zh-CN" dirty="0" err="1"/>
              <a:t>iWARP</a:t>
            </a:r>
            <a:r>
              <a:rPr lang="en-US" altLang="zh-CN" dirty="0"/>
              <a:t> mode with link up and data is being transmitted.</a:t>
            </a:r>
          </a:p>
          <a:p>
            <a:pPr lvl="1"/>
            <a:r>
              <a:rPr lang="en-US" altLang="zh-CN" dirty="0"/>
              <a:t>Steady green: The module is working in </a:t>
            </a:r>
            <a:r>
              <a:rPr lang="en-US" altLang="zh-CN" dirty="0" err="1"/>
              <a:t>FCoE</a:t>
            </a:r>
            <a:r>
              <a:rPr lang="en-US" altLang="zh-CN" dirty="0"/>
              <a:t>/</a:t>
            </a:r>
            <a:r>
              <a:rPr lang="en-US" altLang="zh-CN" dirty="0" err="1"/>
              <a:t>iWARP</a:t>
            </a:r>
            <a:r>
              <a:rPr lang="en-US" altLang="zh-CN" dirty="0"/>
              <a:t> mode with link up but no data is being transmitted.</a:t>
            </a:r>
          </a:p>
          <a:p>
            <a:pPr lvl="0"/>
            <a:endParaRPr lang="zh-CN" altLang="en-US" dirty="0"/>
          </a:p>
          <a:p>
            <a:pPr lvl="1"/>
            <a:endParaRPr lang="en-US" altLang="zh-CN" dirty="0"/>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432051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Port indicator (Link/Active/Mode indicator):</a:t>
            </a:r>
          </a:p>
          <a:p>
            <a:pPr lvl="1"/>
            <a:r>
              <a:rPr lang="en-US" altLang="zh-CN"/>
              <a:t>Blinking blue slowly: The module is working in FC mode with link down.</a:t>
            </a:r>
          </a:p>
          <a:p>
            <a:pPr lvl="1"/>
            <a:r>
              <a:rPr lang="en-US" altLang="zh-CN"/>
              <a:t>Blinking blue quickly: The module is working in FC mode with link up and data is being transmitted.</a:t>
            </a:r>
          </a:p>
          <a:p>
            <a:pPr lvl="1"/>
            <a:r>
              <a:rPr lang="en-US" altLang="zh-CN"/>
              <a:t>Steady blue: The module is working in FC mode with link up but no data is being transmitted.</a:t>
            </a:r>
          </a:p>
          <a:p>
            <a:pPr lvl="1"/>
            <a:r>
              <a:rPr lang="en-US" altLang="zh-CN"/>
              <a:t>Blinking green slowly: The module is working in FCoE mode with link down.</a:t>
            </a:r>
          </a:p>
          <a:p>
            <a:pPr lvl="1"/>
            <a:r>
              <a:rPr lang="en-US" altLang="zh-CN"/>
              <a:t>Blinking green quickly: The module is working in FCoE mode with link up and data is being transmitted.</a:t>
            </a:r>
          </a:p>
          <a:p>
            <a:pPr lvl="1"/>
            <a:r>
              <a:rPr lang="en-US" altLang="zh-CN"/>
              <a:t>Steady green: The module is working in FCoE mode with link up but no data is being transmitted.</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125798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Power indicator:</a:t>
            </a:r>
          </a:p>
          <a:p>
            <a:pPr lvl="1"/>
            <a:r>
              <a:rPr lang="en-US" altLang="zh-CN"/>
              <a:t>Green on: The module is working properly.</a:t>
            </a:r>
            <a:endParaRPr lang="zh-CN" altLang="en-US"/>
          </a:p>
          <a:p>
            <a:pPr lvl="1"/>
            <a:r>
              <a:rPr lang="en-US" altLang="zh-CN"/>
              <a:t>Blinking green: The module needs to be hot-swapped.</a:t>
            </a:r>
            <a:endParaRPr lang="zh-CN" altLang="en-US"/>
          </a:p>
          <a:p>
            <a:pPr lvl="1"/>
            <a:r>
              <a:rPr lang="en-US" altLang="zh-CN"/>
              <a:t>Red on: The module is faulty.</a:t>
            </a:r>
            <a:endParaRPr lang="zh-CN" altLang="en-US"/>
          </a:p>
          <a:p>
            <a:pPr lvl="1"/>
            <a:r>
              <a:rPr lang="en-US" altLang="zh-CN"/>
              <a:t>Off: The module is not powered on or can be hot-swapped.</a:t>
            </a:r>
            <a:endParaRPr lang="zh-CN" altLang="en-US"/>
          </a:p>
          <a:p>
            <a:r>
              <a:rPr lang="en-US" altLang="zh-CN"/>
              <a:t>Port Link/Active indicator:</a:t>
            </a:r>
            <a:endParaRPr lang="zh-CN" altLang="en-US"/>
          </a:p>
          <a:p>
            <a:pPr lvl="1"/>
            <a:r>
              <a:rPr lang="en-US" altLang="zh-CN"/>
              <a:t>Blue on: Data is being transmitted at the rate of 8 Gbit/s between the storage system and application servers.</a:t>
            </a:r>
            <a:endParaRPr lang="zh-CN" altLang="en-US"/>
          </a:p>
          <a:p>
            <a:pPr lvl="1"/>
            <a:r>
              <a:rPr lang="en-US" altLang="zh-CN"/>
              <a:t>Blinking blue: Data is being transmitted.</a:t>
            </a:r>
            <a:endParaRPr lang="zh-CN" altLang="en-US"/>
          </a:p>
          <a:p>
            <a:pPr lvl="1"/>
            <a:r>
              <a:rPr lang="en-US" altLang="zh-CN"/>
              <a:t>Green on: Data is being transmitted at the rate of 4 Gbit/s or 2 Gbit/s between the storage system and application servers.</a:t>
            </a:r>
            <a:endParaRPr lang="zh-CN" altLang="en-US"/>
          </a:p>
          <a:p>
            <a:pPr lvl="1"/>
            <a:r>
              <a:rPr lang="en-US" altLang="zh-CN"/>
              <a:t>Blinking green: Data is being transmitted.</a:t>
            </a:r>
            <a:endParaRPr lang="zh-CN" altLang="en-US"/>
          </a:p>
          <a:p>
            <a:pPr lvl="1"/>
            <a:r>
              <a:rPr lang="en-US" altLang="zh-CN"/>
              <a:t>Red on: A port fault occurs.</a:t>
            </a:r>
            <a:endParaRPr lang="zh-CN" altLang="en-US"/>
          </a:p>
          <a:p>
            <a:pPr lvl="1"/>
            <a:r>
              <a:rPr lang="en-US" altLang="zh-CN"/>
              <a:t>Off: The port link is down.</a:t>
            </a:r>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703915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807008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a:t>Power indicator:</a:t>
            </a:r>
          </a:p>
          <a:p>
            <a:pPr lvl="1"/>
            <a:r>
              <a:rPr lang="en-US" altLang="zh-CN" dirty="0"/>
              <a:t>Green on: The module is working properly.</a:t>
            </a:r>
            <a:endParaRPr lang="zh-CN" altLang="en-US" dirty="0"/>
          </a:p>
          <a:p>
            <a:pPr lvl="1"/>
            <a:r>
              <a:rPr lang="en-US" altLang="zh-CN" dirty="0"/>
              <a:t>Blinking green: The module needs to be hot-swapped.</a:t>
            </a:r>
            <a:endParaRPr lang="zh-CN" altLang="en-US" dirty="0"/>
          </a:p>
          <a:p>
            <a:pPr lvl="1"/>
            <a:r>
              <a:rPr lang="en-US" altLang="zh-CN" dirty="0"/>
              <a:t>Red on: The module is faulty.</a:t>
            </a:r>
            <a:endParaRPr lang="zh-CN" altLang="en-US" dirty="0"/>
          </a:p>
          <a:p>
            <a:pPr lvl="1"/>
            <a:r>
              <a:rPr lang="en-US" altLang="zh-CN" dirty="0"/>
              <a:t>Off: The module is not powered on.</a:t>
            </a:r>
            <a:endParaRPr lang="zh-CN" altLang="en-US" dirty="0"/>
          </a:p>
          <a:p>
            <a:pPr lvl="0"/>
            <a:r>
              <a:rPr lang="en-US" altLang="zh-CN" dirty="0"/>
              <a:t>Port Link/Active indicator:</a:t>
            </a:r>
          </a:p>
          <a:p>
            <a:pPr lvl="1"/>
            <a:r>
              <a:rPr lang="en-US" altLang="zh-CN" dirty="0"/>
              <a:t>Green on: The connection between the interface module and application servers is normal.</a:t>
            </a:r>
            <a:endParaRPr lang="zh-CN" altLang="en-US" dirty="0"/>
          </a:p>
          <a:p>
            <a:pPr lvl="1"/>
            <a:r>
              <a:rPr lang="en-US" altLang="zh-CN" dirty="0"/>
              <a:t>Blinking green: Data is being transmitted.</a:t>
            </a:r>
            <a:endParaRPr lang="zh-CN" altLang="en-US" dirty="0"/>
          </a:p>
          <a:p>
            <a:pPr lvl="1"/>
            <a:r>
              <a:rPr lang="en-US" altLang="zh-CN" dirty="0"/>
              <a:t>Off: The connection between the interface module and application servers is abnormal.</a:t>
            </a:r>
          </a:p>
          <a:p>
            <a:pPr lvl="0"/>
            <a:r>
              <a:rPr lang="en-US" altLang="zh-CN" dirty="0"/>
              <a:t>Port Speed indicator:</a:t>
            </a:r>
          </a:p>
          <a:p>
            <a:pPr lvl="1"/>
            <a:r>
              <a:rPr lang="en-US" altLang="zh-CN" dirty="0"/>
              <a:t>Orange on: Data is being transmitted at the rate of 10 </a:t>
            </a:r>
            <a:r>
              <a:rPr lang="en-US" altLang="zh-CN" dirty="0" err="1"/>
              <a:t>Gbit</a:t>
            </a:r>
            <a:r>
              <a:rPr lang="en-US" altLang="zh-CN" dirty="0"/>
              <a:t>/s between the storage system and application servers.</a:t>
            </a:r>
            <a:endParaRPr lang="zh-CN" altLang="en-US" dirty="0"/>
          </a:p>
          <a:p>
            <a:pPr lvl="1"/>
            <a:r>
              <a:rPr lang="en-US" altLang="zh-CN" dirty="0"/>
              <a:t>Off: Data is being transmitted at the rate of lower than 10 </a:t>
            </a:r>
            <a:r>
              <a:rPr lang="en-US" altLang="zh-CN" dirty="0" err="1"/>
              <a:t>Gbit</a:t>
            </a:r>
            <a:r>
              <a:rPr lang="en-US" altLang="zh-CN" dirty="0"/>
              <a:t>/s between the storage system and application servers.</a:t>
            </a:r>
          </a:p>
          <a:p>
            <a:pPr lvl="0"/>
            <a:endParaRPr lang="zh-CN" altLang="en-US" dirty="0"/>
          </a:p>
          <a:p>
            <a:pPr lvl="0"/>
            <a:endParaRPr lang="zh-CN" altLang="en-US" dirty="0"/>
          </a:p>
          <a:p>
            <a:pPr lvl="0"/>
            <a:endParaRPr lang="zh-CN" altLang="en-US" dirty="0"/>
          </a:p>
          <a:p>
            <a:pPr lvl="0"/>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834714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Power indicator:</a:t>
            </a:r>
          </a:p>
          <a:p>
            <a:pPr lvl="1"/>
            <a:r>
              <a:rPr lang="en-US" altLang="zh-CN"/>
              <a:t>Green on: The module is working properly. </a:t>
            </a:r>
            <a:endParaRPr lang="zh-CN" altLang="en-US"/>
          </a:p>
          <a:p>
            <a:pPr lvl="1"/>
            <a:r>
              <a:rPr lang="en-US" altLang="zh-CN"/>
              <a:t>Blinking green: The module needs to be hot-swapped.</a:t>
            </a:r>
            <a:endParaRPr lang="zh-CN" altLang="en-US"/>
          </a:p>
          <a:p>
            <a:pPr lvl="1"/>
            <a:r>
              <a:rPr lang="en-US" altLang="zh-CN"/>
              <a:t>Red on: The module is faulty.</a:t>
            </a:r>
            <a:endParaRPr lang="zh-CN" altLang="en-US"/>
          </a:p>
          <a:p>
            <a:pPr lvl="1"/>
            <a:r>
              <a:rPr lang="en-US" altLang="zh-CN"/>
              <a:t>Off: The module is not powered on or can be hot-swapped.</a:t>
            </a:r>
            <a:endParaRPr lang="zh-CN" altLang="en-US"/>
          </a:p>
          <a:p>
            <a:r>
              <a:rPr lang="en-US" altLang="zh-CN"/>
              <a:t>Port Link indicator:</a:t>
            </a:r>
          </a:p>
          <a:p>
            <a:pPr lvl="1"/>
            <a:r>
              <a:rPr lang="en-US" altLang="zh-CN"/>
              <a:t>On: The connection between the module and application servers is normal.</a:t>
            </a:r>
          </a:p>
          <a:p>
            <a:pPr lvl="1"/>
            <a:r>
              <a:rPr lang="en-US" altLang="zh-CN"/>
              <a:t>Off: The port link is down.</a:t>
            </a:r>
          </a:p>
          <a:p>
            <a:r>
              <a:rPr lang="en-US" altLang="zh-CN"/>
              <a:t>Port Active indicator:</a:t>
            </a:r>
            <a:endParaRPr lang="zh-CN" altLang="en-US"/>
          </a:p>
          <a:p>
            <a:pPr lvl="1"/>
            <a:r>
              <a:rPr lang="en-US" altLang="zh-CN"/>
              <a:t>Blinking: Data is being transmitted.</a:t>
            </a:r>
            <a:endParaRPr lang="zh-CN" altLang="en-US"/>
          </a:p>
          <a:p>
            <a:pPr lvl="1"/>
            <a:r>
              <a:rPr lang="en-US" altLang="zh-CN"/>
              <a:t>Steady on: No data is being transmitted.</a:t>
            </a:r>
          </a:p>
          <a:p>
            <a:endParaRPr lang="zh-CN" altLang="en-US"/>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805185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Power indicator:</a:t>
            </a:r>
          </a:p>
          <a:p>
            <a:pPr lvl="1"/>
            <a:r>
              <a:rPr lang="en-US" altLang="zh-CN"/>
              <a:t>Green on: The module is working properly. </a:t>
            </a:r>
            <a:endParaRPr lang="zh-CN" altLang="en-US"/>
          </a:p>
          <a:p>
            <a:pPr lvl="1"/>
            <a:r>
              <a:rPr lang="en-US" altLang="zh-CN"/>
              <a:t>Blinking green: The module needs to be hot-swapped.</a:t>
            </a:r>
            <a:endParaRPr lang="zh-CN" altLang="en-US"/>
          </a:p>
          <a:p>
            <a:pPr lvl="1"/>
            <a:r>
              <a:rPr lang="en-US" altLang="zh-CN"/>
              <a:t>Red on: The module is faulty.</a:t>
            </a:r>
            <a:endParaRPr lang="zh-CN" altLang="en-US"/>
          </a:p>
          <a:p>
            <a:pPr lvl="1"/>
            <a:r>
              <a:rPr lang="en-US" altLang="zh-CN"/>
              <a:t>Off: The module is not powered on or is removable.</a:t>
            </a:r>
            <a:endParaRPr lang="zh-CN" altLang="en-US"/>
          </a:p>
          <a:p>
            <a:r>
              <a:rPr lang="en-US" altLang="zh-CN"/>
              <a:t>Port Active indicator:</a:t>
            </a:r>
            <a:endParaRPr lang="zh-CN" altLang="en-US"/>
          </a:p>
          <a:p>
            <a:pPr lvl="1"/>
            <a:r>
              <a:rPr lang="en-US" altLang="zh-CN"/>
              <a:t>Green on: No data is being processed.</a:t>
            </a:r>
          </a:p>
          <a:p>
            <a:pPr lvl="1"/>
            <a:r>
              <a:rPr lang="en-US" altLang="zh-CN"/>
              <a:t>Blinking green: Data is being processed.</a:t>
            </a:r>
          </a:p>
          <a:p>
            <a:pPr lvl="1"/>
            <a:r>
              <a:rPr lang="en-US" altLang="zh-CN"/>
              <a:t>Off: The module is not working properly.</a:t>
            </a:r>
          </a:p>
          <a:p>
            <a:endParaRPr lang="zh-CN" altLang="en-US"/>
          </a:p>
          <a:p>
            <a:endParaRPr lang="zh-CN" altLang="en-US" dirty="0"/>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191145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584200" y="765175"/>
            <a:ext cx="5930900" cy="3336925"/>
          </a:xfrm>
          <a:ln/>
        </p:spPr>
      </p:sp>
      <p:sp>
        <p:nvSpPr>
          <p:cNvPr id="3993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916601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584200" y="765175"/>
            <a:ext cx="5930900" cy="3336925"/>
          </a:xfrm>
          <a:ln/>
        </p:spPr>
      </p:sp>
      <p:sp>
        <p:nvSpPr>
          <p:cNvPr id="52227"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675143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584200" y="765175"/>
            <a:ext cx="5930900" cy="3336925"/>
          </a:xfrm>
          <a:ln/>
        </p:spPr>
      </p:sp>
      <p:sp>
        <p:nvSpPr>
          <p:cNvPr id="53251"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51444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584200" y="765175"/>
            <a:ext cx="5930900" cy="3336925"/>
          </a:xfrm>
          <a:ln/>
        </p:spPr>
      </p:sp>
      <p:sp>
        <p:nvSpPr>
          <p:cNvPr id="317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05899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584200" y="765175"/>
            <a:ext cx="5930900" cy="3336925"/>
          </a:xfrm>
          <a:ln/>
        </p:spPr>
      </p:sp>
      <p:sp>
        <p:nvSpPr>
          <p:cNvPr id="54275"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086326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84200" y="765175"/>
            <a:ext cx="5930900" cy="3336925"/>
          </a:xfrm>
          <a:ln/>
        </p:spPr>
      </p:sp>
      <p:sp>
        <p:nvSpPr>
          <p:cNvPr id="5120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955768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584200" y="765175"/>
            <a:ext cx="5930900" cy="3336925"/>
          </a:xfrm>
          <a:ln/>
        </p:spPr>
      </p:sp>
      <p:sp>
        <p:nvSpPr>
          <p:cNvPr id="56323"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855317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584200" y="765175"/>
            <a:ext cx="5930900" cy="3336925"/>
          </a:xfrm>
          <a:ln/>
        </p:spPr>
      </p:sp>
      <p:sp>
        <p:nvSpPr>
          <p:cNvPr id="57347"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81318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584200" y="765175"/>
            <a:ext cx="5930900" cy="3336925"/>
          </a:xfrm>
          <a:ln/>
        </p:spPr>
      </p:sp>
      <p:sp>
        <p:nvSpPr>
          <p:cNvPr id="58371"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586412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584200" y="765175"/>
            <a:ext cx="5930900" cy="3336925"/>
          </a:xfrm>
          <a:ln/>
        </p:spPr>
      </p:sp>
      <p:sp>
        <p:nvSpPr>
          <p:cNvPr id="59395"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695742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584200" y="765175"/>
            <a:ext cx="5930900" cy="3336925"/>
          </a:xfrm>
          <a:ln/>
        </p:spPr>
      </p:sp>
      <p:sp>
        <p:nvSpPr>
          <p:cNvPr id="60419"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180025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584200" y="765175"/>
            <a:ext cx="5930900" cy="3336925"/>
          </a:xfrm>
          <a:ln/>
        </p:spPr>
      </p:sp>
      <p:sp>
        <p:nvSpPr>
          <p:cNvPr id="61443"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183749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84200" y="765175"/>
            <a:ext cx="5930900" cy="3336925"/>
          </a:xfrm>
          <a:ln/>
        </p:spPr>
      </p:sp>
      <p:sp>
        <p:nvSpPr>
          <p:cNvPr id="5120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285088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xfrm>
            <a:off x="584200" y="765175"/>
            <a:ext cx="5930900" cy="3336925"/>
          </a:xfrm>
          <a:ln/>
        </p:spPr>
      </p:sp>
      <p:sp>
        <p:nvSpPr>
          <p:cNvPr id="76803"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8403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584200" y="765175"/>
            <a:ext cx="5930900" cy="3336925"/>
          </a:xfrm>
          <a:ln/>
        </p:spPr>
      </p:sp>
      <p:sp>
        <p:nvSpPr>
          <p:cNvPr id="3277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0205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584200" y="765175"/>
            <a:ext cx="5930900" cy="3336925"/>
          </a:xfrm>
          <a:ln/>
        </p:spPr>
      </p:sp>
      <p:sp>
        <p:nvSpPr>
          <p:cNvPr id="778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772692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584200" y="765175"/>
            <a:ext cx="5930900" cy="3336925"/>
          </a:xfrm>
          <a:ln/>
        </p:spPr>
      </p:sp>
      <p:sp>
        <p:nvSpPr>
          <p:cNvPr id="788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983464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584200" y="765175"/>
            <a:ext cx="5930900" cy="3336925"/>
          </a:xfrm>
          <a:ln/>
        </p:spPr>
      </p:sp>
      <p:sp>
        <p:nvSpPr>
          <p:cNvPr id="7987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402804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584200" y="765175"/>
            <a:ext cx="5930900" cy="3336925"/>
          </a:xfrm>
          <a:ln/>
        </p:spPr>
      </p:sp>
      <p:sp>
        <p:nvSpPr>
          <p:cNvPr id="8089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82299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584200" y="765175"/>
            <a:ext cx="5930900" cy="3336925"/>
          </a:xfrm>
          <a:ln/>
        </p:spPr>
      </p:sp>
      <p:sp>
        <p:nvSpPr>
          <p:cNvPr id="8192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765580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584200" y="765175"/>
            <a:ext cx="5930900" cy="3336925"/>
          </a:xfrm>
          <a:ln/>
        </p:spPr>
      </p:sp>
      <p:sp>
        <p:nvSpPr>
          <p:cNvPr id="829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493118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584200" y="765175"/>
            <a:ext cx="5930900" cy="3336925"/>
          </a:xfrm>
          <a:ln/>
        </p:spPr>
      </p:sp>
      <p:sp>
        <p:nvSpPr>
          <p:cNvPr id="8397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687537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584200" y="765175"/>
            <a:ext cx="5930900" cy="3336925"/>
          </a:xfrm>
          <a:ln/>
        </p:spPr>
      </p:sp>
      <p:sp>
        <p:nvSpPr>
          <p:cNvPr id="8499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765838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584200" y="765175"/>
            <a:ext cx="5930900" cy="3336925"/>
          </a:xfrm>
          <a:ln/>
        </p:spPr>
      </p:sp>
      <p:sp>
        <p:nvSpPr>
          <p:cNvPr id="860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397830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584200" y="765175"/>
            <a:ext cx="5930900" cy="3336925"/>
          </a:xfrm>
          <a:ln/>
        </p:spPr>
      </p:sp>
      <p:sp>
        <p:nvSpPr>
          <p:cNvPr id="8704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45246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TextEdit="1"/>
          </p:cNvSpPr>
          <p:nvPr>
            <p:ph type="sldImg"/>
          </p:nvPr>
        </p:nvSpPr>
        <p:spPr>
          <a:xfrm>
            <a:off x="584200" y="765175"/>
            <a:ext cx="5930900" cy="3336925"/>
          </a:xfrm>
          <a:ln/>
        </p:spPr>
      </p:sp>
      <p:sp>
        <p:nvSpPr>
          <p:cNvPr id="3" name="备注占位符 2"/>
          <p:cNvSpPr>
            <a:spLocks noGrp="1"/>
          </p:cNvSpPr>
          <p:nvPr>
            <p:ph type="body" idx="1"/>
          </p:nvPr>
        </p:nvSpPr>
        <p:spPr/>
        <p:txBody>
          <a:bodyPr>
            <a:normAutofit/>
          </a:bodyPr>
          <a:lstStyle/>
          <a:p>
            <a:pPr eaLnBrk="1" hangingPunct="1">
              <a:defRPr/>
            </a:pPr>
            <a:endParaRPr lang="en-US" altLang="zh-CN" dirty="0"/>
          </a:p>
        </p:txBody>
      </p:sp>
      <p:sp>
        <p:nvSpPr>
          <p:cNvPr id="189444" name="灯片编号占位符 3"/>
          <p:cNvSpPr>
            <a:spLocks noGrp="1"/>
          </p:cNvSpPr>
          <p:nvPr>
            <p:ph type="sldNum" sz="quarter" idx="5"/>
          </p:nvPr>
        </p:nvSpPr>
        <p:spPr>
          <a:xfrm>
            <a:off x="4021294" y="9721106"/>
            <a:ext cx="3076363" cy="511731"/>
          </a:xfrm>
          <a:prstGeom prst="rect">
            <a:avLst/>
          </a:prstGeom>
          <a:noFill/>
          <a:ln>
            <a:miter lim="800000"/>
            <a:headEnd/>
            <a:tailEnd/>
          </a:ln>
        </p:spPr>
        <p:txBody>
          <a:bodyPr lIns="99048" tIns="49524" rIns="99048" bIns="49524"/>
          <a:lstStyle/>
          <a:p>
            <a:fld id="{4B1CA79F-B645-44FC-9C29-C575F6FE0152}" type="slidenum">
              <a:rPr lang="zh-CN" altLang="en-US" smtClean="0">
                <a:solidFill>
                  <a:srgbClr val="000000"/>
                </a:solidFill>
              </a:rPr>
              <a:pPr/>
              <a:t>6</a:t>
            </a:fld>
            <a:endParaRPr lang="en-US" altLang="zh-CN">
              <a:solidFill>
                <a:srgbClr val="000000"/>
              </a:solidFill>
            </a:endParaRPr>
          </a:p>
        </p:txBody>
      </p:sp>
    </p:spTree>
    <p:extLst>
      <p:ext uri="{BB962C8B-B14F-4D97-AF65-F5344CB8AC3E}">
        <p14:creationId xmlns:p14="http://schemas.microsoft.com/office/powerpoint/2010/main" val="38697321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84200" y="765175"/>
            <a:ext cx="5930900" cy="3336925"/>
          </a:xfrm>
          <a:ln/>
        </p:spPr>
      </p:sp>
      <p:sp>
        <p:nvSpPr>
          <p:cNvPr id="5120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716329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584200" y="765175"/>
            <a:ext cx="5930900" cy="3336925"/>
          </a:xfrm>
          <a:ln/>
        </p:spPr>
      </p:sp>
      <p:sp>
        <p:nvSpPr>
          <p:cNvPr id="63491"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665578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584200" y="765175"/>
            <a:ext cx="5930900" cy="3336925"/>
          </a:xfrm>
          <a:ln/>
        </p:spPr>
      </p:sp>
      <p:sp>
        <p:nvSpPr>
          <p:cNvPr id="64515"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252249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584200" y="765175"/>
            <a:ext cx="5930900" cy="3336925"/>
          </a:xfrm>
          <a:ln/>
        </p:spPr>
      </p:sp>
      <p:sp>
        <p:nvSpPr>
          <p:cNvPr id="65539"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4956771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584200" y="765175"/>
            <a:ext cx="5930900" cy="3336925"/>
          </a:xfrm>
          <a:ln/>
        </p:spPr>
      </p:sp>
      <p:sp>
        <p:nvSpPr>
          <p:cNvPr id="66563"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448179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584200" y="765175"/>
            <a:ext cx="5930900" cy="3336925"/>
          </a:xfrm>
          <a:ln/>
        </p:spPr>
      </p:sp>
      <p:sp>
        <p:nvSpPr>
          <p:cNvPr id="67587"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908591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584200" y="765175"/>
            <a:ext cx="5930900" cy="3336925"/>
          </a:xfrm>
          <a:ln/>
        </p:spPr>
      </p:sp>
      <p:sp>
        <p:nvSpPr>
          <p:cNvPr id="68611" name="备注占位符 2"/>
          <p:cNvSpPr>
            <a:spLocks noGrp="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0659488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are the common storage technologies used in Huawei's storage solutions?</a:t>
            </a:r>
          </a:p>
          <a:p>
            <a:pPr lvl="1"/>
            <a:r>
              <a:rPr lang="en-US" altLang="zh-CN" dirty="0" err="1" smtClean="0"/>
              <a:t>SmartThin</a:t>
            </a:r>
            <a:endParaRPr lang="en-US" altLang="zh-CN" dirty="0" smtClean="0"/>
          </a:p>
          <a:p>
            <a:pPr lvl="1"/>
            <a:r>
              <a:rPr lang="en-US" altLang="zh-CN" dirty="0" err="1" smtClean="0"/>
              <a:t>SmartTier</a:t>
            </a:r>
            <a:endParaRPr lang="en-US" altLang="zh-CN" dirty="0" smtClean="0"/>
          </a:p>
          <a:p>
            <a:pPr lvl="1"/>
            <a:r>
              <a:rPr lang="en-US" altLang="zh-CN" dirty="0" err="1" smtClean="0"/>
              <a:t>SmartQoS</a:t>
            </a:r>
            <a:endParaRPr lang="en-US" altLang="zh-CN" dirty="0" smtClean="0"/>
          </a:p>
          <a:p>
            <a:pPr lvl="1"/>
            <a:r>
              <a:rPr lang="en-US" altLang="zh-CN" dirty="0" err="1" smtClean="0"/>
              <a:t>SmartPartition</a:t>
            </a:r>
            <a:endParaRPr lang="en-US" altLang="zh-CN" dirty="0" smtClean="0"/>
          </a:p>
          <a:p>
            <a:r>
              <a:rPr lang="en-US" altLang="zh-CN" dirty="0" smtClean="0"/>
              <a:t>What is the product positioning of </a:t>
            </a:r>
            <a:r>
              <a:rPr lang="en-US" altLang="zh-CN" dirty="0" err="1" smtClean="0"/>
              <a:t>OceanStor</a:t>
            </a:r>
            <a:r>
              <a:rPr lang="en-US" altLang="zh-CN" dirty="0" smtClean="0"/>
              <a:t> V5 storage?</a:t>
            </a:r>
          </a:p>
          <a:p>
            <a:pPr lvl="1"/>
            <a:r>
              <a:rPr lang="en-US" altLang="zh-CN" dirty="0" smtClean="0"/>
              <a:t>Brand-new hardware architecture delivering industry-leading performance and specifications</a:t>
            </a:r>
            <a:r>
              <a:rPr lang="zh-CN" altLang="en-US" dirty="0" smtClean="0"/>
              <a:t>；</a:t>
            </a:r>
            <a:r>
              <a:rPr lang="en-US" altLang="zh-CN" dirty="0" smtClean="0"/>
              <a:t>Convergence of SAN and NAS</a:t>
            </a:r>
            <a:r>
              <a:rPr lang="zh-CN" altLang="en-US" dirty="0" smtClean="0"/>
              <a:t>；</a:t>
            </a:r>
            <a:r>
              <a:rPr lang="en-US" altLang="zh-CN" dirty="0" smtClean="0"/>
              <a:t>Outstanding scalability and reliability</a:t>
            </a:r>
            <a:r>
              <a:rPr lang="zh-CN" altLang="en-US" dirty="0" smtClean="0"/>
              <a:t>；</a:t>
            </a:r>
            <a:r>
              <a:rPr lang="en-US" altLang="zh-CN" dirty="0" smtClean="0"/>
              <a:t>Up to sixteen controllers</a:t>
            </a:r>
            <a:r>
              <a:rPr lang="zh-CN" altLang="en-US" dirty="0" smtClean="0"/>
              <a:t>，</a:t>
            </a:r>
            <a:r>
              <a:rPr lang="en-US" altLang="zh-CN" dirty="0" smtClean="0"/>
              <a:t>etc.</a:t>
            </a:r>
            <a:endParaRPr lang="en-US" altLang="zh-CN" dirty="0" smtClean="0"/>
          </a:p>
          <a:p>
            <a:pPr lvl="1"/>
            <a:endParaRPr lang="zh-CN" altLang="en-US" dirty="0" smtClean="0"/>
          </a:p>
          <a:p>
            <a:endParaRPr lang="zh-CN" altLang="en-US" dirty="0"/>
          </a:p>
        </p:txBody>
      </p:sp>
    </p:spTree>
    <p:extLst>
      <p:ext uri="{BB962C8B-B14F-4D97-AF65-F5344CB8AC3E}">
        <p14:creationId xmlns:p14="http://schemas.microsoft.com/office/powerpoint/2010/main" val="2877375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584200" y="765175"/>
            <a:ext cx="5930900" cy="3336925"/>
          </a:xfrm>
          <a:ln/>
        </p:spPr>
      </p:sp>
      <p:sp>
        <p:nvSpPr>
          <p:cNvPr id="8806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3130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微软雅黑" panose="020B0503020204020204" pitchFamily="34" charset="-122"/>
            </a:endParaRPr>
          </a:p>
        </p:txBody>
      </p:sp>
    </p:spTree>
    <p:extLst>
      <p:ext uri="{BB962C8B-B14F-4D97-AF65-F5344CB8AC3E}">
        <p14:creationId xmlns:p14="http://schemas.microsoft.com/office/powerpoint/2010/main" val="261775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679189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7273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584200" y="765175"/>
            <a:ext cx="5930900" cy="3336925"/>
          </a:xfrm>
          <a:ln/>
        </p:spPr>
      </p:sp>
      <p:sp>
        <p:nvSpPr>
          <p:cNvPr id="49155" name="Rectangle 3"/>
          <p:cNvSpPr>
            <a:spLocks noGrp="1" noChangeArrowheads="1"/>
          </p:cNvSpPr>
          <p:nvPr>
            <p:ph type="body" idx="1"/>
          </p:nvPr>
        </p:nvSpPr>
        <p:spPr>
          <a:noFill/>
          <a:ln/>
        </p:spPr>
        <p:txBody>
          <a:bodyPr/>
          <a:lstStyle/>
          <a:p>
            <a:pPr eaLnBrk="1" hangingPunct="1"/>
            <a:endParaRPr lang="zh-CN" altLang="zh-CN" dirty="0"/>
          </a:p>
        </p:txBody>
      </p:sp>
    </p:spTree>
    <p:extLst>
      <p:ext uri="{BB962C8B-B14F-4D97-AF65-F5344CB8AC3E}">
        <p14:creationId xmlns:p14="http://schemas.microsoft.com/office/powerpoint/2010/main" val="87151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584200" y="765175"/>
            <a:ext cx="5930900" cy="3336925"/>
          </a:xfrm>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77946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584200" y="765175"/>
            <a:ext cx="5930900" cy="3336925"/>
          </a:xfrm>
          <a:ln/>
        </p:spPr>
      </p:sp>
    </p:spTree>
    <p:extLst>
      <p:ext uri="{BB962C8B-B14F-4D97-AF65-F5344CB8AC3E}">
        <p14:creationId xmlns:p14="http://schemas.microsoft.com/office/powerpoint/2010/main" val="359853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本占位符 8"/>
          <p:cNvSpPr>
            <a:spLocks noGrp="1"/>
          </p:cNvSpPr>
          <p:nvPr>
            <p:ph type="body" sz="quarter" idx="17"/>
          </p:nvPr>
        </p:nvSpPr>
        <p:spPr/>
        <p:txBody>
          <a:bodyPr/>
          <a:lstStyle/>
          <a:p>
            <a:r>
              <a:rPr lang="en-US" altLang="zh-CN" smtClean="0"/>
              <a:t>HCDCA109</a:t>
            </a:r>
            <a:endParaRPr lang="zh-CN" altLang="en-US" dirty="0"/>
          </a:p>
        </p:txBody>
      </p:sp>
      <p:sp>
        <p:nvSpPr>
          <p:cNvPr id="10" name="文本占位符 9"/>
          <p:cNvSpPr>
            <a:spLocks noGrp="1"/>
          </p:cNvSpPr>
          <p:nvPr>
            <p:ph type="body" sz="quarter" idx="18"/>
          </p:nvPr>
        </p:nvSpPr>
        <p:spPr/>
        <p:txBody>
          <a:bodyPr/>
          <a:lstStyle/>
          <a:p>
            <a:r>
              <a:rPr lang="en-US" altLang="zh-CN" smtClean="0"/>
              <a:t>OceanStor V5</a:t>
            </a:r>
            <a:endParaRPr lang="en-US" altLang="zh-CN" dirty="0"/>
          </a:p>
        </p:txBody>
      </p:sp>
      <p:sp>
        <p:nvSpPr>
          <p:cNvPr id="52" name="文本占位符 51"/>
          <p:cNvSpPr>
            <a:spLocks noGrp="1"/>
          </p:cNvSpPr>
          <p:nvPr>
            <p:ph type="body" sz="quarter" idx="19"/>
          </p:nvPr>
        </p:nvSpPr>
        <p:spPr/>
        <p:txBody>
          <a:bodyPr/>
          <a:lstStyle/>
          <a:p>
            <a:r>
              <a:rPr lang="en-US" altLang="zh-CN" smtClean="0"/>
              <a:t>V5R2</a:t>
            </a:r>
            <a:endParaRPr lang="zh-CN" altLang="en-US" dirty="0"/>
          </a:p>
        </p:txBody>
      </p:sp>
      <p:sp>
        <p:nvSpPr>
          <p:cNvPr id="33" name="文本占位符 32"/>
          <p:cNvSpPr>
            <a:spLocks noGrp="1"/>
          </p:cNvSpPr>
          <p:nvPr>
            <p:ph type="body" sz="quarter" idx="20"/>
          </p:nvPr>
        </p:nvSpPr>
        <p:spPr/>
        <p:txBody>
          <a:bodyPr/>
          <a:lstStyle/>
          <a:p>
            <a:r>
              <a:rPr lang="en-US" altLang="zh-CN" smtClean="0"/>
              <a:t>1.0</a:t>
            </a:r>
            <a:endParaRPr lang="zh-CN" altLang="en-US" dirty="0"/>
          </a:p>
        </p:txBody>
      </p:sp>
      <p:sp>
        <p:nvSpPr>
          <p:cNvPr id="3" name="文本占位符 2"/>
          <p:cNvSpPr>
            <a:spLocks noGrp="1"/>
          </p:cNvSpPr>
          <p:nvPr>
            <p:ph type="body" sz="quarter" idx="13"/>
          </p:nvPr>
        </p:nvSpPr>
        <p:spPr/>
        <p:txBody>
          <a:bodyPr/>
          <a:lstStyle/>
          <a:p>
            <a:r>
              <a:rPr lang="en-US" altLang="zh-CN" smtClean="0"/>
              <a:t>Cai Wenjun/WX440054</a:t>
            </a:r>
            <a:endParaRPr lang="zh-CN" altLang="en-US" dirty="0"/>
          </a:p>
        </p:txBody>
      </p:sp>
      <p:sp>
        <p:nvSpPr>
          <p:cNvPr id="4" name="文本占位符 3"/>
          <p:cNvSpPr>
            <a:spLocks noGrp="1"/>
          </p:cNvSpPr>
          <p:nvPr>
            <p:ph type="body" sz="quarter" idx="14"/>
          </p:nvPr>
        </p:nvSpPr>
        <p:spPr/>
        <p:txBody>
          <a:bodyPr/>
          <a:lstStyle/>
          <a:p>
            <a:r>
              <a:rPr lang="en-US" altLang="zh-CN" smtClean="0"/>
              <a:t>2017.11.11</a:t>
            </a:r>
            <a:endParaRPr lang="zh-CN" altLang="en-US" dirty="0"/>
          </a:p>
        </p:txBody>
      </p:sp>
      <p:sp>
        <p:nvSpPr>
          <p:cNvPr id="5" name="文本占位符 4"/>
          <p:cNvSpPr>
            <a:spLocks noGrp="1"/>
          </p:cNvSpPr>
          <p:nvPr>
            <p:ph type="body" sz="quarter" idx="15"/>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6" name="文本占位符 5"/>
          <p:cNvSpPr>
            <a:spLocks noGrp="1"/>
          </p:cNvSpPr>
          <p:nvPr>
            <p:ph type="body" sz="quarter" idx="16"/>
          </p:nvPr>
        </p:nvSpPr>
        <p:spPr/>
        <p:txBody>
          <a:bodyPr/>
          <a:lstStyle/>
          <a:p>
            <a:r>
              <a:rPr lang="en-US" altLang="zh-CN" dirty="0" smtClean="0"/>
              <a:t>New</a:t>
            </a:r>
            <a:endParaRPr lang="zh-CN" altLang="en-US" dirty="0"/>
          </a:p>
        </p:txBody>
      </p:sp>
      <p:sp>
        <p:nvSpPr>
          <p:cNvPr id="37" name="文本占位符 36"/>
          <p:cNvSpPr>
            <a:spLocks noGrp="1"/>
          </p:cNvSpPr>
          <p:nvPr>
            <p:ph type="body" sz="quarter" idx="21"/>
          </p:nvPr>
        </p:nvSpPr>
        <p:spPr/>
        <p:txBody>
          <a:bodyPr/>
          <a:lstStyle/>
          <a:p>
            <a:r>
              <a:rPr lang="en-US" altLang="zh-CN" dirty="0" smtClean="0"/>
              <a:t>Yuan </a:t>
            </a:r>
            <a:r>
              <a:rPr lang="en-US" altLang="zh-CN" dirty="0" err="1" smtClean="0"/>
              <a:t>Weihua</a:t>
            </a:r>
            <a:r>
              <a:rPr lang="en-US" altLang="zh-CN" dirty="0" smtClean="0"/>
              <a:t>/WX462781</a:t>
            </a:r>
            <a:endParaRPr lang="zh-CN" altLang="en-US" dirty="0"/>
          </a:p>
        </p:txBody>
      </p:sp>
      <p:sp>
        <p:nvSpPr>
          <p:cNvPr id="38" name="文本占位符 37"/>
          <p:cNvSpPr>
            <a:spLocks noGrp="1"/>
          </p:cNvSpPr>
          <p:nvPr>
            <p:ph type="body" sz="quarter" idx="22"/>
          </p:nvPr>
        </p:nvSpPr>
        <p:spPr/>
        <p:txBody>
          <a:bodyPr/>
          <a:lstStyle/>
          <a:p>
            <a:r>
              <a:rPr lang="en-US" altLang="zh-CN" dirty="0" smtClean="0"/>
              <a:t>2019.4.10</a:t>
            </a:r>
            <a:endParaRPr lang="zh-CN" altLang="en-US" dirty="0"/>
          </a:p>
        </p:txBody>
      </p:sp>
      <p:sp>
        <p:nvSpPr>
          <p:cNvPr id="39" name="文本占位符 38"/>
          <p:cNvSpPr>
            <a:spLocks noGrp="1"/>
          </p:cNvSpPr>
          <p:nvPr>
            <p:ph type="body" sz="quarter" idx="23"/>
          </p:nvPr>
        </p:nvSpPr>
        <p:spPr/>
        <p:txBody>
          <a:bodyPr/>
          <a:lstStyle/>
          <a:p>
            <a:r>
              <a:rPr lang="en-US" altLang="zh-CN" dirty="0"/>
              <a:t>Liu </a:t>
            </a:r>
            <a:r>
              <a:rPr lang="en-US" altLang="zh-CN" dirty="0" err="1" smtClean="0"/>
              <a:t>Lican</a:t>
            </a:r>
            <a:r>
              <a:rPr lang="en-US" altLang="zh-CN" dirty="0" smtClean="0"/>
              <a:t>/00180730</a:t>
            </a:r>
            <a:endParaRPr lang="zh-CN" altLang="en-US" dirty="0"/>
          </a:p>
        </p:txBody>
      </p:sp>
      <p:sp>
        <p:nvSpPr>
          <p:cNvPr id="40" name="文本占位符 39"/>
          <p:cNvSpPr>
            <a:spLocks noGrp="1"/>
          </p:cNvSpPr>
          <p:nvPr>
            <p:ph type="body" sz="quarter" idx="24"/>
          </p:nvPr>
        </p:nvSpPr>
        <p:spPr/>
        <p:txBody>
          <a:bodyPr/>
          <a:lstStyle/>
          <a:p>
            <a:r>
              <a:rPr lang="en-US" altLang="zh-CN" dirty="0" smtClean="0"/>
              <a:t>Update</a:t>
            </a:r>
            <a:endParaRPr lang="zh-CN" altLang="en-US" dirty="0"/>
          </a:p>
        </p:txBody>
      </p:sp>
      <p:sp>
        <p:nvSpPr>
          <p:cNvPr id="41" name="文本占位符 40"/>
          <p:cNvSpPr>
            <a:spLocks noGrp="1"/>
          </p:cNvSpPr>
          <p:nvPr>
            <p:ph type="body" sz="quarter" idx="25"/>
          </p:nvPr>
        </p:nvSpPr>
        <p:spPr/>
        <p:txBody>
          <a:bodyPr/>
          <a:lstStyle/>
          <a:p>
            <a:endParaRPr lang="zh-CN" altLang="en-US" dirty="0"/>
          </a:p>
        </p:txBody>
      </p:sp>
      <p:sp>
        <p:nvSpPr>
          <p:cNvPr id="42" name="文本占位符 41"/>
          <p:cNvSpPr>
            <a:spLocks noGrp="1"/>
          </p:cNvSpPr>
          <p:nvPr>
            <p:ph type="body" sz="quarter" idx="26"/>
          </p:nvPr>
        </p:nvSpPr>
        <p:spPr/>
        <p:txBody>
          <a:bodyPr/>
          <a:lstStyle/>
          <a:p>
            <a:endParaRPr lang="zh-CN" altLang="en-US"/>
          </a:p>
        </p:txBody>
      </p:sp>
      <p:sp>
        <p:nvSpPr>
          <p:cNvPr id="43" name="文本占位符 42"/>
          <p:cNvSpPr>
            <a:spLocks noGrp="1"/>
          </p:cNvSpPr>
          <p:nvPr>
            <p:ph type="body" sz="quarter" idx="27"/>
          </p:nvPr>
        </p:nvSpPr>
        <p:spPr/>
        <p:txBody>
          <a:bodyPr/>
          <a:lstStyle/>
          <a:p>
            <a:endParaRPr lang="zh-CN" altLang="en-US"/>
          </a:p>
        </p:txBody>
      </p:sp>
      <p:sp>
        <p:nvSpPr>
          <p:cNvPr id="44" name="文本占位符 43"/>
          <p:cNvSpPr>
            <a:spLocks noGrp="1"/>
          </p:cNvSpPr>
          <p:nvPr>
            <p:ph type="body" sz="quarter" idx="28"/>
          </p:nvPr>
        </p:nvSpPr>
        <p:spPr/>
        <p:txBody>
          <a:bodyPr/>
          <a:lstStyle/>
          <a:p>
            <a:endParaRPr lang="zh-CN" altLang="en-US" dirty="0"/>
          </a:p>
        </p:txBody>
      </p:sp>
      <p:sp>
        <p:nvSpPr>
          <p:cNvPr id="45" name="文本占位符 44"/>
          <p:cNvSpPr>
            <a:spLocks noGrp="1"/>
          </p:cNvSpPr>
          <p:nvPr>
            <p:ph type="body" sz="quarter" idx="29"/>
          </p:nvPr>
        </p:nvSpPr>
        <p:spPr/>
        <p:txBody>
          <a:bodyPr/>
          <a:lstStyle/>
          <a:p>
            <a:endParaRPr lang="zh-CN" altLang="en-US"/>
          </a:p>
        </p:txBody>
      </p:sp>
      <p:sp>
        <p:nvSpPr>
          <p:cNvPr id="46" name="文本占位符 45"/>
          <p:cNvSpPr>
            <a:spLocks noGrp="1"/>
          </p:cNvSpPr>
          <p:nvPr>
            <p:ph type="body" sz="quarter" idx="30"/>
          </p:nvPr>
        </p:nvSpPr>
        <p:spPr/>
        <p:txBody>
          <a:bodyPr/>
          <a:lstStyle/>
          <a:p>
            <a:endParaRPr lang="zh-CN" altLang="en-US"/>
          </a:p>
        </p:txBody>
      </p:sp>
      <p:sp>
        <p:nvSpPr>
          <p:cNvPr id="47" name="文本占位符 46"/>
          <p:cNvSpPr>
            <a:spLocks noGrp="1"/>
          </p:cNvSpPr>
          <p:nvPr>
            <p:ph type="body" sz="quarter" idx="31"/>
          </p:nvPr>
        </p:nvSpPr>
        <p:spPr/>
        <p:txBody>
          <a:bodyPr/>
          <a:lstStyle/>
          <a:p>
            <a:endParaRPr lang="zh-CN" altLang="en-US" dirty="0"/>
          </a:p>
        </p:txBody>
      </p:sp>
      <p:sp>
        <p:nvSpPr>
          <p:cNvPr id="48" name="文本占位符 47"/>
          <p:cNvSpPr>
            <a:spLocks noGrp="1"/>
          </p:cNvSpPr>
          <p:nvPr>
            <p:ph type="body" sz="quarter" idx="32"/>
          </p:nvPr>
        </p:nvSpPr>
        <p:spPr/>
        <p:txBody>
          <a:bodyPr/>
          <a:lstStyle/>
          <a:p>
            <a:endParaRPr lang="zh-CN" altLang="en-US"/>
          </a:p>
        </p:txBody>
      </p:sp>
      <p:sp>
        <p:nvSpPr>
          <p:cNvPr id="49" name="文本占位符 48"/>
          <p:cNvSpPr>
            <a:spLocks noGrp="1"/>
          </p:cNvSpPr>
          <p:nvPr>
            <p:ph type="body" sz="quarter" idx="33"/>
          </p:nvPr>
        </p:nvSpPr>
        <p:spPr/>
        <p:txBody>
          <a:bodyPr/>
          <a:lstStyle/>
          <a:p>
            <a:endParaRPr lang="zh-CN" altLang="en-US"/>
          </a:p>
        </p:txBody>
      </p:sp>
      <p:sp>
        <p:nvSpPr>
          <p:cNvPr id="50" name="文本占位符 49"/>
          <p:cNvSpPr>
            <a:spLocks noGrp="1"/>
          </p:cNvSpPr>
          <p:nvPr>
            <p:ph type="body" sz="quarter" idx="34"/>
          </p:nvPr>
        </p:nvSpPr>
        <p:spPr/>
        <p:txBody>
          <a:bodyPr/>
          <a:lstStyle/>
          <a:p>
            <a:endParaRPr lang="zh-CN" altLang="en-US"/>
          </a:p>
        </p:txBody>
      </p:sp>
      <p:sp>
        <p:nvSpPr>
          <p:cNvPr id="51" name="文本占位符 50"/>
          <p:cNvSpPr>
            <a:spLocks noGrp="1"/>
          </p:cNvSpPr>
          <p:nvPr>
            <p:ph type="body" sz="quarter" idx="35"/>
          </p:nvPr>
        </p:nvSpPr>
        <p:spPr/>
        <p:txBody>
          <a:bodyPr/>
          <a:lstStyle/>
          <a:p>
            <a:endParaRPr lang="zh-CN" altLang="en-US"/>
          </a:p>
        </p:txBody>
      </p:sp>
      <p:sp>
        <p:nvSpPr>
          <p:cNvPr id="53" name="文本占位符 52"/>
          <p:cNvSpPr>
            <a:spLocks noGrp="1"/>
          </p:cNvSpPr>
          <p:nvPr>
            <p:ph type="body" sz="quarter" idx="36"/>
          </p:nvPr>
        </p:nvSpPr>
        <p:spPr/>
        <p:txBody>
          <a:bodyPr/>
          <a:lstStyle/>
          <a:p>
            <a:endParaRPr lang="zh-CN" altLang="en-US"/>
          </a:p>
        </p:txBody>
      </p:sp>
      <p:sp>
        <p:nvSpPr>
          <p:cNvPr id="54" name="文本占位符 53"/>
          <p:cNvSpPr>
            <a:spLocks noGrp="1"/>
          </p:cNvSpPr>
          <p:nvPr>
            <p:ph type="body" sz="quarter" idx="37"/>
          </p:nvPr>
        </p:nvSpPr>
        <p:spPr/>
        <p:txBody>
          <a:bodyPr/>
          <a:lstStyle/>
          <a:p>
            <a:endParaRPr lang="zh-CN" altLang="en-US"/>
          </a:p>
        </p:txBody>
      </p:sp>
      <p:sp>
        <p:nvSpPr>
          <p:cNvPr id="55" name="文本占位符 54"/>
          <p:cNvSpPr>
            <a:spLocks noGrp="1"/>
          </p:cNvSpPr>
          <p:nvPr>
            <p:ph type="body" sz="quarter" idx="38"/>
          </p:nvPr>
        </p:nvSpPr>
        <p:spPr/>
        <p:txBody>
          <a:bodyPr/>
          <a:lstStyle/>
          <a:p>
            <a:endParaRPr lang="zh-CN" altLang="en-US"/>
          </a:p>
        </p:txBody>
      </p:sp>
      <p:sp>
        <p:nvSpPr>
          <p:cNvPr id="56" name="文本占位符 55"/>
          <p:cNvSpPr>
            <a:spLocks noGrp="1"/>
          </p:cNvSpPr>
          <p:nvPr>
            <p:ph type="body" sz="quarter" idx="39"/>
          </p:nvPr>
        </p:nvSpPr>
        <p:spPr/>
        <p:txBody>
          <a:bodyPr/>
          <a:lstStyle/>
          <a:p>
            <a:endParaRPr lang="zh-CN" altLang="en-US"/>
          </a:p>
        </p:txBody>
      </p:sp>
      <p:sp>
        <p:nvSpPr>
          <p:cNvPr id="57" name="文本占位符 56"/>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3141329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0"/>
          </p:nvPr>
        </p:nvSpPr>
        <p:spPr/>
        <p:txBody>
          <a:bodyPr/>
          <a:lstStyle/>
          <a:p>
            <a:r>
              <a:rPr lang="en-US" altLang="zh-CN" dirty="0">
                <a:solidFill>
                  <a:schemeClr val="bg1">
                    <a:lumMod val="50000"/>
                  </a:schemeClr>
                </a:solidFill>
              </a:rPr>
              <a:t>Product positioning</a:t>
            </a:r>
          </a:p>
          <a:p>
            <a:r>
              <a:rPr lang="en-US" altLang="zh-CN" b="1" dirty="0"/>
              <a:t>Hardware introduction</a:t>
            </a:r>
          </a:p>
          <a:p>
            <a:pPr lvl="1">
              <a:buSzPct val="60000"/>
              <a:buFont typeface="Wingdings" panose="05000000000000000000" pitchFamily="2" charset="2"/>
              <a:buChar char="n"/>
            </a:pPr>
            <a:r>
              <a:rPr lang="en-US" altLang="zh-CN" dirty="0"/>
              <a:t>Hardware</a:t>
            </a:r>
          </a:p>
          <a:p>
            <a:pPr lvl="1"/>
            <a:r>
              <a:rPr lang="en-US" altLang="zh-CN" dirty="0">
                <a:solidFill>
                  <a:schemeClr val="bg1">
                    <a:lumMod val="50000"/>
                  </a:schemeClr>
                </a:solidFill>
              </a:rPr>
              <a:t>Interface modules</a:t>
            </a:r>
          </a:p>
          <a:p>
            <a:r>
              <a:rPr lang="en-US" altLang="zh-CN" dirty="0">
                <a:solidFill>
                  <a:schemeClr val="bg1">
                    <a:lumMod val="50000"/>
                  </a:schemeClr>
                </a:solidFill>
              </a:rPr>
              <a:t> Daily operation and maintenance</a:t>
            </a:r>
          </a:p>
          <a:p>
            <a:pPr marL="401637" lvl="1" indent="0">
              <a:buNone/>
            </a:pPr>
            <a:endParaRPr lang="en-US" altLang="zh-CN" dirty="0"/>
          </a:p>
        </p:txBody>
      </p:sp>
    </p:spTree>
    <p:extLst>
      <p:ext uri="{BB962C8B-B14F-4D97-AF65-F5344CB8AC3E}">
        <p14:creationId xmlns:p14="http://schemas.microsoft.com/office/powerpoint/2010/main" val="348518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7"/>
          <p:cNvSpPr>
            <a:spLocks noGrp="1"/>
          </p:cNvSpPr>
          <p:nvPr>
            <p:ph type="body" sz="quarter" idx="10"/>
          </p:nvPr>
        </p:nvSpPr>
        <p:spPr/>
        <p:txBody>
          <a:bodyPr/>
          <a:lstStyle/>
          <a:p>
            <a:r>
              <a:rPr lang="en-US" altLang="zh-CN" sz="1800" dirty="0" err="1" smtClean="0"/>
              <a:t>OceanStor</a:t>
            </a:r>
            <a:r>
              <a:rPr lang="en-US" altLang="zh-CN" sz="1800" dirty="0" smtClean="0"/>
              <a:t> V5 converged storage systems adopt brand-new hardware platform.</a:t>
            </a:r>
            <a:endParaRPr lang="zh-CN" altLang="en-US" sz="1800" dirty="0" smtClean="0"/>
          </a:p>
          <a:p>
            <a:pPr lvl="1"/>
            <a:r>
              <a:rPr lang="en-US" altLang="zh-CN" sz="1600" dirty="0" smtClean="0"/>
              <a:t>2200/2600/5300/5500 V5: disk and controller integration (2 U).</a:t>
            </a:r>
            <a:endParaRPr lang="zh-CN" altLang="en-US" sz="1600" dirty="0" smtClean="0"/>
          </a:p>
          <a:p>
            <a:pPr lvl="1"/>
            <a:r>
              <a:rPr lang="en-US" altLang="zh-CN" sz="1600" dirty="0" smtClean="0"/>
              <a:t>5600/5800 V5: disk and controller separation (3 U independent engine).</a:t>
            </a:r>
            <a:endParaRPr lang="zh-CN" altLang="en-US" sz="1600" dirty="0" smtClean="0"/>
          </a:p>
          <a:p>
            <a:pPr lvl="1"/>
            <a:r>
              <a:rPr lang="en-US" altLang="zh-CN" sz="1600" dirty="0" smtClean="0"/>
              <a:t>6800 V5: disk and controller separation (6 U independent engine).</a:t>
            </a:r>
            <a:endParaRPr lang="zh-CN" altLang="en-US" sz="1600" dirty="0" smtClean="0"/>
          </a:p>
          <a:p>
            <a:pPr lvl="1"/>
            <a:r>
              <a:rPr lang="en-US" altLang="zh-CN" sz="1600" dirty="0" smtClean="0"/>
              <a:t>Active-active controllers.</a:t>
            </a:r>
            <a:endParaRPr lang="zh-CN" altLang="en-US" sz="1600" dirty="0" smtClean="0"/>
          </a:p>
          <a:p>
            <a:pPr lvl="1"/>
            <a:endParaRPr lang="zh-CN" altLang="en-US" sz="1600" dirty="0"/>
          </a:p>
        </p:txBody>
      </p:sp>
      <p:sp>
        <p:nvSpPr>
          <p:cNvPr id="5" name="文本占位符 4"/>
          <p:cNvSpPr>
            <a:spLocks noGrp="1"/>
          </p:cNvSpPr>
          <p:nvPr>
            <p:ph type="body" sz="quarter" idx="12"/>
          </p:nvPr>
        </p:nvSpPr>
        <p:spPr/>
        <p:txBody>
          <a:bodyPr/>
          <a:lstStyle/>
          <a:p>
            <a:r>
              <a:rPr lang="en-US" altLang="zh-CN" smtClean="0"/>
              <a:t>Product Form</a:t>
            </a:r>
            <a:endParaRPr lang="zh-CN" altLang="en-US" dirty="0"/>
          </a:p>
        </p:txBody>
      </p:sp>
      <p:sp>
        <p:nvSpPr>
          <p:cNvPr id="18" name="Text Box 16"/>
          <p:cNvSpPr txBox="1">
            <a:spLocks noChangeArrowheads="1"/>
          </p:cNvSpPr>
          <p:nvPr/>
        </p:nvSpPr>
        <p:spPr bwMode="gray">
          <a:xfrm>
            <a:off x="8638681" y="4149403"/>
            <a:ext cx="759300" cy="523220"/>
          </a:xfrm>
          <a:prstGeom prst="rect">
            <a:avLst/>
          </a:prstGeom>
          <a:noFill/>
          <a:ln w="19050" algn="ctr">
            <a:noFill/>
            <a:miter lim="800000"/>
            <a:headEnd/>
            <a:tailEnd/>
          </a:ln>
        </p:spPr>
        <p:txBody>
          <a:bodyPr wrap="square">
            <a:spAutoFit/>
          </a:bodyPr>
          <a:lstStyle/>
          <a:p>
            <a:pPr defTabSz="801688">
              <a:spcBef>
                <a:spcPct val="50000"/>
              </a:spcBef>
            </a:pPr>
            <a:r>
              <a:rPr lang="en-US" altLang="zh-CN" sz="1400" b="1" dirty="0">
                <a:solidFill>
                  <a:schemeClr val="bg1"/>
                </a:solidFill>
                <a:latin typeface="+mn-ea"/>
                <a:ea typeface="+mn-ea"/>
                <a:cs typeface="Arial" pitchFamily="34" charset="0"/>
              </a:rPr>
              <a:t>S5500T</a:t>
            </a:r>
          </a:p>
        </p:txBody>
      </p:sp>
      <p:grpSp>
        <p:nvGrpSpPr>
          <p:cNvPr id="2" name="组合 18"/>
          <p:cNvGrpSpPr/>
          <p:nvPr/>
        </p:nvGrpSpPr>
        <p:grpSpPr>
          <a:xfrm>
            <a:off x="7487416" y="3284984"/>
            <a:ext cx="2726858" cy="2880320"/>
            <a:chOff x="5184068" y="3104964"/>
            <a:chExt cx="3492388" cy="3204356"/>
          </a:xfrm>
        </p:grpSpPr>
        <p:sp>
          <p:nvSpPr>
            <p:cNvPr id="10244" name="Rectangle 8"/>
            <p:cNvSpPr>
              <a:spLocks noChangeArrowheads="1"/>
            </p:cNvSpPr>
            <p:nvPr/>
          </p:nvSpPr>
          <p:spPr bwMode="gray">
            <a:xfrm>
              <a:off x="5184068" y="3104964"/>
              <a:ext cx="3492388" cy="3204356"/>
            </a:xfrm>
            <a:prstGeom prst="rect">
              <a:avLst/>
            </a:prstGeom>
            <a:noFill/>
            <a:ln w="19050" algn="ctr">
              <a:solidFill>
                <a:srgbClr val="FFFFFF"/>
              </a:solidFill>
              <a:miter lim="800000"/>
              <a:headEnd/>
              <a:tailEnd/>
            </a:ln>
          </p:spPr>
          <p:txBody>
            <a:bodyPr wrap="none" anchor="ctr"/>
            <a:lstStyle/>
            <a:p>
              <a:endParaRPr lang="zh-CN" altLang="en-US" dirty="0">
                <a:latin typeface="+mn-ea"/>
                <a:ea typeface="+mn-ea"/>
                <a:cs typeface="Arial" pitchFamily="34" charset="0"/>
              </a:endParaRPr>
            </a:p>
          </p:txBody>
        </p:sp>
        <p:sp>
          <p:nvSpPr>
            <p:cNvPr id="10250" name="Text Box 17"/>
            <p:cNvSpPr txBox="1">
              <a:spLocks noChangeArrowheads="1"/>
            </p:cNvSpPr>
            <p:nvPr/>
          </p:nvSpPr>
          <p:spPr bwMode="gray">
            <a:xfrm>
              <a:off x="6045274" y="3121025"/>
              <a:ext cx="2343150" cy="342402"/>
            </a:xfrm>
            <a:prstGeom prst="rect">
              <a:avLst/>
            </a:prstGeom>
            <a:noFill/>
            <a:ln w="19050" algn="ctr">
              <a:noFill/>
              <a:miter lim="800000"/>
              <a:headEnd/>
              <a:tailEnd/>
            </a:ln>
          </p:spPr>
          <p:txBody>
            <a:bodyPr>
              <a:spAutoFit/>
            </a:bodyPr>
            <a:lstStyle/>
            <a:p>
              <a:pPr defTabSz="801688">
                <a:spcBef>
                  <a:spcPct val="50000"/>
                </a:spcBef>
              </a:pPr>
              <a:r>
                <a:rPr lang="en-US" altLang="zh-CN" sz="1400" b="1" dirty="0">
                  <a:latin typeface="+mn-ea"/>
                  <a:ea typeface="+mn-ea"/>
                  <a:cs typeface="Arial" pitchFamily="34" charset="0"/>
                </a:rPr>
                <a:t>6800 </a:t>
              </a:r>
              <a:r>
                <a:rPr lang="en-US" altLang="zh-CN" sz="1400" b="1" dirty="0" smtClean="0">
                  <a:latin typeface="+mn-ea"/>
                  <a:ea typeface="+mn-ea"/>
                  <a:cs typeface="Arial" pitchFamily="34" charset="0"/>
                </a:rPr>
                <a:t>V5</a:t>
              </a:r>
              <a:endParaRPr lang="en-US" altLang="zh-CN" sz="1400" b="1" dirty="0">
                <a:latin typeface="+mn-ea"/>
                <a:ea typeface="+mn-ea"/>
                <a:cs typeface="Arial" pitchFamily="34"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359" y="3409055"/>
              <a:ext cx="2990333" cy="1286088"/>
            </a:xfrm>
            <a:prstGeom prst="rect">
              <a:avLst/>
            </a:prstGeom>
            <a:noFill/>
            <a:ln w="9525">
              <a:noFill/>
              <a:miter lim="800000"/>
              <a:headEnd/>
              <a:tailEnd/>
            </a:ln>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0361" y="4721094"/>
              <a:ext cx="2988331" cy="1548172"/>
            </a:xfrm>
            <a:prstGeom prst="rect">
              <a:avLst/>
            </a:prstGeom>
            <a:noFill/>
            <a:ln w="9525">
              <a:noFill/>
              <a:miter lim="800000"/>
              <a:headEnd/>
              <a:tailEnd/>
            </a:ln>
          </p:spPr>
        </p:pic>
      </p:grpSp>
      <p:grpSp>
        <p:nvGrpSpPr>
          <p:cNvPr id="3" name="组合 19"/>
          <p:cNvGrpSpPr/>
          <p:nvPr/>
        </p:nvGrpSpPr>
        <p:grpSpPr>
          <a:xfrm>
            <a:off x="4943947" y="3897052"/>
            <a:ext cx="2074783" cy="2124236"/>
            <a:chOff x="5148064" y="476672"/>
            <a:chExt cx="3492388" cy="2484276"/>
          </a:xfrm>
          <a:noFill/>
        </p:grpSpPr>
        <p:sp>
          <p:nvSpPr>
            <p:cNvPr id="21" name="Rectangle 9"/>
            <p:cNvSpPr>
              <a:spLocks noChangeArrowheads="1"/>
            </p:cNvSpPr>
            <p:nvPr/>
          </p:nvSpPr>
          <p:spPr bwMode="gray">
            <a:xfrm>
              <a:off x="5148064" y="476672"/>
              <a:ext cx="3492388" cy="2484276"/>
            </a:xfrm>
            <a:prstGeom prst="rect">
              <a:avLst/>
            </a:prstGeom>
            <a:grpFill/>
            <a:ln w="19050" algn="ctr">
              <a:solidFill>
                <a:srgbClr val="FFFFFF"/>
              </a:solidFill>
              <a:miter lim="800000"/>
              <a:headEnd/>
              <a:tailEnd/>
            </a:ln>
          </p:spPr>
          <p:txBody>
            <a:bodyPr wrap="none" anchor="ctr"/>
            <a:lstStyle/>
            <a:p>
              <a:endParaRPr lang="zh-CN" altLang="en-US" dirty="0">
                <a:latin typeface="+mn-ea"/>
                <a:ea typeface="+mn-ea"/>
                <a:cs typeface="Arial" pitchFamily="34" charset="0"/>
              </a:endParaRPr>
            </a:p>
          </p:txBody>
        </p:sp>
        <p:sp>
          <p:nvSpPr>
            <p:cNvPr id="22" name="Text Box 16"/>
            <p:cNvSpPr txBox="1">
              <a:spLocks noChangeArrowheads="1"/>
            </p:cNvSpPr>
            <p:nvPr/>
          </p:nvSpPr>
          <p:spPr bwMode="gray">
            <a:xfrm>
              <a:off x="5796651" y="492931"/>
              <a:ext cx="2413491" cy="359943"/>
            </a:xfrm>
            <a:prstGeom prst="rect">
              <a:avLst/>
            </a:prstGeom>
            <a:grpFill/>
            <a:ln w="19050" algn="ctr">
              <a:noFill/>
              <a:miter lim="800000"/>
              <a:headEnd/>
              <a:tailEnd/>
            </a:ln>
          </p:spPr>
          <p:txBody>
            <a:bodyPr wrap="square">
              <a:spAutoFit/>
            </a:bodyPr>
            <a:lstStyle/>
            <a:p>
              <a:pPr defTabSz="801688">
                <a:spcBef>
                  <a:spcPct val="50000"/>
                </a:spcBef>
              </a:pPr>
              <a:r>
                <a:rPr lang="en-US" altLang="zh-CN" sz="1400" b="1" dirty="0">
                  <a:latin typeface="+mn-ea"/>
                  <a:ea typeface="+mn-ea"/>
                  <a:cs typeface="Arial" pitchFamily="34" charset="0"/>
                </a:rPr>
                <a:t>5600/5800 </a:t>
              </a:r>
              <a:r>
                <a:rPr lang="en-US" altLang="zh-CN" sz="1400" b="1" dirty="0" smtClean="0">
                  <a:latin typeface="+mn-ea"/>
                  <a:ea typeface="+mn-ea"/>
                  <a:cs typeface="Arial" pitchFamily="34" charset="0"/>
                </a:rPr>
                <a:t>V5</a:t>
              </a:r>
              <a:endParaRPr lang="en-US" altLang="zh-CN" sz="1400" b="1" dirty="0">
                <a:latin typeface="+mn-ea"/>
                <a:ea typeface="+mn-ea"/>
                <a:cs typeface="Arial" pitchFamily="34" charset="0"/>
              </a:endParaRPr>
            </a:p>
          </p:txBody>
        </p:sp>
        <p:pic>
          <p:nvPicPr>
            <p:cNvPr id="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1135" y="1741398"/>
              <a:ext cx="3168352" cy="1145393"/>
            </a:xfrm>
            <a:prstGeom prst="rect">
              <a:avLst/>
            </a:prstGeom>
            <a:grpFill/>
            <a:ln w="9525">
              <a:noFill/>
              <a:miter lim="800000"/>
              <a:headEnd/>
              <a:tailEnd/>
            </a:ln>
          </p:spPr>
        </p:pic>
        <p:pic>
          <p:nvPicPr>
            <p:cNvPr id="2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28084" y="836174"/>
              <a:ext cx="3153953" cy="864096"/>
            </a:xfrm>
            <a:prstGeom prst="rect">
              <a:avLst/>
            </a:prstGeom>
            <a:grpFill/>
            <a:ln w="9525">
              <a:noFill/>
              <a:miter lim="800000"/>
              <a:headEnd/>
              <a:tailEnd/>
            </a:ln>
          </p:spPr>
        </p:pic>
      </p:grpSp>
      <p:grpSp>
        <p:nvGrpSpPr>
          <p:cNvPr id="4" name="组合 16"/>
          <p:cNvGrpSpPr/>
          <p:nvPr/>
        </p:nvGrpSpPr>
        <p:grpSpPr>
          <a:xfrm>
            <a:off x="2279651" y="3759544"/>
            <a:ext cx="2074783" cy="2405761"/>
            <a:chOff x="5148064" y="147431"/>
            <a:chExt cx="3492388" cy="2813517"/>
          </a:xfrm>
          <a:noFill/>
        </p:grpSpPr>
        <p:sp>
          <p:nvSpPr>
            <p:cNvPr id="10245" name="Rectangle 9"/>
            <p:cNvSpPr>
              <a:spLocks noChangeArrowheads="1"/>
            </p:cNvSpPr>
            <p:nvPr/>
          </p:nvSpPr>
          <p:spPr bwMode="gray">
            <a:xfrm>
              <a:off x="5148064" y="476672"/>
              <a:ext cx="3492388" cy="2484276"/>
            </a:xfrm>
            <a:prstGeom prst="rect">
              <a:avLst/>
            </a:prstGeom>
            <a:grpFill/>
            <a:ln w="19050" algn="ctr">
              <a:solidFill>
                <a:srgbClr val="FFFFFF"/>
              </a:solidFill>
              <a:miter lim="800000"/>
              <a:headEnd/>
              <a:tailEnd/>
            </a:ln>
          </p:spPr>
          <p:txBody>
            <a:bodyPr wrap="none" anchor="ctr"/>
            <a:lstStyle/>
            <a:p>
              <a:endParaRPr lang="zh-CN" altLang="en-US" dirty="0">
                <a:latin typeface="+mn-ea"/>
                <a:ea typeface="+mn-ea"/>
                <a:cs typeface="Arial" pitchFamily="34" charset="0"/>
              </a:endParaRPr>
            </a:p>
          </p:txBody>
        </p:sp>
        <p:sp>
          <p:nvSpPr>
            <p:cNvPr id="15" name="Text Box 16"/>
            <p:cNvSpPr txBox="1">
              <a:spLocks noChangeArrowheads="1"/>
            </p:cNvSpPr>
            <p:nvPr/>
          </p:nvSpPr>
          <p:spPr bwMode="gray">
            <a:xfrm>
              <a:off x="5179618" y="147431"/>
              <a:ext cx="3279300" cy="737881"/>
            </a:xfrm>
            <a:prstGeom prst="rect">
              <a:avLst/>
            </a:prstGeom>
            <a:grpFill/>
            <a:ln w="19050" algn="ctr">
              <a:noFill/>
              <a:miter lim="800000"/>
              <a:headEnd/>
              <a:tailEnd/>
            </a:ln>
          </p:spPr>
          <p:txBody>
            <a:bodyPr wrap="square">
              <a:spAutoFit/>
            </a:bodyPr>
            <a:lstStyle/>
            <a:p>
              <a:pPr algn="ctr" defTabSz="801688">
                <a:spcBef>
                  <a:spcPct val="50000"/>
                </a:spcBef>
              </a:pPr>
              <a:r>
                <a:rPr lang="en-US" altLang="zh-CN" sz="1400" b="1" dirty="0">
                  <a:latin typeface="+mn-ea"/>
                  <a:ea typeface="+mn-ea"/>
                  <a:cs typeface="Arial" pitchFamily="34" charset="0"/>
                </a:rPr>
                <a:t>2200/2600 </a:t>
              </a:r>
              <a:r>
                <a:rPr lang="en-US" altLang="zh-CN" sz="1400" b="1" dirty="0" smtClean="0">
                  <a:latin typeface="+mn-ea"/>
                  <a:ea typeface="+mn-ea"/>
                  <a:cs typeface="Arial" pitchFamily="34" charset="0"/>
                </a:rPr>
                <a:t>V5</a:t>
              </a:r>
              <a:endParaRPr lang="en-US" altLang="zh-CN" sz="1400" b="1" dirty="0">
                <a:latin typeface="+mn-ea"/>
                <a:ea typeface="+mn-ea"/>
                <a:cs typeface="Arial" pitchFamily="34" charset="0"/>
              </a:endParaRPr>
            </a:p>
            <a:p>
              <a:pPr algn="ctr" defTabSz="801688">
                <a:spcBef>
                  <a:spcPct val="50000"/>
                </a:spcBef>
              </a:pPr>
              <a:r>
                <a:rPr lang="en-US" altLang="zh-CN" sz="1400" b="1" dirty="0">
                  <a:latin typeface="+mn-ea"/>
                  <a:ea typeface="+mn-ea"/>
                  <a:cs typeface="Arial" pitchFamily="34" charset="0"/>
                </a:rPr>
                <a:t>5300/5500 </a:t>
              </a:r>
              <a:r>
                <a:rPr lang="en-US" altLang="zh-CN" sz="1400" b="1" dirty="0" smtClean="0">
                  <a:latin typeface="+mn-ea"/>
                  <a:ea typeface="+mn-ea"/>
                  <a:cs typeface="Arial" pitchFamily="34" charset="0"/>
                </a:rPr>
                <a:t>V5</a:t>
              </a:r>
              <a:endParaRPr lang="en-US" altLang="zh-CN" sz="1400" b="1" dirty="0">
                <a:latin typeface="+mn-ea"/>
                <a:ea typeface="+mn-ea"/>
                <a:cs typeface="Arial" pitchFamily="34" charset="0"/>
              </a:endParaRPr>
            </a:p>
          </p:txBody>
        </p:sp>
      </p:grpSp>
      <p:pic>
        <p:nvPicPr>
          <p:cNvPr id="2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6710" y="4386475"/>
            <a:ext cx="1879877" cy="419005"/>
          </a:xfrm>
          <a:prstGeom prst="rect">
            <a:avLst/>
          </a:prstGeom>
          <a:noFill/>
          <a:ln w="9525">
            <a:noFill/>
            <a:miter lim="800000"/>
            <a:headEnd/>
            <a:tailEnd/>
          </a:ln>
        </p:spPr>
      </p:pic>
      <p:pic>
        <p:nvPicPr>
          <p:cNvPr id="26"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6710" y="4830631"/>
            <a:ext cx="1879878" cy="415229"/>
          </a:xfrm>
          <a:prstGeom prst="rect">
            <a:avLst/>
          </a:prstGeom>
          <a:noFill/>
          <a:ln w="9525">
            <a:noFill/>
            <a:miter lim="800000"/>
            <a:headEnd/>
            <a:tailEnd/>
          </a:ln>
        </p:spPr>
      </p:pic>
      <p:pic>
        <p:nvPicPr>
          <p:cNvPr id="27"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04851" y="5390746"/>
            <a:ext cx="2022914" cy="485273"/>
          </a:xfrm>
          <a:prstGeom prst="rect">
            <a:avLst/>
          </a:prstGeom>
          <a:noFill/>
          <a:ln w="9525">
            <a:noFill/>
            <a:miter lim="800000"/>
            <a:headEnd/>
            <a:tailEnd/>
          </a:ln>
        </p:spPr>
      </p:pic>
    </p:spTree>
    <p:extLst>
      <p:ext uri="{BB962C8B-B14F-4D97-AF65-F5344CB8AC3E}">
        <p14:creationId xmlns:p14="http://schemas.microsoft.com/office/powerpoint/2010/main" val="335848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7"/>
          <p:cNvSpPr>
            <a:spLocks noGrp="1"/>
          </p:cNvSpPr>
          <p:nvPr>
            <p:ph type="body" sz="quarter" idx="10"/>
          </p:nvPr>
        </p:nvSpPr>
        <p:spPr>
          <a:xfrm>
            <a:off x="912285" y="1233488"/>
            <a:ext cx="5183715" cy="4680000"/>
          </a:xfrm>
        </p:spPr>
        <p:txBody>
          <a:bodyPr/>
          <a:lstStyle/>
          <a:p>
            <a:r>
              <a:rPr lang="en-US" altLang="zh-CN" sz="1600" b="1" dirty="0" smtClean="0"/>
              <a:t>High performance</a:t>
            </a:r>
            <a:endParaRPr lang="zh-CN" altLang="en-US" sz="1600" b="1" dirty="0" smtClean="0"/>
          </a:p>
          <a:p>
            <a:pPr lvl="1"/>
            <a:r>
              <a:rPr lang="en-US" altLang="zh-CN" sz="1400" dirty="0" err="1" smtClean="0"/>
              <a:t>PCIe</a:t>
            </a:r>
            <a:r>
              <a:rPr lang="en-US" altLang="zh-CN" sz="1400" dirty="0" smtClean="0"/>
              <a:t> 3.0 high-speed bus and SAS 3.0 high-speed I/O channel</a:t>
            </a:r>
            <a:endParaRPr lang="zh-CN" altLang="en-US" sz="1400" dirty="0" smtClean="0"/>
          </a:p>
          <a:p>
            <a:r>
              <a:rPr lang="en-US" altLang="zh-CN" sz="1600" b="1" dirty="0" smtClean="0"/>
              <a:t>Flexible scalability</a:t>
            </a:r>
            <a:endParaRPr lang="zh-CN" altLang="en-US" sz="1600" b="1" dirty="0" smtClean="0"/>
          </a:p>
          <a:p>
            <a:pPr lvl="1"/>
            <a:r>
              <a:rPr lang="en-US" altLang="zh-CN" sz="1400" dirty="0" smtClean="0"/>
              <a:t>Hot-swappable I/O interface modules</a:t>
            </a:r>
            <a:endParaRPr lang="zh-CN" altLang="en-US" sz="1400" dirty="0" smtClean="0"/>
          </a:p>
          <a:p>
            <a:pPr lvl="1"/>
            <a:r>
              <a:rPr lang="en-US" altLang="zh-CN" sz="1400" dirty="0" smtClean="0"/>
              <a:t>Support for 4 interface modules and 2 onboard interface modules (2 U)</a:t>
            </a:r>
            <a:endParaRPr lang="zh-CN" altLang="en-US" sz="1400" dirty="0" smtClean="0"/>
          </a:p>
          <a:p>
            <a:pPr lvl="1"/>
            <a:r>
              <a:rPr lang="en-US" altLang="zh-CN" sz="1400" dirty="0" smtClean="0"/>
              <a:t>Support for 16 interface modules (3 U)</a:t>
            </a:r>
            <a:endParaRPr lang="zh-CN" altLang="en-US" sz="1400" dirty="0" smtClean="0"/>
          </a:p>
          <a:p>
            <a:pPr lvl="1"/>
            <a:r>
              <a:rPr lang="en-US" altLang="zh-CN" sz="1400" dirty="0" smtClean="0"/>
              <a:t>Support for 24 interface modules (6 U)</a:t>
            </a:r>
            <a:endParaRPr lang="en-US" altLang="zh-CN" sz="1400" dirty="0"/>
          </a:p>
        </p:txBody>
      </p:sp>
      <p:sp>
        <p:nvSpPr>
          <p:cNvPr id="4" name="文本占位符 3"/>
          <p:cNvSpPr>
            <a:spLocks noGrp="1"/>
          </p:cNvSpPr>
          <p:nvPr>
            <p:ph type="body" sz="quarter" idx="12"/>
          </p:nvPr>
        </p:nvSpPr>
        <p:spPr/>
        <p:txBody>
          <a:bodyPr/>
          <a:lstStyle/>
          <a:p>
            <a:r>
              <a:rPr lang="en-US" altLang="zh-CN" dirty="0"/>
              <a:t>Product Features</a:t>
            </a:r>
            <a:endParaRPr lang="zh-CN" altLang="en-US" dirty="0"/>
          </a:p>
        </p:txBody>
      </p:sp>
      <p:sp>
        <p:nvSpPr>
          <p:cNvPr id="29" name="内容占位符 27"/>
          <p:cNvSpPr txBox="1">
            <a:spLocks/>
          </p:cNvSpPr>
          <p:nvPr/>
        </p:nvSpPr>
        <p:spPr bwMode="auto">
          <a:xfrm>
            <a:off x="6208714" y="1304764"/>
            <a:ext cx="3919537"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1625" indent="-301625" defTabSz="801688" eaLnBrk="0" fontAlgn="base" hangingPunct="0">
              <a:lnSpc>
                <a:spcPct val="140000"/>
              </a:lnSpc>
              <a:spcBef>
                <a:spcPct val="30000"/>
              </a:spcBef>
              <a:buClr>
                <a:srgbClr val="808080"/>
              </a:buClr>
              <a:buSzPct val="60000"/>
              <a:buFont typeface="Wingdings" pitchFamily="2" charset="2"/>
              <a:buChar char="l"/>
              <a:defRPr/>
            </a:pPr>
            <a:r>
              <a:rPr lang="en-US" altLang="zh-CN" sz="1800" b="1" kern="0" dirty="0">
                <a:ea typeface="+mn-ea"/>
                <a:cs typeface="Arial" pitchFamily="34" charset="0"/>
              </a:rPr>
              <a:t>Robust reliability</a:t>
            </a:r>
            <a:endParaRPr lang="zh-CN" altLang="en-US" sz="1800" b="1" kern="0" dirty="0">
              <a:ea typeface="+mn-ea"/>
              <a:cs typeface="Arial" pitchFamily="34" charset="0"/>
            </a:endParaRPr>
          </a:p>
          <a:p>
            <a:pPr marL="654050" lvl="1" indent="-252413" defTabSz="801688" eaLnBrk="0" hangingPunct="0">
              <a:spcBef>
                <a:spcPct val="30000"/>
              </a:spcBef>
              <a:buClr>
                <a:schemeClr val="tx1"/>
              </a:buClr>
              <a:buSzPct val="50000"/>
              <a:buFont typeface="Wingdings" pitchFamily="2" charset="2"/>
              <a:buChar char="p"/>
              <a:defRPr/>
            </a:pPr>
            <a:r>
              <a:rPr lang="en-US" altLang="zh-CN" sz="1600" dirty="0">
                <a:ea typeface="Arial Unicode MS" pitchFamily="34" charset="-122"/>
                <a:cs typeface="Arial Unicode MS" pitchFamily="34" charset="-122"/>
              </a:rPr>
              <a:t>Full redundancy design</a:t>
            </a:r>
            <a:endParaRPr lang="zh-CN" altLang="en-US" sz="1600" kern="0" dirty="0">
              <a:ea typeface="+mn-ea"/>
              <a:cs typeface="Arial" pitchFamily="34" charset="0"/>
            </a:endParaRPr>
          </a:p>
          <a:p>
            <a:pPr marL="654050" lvl="1" indent="-252413" defTabSz="801688" eaLnBrk="0" hangingPunct="0">
              <a:spcBef>
                <a:spcPct val="30000"/>
              </a:spcBef>
              <a:buClr>
                <a:schemeClr val="tx1"/>
              </a:buClr>
              <a:buSzPct val="50000"/>
              <a:buFont typeface="Wingdings" pitchFamily="2" charset="2"/>
              <a:buChar char="p"/>
              <a:defRPr/>
            </a:pPr>
            <a:r>
              <a:rPr lang="en-US" altLang="zh-CN" sz="1600" dirty="0">
                <a:ea typeface="Arial Unicode MS" pitchFamily="34" charset="-122"/>
                <a:cs typeface="Arial Unicode MS" pitchFamily="34" charset="-122"/>
              </a:rPr>
              <a:t>Built-in </a:t>
            </a:r>
            <a:r>
              <a:rPr lang="en-US" altLang="zh-CN" sz="1600" dirty="0" err="1">
                <a:ea typeface="Arial Unicode MS" pitchFamily="34" charset="-122"/>
                <a:cs typeface="Arial Unicode MS" pitchFamily="34" charset="-122"/>
              </a:rPr>
              <a:t>BBUs+data</a:t>
            </a:r>
            <a:r>
              <a:rPr lang="en-US" altLang="zh-CN" sz="1600" dirty="0">
                <a:ea typeface="Arial Unicode MS" pitchFamily="34" charset="-122"/>
                <a:cs typeface="Arial Unicode MS" pitchFamily="34" charset="-122"/>
              </a:rPr>
              <a:t> coffer</a:t>
            </a:r>
            <a:endParaRPr lang="zh-CN" altLang="en-US" sz="1600" kern="0" dirty="0">
              <a:ea typeface="+mn-ea"/>
              <a:cs typeface="Arial" pitchFamily="34" charset="0"/>
            </a:endParaRPr>
          </a:p>
          <a:p>
            <a:pPr marL="654050" lvl="1" indent="-252413" defTabSz="801688" eaLnBrk="0" hangingPunct="0">
              <a:spcBef>
                <a:spcPct val="30000"/>
              </a:spcBef>
              <a:buClr>
                <a:schemeClr val="tx1"/>
              </a:buClr>
              <a:buSzPct val="50000"/>
              <a:buFont typeface="Wingdings" pitchFamily="2" charset="2"/>
              <a:buChar char="p"/>
              <a:defRPr/>
            </a:pPr>
            <a:r>
              <a:rPr lang="en-US" altLang="zh-CN" sz="1600" dirty="0">
                <a:ea typeface="Arial Unicode MS" pitchFamily="34" charset="-122"/>
                <a:cs typeface="Arial Unicode MS" pitchFamily="34" charset="-122"/>
              </a:rPr>
              <a:t>Various data protection technologies</a:t>
            </a:r>
            <a:endParaRPr lang="zh-CN" altLang="en-US" sz="1600" kern="0" dirty="0">
              <a:ea typeface="+mn-ea"/>
              <a:cs typeface="Arial" pitchFamily="34" charset="0"/>
            </a:endParaRPr>
          </a:p>
          <a:p>
            <a:pPr marL="301625" indent="-301625" defTabSz="801688" eaLnBrk="0" fontAlgn="base" hangingPunct="0">
              <a:lnSpc>
                <a:spcPct val="140000"/>
              </a:lnSpc>
              <a:spcBef>
                <a:spcPct val="30000"/>
              </a:spcBef>
              <a:buClr>
                <a:srgbClr val="808080"/>
              </a:buClr>
              <a:buSzPct val="60000"/>
              <a:buFont typeface="Wingdings" pitchFamily="2" charset="2"/>
              <a:buChar char="l"/>
              <a:defRPr/>
            </a:pPr>
            <a:r>
              <a:rPr lang="en-US" altLang="zh-CN" sz="1800" b="1" kern="0" dirty="0">
                <a:ea typeface="+mn-ea"/>
                <a:cs typeface="Arial" pitchFamily="34" charset="0"/>
              </a:rPr>
              <a:t>Energy saving</a:t>
            </a:r>
            <a:endParaRPr lang="zh-CN" altLang="en-US" sz="1800" b="1" kern="0" dirty="0">
              <a:ea typeface="+mn-ea"/>
              <a:cs typeface="Arial" pitchFamily="34" charset="0"/>
            </a:endParaRPr>
          </a:p>
          <a:p>
            <a:pPr marL="654050" lvl="1" indent="-252413" defTabSz="801688" eaLnBrk="0" hangingPunct="0">
              <a:spcBef>
                <a:spcPct val="30000"/>
              </a:spcBef>
              <a:buClr>
                <a:schemeClr val="tx1"/>
              </a:buClr>
              <a:buSzPct val="50000"/>
              <a:buFont typeface="Wingdings" pitchFamily="2" charset="2"/>
              <a:buChar char="p"/>
              <a:defRPr/>
            </a:pPr>
            <a:r>
              <a:rPr lang="en-US" altLang="zh-CN" sz="1600" dirty="0">
                <a:ea typeface="Arial Unicode MS" pitchFamily="34" charset="-122"/>
                <a:cs typeface="Arial Unicode MS" pitchFamily="34" charset="-122"/>
              </a:rPr>
              <a:t>Intelligent CPU frequency control</a:t>
            </a:r>
            <a:endParaRPr lang="zh-CN" altLang="en-US" sz="1600" kern="0" dirty="0">
              <a:ea typeface="+mn-ea"/>
              <a:cs typeface="Arial" pitchFamily="34" charset="0"/>
            </a:endParaRPr>
          </a:p>
          <a:p>
            <a:pPr marL="654050" lvl="1" indent="-252413" defTabSz="801688" eaLnBrk="0" hangingPunct="0">
              <a:spcBef>
                <a:spcPct val="30000"/>
              </a:spcBef>
              <a:buClr>
                <a:schemeClr val="tx1"/>
              </a:buClr>
              <a:buSzPct val="50000"/>
              <a:buFont typeface="Wingdings" pitchFamily="2" charset="2"/>
              <a:buChar char="p"/>
              <a:defRPr/>
            </a:pPr>
            <a:r>
              <a:rPr lang="en-US" altLang="zh-CN" sz="1600" dirty="0">
                <a:solidFill>
                  <a:srgbClr val="000000"/>
                </a:solidFill>
                <a:ea typeface="Arial Unicode MS" pitchFamily="34" charset="-122"/>
                <a:cs typeface="Arial Unicode MS" pitchFamily="34" charset="-122"/>
              </a:rPr>
              <a:t>Delicate</a:t>
            </a:r>
            <a:r>
              <a:rPr lang="en-US" altLang="zh-CN" sz="1600" dirty="0">
                <a:ea typeface="Arial Unicode MS" pitchFamily="34" charset="-122"/>
                <a:cs typeface="Arial Unicode MS" pitchFamily="34" charset="-122"/>
              </a:rPr>
              <a:t> </a:t>
            </a:r>
            <a:r>
              <a:rPr lang="en-US" altLang="zh-CN" sz="1600" dirty="0">
                <a:solidFill>
                  <a:srgbClr val="000000"/>
                </a:solidFill>
                <a:ea typeface="Arial Unicode MS" pitchFamily="34" charset="-122"/>
                <a:cs typeface="Arial Unicode MS" pitchFamily="34" charset="-122"/>
              </a:rPr>
              <a:t>fan</a:t>
            </a:r>
            <a:r>
              <a:rPr lang="en-US" altLang="zh-CN" sz="1600" dirty="0">
                <a:ea typeface="Arial Unicode MS" pitchFamily="34" charset="-122"/>
                <a:cs typeface="Arial Unicode MS" pitchFamily="34" charset="-122"/>
              </a:rPr>
              <a:t> </a:t>
            </a:r>
            <a:r>
              <a:rPr lang="en-US" altLang="zh-CN" sz="1600" dirty="0">
                <a:solidFill>
                  <a:srgbClr val="000000"/>
                </a:solidFill>
                <a:ea typeface="Arial Unicode MS" pitchFamily="34" charset="-122"/>
                <a:cs typeface="Arial Unicode MS" pitchFamily="34" charset="-122"/>
              </a:rPr>
              <a:t>speed</a:t>
            </a:r>
            <a:r>
              <a:rPr lang="en-US" altLang="zh-CN" sz="1600" dirty="0">
                <a:ea typeface="Arial Unicode MS" pitchFamily="34" charset="-122"/>
                <a:cs typeface="Arial Unicode MS" pitchFamily="34" charset="-122"/>
              </a:rPr>
              <a:t> </a:t>
            </a:r>
            <a:r>
              <a:rPr lang="en-US" altLang="zh-CN" sz="1600" dirty="0">
                <a:solidFill>
                  <a:srgbClr val="000000"/>
                </a:solidFill>
                <a:ea typeface="Arial Unicode MS" pitchFamily="34" charset="-122"/>
                <a:cs typeface="Arial Unicode MS" pitchFamily="34" charset="-122"/>
              </a:rPr>
              <a:t>control</a:t>
            </a:r>
            <a:endParaRPr lang="zh-CN" altLang="en-US" sz="1600" kern="0" dirty="0">
              <a:ea typeface="+mn-ea"/>
              <a:cs typeface="Arial" pitchFamily="34" charset="0"/>
            </a:endParaRPr>
          </a:p>
        </p:txBody>
      </p:sp>
    </p:spTree>
    <p:extLst>
      <p:ext uri="{BB962C8B-B14F-4D97-AF65-F5344CB8AC3E}">
        <p14:creationId xmlns:p14="http://schemas.microsoft.com/office/powerpoint/2010/main" val="358219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1800" dirty="0" err="1" smtClean="0"/>
              <a:t>SmartThin</a:t>
            </a:r>
            <a:r>
              <a:rPr lang="zh-CN" altLang="en-US" sz="1800" dirty="0" smtClean="0"/>
              <a:t>：</a:t>
            </a:r>
            <a:r>
              <a:rPr lang="en-US" altLang="zh-CN" sz="1800" dirty="0" smtClean="0"/>
              <a:t>Storage space is allocated when it is written. </a:t>
            </a:r>
            <a:r>
              <a:rPr lang="en-US" altLang="zh-CN" sz="1800" dirty="0" err="1" smtClean="0"/>
              <a:t>SmartThin</a:t>
            </a:r>
            <a:r>
              <a:rPr lang="en-US" altLang="zh-CN" sz="1800" dirty="0" smtClean="0"/>
              <a:t> allows a host to allocate real space to a Thin LUN when writing data to a Thin LUN.</a:t>
            </a:r>
          </a:p>
          <a:p>
            <a:r>
              <a:rPr lang="en-US" altLang="zh-CN" sz="1800" dirty="0" err="1" smtClean="0"/>
              <a:t>SmartTier</a:t>
            </a:r>
            <a:r>
              <a:rPr lang="zh-CN" altLang="en-US" sz="1800" dirty="0" smtClean="0"/>
              <a:t>：</a:t>
            </a:r>
            <a:r>
              <a:rPr lang="en-US" altLang="zh-CN" sz="1800" dirty="0" smtClean="0"/>
              <a:t>An intelligent data storage </a:t>
            </a:r>
            <a:r>
              <a:rPr lang="en-US" altLang="zh-CN" sz="1800" dirty="0" err="1" smtClean="0"/>
              <a:t>tiering</a:t>
            </a:r>
            <a:r>
              <a:rPr lang="en-US" altLang="zh-CN" sz="1800" dirty="0" smtClean="0"/>
              <a:t> feature can help select an appropriate storage tier for each data block based on the data activity level. This feature improves the storage system performance and lowers the total cost of ownership.</a:t>
            </a:r>
          </a:p>
          <a:p>
            <a:r>
              <a:rPr lang="en-US" altLang="zh-CN" sz="1800" dirty="0" err="1" smtClean="0"/>
              <a:t>SmartQoS</a:t>
            </a:r>
            <a:r>
              <a:rPr lang="zh-CN" altLang="en-US" sz="1800" dirty="0" smtClean="0"/>
              <a:t>：</a:t>
            </a:r>
            <a:r>
              <a:rPr lang="en-US" altLang="zh-CN" sz="1800" dirty="0" err="1" smtClean="0"/>
              <a:t>SmartQoS</a:t>
            </a:r>
            <a:r>
              <a:rPr lang="en-US" altLang="zh-CN" sz="1800" dirty="0" smtClean="0"/>
              <a:t> is an intelligent </a:t>
            </a:r>
            <a:r>
              <a:rPr lang="en-US" altLang="zh-CN" sz="1800" dirty="0" err="1" smtClean="0"/>
              <a:t>QoS</a:t>
            </a:r>
            <a:r>
              <a:rPr lang="en-US" altLang="zh-CN" sz="1800" dirty="0" smtClean="0"/>
              <a:t> control feature developed by Huawei that dynamically allocates a storage system's resources to meet specific performance goals of certain applications.</a:t>
            </a:r>
            <a:endParaRPr lang="zh-CN" altLang="en-US" sz="1800" dirty="0" smtClean="0"/>
          </a:p>
          <a:p>
            <a:r>
              <a:rPr lang="en-US" altLang="zh-CN" sz="1800" dirty="0" err="1" smtClean="0"/>
              <a:t>SmartPartition</a:t>
            </a:r>
            <a:r>
              <a:rPr lang="zh-CN" altLang="en-US" sz="1800" dirty="0" smtClean="0"/>
              <a:t>：</a:t>
            </a:r>
            <a:r>
              <a:rPr lang="en-US" altLang="zh-CN" sz="1800" dirty="0" smtClean="0"/>
              <a:t> It allows you to assign cache partitions of different sizes to different applications. The system provides the cache capacity specified by a partition for the corresponding applications, thereby ensuring the performance of the applications in the partition.</a:t>
            </a:r>
            <a:endParaRPr lang="zh-CN" altLang="en-US" sz="1800" dirty="0"/>
          </a:p>
        </p:txBody>
      </p:sp>
      <p:sp>
        <p:nvSpPr>
          <p:cNvPr id="4" name="文本占位符 3"/>
          <p:cNvSpPr>
            <a:spLocks noGrp="1"/>
          </p:cNvSpPr>
          <p:nvPr>
            <p:ph type="body" sz="quarter" idx="12"/>
          </p:nvPr>
        </p:nvSpPr>
        <p:spPr/>
        <p:txBody>
          <a:bodyPr/>
          <a:lstStyle/>
          <a:p>
            <a:r>
              <a:rPr lang="en-US" altLang="zh-CN" smtClean="0"/>
              <a:t>Common Storage Advanced Technology</a:t>
            </a:r>
            <a:endParaRPr lang="zh-CN" altLang="en-US" dirty="0"/>
          </a:p>
        </p:txBody>
      </p:sp>
    </p:spTree>
    <p:extLst>
      <p:ext uri="{BB962C8B-B14F-4D97-AF65-F5344CB8AC3E}">
        <p14:creationId xmlns:p14="http://schemas.microsoft.com/office/powerpoint/2010/main" val="197254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55549" y="1692505"/>
            <a:ext cx="7872701" cy="4666337"/>
            <a:chOff x="2255549" y="1692505"/>
            <a:chExt cx="7872701" cy="4666337"/>
          </a:xfrm>
        </p:grpSpPr>
        <p:pic>
          <p:nvPicPr>
            <p:cNvPr id="17203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3712" y="2780930"/>
              <a:ext cx="4995900" cy="892823"/>
            </a:xfrm>
            <a:prstGeom prst="rect">
              <a:avLst/>
            </a:prstGeom>
            <a:noFill/>
            <a:ln w="9525">
              <a:noFill/>
              <a:miter lim="800000"/>
              <a:headEnd/>
              <a:tailEnd/>
            </a:ln>
          </p:spPr>
        </p:pic>
        <p:sp>
          <p:nvSpPr>
            <p:cNvPr id="5" name="Line 7"/>
            <p:cNvSpPr>
              <a:spLocks noChangeShapeType="1"/>
            </p:cNvSpPr>
            <p:nvPr/>
          </p:nvSpPr>
          <p:spPr bwMode="auto">
            <a:xfrm flipV="1">
              <a:off x="4401453" y="3555683"/>
              <a:ext cx="384507" cy="1481380"/>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4" name="Line 7"/>
            <p:cNvSpPr>
              <a:spLocks noChangeShapeType="1"/>
            </p:cNvSpPr>
            <p:nvPr/>
          </p:nvSpPr>
          <p:spPr bwMode="auto">
            <a:xfrm>
              <a:off x="5129872" y="3497854"/>
              <a:ext cx="301035" cy="529489"/>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6" name="Line 7"/>
            <p:cNvSpPr>
              <a:spLocks noChangeShapeType="1"/>
            </p:cNvSpPr>
            <p:nvPr/>
          </p:nvSpPr>
          <p:spPr bwMode="auto">
            <a:xfrm flipV="1">
              <a:off x="2894005" y="3494970"/>
              <a:ext cx="897740" cy="971809"/>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14" name="Rectangle 8"/>
            <p:cNvSpPr>
              <a:spLocks noChangeArrowheads="1"/>
            </p:cNvSpPr>
            <p:nvPr/>
          </p:nvSpPr>
          <p:spPr bwMode="auto">
            <a:xfrm>
              <a:off x="2255549" y="3881777"/>
              <a:ext cx="1717065" cy="9730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dirty="0">
                  <a:latin typeface="+mn-ea"/>
                  <a:ea typeface="+mn-ea"/>
                  <a:cs typeface="Arial" pitchFamily="34" charset="0"/>
                </a:rPr>
                <a:t>Power-fan module</a:t>
              </a:r>
              <a:endParaRPr lang="zh-CN" altLang="en-US" sz="1200" b="1"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1+1 redundancy</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AC or 240 V high-voltage DC</a:t>
              </a:r>
              <a:endParaRPr lang="zh-CN" altLang="en-US" sz="1200" dirty="0">
                <a:latin typeface="+mn-ea"/>
                <a:ea typeface="+mn-ea"/>
                <a:cs typeface="Arial" pitchFamily="34" charset="0"/>
              </a:endParaRPr>
            </a:p>
          </p:txBody>
        </p:sp>
        <p:sp>
          <p:nvSpPr>
            <p:cNvPr id="15" name="Rectangle 8"/>
            <p:cNvSpPr>
              <a:spLocks noChangeArrowheads="1"/>
            </p:cNvSpPr>
            <p:nvPr/>
          </p:nvSpPr>
          <p:spPr bwMode="auto">
            <a:xfrm>
              <a:off x="7191810" y="4277761"/>
              <a:ext cx="2936440" cy="208108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Port module</a:t>
              </a:r>
              <a:endParaRPr lang="zh-CN" altLang="en-US" sz="1200" b="1"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One hot-swappable I/O module slot only on the front end </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Port type: 8 x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GE, 10GE electrical port, </a:t>
              </a:r>
              <a:r>
                <a:rPr lang="en-US" altLang="zh-CN" sz="1200" dirty="0" err="1">
                  <a:latin typeface="+mn-ea"/>
                  <a:ea typeface="+mn-ea"/>
                  <a:cs typeface="Arial" pitchFamily="34" charset="0"/>
                </a:rPr>
                <a:t>SmartIO</a:t>
              </a:r>
              <a:r>
                <a:rPr lang="en-US" altLang="zh-CN" sz="1200" dirty="0">
                  <a:latin typeface="+mn-ea"/>
                  <a:ea typeface="+mn-ea"/>
                  <a:cs typeface="Arial" pitchFamily="34" charset="0"/>
                </a:rPr>
                <a:t> card (16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10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FCoE</a:t>
              </a:r>
              <a:r>
                <a:rPr lang="en-US" altLang="zh-CN" sz="1200" dirty="0">
                  <a:latin typeface="+mn-ea"/>
                  <a:ea typeface="+mn-ea"/>
                  <a:cs typeface="Arial" pitchFamily="34" charset="0"/>
                </a:rPr>
                <a:t> (VN2VF), and 10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ETH (optical port))</a:t>
              </a:r>
              <a:endParaRPr lang="zh-CN" altLang="en-US" sz="1200" dirty="0">
                <a:latin typeface="+mn-ea"/>
                <a:ea typeface="+mn-ea"/>
                <a:cs typeface="Arial" pitchFamily="34" charset="0"/>
              </a:endParaRPr>
            </a:p>
          </p:txBody>
        </p:sp>
        <p:sp>
          <p:nvSpPr>
            <p:cNvPr id="19" name="矩形 18"/>
            <p:cNvSpPr/>
            <p:nvPr/>
          </p:nvSpPr>
          <p:spPr bwMode="auto">
            <a:xfrm>
              <a:off x="4727848" y="3284984"/>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solidFill>
                  <a:srgbClr val="FF0000"/>
                </a:solidFill>
                <a:latin typeface="+mn-ea"/>
                <a:ea typeface="+mn-ea"/>
                <a:cs typeface="Arial" pitchFamily="34" charset="0"/>
              </a:endParaRPr>
            </a:p>
          </p:txBody>
        </p:sp>
        <p:sp>
          <p:nvSpPr>
            <p:cNvPr id="21" name="Line 7"/>
            <p:cNvSpPr>
              <a:spLocks noChangeShapeType="1"/>
            </p:cNvSpPr>
            <p:nvPr/>
          </p:nvSpPr>
          <p:spPr bwMode="auto">
            <a:xfrm>
              <a:off x="6313179" y="3465759"/>
              <a:ext cx="862942" cy="830882"/>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pic>
          <p:nvPicPr>
            <p:cNvPr id="23" name="Picture 2" descr="D:\work 2013\TR4A\效果图\3.5控制框_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9650" y="1698501"/>
              <a:ext cx="3452700" cy="621802"/>
            </a:xfrm>
            <a:prstGeom prst="rect">
              <a:avLst/>
            </a:prstGeom>
            <a:noFill/>
          </p:spPr>
        </p:pic>
        <p:grpSp>
          <p:nvGrpSpPr>
            <p:cNvPr id="2" name="组合 1"/>
            <p:cNvGrpSpPr/>
            <p:nvPr/>
          </p:nvGrpSpPr>
          <p:grpSpPr>
            <a:xfrm>
              <a:off x="6240024" y="1692505"/>
              <a:ext cx="3452699" cy="621914"/>
              <a:chOff x="543235" y="2318028"/>
              <a:chExt cx="3452699" cy="621914"/>
            </a:xfrm>
          </p:grpSpPr>
          <p:pic>
            <p:nvPicPr>
              <p:cNvPr id="28" name="Picture 3" descr="D:\work 2013\TR4A\效果图\2.5磁盘框_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235" y="2318028"/>
                <a:ext cx="3452699" cy="621914"/>
              </a:xfrm>
              <a:prstGeom prst="rect">
                <a:avLst/>
              </a:prstGeom>
              <a:noFill/>
            </p:spPr>
          </p:pic>
          <p:pic>
            <p:nvPicPr>
              <p:cNvPr id="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616" y="2497267"/>
                <a:ext cx="141560" cy="286296"/>
              </a:xfrm>
              <a:prstGeom prst="rect">
                <a:avLst/>
              </a:prstGeom>
              <a:noFill/>
              <a:ln w="9525">
                <a:noFill/>
                <a:miter lim="800000"/>
                <a:headEnd/>
                <a:tailEnd/>
              </a:ln>
            </p:spPr>
          </p:pic>
        </p:grpSp>
        <p:sp>
          <p:nvSpPr>
            <p:cNvPr id="30" name="Rectangle 8"/>
            <p:cNvSpPr>
              <a:spLocks noChangeArrowheads="1"/>
            </p:cNvSpPr>
            <p:nvPr/>
          </p:nvSpPr>
          <p:spPr bwMode="auto">
            <a:xfrm>
              <a:off x="3342876" y="5037064"/>
              <a:ext cx="2320773" cy="9730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Onboard port</a:t>
              </a:r>
              <a:endParaRPr lang="zh-CN" altLang="en-US" sz="1200"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Four GE ports on each </a:t>
              </a:r>
              <a:r>
                <a:rPr lang="en-US" altLang="zh-CN" sz="1200" dirty="0" err="1">
                  <a:latin typeface="+mn-ea"/>
                  <a:ea typeface="+mn-ea"/>
                  <a:cs typeface="Arial" pitchFamily="34" charset="0"/>
                </a:rPr>
                <a:t>OceanStor</a:t>
              </a:r>
              <a:r>
                <a:rPr lang="en-US" altLang="zh-CN" sz="1200" dirty="0">
                  <a:latin typeface="+mn-ea"/>
                  <a:ea typeface="+mn-ea"/>
                  <a:cs typeface="Arial" pitchFamily="34" charset="0"/>
                </a:rPr>
                <a:t> 2200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controller</a:t>
              </a:r>
            </a:p>
          </p:txBody>
        </p:sp>
        <p:sp>
          <p:nvSpPr>
            <p:cNvPr id="34" name="Rectangle 8"/>
            <p:cNvSpPr>
              <a:spLocks noChangeArrowheads="1"/>
            </p:cNvSpPr>
            <p:nvPr/>
          </p:nvSpPr>
          <p:spPr bwMode="auto">
            <a:xfrm>
              <a:off x="4727848" y="4052200"/>
              <a:ext cx="1939465" cy="9730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SAS expansion port</a:t>
              </a:r>
              <a:endParaRPr lang="zh-CN" altLang="en-US" sz="1200"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Each controller provides two SAS expansion ports.</a:t>
              </a:r>
            </a:p>
          </p:txBody>
        </p:sp>
        <p:sp>
          <p:nvSpPr>
            <p:cNvPr id="20" name="矩形 19"/>
            <p:cNvSpPr/>
            <p:nvPr/>
          </p:nvSpPr>
          <p:spPr bwMode="auto">
            <a:xfrm>
              <a:off x="5574905" y="3240077"/>
              <a:ext cx="737121"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latin typeface="+mn-ea"/>
                <a:ea typeface="+mn-ea"/>
                <a:cs typeface="Arial" pitchFamily="34" charset="0"/>
              </a:endParaRPr>
            </a:p>
          </p:txBody>
        </p:sp>
        <p:sp>
          <p:nvSpPr>
            <p:cNvPr id="36" name="矩形 35"/>
            <p:cNvSpPr/>
            <p:nvPr/>
          </p:nvSpPr>
          <p:spPr bwMode="auto">
            <a:xfrm>
              <a:off x="5129870" y="3348242"/>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solidFill>
                  <a:srgbClr val="FF0000"/>
                </a:solidFill>
                <a:latin typeface="+mn-ea"/>
                <a:ea typeface="+mn-ea"/>
                <a:cs typeface="Arial" pitchFamily="34" charset="0"/>
              </a:endParaRPr>
            </a:p>
          </p:txBody>
        </p:sp>
        <p:sp>
          <p:nvSpPr>
            <p:cNvPr id="24" name="矩形 23"/>
            <p:cNvSpPr/>
            <p:nvPr/>
          </p:nvSpPr>
          <p:spPr bwMode="auto">
            <a:xfrm>
              <a:off x="6383965" y="3240077"/>
              <a:ext cx="878297" cy="257777"/>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latin typeface="+mn-ea"/>
                <a:ea typeface="+mn-ea"/>
                <a:cs typeface="Arial" pitchFamily="34" charset="0"/>
              </a:endParaRPr>
            </a:p>
          </p:txBody>
        </p:sp>
        <p:sp>
          <p:nvSpPr>
            <p:cNvPr id="25" name="Line 7"/>
            <p:cNvSpPr>
              <a:spLocks noChangeShapeType="1"/>
            </p:cNvSpPr>
            <p:nvPr/>
          </p:nvSpPr>
          <p:spPr bwMode="auto">
            <a:xfrm>
              <a:off x="7176122" y="3460172"/>
              <a:ext cx="539211" cy="400876"/>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32" name="Rectangle 8"/>
            <p:cNvSpPr>
              <a:spLocks noChangeArrowheads="1"/>
            </p:cNvSpPr>
            <p:nvPr/>
          </p:nvSpPr>
          <p:spPr bwMode="auto">
            <a:xfrm>
              <a:off x="7534570" y="3859579"/>
              <a:ext cx="1297734" cy="308288"/>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Filler panel</a:t>
              </a:r>
            </a:p>
          </p:txBody>
        </p:sp>
      </p:grpSp>
      <p:sp>
        <p:nvSpPr>
          <p:cNvPr id="3" name="文本占位符 2"/>
          <p:cNvSpPr>
            <a:spLocks noGrp="1"/>
          </p:cNvSpPr>
          <p:nvPr>
            <p:ph type="body" sz="quarter" idx="12"/>
          </p:nvPr>
        </p:nvSpPr>
        <p:spPr>
          <a:xfrm>
            <a:off x="1595500" y="410400"/>
            <a:ext cx="9831600" cy="639559"/>
          </a:xfrm>
        </p:spPr>
        <p:txBody>
          <a:bodyPr/>
          <a:lstStyle/>
          <a:p>
            <a:r>
              <a:rPr lang="en-US" altLang="zh-CN" dirty="0" err="1"/>
              <a:t>OceanStor</a:t>
            </a:r>
            <a:r>
              <a:rPr lang="en-US" altLang="zh-CN" dirty="0"/>
              <a:t> 2200 V5 Controller </a:t>
            </a:r>
            <a:r>
              <a:rPr lang="en-US" altLang="zh-CN" dirty="0" smtClean="0"/>
              <a:t>Enclosure</a:t>
            </a:r>
            <a:endParaRPr lang="en-US" altLang="zh-CN" dirty="0"/>
          </a:p>
        </p:txBody>
      </p:sp>
    </p:spTree>
    <p:extLst>
      <p:ext uri="{BB962C8B-B14F-4D97-AF65-F5344CB8AC3E}">
        <p14:creationId xmlns:p14="http://schemas.microsoft.com/office/powerpoint/2010/main" val="24525900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7892" y="1601572"/>
            <a:ext cx="8730575" cy="4292683"/>
            <a:chOff x="2279650" y="1601572"/>
            <a:chExt cx="8014026" cy="4292683"/>
          </a:xfrm>
        </p:grpSpPr>
        <p:sp>
          <p:nvSpPr>
            <p:cNvPr id="21" name="Line 7"/>
            <p:cNvSpPr>
              <a:spLocks noChangeShapeType="1"/>
            </p:cNvSpPr>
            <p:nvPr/>
          </p:nvSpPr>
          <p:spPr bwMode="auto">
            <a:xfrm>
              <a:off x="6313179" y="3465759"/>
              <a:ext cx="1006958" cy="852965"/>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15" name="Rectangle 8"/>
            <p:cNvSpPr>
              <a:spLocks noChangeArrowheads="1"/>
            </p:cNvSpPr>
            <p:nvPr/>
          </p:nvSpPr>
          <p:spPr bwMode="auto">
            <a:xfrm>
              <a:off x="7195402" y="3813174"/>
              <a:ext cx="3098274" cy="208108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Port module</a:t>
              </a:r>
              <a:endParaRPr lang="zh-CN" altLang="en-US" sz="1200" b="1"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Two hot-swappable I/O module slots only on the front end </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Port type: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(4</a:t>
              </a:r>
              <a:r>
                <a:rPr lang="zh-CN" altLang="en-US" sz="1200" dirty="0">
                  <a:latin typeface="+mn-ea"/>
                  <a:ea typeface="+mn-ea"/>
                  <a:cs typeface="Arial" pitchFamily="34" charset="0"/>
                </a:rPr>
                <a:t> </a:t>
              </a:r>
              <a:r>
                <a:rPr lang="en-US" altLang="zh-CN" sz="1200" dirty="0">
                  <a:latin typeface="+mn-ea"/>
                  <a:ea typeface="+mn-ea"/>
                  <a:cs typeface="Arial" pitchFamily="34" charset="0"/>
                </a:rPr>
                <a:t>x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or 8 x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GE, 10GE electrical port, </a:t>
              </a:r>
              <a:r>
                <a:rPr lang="en-US" altLang="zh-CN" sz="1200" dirty="0" err="1">
                  <a:latin typeface="+mn-ea"/>
                  <a:ea typeface="+mn-ea"/>
                  <a:cs typeface="Arial" pitchFamily="34" charset="0"/>
                </a:rPr>
                <a:t>SmartIO</a:t>
              </a:r>
              <a:r>
                <a:rPr lang="en-US" altLang="zh-CN" sz="1200" dirty="0">
                  <a:latin typeface="+mn-ea"/>
                  <a:ea typeface="+mn-ea"/>
                  <a:cs typeface="Arial" pitchFamily="34" charset="0"/>
                </a:rPr>
                <a:t> card (16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8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Fibre</a:t>
              </a:r>
              <a:r>
                <a:rPr lang="en-US" altLang="zh-CN" sz="1200" dirty="0">
                  <a:latin typeface="+mn-ea"/>
                  <a:ea typeface="+mn-ea"/>
                  <a:cs typeface="Arial" pitchFamily="34" charset="0"/>
                </a:rPr>
                <a:t> Channel, 10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a:t>
              </a:r>
              <a:r>
                <a:rPr lang="en-US" altLang="zh-CN" sz="1200" dirty="0" err="1">
                  <a:latin typeface="+mn-ea"/>
                  <a:ea typeface="+mn-ea"/>
                  <a:cs typeface="Arial" pitchFamily="34" charset="0"/>
                </a:rPr>
                <a:t>FCoE</a:t>
              </a:r>
              <a:r>
                <a:rPr lang="en-US" altLang="zh-CN" sz="1200" dirty="0">
                  <a:latin typeface="+mn-ea"/>
                  <a:ea typeface="+mn-ea"/>
                  <a:cs typeface="Arial" pitchFamily="34" charset="0"/>
                </a:rPr>
                <a:t> (VN2VF), and 10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ETH (optical port)</a:t>
              </a:r>
              <a:endParaRPr lang="zh-CN" altLang="en-US" sz="1200" dirty="0">
                <a:latin typeface="+mn-ea"/>
                <a:ea typeface="+mn-ea"/>
                <a:cs typeface="Arial" pitchFamily="34" charset="0"/>
              </a:endParaRPr>
            </a:p>
          </p:txBody>
        </p:sp>
        <p:pic>
          <p:nvPicPr>
            <p:cNvPr id="3276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1704" y="2716612"/>
              <a:ext cx="4996800" cy="942038"/>
            </a:xfrm>
            <a:prstGeom prst="rect">
              <a:avLst/>
            </a:prstGeom>
            <a:noFill/>
            <a:ln w="9525">
              <a:noFill/>
              <a:miter lim="800000"/>
              <a:headEnd/>
              <a:tailEnd/>
            </a:ln>
          </p:spPr>
        </p:pic>
        <p:sp>
          <p:nvSpPr>
            <p:cNvPr id="5" name="Line 7"/>
            <p:cNvSpPr>
              <a:spLocks noChangeShapeType="1"/>
            </p:cNvSpPr>
            <p:nvPr/>
          </p:nvSpPr>
          <p:spPr bwMode="auto">
            <a:xfrm flipV="1">
              <a:off x="4528847" y="3555685"/>
              <a:ext cx="257113" cy="1422668"/>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4" name="Line 7"/>
            <p:cNvSpPr>
              <a:spLocks noChangeShapeType="1"/>
            </p:cNvSpPr>
            <p:nvPr/>
          </p:nvSpPr>
          <p:spPr bwMode="auto">
            <a:xfrm>
              <a:off x="5129872" y="3497854"/>
              <a:ext cx="301035" cy="529489"/>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6" name="Line 7"/>
            <p:cNvSpPr>
              <a:spLocks noChangeShapeType="1"/>
            </p:cNvSpPr>
            <p:nvPr/>
          </p:nvSpPr>
          <p:spPr bwMode="auto">
            <a:xfrm flipV="1">
              <a:off x="2894005" y="3494970"/>
              <a:ext cx="897740" cy="971809"/>
            </a:xfrm>
            <a:prstGeom prst="line">
              <a:avLst/>
            </a:prstGeom>
            <a:noFill/>
            <a:ln w="12700">
              <a:solidFill>
                <a:srgbClr val="0080CB"/>
              </a:solidFill>
              <a:round/>
              <a:headEnd/>
              <a:tailEnd/>
            </a:ln>
          </p:spPr>
          <p:txBody>
            <a:bodyPr lIns="91427" tIns="45714" rIns="91427" bIns="45714"/>
            <a:lstStyle/>
            <a:p>
              <a:pPr defTabSz="914270" fontAlgn="auto">
                <a:spcBef>
                  <a:spcPts val="0"/>
                </a:spcBef>
                <a:spcAft>
                  <a:spcPts val="0"/>
                </a:spcAft>
                <a:defRPr/>
              </a:pPr>
              <a:endParaRPr lang="zh-CN" altLang="en-US" sz="1200" kern="0" dirty="0">
                <a:solidFill>
                  <a:sysClr val="windowText" lastClr="000000"/>
                </a:solidFill>
                <a:latin typeface="+mn-ea"/>
                <a:ea typeface="+mn-ea"/>
                <a:cs typeface="Arial" pitchFamily="34" charset="0"/>
              </a:endParaRPr>
            </a:p>
          </p:txBody>
        </p:sp>
        <p:sp>
          <p:nvSpPr>
            <p:cNvPr id="14" name="Rectangle 8"/>
            <p:cNvSpPr>
              <a:spLocks noChangeArrowheads="1"/>
            </p:cNvSpPr>
            <p:nvPr/>
          </p:nvSpPr>
          <p:spPr bwMode="auto">
            <a:xfrm>
              <a:off x="2295813" y="3825044"/>
              <a:ext cx="1916843" cy="973085"/>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dirty="0">
                  <a:latin typeface="+mn-ea"/>
                  <a:ea typeface="+mn-ea"/>
                  <a:cs typeface="Arial" pitchFamily="34" charset="0"/>
                </a:rPr>
                <a:t>Power-fan module</a:t>
              </a:r>
              <a:endParaRPr lang="zh-CN" altLang="en-US" sz="1200" b="1"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1+1 redundancy</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AC, -48 V DC, or 240 V high-voltage DC</a:t>
              </a:r>
              <a:endParaRPr lang="zh-CN" altLang="en-US" sz="1200" dirty="0">
                <a:latin typeface="+mn-ea"/>
                <a:ea typeface="+mn-ea"/>
                <a:cs typeface="Arial" pitchFamily="34" charset="0"/>
              </a:endParaRPr>
            </a:p>
          </p:txBody>
        </p:sp>
        <p:sp>
          <p:nvSpPr>
            <p:cNvPr id="19" name="矩形 18"/>
            <p:cNvSpPr/>
            <p:nvPr/>
          </p:nvSpPr>
          <p:spPr bwMode="auto">
            <a:xfrm>
              <a:off x="4655840" y="3244236"/>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solidFill>
                  <a:srgbClr val="FF0000"/>
                </a:solidFill>
                <a:latin typeface="+mn-ea"/>
                <a:ea typeface="+mn-ea"/>
                <a:cs typeface="Arial" pitchFamily="34" charset="0"/>
              </a:endParaRPr>
            </a:p>
          </p:txBody>
        </p:sp>
        <p:pic>
          <p:nvPicPr>
            <p:cNvPr id="23" name="Picture 2" descr="D:\work 2013\TR4A\效果图\3.5控制框_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9650" y="1628185"/>
              <a:ext cx="3452700" cy="621802"/>
            </a:xfrm>
            <a:prstGeom prst="rect">
              <a:avLst/>
            </a:prstGeom>
            <a:noFill/>
          </p:spPr>
        </p:pic>
        <p:grpSp>
          <p:nvGrpSpPr>
            <p:cNvPr id="2" name="组合 1"/>
            <p:cNvGrpSpPr/>
            <p:nvPr/>
          </p:nvGrpSpPr>
          <p:grpSpPr>
            <a:xfrm>
              <a:off x="6220391" y="1601572"/>
              <a:ext cx="3452699" cy="621914"/>
              <a:chOff x="543235" y="2318028"/>
              <a:chExt cx="3452699" cy="621914"/>
            </a:xfrm>
          </p:grpSpPr>
          <p:pic>
            <p:nvPicPr>
              <p:cNvPr id="28" name="Picture 3" descr="D:\work 2013\TR4A\效果图\2.5磁盘框_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235" y="2318028"/>
                <a:ext cx="3452699" cy="621914"/>
              </a:xfrm>
              <a:prstGeom prst="rect">
                <a:avLst/>
              </a:prstGeom>
              <a:noFill/>
            </p:spPr>
          </p:pic>
          <p:pic>
            <p:nvPicPr>
              <p:cNvPr id="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616" y="2497267"/>
                <a:ext cx="141560" cy="286296"/>
              </a:xfrm>
              <a:prstGeom prst="rect">
                <a:avLst/>
              </a:prstGeom>
              <a:noFill/>
              <a:ln w="9525">
                <a:noFill/>
                <a:miter lim="800000"/>
                <a:headEnd/>
                <a:tailEnd/>
              </a:ln>
            </p:spPr>
          </p:pic>
        </p:grpSp>
        <p:sp>
          <p:nvSpPr>
            <p:cNvPr id="30" name="Rectangle 8"/>
            <p:cNvSpPr>
              <a:spLocks noChangeArrowheads="1"/>
            </p:cNvSpPr>
            <p:nvPr/>
          </p:nvSpPr>
          <p:spPr bwMode="auto">
            <a:xfrm>
              <a:off x="3363496" y="4978353"/>
              <a:ext cx="2515528" cy="751486"/>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Onboard port</a:t>
              </a:r>
              <a:endParaRPr lang="zh-CN" altLang="en-US" sz="1200"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Four GE ports on each </a:t>
              </a:r>
              <a:r>
                <a:rPr lang="en-US" altLang="zh-CN" sz="1200" dirty="0" err="1">
                  <a:latin typeface="+mn-ea"/>
                  <a:ea typeface="+mn-ea"/>
                  <a:cs typeface="Arial" pitchFamily="34" charset="0"/>
                </a:rPr>
                <a:t>OceanStor</a:t>
              </a:r>
              <a:r>
                <a:rPr lang="en-US" altLang="zh-CN" sz="1200" dirty="0">
                  <a:latin typeface="+mn-ea"/>
                  <a:ea typeface="+mn-ea"/>
                  <a:cs typeface="Arial" pitchFamily="34" charset="0"/>
                </a:rPr>
                <a:t> 2600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controller</a:t>
              </a:r>
            </a:p>
          </p:txBody>
        </p:sp>
        <p:sp>
          <p:nvSpPr>
            <p:cNvPr id="34" name="Rectangle 8"/>
            <p:cNvSpPr>
              <a:spLocks noChangeArrowheads="1"/>
            </p:cNvSpPr>
            <p:nvPr/>
          </p:nvSpPr>
          <p:spPr bwMode="auto">
            <a:xfrm>
              <a:off x="4903726" y="4052201"/>
              <a:ext cx="2085049" cy="751486"/>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fontAlgn="auto">
                <a:lnSpc>
                  <a:spcPct val="120000"/>
                </a:lnSpc>
                <a:spcAft>
                  <a:spcPts val="0"/>
                </a:spcAft>
                <a:buClr>
                  <a:srgbClr val="990000"/>
                </a:buClr>
                <a:defRPr/>
              </a:pPr>
              <a:r>
                <a:rPr lang="en-US" altLang="zh-CN" sz="1200" b="1" kern="0" dirty="0">
                  <a:solidFill>
                    <a:srgbClr val="000000"/>
                  </a:solidFill>
                  <a:latin typeface="+mn-ea"/>
                  <a:ea typeface="+mn-ea"/>
                  <a:cs typeface="Arial" pitchFamily="34" charset="0"/>
                </a:rPr>
                <a:t>SAS expansion port</a:t>
              </a:r>
              <a:endParaRPr lang="zh-CN" altLang="en-US" sz="1200" kern="0" dirty="0">
                <a:solidFill>
                  <a:srgbClr val="000000"/>
                </a:solidFill>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Each controller provides two SAS expansion ports.</a:t>
              </a:r>
            </a:p>
          </p:txBody>
        </p:sp>
        <p:sp>
          <p:nvSpPr>
            <p:cNvPr id="20" name="矩形 19"/>
            <p:cNvSpPr/>
            <p:nvPr/>
          </p:nvSpPr>
          <p:spPr bwMode="auto">
            <a:xfrm>
              <a:off x="5447930" y="3204828"/>
              <a:ext cx="1745227"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latin typeface="+mn-ea"/>
                <a:ea typeface="+mn-ea"/>
                <a:cs typeface="Arial" pitchFamily="34" charset="0"/>
              </a:endParaRPr>
            </a:p>
          </p:txBody>
        </p:sp>
        <p:sp>
          <p:nvSpPr>
            <p:cNvPr id="36" name="矩形 35"/>
            <p:cNvSpPr/>
            <p:nvPr/>
          </p:nvSpPr>
          <p:spPr bwMode="auto">
            <a:xfrm>
              <a:off x="5015880" y="3380335"/>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sz="1200" dirty="0">
                <a:solidFill>
                  <a:srgbClr val="FF0000"/>
                </a:solidFill>
                <a:latin typeface="+mn-ea"/>
                <a:ea typeface="+mn-ea"/>
                <a:cs typeface="Arial" pitchFamily="34" charset="0"/>
              </a:endParaRPr>
            </a:p>
          </p:txBody>
        </p:sp>
      </p:grpSp>
      <p:sp>
        <p:nvSpPr>
          <p:cNvPr id="3" name="文本占位符 2"/>
          <p:cNvSpPr>
            <a:spLocks noGrp="1"/>
          </p:cNvSpPr>
          <p:nvPr>
            <p:ph type="body" sz="quarter" idx="12"/>
          </p:nvPr>
        </p:nvSpPr>
        <p:spPr/>
        <p:txBody>
          <a:bodyPr/>
          <a:lstStyle/>
          <a:p>
            <a:r>
              <a:rPr lang="en-US" altLang="zh-CN" smtClean="0"/>
              <a:t>OceanStor 2600 V5 Controller Enclosure</a:t>
            </a:r>
            <a:endParaRPr lang="zh-CN" altLang="en-US" dirty="0"/>
          </a:p>
        </p:txBody>
      </p:sp>
    </p:spTree>
    <p:extLst>
      <p:ext uri="{BB962C8B-B14F-4D97-AF65-F5344CB8AC3E}">
        <p14:creationId xmlns:p14="http://schemas.microsoft.com/office/powerpoint/2010/main" val="343918460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9831600" cy="562615"/>
          </a:xfrm>
        </p:spPr>
        <p:txBody>
          <a:bodyPr/>
          <a:lstStyle/>
          <a:p>
            <a:r>
              <a:rPr lang="en-US" altLang="zh-CN" sz="3000" dirty="0"/>
              <a:t>5300/5500 V5 Controller Enclosure (25 disk slots)</a:t>
            </a:r>
            <a:endParaRPr lang="zh-CN" altLang="en-US" sz="3000" dirty="0"/>
          </a:p>
        </p:txBody>
      </p:sp>
      <p:pic>
        <p:nvPicPr>
          <p:cNvPr id="4" name="Picture 2"/>
          <p:cNvPicPr>
            <a:picLocks noChangeAspect="1" noChangeArrowheads="1"/>
          </p:cNvPicPr>
          <p:nvPr/>
        </p:nvPicPr>
        <p:blipFill>
          <a:blip r:embed="rId3" cstate="print"/>
          <a:srcRect/>
          <a:stretch>
            <a:fillRect/>
          </a:stretch>
        </p:blipFill>
        <p:spPr bwMode="auto">
          <a:xfrm>
            <a:off x="2306793" y="1556792"/>
            <a:ext cx="7750020" cy="3924436"/>
          </a:xfrm>
          <a:prstGeom prst="rect">
            <a:avLst/>
          </a:prstGeom>
          <a:noFill/>
          <a:ln w="9525">
            <a:noFill/>
            <a:miter lim="800000"/>
            <a:headEnd/>
            <a:tailEnd/>
          </a:ln>
        </p:spPr>
      </p:pic>
    </p:spTree>
    <p:extLst>
      <p:ext uri="{BB962C8B-B14F-4D97-AF65-F5344CB8AC3E}">
        <p14:creationId xmlns:p14="http://schemas.microsoft.com/office/powerpoint/2010/main" val="1856294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562615"/>
          </a:xfrm>
        </p:spPr>
        <p:txBody>
          <a:bodyPr/>
          <a:lstStyle/>
          <a:p>
            <a:r>
              <a:rPr lang="en-US" altLang="zh-CN" sz="3000" dirty="0"/>
              <a:t>5300/5500 V5 Controller Enclosure (12 disk slots)</a:t>
            </a:r>
            <a:endParaRPr lang="zh-CN" altLang="en-US" sz="3000" dirty="0"/>
          </a:p>
        </p:txBody>
      </p:sp>
      <p:pic>
        <p:nvPicPr>
          <p:cNvPr id="3" name="Picture 2"/>
          <p:cNvPicPr>
            <a:picLocks noGrp="1" noChangeAspect="1" noChangeArrowheads="1"/>
          </p:cNvPicPr>
          <p:nvPr>
            <p:ph idx="4294967295"/>
          </p:nvPr>
        </p:nvPicPr>
        <p:blipFill>
          <a:blip r:embed="rId3" cstate="print"/>
          <a:srcRect/>
          <a:stretch>
            <a:fillRect/>
          </a:stretch>
        </p:blipFill>
        <p:spPr bwMode="auto">
          <a:xfrm>
            <a:off x="2207419" y="1696244"/>
            <a:ext cx="7777162" cy="4040188"/>
          </a:xfrm>
          <a:prstGeom prst="rect">
            <a:avLst/>
          </a:prstGeom>
          <a:noFill/>
          <a:ln w="9525">
            <a:noFill/>
            <a:miter lim="800000"/>
            <a:headEnd/>
            <a:tailEnd/>
          </a:ln>
        </p:spPr>
      </p:pic>
    </p:spTree>
    <p:extLst>
      <p:ext uri="{BB962C8B-B14F-4D97-AF65-F5344CB8AC3E}">
        <p14:creationId xmlns:p14="http://schemas.microsoft.com/office/powerpoint/2010/main" val="181227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07469" y="1727696"/>
            <a:ext cx="10165394" cy="4158205"/>
            <a:chOff x="179512" y="1441287"/>
            <a:chExt cx="8822754" cy="4900294"/>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524" y="1448780"/>
              <a:ext cx="8714742" cy="1714836"/>
            </a:xfrm>
            <a:prstGeom prst="rect">
              <a:avLst/>
            </a:prstGeom>
          </p:spPr>
        </p:pic>
        <p:sp>
          <p:nvSpPr>
            <p:cNvPr id="14" name="矩形 13"/>
            <p:cNvSpPr/>
            <p:nvPr/>
          </p:nvSpPr>
          <p:spPr bwMode="auto">
            <a:xfrm>
              <a:off x="359532" y="1441287"/>
              <a:ext cx="1944216" cy="1800200"/>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15" name="直接连接符 14"/>
            <p:cNvCxnSpPr>
              <a:stCxn id="12" idx="0"/>
            </p:cNvCxnSpPr>
            <p:nvPr/>
          </p:nvCxnSpPr>
          <p:spPr bwMode="auto">
            <a:xfrm flipV="1">
              <a:off x="1116970" y="3241488"/>
              <a:ext cx="70654" cy="684075"/>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12" name="Rectangle 46"/>
            <p:cNvSpPr>
              <a:spLocks noChangeArrowheads="1"/>
            </p:cNvSpPr>
            <p:nvPr/>
          </p:nvSpPr>
          <p:spPr bwMode="auto">
            <a:xfrm>
              <a:off x="179512" y="3925563"/>
              <a:ext cx="1874916" cy="1939126"/>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defTabSz="858838">
                <a:lnSpc>
                  <a:spcPct val="120000"/>
                </a:lnSpc>
                <a:buClr>
                  <a:schemeClr val="tx1"/>
                </a:buClr>
                <a:buSzPct val="60000"/>
                <a:defRPr/>
              </a:pPr>
              <a:r>
                <a:rPr lang="en-US" altLang="zh-CN" sz="1200" b="1" dirty="0">
                  <a:latin typeface="+mn-ea"/>
                  <a:ea typeface="+mn-ea"/>
                  <a:cs typeface="Arial" pitchFamily="34" charset="0"/>
                </a:rPr>
                <a:t>Power-BBU-fan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1+1</a:t>
              </a:r>
              <a:r>
                <a:rPr lang="zh-CN" altLang="en-US" sz="1200" dirty="0">
                  <a:latin typeface="+mn-ea"/>
                  <a:ea typeface="+mn-ea"/>
                  <a:cs typeface="Arial" pitchFamily="34" charset="0"/>
                </a:rPr>
                <a:t> </a:t>
              </a:r>
              <a:r>
                <a:rPr lang="en-US" altLang="zh-CN" sz="1200" dirty="0">
                  <a:latin typeface="+mn-ea"/>
                  <a:ea typeface="+mn-ea"/>
                  <a:cs typeface="Arial" pitchFamily="34" charset="0"/>
                </a:rPr>
                <a:t>redundancy</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Up to 94% power conversion efficiency</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Independent BBUs</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Support for </a:t>
              </a:r>
              <a:r>
                <a:rPr lang="en-US" altLang="zh-CN" sz="1200" dirty="0">
                  <a:latin typeface="+mn-ea"/>
                  <a:ea typeface="+mn-ea"/>
                </a:rPr>
                <a:t>-48 V and 240 V DC power.</a:t>
              </a:r>
              <a:endParaRPr lang="en-US" altLang="zh-CN" sz="1200" dirty="0">
                <a:latin typeface="+mn-ea"/>
                <a:ea typeface="+mn-ea"/>
                <a:cs typeface="Arial" pitchFamily="34" charset="0"/>
              </a:endParaRPr>
            </a:p>
          </p:txBody>
        </p:sp>
        <p:sp>
          <p:nvSpPr>
            <p:cNvPr id="17" name="Rectangle 51"/>
            <p:cNvSpPr>
              <a:spLocks noChangeArrowheads="1"/>
            </p:cNvSpPr>
            <p:nvPr/>
          </p:nvSpPr>
          <p:spPr bwMode="auto">
            <a:xfrm>
              <a:off x="4355976" y="4933675"/>
              <a:ext cx="4135665" cy="1407906"/>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Interface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Two interface module slots for each controller</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Hot-swappable</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Rich port types: 16 Gbit/s Fibre Channel, 12 Gbit/s SAS, GE, 10GE TOE, 10GE FCoE, and 8 Gbit/s Fibre Channel</a:t>
              </a:r>
            </a:p>
          </p:txBody>
        </p:sp>
        <p:sp>
          <p:nvSpPr>
            <p:cNvPr id="31" name="矩形 30"/>
            <p:cNvSpPr/>
            <p:nvPr/>
          </p:nvSpPr>
          <p:spPr bwMode="auto">
            <a:xfrm>
              <a:off x="4941184" y="2854587"/>
              <a:ext cx="360040" cy="24288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200" dirty="0">
                <a:latin typeface="+mn-ea"/>
                <a:ea typeface="+mn-ea"/>
                <a:cs typeface="Arial" pitchFamily="34" charset="0"/>
              </a:endParaRPr>
            </a:p>
          </p:txBody>
        </p:sp>
        <p:sp>
          <p:nvSpPr>
            <p:cNvPr id="32" name="矩形 31"/>
            <p:cNvSpPr/>
            <p:nvPr/>
          </p:nvSpPr>
          <p:spPr bwMode="auto">
            <a:xfrm>
              <a:off x="4932040" y="2062499"/>
              <a:ext cx="360040" cy="24288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sz="1200" dirty="0">
                <a:latin typeface="+mn-ea"/>
                <a:ea typeface="+mn-ea"/>
                <a:cs typeface="Arial" pitchFamily="34" charset="0"/>
              </a:endParaRPr>
            </a:p>
          </p:txBody>
        </p:sp>
        <p:sp>
          <p:nvSpPr>
            <p:cNvPr id="35" name="Rectangle 46"/>
            <p:cNvSpPr>
              <a:spLocks noChangeArrowheads="1"/>
            </p:cNvSpPr>
            <p:nvPr/>
          </p:nvSpPr>
          <p:spPr bwMode="auto">
            <a:xfrm>
              <a:off x="2735796" y="3709539"/>
              <a:ext cx="1787272" cy="972662"/>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buClr>
                  <a:srgbClr val="990000"/>
                </a:buClr>
                <a:buSzPct val="60000"/>
                <a:defRPr/>
              </a:pPr>
              <a:r>
                <a:rPr lang="en-US" altLang="zh-CN" sz="1200" b="1" dirty="0">
                  <a:latin typeface="+mn-ea"/>
                  <a:ea typeface="+mn-ea"/>
                  <a:cs typeface="Arial" pitchFamily="34" charset="0"/>
                </a:rPr>
                <a:t>SAS expansion port</a:t>
              </a: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Two SAS expansion ports for each controller</a:t>
              </a:r>
            </a:p>
          </p:txBody>
        </p:sp>
        <p:sp>
          <p:nvSpPr>
            <p:cNvPr id="38" name="Rectangle 46"/>
            <p:cNvSpPr>
              <a:spLocks noChangeArrowheads="1"/>
            </p:cNvSpPr>
            <p:nvPr/>
          </p:nvSpPr>
          <p:spPr bwMode="auto">
            <a:xfrm>
              <a:off x="4860032" y="3673536"/>
              <a:ext cx="1600450" cy="1016186"/>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rgbClr val="990000"/>
                </a:buClr>
                <a:buSzPct val="60000"/>
                <a:defRPr/>
              </a:pPr>
              <a:r>
                <a:rPr lang="en-US" altLang="zh-CN" sz="1200" b="1" dirty="0">
                  <a:latin typeface="+mn-ea"/>
                  <a:ea typeface="+mn-ea"/>
                  <a:cs typeface="Arial" pitchFamily="34" charset="0"/>
                </a:rPr>
                <a:t>USB</a:t>
              </a:r>
              <a:r>
                <a:rPr lang="zh-CN" altLang="en-US" sz="1200" b="1" dirty="0">
                  <a:latin typeface="+mn-ea"/>
                  <a:ea typeface="+mn-ea"/>
                  <a:cs typeface="Arial" pitchFamily="34" charset="0"/>
                </a:rPr>
                <a:t> </a:t>
              </a:r>
              <a:r>
                <a:rPr lang="en-US" altLang="zh-CN" sz="1200" b="1" dirty="0">
                  <a:latin typeface="+mn-ea"/>
                  <a:ea typeface="+mn-ea"/>
                  <a:cs typeface="Arial" pitchFamily="34" charset="0"/>
                </a:rPr>
                <a:t>port</a:t>
              </a: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One USB port for each controller (reserved)</a:t>
              </a:r>
            </a:p>
          </p:txBody>
        </p:sp>
        <p:sp>
          <p:nvSpPr>
            <p:cNvPr id="43" name="矩形 42"/>
            <p:cNvSpPr/>
            <p:nvPr/>
          </p:nvSpPr>
          <p:spPr bwMode="auto">
            <a:xfrm>
              <a:off x="2375756" y="2492896"/>
              <a:ext cx="648072" cy="576064"/>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46" name="直接连接符 45"/>
            <p:cNvCxnSpPr/>
            <p:nvPr/>
          </p:nvCxnSpPr>
          <p:spPr bwMode="auto">
            <a:xfrm flipV="1">
              <a:off x="2663788" y="3061467"/>
              <a:ext cx="0" cy="2052228"/>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48" name="矩形 47"/>
            <p:cNvSpPr/>
            <p:nvPr/>
          </p:nvSpPr>
          <p:spPr bwMode="auto">
            <a:xfrm>
              <a:off x="3095836" y="2636912"/>
              <a:ext cx="476624" cy="468052"/>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49" name="直接连接符 48"/>
            <p:cNvCxnSpPr/>
            <p:nvPr/>
          </p:nvCxnSpPr>
          <p:spPr bwMode="auto">
            <a:xfrm flipV="1">
              <a:off x="3239852" y="2989459"/>
              <a:ext cx="0" cy="648072"/>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51" name="矩形 50"/>
            <p:cNvSpPr/>
            <p:nvPr/>
          </p:nvSpPr>
          <p:spPr bwMode="auto">
            <a:xfrm>
              <a:off x="3635896" y="2305383"/>
              <a:ext cx="1656184" cy="540060"/>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52" name="直接连接符 51"/>
            <p:cNvCxnSpPr/>
            <p:nvPr/>
          </p:nvCxnSpPr>
          <p:spPr bwMode="auto">
            <a:xfrm flipV="1">
              <a:off x="4463988" y="2737431"/>
              <a:ext cx="0" cy="2196244"/>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54" name="矩形 53"/>
            <p:cNvSpPr/>
            <p:nvPr/>
          </p:nvSpPr>
          <p:spPr bwMode="auto">
            <a:xfrm>
              <a:off x="4535996" y="2881447"/>
              <a:ext cx="324036" cy="180020"/>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55" name="直接连接符 54"/>
            <p:cNvCxnSpPr>
              <a:stCxn id="38" idx="0"/>
              <a:endCxn id="54" idx="2"/>
            </p:cNvCxnSpPr>
            <p:nvPr/>
          </p:nvCxnSpPr>
          <p:spPr bwMode="auto">
            <a:xfrm flipH="1" flipV="1">
              <a:off x="4698014" y="3061467"/>
              <a:ext cx="962244" cy="612068"/>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57" name="矩形 56"/>
            <p:cNvSpPr/>
            <p:nvPr/>
          </p:nvSpPr>
          <p:spPr bwMode="auto">
            <a:xfrm>
              <a:off x="5544108" y="2881447"/>
              <a:ext cx="360040" cy="216024"/>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sp>
          <p:nvSpPr>
            <p:cNvPr id="58" name="矩形 57"/>
            <p:cNvSpPr/>
            <p:nvPr/>
          </p:nvSpPr>
          <p:spPr bwMode="auto">
            <a:xfrm>
              <a:off x="6003016" y="2881447"/>
              <a:ext cx="360040" cy="216024"/>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sp>
          <p:nvSpPr>
            <p:cNvPr id="59" name="矩形 58"/>
            <p:cNvSpPr/>
            <p:nvPr/>
          </p:nvSpPr>
          <p:spPr bwMode="auto">
            <a:xfrm>
              <a:off x="6444208" y="2881447"/>
              <a:ext cx="360040" cy="216024"/>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60" name="直接连接符 59"/>
            <p:cNvCxnSpPr>
              <a:stCxn id="64" idx="1"/>
              <a:endCxn id="57" idx="2"/>
            </p:cNvCxnSpPr>
            <p:nvPr/>
          </p:nvCxnSpPr>
          <p:spPr bwMode="auto">
            <a:xfrm flipH="1" flipV="1">
              <a:off x="5724128" y="3097472"/>
              <a:ext cx="1620179" cy="1507859"/>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2" name="直接连接符 61"/>
            <p:cNvCxnSpPr>
              <a:stCxn id="65" idx="1"/>
            </p:cNvCxnSpPr>
            <p:nvPr/>
          </p:nvCxnSpPr>
          <p:spPr bwMode="auto">
            <a:xfrm flipH="1" flipV="1">
              <a:off x="6156178" y="3025475"/>
              <a:ext cx="1188130" cy="996298"/>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3" name="直接连接符 62"/>
            <p:cNvCxnSpPr/>
            <p:nvPr/>
          </p:nvCxnSpPr>
          <p:spPr bwMode="auto">
            <a:xfrm flipH="1" flipV="1">
              <a:off x="6660233" y="3097471"/>
              <a:ext cx="720079" cy="324036"/>
            </a:xfrm>
            <a:prstGeom prst="line">
              <a:avLst/>
            </a:prstGeom>
            <a:ln w="63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64" name="Rectangle 46"/>
            <p:cNvSpPr>
              <a:spLocks noChangeArrowheads="1"/>
            </p:cNvSpPr>
            <p:nvPr/>
          </p:nvSpPr>
          <p:spPr bwMode="auto">
            <a:xfrm>
              <a:off x="7344308" y="4293096"/>
              <a:ext cx="1459820" cy="624467"/>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algn="ctr" defTabSz="858838">
                <a:lnSpc>
                  <a:spcPct val="120000"/>
                </a:lnSpc>
                <a:buClr>
                  <a:srgbClr val="990000"/>
                </a:buClr>
                <a:buSzPct val="60000"/>
                <a:defRPr/>
              </a:pPr>
              <a:r>
                <a:rPr lang="en-US" altLang="zh-CN" sz="1200" b="1" dirty="0">
                  <a:latin typeface="+mn-ea"/>
                  <a:ea typeface="+mn-ea"/>
                  <a:cs typeface="Arial" pitchFamily="34" charset="0"/>
                </a:rPr>
                <a:t>Management network port</a:t>
              </a:r>
            </a:p>
          </p:txBody>
        </p:sp>
        <p:sp>
          <p:nvSpPr>
            <p:cNvPr id="65" name="Rectangle 46"/>
            <p:cNvSpPr>
              <a:spLocks noChangeArrowheads="1"/>
            </p:cNvSpPr>
            <p:nvPr/>
          </p:nvSpPr>
          <p:spPr bwMode="auto">
            <a:xfrm>
              <a:off x="7344308" y="3709539"/>
              <a:ext cx="1428571" cy="624467"/>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algn="ctr" defTabSz="858838">
                <a:lnSpc>
                  <a:spcPct val="120000"/>
                </a:lnSpc>
                <a:buClr>
                  <a:srgbClr val="990000"/>
                </a:buClr>
                <a:buSzPct val="60000"/>
                <a:defRPr/>
              </a:pPr>
              <a:r>
                <a:rPr lang="en-US" altLang="zh-CN" sz="1200" b="1" dirty="0">
                  <a:latin typeface="+mn-ea"/>
                  <a:ea typeface="+mn-ea"/>
                  <a:cs typeface="Arial" pitchFamily="34" charset="0"/>
                </a:rPr>
                <a:t>Configuration network port</a:t>
              </a:r>
            </a:p>
          </p:txBody>
        </p:sp>
        <p:sp>
          <p:nvSpPr>
            <p:cNvPr id="66" name="Rectangle 46"/>
            <p:cNvSpPr>
              <a:spLocks noChangeArrowheads="1"/>
            </p:cNvSpPr>
            <p:nvPr/>
          </p:nvSpPr>
          <p:spPr bwMode="auto">
            <a:xfrm>
              <a:off x="7344308" y="3349499"/>
              <a:ext cx="1188132" cy="363320"/>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algn="ctr" defTabSz="858838">
                <a:lnSpc>
                  <a:spcPct val="120000"/>
                </a:lnSpc>
                <a:buClr>
                  <a:srgbClr val="990000"/>
                </a:buClr>
                <a:buSzPct val="60000"/>
                <a:defRPr/>
              </a:pPr>
              <a:r>
                <a:rPr lang="en-US" altLang="zh-CN" sz="1200" b="1" dirty="0">
                  <a:latin typeface="+mn-ea"/>
                  <a:ea typeface="+mn-ea"/>
                  <a:cs typeface="Arial" pitchFamily="34" charset="0"/>
                </a:rPr>
                <a:t>Serial port</a:t>
              </a:r>
            </a:p>
          </p:txBody>
        </p:sp>
        <p:sp>
          <p:nvSpPr>
            <p:cNvPr id="30" name="Rectangle 46"/>
            <p:cNvSpPr>
              <a:spLocks noChangeArrowheads="1"/>
            </p:cNvSpPr>
            <p:nvPr/>
          </p:nvSpPr>
          <p:spPr bwMode="auto">
            <a:xfrm>
              <a:off x="2267744" y="4941168"/>
              <a:ext cx="2067832" cy="885613"/>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rgbClr val="990000"/>
                </a:buClr>
                <a:buSzPct val="60000"/>
                <a:defRPr/>
              </a:pPr>
              <a:r>
                <a:rPr lang="en-US" altLang="zh-CN" sz="1200" b="1" dirty="0">
                  <a:latin typeface="+mn-ea"/>
                  <a:ea typeface="+mn-ea"/>
                  <a:cs typeface="Arial" pitchFamily="34" charset="0"/>
                </a:rPr>
                <a:t>Onboard port</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5300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4 x GE</a:t>
              </a:r>
              <a:r>
                <a:rPr lang="zh-CN" altLang="en-US" sz="1200" dirty="0">
                  <a:latin typeface="+mn-ea"/>
                  <a:ea typeface="+mn-ea"/>
                  <a:cs typeface="Arial" pitchFamily="34" charset="0"/>
                </a:rPr>
                <a:t> </a:t>
              </a:r>
              <a:r>
                <a:rPr lang="en-US" altLang="zh-CN" sz="1200" dirty="0">
                  <a:latin typeface="+mn-ea"/>
                  <a:ea typeface="+mn-ea"/>
                  <a:cs typeface="Arial" pitchFamily="34" charset="0"/>
                </a:rPr>
                <a:t>ports</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5500 </a:t>
              </a:r>
              <a:r>
                <a:rPr lang="en-US" altLang="zh-CN" sz="1200" dirty="0" smtClean="0">
                  <a:latin typeface="+mn-ea"/>
                  <a:ea typeface="+mn-ea"/>
                  <a:cs typeface="Arial" pitchFamily="34" charset="0"/>
                </a:rPr>
                <a:t>V5:  </a:t>
              </a:r>
              <a:r>
                <a:rPr lang="en-US" altLang="zh-CN" sz="1200" dirty="0" err="1">
                  <a:latin typeface="+mn-ea"/>
                  <a:ea typeface="+mn-ea"/>
                  <a:cs typeface="Arial" pitchFamily="34" charset="0"/>
                </a:rPr>
                <a:t>SmartIO</a:t>
              </a:r>
              <a:r>
                <a:rPr lang="en-US" altLang="zh-CN" sz="1200" dirty="0">
                  <a:latin typeface="+mn-ea"/>
                  <a:ea typeface="+mn-ea"/>
                  <a:cs typeface="Arial" pitchFamily="34" charset="0"/>
                </a:rPr>
                <a:t> ports</a:t>
              </a:r>
            </a:p>
          </p:txBody>
        </p:sp>
      </p:grpSp>
      <p:sp>
        <p:nvSpPr>
          <p:cNvPr id="5" name="文本占位符 4"/>
          <p:cNvSpPr>
            <a:spLocks noGrp="1"/>
          </p:cNvSpPr>
          <p:nvPr>
            <p:ph type="body" sz="quarter" idx="12"/>
          </p:nvPr>
        </p:nvSpPr>
        <p:spPr/>
        <p:txBody>
          <a:bodyPr/>
          <a:lstStyle/>
          <a:p>
            <a:r>
              <a:rPr lang="en-US" altLang="zh-CN" smtClean="0"/>
              <a:t>5300/5500 V5 Rear Panel</a:t>
            </a:r>
            <a:endParaRPr lang="zh-CN" altLang="en-US" dirty="0"/>
          </a:p>
        </p:txBody>
      </p:sp>
    </p:spTree>
    <p:extLst>
      <p:ext uri="{BB962C8B-B14F-4D97-AF65-F5344CB8AC3E}">
        <p14:creationId xmlns:p14="http://schemas.microsoft.com/office/powerpoint/2010/main" val="5199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5600/5800 V5 Controller Enclosure</a:t>
            </a:r>
            <a:endParaRPr lang="zh-CN" altLang="en-US" dirty="0"/>
          </a:p>
        </p:txBody>
      </p:sp>
      <p:grpSp>
        <p:nvGrpSpPr>
          <p:cNvPr id="5" name="组合 4"/>
          <p:cNvGrpSpPr/>
          <p:nvPr/>
        </p:nvGrpSpPr>
        <p:grpSpPr>
          <a:xfrm>
            <a:off x="1008063" y="1375558"/>
            <a:ext cx="10464801" cy="5026339"/>
            <a:chOff x="2279650" y="1375558"/>
            <a:chExt cx="7984560" cy="5026339"/>
          </a:xfrm>
        </p:grpSpPr>
        <p:sp>
          <p:nvSpPr>
            <p:cNvPr id="43" name="Line 41"/>
            <p:cNvSpPr>
              <a:spLocks noChangeShapeType="1"/>
            </p:cNvSpPr>
            <p:nvPr/>
          </p:nvSpPr>
          <p:spPr bwMode="auto">
            <a:xfrm>
              <a:off x="7337383" y="2453801"/>
              <a:ext cx="575895" cy="561454"/>
            </a:xfrm>
            <a:prstGeom prst="line">
              <a:avLst/>
            </a:prstGeom>
            <a:noFill/>
            <a:ln w="9525">
              <a:solidFill>
                <a:srgbClr val="FF6600"/>
              </a:solidFill>
              <a:round/>
              <a:headEnd/>
              <a:tailEnd/>
            </a:ln>
          </p:spPr>
          <p:txBody>
            <a:bodyPr/>
            <a:lstStyle/>
            <a:p>
              <a:pPr>
                <a:defRPr/>
              </a:pPr>
              <a:endParaRPr lang="zh-CN" altLang="en-US" sz="1200" dirty="0">
                <a:latin typeface="+mn-ea"/>
                <a:ea typeface="+mn-ea"/>
                <a:cs typeface="Arial" pitchFamily="34" charset="0"/>
              </a:endParaRPr>
            </a:p>
          </p:txBody>
        </p:sp>
        <p:sp>
          <p:nvSpPr>
            <p:cNvPr id="42" name="Line 41"/>
            <p:cNvSpPr>
              <a:spLocks noChangeShapeType="1"/>
            </p:cNvSpPr>
            <p:nvPr/>
          </p:nvSpPr>
          <p:spPr bwMode="auto">
            <a:xfrm>
              <a:off x="6960097" y="1615753"/>
              <a:ext cx="953180" cy="72009"/>
            </a:xfrm>
            <a:prstGeom prst="line">
              <a:avLst/>
            </a:prstGeom>
            <a:noFill/>
            <a:ln w="9525">
              <a:solidFill>
                <a:srgbClr val="FF6600"/>
              </a:solidFill>
              <a:round/>
              <a:headEnd/>
              <a:tailEnd/>
            </a:ln>
          </p:spPr>
          <p:txBody>
            <a:bodyPr/>
            <a:lstStyle/>
            <a:p>
              <a:pPr>
                <a:defRPr/>
              </a:pPr>
              <a:endParaRPr lang="zh-CN" altLang="en-US" sz="1200" dirty="0">
                <a:latin typeface="+mn-ea"/>
                <a:ea typeface="+mn-ea"/>
                <a:cs typeface="Arial"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7009" y="2703283"/>
              <a:ext cx="4870364" cy="1450257"/>
            </a:xfrm>
            <a:prstGeom prst="rect">
              <a:avLst/>
            </a:prstGeom>
            <a:noFill/>
            <a:ln w="9525">
              <a:noFill/>
              <a:miter lim="800000"/>
              <a:headEnd/>
              <a:tailEnd/>
            </a:ln>
          </p:spPr>
        </p:pic>
        <p:sp>
          <p:nvSpPr>
            <p:cNvPr id="24" name="Rectangle 43"/>
            <p:cNvSpPr>
              <a:spLocks noChangeArrowheads="1"/>
            </p:cNvSpPr>
            <p:nvPr/>
          </p:nvSpPr>
          <p:spPr bwMode="auto">
            <a:xfrm>
              <a:off x="7872271" y="2888940"/>
              <a:ext cx="2381826" cy="1785627"/>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Controller module</a:t>
              </a:r>
              <a:endParaRPr lang="zh-CN" altLang="en-US" sz="1200" b="1"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dual controllers and four controllers</a:t>
              </a:r>
            </a:p>
            <a:p>
              <a:pPr marL="174625" indent="-174625" defTabSz="858838">
                <a:buClr>
                  <a:srgbClr val="990000"/>
                </a:buClr>
                <a:buSzPct val="60000"/>
                <a:buFont typeface="Wingdings" pitchFamily="2" charset="2"/>
                <a:buChar char="l"/>
                <a:defRPr/>
              </a:pPr>
              <a:r>
                <a:rPr lang="en-US" altLang="zh-CN" sz="1200" dirty="0">
                  <a:latin typeface="+mn-ea"/>
                  <a:ea typeface="+mn-ea"/>
                </a:rPr>
                <a:t>Mainstream </a:t>
              </a:r>
              <a:r>
                <a:rPr lang="en-US" altLang="zh-CN" sz="1200" dirty="0">
                  <a:solidFill>
                    <a:srgbClr val="000000"/>
                  </a:solidFill>
                  <a:latin typeface="+mn-ea"/>
                  <a:ea typeface="+mn-ea"/>
                </a:rPr>
                <a:t>server</a:t>
              </a:r>
              <a:r>
                <a:rPr lang="en-US" altLang="zh-CN" sz="1200" dirty="0">
                  <a:latin typeface="+mn-ea"/>
                  <a:ea typeface="+mn-ea"/>
                </a:rPr>
                <a:t> platform</a:t>
              </a:r>
              <a:endParaRPr lang="zh-CN" altLang="en-US" sz="1200" dirty="0">
                <a:latin typeface="+mn-ea"/>
                <a:ea typeface="+mn-ea"/>
              </a:endParaRPr>
            </a:p>
            <a:p>
              <a:pPr marL="174625" indent="-174625" defTabSz="858838">
                <a:buClr>
                  <a:srgbClr val="990000"/>
                </a:buClr>
                <a:buSzPct val="60000"/>
                <a:buFont typeface="Wingdings" pitchFamily="2" charset="2"/>
                <a:buChar char="l"/>
                <a:defRPr/>
              </a:pPr>
              <a:r>
                <a:rPr lang="en-US" altLang="zh-CN" sz="1200" dirty="0">
                  <a:latin typeface="+mn-ea"/>
                  <a:ea typeface="+mn-ea"/>
                </a:rPr>
                <a:t>Automatic frequency control</a:t>
              </a:r>
              <a:r>
                <a:rPr lang="zh-CN" altLang="en-US" sz="1200" dirty="0">
                  <a:latin typeface="+mn-ea"/>
                  <a:ea typeface="+mn-ea"/>
                </a:rPr>
                <a:t> </a:t>
              </a:r>
              <a:r>
                <a:rPr lang="en-US" altLang="zh-CN" sz="1200" dirty="0">
                  <a:latin typeface="+mn-ea"/>
                  <a:ea typeface="+mn-ea"/>
                </a:rPr>
                <a:t>and energy saving</a:t>
              </a:r>
              <a:endParaRPr lang="zh-CN" altLang="en-US" sz="1200" dirty="0">
                <a:latin typeface="+mn-ea"/>
                <a:ea typeface="+mn-ea"/>
              </a:endParaRPr>
            </a:p>
            <a:p>
              <a:pPr marL="174625" indent="-174625" defTabSz="858838">
                <a:buClr>
                  <a:srgbClr val="990000"/>
                </a:buClr>
                <a:buSzPct val="60000"/>
                <a:buFont typeface="Wingdings" pitchFamily="2" charset="2"/>
                <a:buChar char="l"/>
                <a:defRPr/>
              </a:pPr>
              <a:r>
                <a:rPr lang="en-US" altLang="zh-CN" sz="1200" dirty="0">
                  <a:latin typeface="+mn-ea"/>
                  <a:ea typeface="+mn-ea"/>
                </a:rPr>
                <a:t>Fan module</a:t>
              </a:r>
              <a:r>
                <a:rPr lang="zh-CN" altLang="en-US" sz="1200" dirty="0">
                  <a:latin typeface="+mn-ea"/>
                  <a:ea typeface="+mn-ea"/>
                </a:rPr>
                <a:t> </a:t>
              </a:r>
              <a:r>
                <a:rPr lang="en-US" altLang="zh-CN" sz="1200" dirty="0">
                  <a:latin typeface="+mn-ea"/>
                  <a:ea typeface="+mn-ea"/>
                </a:rPr>
                <a:t>(integrated into a controller module but </a:t>
              </a:r>
              <a:r>
                <a:rPr lang="en-US" altLang="zh-CN" sz="1200" dirty="0">
                  <a:solidFill>
                    <a:srgbClr val="000000"/>
                  </a:solidFill>
                  <a:latin typeface="+mn-ea"/>
                  <a:ea typeface="+mn-ea"/>
                </a:rPr>
                <a:t>maintained</a:t>
              </a:r>
              <a:r>
                <a:rPr lang="en-US" altLang="zh-CN" sz="1200" dirty="0">
                  <a:latin typeface="+mn-ea"/>
                  <a:ea typeface="+mn-ea"/>
                </a:rPr>
                <a:t> </a:t>
              </a:r>
              <a:r>
                <a:rPr lang="en-US" altLang="zh-CN" sz="1200" dirty="0" smtClean="0">
                  <a:latin typeface="+mn-ea"/>
                  <a:ea typeface="+mn-ea"/>
                </a:rPr>
                <a:t>independently)0</a:t>
              </a:r>
              <a:endParaRPr lang="zh-CN" altLang="en-US" sz="1200" dirty="0">
                <a:latin typeface="+mn-ea"/>
                <a:ea typeface="+mn-ea"/>
              </a:endParaRPr>
            </a:p>
          </p:txBody>
        </p:sp>
        <p:sp>
          <p:nvSpPr>
            <p:cNvPr id="25" name="Rectangle 45"/>
            <p:cNvSpPr>
              <a:spLocks noChangeArrowheads="1"/>
            </p:cNvSpPr>
            <p:nvPr/>
          </p:nvSpPr>
          <p:spPr bwMode="auto">
            <a:xfrm>
              <a:off x="7886551" y="1393574"/>
              <a:ext cx="2377659" cy="1416295"/>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BBU</a:t>
              </a:r>
              <a:r>
                <a:rPr lang="zh-CN" altLang="en-US" sz="1200" b="1" dirty="0">
                  <a:latin typeface="+mn-ea"/>
                  <a:ea typeface="+mn-ea"/>
                  <a:cs typeface="Arial" pitchFamily="34" charset="0"/>
                </a:rPr>
                <a:t> </a:t>
              </a:r>
              <a:r>
                <a:rPr lang="en-US" altLang="zh-CN" sz="1200" b="1" dirty="0">
                  <a:latin typeface="+mn-ea"/>
                  <a:ea typeface="+mn-ea"/>
                  <a:cs typeface="Arial" pitchFamily="34" charset="0"/>
                </a:rPr>
                <a:t>module</a:t>
              </a:r>
              <a:endParaRPr lang="zh-CN" altLang="en-US" sz="1200" b="1"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5600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1+1 redundancy (remaining two slots inserted by filler BBU modules); 5800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2+1 redundancy (remaining one slot inserted by a filler BBU module)</a:t>
              </a:r>
              <a:endParaRPr lang="zh-CN" altLang="en-US" sz="1200"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rPr>
                <a:t>DC/AC power failure protection</a:t>
              </a:r>
              <a:endParaRPr lang="zh-CN" altLang="en-US" sz="1200" dirty="0">
                <a:latin typeface="+mn-ea"/>
                <a:ea typeface="+mn-ea"/>
              </a:endParaRPr>
            </a:p>
          </p:txBody>
        </p:sp>
        <p:sp>
          <p:nvSpPr>
            <p:cNvPr id="26" name="Rectangle 46"/>
            <p:cNvSpPr>
              <a:spLocks noChangeArrowheads="1"/>
            </p:cNvSpPr>
            <p:nvPr/>
          </p:nvSpPr>
          <p:spPr bwMode="auto">
            <a:xfrm>
              <a:off x="2279650" y="4913916"/>
              <a:ext cx="1944142" cy="1416295"/>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Power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1+1 redundancy</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Up to 94% power conversion efficiency</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240 V high-voltage DC</a:t>
              </a:r>
            </a:p>
          </p:txBody>
        </p:sp>
        <p:sp>
          <p:nvSpPr>
            <p:cNvPr id="28" name="Rectangle 51"/>
            <p:cNvSpPr>
              <a:spLocks noChangeArrowheads="1"/>
            </p:cNvSpPr>
            <p:nvPr/>
          </p:nvSpPr>
          <p:spPr bwMode="auto">
            <a:xfrm>
              <a:off x="4509223" y="4780160"/>
              <a:ext cx="3272309" cy="1416295"/>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Interface module</a:t>
              </a:r>
              <a:endParaRPr lang="zh-CN" altLang="en-US" sz="1200" b="1"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16 interface module slots</a:t>
              </a:r>
              <a:endParaRPr lang="zh-CN" altLang="en-US" sz="1200"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A maximum of 1250 disks</a:t>
              </a:r>
              <a:endParaRPr lang="zh-CN" altLang="en-US" sz="1200"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Hot-swappable</a:t>
              </a:r>
              <a:endParaRPr lang="zh-CN" altLang="en-US" sz="1200"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200" dirty="0">
                  <a:latin typeface="+mn-ea"/>
                  <a:ea typeface="+mn-ea"/>
                  <a:cs typeface="Arial" pitchFamily="34" charset="0"/>
                </a:rPr>
                <a:t>Rich port types: 16 </a:t>
              </a:r>
              <a:r>
                <a:rPr lang="en-US" altLang="zh-CN" sz="1200" dirty="0" err="1">
                  <a:latin typeface="+mn-ea"/>
                  <a:ea typeface="+mn-ea"/>
                  <a:cs typeface="Arial" pitchFamily="34" charset="0"/>
                </a:rPr>
                <a:t>Gbit</a:t>
              </a:r>
              <a:r>
                <a:rPr lang="en-US" altLang="zh-CN" sz="1200" dirty="0">
                  <a:latin typeface="+mn-ea"/>
                  <a:ea typeface="+mn-ea"/>
                  <a:cs typeface="Arial" pitchFamily="34" charset="0"/>
                </a:rPr>
                <a:t>/s Fibre Channel, 12 Gbit/s SAS, GE, 10GE TOE, 10GE FCoE, and 8 Gbit/s Fibre Channel</a:t>
              </a:r>
            </a:p>
          </p:txBody>
        </p:sp>
        <p:sp>
          <p:nvSpPr>
            <p:cNvPr id="29" name="Rectangle 52"/>
            <p:cNvSpPr>
              <a:spLocks noChangeArrowheads="1"/>
            </p:cNvSpPr>
            <p:nvPr/>
          </p:nvSpPr>
          <p:spPr bwMode="auto">
            <a:xfrm>
              <a:off x="7885744" y="4764003"/>
              <a:ext cx="2231752" cy="1637894"/>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Management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1+1 redundancy</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Hot-swappable</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multi-controller Scale-out interconnection with a heartbeat mechanism </a:t>
              </a:r>
              <a:endParaRPr lang="zh-CN" altLang="en-US" sz="1200" dirty="0">
                <a:latin typeface="+mn-ea"/>
                <a:ea typeface="+mn-ea"/>
              </a:endParaRPr>
            </a:p>
          </p:txBody>
        </p: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7009" y="1375558"/>
              <a:ext cx="4870364" cy="1334346"/>
            </a:xfrm>
            <a:prstGeom prst="rect">
              <a:avLst/>
            </a:prstGeom>
            <a:noFill/>
            <a:ln w="9525">
              <a:noFill/>
              <a:miter lim="800000"/>
              <a:headEnd/>
              <a:tailEnd/>
            </a:ln>
          </p:spPr>
        </p:pic>
        <p:sp>
          <p:nvSpPr>
            <p:cNvPr id="40" name="Rectangle 53"/>
            <p:cNvSpPr>
              <a:spLocks noChangeArrowheads="1"/>
            </p:cNvSpPr>
            <p:nvPr/>
          </p:nvSpPr>
          <p:spPr bwMode="auto">
            <a:xfrm>
              <a:off x="5203100" y="1840757"/>
              <a:ext cx="2136764" cy="726238"/>
            </a:xfrm>
            <a:prstGeom prst="rect">
              <a:avLst/>
            </a:prstGeom>
            <a:noFill/>
            <a:ln w="9525">
              <a:solidFill>
                <a:srgbClr val="FF66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41" name="Rectangle 54"/>
            <p:cNvSpPr>
              <a:spLocks noChangeArrowheads="1"/>
            </p:cNvSpPr>
            <p:nvPr/>
          </p:nvSpPr>
          <p:spPr bwMode="auto">
            <a:xfrm>
              <a:off x="6212752" y="1376449"/>
              <a:ext cx="1124631" cy="443442"/>
            </a:xfrm>
            <a:prstGeom prst="rect">
              <a:avLst/>
            </a:prstGeom>
            <a:noFill/>
            <a:ln w="9525">
              <a:solidFill>
                <a:srgbClr val="FF66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31" name="Rectangle 55"/>
            <p:cNvSpPr>
              <a:spLocks noChangeArrowheads="1"/>
            </p:cNvSpPr>
            <p:nvPr/>
          </p:nvSpPr>
          <p:spPr bwMode="auto">
            <a:xfrm>
              <a:off x="5113349" y="2730529"/>
              <a:ext cx="1188132" cy="444575"/>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32" name="Rectangle 56"/>
            <p:cNvSpPr>
              <a:spLocks noChangeArrowheads="1"/>
            </p:cNvSpPr>
            <p:nvPr/>
          </p:nvSpPr>
          <p:spPr bwMode="auto">
            <a:xfrm>
              <a:off x="2704374" y="3261470"/>
              <a:ext cx="4695020" cy="792162"/>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36" name="Line 41"/>
            <p:cNvSpPr>
              <a:spLocks noChangeShapeType="1"/>
            </p:cNvSpPr>
            <p:nvPr/>
          </p:nvSpPr>
          <p:spPr bwMode="auto">
            <a:xfrm flipH="1">
              <a:off x="2526254" y="2959385"/>
              <a:ext cx="405298" cy="0"/>
            </a:xfrm>
            <a:prstGeom prst="line">
              <a:avLst/>
            </a:prstGeom>
            <a:noFill/>
            <a:ln w="9525">
              <a:solidFill>
                <a:srgbClr val="FF0000"/>
              </a:solidFill>
              <a:round/>
              <a:headEnd/>
              <a:tailEnd/>
            </a:ln>
          </p:spPr>
          <p:txBody>
            <a:bodyPr/>
            <a:lstStyle/>
            <a:p>
              <a:pPr>
                <a:defRPr/>
              </a:pPr>
              <a:endParaRPr lang="zh-CN" altLang="en-US" sz="1200" dirty="0">
                <a:latin typeface="+mn-ea"/>
                <a:ea typeface="+mn-ea"/>
                <a:cs typeface="Arial" pitchFamily="34" charset="0"/>
              </a:endParaRPr>
            </a:p>
          </p:txBody>
        </p:sp>
        <p:sp>
          <p:nvSpPr>
            <p:cNvPr id="37" name="Line 41"/>
            <p:cNvSpPr>
              <a:spLocks noChangeShapeType="1"/>
            </p:cNvSpPr>
            <p:nvPr/>
          </p:nvSpPr>
          <p:spPr bwMode="auto">
            <a:xfrm>
              <a:off x="6297635" y="3105948"/>
              <a:ext cx="2079494" cy="1658054"/>
            </a:xfrm>
            <a:prstGeom prst="line">
              <a:avLst/>
            </a:prstGeom>
            <a:noFill/>
            <a:ln w="9525">
              <a:solidFill>
                <a:srgbClr val="EE0000"/>
              </a:solidFill>
              <a:round/>
              <a:headEnd/>
              <a:tailEnd/>
            </a:ln>
          </p:spPr>
          <p:txBody>
            <a:bodyPr/>
            <a:lstStyle/>
            <a:p>
              <a:pPr>
                <a:defRPr/>
              </a:pPr>
              <a:endParaRPr lang="zh-CN" altLang="en-US" sz="1200" dirty="0">
                <a:latin typeface="+mn-ea"/>
                <a:ea typeface="+mn-ea"/>
                <a:cs typeface="Arial" pitchFamily="34" charset="0"/>
              </a:endParaRPr>
            </a:p>
          </p:txBody>
        </p:sp>
        <p:sp>
          <p:nvSpPr>
            <p:cNvPr id="39" name="Rectangle 55"/>
            <p:cNvSpPr>
              <a:spLocks noChangeArrowheads="1"/>
            </p:cNvSpPr>
            <p:nvPr/>
          </p:nvSpPr>
          <p:spPr bwMode="auto">
            <a:xfrm>
              <a:off x="2723410" y="2778731"/>
              <a:ext cx="1224136" cy="473049"/>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45" name="Line 41"/>
            <p:cNvSpPr>
              <a:spLocks noChangeShapeType="1"/>
            </p:cNvSpPr>
            <p:nvPr/>
          </p:nvSpPr>
          <p:spPr bwMode="auto">
            <a:xfrm flipH="1">
              <a:off x="2526254" y="2952814"/>
              <a:ext cx="1" cy="1961103"/>
            </a:xfrm>
            <a:prstGeom prst="line">
              <a:avLst/>
            </a:prstGeom>
            <a:noFill/>
            <a:ln w="9525">
              <a:solidFill>
                <a:srgbClr val="FF0000"/>
              </a:solidFill>
              <a:round/>
              <a:headEnd/>
              <a:tailEnd/>
            </a:ln>
          </p:spPr>
          <p:txBody>
            <a:bodyPr/>
            <a:lstStyle/>
            <a:p>
              <a:pPr>
                <a:defRPr/>
              </a:pPr>
              <a:endParaRPr lang="zh-CN" altLang="en-US" sz="1200" dirty="0">
                <a:latin typeface="+mn-ea"/>
                <a:ea typeface="+mn-ea"/>
                <a:cs typeface="Arial" pitchFamily="34" charset="0"/>
              </a:endParaRP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7009" y="4142356"/>
              <a:ext cx="4870365" cy="245996"/>
            </a:xfrm>
            <a:prstGeom prst="rect">
              <a:avLst/>
            </a:prstGeom>
            <a:noFill/>
            <a:ln w="9525">
              <a:noFill/>
              <a:miter lim="800000"/>
              <a:headEnd/>
              <a:tailEnd/>
            </a:ln>
          </p:spPr>
        </p:pic>
        <p:sp>
          <p:nvSpPr>
            <p:cNvPr id="22" name="Line 41"/>
            <p:cNvSpPr>
              <a:spLocks noChangeShapeType="1"/>
            </p:cNvSpPr>
            <p:nvPr/>
          </p:nvSpPr>
          <p:spPr bwMode="auto">
            <a:xfrm>
              <a:off x="4727848" y="4063324"/>
              <a:ext cx="771369" cy="700679"/>
            </a:xfrm>
            <a:prstGeom prst="line">
              <a:avLst/>
            </a:prstGeom>
            <a:noFill/>
            <a:ln w="9525">
              <a:solidFill>
                <a:srgbClr val="EE0000"/>
              </a:solidFill>
              <a:round/>
              <a:headEnd/>
              <a:tailEnd/>
            </a:ln>
          </p:spPr>
          <p:txBody>
            <a:bodyPr/>
            <a:lstStyle/>
            <a:p>
              <a:pPr>
                <a:defRPr/>
              </a:pPr>
              <a:endParaRPr lang="zh-CN" altLang="en-US" sz="1200" dirty="0">
                <a:latin typeface="+mn-ea"/>
                <a:ea typeface="+mn-ea"/>
                <a:cs typeface="Arial" pitchFamily="34" charset="0"/>
              </a:endParaRPr>
            </a:p>
          </p:txBody>
        </p:sp>
      </p:grpSp>
    </p:spTree>
    <p:extLst>
      <p:ext uri="{BB962C8B-B14F-4D97-AF65-F5344CB8AC3E}">
        <p14:creationId xmlns:p14="http://schemas.microsoft.com/office/powerpoint/2010/main" val="3037933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8"/>
          <p:cNvSpPr>
            <a:spLocks noGrp="1" noChangeArrowheads="1"/>
          </p:cNvSpPr>
          <p:nvPr>
            <p:ph type="ctrTitle" sz="quarter"/>
          </p:nvPr>
        </p:nvSpPr>
        <p:spPr/>
        <p:txBody>
          <a:bodyPr/>
          <a:lstStyle/>
          <a:p>
            <a:pPr lvl="0"/>
            <a:r>
              <a:rPr lang="en-US" altLang="zh-CN" sz="4000" dirty="0" smtClean="0"/>
              <a:t/>
            </a:r>
            <a:br>
              <a:rPr lang="en-US" altLang="zh-CN" sz="4000" dirty="0" smtClean="0"/>
            </a:br>
            <a:r>
              <a:rPr lang="en-US" altLang="zh-CN" sz="4000" dirty="0" smtClean="0"/>
              <a:t>Huawei Data Center Storage System Product Introduction and Maintenance</a:t>
            </a:r>
            <a:r>
              <a:rPr lang="zh-CN" altLang="en-US" sz="4000" dirty="0" smtClean="0"/>
              <a:t/>
            </a:r>
            <a:br>
              <a:rPr lang="zh-CN" altLang="en-US" sz="4000" dirty="0" smtClean="0"/>
            </a:br>
            <a:endParaRPr lang="zh-CN" altLang="en-US" sz="4000" dirty="0"/>
          </a:p>
        </p:txBody>
      </p:sp>
      <p:sp>
        <p:nvSpPr>
          <p:cNvPr id="4" name="文本占位符 3"/>
          <p:cNvSpPr>
            <a:spLocks noGrp="1"/>
          </p:cNvSpPr>
          <p:nvPr>
            <p:ph type="body" sz="quarter" idx="10"/>
          </p:nvPr>
        </p:nvSpPr>
        <p:spPr/>
        <p:txBody>
          <a:bodyPr/>
          <a:lstStyle/>
          <a:p>
            <a:r>
              <a:rPr lang="en-US" altLang="zh-CN" smtClean="0"/>
              <a:t>Huawei Data Center Series of Courses</a:t>
            </a:r>
            <a:endParaRPr lang="zh-CN" altLang="en-US" smtClean="0"/>
          </a:p>
          <a:p>
            <a:endParaRPr lang="zh-CN" altLang="en-US" dirty="0"/>
          </a:p>
        </p:txBody>
      </p:sp>
      <p:sp>
        <p:nvSpPr>
          <p:cNvPr id="5123"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3440246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233682" y="1700809"/>
            <a:ext cx="5724636" cy="2864061"/>
            <a:chOff x="1007604" y="1016732"/>
            <a:chExt cx="5724636" cy="2864061"/>
          </a:xfrm>
        </p:grpSpPr>
        <p:pic>
          <p:nvPicPr>
            <p:cNvPr id="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7604" y="1520788"/>
              <a:ext cx="5724636" cy="1704635"/>
            </a:xfrm>
            <a:prstGeom prst="rect">
              <a:avLst/>
            </a:prstGeom>
            <a:noFill/>
            <a:ln w="9525">
              <a:noFill/>
              <a:miter lim="800000"/>
              <a:headEnd/>
              <a:tailEnd/>
            </a:ln>
          </p:spPr>
        </p:pic>
        <p:cxnSp>
          <p:nvCxnSpPr>
            <p:cNvPr id="40" name="直接连接符 39"/>
            <p:cNvCxnSpPr/>
            <p:nvPr/>
          </p:nvCxnSpPr>
          <p:spPr bwMode="auto">
            <a:xfrm flipV="1">
              <a:off x="1619672" y="1268760"/>
              <a:ext cx="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2" name="TextBox 41"/>
            <p:cNvSpPr txBox="1"/>
            <p:nvPr/>
          </p:nvSpPr>
          <p:spPr>
            <a:xfrm>
              <a:off x="1479636"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1</a:t>
              </a:r>
              <a:endParaRPr lang="zh-CN" altLang="en-US" sz="1400" b="1" dirty="0">
                <a:latin typeface="+mn-ea"/>
                <a:ea typeface="+mn-ea"/>
                <a:cs typeface="Arial" pitchFamily="34" charset="0"/>
              </a:endParaRPr>
            </a:p>
          </p:txBody>
        </p:sp>
        <p:cxnSp>
          <p:nvCxnSpPr>
            <p:cNvPr id="43" name="直接连接符 42"/>
            <p:cNvCxnSpPr/>
            <p:nvPr/>
          </p:nvCxnSpPr>
          <p:spPr bwMode="auto">
            <a:xfrm flipH="1" flipV="1">
              <a:off x="2773790" y="1268760"/>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1" name="TextBox 60"/>
            <p:cNvSpPr txBox="1"/>
            <p:nvPr/>
          </p:nvSpPr>
          <p:spPr>
            <a:xfrm>
              <a:off x="2631764"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2</a:t>
              </a:r>
              <a:endParaRPr lang="zh-CN" altLang="en-US" sz="1400" b="1" dirty="0">
                <a:latin typeface="+mn-ea"/>
                <a:ea typeface="+mn-ea"/>
                <a:cs typeface="Arial" pitchFamily="34" charset="0"/>
              </a:endParaRPr>
            </a:p>
          </p:txBody>
        </p:sp>
        <p:cxnSp>
          <p:nvCxnSpPr>
            <p:cNvPr id="66" name="直接连接符 65"/>
            <p:cNvCxnSpPr/>
            <p:nvPr/>
          </p:nvCxnSpPr>
          <p:spPr bwMode="auto">
            <a:xfrm flipH="1" flipV="1">
              <a:off x="2875832" y="1268760"/>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7" name="TextBox 66"/>
            <p:cNvSpPr txBox="1"/>
            <p:nvPr/>
          </p:nvSpPr>
          <p:spPr>
            <a:xfrm>
              <a:off x="2735796"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3</a:t>
              </a:r>
              <a:endParaRPr lang="zh-CN" altLang="en-US" sz="1400" b="1" dirty="0">
                <a:latin typeface="+mn-ea"/>
                <a:ea typeface="+mn-ea"/>
                <a:cs typeface="Arial" pitchFamily="34" charset="0"/>
              </a:endParaRPr>
            </a:p>
          </p:txBody>
        </p:sp>
        <p:cxnSp>
          <p:nvCxnSpPr>
            <p:cNvPr id="93" name="直接连接符 92"/>
            <p:cNvCxnSpPr/>
            <p:nvPr/>
          </p:nvCxnSpPr>
          <p:spPr bwMode="auto">
            <a:xfrm flipH="1" flipV="1">
              <a:off x="3093846" y="1268760"/>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直接连接符 93"/>
            <p:cNvCxnSpPr/>
            <p:nvPr/>
          </p:nvCxnSpPr>
          <p:spPr bwMode="auto">
            <a:xfrm flipH="1" flipV="1">
              <a:off x="3345874" y="1268760"/>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5" name="TextBox 94"/>
            <p:cNvSpPr txBox="1"/>
            <p:nvPr/>
          </p:nvSpPr>
          <p:spPr>
            <a:xfrm>
              <a:off x="3207828"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5</a:t>
              </a:r>
              <a:endParaRPr lang="zh-CN" altLang="en-US" sz="1400" b="1" dirty="0">
                <a:latin typeface="+mn-ea"/>
                <a:ea typeface="+mn-ea"/>
                <a:cs typeface="Arial" pitchFamily="34" charset="0"/>
              </a:endParaRPr>
            </a:p>
          </p:txBody>
        </p:sp>
        <p:sp>
          <p:nvSpPr>
            <p:cNvPr id="96" name="TextBox 95"/>
            <p:cNvSpPr txBox="1"/>
            <p:nvPr/>
          </p:nvSpPr>
          <p:spPr>
            <a:xfrm>
              <a:off x="2955800"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4</a:t>
              </a:r>
              <a:endParaRPr lang="zh-CN" altLang="en-US" sz="1400" b="1" dirty="0">
                <a:latin typeface="+mn-ea"/>
                <a:ea typeface="+mn-ea"/>
                <a:cs typeface="Arial" pitchFamily="34" charset="0"/>
              </a:endParaRPr>
            </a:p>
          </p:txBody>
        </p:sp>
        <p:cxnSp>
          <p:nvCxnSpPr>
            <p:cNvPr id="97" name="直接连接符 96"/>
            <p:cNvCxnSpPr/>
            <p:nvPr/>
          </p:nvCxnSpPr>
          <p:spPr bwMode="auto">
            <a:xfrm flipH="1" flipV="1">
              <a:off x="3557918" y="1268760"/>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8" name="TextBox 97"/>
            <p:cNvSpPr txBox="1"/>
            <p:nvPr/>
          </p:nvSpPr>
          <p:spPr>
            <a:xfrm>
              <a:off x="3419872" y="1016732"/>
              <a:ext cx="295274" cy="307777"/>
            </a:xfrm>
            <a:prstGeom prst="rect">
              <a:avLst/>
            </a:prstGeom>
            <a:noFill/>
          </p:spPr>
          <p:txBody>
            <a:bodyPr wrap="none" rtlCol="0">
              <a:spAutoFit/>
            </a:bodyPr>
            <a:lstStyle/>
            <a:p>
              <a:r>
                <a:rPr lang="en-US" altLang="zh-CN" sz="1400" b="1" dirty="0">
                  <a:latin typeface="+mn-ea"/>
                  <a:ea typeface="+mn-ea"/>
                  <a:cs typeface="Arial" pitchFamily="34" charset="0"/>
                </a:rPr>
                <a:t>6</a:t>
              </a:r>
              <a:endParaRPr lang="zh-CN" altLang="en-US" sz="1400" b="1" dirty="0">
                <a:latin typeface="+mn-ea"/>
                <a:ea typeface="+mn-ea"/>
                <a:cs typeface="Arial" pitchFamily="34" charset="0"/>
              </a:endParaRPr>
            </a:p>
          </p:txBody>
        </p:sp>
        <p:cxnSp>
          <p:nvCxnSpPr>
            <p:cNvPr id="99" name="直接连接符 98"/>
            <p:cNvCxnSpPr/>
            <p:nvPr/>
          </p:nvCxnSpPr>
          <p:spPr bwMode="auto">
            <a:xfrm flipV="1">
              <a:off x="3671900" y="3068960"/>
              <a:ext cx="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TextBox 99"/>
            <p:cNvSpPr txBox="1"/>
            <p:nvPr/>
          </p:nvSpPr>
          <p:spPr>
            <a:xfrm>
              <a:off x="3527884" y="3573016"/>
              <a:ext cx="295274" cy="307777"/>
            </a:xfrm>
            <a:prstGeom prst="rect">
              <a:avLst/>
            </a:prstGeom>
            <a:noFill/>
          </p:spPr>
          <p:txBody>
            <a:bodyPr wrap="none" rtlCol="0">
              <a:spAutoFit/>
            </a:bodyPr>
            <a:lstStyle/>
            <a:p>
              <a:r>
                <a:rPr lang="en-US" altLang="zh-CN" sz="1400" b="1" dirty="0">
                  <a:latin typeface="+mn-ea"/>
                  <a:ea typeface="+mn-ea"/>
                  <a:cs typeface="Arial" pitchFamily="34" charset="0"/>
                </a:rPr>
                <a:t>7</a:t>
              </a:r>
              <a:endParaRPr lang="zh-CN" altLang="en-US" sz="1400" b="1" dirty="0">
                <a:latin typeface="+mn-ea"/>
                <a:ea typeface="+mn-ea"/>
                <a:cs typeface="Arial" pitchFamily="34" charset="0"/>
              </a:endParaRPr>
            </a:p>
          </p:txBody>
        </p:sp>
        <p:cxnSp>
          <p:nvCxnSpPr>
            <p:cNvPr id="101" name="直接连接符 100"/>
            <p:cNvCxnSpPr/>
            <p:nvPr/>
          </p:nvCxnSpPr>
          <p:spPr bwMode="auto">
            <a:xfrm flipV="1">
              <a:off x="2735796" y="3068960"/>
              <a:ext cx="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2" name="TextBox 101"/>
            <p:cNvSpPr txBox="1"/>
            <p:nvPr/>
          </p:nvSpPr>
          <p:spPr>
            <a:xfrm>
              <a:off x="2591780" y="3573016"/>
              <a:ext cx="295274" cy="307777"/>
            </a:xfrm>
            <a:prstGeom prst="rect">
              <a:avLst/>
            </a:prstGeom>
            <a:noFill/>
          </p:spPr>
          <p:txBody>
            <a:bodyPr wrap="none" rtlCol="0">
              <a:spAutoFit/>
            </a:bodyPr>
            <a:lstStyle/>
            <a:p>
              <a:r>
                <a:rPr lang="en-US" altLang="zh-CN" sz="1400" b="1" dirty="0">
                  <a:latin typeface="+mn-ea"/>
                  <a:ea typeface="+mn-ea"/>
                  <a:cs typeface="Arial" pitchFamily="34" charset="0"/>
                </a:rPr>
                <a:t>8</a:t>
              </a:r>
              <a:endParaRPr lang="zh-CN" altLang="en-US" sz="1400" b="1" dirty="0">
                <a:latin typeface="+mn-ea"/>
                <a:ea typeface="+mn-ea"/>
                <a:cs typeface="Arial" pitchFamily="34" charset="0"/>
              </a:endParaRPr>
            </a:p>
          </p:txBody>
        </p:sp>
        <p:cxnSp>
          <p:nvCxnSpPr>
            <p:cNvPr id="103" name="直接连接符 102"/>
            <p:cNvCxnSpPr/>
            <p:nvPr/>
          </p:nvCxnSpPr>
          <p:spPr bwMode="auto">
            <a:xfrm flipV="1">
              <a:off x="2339752" y="3068960"/>
              <a:ext cx="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4" name="TextBox 103"/>
            <p:cNvSpPr txBox="1"/>
            <p:nvPr/>
          </p:nvSpPr>
          <p:spPr>
            <a:xfrm>
              <a:off x="2195736" y="3573016"/>
              <a:ext cx="295274" cy="307777"/>
            </a:xfrm>
            <a:prstGeom prst="rect">
              <a:avLst/>
            </a:prstGeom>
            <a:noFill/>
          </p:spPr>
          <p:txBody>
            <a:bodyPr wrap="none" rtlCol="0">
              <a:spAutoFit/>
            </a:bodyPr>
            <a:lstStyle/>
            <a:p>
              <a:r>
                <a:rPr lang="en-US" altLang="zh-CN" sz="1400" b="1" dirty="0">
                  <a:latin typeface="+mn-ea"/>
                  <a:ea typeface="+mn-ea"/>
                  <a:cs typeface="Arial" pitchFamily="34" charset="0"/>
                </a:rPr>
                <a:t>9</a:t>
              </a:r>
              <a:endParaRPr lang="zh-CN" altLang="en-US" sz="1400" b="1" dirty="0">
                <a:latin typeface="+mn-ea"/>
                <a:ea typeface="+mn-ea"/>
                <a:cs typeface="Arial" pitchFamily="34" charset="0"/>
              </a:endParaRPr>
            </a:p>
          </p:txBody>
        </p:sp>
      </p:grpSp>
      <p:grpSp>
        <p:nvGrpSpPr>
          <p:cNvPr id="45" name="组合 44"/>
          <p:cNvGrpSpPr/>
          <p:nvPr/>
        </p:nvGrpSpPr>
        <p:grpSpPr>
          <a:xfrm>
            <a:off x="1991581" y="4833156"/>
            <a:ext cx="8208837" cy="1224136"/>
            <a:chOff x="1639578" y="4208412"/>
            <a:chExt cx="6280793" cy="1224136"/>
          </a:xfrm>
        </p:grpSpPr>
        <p:sp>
          <p:nvSpPr>
            <p:cNvPr id="68" name="矩形 67"/>
            <p:cNvSpPr/>
            <p:nvPr/>
          </p:nvSpPr>
          <p:spPr>
            <a:xfrm>
              <a:off x="1871700" y="4250754"/>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Power module</a:t>
              </a:r>
              <a:endParaRPr lang="zh-CN" altLang="en-US" sz="1200" dirty="0">
                <a:solidFill>
                  <a:schemeClr val="tx1"/>
                </a:solidFill>
                <a:latin typeface="+mn-ea"/>
                <a:cs typeface="Arial" pitchFamily="34" charset="0"/>
              </a:endParaRPr>
            </a:p>
          </p:txBody>
        </p:sp>
        <p:sp>
          <p:nvSpPr>
            <p:cNvPr id="69" name="矩形 68"/>
            <p:cNvSpPr/>
            <p:nvPr/>
          </p:nvSpPr>
          <p:spPr>
            <a:xfrm>
              <a:off x="1647627" y="4208412"/>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1</a:t>
              </a:r>
              <a:endParaRPr lang="zh-CN" altLang="en-US" sz="1200" dirty="0">
                <a:solidFill>
                  <a:schemeClr val="tx1"/>
                </a:solidFill>
                <a:latin typeface="+mn-ea"/>
                <a:cs typeface="Arial" pitchFamily="34" charset="0"/>
              </a:endParaRPr>
            </a:p>
          </p:txBody>
        </p:sp>
        <p:sp>
          <p:nvSpPr>
            <p:cNvPr id="105" name="矩形 104"/>
            <p:cNvSpPr/>
            <p:nvPr/>
          </p:nvSpPr>
          <p:spPr>
            <a:xfrm>
              <a:off x="3131840" y="4257092"/>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Management board</a:t>
              </a:r>
              <a:endParaRPr lang="zh-CN" altLang="en-US" sz="1200" dirty="0">
                <a:solidFill>
                  <a:schemeClr val="tx1"/>
                </a:solidFill>
                <a:latin typeface="+mn-ea"/>
                <a:cs typeface="Arial" pitchFamily="34" charset="0"/>
              </a:endParaRPr>
            </a:p>
          </p:txBody>
        </p:sp>
        <p:sp>
          <p:nvSpPr>
            <p:cNvPr id="106" name="矩形 105"/>
            <p:cNvSpPr/>
            <p:nvPr/>
          </p:nvSpPr>
          <p:spPr>
            <a:xfrm>
              <a:off x="2907767" y="4214750"/>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2</a:t>
              </a:r>
              <a:endParaRPr lang="zh-CN" altLang="en-US" sz="1200" dirty="0">
                <a:solidFill>
                  <a:schemeClr val="tx1"/>
                </a:solidFill>
                <a:latin typeface="+mn-ea"/>
                <a:cs typeface="Arial" pitchFamily="34" charset="0"/>
              </a:endParaRPr>
            </a:p>
          </p:txBody>
        </p:sp>
        <p:sp>
          <p:nvSpPr>
            <p:cNvPr id="107" name="矩形 106"/>
            <p:cNvSpPr/>
            <p:nvPr/>
          </p:nvSpPr>
          <p:spPr>
            <a:xfrm>
              <a:off x="4391980" y="4257092"/>
              <a:ext cx="11161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USB port (reserved)</a:t>
              </a:r>
              <a:endParaRPr lang="zh-CN" altLang="en-US" sz="1200" dirty="0">
                <a:solidFill>
                  <a:schemeClr val="tx1"/>
                </a:solidFill>
                <a:latin typeface="+mn-ea"/>
                <a:cs typeface="Arial" pitchFamily="34" charset="0"/>
              </a:endParaRPr>
            </a:p>
          </p:txBody>
        </p:sp>
        <p:sp>
          <p:nvSpPr>
            <p:cNvPr id="108" name="矩形 107"/>
            <p:cNvSpPr/>
            <p:nvPr/>
          </p:nvSpPr>
          <p:spPr>
            <a:xfrm>
              <a:off x="4167907" y="4214750"/>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3</a:t>
              </a:r>
              <a:endParaRPr lang="zh-CN" altLang="en-US" sz="1200" dirty="0">
                <a:solidFill>
                  <a:schemeClr val="tx1"/>
                </a:solidFill>
                <a:latin typeface="+mn-ea"/>
                <a:cs typeface="Arial" pitchFamily="34" charset="0"/>
              </a:endParaRPr>
            </a:p>
          </p:txBody>
        </p:sp>
        <p:sp>
          <p:nvSpPr>
            <p:cNvPr id="109" name="矩形 108"/>
            <p:cNvSpPr/>
            <p:nvPr/>
          </p:nvSpPr>
          <p:spPr>
            <a:xfrm>
              <a:off x="6372200" y="4257092"/>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Management network port</a:t>
              </a:r>
              <a:endParaRPr lang="zh-CN" altLang="en-US" sz="1200" dirty="0">
                <a:solidFill>
                  <a:schemeClr val="tx1"/>
                </a:solidFill>
                <a:latin typeface="+mn-ea"/>
                <a:cs typeface="Arial" pitchFamily="34" charset="0"/>
              </a:endParaRPr>
            </a:p>
          </p:txBody>
        </p:sp>
        <p:sp>
          <p:nvSpPr>
            <p:cNvPr id="110" name="矩形 109"/>
            <p:cNvSpPr/>
            <p:nvPr/>
          </p:nvSpPr>
          <p:spPr>
            <a:xfrm>
              <a:off x="6148127" y="4214750"/>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4</a:t>
              </a:r>
              <a:endParaRPr lang="zh-CN" altLang="en-US" sz="1200" dirty="0">
                <a:solidFill>
                  <a:schemeClr val="tx1"/>
                </a:solidFill>
                <a:latin typeface="+mn-ea"/>
                <a:cs typeface="Arial" pitchFamily="34" charset="0"/>
              </a:endParaRPr>
            </a:p>
          </p:txBody>
        </p:sp>
        <p:sp>
          <p:nvSpPr>
            <p:cNvPr id="111" name="矩形 110"/>
            <p:cNvSpPr/>
            <p:nvPr/>
          </p:nvSpPr>
          <p:spPr>
            <a:xfrm>
              <a:off x="1863651" y="4712469"/>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Maintenance network port</a:t>
              </a:r>
              <a:endParaRPr lang="zh-CN" altLang="en-US" sz="1200" dirty="0">
                <a:solidFill>
                  <a:schemeClr val="tx1"/>
                </a:solidFill>
                <a:latin typeface="+mn-ea"/>
                <a:cs typeface="Arial" pitchFamily="34" charset="0"/>
              </a:endParaRPr>
            </a:p>
          </p:txBody>
        </p:sp>
        <p:sp>
          <p:nvSpPr>
            <p:cNvPr id="112" name="矩形 111"/>
            <p:cNvSpPr/>
            <p:nvPr/>
          </p:nvSpPr>
          <p:spPr>
            <a:xfrm>
              <a:off x="1639578" y="4670127"/>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5</a:t>
              </a:r>
              <a:endParaRPr lang="zh-CN" altLang="en-US" sz="1200" dirty="0">
                <a:solidFill>
                  <a:schemeClr val="tx1"/>
                </a:solidFill>
                <a:latin typeface="+mn-ea"/>
                <a:cs typeface="Arial" pitchFamily="34" charset="0"/>
              </a:endParaRPr>
            </a:p>
          </p:txBody>
        </p:sp>
        <p:sp>
          <p:nvSpPr>
            <p:cNvPr id="113" name="矩形 112"/>
            <p:cNvSpPr/>
            <p:nvPr/>
          </p:nvSpPr>
          <p:spPr>
            <a:xfrm>
              <a:off x="3123791" y="4718807"/>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Serial port</a:t>
              </a:r>
              <a:endParaRPr lang="zh-CN" altLang="en-US" sz="1200" dirty="0">
                <a:solidFill>
                  <a:schemeClr val="tx1"/>
                </a:solidFill>
                <a:latin typeface="+mn-ea"/>
                <a:cs typeface="Arial" pitchFamily="34" charset="0"/>
              </a:endParaRPr>
            </a:p>
          </p:txBody>
        </p:sp>
        <p:sp>
          <p:nvSpPr>
            <p:cNvPr id="114" name="矩形 113"/>
            <p:cNvSpPr/>
            <p:nvPr/>
          </p:nvSpPr>
          <p:spPr>
            <a:xfrm>
              <a:off x="2899718" y="4676465"/>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6</a:t>
              </a:r>
              <a:endParaRPr lang="zh-CN" altLang="en-US" sz="1200" dirty="0">
                <a:solidFill>
                  <a:schemeClr val="tx1"/>
                </a:solidFill>
                <a:latin typeface="+mn-ea"/>
                <a:cs typeface="Arial" pitchFamily="34" charset="0"/>
              </a:endParaRPr>
            </a:p>
          </p:txBody>
        </p:sp>
        <p:sp>
          <p:nvSpPr>
            <p:cNvPr id="115" name="矩形 114"/>
            <p:cNvSpPr/>
            <p:nvPr/>
          </p:nvSpPr>
          <p:spPr>
            <a:xfrm>
              <a:off x="4383930" y="4718807"/>
              <a:ext cx="177224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12 Gbit/s mini SAS HD</a:t>
              </a:r>
              <a:endParaRPr lang="zh-CN" altLang="en-US" sz="1200" dirty="0">
                <a:solidFill>
                  <a:schemeClr val="tx1"/>
                </a:solidFill>
                <a:latin typeface="+mn-ea"/>
                <a:cs typeface="Arial" pitchFamily="34" charset="0"/>
              </a:endParaRPr>
            </a:p>
          </p:txBody>
        </p:sp>
        <p:sp>
          <p:nvSpPr>
            <p:cNvPr id="116" name="矩形 115"/>
            <p:cNvSpPr/>
            <p:nvPr/>
          </p:nvSpPr>
          <p:spPr>
            <a:xfrm>
              <a:off x="4159858" y="4676465"/>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7</a:t>
              </a:r>
              <a:endParaRPr lang="zh-CN" altLang="en-US" sz="1200" dirty="0">
                <a:solidFill>
                  <a:schemeClr val="tx1"/>
                </a:solidFill>
                <a:latin typeface="+mn-ea"/>
                <a:cs typeface="Arial" pitchFamily="34" charset="0"/>
              </a:endParaRPr>
            </a:p>
          </p:txBody>
        </p:sp>
        <p:sp>
          <p:nvSpPr>
            <p:cNvPr id="117" name="矩形 116"/>
            <p:cNvSpPr/>
            <p:nvPr/>
          </p:nvSpPr>
          <p:spPr>
            <a:xfrm>
              <a:off x="6364150" y="4718807"/>
              <a:ext cx="155622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8 Gbit/s Fibre Channel port</a:t>
              </a:r>
              <a:endParaRPr lang="zh-CN" altLang="en-US" sz="1200" dirty="0">
                <a:solidFill>
                  <a:schemeClr val="tx1"/>
                </a:solidFill>
                <a:latin typeface="+mn-ea"/>
                <a:cs typeface="Arial" pitchFamily="34" charset="0"/>
              </a:endParaRPr>
            </a:p>
          </p:txBody>
        </p:sp>
        <p:sp>
          <p:nvSpPr>
            <p:cNvPr id="118" name="矩形 117"/>
            <p:cNvSpPr/>
            <p:nvPr/>
          </p:nvSpPr>
          <p:spPr>
            <a:xfrm>
              <a:off x="6140078" y="4676465"/>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8</a:t>
              </a:r>
              <a:endParaRPr lang="zh-CN" altLang="en-US" sz="1200" dirty="0">
                <a:solidFill>
                  <a:schemeClr val="tx1"/>
                </a:solidFill>
                <a:latin typeface="+mn-ea"/>
                <a:cs typeface="Arial" pitchFamily="34" charset="0"/>
              </a:endParaRPr>
            </a:p>
          </p:txBody>
        </p:sp>
        <p:sp>
          <p:nvSpPr>
            <p:cNvPr id="119" name="矩形 118"/>
            <p:cNvSpPr/>
            <p:nvPr/>
          </p:nvSpPr>
          <p:spPr>
            <a:xfrm>
              <a:off x="1863652" y="5180521"/>
              <a:ext cx="12681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GE port</a:t>
              </a:r>
              <a:endParaRPr lang="zh-CN" altLang="en-US" sz="1200" dirty="0">
                <a:solidFill>
                  <a:schemeClr val="tx1"/>
                </a:solidFill>
                <a:latin typeface="+mn-ea"/>
                <a:cs typeface="Arial" pitchFamily="34" charset="0"/>
              </a:endParaRPr>
            </a:p>
          </p:txBody>
        </p:sp>
        <p:sp>
          <p:nvSpPr>
            <p:cNvPr id="120" name="矩形 119"/>
            <p:cNvSpPr/>
            <p:nvPr/>
          </p:nvSpPr>
          <p:spPr>
            <a:xfrm>
              <a:off x="1639579" y="5138179"/>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9</a:t>
              </a:r>
              <a:endParaRPr lang="zh-CN" altLang="en-US" sz="1200" dirty="0">
                <a:solidFill>
                  <a:schemeClr val="tx1"/>
                </a:solidFill>
                <a:latin typeface="+mn-ea"/>
                <a:cs typeface="Arial" pitchFamily="34" charset="0"/>
              </a:endParaRPr>
            </a:p>
          </p:txBody>
        </p:sp>
      </p:grpSp>
      <p:sp>
        <p:nvSpPr>
          <p:cNvPr id="3" name="文本占位符 2"/>
          <p:cNvSpPr>
            <a:spLocks noGrp="1"/>
          </p:cNvSpPr>
          <p:nvPr>
            <p:ph type="body" sz="quarter" idx="12"/>
          </p:nvPr>
        </p:nvSpPr>
        <p:spPr/>
        <p:txBody>
          <a:bodyPr/>
          <a:lstStyle/>
          <a:p>
            <a:r>
              <a:rPr lang="en-US" altLang="zh-CN" smtClean="0"/>
              <a:t>5600/5800 V5 Ports</a:t>
            </a:r>
            <a:endParaRPr lang="zh-CN" altLang="en-US" dirty="0"/>
          </a:p>
        </p:txBody>
      </p:sp>
    </p:spTree>
    <p:extLst>
      <p:ext uri="{BB962C8B-B14F-4D97-AF65-F5344CB8AC3E}">
        <p14:creationId xmlns:p14="http://schemas.microsoft.com/office/powerpoint/2010/main" val="412234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87961" y="1808820"/>
            <a:ext cx="7992515" cy="4337034"/>
            <a:chOff x="2387961" y="1808820"/>
            <a:chExt cx="7668853" cy="4337034"/>
          </a:xfrm>
        </p:grpSpPr>
        <p:pic>
          <p:nvPicPr>
            <p:cNvPr id="2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7961" y="1808820"/>
              <a:ext cx="4896544" cy="2052228"/>
            </a:xfrm>
            <a:prstGeom prst="rect">
              <a:avLst/>
            </a:prstGeom>
            <a:noFill/>
            <a:ln w="9525">
              <a:noFill/>
              <a:miter lim="800000"/>
              <a:headEnd/>
              <a:tailEnd/>
            </a:ln>
          </p:spPr>
        </p:pic>
        <p:sp>
          <p:nvSpPr>
            <p:cNvPr id="24" name="Rectangle 43"/>
            <p:cNvSpPr>
              <a:spLocks noChangeArrowheads="1"/>
            </p:cNvSpPr>
            <p:nvPr/>
          </p:nvSpPr>
          <p:spPr bwMode="auto">
            <a:xfrm>
              <a:off x="6096001" y="4077072"/>
              <a:ext cx="3564769" cy="2068782"/>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400" b="1" dirty="0">
                  <a:latin typeface="+mn-ea"/>
                  <a:ea typeface="+mn-ea"/>
                  <a:cs typeface="Arial" pitchFamily="34" charset="0"/>
                </a:rPr>
                <a:t>Controller module</a:t>
              </a:r>
              <a:endParaRPr lang="zh-CN" altLang="en-US" sz="1400" b="1"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400" dirty="0">
                  <a:latin typeface="+mn-ea"/>
                  <a:ea typeface="+mn-ea"/>
                </a:rPr>
                <a:t>Support </a:t>
              </a:r>
              <a:r>
                <a:rPr lang="en-US" altLang="zh-CN" sz="1400" dirty="0">
                  <a:solidFill>
                    <a:srgbClr val="000000"/>
                  </a:solidFill>
                  <a:latin typeface="+mn-ea"/>
                  <a:ea typeface="+mn-ea"/>
                </a:rPr>
                <a:t>for</a:t>
              </a:r>
              <a:r>
                <a:rPr lang="en-US" altLang="zh-CN" sz="1400" dirty="0">
                  <a:latin typeface="+mn-ea"/>
                  <a:ea typeface="+mn-ea"/>
                </a:rPr>
                <a:t> dual controllers and four controllers</a:t>
              </a:r>
            </a:p>
            <a:p>
              <a:pPr marL="174625" indent="-174625" defTabSz="858838">
                <a:buClr>
                  <a:srgbClr val="990000"/>
                </a:buClr>
                <a:buSzPct val="60000"/>
                <a:buFont typeface="Wingdings" pitchFamily="2" charset="2"/>
                <a:buChar char="l"/>
                <a:defRPr/>
              </a:pPr>
              <a:r>
                <a:rPr lang="en-US" altLang="zh-CN" sz="1400" dirty="0">
                  <a:latin typeface="+mn-ea"/>
                  <a:ea typeface="+mn-ea"/>
                </a:rPr>
                <a:t>Mainstream </a:t>
              </a:r>
              <a:r>
                <a:rPr lang="en-US" altLang="zh-CN" sz="1400" dirty="0">
                  <a:solidFill>
                    <a:srgbClr val="000000"/>
                  </a:solidFill>
                  <a:latin typeface="+mn-ea"/>
                  <a:ea typeface="+mn-ea"/>
                </a:rPr>
                <a:t>server</a:t>
              </a:r>
              <a:r>
                <a:rPr lang="en-US" altLang="zh-CN" sz="1400" dirty="0">
                  <a:latin typeface="+mn-ea"/>
                  <a:ea typeface="+mn-ea"/>
                </a:rPr>
                <a:t> platform</a:t>
              </a:r>
              <a:endParaRPr lang="zh-CN" altLang="en-US" sz="1400" dirty="0">
                <a:latin typeface="+mn-ea"/>
                <a:ea typeface="+mn-ea"/>
              </a:endParaRPr>
            </a:p>
            <a:p>
              <a:pPr marL="174625" indent="-174625" defTabSz="858838">
                <a:buClr>
                  <a:srgbClr val="990000"/>
                </a:buClr>
                <a:buSzPct val="60000"/>
                <a:buFont typeface="Wingdings" pitchFamily="2" charset="2"/>
                <a:buChar char="l"/>
                <a:defRPr/>
              </a:pPr>
              <a:r>
                <a:rPr lang="en-US" altLang="zh-CN" sz="1400" dirty="0">
                  <a:latin typeface="+mn-ea"/>
                  <a:ea typeface="+mn-ea"/>
                </a:rPr>
                <a:t>Automatic frequency control</a:t>
              </a:r>
              <a:r>
                <a:rPr lang="zh-CN" altLang="en-US" sz="1400" dirty="0">
                  <a:latin typeface="+mn-ea"/>
                  <a:ea typeface="+mn-ea"/>
                </a:rPr>
                <a:t> </a:t>
              </a:r>
              <a:r>
                <a:rPr lang="en-US" altLang="zh-CN" sz="1400" dirty="0">
                  <a:latin typeface="+mn-ea"/>
                  <a:ea typeface="+mn-ea"/>
                </a:rPr>
                <a:t>and energy saving</a:t>
              </a:r>
              <a:endParaRPr lang="zh-CN" altLang="en-US" sz="1400" dirty="0">
                <a:latin typeface="+mn-ea"/>
                <a:ea typeface="+mn-ea"/>
              </a:endParaRPr>
            </a:p>
            <a:p>
              <a:pPr marL="174625" indent="-174625" defTabSz="858838">
                <a:buClr>
                  <a:srgbClr val="990000"/>
                </a:buClr>
                <a:buSzPct val="60000"/>
                <a:buFont typeface="Wingdings" pitchFamily="2" charset="2"/>
                <a:buChar char="l"/>
                <a:defRPr/>
              </a:pPr>
              <a:r>
                <a:rPr lang="en-US" altLang="zh-CN" sz="1400" dirty="0">
                  <a:latin typeface="+mn-ea"/>
                  <a:ea typeface="+mn-ea"/>
                </a:rPr>
                <a:t>Fan module</a:t>
              </a:r>
              <a:r>
                <a:rPr lang="zh-CN" altLang="en-US" sz="1400" dirty="0">
                  <a:latin typeface="+mn-ea"/>
                  <a:ea typeface="+mn-ea"/>
                </a:rPr>
                <a:t> </a:t>
              </a:r>
              <a:r>
                <a:rPr lang="en-US" altLang="zh-CN" sz="1400" dirty="0">
                  <a:latin typeface="+mn-ea"/>
                  <a:ea typeface="+mn-ea"/>
                </a:rPr>
                <a:t>(integrated into a controller module but </a:t>
              </a:r>
              <a:r>
                <a:rPr lang="en-US" altLang="zh-CN" sz="1400" dirty="0">
                  <a:solidFill>
                    <a:srgbClr val="000000"/>
                  </a:solidFill>
                  <a:latin typeface="+mn-ea"/>
                  <a:ea typeface="+mn-ea"/>
                </a:rPr>
                <a:t>maintained</a:t>
              </a:r>
              <a:r>
                <a:rPr lang="en-US" altLang="zh-CN" sz="1400" dirty="0">
                  <a:latin typeface="+mn-ea"/>
                  <a:ea typeface="+mn-ea"/>
                </a:rPr>
                <a:t> independently)</a:t>
              </a:r>
              <a:endParaRPr lang="zh-CN" altLang="en-US" sz="1400" dirty="0">
                <a:latin typeface="+mn-ea"/>
                <a:ea typeface="+mn-ea"/>
              </a:endParaRPr>
            </a:p>
          </p:txBody>
        </p:sp>
        <p:sp>
          <p:nvSpPr>
            <p:cNvPr id="25" name="Rectangle 45"/>
            <p:cNvSpPr>
              <a:spLocks noChangeArrowheads="1"/>
            </p:cNvSpPr>
            <p:nvPr/>
          </p:nvSpPr>
          <p:spPr bwMode="auto">
            <a:xfrm>
              <a:off x="7896947" y="1988840"/>
              <a:ext cx="2159867" cy="1034652"/>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400" b="1" dirty="0">
                  <a:latin typeface="+mn-ea"/>
                  <a:ea typeface="+mn-ea"/>
                  <a:cs typeface="Arial" pitchFamily="34" charset="0"/>
                </a:rPr>
                <a:t>BBU module</a:t>
              </a:r>
              <a:endParaRPr lang="zh-CN" altLang="en-US" sz="14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400" dirty="0">
                  <a:latin typeface="+mn-ea"/>
                  <a:ea typeface="+mn-ea"/>
                  <a:cs typeface="Arial" pitchFamily="34" charset="0"/>
                </a:rPr>
                <a:t>3+1</a:t>
              </a:r>
              <a:r>
                <a:rPr lang="zh-CN" altLang="en-US" sz="1400" dirty="0">
                  <a:latin typeface="+mn-ea"/>
                  <a:ea typeface="+mn-ea"/>
                  <a:cs typeface="Arial" pitchFamily="34" charset="0"/>
                </a:rPr>
                <a:t> </a:t>
              </a:r>
              <a:r>
                <a:rPr lang="en-US" altLang="zh-CN" sz="1400" dirty="0">
                  <a:latin typeface="+mn-ea"/>
                  <a:ea typeface="+mn-ea"/>
                  <a:cs typeface="Arial" pitchFamily="34" charset="0"/>
                </a:rPr>
                <a:t>redundancy</a:t>
              </a:r>
              <a:endParaRPr lang="zh-CN" altLang="en-US" sz="1400" dirty="0">
                <a:latin typeface="+mn-ea"/>
                <a:ea typeface="+mn-ea"/>
                <a:cs typeface="Arial" pitchFamily="34" charset="0"/>
              </a:endParaRPr>
            </a:p>
            <a:p>
              <a:pPr marL="174625" indent="-174625" defTabSz="858838">
                <a:buClr>
                  <a:srgbClr val="990000"/>
                </a:buClr>
                <a:buSzPct val="60000"/>
                <a:buFont typeface="Wingdings" pitchFamily="2" charset="2"/>
                <a:buChar char="l"/>
                <a:defRPr/>
              </a:pPr>
              <a:r>
                <a:rPr lang="en-US" altLang="zh-CN" sz="1400" dirty="0">
                  <a:latin typeface="+mn-ea"/>
                  <a:ea typeface="+mn-ea"/>
                </a:rPr>
                <a:t>DC/AC power failure protection</a:t>
              </a:r>
              <a:endParaRPr lang="zh-CN" altLang="en-US" sz="1400" dirty="0">
                <a:latin typeface="+mn-ea"/>
                <a:ea typeface="+mn-ea"/>
              </a:endParaRPr>
            </a:p>
          </p:txBody>
        </p:sp>
        <p:sp>
          <p:nvSpPr>
            <p:cNvPr id="40" name="Rectangle 53"/>
            <p:cNvSpPr>
              <a:spLocks noChangeArrowheads="1"/>
            </p:cNvSpPr>
            <p:nvPr/>
          </p:nvSpPr>
          <p:spPr bwMode="auto">
            <a:xfrm>
              <a:off x="4836233" y="2960949"/>
              <a:ext cx="2232248" cy="574997"/>
            </a:xfrm>
            <a:prstGeom prst="rect">
              <a:avLst/>
            </a:prstGeom>
            <a:noFill/>
            <a:ln w="9525">
              <a:solidFill>
                <a:srgbClr val="FF6600"/>
              </a:solidFill>
              <a:prstDash val="dash"/>
              <a:miter lim="800000"/>
              <a:headEnd/>
              <a:tailEnd/>
            </a:ln>
          </p:spPr>
          <p:txBody>
            <a:bodyPr wrap="none" anchor="ctr"/>
            <a:lstStyle/>
            <a:p>
              <a:pPr>
                <a:defRPr/>
              </a:pPr>
              <a:endParaRPr lang="zh-CN" altLang="en-US" dirty="0">
                <a:latin typeface="+mn-ea"/>
                <a:ea typeface="+mn-ea"/>
                <a:cs typeface="Arial" pitchFamily="34" charset="0"/>
              </a:endParaRPr>
            </a:p>
          </p:txBody>
        </p:sp>
        <p:sp>
          <p:nvSpPr>
            <p:cNvPr id="41" name="Rectangle 54"/>
            <p:cNvSpPr>
              <a:spLocks noChangeArrowheads="1"/>
            </p:cNvSpPr>
            <p:nvPr/>
          </p:nvSpPr>
          <p:spPr bwMode="auto">
            <a:xfrm>
              <a:off x="5916973" y="1916832"/>
              <a:ext cx="1151508" cy="396044"/>
            </a:xfrm>
            <a:prstGeom prst="rect">
              <a:avLst/>
            </a:prstGeom>
            <a:noFill/>
            <a:ln w="9525">
              <a:solidFill>
                <a:srgbClr val="FF6600"/>
              </a:solidFill>
              <a:prstDash val="dash"/>
              <a:miter lim="800000"/>
              <a:headEnd/>
              <a:tailEnd/>
            </a:ln>
          </p:spPr>
          <p:txBody>
            <a:bodyPr wrap="none" anchor="ctr"/>
            <a:lstStyle/>
            <a:p>
              <a:pPr>
                <a:defRPr/>
              </a:pPr>
              <a:endParaRPr lang="zh-CN" altLang="en-US" dirty="0">
                <a:latin typeface="+mn-ea"/>
                <a:ea typeface="+mn-ea"/>
                <a:cs typeface="Arial" pitchFamily="34" charset="0"/>
              </a:endParaRPr>
            </a:p>
          </p:txBody>
        </p:sp>
        <p:sp>
          <p:nvSpPr>
            <p:cNvPr id="42" name="Line 41"/>
            <p:cNvSpPr>
              <a:spLocks noChangeShapeType="1"/>
            </p:cNvSpPr>
            <p:nvPr/>
          </p:nvSpPr>
          <p:spPr bwMode="auto">
            <a:xfrm>
              <a:off x="7068482" y="2060848"/>
              <a:ext cx="827719" cy="288032"/>
            </a:xfrm>
            <a:prstGeom prst="line">
              <a:avLst/>
            </a:prstGeom>
            <a:noFill/>
            <a:ln w="9525">
              <a:solidFill>
                <a:srgbClr val="FF6600"/>
              </a:solidFill>
              <a:round/>
              <a:headEnd/>
              <a:tailEnd/>
            </a:ln>
          </p:spPr>
          <p:txBody>
            <a:bodyPr/>
            <a:lstStyle/>
            <a:p>
              <a:pPr>
                <a:defRPr/>
              </a:pPr>
              <a:endParaRPr lang="zh-CN" altLang="en-US" dirty="0">
                <a:latin typeface="+mn-ea"/>
                <a:ea typeface="+mn-ea"/>
                <a:cs typeface="Arial" pitchFamily="34" charset="0"/>
              </a:endParaRPr>
            </a:p>
          </p:txBody>
        </p:sp>
        <p:sp>
          <p:nvSpPr>
            <p:cNvPr id="43" name="Line 41"/>
            <p:cNvSpPr>
              <a:spLocks noChangeShapeType="1"/>
            </p:cNvSpPr>
            <p:nvPr/>
          </p:nvSpPr>
          <p:spPr bwMode="auto">
            <a:xfrm flipH="1">
              <a:off x="6492044" y="3429000"/>
              <a:ext cx="1" cy="648072"/>
            </a:xfrm>
            <a:prstGeom prst="line">
              <a:avLst/>
            </a:prstGeom>
            <a:noFill/>
            <a:ln w="9525">
              <a:solidFill>
                <a:srgbClr val="FF6600"/>
              </a:solidFill>
              <a:round/>
              <a:headEnd/>
              <a:tailEnd/>
            </a:ln>
          </p:spPr>
          <p:txBody>
            <a:bodyPr/>
            <a:lstStyle/>
            <a:p>
              <a:pPr>
                <a:defRPr/>
              </a:pPr>
              <a:endParaRPr lang="zh-CN" altLang="en-US" dirty="0">
                <a:latin typeface="+mn-ea"/>
                <a:ea typeface="+mn-ea"/>
                <a:cs typeface="Arial" pitchFamily="34" charset="0"/>
              </a:endParaRPr>
            </a:p>
          </p:txBody>
        </p:sp>
      </p:grpSp>
      <p:sp>
        <p:nvSpPr>
          <p:cNvPr id="3" name="文本占位符 2"/>
          <p:cNvSpPr>
            <a:spLocks noGrp="1"/>
          </p:cNvSpPr>
          <p:nvPr>
            <p:ph type="body" sz="quarter" idx="12"/>
          </p:nvPr>
        </p:nvSpPr>
        <p:spPr/>
        <p:txBody>
          <a:bodyPr/>
          <a:lstStyle/>
          <a:p>
            <a:r>
              <a:rPr lang="en-US" altLang="zh-CN" smtClean="0"/>
              <a:t>6800 V5 Controller Enclosure (1)</a:t>
            </a:r>
            <a:endParaRPr lang="zh-CN" altLang="en-US" dirty="0"/>
          </a:p>
        </p:txBody>
      </p:sp>
    </p:spTree>
    <p:extLst>
      <p:ext uri="{BB962C8B-B14F-4D97-AF65-F5344CB8AC3E}">
        <p14:creationId xmlns:p14="http://schemas.microsoft.com/office/powerpoint/2010/main" val="2007335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59670" y="1854584"/>
            <a:ext cx="7668579" cy="4588677"/>
            <a:chOff x="2459670" y="1854584"/>
            <a:chExt cx="7668579" cy="4588677"/>
          </a:xfrm>
        </p:grpSpPr>
        <p:pic>
          <p:nvPicPr>
            <p:cNvPr id="2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7665" y="1854584"/>
              <a:ext cx="4410070" cy="2284736"/>
            </a:xfrm>
            <a:prstGeom prst="rect">
              <a:avLst/>
            </a:prstGeom>
            <a:noFill/>
            <a:ln w="9525">
              <a:noFill/>
              <a:miter lim="800000"/>
              <a:headEnd/>
              <a:tailEnd/>
            </a:ln>
          </p:spPr>
        </p:pic>
        <p:sp>
          <p:nvSpPr>
            <p:cNvPr id="28" name="Rectangle 51"/>
            <p:cNvSpPr>
              <a:spLocks noChangeArrowheads="1"/>
            </p:cNvSpPr>
            <p:nvPr/>
          </p:nvSpPr>
          <p:spPr bwMode="auto">
            <a:xfrm>
              <a:off x="7254457" y="4140569"/>
              <a:ext cx="2873792" cy="2302692"/>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Interface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Dual controllers: 12 interface module slots; four controllers: 24 interface module slots</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A maximum of 2000 disks</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Hot-swappable</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Rich port types: 16 Gbit/s Fibre Channel, 12 Gbit/s SAS, GE, 10GE TOE, 10GE FCoE, and 8 Gbit/s Fibre Channel</a:t>
              </a:r>
            </a:p>
          </p:txBody>
        </p:sp>
        <p:sp>
          <p:nvSpPr>
            <p:cNvPr id="29" name="Rectangle 52"/>
            <p:cNvSpPr>
              <a:spLocks noChangeArrowheads="1"/>
            </p:cNvSpPr>
            <p:nvPr/>
          </p:nvSpPr>
          <p:spPr bwMode="auto">
            <a:xfrm>
              <a:off x="8076220" y="1880828"/>
              <a:ext cx="1944216" cy="1859493"/>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Management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1+1</a:t>
              </a:r>
              <a:r>
                <a:rPr lang="zh-CN" altLang="en-US" sz="1200" dirty="0">
                  <a:latin typeface="+mn-ea"/>
                  <a:ea typeface="+mn-ea"/>
                  <a:cs typeface="Arial" pitchFamily="34" charset="0"/>
                </a:rPr>
                <a:t> </a:t>
              </a:r>
              <a:r>
                <a:rPr lang="en-US" altLang="zh-CN" sz="1200" dirty="0">
                  <a:latin typeface="+mn-ea"/>
                  <a:ea typeface="+mn-ea"/>
                  <a:cs typeface="Arial" pitchFamily="34" charset="0"/>
                </a:rPr>
                <a:t>redundancy</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Hot-swappable</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multi-controller Scale-out interconnection with a heartbeat mechanism </a:t>
              </a:r>
              <a:endParaRPr lang="zh-CN" altLang="en-US" sz="1200" dirty="0">
                <a:latin typeface="+mn-ea"/>
                <a:ea typeface="+mn-ea"/>
              </a:endParaRPr>
            </a:p>
          </p:txBody>
        </p:sp>
        <p:sp>
          <p:nvSpPr>
            <p:cNvPr id="31" name="Rectangle 55"/>
            <p:cNvSpPr>
              <a:spLocks noChangeArrowheads="1"/>
            </p:cNvSpPr>
            <p:nvPr/>
          </p:nvSpPr>
          <p:spPr bwMode="auto">
            <a:xfrm>
              <a:off x="7038409" y="2244751"/>
              <a:ext cx="200279" cy="1777568"/>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32" name="Rectangle 56"/>
            <p:cNvSpPr>
              <a:spLocks noChangeArrowheads="1"/>
            </p:cNvSpPr>
            <p:nvPr/>
          </p:nvSpPr>
          <p:spPr bwMode="auto">
            <a:xfrm>
              <a:off x="2927665" y="2258507"/>
              <a:ext cx="4097999" cy="1800200"/>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36" name="Line 41"/>
            <p:cNvSpPr>
              <a:spLocks noChangeShapeType="1"/>
            </p:cNvSpPr>
            <p:nvPr/>
          </p:nvSpPr>
          <p:spPr bwMode="auto">
            <a:xfrm flipH="1" flipV="1">
              <a:off x="2642004" y="2042558"/>
              <a:ext cx="422230" cy="0"/>
            </a:xfrm>
            <a:prstGeom prst="line">
              <a:avLst/>
            </a:prstGeom>
            <a:noFill/>
            <a:ln w="9525">
              <a:solidFill>
                <a:srgbClr val="FF0000"/>
              </a:solidFill>
              <a:round/>
              <a:headEnd/>
              <a:tailEnd/>
            </a:ln>
          </p:spPr>
          <p:txBody>
            <a:bodyPr/>
            <a:lstStyle/>
            <a:p>
              <a:pPr>
                <a:defRPr/>
              </a:pPr>
              <a:endParaRPr lang="zh-CN" altLang="en-US" sz="1200" dirty="0">
                <a:latin typeface="+mn-ea"/>
                <a:ea typeface="+mn-ea"/>
                <a:cs typeface="Arial" pitchFamily="34" charset="0"/>
              </a:endParaRPr>
            </a:p>
          </p:txBody>
        </p:sp>
        <p:sp>
          <p:nvSpPr>
            <p:cNvPr id="37" name="Line 41"/>
            <p:cNvSpPr>
              <a:spLocks noChangeShapeType="1"/>
            </p:cNvSpPr>
            <p:nvPr/>
          </p:nvSpPr>
          <p:spPr bwMode="auto">
            <a:xfrm flipV="1">
              <a:off x="7247637" y="2000040"/>
              <a:ext cx="821155" cy="708880"/>
            </a:xfrm>
            <a:prstGeom prst="line">
              <a:avLst/>
            </a:prstGeom>
            <a:noFill/>
            <a:ln w="9525">
              <a:solidFill>
                <a:srgbClr val="EE0000"/>
              </a:solidFill>
              <a:round/>
              <a:headEnd/>
              <a:tailEnd/>
            </a:ln>
          </p:spPr>
          <p:txBody>
            <a:bodyPr/>
            <a:lstStyle/>
            <a:p>
              <a:pPr>
                <a:defRPr/>
              </a:pPr>
              <a:endParaRPr lang="zh-CN" altLang="en-US" sz="1200" dirty="0">
                <a:latin typeface="+mn-ea"/>
                <a:ea typeface="+mn-ea"/>
                <a:cs typeface="Arial" pitchFamily="34" charset="0"/>
              </a:endParaRPr>
            </a:p>
          </p:txBody>
        </p:sp>
        <p:sp>
          <p:nvSpPr>
            <p:cNvPr id="39" name="Rectangle 55"/>
            <p:cNvSpPr>
              <a:spLocks noChangeArrowheads="1"/>
            </p:cNvSpPr>
            <p:nvPr/>
          </p:nvSpPr>
          <p:spPr bwMode="auto">
            <a:xfrm>
              <a:off x="3071664" y="1884711"/>
              <a:ext cx="1008129" cy="360040"/>
            </a:xfrm>
            <a:prstGeom prst="rect">
              <a:avLst/>
            </a:prstGeom>
            <a:noFill/>
            <a:ln w="28575">
              <a:solidFill>
                <a:srgbClr val="FF0000"/>
              </a:solidFill>
              <a:prstDash val="dash"/>
              <a:miter lim="800000"/>
              <a:headEnd/>
              <a:tailEnd/>
            </a:ln>
          </p:spPr>
          <p:txBody>
            <a:bodyPr wrap="none" anchor="ctr"/>
            <a:lstStyle/>
            <a:p>
              <a:pPr>
                <a:defRPr/>
              </a:pPr>
              <a:endParaRPr lang="zh-CN" altLang="en-US" sz="1200" dirty="0">
                <a:latin typeface="+mn-ea"/>
                <a:ea typeface="+mn-ea"/>
                <a:cs typeface="Arial" pitchFamily="34" charset="0"/>
              </a:endParaRPr>
            </a:p>
          </p:txBody>
        </p:sp>
        <p:sp>
          <p:nvSpPr>
            <p:cNvPr id="45" name="Line 41"/>
            <p:cNvSpPr>
              <a:spLocks noChangeShapeType="1"/>
            </p:cNvSpPr>
            <p:nvPr/>
          </p:nvSpPr>
          <p:spPr bwMode="auto">
            <a:xfrm flipH="1">
              <a:off x="2642004" y="2042558"/>
              <a:ext cx="0" cy="2952328"/>
            </a:xfrm>
            <a:prstGeom prst="line">
              <a:avLst/>
            </a:prstGeom>
            <a:noFill/>
            <a:ln w="9525">
              <a:solidFill>
                <a:srgbClr val="FF0000"/>
              </a:solidFill>
              <a:round/>
              <a:headEnd/>
              <a:tailEnd/>
            </a:ln>
          </p:spPr>
          <p:txBody>
            <a:bodyPr/>
            <a:lstStyle/>
            <a:p>
              <a:pPr>
                <a:defRPr/>
              </a:pPr>
              <a:endParaRPr lang="zh-CN" altLang="en-US" sz="1200" dirty="0">
                <a:latin typeface="+mn-ea"/>
                <a:ea typeface="+mn-ea"/>
                <a:cs typeface="Arial" pitchFamily="34" charset="0"/>
              </a:endParaRPr>
            </a:p>
          </p:txBody>
        </p:sp>
        <p:sp>
          <p:nvSpPr>
            <p:cNvPr id="26" name="Rectangle 46"/>
            <p:cNvSpPr>
              <a:spLocks noChangeArrowheads="1"/>
            </p:cNvSpPr>
            <p:nvPr/>
          </p:nvSpPr>
          <p:spPr bwMode="auto">
            <a:xfrm>
              <a:off x="2459670" y="4742652"/>
              <a:ext cx="3024336" cy="1194696"/>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Power module</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1+1 redundancy</a:t>
              </a:r>
              <a:endParaRPr lang="zh-CN" altLang="en-US" sz="1200"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Up to 94</a:t>
              </a:r>
              <a:r>
                <a:rPr lang="zh-CN" altLang="zh-CN" sz="1200" dirty="0">
                  <a:latin typeface="+mn-ea"/>
                  <a:ea typeface="+mn-ea"/>
                  <a:cs typeface="Arial" pitchFamily="34" charset="0"/>
                </a:rPr>
                <a:t>%</a:t>
              </a:r>
              <a:r>
                <a:rPr lang="en-US" altLang="zh-CN" sz="1200" dirty="0">
                  <a:latin typeface="+mn-ea"/>
                  <a:ea typeface="+mn-ea"/>
                  <a:cs typeface="Arial" pitchFamily="34" charset="0"/>
                </a:rPr>
                <a:t> power conversion efficiency</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cs typeface="Arial" pitchFamily="34" charset="0"/>
                </a:rPr>
                <a:t>240 V high-voltage DC</a:t>
              </a:r>
            </a:p>
          </p:txBody>
        </p:sp>
        <p:sp>
          <p:nvSpPr>
            <p:cNvPr id="30" name="Line 41"/>
            <p:cNvSpPr>
              <a:spLocks noChangeShapeType="1"/>
            </p:cNvSpPr>
            <p:nvPr/>
          </p:nvSpPr>
          <p:spPr bwMode="auto">
            <a:xfrm>
              <a:off x="6096001" y="4072463"/>
              <a:ext cx="1142687" cy="665728"/>
            </a:xfrm>
            <a:prstGeom prst="line">
              <a:avLst/>
            </a:prstGeom>
            <a:noFill/>
            <a:ln w="9525">
              <a:solidFill>
                <a:srgbClr val="EE0000"/>
              </a:solidFill>
              <a:round/>
              <a:headEnd/>
              <a:tailEnd/>
            </a:ln>
          </p:spPr>
          <p:txBody>
            <a:bodyPr/>
            <a:lstStyle/>
            <a:p>
              <a:pPr>
                <a:defRPr/>
              </a:pPr>
              <a:endParaRPr lang="zh-CN" altLang="en-US" sz="1200" dirty="0">
                <a:latin typeface="+mn-ea"/>
                <a:ea typeface="+mn-ea"/>
                <a:cs typeface="Arial" pitchFamily="34" charset="0"/>
              </a:endParaRPr>
            </a:p>
          </p:txBody>
        </p:sp>
      </p:grpSp>
      <p:sp>
        <p:nvSpPr>
          <p:cNvPr id="3" name="文本占位符 2"/>
          <p:cNvSpPr>
            <a:spLocks noGrp="1"/>
          </p:cNvSpPr>
          <p:nvPr>
            <p:ph type="body" sz="quarter" idx="12"/>
          </p:nvPr>
        </p:nvSpPr>
        <p:spPr/>
        <p:txBody>
          <a:bodyPr/>
          <a:lstStyle/>
          <a:p>
            <a:r>
              <a:rPr lang="en-US" altLang="zh-CN" smtClean="0"/>
              <a:t>6800 V5 Controller Enclosure (2)</a:t>
            </a:r>
            <a:endParaRPr lang="zh-CN" altLang="en-US" dirty="0"/>
          </a:p>
        </p:txBody>
      </p:sp>
    </p:spTree>
    <p:extLst>
      <p:ext uri="{BB962C8B-B14F-4D97-AF65-F5344CB8AC3E}">
        <p14:creationId xmlns:p14="http://schemas.microsoft.com/office/powerpoint/2010/main" val="1983681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87488" y="1408913"/>
            <a:ext cx="9793088" cy="4614850"/>
            <a:chOff x="2279650" y="1628801"/>
            <a:chExt cx="7856920" cy="4362821"/>
          </a:xfrm>
        </p:grpSpPr>
        <p:grpSp>
          <p:nvGrpSpPr>
            <p:cNvPr id="54" name="组合 53"/>
            <p:cNvGrpSpPr/>
            <p:nvPr/>
          </p:nvGrpSpPr>
          <p:grpSpPr>
            <a:xfrm>
              <a:off x="2279650" y="5229200"/>
              <a:ext cx="7856920" cy="762422"/>
              <a:chOff x="1043608" y="4574790"/>
              <a:chExt cx="7856920" cy="762422"/>
            </a:xfrm>
          </p:grpSpPr>
          <p:sp>
            <p:nvSpPr>
              <p:cNvPr id="68" name="矩形 67"/>
              <p:cNvSpPr/>
              <p:nvPr/>
            </p:nvSpPr>
            <p:spPr>
              <a:xfrm>
                <a:off x="1275730" y="4617132"/>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USB port (reserved)</a:t>
                </a:r>
                <a:endParaRPr lang="zh-CN" altLang="en-US" sz="1200" dirty="0">
                  <a:solidFill>
                    <a:schemeClr val="tx1"/>
                  </a:solidFill>
                  <a:latin typeface="+mn-ea"/>
                  <a:cs typeface="Arial" pitchFamily="34" charset="0"/>
                </a:endParaRPr>
              </a:p>
            </p:txBody>
          </p:sp>
          <p:sp>
            <p:nvSpPr>
              <p:cNvPr id="69" name="矩形 68"/>
              <p:cNvSpPr/>
              <p:nvPr/>
            </p:nvSpPr>
            <p:spPr>
              <a:xfrm>
                <a:off x="1051657" y="4574790"/>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1</a:t>
                </a:r>
                <a:endParaRPr lang="zh-CN" altLang="en-US" sz="1200" dirty="0">
                  <a:solidFill>
                    <a:schemeClr val="tx1"/>
                  </a:solidFill>
                  <a:latin typeface="+mn-ea"/>
                  <a:cs typeface="Arial" pitchFamily="34" charset="0"/>
                </a:endParaRPr>
              </a:p>
            </p:txBody>
          </p:sp>
          <p:sp>
            <p:nvSpPr>
              <p:cNvPr id="105" name="矩形 104"/>
              <p:cNvSpPr/>
              <p:nvPr/>
            </p:nvSpPr>
            <p:spPr>
              <a:xfrm>
                <a:off x="3039926" y="4623470"/>
                <a:ext cx="104411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Management network port 0</a:t>
                </a:r>
                <a:endParaRPr lang="zh-CN" altLang="en-US" sz="1200" dirty="0">
                  <a:solidFill>
                    <a:schemeClr val="tx1"/>
                  </a:solidFill>
                  <a:latin typeface="+mn-ea"/>
                  <a:cs typeface="Arial" pitchFamily="34" charset="0"/>
                </a:endParaRPr>
              </a:p>
            </p:txBody>
          </p:sp>
          <p:sp>
            <p:nvSpPr>
              <p:cNvPr id="106" name="矩形 105"/>
              <p:cNvSpPr/>
              <p:nvPr/>
            </p:nvSpPr>
            <p:spPr>
              <a:xfrm>
                <a:off x="2815854" y="4581128"/>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2</a:t>
                </a:r>
                <a:endParaRPr lang="zh-CN" altLang="en-US" sz="1200" dirty="0">
                  <a:solidFill>
                    <a:schemeClr val="tx1"/>
                  </a:solidFill>
                  <a:latin typeface="+mn-ea"/>
                  <a:cs typeface="Arial" pitchFamily="34" charset="0"/>
                </a:endParaRPr>
              </a:p>
            </p:txBody>
          </p:sp>
          <p:sp>
            <p:nvSpPr>
              <p:cNvPr id="107" name="矩形 106"/>
              <p:cNvSpPr/>
              <p:nvPr/>
            </p:nvSpPr>
            <p:spPr>
              <a:xfrm>
                <a:off x="4300066" y="4623470"/>
                <a:ext cx="151216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Management network port 1</a:t>
                </a:r>
                <a:endParaRPr lang="zh-CN" altLang="en-US" sz="1200" dirty="0">
                  <a:solidFill>
                    <a:schemeClr val="tx1"/>
                  </a:solidFill>
                  <a:latin typeface="+mn-ea"/>
                  <a:cs typeface="Arial" pitchFamily="34" charset="0"/>
                </a:endParaRPr>
              </a:p>
            </p:txBody>
          </p:sp>
          <p:sp>
            <p:nvSpPr>
              <p:cNvPr id="108" name="矩形 107"/>
              <p:cNvSpPr/>
              <p:nvPr/>
            </p:nvSpPr>
            <p:spPr>
              <a:xfrm>
                <a:off x="4075994" y="4581128"/>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3</a:t>
                </a:r>
                <a:endParaRPr lang="zh-CN" altLang="en-US" sz="1200" dirty="0">
                  <a:solidFill>
                    <a:schemeClr val="tx1"/>
                  </a:solidFill>
                  <a:latin typeface="+mn-ea"/>
                  <a:cs typeface="Arial" pitchFamily="34" charset="0"/>
                </a:endParaRPr>
              </a:p>
            </p:txBody>
          </p:sp>
          <p:sp>
            <p:nvSpPr>
              <p:cNvPr id="109" name="矩形 108"/>
              <p:cNvSpPr/>
              <p:nvPr/>
            </p:nvSpPr>
            <p:spPr>
              <a:xfrm>
                <a:off x="6280286" y="4623470"/>
                <a:ext cx="115212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Management network port 2</a:t>
                </a:r>
                <a:endParaRPr lang="zh-CN" altLang="en-US" sz="1200" dirty="0">
                  <a:solidFill>
                    <a:schemeClr val="tx1"/>
                  </a:solidFill>
                  <a:latin typeface="+mn-ea"/>
                  <a:cs typeface="Arial" pitchFamily="34" charset="0"/>
                </a:endParaRPr>
              </a:p>
            </p:txBody>
          </p:sp>
          <p:sp>
            <p:nvSpPr>
              <p:cNvPr id="110" name="矩形 109"/>
              <p:cNvSpPr/>
              <p:nvPr/>
            </p:nvSpPr>
            <p:spPr>
              <a:xfrm>
                <a:off x="6056214" y="4581128"/>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4</a:t>
                </a:r>
                <a:endParaRPr lang="zh-CN" altLang="en-US" sz="1200" dirty="0">
                  <a:solidFill>
                    <a:schemeClr val="tx1"/>
                  </a:solidFill>
                  <a:latin typeface="+mn-ea"/>
                  <a:cs typeface="Arial" pitchFamily="34" charset="0"/>
                </a:endParaRPr>
              </a:p>
            </p:txBody>
          </p:sp>
          <p:sp>
            <p:nvSpPr>
              <p:cNvPr id="111" name="矩形 110"/>
              <p:cNvSpPr/>
              <p:nvPr/>
            </p:nvSpPr>
            <p:spPr>
              <a:xfrm>
                <a:off x="1267681" y="5078847"/>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Maintenance network port</a:t>
                </a:r>
                <a:endParaRPr lang="zh-CN" altLang="en-US" sz="1200" dirty="0">
                  <a:solidFill>
                    <a:schemeClr val="tx1"/>
                  </a:solidFill>
                  <a:latin typeface="+mn-ea"/>
                  <a:cs typeface="Arial" pitchFamily="34" charset="0"/>
                </a:endParaRPr>
              </a:p>
            </p:txBody>
          </p:sp>
          <p:sp>
            <p:nvSpPr>
              <p:cNvPr id="112" name="矩形 111"/>
              <p:cNvSpPr/>
              <p:nvPr/>
            </p:nvSpPr>
            <p:spPr>
              <a:xfrm>
                <a:off x="1043608" y="5036505"/>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5</a:t>
                </a:r>
                <a:endParaRPr lang="zh-CN" altLang="en-US" sz="1200" dirty="0">
                  <a:solidFill>
                    <a:schemeClr val="tx1"/>
                  </a:solidFill>
                  <a:latin typeface="+mn-ea"/>
                  <a:cs typeface="Arial" pitchFamily="34" charset="0"/>
                </a:endParaRPr>
              </a:p>
            </p:txBody>
          </p:sp>
          <p:sp>
            <p:nvSpPr>
              <p:cNvPr id="113" name="矩形 112"/>
              <p:cNvSpPr/>
              <p:nvPr/>
            </p:nvSpPr>
            <p:spPr>
              <a:xfrm>
                <a:off x="3031878" y="5085185"/>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Serial port</a:t>
                </a:r>
                <a:endParaRPr lang="zh-CN" altLang="en-US" sz="1200" dirty="0">
                  <a:solidFill>
                    <a:schemeClr val="tx1"/>
                  </a:solidFill>
                  <a:latin typeface="+mn-ea"/>
                  <a:cs typeface="Arial" pitchFamily="34" charset="0"/>
                </a:endParaRPr>
              </a:p>
            </p:txBody>
          </p:sp>
          <p:sp>
            <p:nvSpPr>
              <p:cNvPr id="114" name="矩形 113"/>
              <p:cNvSpPr/>
              <p:nvPr/>
            </p:nvSpPr>
            <p:spPr>
              <a:xfrm>
                <a:off x="2807805" y="5042843"/>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6</a:t>
                </a:r>
                <a:endParaRPr lang="zh-CN" altLang="en-US" sz="1200" dirty="0">
                  <a:solidFill>
                    <a:schemeClr val="tx1"/>
                  </a:solidFill>
                  <a:latin typeface="+mn-ea"/>
                  <a:cs typeface="Arial" pitchFamily="34" charset="0"/>
                </a:endParaRPr>
              </a:p>
            </p:txBody>
          </p:sp>
          <p:sp>
            <p:nvSpPr>
              <p:cNvPr id="115" name="矩形 114"/>
              <p:cNvSpPr/>
              <p:nvPr/>
            </p:nvSpPr>
            <p:spPr>
              <a:xfrm>
                <a:off x="4292017" y="5085185"/>
                <a:ext cx="177224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12 Gbit/s mini SAS HD</a:t>
                </a:r>
                <a:endParaRPr lang="zh-CN" altLang="en-US" sz="1200" dirty="0">
                  <a:solidFill>
                    <a:schemeClr val="tx1"/>
                  </a:solidFill>
                  <a:latin typeface="+mn-ea"/>
                  <a:cs typeface="Arial" pitchFamily="34" charset="0"/>
                </a:endParaRPr>
              </a:p>
            </p:txBody>
          </p:sp>
          <p:sp>
            <p:nvSpPr>
              <p:cNvPr id="116" name="矩形 115"/>
              <p:cNvSpPr/>
              <p:nvPr/>
            </p:nvSpPr>
            <p:spPr>
              <a:xfrm>
                <a:off x="4067945" y="5042843"/>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7</a:t>
                </a:r>
                <a:endParaRPr lang="zh-CN" altLang="en-US" sz="1200" dirty="0">
                  <a:solidFill>
                    <a:schemeClr val="tx1"/>
                  </a:solidFill>
                  <a:latin typeface="+mn-ea"/>
                  <a:cs typeface="Arial" pitchFamily="34" charset="0"/>
                </a:endParaRPr>
              </a:p>
            </p:txBody>
          </p:sp>
          <p:sp>
            <p:nvSpPr>
              <p:cNvPr id="117" name="矩形 116"/>
              <p:cNvSpPr/>
              <p:nvPr/>
            </p:nvSpPr>
            <p:spPr>
              <a:xfrm>
                <a:off x="6272237" y="5085185"/>
                <a:ext cx="155622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8 Gbit/s Fibre </a:t>
                </a:r>
              </a:p>
              <a:p>
                <a:pPr>
                  <a:defRPr/>
                </a:pPr>
                <a:r>
                  <a:rPr lang="en-US" altLang="zh-CN" sz="1200" dirty="0">
                    <a:solidFill>
                      <a:schemeClr val="tx1"/>
                    </a:solidFill>
                    <a:latin typeface="+mn-ea"/>
                    <a:cs typeface="Arial" pitchFamily="34" charset="0"/>
                  </a:rPr>
                  <a:t>Channel port</a:t>
                </a:r>
                <a:endParaRPr lang="zh-CN" altLang="en-US" sz="1200" dirty="0">
                  <a:solidFill>
                    <a:schemeClr val="tx1"/>
                  </a:solidFill>
                  <a:latin typeface="+mn-ea"/>
                  <a:cs typeface="Arial" pitchFamily="34" charset="0"/>
                </a:endParaRPr>
              </a:p>
            </p:txBody>
          </p:sp>
          <p:sp>
            <p:nvSpPr>
              <p:cNvPr id="118" name="矩形 117"/>
              <p:cNvSpPr/>
              <p:nvPr/>
            </p:nvSpPr>
            <p:spPr>
              <a:xfrm>
                <a:off x="6048165" y="5042843"/>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8</a:t>
                </a:r>
                <a:endParaRPr lang="zh-CN" altLang="en-US" sz="1200" dirty="0">
                  <a:solidFill>
                    <a:schemeClr val="tx1"/>
                  </a:solidFill>
                  <a:latin typeface="+mn-ea"/>
                  <a:cs typeface="Arial" pitchFamily="34" charset="0"/>
                </a:endParaRPr>
              </a:p>
            </p:txBody>
          </p:sp>
          <p:sp>
            <p:nvSpPr>
              <p:cNvPr id="119" name="矩形 118"/>
              <p:cNvSpPr/>
              <p:nvPr/>
            </p:nvSpPr>
            <p:spPr>
              <a:xfrm>
                <a:off x="7632340" y="5078846"/>
                <a:ext cx="12681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GE port</a:t>
                </a:r>
                <a:endParaRPr lang="zh-CN" altLang="en-US" sz="1200" dirty="0">
                  <a:solidFill>
                    <a:schemeClr val="tx1"/>
                  </a:solidFill>
                  <a:latin typeface="+mn-ea"/>
                  <a:cs typeface="Arial" pitchFamily="34" charset="0"/>
                </a:endParaRPr>
              </a:p>
            </p:txBody>
          </p:sp>
          <p:sp>
            <p:nvSpPr>
              <p:cNvPr id="120" name="矩形 119"/>
              <p:cNvSpPr/>
              <p:nvPr/>
            </p:nvSpPr>
            <p:spPr>
              <a:xfrm>
                <a:off x="7408267" y="5036504"/>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9</a:t>
                </a:r>
                <a:endParaRPr lang="zh-CN" altLang="en-US" sz="1200" dirty="0">
                  <a:solidFill>
                    <a:schemeClr val="tx1"/>
                  </a:solidFill>
                  <a:latin typeface="+mn-ea"/>
                  <a:cs typeface="Arial" pitchFamily="34" charset="0"/>
                </a:endParaRPr>
              </a:p>
            </p:txBody>
          </p:sp>
        </p:grpSp>
        <p:grpSp>
          <p:nvGrpSpPr>
            <p:cNvPr id="44" name="组合 43"/>
            <p:cNvGrpSpPr/>
            <p:nvPr/>
          </p:nvGrpSpPr>
          <p:grpSpPr>
            <a:xfrm>
              <a:off x="3133626" y="1628801"/>
              <a:ext cx="5924749" cy="3152093"/>
              <a:chOff x="611560" y="1359470"/>
              <a:chExt cx="5924749" cy="3152093"/>
            </a:xfrm>
          </p:grpSpPr>
          <p:pic>
            <p:nvPicPr>
              <p:cNvPr id="4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359470"/>
                <a:ext cx="5420693" cy="2808312"/>
              </a:xfrm>
              <a:prstGeom prst="rect">
                <a:avLst/>
              </a:prstGeom>
              <a:noFill/>
              <a:ln w="9525">
                <a:noFill/>
                <a:miter lim="800000"/>
                <a:headEnd/>
                <a:tailEnd/>
              </a:ln>
            </p:spPr>
          </p:pic>
          <p:cxnSp>
            <p:nvCxnSpPr>
              <p:cNvPr id="40" name="直接连接符 39"/>
              <p:cNvCxnSpPr/>
              <p:nvPr/>
            </p:nvCxnSpPr>
            <p:spPr bwMode="auto">
              <a:xfrm flipH="1">
                <a:off x="899592" y="254760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2" name="TextBox 41"/>
              <p:cNvSpPr txBox="1"/>
              <p:nvPr/>
            </p:nvSpPr>
            <p:spPr>
              <a:xfrm>
                <a:off x="615540" y="2383841"/>
                <a:ext cx="295274" cy="307777"/>
              </a:xfrm>
              <a:prstGeom prst="rect">
                <a:avLst/>
              </a:prstGeom>
              <a:noFill/>
            </p:spPr>
            <p:txBody>
              <a:bodyPr wrap="none" rtlCol="0">
                <a:spAutoFit/>
              </a:bodyPr>
              <a:lstStyle/>
              <a:p>
                <a:r>
                  <a:rPr lang="en-US" altLang="zh-CN" sz="1400" b="1" dirty="0">
                    <a:latin typeface="+mn-ea"/>
                    <a:ea typeface="+mn-ea"/>
                    <a:cs typeface="Arial" pitchFamily="34" charset="0"/>
                  </a:rPr>
                  <a:t>1</a:t>
                </a:r>
                <a:endParaRPr lang="zh-CN" altLang="en-US" sz="1400" b="1" dirty="0">
                  <a:latin typeface="+mn-ea"/>
                  <a:ea typeface="+mn-ea"/>
                  <a:cs typeface="Arial" pitchFamily="34" charset="0"/>
                </a:endParaRPr>
              </a:p>
            </p:txBody>
          </p:sp>
          <p:cxnSp>
            <p:nvCxnSpPr>
              <p:cNvPr id="43" name="直接连接符 42"/>
              <p:cNvCxnSpPr/>
              <p:nvPr/>
            </p:nvCxnSpPr>
            <p:spPr bwMode="auto">
              <a:xfrm flipH="1" flipV="1">
                <a:off x="3203848" y="3663726"/>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直接连接符 92"/>
              <p:cNvCxnSpPr/>
              <p:nvPr/>
            </p:nvCxnSpPr>
            <p:spPr bwMode="auto">
              <a:xfrm flipH="1" flipV="1">
                <a:off x="2051720" y="3735734"/>
                <a:ext cx="199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9" name="直接连接符 98"/>
              <p:cNvCxnSpPr/>
              <p:nvPr/>
            </p:nvCxnSpPr>
            <p:spPr bwMode="auto">
              <a:xfrm flipV="1">
                <a:off x="3599892" y="3735734"/>
                <a:ext cx="0" cy="5040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TextBox 99"/>
              <p:cNvSpPr txBox="1"/>
              <p:nvPr/>
            </p:nvSpPr>
            <p:spPr>
              <a:xfrm>
                <a:off x="3455876" y="4203786"/>
                <a:ext cx="295274" cy="307777"/>
              </a:xfrm>
              <a:prstGeom prst="rect">
                <a:avLst/>
              </a:prstGeom>
              <a:noFill/>
            </p:spPr>
            <p:txBody>
              <a:bodyPr wrap="none" rtlCol="0">
                <a:spAutoFit/>
              </a:bodyPr>
              <a:lstStyle/>
              <a:p>
                <a:r>
                  <a:rPr lang="en-US" altLang="zh-CN" sz="1400" b="1" dirty="0">
                    <a:latin typeface="+mn-ea"/>
                    <a:ea typeface="+mn-ea"/>
                    <a:cs typeface="Arial" pitchFamily="34" charset="0"/>
                  </a:rPr>
                  <a:t>7</a:t>
                </a:r>
                <a:endParaRPr lang="zh-CN" altLang="en-US" sz="1400" b="1" dirty="0">
                  <a:latin typeface="+mn-ea"/>
                  <a:ea typeface="+mn-ea"/>
                  <a:cs typeface="Arial" pitchFamily="34" charset="0"/>
                </a:endParaRPr>
              </a:p>
            </p:txBody>
          </p:sp>
          <p:cxnSp>
            <p:nvCxnSpPr>
              <p:cNvPr id="46" name="直接连接符 45"/>
              <p:cNvCxnSpPr/>
              <p:nvPr/>
            </p:nvCxnSpPr>
            <p:spPr bwMode="auto">
              <a:xfrm flipH="1">
                <a:off x="899592" y="272762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7" name="TextBox 46"/>
              <p:cNvSpPr txBox="1"/>
              <p:nvPr/>
            </p:nvSpPr>
            <p:spPr>
              <a:xfrm>
                <a:off x="615540" y="2563861"/>
                <a:ext cx="295274" cy="307777"/>
              </a:xfrm>
              <a:prstGeom prst="rect">
                <a:avLst/>
              </a:prstGeom>
              <a:noFill/>
            </p:spPr>
            <p:txBody>
              <a:bodyPr wrap="none" rtlCol="0">
                <a:spAutoFit/>
              </a:bodyPr>
              <a:lstStyle/>
              <a:p>
                <a:r>
                  <a:rPr lang="en-US" altLang="zh-CN" sz="1400" b="1" dirty="0">
                    <a:latin typeface="+mn-ea"/>
                    <a:ea typeface="+mn-ea"/>
                    <a:cs typeface="Arial" pitchFamily="34" charset="0"/>
                  </a:rPr>
                  <a:t>2</a:t>
                </a:r>
                <a:endParaRPr lang="zh-CN" altLang="en-US" sz="1400" b="1" dirty="0">
                  <a:latin typeface="+mn-ea"/>
                  <a:ea typeface="+mn-ea"/>
                  <a:cs typeface="Arial" pitchFamily="34" charset="0"/>
                </a:endParaRPr>
              </a:p>
            </p:txBody>
          </p:sp>
          <p:cxnSp>
            <p:nvCxnSpPr>
              <p:cNvPr id="48" name="直接连接符 47"/>
              <p:cNvCxnSpPr/>
              <p:nvPr/>
            </p:nvCxnSpPr>
            <p:spPr bwMode="auto">
              <a:xfrm flipH="1">
                <a:off x="895612" y="290764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TextBox 48"/>
              <p:cNvSpPr txBox="1"/>
              <p:nvPr/>
            </p:nvSpPr>
            <p:spPr>
              <a:xfrm>
                <a:off x="611560" y="2743881"/>
                <a:ext cx="295274" cy="307777"/>
              </a:xfrm>
              <a:prstGeom prst="rect">
                <a:avLst/>
              </a:prstGeom>
              <a:noFill/>
            </p:spPr>
            <p:txBody>
              <a:bodyPr wrap="none" rtlCol="0">
                <a:spAutoFit/>
              </a:bodyPr>
              <a:lstStyle/>
              <a:p>
                <a:r>
                  <a:rPr lang="en-US" altLang="zh-CN" sz="1400" b="1" dirty="0">
                    <a:latin typeface="+mn-ea"/>
                    <a:ea typeface="+mn-ea"/>
                    <a:cs typeface="Arial" pitchFamily="34" charset="0"/>
                  </a:rPr>
                  <a:t>3</a:t>
                </a:r>
                <a:endParaRPr lang="zh-CN" altLang="en-US" sz="1400" b="1" dirty="0">
                  <a:latin typeface="+mn-ea"/>
                  <a:ea typeface="+mn-ea"/>
                  <a:cs typeface="Arial" pitchFamily="34" charset="0"/>
                </a:endParaRPr>
              </a:p>
            </p:txBody>
          </p:sp>
          <p:cxnSp>
            <p:nvCxnSpPr>
              <p:cNvPr id="50" name="直接连接符 49"/>
              <p:cNvCxnSpPr/>
              <p:nvPr/>
            </p:nvCxnSpPr>
            <p:spPr bwMode="auto">
              <a:xfrm flipH="1">
                <a:off x="895612" y="3071403"/>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1" name="TextBox 50"/>
              <p:cNvSpPr txBox="1"/>
              <p:nvPr/>
            </p:nvSpPr>
            <p:spPr>
              <a:xfrm>
                <a:off x="611560" y="2907642"/>
                <a:ext cx="295274" cy="307777"/>
              </a:xfrm>
              <a:prstGeom prst="rect">
                <a:avLst/>
              </a:prstGeom>
              <a:noFill/>
            </p:spPr>
            <p:txBody>
              <a:bodyPr wrap="none" rtlCol="0">
                <a:spAutoFit/>
              </a:bodyPr>
              <a:lstStyle/>
              <a:p>
                <a:r>
                  <a:rPr lang="en-US" altLang="zh-CN" sz="1400" b="1" dirty="0">
                    <a:latin typeface="+mn-ea"/>
                    <a:ea typeface="+mn-ea"/>
                    <a:cs typeface="Arial" pitchFamily="34" charset="0"/>
                  </a:rPr>
                  <a:t>4</a:t>
                </a:r>
                <a:endParaRPr lang="zh-CN" altLang="en-US" sz="1400" b="1" dirty="0">
                  <a:latin typeface="+mn-ea"/>
                  <a:ea typeface="+mn-ea"/>
                  <a:cs typeface="Arial" pitchFamily="34" charset="0"/>
                </a:endParaRPr>
              </a:p>
            </p:txBody>
          </p:sp>
          <p:cxnSp>
            <p:nvCxnSpPr>
              <p:cNvPr id="52" name="直接连接符 51"/>
              <p:cNvCxnSpPr/>
              <p:nvPr/>
            </p:nvCxnSpPr>
            <p:spPr bwMode="auto">
              <a:xfrm flipH="1">
                <a:off x="895612" y="3231678"/>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3" name="TextBox 52"/>
              <p:cNvSpPr txBox="1"/>
              <p:nvPr/>
            </p:nvSpPr>
            <p:spPr>
              <a:xfrm>
                <a:off x="611560" y="3067917"/>
                <a:ext cx="295274" cy="307777"/>
              </a:xfrm>
              <a:prstGeom prst="rect">
                <a:avLst/>
              </a:prstGeom>
              <a:noFill/>
            </p:spPr>
            <p:txBody>
              <a:bodyPr wrap="none" rtlCol="0">
                <a:spAutoFit/>
              </a:bodyPr>
              <a:lstStyle/>
              <a:p>
                <a:r>
                  <a:rPr lang="en-US" altLang="zh-CN" sz="1400" b="1" dirty="0">
                    <a:latin typeface="+mn-ea"/>
                    <a:ea typeface="+mn-ea"/>
                    <a:cs typeface="Arial" pitchFamily="34" charset="0"/>
                  </a:rPr>
                  <a:t>5</a:t>
                </a:r>
                <a:endParaRPr lang="zh-CN" altLang="en-US" sz="1400" b="1" dirty="0">
                  <a:latin typeface="+mn-ea"/>
                  <a:ea typeface="+mn-ea"/>
                  <a:cs typeface="Arial" pitchFamily="34" charset="0"/>
                </a:endParaRPr>
              </a:p>
            </p:txBody>
          </p:sp>
          <p:cxnSp>
            <p:nvCxnSpPr>
              <p:cNvPr id="55" name="直接连接符 54"/>
              <p:cNvCxnSpPr/>
              <p:nvPr/>
            </p:nvCxnSpPr>
            <p:spPr bwMode="auto">
              <a:xfrm flipH="1">
                <a:off x="899592" y="3447702"/>
                <a:ext cx="36004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6" name="TextBox 55"/>
              <p:cNvSpPr txBox="1"/>
              <p:nvPr/>
            </p:nvSpPr>
            <p:spPr>
              <a:xfrm>
                <a:off x="615540" y="3267682"/>
                <a:ext cx="295274" cy="307777"/>
              </a:xfrm>
              <a:prstGeom prst="rect">
                <a:avLst/>
              </a:prstGeom>
              <a:noFill/>
            </p:spPr>
            <p:txBody>
              <a:bodyPr wrap="none" rtlCol="0">
                <a:spAutoFit/>
              </a:bodyPr>
              <a:lstStyle/>
              <a:p>
                <a:r>
                  <a:rPr lang="en-US" altLang="zh-CN" sz="1400" b="1" dirty="0">
                    <a:latin typeface="+mn-ea"/>
                    <a:ea typeface="+mn-ea"/>
                    <a:cs typeface="Arial" pitchFamily="34" charset="0"/>
                  </a:rPr>
                  <a:t>6</a:t>
                </a:r>
                <a:endParaRPr lang="zh-CN" altLang="en-US" sz="1400" b="1" dirty="0">
                  <a:latin typeface="+mn-ea"/>
                  <a:ea typeface="+mn-ea"/>
                  <a:cs typeface="Arial" pitchFamily="34" charset="0"/>
                </a:endParaRPr>
              </a:p>
            </p:txBody>
          </p:sp>
          <p:sp>
            <p:nvSpPr>
              <p:cNvPr id="57" name="TextBox 56"/>
              <p:cNvSpPr txBox="1"/>
              <p:nvPr/>
            </p:nvSpPr>
            <p:spPr>
              <a:xfrm>
                <a:off x="3059832" y="4203786"/>
                <a:ext cx="295274" cy="307777"/>
              </a:xfrm>
              <a:prstGeom prst="rect">
                <a:avLst/>
              </a:prstGeom>
              <a:noFill/>
            </p:spPr>
            <p:txBody>
              <a:bodyPr wrap="none" rtlCol="0">
                <a:spAutoFit/>
              </a:bodyPr>
              <a:lstStyle/>
              <a:p>
                <a:r>
                  <a:rPr lang="en-US" altLang="zh-CN" sz="1400" b="1" dirty="0">
                    <a:latin typeface="+mn-ea"/>
                    <a:ea typeface="+mn-ea"/>
                    <a:cs typeface="Arial" pitchFamily="34" charset="0"/>
                  </a:rPr>
                  <a:t>8</a:t>
                </a:r>
                <a:endParaRPr lang="zh-CN" altLang="en-US" sz="1400" b="1" dirty="0">
                  <a:latin typeface="+mn-ea"/>
                  <a:ea typeface="+mn-ea"/>
                  <a:cs typeface="Arial" pitchFamily="34" charset="0"/>
                </a:endParaRPr>
              </a:p>
            </p:txBody>
          </p:sp>
          <p:sp>
            <p:nvSpPr>
              <p:cNvPr id="58" name="TextBox 57"/>
              <p:cNvSpPr txBox="1"/>
              <p:nvPr/>
            </p:nvSpPr>
            <p:spPr>
              <a:xfrm>
                <a:off x="1907704" y="4167782"/>
                <a:ext cx="295274" cy="307777"/>
              </a:xfrm>
              <a:prstGeom prst="rect">
                <a:avLst/>
              </a:prstGeom>
              <a:noFill/>
            </p:spPr>
            <p:txBody>
              <a:bodyPr wrap="none" rtlCol="0">
                <a:spAutoFit/>
              </a:bodyPr>
              <a:lstStyle/>
              <a:p>
                <a:r>
                  <a:rPr lang="en-US" altLang="zh-CN" sz="1400" b="1" dirty="0">
                    <a:latin typeface="+mn-ea"/>
                    <a:ea typeface="+mn-ea"/>
                    <a:cs typeface="Arial" pitchFamily="34" charset="0"/>
                  </a:rPr>
                  <a:t>9</a:t>
                </a:r>
                <a:endParaRPr lang="zh-CN" altLang="en-US" sz="1400" b="1" dirty="0">
                  <a:latin typeface="+mn-ea"/>
                  <a:ea typeface="+mn-ea"/>
                  <a:cs typeface="Arial" pitchFamily="34" charset="0"/>
                </a:endParaRPr>
              </a:p>
            </p:txBody>
          </p:sp>
        </p:grpSp>
      </p:grpSp>
      <p:sp>
        <p:nvSpPr>
          <p:cNvPr id="3" name="文本占位符 2"/>
          <p:cNvSpPr>
            <a:spLocks noGrp="1"/>
          </p:cNvSpPr>
          <p:nvPr>
            <p:ph type="body" sz="quarter" idx="12"/>
          </p:nvPr>
        </p:nvSpPr>
        <p:spPr/>
        <p:txBody>
          <a:bodyPr/>
          <a:lstStyle/>
          <a:p>
            <a:r>
              <a:rPr lang="en-US" altLang="zh-CN" dirty="0" smtClean="0"/>
              <a:t>6800 V5 Ports</a:t>
            </a:r>
            <a:endParaRPr lang="zh-CN" altLang="en-US" dirty="0"/>
          </a:p>
        </p:txBody>
      </p:sp>
    </p:spTree>
    <p:extLst>
      <p:ext uri="{BB962C8B-B14F-4D97-AF65-F5344CB8AC3E}">
        <p14:creationId xmlns:p14="http://schemas.microsoft.com/office/powerpoint/2010/main" val="421046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59496" y="1383939"/>
            <a:ext cx="9913365" cy="4997811"/>
            <a:chOff x="2208684" y="1383939"/>
            <a:chExt cx="8475178" cy="5082665"/>
          </a:xfrm>
        </p:grpSpPr>
        <p:pic>
          <p:nvPicPr>
            <p:cNvPr id="1026" name="Picture 2"/>
            <p:cNvPicPr>
              <a:picLocks noChangeAspect="1" noChangeArrowheads="1"/>
            </p:cNvPicPr>
            <p:nvPr/>
          </p:nvPicPr>
          <p:blipFill>
            <a:blip r:embed="rId3" cstate="print"/>
            <a:srcRect/>
            <a:stretch>
              <a:fillRect/>
            </a:stretch>
          </p:blipFill>
          <p:spPr bwMode="auto">
            <a:xfrm>
              <a:off x="2279650" y="1592796"/>
              <a:ext cx="6336630" cy="1436810"/>
            </a:xfrm>
            <a:prstGeom prst="rect">
              <a:avLst/>
            </a:prstGeom>
            <a:noFill/>
            <a:ln w="9525">
              <a:noFill/>
              <a:miter lim="800000"/>
              <a:headEnd/>
              <a:tailEnd/>
            </a:ln>
          </p:spPr>
        </p:pic>
        <p:cxnSp>
          <p:nvCxnSpPr>
            <p:cNvPr id="17" name="直接连接符 16"/>
            <p:cNvCxnSpPr/>
            <p:nvPr/>
          </p:nvCxnSpPr>
          <p:spPr bwMode="auto">
            <a:xfrm flipV="1">
              <a:off x="6889204" y="3195225"/>
              <a:ext cx="1609428" cy="60318"/>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pic>
          <p:nvPicPr>
            <p:cNvPr id="3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8684" y="3314678"/>
              <a:ext cx="6120680" cy="1233298"/>
            </a:xfrm>
            <a:prstGeom prst="rect">
              <a:avLst/>
            </a:prstGeom>
            <a:noFill/>
            <a:ln w="9525">
              <a:noFill/>
              <a:miter lim="800000"/>
              <a:headEnd/>
              <a:tailEnd/>
            </a:ln>
          </p:spPr>
        </p:pic>
        <p:sp>
          <p:nvSpPr>
            <p:cNvPr id="39" name="矩形 38"/>
            <p:cNvSpPr/>
            <p:nvPr/>
          </p:nvSpPr>
          <p:spPr bwMode="auto">
            <a:xfrm>
              <a:off x="6961212" y="3291547"/>
              <a:ext cx="1368152" cy="1296144"/>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40" name="直接连接符 39"/>
            <p:cNvCxnSpPr>
              <a:stCxn id="45" idx="0"/>
            </p:cNvCxnSpPr>
            <p:nvPr/>
          </p:nvCxnSpPr>
          <p:spPr bwMode="auto">
            <a:xfrm flipH="1" flipV="1">
              <a:off x="8329366" y="4151933"/>
              <a:ext cx="337893" cy="455178"/>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45" name="Rectangle 45"/>
            <p:cNvSpPr>
              <a:spLocks noChangeArrowheads="1"/>
            </p:cNvSpPr>
            <p:nvPr/>
          </p:nvSpPr>
          <p:spPr bwMode="auto">
            <a:xfrm>
              <a:off x="7263660" y="4607111"/>
              <a:ext cx="2807197" cy="1859493"/>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rPr>
                <a:t>600 W power module</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1+1 redundancy</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Fan modules integrated into a disk enclosure (1+1 fan redundancy, namely, each power module equipped with one fan module)</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DC/AC power supplies</a:t>
              </a:r>
              <a:endParaRPr lang="zh-CN" altLang="en-US" sz="1200" dirty="0">
                <a:latin typeface="+mn-ea"/>
                <a:ea typeface="+mn-ea"/>
              </a:endParaRPr>
            </a:p>
          </p:txBody>
        </p:sp>
        <p:sp>
          <p:nvSpPr>
            <p:cNvPr id="48" name="Rectangle 43"/>
            <p:cNvSpPr>
              <a:spLocks noChangeArrowheads="1"/>
            </p:cNvSpPr>
            <p:nvPr/>
          </p:nvSpPr>
          <p:spPr bwMode="auto">
            <a:xfrm>
              <a:off x="8457832" y="3154834"/>
              <a:ext cx="1885433" cy="1214980"/>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rPr>
                <a:t>Expansion module</a:t>
              </a:r>
              <a:endParaRPr lang="zh-CN" altLang="en-US" sz="1200" b="1"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Dual expansion modules</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12 Gbit/s SAS uplink and downlink</a:t>
              </a:r>
              <a:endParaRPr lang="zh-CN" altLang="en-US" sz="1200" dirty="0">
                <a:latin typeface="+mn-ea"/>
                <a:ea typeface="+mn-ea"/>
              </a:endParaRPr>
            </a:p>
          </p:txBody>
        </p:sp>
        <p:sp>
          <p:nvSpPr>
            <p:cNvPr id="49" name="矩形 48"/>
            <p:cNvSpPr/>
            <p:nvPr/>
          </p:nvSpPr>
          <p:spPr bwMode="auto">
            <a:xfrm>
              <a:off x="3648844" y="3154835"/>
              <a:ext cx="3240360" cy="820789"/>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sp>
          <p:nvSpPr>
            <p:cNvPr id="53" name="矩形 52"/>
            <p:cNvSpPr/>
            <p:nvPr/>
          </p:nvSpPr>
          <p:spPr bwMode="auto">
            <a:xfrm>
              <a:off x="7176120" y="1700808"/>
              <a:ext cx="180020" cy="1188132"/>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54" name="直接连接符 53"/>
            <p:cNvCxnSpPr/>
            <p:nvPr/>
          </p:nvCxnSpPr>
          <p:spPr bwMode="auto">
            <a:xfrm flipV="1">
              <a:off x="7393260" y="1707371"/>
              <a:ext cx="1440160" cy="180020"/>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57" name="Rectangle 43"/>
            <p:cNvSpPr>
              <a:spLocks noChangeArrowheads="1"/>
            </p:cNvSpPr>
            <p:nvPr/>
          </p:nvSpPr>
          <p:spPr bwMode="auto">
            <a:xfrm>
              <a:off x="8684967" y="1383939"/>
              <a:ext cx="1998895" cy="1214980"/>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cs typeface="Arial" pitchFamily="34" charset="0"/>
                </a:rPr>
                <a:t>2.5-inch disk unit</a:t>
              </a:r>
              <a:endParaRPr lang="zh-CN" altLang="en-US" sz="1200" b="1" dirty="0">
                <a:latin typeface="+mn-ea"/>
                <a:ea typeface="+mn-ea"/>
                <a:cs typeface="Arial" pitchFamily="34" charset="0"/>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No disk connector</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6 Gbit/s SAS disks, NL-SAS disks, and 6 Gbit/s SAS SSDs</a:t>
              </a:r>
              <a:endParaRPr lang="zh-CN" altLang="en-US" sz="1200" dirty="0">
                <a:latin typeface="+mn-ea"/>
                <a:ea typeface="+mn-ea"/>
              </a:endParaRPr>
            </a:p>
          </p:txBody>
        </p:sp>
        <p:cxnSp>
          <p:nvCxnSpPr>
            <p:cNvPr id="19" name="直接连接符 18"/>
            <p:cNvCxnSpPr/>
            <p:nvPr/>
          </p:nvCxnSpPr>
          <p:spPr bwMode="auto">
            <a:xfrm flipH="1" flipV="1">
              <a:off x="4548944" y="4407671"/>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直接连接符 19"/>
            <p:cNvCxnSpPr/>
            <p:nvPr/>
          </p:nvCxnSpPr>
          <p:spPr bwMode="auto">
            <a:xfrm flipH="1" flipV="1">
              <a:off x="5593060" y="4443675"/>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1" name="TextBox 20"/>
            <p:cNvSpPr txBox="1"/>
            <p:nvPr/>
          </p:nvSpPr>
          <p:spPr>
            <a:xfrm>
              <a:off x="5449044" y="5019740"/>
              <a:ext cx="279244" cy="276999"/>
            </a:xfrm>
            <a:prstGeom prst="rect">
              <a:avLst/>
            </a:prstGeom>
            <a:noFill/>
          </p:spPr>
          <p:txBody>
            <a:bodyPr wrap="none" rtlCol="0">
              <a:spAutoFit/>
            </a:bodyPr>
            <a:lstStyle/>
            <a:p>
              <a:r>
                <a:rPr lang="en-US" altLang="zh-CN" sz="1200" b="1" dirty="0">
                  <a:latin typeface="+mn-ea"/>
                  <a:ea typeface="+mn-ea"/>
                  <a:cs typeface="Arial" pitchFamily="34" charset="0"/>
                </a:rPr>
                <a:t>2</a:t>
              </a:r>
              <a:endParaRPr lang="zh-CN" altLang="en-US" sz="1200" b="1" dirty="0">
                <a:latin typeface="+mn-ea"/>
                <a:ea typeface="+mn-ea"/>
                <a:cs typeface="Arial" pitchFamily="34" charset="0"/>
              </a:endParaRPr>
            </a:p>
          </p:txBody>
        </p:sp>
        <p:sp>
          <p:nvSpPr>
            <p:cNvPr id="22" name="TextBox 21"/>
            <p:cNvSpPr txBox="1"/>
            <p:nvPr/>
          </p:nvSpPr>
          <p:spPr>
            <a:xfrm>
              <a:off x="4404928" y="5019740"/>
              <a:ext cx="279244" cy="276999"/>
            </a:xfrm>
            <a:prstGeom prst="rect">
              <a:avLst/>
            </a:prstGeom>
            <a:noFill/>
          </p:spPr>
          <p:txBody>
            <a:bodyPr wrap="none" rtlCol="0">
              <a:spAutoFit/>
            </a:bodyPr>
            <a:lstStyle/>
            <a:p>
              <a:r>
                <a:rPr lang="en-US" altLang="zh-CN" sz="1200" b="1" dirty="0">
                  <a:latin typeface="+mn-ea"/>
                  <a:ea typeface="+mn-ea"/>
                  <a:cs typeface="Arial" pitchFamily="34" charset="0"/>
                </a:rPr>
                <a:t>1</a:t>
              </a:r>
              <a:endParaRPr lang="zh-CN" altLang="en-US" sz="1200" b="1" dirty="0">
                <a:latin typeface="+mn-ea"/>
                <a:ea typeface="+mn-ea"/>
                <a:cs typeface="Arial" pitchFamily="34" charset="0"/>
              </a:endParaRPr>
            </a:p>
          </p:txBody>
        </p:sp>
        <p:cxnSp>
          <p:nvCxnSpPr>
            <p:cNvPr id="23" name="直接连接符 22"/>
            <p:cNvCxnSpPr/>
            <p:nvPr/>
          </p:nvCxnSpPr>
          <p:spPr bwMode="auto">
            <a:xfrm flipH="1" flipV="1">
              <a:off x="6241132" y="4443675"/>
              <a:ext cx="1990" cy="612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4" name="TextBox 23"/>
            <p:cNvSpPr txBox="1"/>
            <p:nvPr/>
          </p:nvSpPr>
          <p:spPr>
            <a:xfrm>
              <a:off x="6097116" y="5019740"/>
              <a:ext cx="279244" cy="276999"/>
            </a:xfrm>
            <a:prstGeom prst="rect">
              <a:avLst/>
            </a:prstGeom>
            <a:noFill/>
          </p:spPr>
          <p:txBody>
            <a:bodyPr wrap="none" rtlCol="0">
              <a:spAutoFit/>
            </a:bodyPr>
            <a:lstStyle/>
            <a:p>
              <a:r>
                <a:rPr lang="en-US" altLang="zh-CN" sz="1200" b="1" dirty="0">
                  <a:latin typeface="+mn-ea"/>
                  <a:ea typeface="+mn-ea"/>
                  <a:cs typeface="Arial" pitchFamily="34" charset="0"/>
                </a:rPr>
                <a:t>3</a:t>
              </a:r>
              <a:endParaRPr lang="zh-CN" altLang="en-US" sz="1200" b="1" dirty="0">
                <a:latin typeface="+mn-ea"/>
                <a:ea typeface="+mn-ea"/>
                <a:cs typeface="Arial" pitchFamily="34" charset="0"/>
              </a:endParaRPr>
            </a:p>
          </p:txBody>
        </p:sp>
        <p:sp>
          <p:nvSpPr>
            <p:cNvPr id="25" name="矩形 24"/>
            <p:cNvSpPr/>
            <p:nvPr/>
          </p:nvSpPr>
          <p:spPr>
            <a:xfrm>
              <a:off x="2611661" y="5726919"/>
              <a:ext cx="9721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Serial port</a:t>
              </a:r>
              <a:endParaRPr lang="zh-CN" altLang="en-US" sz="1200" dirty="0">
                <a:solidFill>
                  <a:schemeClr val="tx1"/>
                </a:solidFill>
                <a:latin typeface="+mn-ea"/>
                <a:cs typeface="Arial" pitchFamily="34" charset="0"/>
              </a:endParaRPr>
            </a:p>
          </p:txBody>
        </p:sp>
        <p:sp>
          <p:nvSpPr>
            <p:cNvPr id="26" name="矩形 25"/>
            <p:cNvSpPr/>
            <p:nvPr/>
          </p:nvSpPr>
          <p:spPr>
            <a:xfrm>
              <a:off x="2387589" y="5732422"/>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1</a:t>
              </a:r>
              <a:endParaRPr lang="zh-CN" altLang="en-US" sz="1200" dirty="0">
                <a:solidFill>
                  <a:schemeClr val="tx1"/>
                </a:solidFill>
                <a:latin typeface="+mn-ea"/>
                <a:cs typeface="Arial" pitchFamily="34" charset="0"/>
              </a:endParaRPr>
            </a:p>
          </p:txBody>
        </p:sp>
        <p:sp>
          <p:nvSpPr>
            <p:cNvPr id="27" name="矩形 26"/>
            <p:cNvSpPr/>
            <p:nvPr/>
          </p:nvSpPr>
          <p:spPr>
            <a:xfrm>
              <a:off x="3785963" y="5753303"/>
              <a:ext cx="1936168" cy="216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mini SAS HD expansion port</a:t>
              </a:r>
              <a:endParaRPr lang="zh-CN" altLang="en-US" sz="1200" dirty="0">
                <a:solidFill>
                  <a:schemeClr val="tx1"/>
                </a:solidFill>
                <a:latin typeface="+mn-ea"/>
                <a:cs typeface="Arial" pitchFamily="34" charset="0"/>
              </a:endParaRPr>
            </a:p>
          </p:txBody>
        </p:sp>
        <p:sp>
          <p:nvSpPr>
            <p:cNvPr id="28" name="矩形 27"/>
            <p:cNvSpPr/>
            <p:nvPr/>
          </p:nvSpPr>
          <p:spPr>
            <a:xfrm>
              <a:off x="3561892" y="5710961"/>
              <a:ext cx="224073" cy="29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2</a:t>
              </a:r>
              <a:endParaRPr lang="zh-CN" altLang="en-US" sz="1200" dirty="0">
                <a:solidFill>
                  <a:schemeClr val="tx1"/>
                </a:solidFill>
                <a:latin typeface="+mn-ea"/>
                <a:cs typeface="Arial" pitchFamily="34" charset="0"/>
              </a:endParaRPr>
            </a:p>
          </p:txBody>
        </p:sp>
        <p:sp>
          <p:nvSpPr>
            <p:cNvPr id="29" name="矩形 28"/>
            <p:cNvSpPr/>
            <p:nvPr/>
          </p:nvSpPr>
          <p:spPr>
            <a:xfrm>
              <a:off x="5994710" y="5624023"/>
              <a:ext cx="1432112" cy="252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200" dirty="0">
                  <a:solidFill>
                    <a:schemeClr val="tx1"/>
                  </a:solidFill>
                  <a:latin typeface="+mn-ea"/>
                  <a:cs typeface="Arial" pitchFamily="34" charset="0"/>
                </a:rPr>
                <a:t>Disk enclosure ID display</a:t>
              </a:r>
              <a:endParaRPr lang="zh-CN" altLang="en-US" sz="1200" dirty="0">
                <a:solidFill>
                  <a:schemeClr val="tx1"/>
                </a:solidFill>
                <a:latin typeface="+mn-ea"/>
                <a:cs typeface="Arial" pitchFamily="34" charset="0"/>
              </a:endParaRPr>
            </a:p>
          </p:txBody>
        </p:sp>
        <p:sp>
          <p:nvSpPr>
            <p:cNvPr id="30" name="矩形 29"/>
            <p:cNvSpPr/>
            <p:nvPr/>
          </p:nvSpPr>
          <p:spPr>
            <a:xfrm>
              <a:off x="5742260" y="5624024"/>
              <a:ext cx="221670" cy="329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schemeClr val="tx1"/>
                  </a:solidFill>
                  <a:latin typeface="+mn-ea"/>
                  <a:cs typeface="Arial" pitchFamily="34" charset="0"/>
                </a:rPr>
                <a:t>3</a:t>
              </a:r>
              <a:endParaRPr lang="zh-CN" altLang="en-US" sz="1200" dirty="0">
                <a:solidFill>
                  <a:schemeClr val="tx1"/>
                </a:solidFill>
                <a:latin typeface="+mn-ea"/>
                <a:cs typeface="Arial" pitchFamily="34" charset="0"/>
              </a:endParaRPr>
            </a:p>
          </p:txBody>
        </p:sp>
      </p:grpSp>
      <p:sp>
        <p:nvSpPr>
          <p:cNvPr id="3" name="文本占位符 2"/>
          <p:cNvSpPr>
            <a:spLocks noGrp="1"/>
          </p:cNvSpPr>
          <p:nvPr>
            <p:ph type="body" sz="quarter" idx="12"/>
          </p:nvPr>
        </p:nvSpPr>
        <p:spPr/>
        <p:txBody>
          <a:bodyPr/>
          <a:lstStyle/>
          <a:p>
            <a:r>
              <a:rPr lang="en-US" altLang="zh-CN" dirty="0" smtClean="0"/>
              <a:t>2 U </a:t>
            </a:r>
            <a:r>
              <a:rPr lang="en-US" altLang="zh-CN" dirty="0"/>
              <a:t>2.5-inch Disk Enclosure</a:t>
            </a:r>
            <a:endParaRPr lang="zh-CN" altLang="en-US" dirty="0"/>
          </a:p>
        </p:txBody>
      </p:sp>
    </p:spTree>
    <p:extLst>
      <p:ext uri="{BB962C8B-B14F-4D97-AF65-F5344CB8AC3E}">
        <p14:creationId xmlns:p14="http://schemas.microsoft.com/office/powerpoint/2010/main" val="987621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smtClean="0"/>
              <a:t>4 U 3.5-inch Disk Enclosure</a:t>
            </a:r>
            <a:endParaRPr lang="zh-CN" altLang="en-US" dirty="0"/>
          </a:p>
        </p:txBody>
      </p:sp>
      <p:grpSp>
        <p:nvGrpSpPr>
          <p:cNvPr id="5" name="组合 4"/>
          <p:cNvGrpSpPr/>
          <p:nvPr/>
        </p:nvGrpSpPr>
        <p:grpSpPr>
          <a:xfrm>
            <a:off x="1307468" y="1233489"/>
            <a:ext cx="10165395" cy="4964967"/>
            <a:chOff x="2279650" y="1398471"/>
            <a:chExt cx="8402377" cy="4805844"/>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9650" y="1398471"/>
              <a:ext cx="5796570" cy="2028108"/>
            </a:xfrm>
            <a:prstGeom prst="rect">
              <a:avLst/>
            </a:prstGeom>
            <a:noFill/>
            <a:ln w="9525">
              <a:noFill/>
              <a:miter lim="800000"/>
              <a:headEnd/>
              <a:tailEnd/>
            </a:ln>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79651" y="3642242"/>
              <a:ext cx="5652553" cy="2228676"/>
            </a:xfrm>
            <a:prstGeom prst="rect">
              <a:avLst/>
            </a:prstGeom>
            <a:noFill/>
            <a:ln w="9525">
              <a:noFill/>
              <a:miter lim="800000"/>
              <a:headEnd/>
              <a:tailEnd/>
            </a:ln>
          </p:spPr>
        </p:pic>
        <p:sp>
          <p:nvSpPr>
            <p:cNvPr id="11" name="矩形 10"/>
            <p:cNvSpPr/>
            <p:nvPr/>
          </p:nvSpPr>
          <p:spPr bwMode="auto">
            <a:xfrm>
              <a:off x="6240016" y="2118204"/>
              <a:ext cx="1584176" cy="294321"/>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12" name="直接连接符 11"/>
            <p:cNvCxnSpPr>
              <a:stCxn id="20" idx="1"/>
            </p:cNvCxnSpPr>
            <p:nvPr/>
          </p:nvCxnSpPr>
          <p:spPr bwMode="auto">
            <a:xfrm flipH="1">
              <a:off x="7851736" y="1882150"/>
              <a:ext cx="591818" cy="336998"/>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20" name="Rectangle 43"/>
            <p:cNvSpPr>
              <a:spLocks noChangeArrowheads="1"/>
            </p:cNvSpPr>
            <p:nvPr/>
          </p:nvSpPr>
          <p:spPr bwMode="auto">
            <a:xfrm>
              <a:off x="8443554" y="1411608"/>
              <a:ext cx="1841458" cy="941084"/>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rPr>
                <a:t>3.5-inch disk unit </a:t>
              </a:r>
              <a:endParaRPr lang="zh-CN" altLang="en-US" sz="1200" b="1"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No disk connector</a:t>
              </a: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6 Gbit/s NL-SAS disks</a:t>
              </a:r>
              <a:endParaRPr lang="zh-CN" altLang="en-US" sz="1200" dirty="0">
                <a:latin typeface="+mn-ea"/>
                <a:ea typeface="+mn-ea"/>
              </a:endParaRPr>
            </a:p>
          </p:txBody>
        </p:sp>
        <p:sp>
          <p:nvSpPr>
            <p:cNvPr id="21" name="矩形 20"/>
            <p:cNvSpPr/>
            <p:nvPr/>
          </p:nvSpPr>
          <p:spPr bwMode="auto">
            <a:xfrm>
              <a:off x="6636060" y="4752785"/>
              <a:ext cx="1296144" cy="1152128"/>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22" name="直接连接符 21"/>
            <p:cNvCxnSpPr>
              <a:stCxn id="23" idx="1"/>
              <a:endCxn id="21" idx="3"/>
            </p:cNvCxnSpPr>
            <p:nvPr/>
          </p:nvCxnSpPr>
          <p:spPr bwMode="auto">
            <a:xfrm flipH="1" flipV="1">
              <a:off x="7932204" y="5328849"/>
              <a:ext cx="144016" cy="207889"/>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23" name="Rectangle 45"/>
            <p:cNvSpPr>
              <a:spLocks noChangeArrowheads="1"/>
            </p:cNvSpPr>
            <p:nvPr/>
          </p:nvSpPr>
          <p:spPr bwMode="auto">
            <a:xfrm>
              <a:off x="8076220" y="4869160"/>
              <a:ext cx="2605807" cy="1335155"/>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buClr>
                  <a:schemeClr val="tx1"/>
                </a:buClr>
                <a:buSzPct val="60000"/>
                <a:defRPr/>
              </a:pPr>
              <a:r>
                <a:rPr lang="en-US" altLang="zh-CN" sz="1200" b="1" dirty="0">
                  <a:latin typeface="+mn-ea"/>
                  <a:ea typeface="+mn-ea"/>
                </a:rPr>
                <a:t>600 W power module</a:t>
              </a:r>
            </a:p>
            <a:p>
              <a:pPr marL="174625" indent="-174625" defTabSz="858838">
                <a:buClr>
                  <a:srgbClr val="990000"/>
                </a:buClr>
                <a:buSzPct val="60000"/>
                <a:buFont typeface="Wingdings" pitchFamily="2" charset="2"/>
                <a:buChar char="l"/>
                <a:defRPr/>
              </a:pPr>
              <a:r>
                <a:rPr lang="en-US" altLang="zh-CN" sz="1200" dirty="0">
                  <a:latin typeface="+mn-ea"/>
                  <a:ea typeface="+mn-ea"/>
                </a:rPr>
                <a:t>1+1 redundancy</a:t>
              </a:r>
            </a:p>
            <a:p>
              <a:pPr marL="174625" indent="-174625" defTabSz="858838">
                <a:buClr>
                  <a:srgbClr val="990000"/>
                </a:buClr>
                <a:buSzPct val="60000"/>
                <a:buFont typeface="Wingdings" pitchFamily="2" charset="2"/>
                <a:buChar char="l"/>
                <a:defRPr/>
              </a:pPr>
              <a:r>
                <a:rPr lang="en-US" altLang="zh-CN" sz="1200" dirty="0">
                  <a:latin typeface="+mn-ea"/>
                  <a:ea typeface="+mn-ea"/>
                </a:rPr>
                <a:t>Fan modules integrated into a disk enclosure</a:t>
              </a:r>
            </a:p>
            <a:p>
              <a:pPr marL="174625" indent="-174625" defTabSz="858838">
                <a:buClr>
                  <a:srgbClr val="990000"/>
                </a:buClr>
                <a:buSzPct val="60000"/>
                <a:buFont typeface="Wingdings" pitchFamily="2" charset="2"/>
                <a:buChar char="l"/>
                <a:defRPr/>
              </a:pPr>
              <a:r>
                <a:rPr lang="en-US" altLang="zh-CN" sz="1200" dirty="0">
                  <a:latin typeface="+mn-ea"/>
                  <a:ea typeface="+mn-ea"/>
                </a:rPr>
                <a:t>Support for DC (-48 </a:t>
              </a:r>
              <a:r>
                <a:rPr lang="en-US" altLang="zh-CN" sz="1200" dirty="0">
                  <a:solidFill>
                    <a:srgbClr val="000000"/>
                  </a:solidFill>
                  <a:latin typeface="+mn-ea"/>
                  <a:ea typeface="+mn-ea"/>
                </a:rPr>
                <a:t>V)</a:t>
              </a:r>
              <a:r>
                <a:rPr lang="en-US" altLang="zh-CN" sz="1200" dirty="0">
                  <a:latin typeface="+mn-ea"/>
                  <a:ea typeface="+mn-ea"/>
                </a:rPr>
                <a:t>/AC (90 V to 240 </a:t>
              </a:r>
              <a:r>
                <a:rPr lang="en-US" altLang="zh-CN" sz="1200" dirty="0">
                  <a:solidFill>
                    <a:srgbClr val="000000"/>
                  </a:solidFill>
                  <a:latin typeface="+mn-ea"/>
                  <a:ea typeface="+mn-ea"/>
                </a:rPr>
                <a:t>V)</a:t>
              </a:r>
              <a:endParaRPr lang="en-US" altLang="zh-CN" sz="1200" dirty="0">
                <a:latin typeface="+mn-ea"/>
                <a:ea typeface="+mn-ea"/>
              </a:endParaRPr>
            </a:p>
            <a:p>
              <a:pPr marL="174625" indent="-174625" defTabSz="858838">
                <a:buClr>
                  <a:srgbClr val="990000"/>
                </a:buClr>
                <a:buSzPct val="60000"/>
                <a:buFont typeface="Wingdings" pitchFamily="2" charset="2"/>
                <a:buChar char="l"/>
                <a:defRPr/>
              </a:pPr>
              <a:r>
                <a:rPr lang="en-US" altLang="zh-CN" sz="1200" dirty="0">
                  <a:latin typeface="+mn-ea"/>
                  <a:ea typeface="+mn-ea"/>
                </a:rPr>
                <a:t>Support </a:t>
              </a:r>
              <a:r>
                <a:rPr lang="en-US" altLang="zh-CN" sz="1200" dirty="0">
                  <a:solidFill>
                    <a:srgbClr val="000000"/>
                  </a:solidFill>
                  <a:latin typeface="+mn-ea"/>
                  <a:ea typeface="+mn-ea"/>
                </a:rPr>
                <a:t>for</a:t>
              </a:r>
              <a:r>
                <a:rPr lang="en-US" altLang="zh-CN" sz="1200" dirty="0">
                  <a:latin typeface="+mn-ea"/>
                  <a:ea typeface="+mn-ea"/>
                </a:rPr>
                <a:t> 240 V high-voltage DC</a:t>
              </a:r>
              <a:endParaRPr lang="zh-CN" altLang="en-US" sz="1200" dirty="0">
                <a:latin typeface="+mn-ea"/>
                <a:ea typeface="+mn-ea"/>
              </a:endParaRPr>
            </a:p>
          </p:txBody>
        </p:sp>
        <p:sp>
          <p:nvSpPr>
            <p:cNvPr id="28" name="矩形 27"/>
            <p:cNvSpPr/>
            <p:nvPr/>
          </p:nvSpPr>
          <p:spPr bwMode="auto">
            <a:xfrm>
              <a:off x="6636060" y="3564653"/>
              <a:ext cx="1296144" cy="1152128"/>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29" name="直接连接符 28"/>
            <p:cNvCxnSpPr>
              <a:stCxn id="30" idx="1"/>
              <a:endCxn id="28" idx="3"/>
            </p:cNvCxnSpPr>
            <p:nvPr/>
          </p:nvCxnSpPr>
          <p:spPr bwMode="auto">
            <a:xfrm flipH="1">
              <a:off x="7932204" y="4110644"/>
              <a:ext cx="280949" cy="30073"/>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30" name="Rectangle 45"/>
            <p:cNvSpPr>
              <a:spLocks noChangeArrowheads="1"/>
            </p:cNvSpPr>
            <p:nvPr/>
          </p:nvSpPr>
          <p:spPr bwMode="auto">
            <a:xfrm>
              <a:off x="8213153" y="3443067"/>
              <a:ext cx="2468873" cy="1335155"/>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buClr>
                  <a:schemeClr val="tx1"/>
                </a:buClr>
                <a:buSzPct val="60000"/>
                <a:defRPr/>
              </a:pPr>
              <a:r>
                <a:rPr lang="en-US" altLang="zh-CN" sz="1200" b="1" dirty="0">
                  <a:latin typeface="+mn-ea"/>
                  <a:ea typeface="+mn-ea"/>
                </a:rPr>
                <a:t>Fan module</a:t>
              </a:r>
            </a:p>
            <a:p>
              <a:pPr marL="174625" indent="-174625" defTabSz="858838">
                <a:buClr>
                  <a:srgbClr val="990000"/>
                </a:buClr>
                <a:buSzPct val="60000"/>
                <a:buFont typeface="Wingdings" pitchFamily="2" charset="2"/>
                <a:buChar char="l"/>
                <a:defRPr/>
              </a:pPr>
              <a:r>
                <a:rPr lang="en-US" altLang="zh-CN" sz="1200" dirty="0">
                  <a:solidFill>
                    <a:srgbClr val="000000"/>
                  </a:solidFill>
                  <a:latin typeface="+mn-ea"/>
                  <a:ea typeface="+mn-ea"/>
                </a:rPr>
                <a:t>2 </a:t>
              </a:r>
              <a:r>
                <a:rPr lang="en-US" altLang="zh-CN" sz="1200" dirty="0">
                  <a:latin typeface="+mn-ea"/>
                  <a:ea typeface="+mn-ea"/>
                </a:rPr>
                <a:t>fan modules (2 fan modules and 2 power modules compose </a:t>
              </a:r>
              <a:r>
                <a:rPr lang="en-US" altLang="zh-CN" sz="1200" dirty="0">
                  <a:solidFill>
                    <a:srgbClr val="000000"/>
                  </a:solidFill>
                  <a:latin typeface="+mn-ea"/>
                  <a:ea typeface="+mn-ea"/>
                </a:rPr>
                <a:t>a </a:t>
              </a:r>
              <a:r>
                <a:rPr lang="en-US" altLang="zh-CN" sz="1200" dirty="0">
                  <a:latin typeface="+mn-ea"/>
                  <a:ea typeface="+mn-ea"/>
                </a:rPr>
                <a:t>heat dissipation module.)</a:t>
              </a:r>
            </a:p>
            <a:p>
              <a:pPr marL="174625" indent="-174625" defTabSz="858838">
                <a:buClr>
                  <a:srgbClr val="990000"/>
                </a:buClr>
                <a:buSzPct val="60000"/>
                <a:buFont typeface="Wingdings" pitchFamily="2" charset="2"/>
                <a:buChar char="l"/>
                <a:defRPr/>
              </a:pPr>
              <a:r>
                <a:rPr lang="en-US" altLang="zh-CN" sz="1200" dirty="0">
                  <a:latin typeface="+mn-ea"/>
                  <a:ea typeface="+mn-ea"/>
                </a:rPr>
                <a:t>5+1 redundant fan modules in a disk enclosure</a:t>
              </a:r>
            </a:p>
            <a:p>
              <a:pPr marL="174625" indent="-174625" defTabSz="858838">
                <a:buClr>
                  <a:srgbClr val="990000"/>
                </a:buClr>
                <a:buSzPct val="60000"/>
                <a:buFont typeface="Wingdings" pitchFamily="2" charset="2"/>
                <a:buChar char="l"/>
                <a:defRPr/>
              </a:pPr>
              <a:r>
                <a:rPr lang="en-US" altLang="zh-CN" sz="1200" dirty="0">
                  <a:latin typeface="+mn-ea"/>
                  <a:ea typeface="+mn-ea"/>
                </a:rPr>
                <a:t>High-speed fans</a:t>
              </a:r>
            </a:p>
          </p:txBody>
        </p:sp>
        <p:cxnSp>
          <p:nvCxnSpPr>
            <p:cNvPr id="33" name="直接连接符 32"/>
            <p:cNvCxnSpPr/>
            <p:nvPr/>
          </p:nvCxnSpPr>
          <p:spPr bwMode="auto">
            <a:xfrm flipV="1">
              <a:off x="5483932" y="2710477"/>
              <a:ext cx="2952092" cy="818173"/>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34" name="Rectangle 43"/>
            <p:cNvSpPr>
              <a:spLocks noChangeArrowheads="1"/>
            </p:cNvSpPr>
            <p:nvPr/>
          </p:nvSpPr>
          <p:spPr bwMode="auto">
            <a:xfrm>
              <a:off x="8437264" y="2407457"/>
              <a:ext cx="1937025" cy="941910"/>
            </a:xfrm>
            <a:prstGeom prst="rect">
              <a:avLst/>
            </a:prstGeom>
            <a:solidFill>
              <a:srgbClr val="EAEAEA"/>
            </a:solidFill>
            <a:ln w="9525">
              <a:solidFill>
                <a:srgbClr val="DDDDDD"/>
              </a:solidFill>
              <a:miter lim="800000"/>
              <a:headEnd/>
              <a:tailEnd/>
            </a:ln>
          </p:spPr>
          <p:txBody>
            <a:bodyPr wrap="square" lIns="85862" tIns="42931" rIns="85862" bIns="42931">
              <a:spAutoFit/>
            </a:bodyPr>
            <a:lstStyle/>
            <a:p>
              <a:pPr marL="174625" indent="-174625" defTabSz="858838">
                <a:lnSpc>
                  <a:spcPct val="120000"/>
                </a:lnSpc>
                <a:buClr>
                  <a:schemeClr val="tx1"/>
                </a:buClr>
                <a:buSzPct val="60000"/>
                <a:defRPr/>
              </a:pPr>
              <a:r>
                <a:rPr lang="en-US" altLang="zh-CN" sz="1200" b="1" dirty="0">
                  <a:latin typeface="+mn-ea"/>
                  <a:ea typeface="+mn-ea"/>
                </a:rPr>
                <a:t>Expansion module</a:t>
              </a:r>
              <a:endParaRPr lang="zh-CN" altLang="en-US" sz="1200" b="1"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Dual expansion modules</a:t>
              </a:r>
              <a:endParaRPr lang="zh-CN" altLang="en-US" sz="1200" dirty="0">
                <a:latin typeface="+mn-ea"/>
                <a:ea typeface="+mn-ea"/>
              </a:endParaRPr>
            </a:p>
            <a:p>
              <a:pPr marL="174625" indent="-174625" defTabSz="858838">
                <a:lnSpc>
                  <a:spcPct val="120000"/>
                </a:lnSpc>
                <a:buClr>
                  <a:srgbClr val="990000"/>
                </a:buClr>
                <a:buSzPct val="60000"/>
                <a:buFont typeface="Wingdings" pitchFamily="2" charset="2"/>
                <a:buChar char="l"/>
                <a:defRPr/>
              </a:pPr>
              <a:r>
                <a:rPr lang="en-US" altLang="zh-CN" sz="1200" dirty="0">
                  <a:latin typeface="+mn-ea"/>
                  <a:ea typeface="+mn-ea"/>
                </a:rPr>
                <a:t>12 Gbit/s SAS uplink and downlink</a:t>
              </a:r>
              <a:endParaRPr lang="zh-CN" altLang="en-US" sz="1200" dirty="0">
                <a:latin typeface="+mn-ea"/>
                <a:ea typeface="+mn-ea"/>
              </a:endParaRPr>
            </a:p>
          </p:txBody>
        </p:sp>
        <p:sp>
          <p:nvSpPr>
            <p:cNvPr id="35" name="矩形 34"/>
            <p:cNvSpPr/>
            <p:nvPr/>
          </p:nvSpPr>
          <p:spPr bwMode="auto">
            <a:xfrm>
              <a:off x="3539716" y="4140717"/>
              <a:ext cx="3060340" cy="648072"/>
            </a:xfrm>
            <a:prstGeom prst="rect">
              <a:avLst/>
            </a:prstGeom>
            <a:noFill/>
            <a:ln w="19050">
              <a:solidFill>
                <a:srgbClr val="FF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200" dirty="0">
                <a:latin typeface="+mn-ea"/>
                <a:ea typeface="+mn-ea"/>
                <a:cs typeface="Arial" pitchFamily="34" charset="0"/>
              </a:endParaRPr>
            </a:p>
          </p:txBody>
        </p:sp>
        <p:cxnSp>
          <p:nvCxnSpPr>
            <p:cNvPr id="37" name="直接连接符 36"/>
            <p:cNvCxnSpPr/>
            <p:nvPr/>
          </p:nvCxnSpPr>
          <p:spPr bwMode="auto">
            <a:xfrm flipH="1">
              <a:off x="5447928" y="3636633"/>
              <a:ext cx="36004" cy="504085"/>
            </a:xfrm>
            <a:prstGeom prst="line">
              <a:avLst/>
            </a:prstGeom>
            <a:ln>
              <a:solidFill>
                <a:srgbClr val="FF0000"/>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54239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77" name="DtsShapeName" descr="E@D5E4EEE7305B4E@65E533B599032B6099:&gt;b9;M:JM47071!!!!!!BIHO@]m47071!!!!@683127110@5C54012C110@5C54012C!!!!!!!!!!!!!!!!!!!!!!!!!!!!!!!!!!!!!!!!!!!!!!!!!!!!9=2?^806&gt;4IT@VDH,HCD01BIHO@]{40297!!!!@57584E11014BG7892011014BG78920!!!!!!!!!!!!!!!!!!!!!!!!!!!!!!!!!!!!!!!!!!!!!!!!!!!!67D&gt;b67D&gt;b[05871,10!!!BIHO@]qSLRRtqds!@58954E1107DB60GDC61107DB60GDC6!!!!!!!!!!!!!!!!!!!!!!!!!!!!!!!!!!!!!!!!!!!!!!!!!!!!80DA\82;9S[40297!!!!!!BIHO@]{40297!!!!@57584511014BG7892011014BG78920!!!!!!!!!!!!!!!!!!!!!!!!!!!!!!!!!!!!!!!!!!!!!!!!!!!!83&lt;&gt;L83B&gt;GIT@VDH,B1E@CBIHO@]x11030903!@572194110533481C@@110533481C@@!!!!!!!!!!!!!!!!!!!!!!!!!!!!!!!!!!!!!!!!!!!!!!!!!!!!82@?M82CCRB70904@!!!!!BIHO@]b70904!!!!@440E541102E29680E@1102E29680E@!!!!!!!!!!!!!!!!!!!!!!!!!!!!!!!!!!!!!!!!!!!!!!!!!!!!82D?N84&gt;AjQ11008757!!!BIHO@]q11008757!@440E071102E244BC101102E244BC10!!!!!!!!!!!!!!!!!!!!!!!!!!!!!!!!!!!!!!!!!!!!!!!!!!!!9:H;e808AKR11031211!!!BIHO@]r11031211!@44BD@71102E244B7DE1102E244B7DE!!!!!!!!!!!!!!!!!!!!!!!!!!!!!!!!!!!!!!!!!!!!!!!!!!!!82=&gt;E82&lt;9ZM11026594!!!BIHO@]m11026594!@44BBED1102E244B06G1102E244B06G!!!!!!!!!!!!!!!!!!!!!!!!!!!!!!!!!!!!!!!!!!!!!!!!!!!!85@:885F:dU46848!!!!!!BIHO@]U46848!!!!!!!!!!11107DB6477E81107DB6477E8!!!!!!!!!!!!!!!!!!!!!!!!!!!!!!!!!!!!!!!!!!!!!!!!!!!!84J?V870@h[79843@!!!!!BIHO@]{79843!!!!@44BBEC1102E2385446bi`suds衡癌泞变!啪半乳肮踩翱/qqu!!!!!!!!!!!!!!!!!!!!!!!!!!!!!!!!!!!!!!!!!!!!!!!!!!!!!!!!!!!!!!!!!!!!!!!!!!!!!!!!!!!!!!!!!!!!!!!!!!!!!!!!!!!!!!!!!!!!!!!!!!!!!!!!!!!!!!!!!!!!!!!!!!!!!!!!!!!!!!!!!!!!!!!!!!!!!!!!!!!!!!!!!!!!!!!!!!!!!!!!!!!!!!!!!!!!!!!!!!!!!!!!!!!!!!!!!!!!!!!!!!!!!!!!!!!!!!!!!!!!!!!!!!!!!!!!!!!!!!!!!!!!!!!!!!!!!!!!!!!!!!!!!!!!!!!!!!!!!!!!!!!!!!!!!!!!!!!!!!!!!!!!!!!!!!!!!!!!!!!!!!!!!!!!!!!!!!!!!!!!!!!!!!!!!!!!!!!!!!!!!!!!!!!!!!!!!!!!!!!!!!!!!!!!!!!!!!!!!!!!!!!!!!!!!!!!!!!!!!!!!!!!!!!!!!!!!!!!!!!!!!!!!!!!!!!!!!!!!!!!!!!!!!!!!!!!!!!!!!!!!!!!!!!!!!!!!!!!!!!!!!!!!!!!!!!!!!!!!!!!!!!!!!!!!!!!!!!!!!!!!!!!!!!!!!!!!!!!!!!!!!!!!!!!!!!!!!!!!!!!!!!!!!!!!!!!!!!!!!!!!!!!!!!!!!!!!!!!!!!!!!!!!!!!!!!!!!!!!!!!!!!!!!!!!!!!!!!!!!!!!!!!!!!!!!!!!!!!!!!!!!!!!!!!!!!!!!!!!!!!!!!!!!!!!!!!!!!!!!!!!!!!!!!!!!!!!!!!!!!!!!!!!!!!!!!!!!!!!!!!!!!!!!!!!!!!!!!!!!!!!!!!!!!!!!!!!!!!!!!!!!!!!!!!!!!!!!!!!!!!!!!!!!!!!!!!!!!!!!!!!!!!!!!!!!!!!!!!!!!!!!!!!!!!!!!!!!!!!!!!!!!!!!!!!!!!!!!!!!!!!!!!!!!!!!!!!!!!!!!!!!!!!!!!!!!!!!!!!!!!!!!!!!!!!!!!!!!!!!!!!!!!!!!!!!!!!!!!!!!!!!!!!!!!!!!!!!!!!!!!!!!!!!!!!!!!!!!!!!!!!!!!!!!!!!!!!!!!!!!!!!!!!!!!!!!!!!!!!!!!!!!!!!!!!!!!!!!!!!!!!1!Y"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bg2"/>
            </a:solidFill>
            <a:miter lim="800000"/>
            <a:headEnd/>
            <a:tailEnd/>
          </a:ln>
        </p:spPr>
        <p:txBody>
          <a:bodyPr wrap="none" anchor="ctr"/>
          <a:lstStyle/>
          <a:p>
            <a:endParaRPr lang="zh-CN" altLang="en-US"/>
          </a:p>
        </p:txBody>
      </p:sp>
      <p:grpSp>
        <p:nvGrpSpPr>
          <p:cNvPr id="9" name="组合 8"/>
          <p:cNvGrpSpPr/>
          <p:nvPr/>
        </p:nvGrpSpPr>
        <p:grpSpPr>
          <a:xfrm>
            <a:off x="1451484" y="1558472"/>
            <a:ext cx="8838982" cy="4823278"/>
            <a:chOff x="-753332" y="164892"/>
            <a:chExt cx="10125375" cy="6101392"/>
          </a:xfrm>
        </p:grpSpPr>
        <p:pic>
          <p:nvPicPr>
            <p:cNvPr id="17" name="Picture 3" descr="F:\2011-10-12高密\效果图(20121010)\HDS-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508" y="1124744"/>
              <a:ext cx="9000492" cy="5141540"/>
            </a:xfrm>
            <a:prstGeom prst="rect">
              <a:avLst/>
            </a:prstGeom>
            <a:solidFill>
              <a:schemeClr val="accent1">
                <a:lumMod val="20000"/>
                <a:lumOff val="80000"/>
              </a:schemeClr>
            </a:solidFill>
            <a:ln w="12700"/>
          </p:spPr>
        </p:pic>
        <p:sp>
          <p:nvSpPr>
            <p:cNvPr id="23" name="线形标注 2(带强调线) 22"/>
            <p:cNvSpPr/>
            <p:nvPr/>
          </p:nvSpPr>
          <p:spPr bwMode="auto">
            <a:xfrm flipH="1">
              <a:off x="-753332" y="1529106"/>
              <a:ext cx="2733041" cy="637625"/>
            </a:xfrm>
            <a:prstGeom prst="accentCallout2">
              <a:avLst>
                <a:gd name="adj1" fmla="val 18750"/>
                <a:gd name="adj2" fmla="val -8333"/>
                <a:gd name="adj3" fmla="val 18750"/>
                <a:gd name="adj4" fmla="val -16667"/>
                <a:gd name="adj5" fmla="val 114056"/>
                <a:gd name="adj6" fmla="val -66354"/>
              </a:avLst>
            </a:prstGeom>
            <a:solidFill>
              <a:schemeClr val="bg1">
                <a:lumMod val="85000"/>
              </a:schemeClr>
            </a:solidFill>
            <a:ln w="12700"/>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Clr>
                  <a:srgbClr val="CC9900"/>
                </a:buClr>
                <a:buSzPct val="60000"/>
              </a:pPr>
              <a:r>
                <a:rPr lang="en-US" altLang="zh-CN" sz="1200" dirty="0" smtClean="0">
                  <a:solidFill>
                    <a:schemeClr val="tx1"/>
                  </a:solidFill>
                  <a:latin typeface="+mn-ea"/>
                  <a:cs typeface="Arial" pitchFamily="34" charset="0"/>
                </a:rPr>
                <a:t>Support </a:t>
              </a:r>
              <a:r>
                <a:rPr lang="en-US" altLang="zh-CN" sz="1200" dirty="0">
                  <a:solidFill>
                    <a:schemeClr val="tx1"/>
                  </a:solidFill>
                  <a:latin typeface="+mn-ea"/>
                  <a:cs typeface="Arial" pitchFamily="34" charset="0"/>
                </a:rPr>
                <a:t>for power-on and power-off of a single disk unit</a:t>
              </a:r>
            </a:p>
          </p:txBody>
        </p:sp>
        <p:pic>
          <p:nvPicPr>
            <p:cNvPr id="21" name="Picture 8" descr="F:\2011-10-12高密\效果图(20121010)\HDD-20121011-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166" y="482500"/>
              <a:ext cx="1944000" cy="926540"/>
            </a:xfrm>
            <a:prstGeom prst="rect">
              <a:avLst/>
            </a:prstGeom>
            <a:noFill/>
          </p:spPr>
        </p:pic>
        <p:sp>
          <p:nvSpPr>
            <p:cNvPr id="24" name="线形标注 2(带强调线) 23"/>
            <p:cNvSpPr/>
            <p:nvPr/>
          </p:nvSpPr>
          <p:spPr bwMode="auto">
            <a:xfrm>
              <a:off x="6507571" y="164892"/>
              <a:ext cx="2864472" cy="636421"/>
            </a:xfrm>
            <a:prstGeom prst="accentCallout2">
              <a:avLst>
                <a:gd name="adj1" fmla="val 18750"/>
                <a:gd name="adj2" fmla="val -8333"/>
                <a:gd name="adj3" fmla="val 18750"/>
                <a:gd name="adj4" fmla="val -16667"/>
                <a:gd name="adj5" fmla="val 281526"/>
                <a:gd name="adj6" fmla="val -44871"/>
              </a:avLst>
            </a:prstGeom>
            <a:solidFill>
              <a:schemeClr val="bg1">
                <a:lumMod val="85000"/>
              </a:schemeClr>
            </a:solidFill>
            <a:ln w="12700"/>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buClr>
                  <a:srgbClr val="CC9900"/>
                </a:buClr>
              </a:pPr>
              <a:r>
                <a:rPr lang="en-US" altLang="zh-CN" sz="1200" dirty="0">
                  <a:solidFill>
                    <a:schemeClr val="tx1"/>
                  </a:solidFill>
                  <a:latin typeface="+mn-ea"/>
                  <a:cs typeface="Arial" pitchFamily="34" charset="0"/>
                </a:rPr>
                <a:t>75 disks arranged in 5 lines and 15 rows</a:t>
              </a:r>
            </a:p>
            <a:p>
              <a:pPr>
                <a:buClr>
                  <a:srgbClr val="CC9900"/>
                </a:buClr>
                <a:buFont typeface="Wingdings" pitchFamily="2" charset="2"/>
                <a:buChar char="l"/>
              </a:pPr>
              <a:endParaRPr lang="zh-CN" altLang="en-US" sz="1400" dirty="0">
                <a:solidFill>
                  <a:schemeClr val="tx1"/>
                </a:solidFill>
                <a:latin typeface="+mn-ea"/>
                <a:cs typeface="Arial" pitchFamily="34" charset="0"/>
              </a:endParaRPr>
            </a:p>
          </p:txBody>
        </p:sp>
      </p:grpSp>
      <p:sp>
        <p:nvSpPr>
          <p:cNvPr id="3" name="文本占位符 2"/>
          <p:cNvSpPr>
            <a:spLocks noGrp="1"/>
          </p:cNvSpPr>
          <p:nvPr>
            <p:ph type="body" sz="quarter" idx="12"/>
          </p:nvPr>
        </p:nvSpPr>
        <p:spPr>
          <a:xfrm>
            <a:off x="1595500" y="410400"/>
            <a:ext cx="9831600" cy="593393"/>
          </a:xfrm>
        </p:spPr>
        <p:txBody>
          <a:bodyPr/>
          <a:lstStyle/>
          <a:p>
            <a:r>
              <a:rPr lang="en-US" altLang="zh-CN" sz="3200" dirty="0"/>
              <a:t>4 U 3.5-inch High-density Disk Enclosure (1)</a:t>
            </a:r>
            <a:endParaRPr lang="zh-CN" altLang="en-US" sz="3200" dirty="0"/>
          </a:p>
        </p:txBody>
      </p:sp>
    </p:spTree>
    <p:extLst>
      <p:ext uri="{BB962C8B-B14F-4D97-AF65-F5344CB8AC3E}">
        <p14:creationId xmlns:p14="http://schemas.microsoft.com/office/powerpoint/2010/main" val="2314881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77" name="DtsShapeName" descr="E@D5E4EEE7305B4E@65E533B599032B6099:&gt;b9;M:JM47071!!!!!!BIHO@]m47071!!!!@683127110@5C54012C110@5C54012C!!!!!!!!!!!!!!!!!!!!!!!!!!!!!!!!!!!!!!!!!!!!!!!!!!!!9=2?^806&gt;4IT@VDH,HCD01BIHO@]{40297!!!!@57584E11014BG7892011014BG78920!!!!!!!!!!!!!!!!!!!!!!!!!!!!!!!!!!!!!!!!!!!!!!!!!!!!67D&gt;b67D&gt;b[05871,10!!!BIHO@]qSLRRtqds!@58954E1107DB60GDC61107DB60GDC6!!!!!!!!!!!!!!!!!!!!!!!!!!!!!!!!!!!!!!!!!!!!!!!!!!!!80DA\82;9S[40297!!!!!!BIHO@]{40297!!!!@57584511014BG7892011014BG78920!!!!!!!!!!!!!!!!!!!!!!!!!!!!!!!!!!!!!!!!!!!!!!!!!!!!83&lt;&gt;L83B&gt;GIT@VDH,B1E@CBIHO@]x11030903!@572194110533481C@@110533481C@@!!!!!!!!!!!!!!!!!!!!!!!!!!!!!!!!!!!!!!!!!!!!!!!!!!!!82@?M82CCRB70904@!!!!!BIHO@]b70904!!!!@440E541102E29680E@1102E29680E@!!!!!!!!!!!!!!!!!!!!!!!!!!!!!!!!!!!!!!!!!!!!!!!!!!!!82D?N84&gt;AjQ11008757!!!BIHO@]q11008757!@440E071102E244BC101102E244BC10!!!!!!!!!!!!!!!!!!!!!!!!!!!!!!!!!!!!!!!!!!!!!!!!!!!!9:H;e808AKR11031211!!!BIHO@]r11031211!@44BD@71102E244B7DE1102E244B7DE!!!!!!!!!!!!!!!!!!!!!!!!!!!!!!!!!!!!!!!!!!!!!!!!!!!!82=&gt;E82&lt;9ZM11026594!!!BIHO@]m11026594!@44BBED1102E244B06G1102E244B06G!!!!!!!!!!!!!!!!!!!!!!!!!!!!!!!!!!!!!!!!!!!!!!!!!!!!85@:885F:dU46848!!!!!!BIHO@]U46848!!!!!!!!!!11107DB6477E81107DB6477E8!!!!!!!!!!!!!!!!!!!!!!!!!!!!!!!!!!!!!!!!!!!!!!!!!!!!84J?V870@h[79843@!!!!!BIHO@]{79843!!!!@44BBEC1102E2385446bi`suds衡癌泞变!啪半乳肮踩翱/qqu!!!!!!!!!!!!!!!!!!!!!!!!!!!!!!!!!!!!!!!!!!!!!!!!!!!!!!!!!!!!!!!!!!!!!!!!!!!!!!!!!!!!!!!!!!!!!!!!!!!!!!!!!!!!!!!!!!!!!!!!!!!!!!!!!!!!!!!!!!!!!!!!!!!!!!!!!!!!!!!!!!!!!!!!!!!!!!!!!!!!!!!!!!!!!!!!!!!!!!!!!!!!!!!!!!!!!!!!!!!!!!!!!!!!!!!!!!!!!!!!!!!!!!!!!!!!!!!!!!!!!!!!!!!!!!!!!!!!!!!!!!!!!!!!!!!!!!!!!!!!!!!!!!!!!!!!!!!!!!!!!!!!!!!!!!!!!!!!!!!!!!!!!!!!!!!!!!!!!!!!!!!!!!!!!!!!!!!!!!!!!!!!!!!!!!!!!!!!!!!!!!!!!!!!!!!!!!!!!!!!!!!!!!!!!!!!!!!!!!!!!!!!!!!!!!!!!!!!!!!!!!!!!!!!!!!!!!!!!!!!!!!!!!!!!!!!!!!!!!!!!!!!!!!!!!!!!!!!!!!!!!!!!!!!!!!!!!!!!!!!!!!!!!!!!!!!!!!!!!!!!!!!!!!!!!!!!!!!!!!!!!!!!!!!!!!!!!!!!!!!!!!!!!!!!!!!!!!!!!!!!!!!!!!!!!!!!!!!!!!!!!!!!!!!!!!!!!!!!!!!!!!!!!!!!!!!!!!!!!!!!!!!!!!!!!!!!!!!!!!!!!!!!!!!!!!!!!!!!!!!!!!!!!!!!!!!!!!!!!!!!!!!!!!!!!!!!!!!!!!!!!!!!!!!!!!!!!!!!!!!!!!!!!!!!!!!!!!!!!!!!!!!!!!!!!!!!!!!!!!!!!!!!!!!!!!!!!!!!!!!!!!!!!!!!!!!!!!!!!!!!!!!!!!!!!!!!!!!!!!!!!!!!!!!!!!!!!!!!!!!!!!!!!!!!!!!!!!!!!!!!!!!!!!!!!!!!!!!!!!!!!!!!!!!!!!!!!!!!!!!!!!!!!!!!!!!!!!!!!!!!!!!!!!!!!!!!!!!!!!!!!!!!!!!!!!!!!!!!!!!!!!!!!!!!!!!!!!!!!!!!!!!!!!!!!!!!!!!!!!!!!!!!!!!!!!!!!!!!!!!!!!!!!!!!!!!!!!!!!!!!!!!!!!!!!!!!!!!!!!!!1!Y"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bg2"/>
            </a:solidFill>
            <a:miter lim="800000"/>
            <a:headEnd/>
            <a:tailEnd/>
          </a:ln>
        </p:spPr>
        <p:txBody>
          <a:bodyPr wrap="none" anchor="ctr"/>
          <a:lstStyle/>
          <a:p>
            <a:endParaRPr lang="zh-CN" altLang="en-US"/>
          </a:p>
        </p:txBody>
      </p:sp>
      <p:pic>
        <p:nvPicPr>
          <p:cNvPr id="17" name="Picture 4" descr="F:\2011-10-12高密\效果图(20121010)\HDS-B-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3592" y="1055583"/>
            <a:ext cx="8136396" cy="4576724"/>
          </a:xfrm>
          <a:prstGeom prst="rect">
            <a:avLst/>
          </a:prstGeom>
          <a:noFill/>
        </p:spPr>
      </p:pic>
      <p:sp>
        <p:nvSpPr>
          <p:cNvPr id="20" name="线形标注 2(带强调线) 19"/>
          <p:cNvSpPr/>
          <p:nvPr/>
        </p:nvSpPr>
        <p:spPr bwMode="auto">
          <a:xfrm flipH="1">
            <a:off x="2387588" y="2132856"/>
            <a:ext cx="1583742" cy="504056"/>
          </a:xfrm>
          <a:prstGeom prst="accentCallout2">
            <a:avLst>
              <a:gd name="adj1" fmla="val 18750"/>
              <a:gd name="adj2" fmla="val -8333"/>
              <a:gd name="adj3" fmla="val 18750"/>
              <a:gd name="adj4" fmla="val -16667"/>
              <a:gd name="adj5" fmla="val 288764"/>
              <a:gd name="adj6" fmla="val -53190"/>
            </a:avLst>
          </a:prstGeom>
          <a:solidFill>
            <a:schemeClr val="bg1">
              <a:lumMod val="85000"/>
            </a:schemeClr>
          </a:solidFill>
          <a:ln w="12700"/>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Clr>
                <a:schemeClr val="bg1">
                  <a:lumMod val="50000"/>
                </a:schemeClr>
              </a:buClr>
              <a:buSzPct val="60000"/>
              <a:buFont typeface="Wingdings" panose="05000000000000000000" pitchFamily="2" charset="2"/>
              <a:buChar char="l"/>
              <a:defRPr/>
            </a:pPr>
            <a:r>
              <a:rPr lang="en-US" altLang="zh-CN" sz="1200" dirty="0">
                <a:solidFill>
                  <a:schemeClr val="tx1"/>
                </a:solidFill>
                <a:latin typeface="+mn-ea"/>
                <a:cs typeface="Arial" pitchFamily="34" charset="0"/>
              </a:rPr>
              <a:t>FRU PSU: 2+2 redundancy</a:t>
            </a:r>
          </a:p>
        </p:txBody>
      </p:sp>
      <p:sp>
        <p:nvSpPr>
          <p:cNvPr id="23" name="线形标注 2(带强调线) 22"/>
          <p:cNvSpPr/>
          <p:nvPr/>
        </p:nvSpPr>
        <p:spPr bwMode="auto">
          <a:xfrm>
            <a:off x="6996100" y="4676080"/>
            <a:ext cx="3600400" cy="949164"/>
          </a:xfrm>
          <a:prstGeom prst="accentCallout2">
            <a:avLst>
              <a:gd name="adj1" fmla="val 18750"/>
              <a:gd name="adj2" fmla="val -4598"/>
              <a:gd name="adj3" fmla="val 18750"/>
              <a:gd name="adj4" fmla="val -16667"/>
              <a:gd name="adj5" fmla="val -11172"/>
              <a:gd name="adj6" fmla="val -24948"/>
            </a:avLst>
          </a:prstGeom>
          <a:solidFill>
            <a:schemeClr val="bg1">
              <a:lumMod val="85000"/>
            </a:schemeClr>
          </a:solidFill>
          <a:ln w="12700"/>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a:buClr>
                <a:schemeClr val="bg1">
                  <a:lumMod val="50000"/>
                </a:schemeClr>
              </a:buClr>
              <a:buSzPct val="60000"/>
              <a:buFont typeface="Wingdings" panose="05000000000000000000" pitchFamily="2" charset="2"/>
              <a:buChar char="l"/>
              <a:defRPr/>
            </a:pPr>
            <a:r>
              <a:rPr lang="en-US" altLang="zh-CN" sz="1200" dirty="0">
                <a:solidFill>
                  <a:schemeClr val="tx1"/>
                </a:solidFill>
                <a:latin typeface="+mn-ea"/>
                <a:cs typeface="Arial" pitchFamily="34" charset="0"/>
              </a:rPr>
              <a:t>FRU cooling module redundantly configured</a:t>
            </a:r>
          </a:p>
          <a:p>
            <a:pPr marL="171450" indent="-171450">
              <a:buClr>
                <a:schemeClr val="bg1">
                  <a:lumMod val="50000"/>
                </a:schemeClr>
              </a:buClr>
              <a:buSzPct val="60000"/>
              <a:buFont typeface="Wingdings" panose="05000000000000000000" pitchFamily="2" charset="2"/>
              <a:buChar char="l"/>
              <a:defRPr/>
            </a:pPr>
            <a:r>
              <a:rPr lang="en-US" altLang="zh-CN" sz="1200" dirty="0">
                <a:latin typeface="+mn-ea"/>
                <a:cs typeface="Arial" pitchFamily="34" charset="0"/>
              </a:rPr>
              <a:t>16-level intelligent fan speed control, reducing power consumption and noise </a:t>
            </a:r>
            <a:endParaRPr lang="zh-CN" altLang="en-US" sz="1200" dirty="0">
              <a:latin typeface="+mn-ea"/>
              <a:cs typeface="Arial" pitchFamily="34" charset="0"/>
            </a:endParaRPr>
          </a:p>
          <a:p>
            <a:pPr marL="171450" indent="-171450">
              <a:buClr>
                <a:schemeClr val="bg1">
                  <a:lumMod val="50000"/>
                </a:schemeClr>
              </a:buClr>
              <a:buSzPct val="60000"/>
              <a:buFont typeface="Wingdings" panose="05000000000000000000" pitchFamily="2" charset="2"/>
              <a:buChar char="l"/>
              <a:defRPr/>
            </a:pPr>
            <a:endParaRPr lang="en-US" altLang="zh-CN" sz="1200" dirty="0">
              <a:solidFill>
                <a:schemeClr val="tx1"/>
              </a:solidFill>
              <a:latin typeface="+mn-ea"/>
              <a:cs typeface="Arial" pitchFamily="34" charset="0"/>
            </a:endParaRPr>
          </a:p>
        </p:txBody>
      </p:sp>
      <p:sp>
        <p:nvSpPr>
          <p:cNvPr id="24" name="线形标注 2(带强调线) 23"/>
          <p:cNvSpPr/>
          <p:nvPr/>
        </p:nvSpPr>
        <p:spPr bwMode="auto">
          <a:xfrm flipH="1">
            <a:off x="1739516" y="4941168"/>
            <a:ext cx="2627784" cy="1152128"/>
          </a:xfrm>
          <a:prstGeom prst="accentCallout2">
            <a:avLst>
              <a:gd name="adj1" fmla="val 18750"/>
              <a:gd name="adj2" fmla="val -8333"/>
              <a:gd name="adj3" fmla="val 18750"/>
              <a:gd name="adj4" fmla="val -16667"/>
              <a:gd name="adj5" fmla="val 14099"/>
              <a:gd name="adj6" fmla="val -67075"/>
            </a:avLst>
          </a:prstGeom>
          <a:solidFill>
            <a:schemeClr val="bg1">
              <a:lumMod val="85000"/>
            </a:schemeClr>
          </a:solidFill>
          <a:ln w="12700"/>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171450" lvl="0" indent="-171450">
              <a:buClr>
                <a:schemeClr val="bg1">
                  <a:lumMod val="50000"/>
                </a:schemeClr>
              </a:buClr>
              <a:buSzPct val="60000"/>
              <a:buFont typeface="Wingdings" panose="05000000000000000000" pitchFamily="2" charset="2"/>
              <a:buChar char="l"/>
              <a:defRPr/>
            </a:pPr>
            <a:r>
              <a:rPr lang="en-US" altLang="zh-CN" sz="1200" dirty="0">
                <a:solidFill>
                  <a:schemeClr val="tx1"/>
                </a:solidFill>
                <a:latin typeface="+mn-ea"/>
                <a:cs typeface="Arial" pitchFamily="34" charset="0"/>
              </a:rPr>
              <a:t>FRU SAS expansion module: 1+1 redundancy</a:t>
            </a:r>
          </a:p>
          <a:p>
            <a:pPr marL="171450" lvl="0" indent="-171450">
              <a:buClr>
                <a:schemeClr val="bg1">
                  <a:lumMod val="50000"/>
                </a:schemeClr>
              </a:buClr>
              <a:buSzPct val="60000"/>
              <a:buFont typeface="Wingdings" panose="05000000000000000000" pitchFamily="2" charset="2"/>
              <a:buChar char="l"/>
              <a:defRPr/>
            </a:pPr>
            <a:r>
              <a:rPr lang="en-US" altLang="zh-CN" sz="1200" dirty="0">
                <a:solidFill>
                  <a:schemeClr val="tx1"/>
                </a:solidFill>
                <a:latin typeface="+mn-ea"/>
                <a:cs typeface="Arial" pitchFamily="34" charset="0"/>
              </a:rPr>
              <a:t>Four 4-channel wide 6 Gbit/s SAS data links provided by each I/O module; mini SAS HD port</a:t>
            </a:r>
          </a:p>
        </p:txBody>
      </p:sp>
      <p:sp>
        <p:nvSpPr>
          <p:cNvPr id="3" name="文本占位符 2"/>
          <p:cNvSpPr>
            <a:spLocks noGrp="1"/>
          </p:cNvSpPr>
          <p:nvPr>
            <p:ph type="body" sz="quarter" idx="12"/>
          </p:nvPr>
        </p:nvSpPr>
        <p:spPr>
          <a:xfrm>
            <a:off x="1595500" y="410400"/>
            <a:ext cx="9831600" cy="593393"/>
          </a:xfrm>
        </p:spPr>
        <p:txBody>
          <a:bodyPr/>
          <a:lstStyle/>
          <a:p>
            <a:r>
              <a:rPr lang="en-US" altLang="zh-CN" sz="3200" dirty="0" smtClean="0"/>
              <a:t>4 U 3.5-inch High-density Disk Enclosure (2)</a:t>
            </a:r>
            <a:endParaRPr lang="zh-CN" altLang="en-US" sz="3200" dirty="0"/>
          </a:p>
        </p:txBody>
      </p:sp>
    </p:spTree>
    <p:extLst>
      <p:ext uri="{BB962C8B-B14F-4D97-AF65-F5344CB8AC3E}">
        <p14:creationId xmlns:p14="http://schemas.microsoft.com/office/powerpoint/2010/main" val="394831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79650" y="1952427"/>
            <a:ext cx="7592990" cy="3957414"/>
          </a:xfrm>
          <a:prstGeom prst="rect">
            <a:avLst/>
          </a:prstGeom>
          <a:noFill/>
          <a:ln w="9525">
            <a:solidFill>
              <a:schemeClr val="bg1">
                <a:lumMod val="85000"/>
              </a:schemeClr>
            </a:solidFill>
            <a:miter lim="800000"/>
            <a:headEnd/>
            <a:tailEnd/>
          </a:ln>
        </p:spPr>
      </p:pic>
      <p:sp>
        <p:nvSpPr>
          <p:cNvPr id="7" name="TextBox 6"/>
          <p:cNvSpPr txBox="1"/>
          <p:nvPr/>
        </p:nvSpPr>
        <p:spPr>
          <a:xfrm>
            <a:off x="7967861" y="1439079"/>
            <a:ext cx="2459391" cy="369332"/>
          </a:xfrm>
          <a:prstGeom prst="rect">
            <a:avLst/>
          </a:prstGeom>
          <a:noFill/>
        </p:spPr>
        <p:txBody>
          <a:bodyPr wrap="none" rtlCol="0">
            <a:spAutoFit/>
          </a:bodyPr>
          <a:lstStyle/>
          <a:p>
            <a:r>
              <a:rPr lang="en-US" altLang="zh-CN" sz="1800" dirty="0">
                <a:latin typeface="+mn-ea"/>
                <a:ea typeface="+mn-ea"/>
                <a:cs typeface="Arial" pitchFamily="34" charset="0"/>
              </a:rPr>
              <a:t>Disk enclosure cover</a:t>
            </a:r>
            <a:endParaRPr lang="zh-CN" altLang="en-US" sz="1800" dirty="0">
              <a:latin typeface="+mn-ea"/>
              <a:ea typeface="+mn-ea"/>
              <a:cs typeface="Arial" pitchFamily="34" charset="0"/>
            </a:endParaRPr>
          </a:p>
        </p:txBody>
      </p:sp>
      <p:cxnSp>
        <p:nvCxnSpPr>
          <p:cNvPr id="9" name="直接箭头连接符 8"/>
          <p:cNvCxnSpPr/>
          <p:nvPr/>
        </p:nvCxnSpPr>
        <p:spPr bwMode="auto">
          <a:xfrm flipV="1">
            <a:off x="7968282" y="1808411"/>
            <a:ext cx="648072" cy="504056"/>
          </a:xfrm>
          <a:prstGeom prst="straightConnector1">
            <a:avLst/>
          </a:prstGeom>
          <a:noFill/>
          <a:ln>
            <a:solidFill>
              <a:schemeClr val="tx1"/>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文本占位符 2"/>
          <p:cNvSpPr>
            <a:spLocks noGrp="1"/>
          </p:cNvSpPr>
          <p:nvPr>
            <p:ph type="body" sz="quarter" idx="12"/>
          </p:nvPr>
        </p:nvSpPr>
        <p:spPr>
          <a:xfrm>
            <a:off x="1595500" y="410400"/>
            <a:ext cx="9831600" cy="593393"/>
          </a:xfrm>
        </p:spPr>
        <p:txBody>
          <a:bodyPr/>
          <a:lstStyle/>
          <a:p>
            <a:r>
              <a:rPr lang="en-US" altLang="zh-CN" sz="3200" dirty="0"/>
              <a:t>4 U 3.5-inch High-density Disk Enclosure (3)</a:t>
            </a:r>
            <a:endParaRPr lang="zh-CN" altLang="en-US" sz="3200" dirty="0"/>
          </a:p>
        </p:txBody>
      </p:sp>
    </p:spTree>
    <p:extLst>
      <p:ext uri="{BB962C8B-B14F-4D97-AF65-F5344CB8AC3E}">
        <p14:creationId xmlns:p14="http://schemas.microsoft.com/office/powerpoint/2010/main" val="3952481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IP Scale-out (2 U)</a:t>
            </a:r>
            <a:endParaRPr lang="zh-CN" altLang="en-US" dirty="0"/>
          </a:p>
        </p:txBody>
      </p:sp>
      <p:grpSp>
        <p:nvGrpSpPr>
          <p:cNvPr id="20" name="组合 19"/>
          <p:cNvGrpSpPr/>
          <p:nvPr/>
        </p:nvGrpSpPr>
        <p:grpSpPr>
          <a:xfrm>
            <a:off x="1631504" y="1448780"/>
            <a:ext cx="8496746" cy="3708412"/>
            <a:chOff x="647056" y="1412776"/>
            <a:chExt cx="8388424" cy="3687314"/>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064" y="3068961"/>
              <a:ext cx="8316416" cy="1440159"/>
            </a:xfrm>
            <a:prstGeom prst="rect">
              <a:avLst/>
            </a:prstGeom>
            <a:noFill/>
            <a:ln w="9525">
              <a:noFill/>
              <a:miter lim="800000"/>
              <a:headEnd/>
              <a:tailEnd/>
            </a:ln>
          </p:spPr>
        </p:pic>
        <p:sp>
          <p:nvSpPr>
            <p:cNvPr id="6" name="圆角矩形 5"/>
            <p:cNvSpPr/>
            <p:nvPr/>
          </p:nvSpPr>
          <p:spPr bwMode="auto">
            <a:xfrm>
              <a:off x="2735288" y="3212976"/>
              <a:ext cx="576064" cy="576064"/>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800" dirty="0">
                <a:latin typeface="+mn-ea"/>
                <a:ea typeface="+mn-ea"/>
                <a:cs typeface="Arial" pitchFamily="34" charset="0"/>
              </a:endParaRPr>
            </a:p>
          </p:txBody>
        </p:sp>
        <p:sp>
          <p:nvSpPr>
            <p:cNvPr id="7" name="圆角矩形 6"/>
            <p:cNvSpPr/>
            <p:nvPr/>
          </p:nvSpPr>
          <p:spPr bwMode="auto">
            <a:xfrm>
              <a:off x="4175448" y="3212976"/>
              <a:ext cx="1152128" cy="36004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800" dirty="0">
                <a:latin typeface="+mn-ea"/>
                <a:ea typeface="+mn-ea"/>
                <a:cs typeface="Arial" pitchFamily="34" charset="0"/>
              </a:endParaRPr>
            </a:p>
          </p:txBody>
        </p:sp>
        <p:sp>
          <p:nvSpPr>
            <p:cNvPr id="8" name="矩形 7"/>
            <p:cNvSpPr/>
            <p:nvPr/>
          </p:nvSpPr>
          <p:spPr bwMode="auto">
            <a:xfrm>
              <a:off x="2663280" y="2276872"/>
              <a:ext cx="1656184" cy="432048"/>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lnSpc>
                  <a:spcPct val="80000"/>
                </a:lnSpc>
                <a:buClr>
                  <a:srgbClr val="CC9900"/>
                </a:buClr>
              </a:pPr>
              <a:r>
                <a:rPr lang="en-US" altLang="zh-CN" sz="1200" dirty="0">
                  <a:latin typeface="+mn-ea"/>
                  <a:ea typeface="+mn-ea"/>
                  <a:cs typeface="Arial" pitchFamily="34" charset="0"/>
                </a:rPr>
                <a:t>Front-end service port</a:t>
              </a:r>
              <a:endParaRPr lang="zh-CN" altLang="en-US" sz="1200" dirty="0">
                <a:latin typeface="+mn-ea"/>
                <a:ea typeface="+mn-ea"/>
                <a:cs typeface="Arial" pitchFamily="34" charset="0"/>
              </a:endParaRPr>
            </a:p>
          </p:txBody>
        </p:sp>
        <p:cxnSp>
          <p:nvCxnSpPr>
            <p:cNvPr id="9" name="肘形连接符 8"/>
            <p:cNvCxnSpPr>
              <a:stCxn id="6" idx="0"/>
              <a:endCxn id="8" idx="2"/>
            </p:cNvCxnSpPr>
            <p:nvPr/>
          </p:nvCxnSpPr>
          <p:spPr bwMode="auto">
            <a:xfrm rot="5400000" flipH="1" flipV="1">
              <a:off x="3005318" y="2726922"/>
              <a:ext cx="504056" cy="468052"/>
            </a:xfrm>
            <a:prstGeom prst="bentConnector3">
              <a:avLst>
                <a:gd name="adj1" fmla="val 50000"/>
              </a:avLst>
            </a:prstGeom>
            <a:ln w="1270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肘形连接符 9"/>
            <p:cNvCxnSpPr>
              <a:stCxn id="7" idx="0"/>
              <a:endCxn id="8" idx="2"/>
            </p:cNvCxnSpPr>
            <p:nvPr/>
          </p:nvCxnSpPr>
          <p:spPr bwMode="auto">
            <a:xfrm rot="16200000" flipV="1">
              <a:off x="3869414" y="2330878"/>
              <a:ext cx="504056" cy="1260140"/>
            </a:xfrm>
            <a:prstGeom prst="bentConnector3">
              <a:avLst>
                <a:gd name="adj1" fmla="val 72676"/>
              </a:avLst>
            </a:prstGeom>
            <a:ln w="1270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1" name="圆角矩形 10"/>
            <p:cNvSpPr/>
            <p:nvPr/>
          </p:nvSpPr>
          <p:spPr bwMode="auto">
            <a:xfrm>
              <a:off x="5759624" y="3140968"/>
              <a:ext cx="1152128" cy="432048"/>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800" dirty="0">
                <a:latin typeface="+mn-ea"/>
                <a:ea typeface="+mn-ea"/>
                <a:cs typeface="Arial" pitchFamily="34" charset="0"/>
              </a:endParaRPr>
            </a:p>
          </p:txBody>
        </p:sp>
        <p:cxnSp>
          <p:nvCxnSpPr>
            <p:cNvPr id="12" name="形状 15"/>
            <p:cNvCxnSpPr>
              <a:stCxn id="19" idx="0"/>
              <a:endCxn id="13" idx="2"/>
            </p:cNvCxnSpPr>
            <p:nvPr/>
          </p:nvCxnSpPr>
          <p:spPr bwMode="auto">
            <a:xfrm rot="16200000" flipV="1">
              <a:off x="5651612" y="2348880"/>
              <a:ext cx="576064" cy="1296144"/>
            </a:xfrm>
            <a:prstGeom prst="bentConnector3">
              <a:avLst>
                <a:gd name="adj1" fmla="val 50000"/>
              </a:avLst>
            </a:prstGeom>
            <a:ln w="19050">
              <a:solidFill>
                <a:srgbClr val="7030A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3" name="矩形 12"/>
            <p:cNvSpPr/>
            <p:nvPr/>
          </p:nvSpPr>
          <p:spPr bwMode="auto">
            <a:xfrm>
              <a:off x="4607496" y="2276872"/>
              <a:ext cx="1368152" cy="432048"/>
            </a:xfrm>
            <a:prstGeom prst="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200" dirty="0">
                  <a:latin typeface="+mn-ea"/>
                  <a:ea typeface="+mn-ea"/>
                  <a:cs typeface="Arial" pitchFamily="34" charset="0"/>
                </a:rPr>
                <a:t>Scale-out</a:t>
              </a:r>
              <a:r>
                <a:rPr lang="zh-CN" altLang="en-US" sz="1200" dirty="0">
                  <a:latin typeface="+mn-ea"/>
                  <a:ea typeface="+mn-ea"/>
                  <a:cs typeface="Arial" pitchFamily="34" charset="0"/>
                </a:rPr>
                <a:t> </a:t>
              </a:r>
              <a:r>
                <a:rPr lang="en-US" altLang="zh-CN" sz="1200" dirty="0">
                  <a:latin typeface="+mn-ea"/>
                  <a:ea typeface="+mn-ea"/>
                  <a:cs typeface="Arial" pitchFamily="34" charset="0"/>
                </a:rPr>
                <a:t>port</a:t>
              </a:r>
              <a:endParaRPr lang="zh-CN" altLang="en-US" sz="1200" dirty="0">
                <a:latin typeface="+mn-ea"/>
                <a:ea typeface="+mn-ea"/>
                <a:cs typeface="Arial" pitchFamily="34" charset="0"/>
              </a:endParaRPr>
            </a:p>
          </p:txBody>
        </p:sp>
        <p:sp>
          <p:nvSpPr>
            <p:cNvPr id="16" name="圆角矩形 15"/>
            <p:cNvSpPr/>
            <p:nvPr/>
          </p:nvSpPr>
          <p:spPr bwMode="auto">
            <a:xfrm>
              <a:off x="3383360" y="3356992"/>
              <a:ext cx="432048" cy="432048"/>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800" dirty="0">
                <a:latin typeface="+mn-ea"/>
                <a:ea typeface="+mn-ea"/>
                <a:cs typeface="Arial" pitchFamily="34" charset="0"/>
              </a:endParaRPr>
            </a:p>
          </p:txBody>
        </p:sp>
        <p:sp>
          <p:nvSpPr>
            <p:cNvPr id="17" name="矩形 16"/>
            <p:cNvSpPr/>
            <p:nvPr/>
          </p:nvSpPr>
          <p:spPr bwMode="auto">
            <a:xfrm>
              <a:off x="647056" y="2276872"/>
              <a:ext cx="1368152" cy="432048"/>
            </a:xfrm>
            <a:prstGeom prst="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200" dirty="0">
                  <a:latin typeface="+mn-ea"/>
                  <a:ea typeface="+mn-ea"/>
                  <a:cs typeface="Arial" pitchFamily="34" charset="0"/>
                </a:rPr>
                <a:t>Back-end port</a:t>
              </a:r>
              <a:endParaRPr lang="zh-CN" altLang="en-US" sz="1200" dirty="0">
                <a:latin typeface="+mn-ea"/>
                <a:ea typeface="+mn-ea"/>
                <a:cs typeface="Arial" pitchFamily="34" charset="0"/>
              </a:endParaRPr>
            </a:p>
          </p:txBody>
        </p:sp>
        <p:cxnSp>
          <p:nvCxnSpPr>
            <p:cNvPr id="18" name="肘形连接符 17"/>
            <p:cNvCxnSpPr>
              <a:stCxn id="16" idx="0"/>
              <a:endCxn id="17" idx="2"/>
            </p:cNvCxnSpPr>
            <p:nvPr/>
          </p:nvCxnSpPr>
          <p:spPr bwMode="auto">
            <a:xfrm rot="16200000" flipV="1">
              <a:off x="2141222" y="1898830"/>
              <a:ext cx="648072" cy="2268252"/>
            </a:xfrm>
            <a:prstGeom prst="bentConnector3">
              <a:avLst>
                <a:gd name="adj1" fmla="val 50000"/>
              </a:avLst>
            </a:prstGeom>
            <a:ln w="19050">
              <a:solidFill>
                <a:srgbClr val="00B0F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9" name="圆角矩形 18"/>
            <p:cNvSpPr/>
            <p:nvPr/>
          </p:nvSpPr>
          <p:spPr bwMode="auto">
            <a:xfrm>
              <a:off x="6335688" y="3284984"/>
              <a:ext cx="504056" cy="216024"/>
            </a:xfrm>
            <a:prstGeom prst="roundRect">
              <a:avLst/>
            </a:prstGeom>
            <a:noFill/>
            <a:ln w="19050">
              <a:solidFill>
                <a:srgbClr val="7030A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800" dirty="0">
                <a:latin typeface="+mn-ea"/>
                <a:ea typeface="+mn-ea"/>
                <a:cs typeface="Arial" pitchFamily="34" charset="0"/>
              </a:endParaRPr>
            </a:p>
          </p:txBody>
        </p:sp>
        <p:sp>
          <p:nvSpPr>
            <p:cNvPr id="42" name="矩形 41"/>
            <p:cNvSpPr/>
            <p:nvPr/>
          </p:nvSpPr>
          <p:spPr bwMode="auto">
            <a:xfrm>
              <a:off x="6156176" y="1412776"/>
              <a:ext cx="2376637" cy="864096"/>
            </a:xfrm>
            <a:prstGeom prst="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pPr>
              <a:r>
                <a:rPr lang="en-US" altLang="zh-CN" sz="1200" b="1" dirty="0">
                  <a:latin typeface="+mn-ea"/>
                  <a:ea typeface="+mn-ea"/>
                  <a:cs typeface="Arial" pitchFamily="34" charset="0"/>
                </a:rPr>
                <a:t>The smart I/O interface module is required by Scale-out and must be inserted into slot 1.</a:t>
              </a:r>
              <a:endParaRPr lang="zh-CN" altLang="en-US" sz="1200" b="1" dirty="0">
                <a:latin typeface="+mn-ea"/>
                <a:ea typeface="+mn-ea"/>
                <a:cs typeface="Arial" pitchFamily="34" charset="0"/>
              </a:endParaRPr>
            </a:p>
          </p:txBody>
        </p:sp>
        <p:sp>
          <p:nvSpPr>
            <p:cNvPr id="44" name="TextBox 43"/>
            <p:cNvSpPr txBox="1"/>
            <p:nvPr/>
          </p:nvSpPr>
          <p:spPr>
            <a:xfrm>
              <a:off x="6552220" y="2672916"/>
              <a:ext cx="599571" cy="336628"/>
            </a:xfrm>
            <a:prstGeom prst="rect">
              <a:avLst/>
            </a:prstGeom>
            <a:noFill/>
          </p:spPr>
          <p:txBody>
            <a:bodyPr wrap="square" rtlCol="0">
              <a:spAutoFit/>
            </a:bodyPr>
            <a:lstStyle/>
            <a:p>
              <a:r>
                <a:rPr lang="en-US" altLang="zh-CN" sz="1600" dirty="0">
                  <a:latin typeface="+mn-ea"/>
                  <a:ea typeface="+mn-ea"/>
                  <a:cs typeface="Arial" pitchFamily="34" charset="0"/>
                </a:rPr>
                <a:t>A1</a:t>
              </a:r>
              <a:endParaRPr lang="zh-CN" altLang="en-US" sz="1600" dirty="0">
                <a:latin typeface="+mn-ea"/>
                <a:ea typeface="+mn-ea"/>
                <a:cs typeface="Arial" pitchFamily="34" charset="0"/>
              </a:endParaRPr>
            </a:p>
          </p:txBody>
        </p:sp>
        <p:sp>
          <p:nvSpPr>
            <p:cNvPr id="45" name="TextBox 44"/>
            <p:cNvSpPr txBox="1"/>
            <p:nvPr/>
          </p:nvSpPr>
          <p:spPr>
            <a:xfrm>
              <a:off x="6623720" y="4509120"/>
              <a:ext cx="432048" cy="590970"/>
            </a:xfrm>
            <a:prstGeom prst="rect">
              <a:avLst/>
            </a:prstGeom>
            <a:noFill/>
          </p:spPr>
          <p:txBody>
            <a:bodyPr wrap="square" rtlCol="0">
              <a:spAutoFit/>
            </a:bodyPr>
            <a:lstStyle/>
            <a:p>
              <a:r>
                <a:rPr lang="en-US" altLang="zh-CN" sz="1600" dirty="0">
                  <a:latin typeface="+mn-ea"/>
                  <a:ea typeface="+mn-ea"/>
                  <a:cs typeface="Arial" pitchFamily="34" charset="0"/>
                </a:rPr>
                <a:t>B1</a:t>
              </a:r>
              <a:endParaRPr lang="zh-CN" altLang="en-US" sz="1600" dirty="0">
                <a:latin typeface="+mn-ea"/>
                <a:ea typeface="+mn-ea"/>
                <a:cs typeface="Arial" pitchFamily="34" charset="0"/>
              </a:endParaRPr>
            </a:p>
          </p:txBody>
        </p:sp>
      </p:grpSp>
      <p:sp>
        <p:nvSpPr>
          <p:cNvPr id="21" name="矩形 20"/>
          <p:cNvSpPr/>
          <p:nvPr/>
        </p:nvSpPr>
        <p:spPr bwMode="auto">
          <a:xfrm>
            <a:off x="5468558" y="4623007"/>
            <a:ext cx="1231905" cy="402529"/>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200" dirty="0">
                <a:latin typeface="+mn-ea"/>
                <a:ea typeface="+mn-ea"/>
                <a:cs typeface="Arial" pitchFamily="34" charset="0"/>
              </a:rPr>
              <a:t>2600 </a:t>
            </a:r>
            <a:r>
              <a:rPr lang="en-US" altLang="zh-CN" sz="1200" dirty="0" smtClean="0">
                <a:latin typeface="+mn-ea"/>
                <a:ea typeface="+mn-ea"/>
                <a:cs typeface="Arial" pitchFamily="34" charset="0"/>
              </a:rPr>
              <a:t>V5</a:t>
            </a:r>
            <a:endParaRPr lang="en-US" altLang="zh-CN" sz="1200" dirty="0">
              <a:latin typeface="+mn-ea"/>
              <a:ea typeface="+mn-ea"/>
              <a:cs typeface="Arial" pitchFamily="34" charset="0"/>
            </a:endParaRPr>
          </a:p>
          <a:p>
            <a:pPr algn="ctr" fontAlgn="base">
              <a:buClr>
                <a:srgbClr val="CC9900"/>
              </a:buClr>
            </a:pPr>
            <a:r>
              <a:rPr lang="en-US" altLang="zh-CN" sz="1200" dirty="0">
                <a:latin typeface="+mn-ea"/>
                <a:ea typeface="+mn-ea"/>
                <a:cs typeface="Arial" pitchFamily="34" charset="0"/>
              </a:rPr>
              <a:t>5300/5500 </a:t>
            </a:r>
            <a:r>
              <a:rPr lang="en-US" altLang="zh-CN" sz="1200" dirty="0" smtClean="0">
                <a:latin typeface="+mn-ea"/>
                <a:ea typeface="+mn-ea"/>
                <a:cs typeface="Arial" pitchFamily="34" charset="0"/>
              </a:rPr>
              <a:t>V5</a:t>
            </a:r>
            <a:endParaRPr lang="zh-CN" altLang="en-US" sz="1200" dirty="0">
              <a:latin typeface="+mn-ea"/>
              <a:ea typeface="+mn-ea"/>
              <a:cs typeface="Arial" pitchFamily="34" charset="0"/>
            </a:endParaRPr>
          </a:p>
        </p:txBody>
      </p:sp>
    </p:spTree>
    <p:extLst>
      <p:ext uri="{BB962C8B-B14F-4D97-AF65-F5344CB8AC3E}">
        <p14:creationId xmlns:p14="http://schemas.microsoft.com/office/powerpoint/2010/main" val="1186903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t>This chapter introduces Huawei data center storage products, Including familiarizing with the OceanStor V5 product positioning, hardware architecture, and daily operation and maintenance.</a:t>
            </a:r>
          </a:p>
          <a:p>
            <a:endParaRPr lang="zh-CN" altLang="en-US" smtClean="0"/>
          </a:p>
          <a:p>
            <a:endParaRPr lang="en-US" altLang="zh-CN" dirty="0"/>
          </a:p>
        </p:txBody>
      </p:sp>
    </p:spTree>
    <p:extLst>
      <p:ext uri="{BB962C8B-B14F-4D97-AF65-F5344CB8AC3E}">
        <p14:creationId xmlns:p14="http://schemas.microsoft.com/office/powerpoint/2010/main" val="2782189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IP Scale-out (3 U)</a:t>
            </a:r>
            <a:endParaRPr lang="zh-CN" altLang="en-US" dirty="0"/>
          </a:p>
        </p:txBody>
      </p:sp>
      <p:grpSp>
        <p:nvGrpSpPr>
          <p:cNvPr id="65" name="组合 64"/>
          <p:cNvGrpSpPr/>
          <p:nvPr/>
        </p:nvGrpSpPr>
        <p:grpSpPr>
          <a:xfrm>
            <a:off x="2099556" y="1412776"/>
            <a:ext cx="8100900" cy="3996444"/>
            <a:chOff x="537311" y="1412776"/>
            <a:chExt cx="8175504" cy="3996444"/>
          </a:xfrm>
        </p:grpSpPr>
        <p:sp>
          <p:nvSpPr>
            <p:cNvPr id="27" name="矩形 26"/>
            <p:cNvSpPr/>
            <p:nvPr/>
          </p:nvSpPr>
          <p:spPr bwMode="auto">
            <a:xfrm>
              <a:off x="3941676" y="5121420"/>
              <a:ext cx="1260648" cy="287800"/>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pPr>
              <a:r>
                <a:rPr lang="en-US" altLang="zh-CN" sz="1200" dirty="0">
                  <a:latin typeface="+mn-ea"/>
                  <a:ea typeface="+mn-ea"/>
                  <a:cs typeface="Arial" pitchFamily="34" charset="0"/>
                </a:rPr>
                <a:t>5600/5800 </a:t>
              </a:r>
              <a:r>
                <a:rPr lang="en-US" altLang="zh-CN" sz="1200" dirty="0" smtClean="0">
                  <a:latin typeface="+mn-ea"/>
                  <a:ea typeface="+mn-ea"/>
                  <a:cs typeface="Arial" pitchFamily="34" charset="0"/>
                </a:rPr>
                <a:t>V5</a:t>
              </a:r>
              <a:endParaRPr lang="zh-CN" altLang="en-US" sz="1200" dirty="0">
                <a:latin typeface="+mn-ea"/>
                <a:ea typeface="+mn-ea"/>
                <a:cs typeface="Arial" pitchFamily="34" charset="0"/>
              </a:endParaRPr>
            </a:p>
          </p:txBody>
        </p:sp>
        <p:sp>
          <p:nvSpPr>
            <p:cNvPr id="28" name="矩形 27"/>
            <p:cNvSpPr/>
            <p:nvPr/>
          </p:nvSpPr>
          <p:spPr bwMode="auto">
            <a:xfrm>
              <a:off x="6263680" y="1412776"/>
              <a:ext cx="2449135" cy="936104"/>
            </a:xfrm>
            <a:prstGeom prst="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b="1" dirty="0">
                  <a:latin typeface="+mn-ea"/>
                  <a:ea typeface="+mn-ea"/>
                  <a:cs typeface="Arial" pitchFamily="34" charset="0"/>
                </a:rPr>
                <a:t>The smart I/O interface module is required by Scale-out and must be inserted into slot 3.</a:t>
              </a:r>
              <a:endParaRPr lang="zh-CN" altLang="en-US" sz="1400" b="1" dirty="0">
                <a:latin typeface="+mn-ea"/>
                <a:ea typeface="+mn-ea"/>
                <a:cs typeface="Arial" pitchFamily="34" charset="0"/>
              </a:endParaRPr>
            </a:p>
            <a:p>
              <a:pPr fontAlgn="base">
                <a:buClr>
                  <a:srgbClr val="CC9900"/>
                </a:buClr>
              </a:pPr>
              <a:endParaRPr lang="zh-CN" altLang="en-US" sz="1400" b="1" dirty="0">
                <a:latin typeface="+mn-ea"/>
                <a:ea typeface="+mn-ea"/>
                <a:cs typeface="Arial"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755650" y="2888940"/>
              <a:ext cx="7777162" cy="1908212"/>
            </a:xfrm>
            <a:prstGeom prst="rect">
              <a:avLst/>
            </a:prstGeom>
            <a:noFill/>
            <a:ln w="9525">
              <a:noFill/>
              <a:miter lim="800000"/>
              <a:headEnd/>
              <a:tailEnd/>
            </a:ln>
          </p:spPr>
        </p:pic>
        <p:sp>
          <p:nvSpPr>
            <p:cNvPr id="6" name="圆角矩形 5"/>
            <p:cNvSpPr/>
            <p:nvPr/>
          </p:nvSpPr>
          <p:spPr bwMode="auto">
            <a:xfrm>
              <a:off x="2951820" y="3789040"/>
              <a:ext cx="1620180" cy="90010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7" name="圆角矩形 6"/>
            <p:cNvSpPr/>
            <p:nvPr/>
          </p:nvSpPr>
          <p:spPr bwMode="auto">
            <a:xfrm>
              <a:off x="1403648" y="3717032"/>
              <a:ext cx="284937" cy="925619"/>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8" name="矩形 7"/>
            <p:cNvSpPr/>
            <p:nvPr/>
          </p:nvSpPr>
          <p:spPr bwMode="auto">
            <a:xfrm>
              <a:off x="2231232" y="2060848"/>
              <a:ext cx="1656184" cy="432048"/>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lnSpc>
                  <a:spcPct val="80000"/>
                </a:lnSpc>
                <a:buClr>
                  <a:srgbClr val="CC9900"/>
                </a:buClr>
              </a:pPr>
              <a:r>
                <a:rPr lang="en-US" altLang="zh-CN" sz="1400" dirty="0">
                  <a:latin typeface="+mn-ea"/>
                  <a:ea typeface="+mn-ea"/>
                  <a:cs typeface="Arial" pitchFamily="34" charset="0"/>
                </a:rPr>
                <a:t>Front-end service port</a:t>
              </a:r>
              <a:endParaRPr lang="zh-CN" altLang="en-US" sz="1400" dirty="0">
                <a:latin typeface="+mn-ea"/>
                <a:ea typeface="+mn-ea"/>
                <a:cs typeface="Arial" pitchFamily="34" charset="0"/>
              </a:endParaRPr>
            </a:p>
          </p:txBody>
        </p:sp>
        <p:sp>
          <p:nvSpPr>
            <p:cNvPr id="10" name="矩形 9"/>
            <p:cNvSpPr/>
            <p:nvPr/>
          </p:nvSpPr>
          <p:spPr bwMode="auto">
            <a:xfrm>
              <a:off x="537311" y="2060848"/>
              <a:ext cx="1549904" cy="432048"/>
            </a:xfrm>
            <a:prstGeom prst="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Back-end port</a:t>
              </a:r>
              <a:endParaRPr lang="zh-CN" altLang="en-US" sz="1400" dirty="0">
                <a:latin typeface="+mn-ea"/>
                <a:ea typeface="+mn-ea"/>
                <a:cs typeface="Arial" pitchFamily="34" charset="0"/>
              </a:endParaRPr>
            </a:p>
          </p:txBody>
        </p:sp>
        <p:cxnSp>
          <p:nvCxnSpPr>
            <p:cNvPr id="11" name="形状 15"/>
            <p:cNvCxnSpPr>
              <a:stCxn id="7" idx="0"/>
              <a:endCxn id="10" idx="2"/>
            </p:cNvCxnSpPr>
            <p:nvPr/>
          </p:nvCxnSpPr>
          <p:spPr bwMode="auto">
            <a:xfrm rot="16200000" flipV="1">
              <a:off x="817123" y="2988037"/>
              <a:ext cx="1224136" cy="233853"/>
            </a:xfrm>
            <a:prstGeom prst="bentConnector3">
              <a:avLst>
                <a:gd name="adj1" fmla="val 50000"/>
              </a:avLst>
            </a:prstGeom>
            <a:ln w="19050">
              <a:solidFill>
                <a:srgbClr val="00B0F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3" name="圆角矩形 12"/>
            <p:cNvSpPr/>
            <p:nvPr/>
          </p:nvSpPr>
          <p:spPr bwMode="auto">
            <a:xfrm>
              <a:off x="2591780" y="3789041"/>
              <a:ext cx="288032" cy="900100"/>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cxnSp>
          <p:nvCxnSpPr>
            <p:cNvPr id="16" name="肘形连接符 15"/>
            <p:cNvCxnSpPr>
              <a:stCxn id="6" idx="0"/>
              <a:endCxn id="8" idx="2"/>
            </p:cNvCxnSpPr>
            <p:nvPr/>
          </p:nvCxnSpPr>
          <p:spPr bwMode="auto">
            <a:xfrm rot="16200000" flipV="1">
              <a:off x="2762545" y="2789675"/>
              <a:ext cx="1296144" cy="702586"/>
            </a:xfrm>
            <a:prstGeom prst="bentConnector3">
              <a:avLst>
                <a:gd name="adj1" fmla="val 52940"/>
              </a:avLst>
            </a:prstGeom>
            <a:ln w="190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 name="圆角矩形 16"/>
            <p:cNvSpPr/>
            <p:nvPr/>
          </p:nvSpPr>
          <p:spPr bwMode="auto">
            <a:xfrm>
              <a:off x="4716016" y="3789040"/>
              <a:ext cx="1548172" cy="864096"/>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18" name="圆角矩形 17"/>
            <p:cNvSpPr/>
            <p:nvPr/>
          </p:nvSpPr>
          <p:spPr bwMode="auto">
            <a:xfrm>
              <a:off x="6372200" y="3753036"/>
              <a:ext cx="216024" cy="925619"/>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20" name="圆角矩形 19"/>
            <p:cNvSpPr/>
            <p:nvPr/>
          </p:nvSpPr>
          <p:spPr bwMode="auto">
            <a:xfrm>
              <a:off x="7560332" y="3753036"/>
              <a:ext cx="360040" cy="936104"/>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22" name="圆角矩形 21"/>
            <p:cNvSpPr/>
            <p:nvPr/>
          </p:nvSpPr>
          <p:spPr bwMode="auto">
            <a:xfrm>
              <a:off x="1763688" y="3717032"/>
              <a:ext cx="756084" cy="925619"/>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23" name="圆角矩形 22"/>
            <p:cNvSpPr/>
            <p:nvPr/>
          </p:nvSpPr>
          <p:spPr bwMode="auto">
            <a:xfrm>
              <a:off x="6696236" y="3789040"/>
              <a:ext cx="756084" cy="900099"/>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cxnSp>
          <p:nvCxnSpPr>
            <p:cNvPr id="24" name="肘形连接符 174"/>
            <p:cNvCxnSpPr>
              <a:stCxn id="22" idx="0"/>
              <a:endCxn id="8" idx="2"/>
            </p:cNvCxnSpPr>
            <p:nvPr/>
          </p:nvCxnSpPr>
          <p:spPr bwMode="auto">
            <a:xfrm rot="5400000" flipH="1" flipV="1">
              <a:off x="1988459" y="2646167"/>
              <a:ext cx="1224136" cy="917594"/>
            </a:xfrm>
            <a:prstGeom prst="bentConnector3">
              <a:avLst>
                <a:gd name="adj1" fmla="val 50000"/>
              </a:avLst>
            </a:prstGeom>
            <a:ln w="19050">
              <a:solidFill>
                <a:srgbClr val="FF0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形状 15"/>
            <p:cNvCxnSpPr>
              <a:stCxn id="13" idx="0"/>
              <a:endCxn id="26" idx="2"/>
            </p:cNvCxnSpPr>
            <p:nvPr/>
          </p:nvCxnSpPr>
          <p:spPr bwMode="auto">
            <a:xfrm rot="5400000" flipH="1" flipV="1">
              <a:off x="3169761" y="2058932"/>
              <a:ext cx="1296145" cy="2164074"/>
            </a:xfrm>
            <a:prstGeom prst="bentConnector3">
              <a:avLst>
                <a:gd name="adj1" fmla="val 50000"/>
              </a:avLst>
            </a:prstGeom>
            <a:ln w="19050">
              <a:solidFill>
                <a:srgbClr val="7030A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6" name="矩形 25"/>
            <p:cNvSpPr/>
            <p:nvPr/>
          </p:nvSpPr>
          <p:spPr bwMode="auto">
            <a:xfrm>
              <a:off x="4175448" y="2060848"/>
              <a:ext cx="1448843" cy="432048"/>
            </a:xfrm>
            <a:prstGeom prst="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Scale-out</a:t>
              </a:r>
              <a:r>
                <a:rPr lang="zh-CN" altLang="en-US" sz="1400" dirty="0">
                  <a:latin typeface="+mn-ea"/>
                  <a:ea typeface="+mn-ea"/>
                  <a:cs typeface="Arial" pitchFamily="34" charset="0"/>
                </a:rPr>
                <a:t> </a:t>
              </a:r>
              <a:r>
                <a:rPr lang="en-US" altLang="zh-CN" sz="1400" dirty="0">
                  <a:latin typeface="+mn-ea"/>
                  <a:ea typeface="+mn-ea"/>
                  <a:cs typeface="Arial" pitchFamily="34" charset="0"/>
                </a:rPr>
                <a:t>port</a:t>
              </a:r>
              <a:endParaRPr lang="zh-CN" altLang="en-US" sz="1400" dirty="0">
                <a:latin typeface="+mn-ea"/>
                <a:ea typeface="+mn-ea"/>
                <a:cs typeface="Arial" pitchFamily="34" charset="0"/>
              </a:endParaRPr>
            </a:p>
          </p:txBody>
        </p:sp>
        <p:sp>
          <p:nvSpPr>
            <p:cNvPr id="29" name="TextBox 28"/>
            <p:cNvSpPr txBox="1"/>
            <p:nvPr/>
          </p:nvSpPr>
          <p:spPr>
            <a:xfrm>
              <a:off x="2519772" y="4797152"/>
              <a:ext cx="432048" cy="307777"/>
            </a:xfrm>
            <a:prstGeom prst="rect">
              <a:avLst/>
            </a:prstGeom>
            <a:noFill/>
          </p:spPr>
          <p:txBody>
            <a:bodyPr wrap="square" rtlCol="0">
              <a:spAutoFit/>
            </a:bodyPr>
            <a:lstStyle/>
            <a:p>
              <a:r>
                <a:rPr lang="en-US" altLang="zh-CN" sz="1400" dirty="0">
                  <a:latin typeface="+mn-ea"/>
                  <a:ea typeface="+mn-ea"/>
                  <a:cs typeface="Arial" pitchFamily="34" charset="0"/>
                </a:rPr>
                <a:t>A3</a:t>
              </a:r>
              <a:endParaRPr lang="zh-CN" altLang="en-US" sz="1400" dirty="0">
                <a:latin typeface="+mn-ea"/>
                <a:ea typeface="+mn-ea"/>
                <a:cs typeface="Arial" pitchFamily="34" charset="0"/>
              </a:endParaRPr>
            </a:p>
          </p:txBody>
        </p:sp>
        <p:sp>
          <p:nvSpPr>
            <p:cNvPr id="30" name="TextBox 29"/>
            <p:cNvSpPr txBox="1"/>
            <p:nvPr/>
          </p:nvSpPr>
          <p:spPr>
            <a:xfrm>
              <a:off x="6336196" y="4833156"/>
              <a:ext cx="432048" cy="307777"/>
            </a:xfrm>
            <a:prstGeom prst="rect">
              <a:avLst/>
            </a:prstGeom>
            <a:noFill/>
          </p:spPr>
          <p:txBody>
            <a:bodyPr wrap="square" rtlCol="0">
              <a:spAutoFit/>
            </a:bodyPr>
            <a:lstStyle/>
            <a:p>
              <a:r>
                <a:rPr lang="en-US" altLang="zh-CN" sz="1400" dirty="0">
                  <a:latin typeface="+mn-ea"/>
                  <a:ea typeface="+mn-ea"/>
                  <a:cs typeface="Arial" pitchFamily="34" charset="0"/>
                </a:rPr>
                <a:t>B3</a:t>
              </a:r>
              <a:endParaRPr lang="zh-CN" altLang="en-US" sz="1400" dirty="0">
                <a:latin typeface="+mn-ea"/>
                <a:ea typeface="+mn-ea"/>
                <a:cs typeface="Arial" pitchFamily="34" charset="0"/>
              </a:endParaRPr>
            </a:p>
          </p:txBody>
        </p:sp>
      </p:grpSp>
    </p:spTree>
    <p:extLst>
      <p:ext uri="{BB962C8B-B14F-4D97-AF65-F5344CB8AC3E}">
        <p14:creationId xmlns:p14="http://schemas.microsoft.com/office/powerpoint/2010/main" val="2792462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IP Scale-out (6 U)</a:t>
            </a:r>
            <a:endParaRPr lang="zh-CN" altLang="en-US" dirty="0"/>
          </a:p>
        </p:txBody>
      </p:sp>
      <p:grpSp>
        <p:nvGrpSpPr>
          <p:cNvPr id="74" name="组合 73"/>
          <p:cNvGrpSpPr/>
          <p:nvPr/>
        </p:nvGrpSpPr>
        <p:grpSpPr>
          <a:xfrm>
            <a:off x="1559497" y="1376364"/>
            <a:ext cx="8497318" cy="4716933"/>
            <a:chOff x="917476" y="1376363"/>
            <a:chExt cx="7615337" cy="4860949"/>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5" y="2096852"/>
              <a:ext cx="7417197" cy="3240360"/>
            </a:xfrm>
            <a:prstGeom prst="rect">
              <a:avLst/>
            </a:prstGeom>
            <a:noFill/>
            <a:ln w="9525">
              <a:noFill/>
              <a:miter lim="800000"/>
              <a:headEnd/>
              <a:tailEnd/>
            </a:ln>
          </p:spPr>
        </p:pic>
        <p:grpSp>
          <p:nvGrpSpPr>
            <p:cNvPr id="33" name="组合 32"/>
            <p:cNvGrpSpPr/>
            <p:nvPr/>
          </p:nvGrpSpPr>
          <p:grpSpPr>
            <a:xfrm>
              <a:off x="917476" y="1376363"/>
              <a:ext cx="7615337" cy="4860949"/>
              <a:chOff x="917476" y="1196752"/>
              <a:chExt cx="7615337" cy="5040560"/>
            </a:xfrm>
          </p:grpSpPr>
          <p:sp>
            <p:nvSpPr>
              <p:cNvPr id="183" name="矩形 182"/>
              <p:cNvSpPr/>
              <p:nvPr/>
            </p:nvSpPr>
            <p:spPr bwMode="auto">
              <a:xfrm>
                <a:off x="917476" y="5434768"/>
                <a:ext cx="827584" cy="432048"/>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6800 </a:t>
                </a:r>
                <a:r>
                  <a:rPr lang="en-US" altLang="zh-CN" sz="1400" dirty="0" smtClean="0">
                    <a:latin typeface="+mn-ea"/>
                    <a:ea typeface="+mn-ea"/>
                    <a:cs typeface="Arial" pitchFamily="34" charset="0"/>
                  </a:rPr>
                  <a:t>V5</a:t>
                </a:r>
                <a:endParaRPr lang="en-US" altLang="zh-CN" sz="1400" dirty="0">
                  <a:latin typeface="+mn-ea"/>
                  <a:ea typeface="+mn-ea"/>
                  <a:cs typeface="Arial" pitchFamily="34" charset="0"/>
                </a:endParaRPr>
              </a:p>
              <a:p>
                <a:pPr algn="ctr" fontAlgn="base">
                  <a:buClr>
                    <a:srgbClr val="CC9900"/>
                  </a:buClr>
                </a:pPr>
                <a:r>
                  <a:rPr lang="en-US" altLang="zh-CN" sz="1400" dirty="0">
                    <a:latin typeface="+mn-ea"/>
                    <a:ea typeface="+mn-ea"/>
                    <a:cs typeface="Arial" pitchFamily="34" charset="0"/>
                  </a:rPr>
                  <a:t>6900 </a:t>
                </a:r>
                <a:r>
                  <a:rPr lang="en-US" altLang="zh-CN" sz="1400" dirty="0" smtClean="0">
                    <a:latin typeface="+mn-ea"/>
                    <a:ea typeface="+mn-ea"/>
                    <a:cs typeface="Arial" pitchFamily="34" charset="0"/>
                  </a:rPr>
                  <a:t>V5</a:t>
                </a:r>
                <a:endParaRPr lang="zh-CN" altLang="en-US" sz="1400" dirty="0">
                  <a:latin typeface="+mn-ea"/>
                  <a:ea typeface="+mn-ea"/>
                  <a:cs typeface="Arial" pitchFamily="34" charset="0"/>
                </a:endParaRPr>
              </a:p>
            </p:txBody>
          </p:sp>
          <p:sp>
            <p:nvSpPr>
              <p:cNvPr id="42" name="矩形 41"/>
              <p:cNvSpPr/>
              <p:nvPr/>
            </p:nvSpPr>
            <p:spPr bwMode="auto">
              <a:xfrm>
                <a:off x="3131840" y="1196752"/>
                <a:ext cx="1944216" cy="432048"/>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Front-end service port</a:t>
                </a:r>
                <a:endParaRPr lang="zh-CN" altLang="en-US" sz="1400" dirty="0">
                  <a:latin typeface="+mn-ea"/>
                  <a:ea typeface="+mn-ea"/>
                  <a:cs typeface="Arial" pitchFamily="34" charset="0"/>
                </a:endParaRPr>
              </a:p>
            </p:txBody>
          </p:sp>
          <p:sp>
            <p:nvSpPr>
              <p:cNvPr id="43" name="矩形 42"/>
              <p:cNvSpPr/>
              <p:nvPr/>
            </p:nvSpPr>
            <p:spPr bwMode="auto">
              <a:xfrm>
                <a:off x="1187624" y="1196752"/>
                <a:ext cx="1368152" cy="432048"/>
              </a:xfrm>
              <a:prstGeom prst="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Back-end port</a:t>
                </a:r>
                <a:endParaRPr lang="zh-CN" altLang="en-US" sz="1400" dirty="0">
                  <a:latin typeface="+mn-ea"/>
                  <a:ea typeface="+mn-ea"/>
                  <a:cs typeface="Arial" pitchFamily="34" charset="0"/>
                </a:endParaRPr>
              </a:p>
            </p:txBody>
          </p:sp>
          <p:sp>
            <p:nvSpPr>
              <p:cNvPr id="44" name="矩形 43"/>
              <p:cNvSpPr/>
              <p:nvPr/>
            </p:nvSpPr>
            <p:spPr bwMode="auto">
              <a:xfrm>
                <a:off x="1691680" y="2780928"/>
                <a:ext cx="1080120" cy="1391195"/>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45" name="圆角矩形 44"/>
              <p:cNvSpPr/>
              <p:nvPr/>
            </p:nvSpPr>
            <p:spPr bwMode="auto">
              <a:xfrm>
                <a:off x="3347864" y="2780929"/>
                <a:ext cx="432048" cy="1008112"/>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46" name="矩形 45"/>
              <p:cNvSpPr/>
              <p:nvPr/>
            </p:nvSpPr>
            <p:spPr bwMode="auto">
              <a:xfrm>
                <a:off x="3851920" y="5877272"/>
                <a:ext cx="2160240" cy="360040"/>
              </a:xfrm>
              <a:prstGeom prst="rect">
                <a:avLst/>
              </a:prstGeom>
              <a:noFill/>
              <a:ln w="28575">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r>
                  <a:rPr lang="en-US" altLang="zh-CN" sz="1400" dirty="0">
                    <a:latin typeface="+mn-ea"/>
                    <a:ea typeface="+mn-ea"/>
                    <a:cs typeface="Arial" pitchFamily="34" charset="0"/>
                  </a:rPr>
                  <a:t>Scale-out slots (fixed)</a:t>
                </a:r>
                <a:endParaRPr lang="zh-CN" altLang="en-US" sz="1400" dirty="0">
                  <a:latin typeface="+mn-ea"/>
                  <a:ea typeface="+mn-ea"/>
                  <a:cs typeface="Arial" pitchFamily="34" charset="0"/>
                </a:endParaRPr>
              </a:p>
            </p:txBody>
          </p:sp>
          <p:sp>
            <p:nvSpPr>
              <p:cNvPr id="47" name="圆角矩形 46"/>
              <p:cNvSpPr/>
              <p:nvPr/>
            </p:nvSpPr>
            <p:spPr bwMode="auto">
              <a:xfrm>
                <a:off x="5796136" y="2765219"/>
                <a:ext cx="432048" cy="1008112"/>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48" name="圆角矩形 47"/>
              <p:cNvSpPr/>
              <p:nvPr/>
            </p:nvSpPr>
            <p:spPr bwMode="auto">
              <a:xfrm>
                <a:off x="3347864" y="3861049"/>
                <a:ext cx="432048" cy="1008112"/>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49" name="圆角矩形 48"/>
              <p:cNvSpPr/>
              <p:nvPr/>
            </p:nvSpPr>
            <p:spPr bwMode="auto">
              <a:xfrm>
                <a:off x="5796136" y="3885250"/>
                <a:ext cx="432048" cy="1008112"/>
              </a:xfrm>
              <a:prstGeom prst="round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cxnSp>
            <p:nvCxnSpPr>
              <p:cNvPr id="51" name="肘形连接符 50"/>
              <p:cNvCxnSpPr>
                <a:stCxn id="46" idx="0"/>
                <a:endCxn id="48" idx="2"/>
              </p:cNvCxnSpPr>
              <p:nvPr/>
            </p:nvCxnSpPr>
            <p:spPr bwMode="auto">
              <a:xfrm rot="16200000" flipV="1">
                <a:off x="3743909" y="4689141"/>
                <a:ext cx="1008111" cy="1368152"/>
              </a:xfrm>
              <a:prstGeom prst="bentConnector3">
                <a:avLst>
                  <a:gd name="adj1" fmla="val 50000"/>
                </a:avLst>
              </a:prstGeom>
              <a:ln w="28575">
                <a:solidFill>
                  <a:srgbClr val="7030A0"/>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2" name="肘形连接符 51"/>
              <p:cNvCxnSpPr>
                <a:stCxn id="46" idx="0"/>
                <a:endCxn id="49" idx="2"/>
              </p:cNvCxnSpPr>
              <p:nvPr/>
            </p:nvCxnSpPr>
            <p:spPr bwMode="auto">
              <a:xfrm rot="5400000" flipH="1" flipV="1">
                <a:off x="4980145" y="4845257"/>
                <a:ext cx="983910" cy="1080120"/>
              </a:xfrm>
              <a:prstGeom prst="bentConnector3">
                <a:avLst>
                  <a:gd name="adj1" fmla="val 50000"/>
                </a:avLst>
              </a:prstGeom>
              <a:ln w="28575">
                <a:solidFill>
                  <a:srgbClr val="7030A0"/>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bwMode="auto">
              <a:xfrm>
                <a:off x="1259632" y="1772816"/>
                <a:ext cx="1296144" cy="0"/>
              </a:xfrm>
              <a:prstGeom prst="straightConnector1">
                <a:avLst/>
              </a:prstGeom>
              <a:ln w="28575">
                <a:solidFill>
                  <a:srgbClr val="00B0F0"/>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直接箭头连接符 53"/>
              <p:cNvCxnSpPr/>
              <p:nvPr/>
            </p:nvCxnSpPr>
            <p:spPr bwMode="auto">
              <a:xfrm flipH="1">
                <a:off x="3131840" y="1772816"/>
                <a:ext cx="1584176" cy="0"/>
              </a:xfrm>
              <a:prstGeom prst="straightConnector1">
                <a:avLst/>
              </a:prstGeom>
              <a:ln w="28575">
                <a:solidFill>
                  <a:srgbClr val="FF0000"/>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5" name="矩形 54"/>
              <p:cNvSpPr/>
              <p:nvPr/>
            </p:nvSpPr>
            <p:spPr bwMode="auto">
              <a:xfrm>
                <a:off x="3887924" y="2765218"/>
                <a:ext cx="828092" cy="1008028"/>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66" name="TextBox 65"/>
              <p:cNvSpPr txBox="1"/>
              <p:nvPr/>
            </p:nvSpPr>
            <p:spPr>
              <a:xfrm>
                <a:off x="3281587" y="5344529"/>
                <a:ext cx="432048" cy="328893"/>
              </a:xfrm>
              <a:prstGeom prst="rect">
                <a:avLst/>
              </a:prstGeom>
              <a:noFill/>
            </p:spPr>
            <p:txBody>
              <a:bodyPr wrap="square" rtlCol="0">
                <a:spAutoFit/>
              </a:bodyPr>
              <a:lstStyle/>
              <a:p>
                <a:r>
                  <a:rPr lang="en-US" altLang="zh-CN" sz="1400" dirty="0">
                    <a:latin typeface="+mn-ea"/>
                    <a:ea typeface="+mn-ea"/>
                    <a:cs typeface="Arial" pitchFamily="34" charset="0"/>
                  </a:rPr>
                  <a:t>A3</a:t>
                </a:r>
                <a:endParaRPr lang="zh-CN" altLang="en-US" sz="1400" dirty="0">
                  <a:latin typeface="+mn-ea"/>
                  <a:ea typeface="+mn-ea"/>
                  <a:cs typeface="Arial" pitchFamily="34" charset="0"/>
                </a:endParaRPr>
              </a:p>
            </p:txBody>
          </p:sp>
          <p:sp>
            <p:nvSpPr>
              <p:cNvPr id="69" name="TextBox 68"/>
              <p:cNvSpPr txBox="1"/>
              <p:nvPr/>
            </p:nvSpPr>
            <p:spPr>
              <a:xfrm>
                <a:off x="5844691" y="5344355"/>
                <a:ext cx="504056" cy="328893"/>
              </a:xfrm>
              <a:prstGeom prst="rect">
                <a:avLst/>
              </a:prstGeom>
              <a:noFill/>
            </p:spPr>
            <p:txBody>
              <a:bodyPr wrap="square" rtlCol="0">
                <a:spAutoFit/>
              </a:bodyPr>
              <a:lstStyle/>
              <a:p>
                <a:r>
                  <a:rPr lang="en-US" altLang="zh-CN" sz="1400" dirty="0">
                    <a:latin typeface="+mn-ea"/>
                    <a:ea typeface="+mn-ea"/>
                    <a:cs typeface="Arial" pitchFamily="34" charset="0"/>
                  </a:rPr>
                  <a:t>B3</a:t>
                </a:r>
                <a:endParaRPr lang="zh-CN" altLang="en-US" sz="1400" dirty="0">
                  <a:latin typeface="+mn-ea"/>
                  <a:ea typeface="+mn-ea"/>
                  <a:cs typeface="Arial" pitchFamily="34" charset="0"/>
                </a:endParaRPr>
              </a:p>
            </p:txBody>
          </p:sp>
          <p:sp>
            <p:nvSpPr>
              <p:cNvPr id="36" name="矩形 35"/>
              <p:cNvSpPr/>
              <p:nvPr/>
            </p:nvSpPr>
            <p:spPr bwMode="auto">
              <a:xfrm>
                <a:off x="6156176" y="5373216"/>
                <a:ext cx="2376637" cy="864096"/>
              </a:xfrm>
              <a:prstGeom prst="rect">
                <a:avLst/>
              </a:prstGeom>
              <a:noFill/>
              <a:ln w="19050">
                <a:solidFill>
                  <a:srgbClr val="7030A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200" b="1" dirty="0">
                    <a:latin typeface="+mn-ea"/>
                    <a:ea typeface="+mn-ea"/>
                    <a:cs typeface="Arial" pitchFamily="34" charset="0"/>
                  </a:rPr>
                  <a:t>The smart I/O interface module is required by Scale-out and must be inserted into slot 3.</a:t>
                </a:r>
                <a:endParaRPr lang="zh-CN" altLang="en-US" sz="1200" b="1" dirty="0">
                  <a:latin typeface="+mn-ea"/>
                  <a:ea typeface="+mn-ea"/>
                  <a:cs typeface="Arial" pitchFamily="34" charset="0"/>
                </a:endParaRPr>
              </a:p>
            </p:txBody>
          </p:sp>
        </p:grpSp>
        <p:sp>
          <p:nvSpPr>
            <p:cNvPr id="34" name="圆角矩形 33"/>
            <p:cNvSpPr/>
            <p:nvPr/>
          </p:nvSpPr>
          <p:spPr bwMode="auto">
            <a:xfrm>
              <a:off x="1979712" y="2888940"/>
              <a:ext cx="396044" cy="972190"/>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35" name="圆角矩形 34"/>
            <p:cNvSpPr/>
            <p:nvPr/>
          </p:nvSpPr>
          <p:spPr bwMode="auto">
            <a:xfrm>
              <a:off x="1943708" y="3933056"/>
              <a:ext cx="396044" cy="972190"/>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37" name="矩形 36"/>
            <p:cNvSpPr/>
            <p:nvPr/>
          </p:nvSpPr>
          <p:spPr bwMode="auto">
            <a:xfrm>
              <a:off x="3887924" y="3969060"/>
              <a:ext cx="828092" cy="10259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38" name="矩形 37"/>
            <p:cNvSpPr/>
            <p:nvPr/>
          </p:nvSpPr>
          <p:spPr bwMode="auto">
            <a:xfrm>
              <a:off x="2483768" y="2924944"/>
              <a:ext cx="756084" cy="9721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39" name="矩形 38"/>
            <p:cNvSpPr/>
            <p:nvPr/>
          </p:nvSpPr>
          <p:spPr bwMode="auto">
            <a:xfrm>
              <a:off x="2483768" y="3969060"/>
              <a:ext cx="756084" cy="1008112"/>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40" name="矩形 39"/>
            <p:cNvSpPr/>
            <p:nvPr/>
          </p:nvSpPr>
          <p:spPr bwMode="auto">
            <a:xfrm>
              <a:off x="4860032" y="2888940"/>
              <a:ext cx="864096" cy="9721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67" name="矩形 66"/>
            <p:cNvSpPr/>
            <p:nvPr/>
          </p:nvSpPr>
          <p:spPr bwMode="auto">
            <a:xfrm>
              <a:off x="4860032" y="4041068"/>
              <a:ext cx="828092" cy="9721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68" name="矩形 67"/>
            <p:cNvSpPr/>
            <p:nvPr/>
          </p:nvSpPr>
          <p:spPr bwMode="auto">
            <a:xfrm>
              <a:off x="6264188" y="2888940"/>
              <a:ext cx="828092" cy="9721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71" name="矩形 70"/>
            <p:cNvSpPr/>
            <p:nvPr/>
          </p:nvSpPr>
          <p:spPr bwMode="auto">
            <a:xfrm>
              <a:off x="6300192" y="4005064"/>
              <a:ext cx="828092" cy="972109"/>
            </a:xfrm>
            <a:prstGeom prst="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buClr>
                  <a:srgbClr val="CC9900"/>
                </a:buClr>
              </a:pPr>
              <a:endParaRPr lang="zh-CN" altLang="en-US" sz="1400" dirty="0">
                <a:latin typeface="+mn-ea"/>
                <a:ea typeface="+mn-ea"/>
                <a:cs typeface="Arial" pitchFamily="34" charset="0"/>
              </a:endParaRPr>
            </a:p>
          </p:txBody>
        </p:sp>
        <p:sp>
          <p:nvSpPr>
            <p:cNvPr id="72" name="圆角矩形 71"/>
            <p:cNvSpPr/>
            <p:nvPr/>
          </p:nvSpPr>
          <p:spPr bwMode="auto">
            <a:xfrm>
              <a:off x="7272300" y="2888940"/>
              <a:ext cx="396044" cy="972190"/>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sp>
          <p:nvSpPr>
            <p:cNvPr id="73" name="圆角矩形 72"/>
            <p:cNvSpPr/>
            <p:nvPr/>
          </p:nvSpPr>
          <p:spPr bwMode="auto">
            <a:xfrm>
              <a:off x="7272300" y="4005064"/>
              <a:ext cx="396044" cy="972190"/>
            </a:xfrm>
            <a:prstGeom prst="roundRect">
              <a:avLst/>
            </a:prstGeom>
            <a:noFill/>
            <a:ln w="190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400" dirty="0">
                <a:latin typeface="+mn-ea"/>
                <a:ea typeface="+mn-ea"/>
                <a:cs typeface="Arial" pitchFamily="34" charset="0"/>
              </a:endParaRPr>
            </a:p>
          </p:txBody>
        </p:sp>
      </p:grpSp>
    </p:spTree>
    <p:extLst>
      <p:ext uri="{BB962C8B-B14F-4D97-AF65-F5344CB8AC3E}">
        <p14:creationId xmlns:p14="http://schemas.microsoft.com/office/powerpoint/2010/main" val="4030840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0"/>
          </p:nvPr>
        </p:nvSpPr>
        <p:spPr/>
        <p:txBody>
          <a:bodyPr/>
          <a:lstStyle/>
          <a:p>
            <a:pPr lvl="0"/>
            <a:r>
              <a:rPr lang="en-US" altLang="zh-CN" dirty="0">
                <a:solidFill>
                  <a:schemeClr val="bg1">
                    <a:lumMod val="50000"/>
                  </a:schemeClr>
                </a:solidFill>
              </a:rPr>
              <a:t>Product introduction</a:t>
            </a:r>
          </a:p>
          <a:p>
            <a:pPr lvl="0"/>
            <a:r>
              <a:rPr lang="en-US" altLang="zh-CN" b="1" dirty="0"/>
              <a:t>Hardware instruction</a:t>
            </a:r>
          </a:p>
          <a:p>
            <a:pPr lvl="1"/>
            <a:r>
              <a:rPr lang="en-US" altLang="zh-CN" dirty="0">
                <a:solidFill>
                  <a:schemeClr val="bg1">
                    <a:lumMod val="50000"/>
                  </a:schemeClr>
                </a:solidFill>
              </a:rPr>
              <a:t>Hardware</a:t>
            </a:r>
          </a:p>
          <a:p>
            <a:pPr lvl="1">
              <a:buSzPct val="60000"/>
              <a:buFont typeface="Wingdings" panose="05000000000000000000" pitchFamily="2" charset="2"/>
              <a:buChar char="n"/>
            </a:pPr>
            <a:r>
              <a:rPr lang="en-US" altLang="zh-CN" dirty="0"/>
              <a:t>Interface modules</a:t>
            </a:r>
          </a:p>
          <a:p>
            <a:pPr lvl="0"/>
            <a:r>
              <a:rPr lang="en-US" altLang="zh-CN" dirty="0">
                <a:solidFill>
                  <a:schemeClr val="bg1">
                    <a:lumMod val="50000"/>
                  </a:schemeClr>
                </a:solidFill>
              </a:rPr>
              <a:t>Daily operation and maintenance</a:t>
            </a:r>
          </a:p>
          <a:p>
            <a:endParaRPr lang="zh-CN" altLang="en-US" dirty="0"/>
          </a:p>
        </p:txBody>
      </p:sp>
    </p:spTree>
    <p:extLst>
      <p:ext uri="{BB962C8B-B14F-4D97-AF65-F5344CB8AC3E}">
        <p14:creationId xmlns:p14="http://schemas.microsoft.com/office/powerpoint/2010/main" val="1090086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smtClean="0"/>
              <a:t>Smart I/O Interface Module</a:t>
            </a:r>
            <a:endParaRPr lang="zh-CN" altLang="en-US" dirty="0"/>
          </a:p>
        </p:txBody>
      </p:sp>
      <p:grpSp>
        <p:nvGrpSpPr>
          <p:cNvPr id="16" name="组合 15"/>
          <p:cNvGrpSpPr/>
          <p:nvPr/>
        </p:nvGrpSpPr>
        <p:grpSpPr>
          <a:xfrm>
            <a:off x="2279650" y="1664805"/>
            <a:ext cx="2376264" cy="3458961"/>
            <a:chOff x="1007604" y="1662227"/>
            <a:chExt cx="2376264" cy="3458961"/>
          </a:xfrm>
        </p:grpSpPr>
        <p:pic>
          <p:nvPicPr>
            <p:cNvPr id="296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3668" y="1714423"/>
              <a:ext cx="1080120" cy="3406765"/>
            </a:xfrm>
            <a:prstGeom prst="rect">
              <a:avLst/>
            </a:prstGeom>
            <a:noFill/>
            <a:ln w="9525">
              <a:noFill/>
              <a:miter lim="800000"/>
              <a:headEnd/>
              <a:tailEnd/>
            </a:ln>
          </p:spPr>
        </p:pic>
        <p:cxnSp>
          <p:nvCxnSpPr>
            <p:cNvPr id="10" name="直接连接符 9"/>
            <p:cNvCxnSpPr/>
            <p:nvPr/>
          </p:nvCxnSpPr>
          <p:spPr bwMode="auto">
            <a:xfrm flipH="1">
              <a:off x="1239435" y="1841596"/>
              <a:ext cx="521619" cy="1"/>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2" name="直接连接符 11"/>
            <p:cNvCxnSpPr/>
            <p:nvPr/>
          </p:nvCxnSpPr>
          <p:spPr bwMode="auto">
            <a:xfrm flipH="1">
              <a:off x="1297392" y="2704708"/>
              <a:ext cx="869365"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5" name="直接连接符 14"/>
            <p:cNvCxnSpPr/>
            <p:nvPr/>
          </p:nvCxnSpPr>
          <p:spPr bwMode="auto">
            <a:xfrm flipH="1">
              <a:off x="1239434" y="3333952"/>
              <a:ext cx="493049"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8" name="直接连接符 17"/>
            <p:cNvCxnSpPr/>
            <p:nvPr/>
          </p:nvCxnSpPr>
          <p:spPr bwMode="auto">
            <a:xfrm flipH="1">
              <a:off x="2456545" y="1907989"/>
              <a:ext cx="695492"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21" name="直接连接符 20"/>
            <p:cNvCxnSpPr/>
            <p:nvPr/>
          </p:nvCxnSpPr>
          <p:spPr bwMode="auto">
            <a:xfrm flipH="1">
              <a:off x="2447764" y="3514623"/>
              <a:ext cx="720081" cy="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1007604" y="1662227"/>
              <a:ext cx="231831" cy="338554"/>
            </a:xfrm>
            <a:prstGeom prst="rect">
              <a:avLst/>
            </a:prstGeom>
            <a:noFill/>
          </p:spPr>
          <p:txBody>
            <a:bodyPr wrap="square" rtlCol="0">
              <a:spAutoFit/>
            </a:bodyPr>
            <a:lstStyle/>
            <a:p>
              <a:r>
                <a:rPr lang="en-US" altLang="zh-CN" sz="1600" dirty="0">
                  <a:ea typeface="+mn-ea"/>
                  <a:cs typeface="Arial" pitchFamily="34" charset="0"/>
                </a:rPr>
                <a:t>1</a:t>
              </a:r>
              <a:endParaRPr lang="zh-CN" altLang="en-US" sz="1600" dirty="0">
                <a:ea typeface="+mn-ea"/>
                <a:cs typeface="Arial" pitchFamily="34" charset="0"/>
              </a:endParaRPr>
            </a:p>
          </p:txBody>
        </p:sp>
        <p:sp>
          <p:nvSpPr>
            <p:cNvPr id="24" name="TextBox 23"/>
            <p:cNvSpPr txBox="1"/>
            <p:nvPr/>
          </p:nvSpPr>
          <p:spPr>
            <a:xfrm>
              <a:off x="1065562" y="2591732"/>
              <a:ext cx="231831" cy="338554"/>
            </a:xfrm>
            <a:prstGeom prst="rect">
              <a:avLst/>
            </a:prstGeom>
            <a:noFill/>
          </p:spPr>
          <p:txBody>
            <a:bodyPr wrap="square" rtlCol="0">
              <a:spAutoFit/>
            </a:bodyPr>
            <a:lstStyle/>
            <a:p>
              <a:r>
                <a:rPr lang="en-US" altLang="zh-CN" sz="1600" dirty="0">
                  <a:ea typeface="+mn-ea"/>
                  <a:cs typeface="Arial" pitchFamily="34" charset="0"/>
                </a:rPr>
                <a:t>2</a:t>
              </a:r>
              <a:endParaRPr lang="zh-CN" altLang="en-US" sz="1600" dirty="0">
                <a:ea typeface="+mn-ea"/>
                <a:cs typeface="Arial" pitchFamily="34" charset="0"/>
              </a:endParaRPr>
            </a:p>
          </p:txBody>
        </p:sp>
        <p:sp>
          <p:nvSpPr>
            <p:cNvPr id="25" name="TextBox 24"/>
            <p:cNvSpPr txBox="1"/>
            <p:nvPr/>
          </p:nvSpPr>
          <p:spPr>
            <a:xfrm>
              <a:off x="1007604" y="3154583"/>
              <a:ext cx="231831" cy="338554"/>
            </a:xfrm>
            <a:prstGeom prst="rect">
              <a:avLst/>
            </a:prstGeom>
            <a:noFill/>
          </p:spPr>
          <p:txBody>
            <a:bodyPr wrap="square" rtlCol="0">
              <a:spAutoFit/>
            </a:bodyPr>
            <a:lstStyle/>
            <a:p>
              <a:r>
                <a:rPr lang="en-US" altLang="zh-CN" sz="1600" dirty="0">
                  <a:ea typeface="+mn-ea"/>
                  <a:cs typeface="Arial" pitchFamily="34" charset="0"/>
                </a:rPr>
                <a:t>3</a:t>
              </a:r>
              <a:endParaRPr lang="zh-CN" altLang="en-US" sz="1600" dirty="0">
                <a:ea typeface="+mn-ea"/>
                <a:cs typeface="Arial" pitchFamily="34" charset="0"/>
              </a:endParaRPr>
            </a:p>
          </p:txBody>
        </p:sp>
        <p:sp>
          <p:nvSpPr>
            <p:cNvPr id="26" name="TextBox 25"/>
            <p:cNvSpPr txBox="1"/>
            <p:nvPr/>
          </p:nvSpPr>
          <p:spPr>
            <a:xfrm>
              <a:off x="3152037" y="1728620"/>
              <a:ext cx="231831" cy="338554"/>
            </a:xfrm>
            <a:prstGeom prst="rect">
              <a:avLst/>
            </a:prstGeom>
            <a:noFill/>
          </p:spPr>
          <p:txBody>
            <a:bodyPr wrap="square" rtlCol="0">
              <a:spAutoFit/>
            </a:bodyPr>
            <a:lstStyle/>
            <a:p>
              <a:r>
                <a:rPr lang="en-US" altLang="zh-CN" sz="1600" dirty="0">
                  <a:ea typeface="+mn-ea"/>
                  <a:cs typeface="Arial" pitchFamily="34" charset="0"/>
                </a:rPr>
                <a:t>4</a:t>
              </a:r>
              <a:endParaRPr lang="zh-CN" altLang="en-US" sz="1600" dirty="0">
                <a:ea typeface="+mn-ea"/>
                <a:cs typeface="Arial" pitchFamily="34" charset="0"/>
              </a:endParaRPr>
            </a:p>
          </p:txBody>
        </p:sp>
        <p:sp>
          <p:nvSpPr>
            <p:cNvPr id="27" name="TextBox 26"/>
            <p:cNvSpPr txBox="1"/>
            <p:nvPr/>
          </p:nvSpPr>
          <p:spPr>
            <a:xfrm>
              <a:off x="3152037" y="3418491"/>
              <a:ext cx="231831" cy="338554"/>
            </a:xfrm>
            <a:prstGeom prst="rect">
              <a:avLst/>
            </a:prstGeom>
            <a:noFill/>
          </p:spPr>
          <p:txBody>
            <a:bodyPr wrap="square" rtlCol="0">
              <a:spAutoFit/>
            </a:bodyPr>
            <a:lstStyle/>
            <a:p>
              <a:r>
                <a:rPr lang="en-US" altLang="zh-CN" sz="1600" dirty="0">
                  <a:ea typeface="+mn-ea"/>
                  <a:cs typeface="Arial" pitchFamily="34" charset="0"/>
                </a:rPr>
                <a:t>5</a:t>
              </a:r>
              <a:endParaRPr lang="zh-CN" altLang="en-US" sz="1600" dirty="0">
                <a:ea typeface="+mn-ea"/>
                <a:cs typeface="Arial" pitchFamily="34" charset="0"/>
              </a:endParaRPr>
            </a:p>
          </p:txBody>
        </p:sp>
      </p:grpSp>
      <p:graphicFrame>
        <p:nvGraphicFramePr>
          <p:cNvPr id="29" name="内容占位符 5"/>
          <p:cNvGraphicFramePr>
            <a:graphicFrameLocks/>
          </p:cNvGraphicFramePr>
          <p:nvPr>
            <p:extLst>
              <p:ext uri="{D42A27DB-BD31-4B8C-83A1-F6EECF244321}">
                <p14:modId xmlns:p14="http://schemas.microsoft.com/office/powerpoint/2010/main" val="1661648315"/>
              </p:ext>
            </p:extLst>
          </p:nvPr>
        </p:nvGraphicFramePr>
        <p:xfrm>
          <a:off x="5015880" y="1736810"/>
          <a:ext cx="5040933" cy="3565574"/>
        </p:xfrm>
        <a:graphic>
          <a:graphicData uri="http://schemas.openxmlformats.org/drawingml/2006/table">
            <a:tbl>
              <a:tblPr firstRow="1" bandRow="1"/>
              <a:tblGrid>
                <a:gridCol w="530623">
                  <a:extLst>
                    <a:ext uri="{9D8B030D-6E8A-4147-A177-3AD203B41FA5}">
                      <a16:colId xmlns:a16="http://schemas.microsoft.com/office/drawing/2014/main" xmlns="" val="20000"/>
                    </a:ext>
                  </a:extLst>
                </a:gridCol>
                <a:gridCol w="4510310">
                  <a:extLst>
                    <a:ext uri="{9D8B030D-6E8A-4147-A177-3AD203B41FA5}">
                      <a16:colId xmlns:a16="http://schemas.microsoft.com/office/drawing/2014/main" xmlns="" val="20001"/>
                    </a:ext>
                  </a:extLst>
                </a:gridCol>
              </a:tblGrid>
              <a:tr h="548550">
                <a:tc>
                  <a:txBody>
                    <a:bodyPr/>
                    <a:lstStyle/>
                    <a:p>
                      <a:pPr algn="ctr"/>
                      <a:r>
                        <a:rPr lang="en-US" altLang="zh-CN" sz="1800" b="1" kern="1200" baseline="0" dirty="0"/>
                        <a:t>1</a:t>
                      </a:r>
                      <a:endParaRPr lang="zh-CN" altLang="en-US" sz="1800" b="1" kern="1200" baseline="0" dirty="0">
                        <a:solidFill>
                          <a:schemeClr val="dk1"/>
                        </a:solidFill>
                        <a:latin typeface="FrutigerNext LT Regular" pitchFamily="34" charset="0"/>
                        <a:ea typeface="+mn-ea"/>
                        <a:cs typeface="Arial" pitchFamily="34" charset="0"/>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Power indicator/Hot Swap button</a:t>
                      </a:r>
                      <a:endParaRPr lang="zh-CN" altLang="en-US" sz="1800" b="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959962">
                <a:tc>
                  <a:txBody>
                    <a:bodyPr/>
                    <a:lstStyle/>
                    <a:p>
                      <a:pPr algn="ctr"/>
                      <a:r>
                        <a:rPr lang="en-US" altLang="zh-CN" sz="1800" b="1" kern="1200" baseline="0" dirty="0"/>
                        <a:t>2</a:t>
                      </a:r>
                      <a:endParaRPr lang="zh-CN" altLang="en-US" sz="1800" b="1" kern="1200" baseline="0" dirty="0">
                        <a:solidFill>
                          <a:schemeClr val="dk1"/>
                        </a:solidFill>
                        <a:latin typeface="FrutigerNext LT Regular" pitchFamily="34" charset="0"/>
                        <a:ea typeface="+mn-ea"/>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16 Gbit/s Fibre Channel/8 Gbit/s </a:t>
                      </a:r>
                      <a:r>
                        <a:rPr lang="en-US" altLang="zh-CN" sz="1800" kern="1200" baseline="0" dirty="0" err="1"/>
                        <a:t>Fibre</a:t>
                      </a:r>
                      <a:r>
                        <a:rPr lang="en-US" altLang="zh-CN" sz="1800" kern="1200" baseline="0" dirty="0"/>
                        <a:t> Channel/</a:t>
                      </a:r>
                      <a:r>
                        <a:rPr lang="en-US" altLang="zh-CN" sz="1800" kern="1200" baseline="0" dirty="0" err="1"/>
                        <a:t>FCoE</a:t>
                      </a:r>
                      <a:r>
                        <a:rPr lang="en-US" altLang="zh-CN" sz="1800" kern="1200" baseline="0" dirty="0"/>
                        <a:t>/</a:t>
                      </a:r>
                      <a:r>
                        <a:rPr lang="en-US" altLang="zh-CN" sz="1800" kern="1200" baseline="0" dirty="0" err="1"/>
                        <a:t>iWARP</a:t>
                      </a:r>
                      <a:r>
                        <a:rPr lang="en-US" altLang="zh-CN" sz="1800" kern="1200" baseline="0" dirty="0"/>
                        <a:t>(Scale-Out)</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959962">
                <a:tc>
                  <a:txBody>
                    <a:bodyPr/>
                    <a:lstStyle/>
                    <a:p>
                      <a:pPr algn="ctr"/>
                      <a:r>
                        <a:rPr lang="en-US" altLang="zh-CN" sz="1800" b="1" kern="1200" baseline="0" dirty="0"/>
                        <a:t>3</a:t>
                      </a:r>
                      <a:endParaRPr lang="zh-CN" altLang="en-US" sz="1800" b="1" kern="1200" baseline="0" dirty="0">
                        <a:solidFill>
                          <a:schemeClr val="dk1"/>
                        </a:solidFill>
                        <a:latin typeface="FrutigerNext LT Regular" pitchFamily="34" charset="0"/>
                        <a:ea typeface="+mn-ea"/>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Port indicator (Link/Active/Mode indicator)</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548550">
                <a:tc>
                  <a:txBody>
                    <a:bodyPr/>
                    <a:lstStyle/>
                    <a:p>
                      <a:pPr algn="ctr"/>
                      <a:r>
                        <a:rPr lang="en-US" altLang="zh-CN" sz="1800" b="1" kern="1200" baseline="0" dirty="0"/>
                        <a:t>4</a:t>
                      </a:r>
                      <a:endParaRPr lang="zh-CN" altLang="en-US" sz="1800" b="1" kern="1200" baseline="0" dirty="0">
                        <a:solidFill>
                          <a:schemeClr val="dk1"/>
                        </a:solidFill>
                        <a:latin typeface="FrutigerNext LT Regular" pitchFamily="34" charset="0"/>
                        <a:ea typeface="+mn-ea"/>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Module handle</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48550">
                <a:tc>
                  <a:txBody>
                    <a:bodyPr/>
                    <a:lstStyle/>
                    <a:p>
                      <a:pPr algn="ctr"/>
                      <a:r>
                        <a:rPr lang="en-US" altLang="zh-CN" sz="1800" b="1" kern="1200" baseline="0" dirty="0"/>
                        <a:t>5</a:t>
                      </a:r>
                      <a:endParaRPr lang="zh-CN" altLang="en-US" sz="1800" b="1" kern="1200" baseline="0" dirty="0">
                        <a:solidFill>
                          <a:schemeClr val="dk1"/>
                        </a:solidFill>
                        <a:latin typeface="FrutigerNext LT Regular" pitchFamily="34" charset="0"/>
                        <a:ea typeface="+mn-ea"/>
                        <a:cs typeface="Arial" pitchFamily="34" charset="0"/>
                      </a:endParaRP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800" kern="1200" baseline="0" dirty="0"/>
                        <a:t>Port working mode silkscreen </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65800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9650" y="1863422"/>
            <a:ext cx="7542950" cy="1421562"/>
          </a:xfrm>
          <a:prstGeom prst="rect">
            <a:avLst/>
          </a:prstGeom>
          <a:noFill/>
          <a:ln w="9525">
            <a:noFill/>
            <a:miter lim="800000"/>
            <a:headEnd/>
            <a:tailEnd/>
          </a:ln>
        </p:spPr>
      </p:pic>
      <p:sp>
        <p:nvSpPr>
          <p:cNvPr id="4" name="文本占位符 3"/>
          <p:cNvSpPr>
            <a:spLocks noGrp="1"/>
          </p:cNvSpPr>
          <p:nvPr>
            <p:ph type="body" sz="quarter" idx="12"/>
          </p:nvPr>
        </p:nvSpPr>
        <p:spPr/>
        <p:txBody>
          <a:bodyPr/>
          <a:lstStyle/>
          <a:p>
            <a:r>
              <a:rPr lang="en-US" altLang="zh-CN" dirty="0"/>
              <a:t>Onboard Smart I/O Interface Module</a:t>
            </a:r>
            <a:endParaRPr lang="zh-CN" altLang="en-US" dirty="0"/>
          </a:p>
        </p:txBody>
      </p:sp>
      <p:graphicFrame>
        <p:nvGraphicFramePr>
          <p:cNvPr id="5" name="内容占位符 5"/>
          <p:cNvGraphicFramePr>
            <a:graphicFrameLocks/>
          </p:cNvGraphicFramePr>
          <p:nvPr>
            <p:extLst>
              <p:ext uri="{D42A27DB-BD31-4B8C-83A1-F6EECF244321}">
                <p14:modId xmlns:p14="http://schemas.microsoft.com/office/powerpoint/2010/main" val="4293721317"/>
              </p:ext>
            </p:extLst>
          </p:nvPr>
        </p:nvGraphicFramePr>
        <p:xfrm>
          <a:off x="2369400" y="4041068"/>
          <a:ext cx="7453201" cy="1463040"/>
        </p:xfrm>
        <a:graphic>
          <a:graphicData uri="http://schemas.openxmlformats.org/drawingml/2006/table">
            <a:tbl>
              <a:tblPr firstRow="1" bandRow="1"/>
              <a:tblGrid>
                <a:gridCol w="891143">
                  <a:extLst>
                    <a:ext uri="{9D8B030D-6E8A-4147-A177-3AD203B41FA5}">
                      <a16:colId xmlns:a16="http://schemas.microsoft.com/office/drawing/2014/main" xmlns="" val="20000"/>
                    </a:ext>
                  </a:extLst>
                </a:gridCol>
                <a:gridCol w="6562058">
                  <a:extLst>
                    <a:ext uri="{9D8B030D-6E8A-4147-A177-3AD203B41FA5}">
                      <a16:colId xmlns:a16="http://schemas.microsoft.com/office/drawing/2014/main" xmlns="" val="20001"/>
                    </a:ext>
                  </a:extLst>
                </a:gridCol>
              </a:tblGrid>
              <a:tr h="259229">
                <a:tc>
                  <a:txBody>
                    <a:bodyPr/>
                    <a:lstStyle/>
                    <a:p>
                      <a:r>
                        <a:rPr lang="en-US" altLang="zh-CN" sz="1800" b="1" kern="1200" baseline="0" dirty="0"/>
                        <a:t>1</a:t>
                      </a:r>
                      <a:endParaRPr lang="zh-CN" altLang="en-US" sz="18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16 Gbit/s Fibre Channel/8 Gbit/s </a:t>
                      </a:r>
                      <a:r>
                        <a:rPr lang="en-US" altLang="zh-CN" sz="1800" kern="1200" baseline="0" dirty="0" err="1"/>
                        <a:t>Fibre</a:t>
                      </a:r>
                      <a:r>
                        <a:rPr lang="en-US" altLang="zh-CN" sz="1800" kern="1200" baseline="0" dirty="0"/>
                        <a:t> Channel/</a:t>
                      </a:r>
                      <a:r>
                        <a:rPr lang="en-US" altLang="zh-CN" sz="1800" kern="1200" baseline="0" dirty="0" err="1"/>
                        <a:t>FCoE</a:t>
                      </a:r>
                      <a:endParaRPr lang="zh-CN" altLang="en-US" sz="1800" b="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59229">
                <a:tc>
                  <a:txBody>
                    <a:bodyPr/>
                    <a:lstStyle/>
                    <a:p>
                      <a:r>
                        <a:rPr lang="en-US" altLang="zh-CN" sz="1800" b="1" kern="1200" baseline="0" dirty="0"/>
                        <a:t>2</a:t>
                      </a:r>
                      <a:endParaRPr lang="zh-CN" altLang="en-US" sz="18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Port indicator (Link/Active/Mode indicator)</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59229">
                <a:tc>
                  <a:txBody>
                    <a:bodyPr/>
                    <a:lstStyle/>
                    <a:p>
                      <a:r>
                        <a:rPr lang="en-US" altLang="zh-CN" sz="1800" b="1" kern="1200" baseline="0" dirty="0"/>
                        <a:t>3</a:t>
                      </a:r>
                      <a:endParaRPr lang="zh-CN" altLang="en-US" sz="18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t>Module handle</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59229">
                <a:tc>
                  <a:txBody>
                    <a:bodyPr/>
                    <a:lstStyle/>
                    <a:p>
                      <a:r>
                        <a:rPr lang="en-US" altLang="zh-CN" sz="1800" b="1" kern="1200" baseline="0" dirty="0"/>
                        <a:t>4</a:t>
                      </a:r>
                      <a:endParaRPr lang="zh-CN" altLang="en-US" sz="18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800" kern="1200" baseline="0" dirty="0"/>
                        <a:t>Port working mode silkscreen </a:t>
                      </a:r>
                      <a:endParaRPr lang="zh-CN" altLang="en-US" sz="1800" kern="1200" baseline="0" dirty="0">
                        <a:solidFill>
                          <a:schemeClr val="dk1"/>
                        </a:solidFill>
                        <a:latin typeface="FrutigerNext LT Regular" pitchFamily="34" charset="0"/>
                        <a:ea typeface="+mn-ea"/>
                        <a:cs typeface="Arial" pitchFamily="34"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cxnSp>
        <p:nvCxnSpPr>
          <p:cNvPr id="11" name="直接连接符 10"/>
          <p:cNvCxnSpPr/>
          <p:nvPr/>
        </p:nvCxnSpPr>
        <p:spPr bwMode="auto">
          <a:xfrm flipH="1" flipV="1">
            <a:off x="2423592" y="1628800"/>
            <a:ext cx="216024" cy="69595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2" name="直接连接符 11"/>
          <p:cNvCxnSpPr/>
          <p:nvPr/>
        </p:nvCxnSpPr>
        <p:spPr bwMode="auto">
          <a:xfrm flipH="1">
            <a:off x="2351584" y="2636912"/>
            <a:ext cx="216024" cy="72008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bwMode="auto">
          <a:xfrm flipH="1">
            <a:off x="2999656" y="3090446"/>
            <a:ext cx="72008" cy="26654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7" name="直接连接符 16"/>
          <p:cNvCxnSpPr/>
          <p:nvPr/>
        </p:nvCxnSpPr>
        <p:spPr bwMode="auto">
          <a:xfrm flipH="1" flipV="1">
            <a:off x="2927648" y="1700808"/>
            <a:ext cx="144016" cy="288034"/>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2207569" y="1426851"/>
            <a:ext cx="266956" cy="338554"/>
          </a:xfrm>
          <a:prstGeom prst="rect">
            <a:avLst/>
          </a:prstGeom>
          <a:noFill/>
        </p:spPr>
        <p:txBody>
          <a:bodyPr wrap="square" rtlCol="0">
            <a:spAutoFit/>
          </a:bodyPr>
          <a:lstStyle/>
          <a:p>
            <a:r>
              <a:rPr lang="en-US" altLang="zh-CN" sz="1600" dirty="0">
                <a:latin typeface="+mn-ea"/>
                <a:ea typeface="+mn-ea"/>
                <a:cs typeface="Arial" pitchFamily="34" charset="0"/>
              </a:rPr>
              <a:t>1</a:t>
            </a:r>
            <a:endParaRPr lang="zh-CN" altLang="en-US" sz="1600" dirty="0">
              <a:latin typeface="+mn-ea"/>
              <a:ea typeface="+mn-ea"/>
              <a:cs typeface="Arial" pitchFamily="34" charset="0"/>
            </a:endParaRPr>
          </a:p>
        </p:txBody>
      </p:sp>
      <p:sp>
        <p:nvSpPr>
          <p:cNvPr id="22" name="TextBox 21"/>
          <p:cNvSpPr txBox="1"/>
          <p:nvPr/>
        </p:nvSpPr>
        <p:spPr>
          <a:xfrm>
            <a:off x="2711624" y="1398258"/>
            <a:ext cx="266956" cy="338554"/>
          </a:xfrm>
          <a:prstGeom prst="rect">
            <a:avLst/>
          </a:prstGeom>
          <a:noFill/>
        </p:spPr>
        <p:txBody>
          <a:bodyPr wrap="square" rtlCol="0">
            <a:spAutoFit/>
          </a:bodyPr>
          <a:lstStyle/>
          <a:p>
            <a:r>
              <a:rPr lang="en-US" altLang="zh-CN" sz="1600" dirty="0">
                <a:latin typeface="+mn-ea"/>
                <a:ea typeface="+mn-ea"/>
                <a:cs typeface="Arial" pitchFamily="34" charset="0"/>
              </a:rPr>
              <a:t>3</a:t>
            </a:r>
            <a:endParaRPr lang="zh-CN" altLang="en-US" sz="1600" dirty="0">
              <a:latin typeface="+mn-ea"/>
              <a:ea typeface="+mn-ea"/>
              <a:cs typeface="Arial" pitchFamily="34" charset="0"/>
            </a:endParaRPr>
          </a:p>
        </p:txBody>
      </p:sp>
      <p:sp>
        <p:nvSpPr>
          <p:cNvPr id="23" name="TextBox 22"/>
          <p:cNvSpPr txBox="1"/>
          <p:nvPr/>
        </p:nvSpPr>
        <p:spPr>
          <a:xfrm>
            <a:off x="2187277" y="3350329"/>
            <a:ext cx="266956" cy="338554"/>
          </a:xfrm>
          <a:prstGeom prst="rect">
            <a:avLst/>
          </a:prstGeom>
          <a:noFill/>
        </p:spPr>
        <p:txBody>
          <a:bodyPr wrap="square" rtlCol="0">
            <a:spAutoFit/>
          </a:bodyPr>
          <a:lstStyle/>
          <a:p>
            <a:r>
              <a:rPr lang="en-US" altLang="zh-CN" sz="1600" dirty="0">
                <a:latin typeface="+mn-ea"/>
                <a:ea typeface="+mn-ea"/>
                <a:cs typeface="Arial" pitchFamily="34" charset="0"/>
              </a:rPr>
              <a:t>2</a:t>
            </a:r>
            <a:endParaRPr lang="zh-CN" altLang="en-US" sz="1600" dirty="0">
              <a:latin typeface="+mn-ea"/>
              <a:ea typeface="+mn-ea"/>
              <a:cs typeface="Arial" pitchFamily="34" charset="0"/>
            </a:endParaRPr>
          </a:p>
        </p:txBody>
      </p:sp>
      <p:sp>
        <p:nvSpPr>
          <p:cNvPr id="24" name="TextBox 23"/>
          <p:cNvSpPr txBox="1"/>
          <p:nvPr/>
        </p:nvSpPr>
        <p:spPr>
          <a:xfrm>
            <a:off x="2783632" y="3378478"/>
            <a:ext cx="266956" cy="338554"/>
          </a:xfrm>
          <a:prstGeom prst="rect">
            <a:avLst/>
          </a:prstGeom>
          <a:noFill/>
        </p:spPr>
        <p:txBody>
          <a:bodyPr wrap="square" rtlCol="0">
            <a:spAutoFit/>
          </a:bodyPr>
          <a:lstStyle/>
          <a:p>
            <a:r>
              <a:rPr lang="en-US" altLang="zh-CN" sz="1600" dirty="0">
                <a:latin typeface="+mn-ea"/>
                <a:ea typeface="+mn-ea"/>
                <a:cs typeface="Arial" pitchFamily="34" charset="0"/>
              </a:rPr>
              <a:t>4</a:t>
            </a:r>
            <a:endParaRPr lang="zh-CN" altLang="en-US" sz="1600" dirty="0">
              <a:latin typeface="+mn-ea"/>
              <a:ea typeface="+mn-ea"/>
              <a:cs typeface="Arial" pitchFamily="34" charset="0"/>
            </a:endParaRPr>
          </a:p>
        </p:txBody>
      </p:sp>
    </p:spTree>
    <p:extLst>
      <p:ext uri="{BB962C8B-B14F-4D97-AF65-F5344CB8AC3E}">
        <p14:creationId xmlns:p14="http://schemas.microsoft.com/office/powerpoint/2010/main" val="363980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a:xfrm>
            <a:off x="4619835" y="1233488"/>
            <a:ext cx="6852497" cy="4680000"/>
          </a:xfrm>
        </p:spPr>
        <p:txBody>
          <a:bodyPr/>
          <a:lstStyle/>
          <a:p>
            <a:r>
              <a:rPr lang="en-US" altLang="zh-CN" sz="1400" dirty="0"/>
              <a:t>The interface module provides two 4 x 8 </a:t>
            </a:r>
            <a:r>
              <a:rPr lang="en-US" altLang="zh-CN" sz="1400" dirty="0" err="1"/>
              <a:t>Gbit</a:t>
            </a:r>
            <a:r>
              <a:rPr lang="en-US" altLang="zh-CN" sz="1400" dirty="0"/>
              <a:t>/s </a:t>
            </a:r>
            <a:r>
              <a:rPr lang="en-US" altLang="zh-CN" sz="1400" dirty="0" err="1"/>
              <a:t>Fibre</a:t>
            </a:r>
            <a:r>
              <a:rPr lang="en-US" altLang="zh-CN" sz="1400" dirty="0"/>
              <a:t> Channel physical ports. The two ports are converted into </a:t>
            </a:r>
            <a:r>
              <a:rPr lang="en-US" altLang="zh-CN" sz="1400" dirty="0">
                <a:solidFill>
                  <a:srgbClr val="C00000"/>
                </a:solidFill>
              </a:rPr>
              <a:t>eight</a:t>
            </a:r>
            <a:r>
              <a:rPr lang="en-US" altLang="zh-CN" sz="1400" dirty="0"/>
              <a:t> 8 </a:t>
            </a:r>
            <a:r>
              <a:rPr lang="en-US" altLang="zh-CN" sz="1400" dirty="0" err="1"/>
              <a:t>Gbit</a:t>
            </a:r>
            <a:r>
              <a:rPr lang="en-US" altLang="zh-CN" sz="1400" dirty="0"/>
              <a:t>/s </a:t>
            </a:r>
            <a:r>
              <a:rPr lang="en-US" altLang="zh-CN" sz="1400" dirty="0" err="1"/>
              <a:t>Fibre</a:t>
            </a:r>
            <a:r>
              <a:rPr lang="en-US" altLang="zh-CN" sz="1400" dirty="0"/>
              <a:t> Channel optical ports using dedicated optical cables (</a:t>
            </a:r>
            <a:r>
              <a:rPr lang="en-US" altLang="zh-CN" sz="1400" dirty="0">
                <a:solidFill>
                  <a:srgbClr val="C00000"/>
                </a:solidFill>
              </a:rPr>
              <a:t>no optical module connected to the eight ports</a:t>
            </a:r>
            <a:r>
              <a:rPr lang="en-US" altLang="zh-CN" sz="1400" dirty="0"/>
              <a:t>). The eight ports are used as service ports to connect application servers to storage systems and used to receive data exchange commands from application servers.</a:t>
            </a:r>
          </a:p>
          <a:p>
            <a:r>
              <a:rPr lang="en-US" altLang="zh-CN" sz="1400" dirty="0"/>
              <a:t>The interface module </a:t>
            </a:r>
            <a:r>
              <a:rPr lang="en-US" altLang="zh-CN" sz="1400" dirty="0">
                <a:solidFill>
                  <a:srgbClr val="C00000"/>
                </a:solidFill>
              </a:rPr>
              <a:t>contains</a:t>
            </a:r>
            <a:r>
              <a:rPr lang="en-US" altLang="zh-CN" sz="1400" dirty="0"/>
              <a:t> two 4 x 10 </a:t>
            </a:r>
            <a:r>
              <a:rPr lang="en-US" altLang="zh-CN" sz="1400" dirty="0" err="1"/>
              <a:t>Gbit</a:t>
            </a:r>
            <a:r>
              <a:rPr lang="en-US" altLang="zh-CN" sz="1400" dirty="0"/>
              <a:t>/s QSFP+ optical modules.</a:t>
            </a:r>
          </a:p>
          <a:p>
            <a:r>
              <a:rPr lang="en-US" altLang="zh-CN" sz="1400" dirty="0"/>
              <a:t>The interface module is equipped with 15 m four-in-one </a:t>
            </a:r>
            <a:r>
              <a:rPr lang="en-US" altLang="zh-CN" sz="1400" dirty="0">
                <a:solidFill>
                  <a:srgbClr val="C00000"/>
                </a:solidFill>
              </a:rPr>
              <a:t>dedicated optical cables</a:t>
            </a:r>
            <a:r>
              <a:rPr lang="en-US" altLang="zh-CN" sz="1400" dirty="0" smtClean="0"/>
              <a:t>.</a:t>
            </a:r>
            <a:endParaRPr lang="en-US" altLang="zh-CN" sz="1400" dirty="0"/>
          </a:p>
          <a:p>
            <a:endParaRPr lang="zh-CN" altLang="en-US" sz="1400" dirty="0"/>
          </a:p>
        </p:txBody>
      </p:sp>
      <p:sp>
        <p:nvSpPr>
          <p:cNvPr id="4" name="文本占位符 3"/>
          <p:cNvSpPr>
            <a:spLocks noGrp="1"/>
          </p:cNvSpPr>
          <p:nvPr>
            <p:ph type="body" sz="quarter" idx="12"/>
          </p:nvPr>
        </p:nvSpPr>
        <p:spPr>
          <a:xfrm>
            <a:off x="1595500" y="410400"/>
            <a:ext cx="10369152" cy="1024280"/>
          </a:xfrm>
        </p:spPr>
        <p:txBody>
          <a:bodyPr/>
          <a:lstStyle/>
          <a:p>
            <a:r>
              <a:rPr lang="en-US" altLang="zh-CN" sz="3000" dirty="0" smtClean="0"/>
              <a:t>8 </a:t>
            </a:r>
            <a:r>
              <a:rPr lang="en-US" altLang="zh-CN" sz="3000" dirty="0" err="1" smtClean="0"/>
              <a:t>Gbit</a:t>
            </a:r>
            <a:r>
              <a:rPr lang="en-US" altLang="zh-CN" sz="3000" dirty="0" smtClean="0"/>
              <a:t>/s </a:t>
            </a:r>
            <a:r>
              <a:rPr lang="en-US" altLang="zh-CN" sz="3000" dirty="0" err="1" smtClean="0"/>
              <a:t>Fibre</a:t>
            </a:r>
            <a:r>
              <a:rPr lang="en-US" altLang="zh-CN" sz="3000" dirty="0" smtClean="0"/>
              <a:t> Channel High-density Interface Module (1)</a:t>
            </a:r>
            <a:endParaRPr lang="zh-CN" altLang="en-US" sz="3000" dirty="0"/>
          </a:p>
        </p:txBody>
      </p:sp>
      <p:graphicFrame>
        <p:nvGraphicFramePr>
          <p:cNvPr id="5" name="内容占位符 5"/>
          <p:cNvGraphicFramePr>
            <a:graphicFrameLocks/>
          </p:cNvGraphicFramePr>
          <p:nvPr>
            <p:extLst>
              <p:ext uri="{D42A27DB-BD31-4B8C-83A1-F6EECF244321}">
                <p14:modId xmlns:p14="http://schemas.microsoft.com/office/powerpoint/2010/main" val="3574877702"/>
              </p:ext>
            </p:extLst>
          </p:nvPr>
        </p:nvGraphicFramePr>
        <p:xfrm>
          <a:off x="4511824" y="4797152"/>
          <a:ext cx="5400973" cy="1219200"/>
        </p:xfrm>
        <a:graphic>
          <a:graphicData uri="http://schemas.openxmlformats.org/drawingml/2006/table">
            <a:tbl>
              <a:tblPr firstRow="1" bandRow="1"/>
              <a:tblGrid>
                <a:gridCol w="540097">
                  <a:extLst>
                    <a:ext uri="{9D8B030D-6E8A-4147-A177-3AD203B41FA5}">
                      <a16:colId xmlns:a16="http://schemas.microsoft.com/office/drawing/2014/main" xmlns="" val="20000"/>
                    </a:ext>
                  </a:extLst>
                </a:gridCol>
                <a:gridCol w="4860876">
                  <a:extLst>
                    <a:ext uri="{9D8B030D-6E8A-4147-A177-3AD203B41FA5}">
                      <a16:colId xmlns:a16="http://schemas.microsoft.com/office/drawing/2014/main" xmlns="" val="20001"/>
                    </a:ext>
                  </a:extLst>
                </a:gridCol>
              </a:tblGrid>
              <a:tr h="273631">
                <a:tc>
                  <a:txBody>
                    <a:bodyPr/>
                    <a:lstStyle/>
                    <a:p>
                      <a:pPr algn="ctr"/>
                      <a:r>
                        <a:rPr lang="en-US" altLang="zh-CN" sz="1400" b="1" kern="1200" baseline="0" dirty="0"/>
                        <a:t>1</a:t>
                      </a:r>
                      <a:endParaRPr lang="zh-CN" altLang="en-US" sz="1400" b="1" kern="1200" baseline="0" dirty="0">
                        <a:solidFill>
                          <a:schemeClr val="dk1"/>
                        </a:solidFill>
                        <a:latin typeface="FrutigerNext LT Regular" pitchFamily="34" charset="0"/>
                        <a:ea typeface="宋体"/>
                        <a:cs typeface="Arial" pitchFamily="34" charset="0"/>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Power indicator/Hot Swap button</a:t>
                      </a:r>
                      <a:endParaRPr lang="zh-CN" altLang="en-US" sz="1400" b="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73631">
                <a:tc>
                  <a:txBody>
                    <a:bodyPr/>
                    <a:lstStyle/>
                    <a:p>
                      <a:pPr algn="ctr"/>
                      <a:r>
                        <a:rPr lang="en-US" altLang="zh-CN" sz="1400" b="1" kern="1200" baseline="0" dirty="0"/>
                        <a:t>2</a:t>
                      </a:r>
                      <a:endParaRPr lang="zh-CN" altLang="en-US" sz="1400" b="1" kern="1200" baseline="0" dirty="0">
                        <a:solidFill>
                          <a:schemeClr val="dk1"/>
                        </a:solidFill>
                        <a:latin typeface="FrutigerNext LT Regular" pitchFamily="34" charset="0"/>
                        <a:ea typeface="宋体"/>
                        <a:cs typeface="Arial" pitchFamily="34" charset="0"/>
                      </a:endParaRP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8 Gbit/s Fibre Channel port</a:t>
                      </a:r>
                      <a:endParaRPr lang="zh-CN" altLang="en-US" sz="14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73631">
                <a:tc>
                  <a:txBody>
                    <a:bodyPr/>
                    <a:lstStyle/>
                    <a:p>
                      <a:pPr algn="ctr"/>
                      <a:r>
                        <a:rPr lang="en-US" altLang="zh-CN" sz="1400" b="1" kern="1200" baseline="0" dirty="0"/>
                        <a:t>3</a:t>
                      </a:r>
                      <a:endParaRPr lang="zh-CN" altLang="en-US" sz="1400" b="1" kern="1200" baseline="0" dirty="0">
                        <a:solidFill>
                          <a:schemeClr val="dk1"/>
                        </a:solidFill>
                        <a:latin typeface="FrutigerNext LT Regular" pitchFamily="34" charset="0"/>
                        <a:ea typeface="宋体"/>
                        <a:cs typeface="Arial" pitchFamily="34" charset="0"/>
                      </a:endParaRPr>
                    </a:p>
                  </a:txBody>
                  <a:tcP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Port Link/Active indicator</a:t>
                      </a:r>
                      <a:endParaRPr lang="zh-CN" altLang="en-US" sz="14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73631">
                <a:tc>
                  <a:txBody>
                    <a:bodyPr/>
                    <a:lstStyle/>
                    <a:p>
                      <a:pPr algn="ctr"/>
                      <a:r>
                        <a:rPr lang="en-US" altLang="zh-CN" sz="1400" b="1" kern="1200" baseline="0" dirty="0"/>
                        <a:t>4</a:t>
                      </a:r>
                      <a:endParaRPr lang="zh-CN" altLang="en-US" sz="1400" b="1" kern="1200" baseline="0" dirty="0">
                        <a:solidFill>
                          <a:schemeClr val="dk1"/>
                        </a:solidFill>
                        <a:latin typeface="FrutigerNext LT Regular" pitchFamily="34" charset="0"/>
                        <a:ea typeface="宋体"/>
                        <a:cs typeface="Arial" pitchFamily="34" charset="0"/>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Module handle/Silkscreen</a:t>
                      </a:r>
                      <a:endParaRPr lang="zh-CN" altLang="en-US" sz="14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23" name="组合 22"/>
          <p:cNvGrpSpPr/>
          <p:nvPr/>
        </p:nvGrpSpPr>
        <p:grpSpPr>
          <a:xfrm>
            <a:off x="1487488" y="1808820"/>
            <a:ext cx="2376264" cy="3462512"/>
            <a:chOff x="251520" y="1118616"/>
            <a:chExt cx="2376264" cy="3462512"/>
          </a:xfrm>
        </p:grpSpPr>
        <p:sp>
          <p:nvSpPr>
            <p:cNvPr id="8" name="TextBox 7"/>
            <p:cNvSpPr txBox="1"/>
            <p:nvPr/>
          </p:nvSpPr>
          <p:spPr>
            <a:xfrm>
              <a:off x="272596" y="1328706"/>
              <a:ext cx="266956" cy="338554"/>
            </a:xfrm>
            <a:prstGeom prst="rect">
              <a:avLst/>
            </a:prstGeom>
            <a:noFill/>
          </p:spPr>
          <p:txBody>
            <a:bodyPr wrap="square" rtlCol="0">
              <a:spAutoFit/>
            </a:bodyPr>
            <a:lstStyle/>
            <a:p>
              <a:r>
                <a:rPr lang="en-US" altLang="zh-CN" sz="1600" dirty="0">
                  <a:latin typeface="+mn-ea"/>
                  <a:ea typeface="+mn-ea"/>
                  <a:cs typeface="Arial" pitchFamily="34" charset="0"/>
                </a:rPr>
                <a:t>1</a:t>
              </a:r>
              <a:endParaRPr lang="zh-CN" altLang="en-US" sz="1600" dirty="0">
                <a:latin typeface="+mn-ea"/>
                <a:ea typeface="+mn-ea"/>
                <a:cs typeface="Arial" pitchFamily="34" charset="0"/>
              </a:endParaRPr>
            </a:p>
          </p:txBody>
        </p:sp>
        <p:sp>
          <p:nvSpPr>
            <p:cNvPr id="13" name="TextBox 12"/>
            <p:cNvSpPr txBox="1"/>
            <p:nvPr/>
          </p:nvSpPr>
          <p:spPr>
            <a:xfrm>
              <a:off x="251520" y="2396764"/>
              <a:ext cx="266956" cy="338554"/>
            </a:xfrm>
            <a:prstGeom prst="rect">
              <a:avLst/>
            </a:prstGeom>
            <a:noFill/>
          </p:spPr>
          <p:txBody>
            <a:bodyPr wrap="square" rtlCol="0">
              <a:spAutoFit/>
            </a:bodyPr>
            <a:lstStyle/>
            <a:p>
              <a:r>
                <a:rPr lang="en-US" altLang="zh-CN" sz="1600" dirty="0">
                  <a:latin typeface="+mn-ea"/>
                  <a:ea typeface="+mn-ea"/>
                  <a:cs typeface="Arial" pitchFamily="34" charset="0"/>
                </a:rPr>
                <a:t>2</a:t>
              </a:r>
              <a:endParaRPr lang="zh-CN" altLang="en-US" sz="1600" dirty="0">
                <a:latin typeface="+mn-ea"/>
                <a:ea typeface="+mn-ea"/>
                <a:cs typeface="Arial" pitchFamily="34" charset="0"/>
              </a:endParaRPr>
            </a:p>
          </p:txBody>
        </p:sp>
        <p:sp>
          <p:nvSpPr>
            <p:cNvPr id="17" name="TextBox 16"/>
            <p:cNvSpPr txBox="1"/>
            <p:nvPr/>
          </p:nvSpPr>
          <p:spPr>
            <a:xfrm>
              <a:off x="251520" y="3212976"/>
              <a:ext cx="266956" cy="338554"/>
            </a:xfrm>
            <a:prstGeom prst="rect">
              <a:avLst/>
            </a:prstGeom>
            <a:noFill/>
          </p:spPr>
          <p:txBody>
            <a:bodyPr wrap="square" rtlCol="0">
              <a:spAutoFit/>
            </a:bodyPr>
            <a:lstStyle/>
            <a:p>
              <a:r>
                <a:rPr lang="en-US" altLang="zh-CN" sz="1600" dirty="0">
                  <a:latin typeface="+mn-ea"/>
                  <a:ea typeface="+mn-ea"/>
                  <a:cs typeface="Arial" pitchFamily="34" charset="0"/>
                </a:rPr>
                <a:t>3</a:t>
              </a:r>
              <a:endParaRPr lang="zh-CN" altLang="en-US" sz="1600" dirty="0">
                <a:latin typeface="+mn-ea"/>
                <a:ea typeface="+mn-ea"/>
                <a:cs typeface="Arial" pitchFamily="34" charset="0"/>
              </a:endParaRPr>
            </a:p>
          </p:txBody>
        </p:sp>
        <p:grpSp>
          <p:nvGrpSpPr>
            <p:cNvPr id="22" name="组合 21"/>
            <p:cNvGrpSpPr/>
            <p:nvPr/>
          </p:nvGrpSpPr>
          <p:grpSpPr>
            <a:xfrm>
              <a:off x="518476" y="1118616"/>
              <a:ext cx="2109308" cy="3462512"/>
              <a:chOff x="518476" y="1118616"/>
              <a:chExt cx="2109308" cy="3462512"/>
            </a:xfrm>
          </p:grpSpPr>
          <p:pic>
            <p:nvPicPr>
              <p:cNvPr id="2764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118616"/>
                <a:ext cx="1080120" cy="3462512"/>
              </a:xfrm>
              <a:prstGeom prst="rect">
                <a:avLst/>
              </a:prstGeom>
              <a:noFill/>
              <a:ln w="9525">
                <a:noFill/>
                <a:miter lim="800000"/>
                <a:headEnd/>
                <a:tailEnd/>
              </a:ln>
            </p:spPr>
          </p:pic>
          <p:cxnSp>
            <p:nvCxnSpPr>
              <p:cNvPr id="7" name="直接连接符 6"/>
              <p:cNvCxnSpPr>
                <a:endCxn id="8" idx="3"/>
              </p:cNvCxnSpPr>
              <p:nvPr/>
            </p:nvCxnSpPr>
            <p:spPr bwMode="auto">
              <a:xfrm flipH="1">
                <a:off x="539552" y="1340768"/>
                <a:ext cx="576064" cy="15721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2" name="直接连接符 11"/>
              <p:cNvCxnSpPr>
                <a:endCxn id="13" idx="3"/>
              </p:cNvCxnSpPr>
              <p:nvPr/>
            </p:nvCxnSpPr>
            <p:spPr bwMode="auto">
              <a:xfrm flipH="1">
                <a:off x="518476" y="2348880"/>
                <a:ext cx="957180" cy="217161"/>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6" name="直接连接符 15"/>
              <p:cNvCxnSpPr>
                <a:endCxn id="17" idx="3"/>
              </p:cNvCxnSpPr>
              <p:nvPr/>
            </p:nvCxnSpPr>
            <p:spPr bwMode="auto">
              <a:xfrm flipH="1">
                <a:off x="518476" y="3212976"/>
                <a:ext cx="597140" cy="169277"/>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bwMode="auto">
              <a:xfrm>
                <a:off x="1691680" y="1412776"/>
                <a:ext cx="864096" cy="72008"/>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2360828" y="1412776"/>
                <a:ext cx="266956" cy="338554"/>
              </a:xfrm>
              <a:prstGeom prst="rect">
                <a:avLst/>
              </a:prstGeom>
              <a:noFill/>
            </p:spPr>
            <p:txBody>
              <a:bodyPr wrap="square" rtlCol="0">
                <a:spAutoFit/>
              </a:bodyPr>
              <a:lstStyle/>
              <a:p>
                <a:r>
                  <a:rPr lang="en-US" altLang="zh-CN" sz="1600" dirty="0">
                    <a:latin typeface="+mn-ea"/>
                    <a:ea typeface="+mn-ea"/>
                    <a:cs typeface="Arial" pitchFamily="34" charset="0"/>
                  </a:rPr>
                  <a:t>4</a:t>
                </a:r>
                <a:endParaRPr lang="zh-CN" altLang="en-US" sz="1600" dirty="0">
                  <a:latin typeface="+mn-ea"/>
                  <a:ea typeface="+mn-ea"/>
                  <a:cs typeface="Arial" pitchFamily="34" charset="0"/>
                </a:endParaRPr>
              </a:p>
            </p:txBody>
          </p:sp>
        </p:grpSp>
      </p:grpSp>
    </p:spTree>
    <p:extLst>
      <p:ext uri="{BB962C8B-B14F-4D97-AF65-F5344CB8AC3E}">
        <p14:creationId xmlns:p14="http://schemas.microsoft.com/office/powerpoint/2010/main" val="745163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a:xfrm>
            <a:off x="1595500" y="410400"/>
            <a:ext cx="9831600" cy="1024280"/>
          </a:xfrm>
        </p:spPr>
        <p:txBody>
          <a:bodyPr/>
          <a:lstStyle/>
          <a:p>
            <a:r>
              <a:rPr lang="en-US" altLang="zh-CN" sz="3000" dirty="0"/>
              <a:t>8 </a:t>
            </a:r>
            <a:r>
              <a:rPr lang="en-US" altLang="zh-CN" sz="3000" dirty="0" err="1"/>
              <a:t>Gbit</a:t>
            </a:r>
            <a:r>
              <a:rPr lang="en-US" altLang="zh-CN" sz="3000" dirty="0"/>
              <a:t>/s </a:t>
            </a:r>
            <a:r>
              <a:rPr lang="en-US" altLang="zh-CN" sz="3000" dirty="0" err="1"/>
              <a:t>Fibre</a:t>
            </a:r>
            <a:r>
              <a:rPr lang="en-US" altLang="zh-CN" sz="3000" dirty="0"/>
              <a:t> Channel High-density Interface Module (2)</a:t>
            </a:r>
            <a:endParaRPr lang="zh-CN" altLang="en-US" sz="3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9717" y="1736812"/>
            <a:ext cx="5337119" cy="3096344"/>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4941168"/>
            <a:ext cx="5400600" cy="1224136"/>
          </a:xfrm>
          <a:prstGeom prst="rect">
            <a:avLst/>
          </a:prstGeom>
          <a:noFill/>
          <a:ln w="9525">
            <a:noFill/>
            <a:miter lim="800000"/>
            <a:headEnd/>
            <a:tailEnd/>
          </a:ln>
        </p:spPr>
      </p:pic>
    </p:spTree>
    <p:extLst>
      <p:ext uri="{BB962C8B-B14F-4D97-AF65-F5344CB8AC3E}">
        <p14:creationId xmlns:p14="http://schemas.microsoft.com/office/powerpoint/2010/main" val="366226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10 </a:t>
            </a:r>
            <a:r>
              <a:rPr lang="en-US" altLang="zh-CN" dirty="0" err="1"/>
              <a:t>Gbit</a:t>
            </a:r>
            <a:r>
              <a:rPr lang="en-US" altLang="zh-CN" dirty="0"/>
              <a:t>/s ETH Electrical Interface Module</a:t>
            </a:r>
            <a:endParaRPr lang="zh-CN" altLang="en-US" dirty="0"/>
          </a:p>
        </p:txBody>
      </p:sp>
      <p:graphicFrame>
        <p:nvGraphicFramePr>
          <p:cNvPr id="6" name="内容占位符 5"/>
          <p:cNvGraphicFramePr>
            <a:graphicFrameLocks/>
          </p:cNvGraphicFramePr>
          <p:nvPr>
            <p:extLst>
              <p:ext uri="{D42A27DB-BD31-4B8C-83A1-F6EECF244321}">
                <p14:modId xmlns:p14="http://schemas.microsoft.com/office/powerpoint/2010/main" val="4136590730"/>
              </p:ext>
            </p:extLst>
          </p:nvPr>
        </p:nvGraphicFramePr>
        <p:xfrm>
          <a:off x="5591944" y="1988840"/>
          <a:ext cx="4464869" cy="2280085"/>
        </p:xfrm>
        <a:graphic>
          <a:graphicData uri="http://schemas.openxmlformats.org/drawingml/2006/table">
            <a:tbl>
              <a:tblPr firstRow="1" bandRow="1"/>
              <a:tblGrid>
                <a:gridCol w="892974">
                  <a:extLst>
                    <a:ext uri="{9D8B030D-6E8A-4147-A177-3AD203B41FA5}">
                      <a16:colId xmlns:a16="http://schemas.microsoft.com/office/drawing/2014/main" xmlns="" val="20000"/>
                    </a:ext>
                  </a:extLst>
                </a:gridCol>
                <a:gridCol w="3571895">
                  <a:extLst>
                    <a:ext uri="{9D8B030D-6E8A-4147-A177-3AD203B41FA5}">
                      <a16:colId xmlns:a16="http://schemas.microsoft.com/office/drawing/2014/main" xmlns="" val="20001"/>
                    </a:ext>
                  </a:extLst>
                </a:gridCol>
              </a:tblGrid>
              <a:tr h="456017">
                <a:tc>
                  <a:txBody>
                    <a:bodyPr/>
                    <a:lstStyle/>
                    <a:p>
                      <a:pPr algn="ctr"/>
                      <a:r>
                        <a:rPr lang="en-US" altLang="zh-CN" sz="1600" b="1" kern="1200" baseline="0" dirty="0"/>
                        <a:t>1</a:t>
                      </a:r>
                      <a:endParaRPr lang="zh-CN" altLang="en-US" sz="16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baseline="0" dirty="0"/>
                        <a:t>Power indicator/Hot Swap button</a:t>
                      </a:r>
                      <a:endParaRPr lang="zh-CN" altLang="en-US" sz="1600" b="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456017">
                <a:tc>
                  <a:txBody>
                    <a:bodyPr/>
                    <a:lstStyle/>
                    <a:p>
                      <a:pPr algn="ctr"/>
                      <a:r>
                        <a:rPr lang="en-US" altLang="zh-CN" sz="1600" b="1" kern="1200" baseline="0" dirty="0"/>
                        <a:t>2</a:t>
                      </a:r>
                      <a:endParaRPr lang="zh-CN" altLang="en-US" sz="16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baseline="0" dirty="0"/>
                        <a:t>10 Gbit/s Ethernet port</a:t>
                      </a:r>
                      <a:endParaRPr lang="zh-CN" altLang="en-US" sz="16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456017">
                <a:tc>
                  <a:txBody>
                    <a:bodyPr/>
                    <a:lstStyle/>
                    <a:p>
                      <a:pPr algn="ctr"/>
                      <a:r>
                        <a:rPr lang="en-US" altLang="zh-CN" sz="1600" b="1" kern="1200" baseline="0" dirty="0"/>
                        <a:t>3</a:t>
                      </a:r>
                      <a:endParaRPr lang="zh-CN" altLang="en-US" sz="16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baseline="0" dirty="0"/>
                        <a:t>Port Link/Active indicator</a:t>
                      </a:r>
                      <a:endParaRPr lang="zh-CN" altLang="en-US" sz="16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56017">
                <a:tc>
                  <a:txBody>
                    <a:bodyPr/>
                    <a:lstStyle/>
                    <a:p>
                      <a:pPr algn="ctr"/>
                      <a:r>
                        <a:rPr lang="en-US" altLang="zh-CN" sz="1600" b="1" kern="1200" baseline="0" dirty="0"/>
                        <a:t>4</a:t>
                      </a:r>
                      <a:endParaRPr lang="zh-CN" altLang="en-US" sz="16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aseline="0" dirty="0"/>
                        <a:t>Port Speed indicator</a:t>
                      </a:r>
                      <a:endParaRPr lang="zh-CN" altLang="en-US" sz="16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456017">
                <a:tc>
                  <a:txBody>
                    <a:bodyPr/>
                    <a:lstStyle/>
                    <a:p>
                      <a:pPr algn="ctr"/>
                      <a:r>
                        <a:rPr lang="en-US" altLang="zh-CN" sz="1600" b="1" kern="1200" baseline="0" dirty="0"/>
                        <a:t>5</a:t>
                      </a:r>
                      <a:endParaRPr lang="zh-CN" altLang="en-US" sz="1600" b="1" kern="1200" baseline="0" dirty="0">
                        <a:solidFill>
                          <a:schemeClr val="dk1"/>
                        </a:solidFill>
                        <a:latin typeface="FrutigerNext LT Regular" pitchFamily="34" charset="0"/>
                        <a:ea typeface="宋体"/>
                        <a:cs typeface="Arial" pitchFamily="34" charset="0"/>
                      </a:endParaRP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600" baseline="0" dirty="0"/>
                        <a:t>Module handle</a:t>
                      </a:r>
                      <a:endParaRPr lang="zh-CN" altLang="en-US" sz="1600" kern="1200" baseline="0" dirty="0">
                        <a:solidFill>
                          <a:schemeClr val="dk1"/>
                        </a:solidFill>
                        <a:latin typeface="FrutigerNext LT Regular" pitchFamily="34" charset="0"/>
                        <a:ea typeface="宋体"/>
                        <a:cs typeface="Arial" pitchFamily="34"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5" name="组合 4"/>
          <p:cNvGrpSpPr/>
          <p:nvPr/>
        </p:nvGrpSpPr>
        <p:grpSpPr>
          <a:xfrm>
            <a:off x="2279576" y="1700808"/>
            <a:ext cx="2376264" cy="3384376"/>
            <a:chOff x="2279576" y="1700808"/>
            <a:chExt cx="2376264" cy="3384376"/>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7728" y="1772816"/>
              <a:ext cx="419100" cy="288032"/>
            </a:xfrm>
            <a:prstGeom prst="rect">
              <a:avLst/>
            </a:prstGeom>
            <a:noFill/>
            <a:ln w="9525">
              <a:noFill/>
              <a:miter lim="800000"/>
              <a:headEnd/>
              <a:tailEnd/>
            </a:ln>
          </p:spPr>
        </p:pic>
        <p:pic>
          <p:nvPicPr>
            <p:cNvPr id="2662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9657" y="1700808"/>
              <a:ext cx="1128125" cy="3384376"/>
            </a:xfrm>
            <a:prstGeom prst="rect">
              <a:avLst/>
            </a:prstGeom>
            <a:noFill/>
            <a:ln w="9525">
              <a:noFill/>
              <a:miter lim="800000"/>
              <a:headEnd/>
              <a:tailEnd/>
            </a:ln>
          </p:spPr>
        </p:pic>
        <p:cxnSp>
          <p:nvCxnSpPr>
            <p:cNvPr id="9" name="直接连接符 8"/>
            <p:cNvCxnSpPr>
              <a:endCxn id="10" idx="3"/>
            </p:cNvCxnSpPr>
            <p:nvPr/>
          </p:nvCxnSpPr>
          <p:spPr bwMode="auto">
            <a:xfrm flipH="1">
              <a:off x="2567608" y="1844825"/>
              <a:ext cx="576064" cy="15721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2300652" y="1832762"/>
              <a:ext cx="266956" cy="338554"/>
            </a:xfrm>
            <a:prstGeom prst="rect">
              <a:avLst/>
            </a:prstGeom>
            <a:noFill/>
          </p:spPr>
          <p:txBody>
            <a:bodyPr wrap="square" rtlCol="0">
              <a:spAutoFit/>
            </a:bodyPr>
            <a:lstStyle/>
            <a:p>
              <a:r>
                <a:rPr lang="en-US" altLang="zh-CN" sz="1600" dirty="0">
                  <a:latin typeface="+mn-ea"/>
                  <a:ea typeface="+mn-ea"/>
                  <a:cs typeface="Arial" pitchFamily="34" charset="0"/>
                </a:rPr>
                <a:t>1</a:t>
              </a:r>
              <a:endParaRPr lang="zh-CN" altLang="en-US" sz="1600" dirty="0">
                <a:latin typeface="+mn-ea"/>
                <a:ea typeface="+mn-ea"/>
                <a:cs typeface="Arial" pitchFamily="34" charset="0"/>
              </a:endParaRPr>
            </a:p>
          </p:txBody>
        </p:sp>
        <p:cxnSp>
          <p:nvCxnSpPr>
            <p:cNvPr id="11" name="直接连接符 10"/>
            <p:cNvCxnSpPr/>
            <p:nvPr/>
          </p:nvCxnSpPr>
          <p:spPr bwMode="auto">
            <a:xfrm flipH="1">
              <a:off x="2546532" y="2780929"/>
              <a:ext cx="957180" cy="217161"/>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2279576" y="2900820"/>
              <a:ext cx="266956" cy="338554"/>
            </a:xfrm>
            <a:prstGeom prst="rect">
              <a:avLst/>
            </a:prstGeom>
            <a:noFill/>
          </p:spPr>
          <p:txBody>
            <a:bodyPr wrap="square" rtlCol="0">
              <a:spAutoFit/>
            </a:bodyPr>
            <a:lstStyle/>
            <a:p>
              <a:r>
                <a:rPr lang="en-US" altLang="zh-CN" sz="1600" dirty="0">
                  <a:latin typeface="+mn-ea"/>
                  <a:ea typeface="+mn-ea"/>
                  <a:cs typeface="Arial" pitchFamily="34" charset="0"/>
                </a:rPr>
                <a:t>2</a:t>
              </a:r>
              <a:endParaRPr lang="zh-CN" altLang="en-US" sz="1600" dirty="0">
                <a:latin typeface="+mn-ea"/>
                <a:ea typeface="+mn-ea"/>
                <a:cs typeface="Arial" pitchFamily="34" charset="0"/>
              </a:endParaRPr>
            </a:p>
          </p:txBody>
        </p:sp>
        <p:cxnSp>
          <p:nvCxnSpPr>
            <p:cNvPr id="13" name="直接连接符 12"/>
            <p:cNvCxnSpPr/>
            <p:nvPr/>
          </p:nvCxnSpPr>
          <p:spPr bwMode="auto">
            <a:xfrm>
              <a:off x="3791744" y="2924944"/>
              <a:ext cx="648072" cy="36004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4367808" y="3212976"/>
              <a:ext cx="266956" cy="338554"/>
            </a:xfrm>
            <a:prstGeom prst="rect">
              <a:avLst/>
            </a:prstGeom>
            <a:noFill/>
          </p:spPr>
          <p:txBody>
            <a:bodyPr wrap="square" rtlCol="0">
              <a:spAutoFit/>
            </a:bodyPr>
            <a:lstStyle/>
            <a:p>
              <a:r>
                <a:rPr lang="en-US" altLang="zh-CN" sz="1600" dirty="0">
                  <a:latin typeface="+mn-ea"/>
                  <a:ea typeface="+mn-ea"/>
                  <a:cs typeface="Arial" pitchFamily="34" charset="0"/>
                </a:rPr>
                <a:t>3</a:t>
              </a:r>
              <a:endParaRPr lang="zh-CN" altLang="en-US" sz="1600" dirty="0">
                <a:latin typeface="+mn-ea"/>
                <a:ea typeface="+mn-ea"/>
                <a:cs typeface="Arial" pitchFamily="34" charset="0"/>
              </a:endParaRPr>
            </a:p>
          </p:txBody>
        </p:sp>
        <p:cxnSp>
          <p:nvCxnSpPr>
            <p:cNvPr id="15" name="直接连接符 14"/>
            <p:cNvCxnSpPr/>
            <p:nvPr/>
          </p:nvCxnSpPr>
          <p:spPr bwMode="auto">
            <a:xfrm>
              <a:off x="3770668" y="1916833"/>
              <a:ext cx="669148" cy="169277"/>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4388884" y="1916832"/>
              <a:ext cx="266956" cy="338554"/>
            </a:xfrm>
            <a:prstGeom prst="rect">
              <a:avLst/>
            </a:prstGeom>
            <a:noFill/>
          </p:spPr>
          <p:txBody>
            <a:bodyPr wrap="square" rtlCol="0">
              <a:spAutoFit/>
            </a:bodyPr>
            <a:lstStyle/>
            <a:p>
              <a:r>
                <a:rPr lang="en-US" altLang="zh-CN" sz="1600" dirty="0">
                  <a:latin typeface="+mn-ea"/>
                  <a:ea typeface="+mn-ea"/>
                  <a:cs typeface="Arial" pitchFamily="34" charset="0"/>
                </a:rPr>
                <a:t>5</a:t>
              </a:r>
              <a:endParaRPr lang="zh-CN" altLang="en-US" sz="1600" dirty="0">
                <a:latin typeface="+mn-ea"/>
                <a:ea typeface="+mn-ea"/>
                <a:cs typeface="Arial" pitchFamily="34" charset="0"/>
              </a:endParaRPr>
            </a:p>
          </p:txBody>
        </p:sp>
        <p:cxnSp>
          <p:nvCxnSpPr>
            <p:cNvPr id="20" name="直接连接符 19"/>
            <p:cNvCxnSpPr/>
            <p:nvPr/>
          </p:nvCxnSpPr>
          <p:spPr bwMode="auto">
            <a:xfrm>
              <a:off x="3791744" y="2492896"/>
              <a:ext cx="648072" cy="360040"/>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367808" y="2708920"/>
              <a:ext cx="266956" cy="338554"/>
            </a:xfrm>
            <a:prstGeom prst="rect">
              <a:avLst/>
            </a:prstGeom>
            <a:noFill/>
          </p:spPr>
          <p:txBody>
            <a:bodyPr wrap="square" rtlCol="0">
              <a:spAutoFit/>
            </a:bodyPr>
            <a:lstStyle/>
            <a:p>
              <a:r>
                <a:rPr lang="en-US" altLang="zh-CN" sz="1600" dirty="0">
                  <a:latin typeface="+mn-ea"/>
                  <a:ea typeface="+mn-ea"/>
                  <a:cs typeface="Arial" pitchFamily="34" charset="0"/>
                </a:rPr>
                <a:t>4</a:t>
              </a:r>
              <a:endParaRPr lang="zh-CN" altLang="en-US" sz="1600" dirty="0">
                <a:latin typeface="+mn-ea"/>
                <a:ea typeface="+mn-ea"/>
                <a:cs typeface="Arial" pitchFamily="34" charset="0"/>
              </a:endParaRPr>
            </a:p>
          </p:txBody>
        </p:sp>
      </p:grpSp>
    </p:spTree>
    <p:extLst>
      <p:ext uri="{BB962C8B-B14F-4D97-AF65-F5344CB8AC3E}">
        <p14:creationId xmlns:p14="http://schemas.microsoft.com/office/powerpoint/2010/main" val="2256417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56 </a:t>
            </a:r>
            <a:r>
              <a:rPr lang="en-US" altLang="zh-CN" dirty="0" err="1"/>
              <a:t>Gbit</a:t>
            </a:r>
            <a:r>
              <a:rPr lang="en-US" altLang="zh-CN" dirty="0"/>
              <a:t>/s IB Interface Module</a:t>
            </a:r>
            <a:endParaRPr lang="zh-CN" altLang="en-US" dirty="0"/>
          </a:p>
        </p:txBody>
      </p:sp>
      <p:graphicFrame>
        <p:nvGraphicFramePr>
          <p:cNvPr id="5" name="内容占位符 5"/>
          <p:cNvGraphicFramePr>
            <a:graphicFrameLocks/>
          </p:cNvGraphicFramePr>
          <p:nvPr>
            <p:extLst>
              <p:ext uri="{D42A27DB-BD31-4B8C-83A1-F6EECF244321}">
                <p14:modId xmlns:p14="http://schemas.microsoft.com/office/powerpoint/2010/main" val="3147911098"/>
              </p:ext>
            </p:extLst>
          </p:nvPr>
        </p:nvGraphicFramePr>
        <p:xfrm>
          <a:off x="5555940" y="2096850"/>
          <a:ext cx="4500873" cy="2772310"/>
        </p:xfrm>
        <a:graphic>
          <a:graphicData uri="http://schemas.openxmlformats.org/drawingml/2006/table">
            <a:tbl>
              <a:tblPr firstRow="1" bandRow="1"/>
              <a:tblGrid>
                <a:gridCol w="618870">
                  <a:extLst>
                    <a:ext uri="{9D8B030D-6E8A-4147-A177-3AD203B41FA5}">
                      <a16:colId xmlns:a16="http://schemas.microsoft.com/office/drawing/2014/main" xmlns="" val="20000"/>
                    </a:ext>
                  </a:extLst>
                </a:gridCol>
                <a:gridCol w="3882003">
                  <a:extLst>
                    <a:ext uri="{9D8B030D-6E8A-4147-A177-3AD203B41FA5}">
                      <a16:colId xmlns:a16="http://schemas.microsoft.com/office/drawing/2014/main" xmlns="" val="20001"/>
                    </a:ext>
                  </a:extLst>
                </a:gridCol>
              </a:tblGrid>
              <a:tr h="554462">
                <a:tc>
                  <a:txBody>
                    <a:bodyPr/>
                    <a:lstStyle/>
                    <a:p>
                      <a:pPr algn="ctr"/>
                      <a:r>
                        <a:rPr lang="en-US" altLang="zh-CN" sz="1400" b="1" kern="1200" baseline="0" dirty="0"/>
                        <a:t>1</a:t>
                      </a:r>
                      <a:endParaRPr lang="zh-CN" altLang="en-US" sz="1400" b="1" kern="1200" baseline="0" dirty="0">
                        <a:solidFill>
                          <a:schemeClr val="dk1"/>
                        </a:solidFill>
                        <a:latin typeface="FrutigerNext LT Regular" pitchFamily="34" charset="0"/>
                        <a:ea typeface="宋体"/>
                        <a:cs typeface="Arial" pitchFamily="34" charset="0"/>
                      </a:endParaRPr>
                    </a:p>
                  </a:txBody>
                  <a:tcPr marL="90000" marR="90000" marT="46800" marB="46800"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Power indicator/Hot Swap button</a:t>
                      </a:r>
                      <a:endParaRPr lang="zh-CN" altLang="en-US" sz="1400" b="0" kern="1200" baseline="0" dirty="0">
                        <a:solidFill>
                          <a:schemeClr val="dk1"/>
                        </a:solidFill>
                        <a:latin typeface="FrutigerNext LT Regular" pitchFamily="34" charset="0"/>
                        <a:ea typeface="宋体"/>
                        <a:cs typeface="Arial" pitchFamily="34" charset="0"/>
                      </a:endParaRPr>
                    </a:p>
                  </a:txBody>
                  <a:tcPr marL="90000" marR="90000" marT="46800" marB="468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554462">
                <a:tc>
                  <a:txBody>
                    <a:bodyPr/>
                    <a:lstStyle/>
                    <a:p>
                      <a:pPr algn="ctr"/>
                      <a:r>
                        <a:rPr lang="en-US" altLang="zh-CN" sz="1400" b="1" kern="1200" baseline="0" dirty="0"/>
                        <a:t>2</a:t>
                      </a:r>
                      <a:endParaRPr lang="zh-CN" altLang="en-US" sz="1400" b="1" kern="1200" baseline="0" dirty="0">
                        <a:solidFill>
                          <a:schemeClr val="dk1"/>
                        </a:solidFill>
                        <a:latin typeface="FrutigerNext LT Regular" pitchFamily="34" charset="0"/>
                        <a:ea typeface="宋体"/>
                        <a:cs typeface="Arial" pitchFamily="34" charset="0"/>
                      </a:endParaRPr>
                    </a:p>
                  </a:txBody>
                  <a:tcPr marL="90000" marR="90000" marT="46800" marB="46800"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4 lane x 14 Gbit/s IB electrical port</a:t>
                      </a:r>
                      <a:endParaRPr lang="zh-CN" altLang="en-US" sz="1400" kern="1200" baseline="0" dirty="0">
                        <a:solidFill>
                          <a:schemeClr val="dk1"/>
                        </a:solidFill>
                        <a:latin typeface="FrutigerNext LT Regular" pitchFamily="34" charset="0"/>
                        <a:ea typeface="宋体"/>
                        <a:cs typeface="Arial" pitchFamily="34" charset="0"/>
                      </a:endParaRPr>
                    </a:p>
                  </a:txBody>
                  <a:tcPr marL="90000" marR="90000" marT="46800" marB="4680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54462">
                <a:tc>
                  <a:txBody>
                    <a:bodyPr/>
                    <a:lstStyle/>
                    <a:p>
                      <a:pPr algn="ctr"/>
                      <a:r>
                        <a:rPr lang="en-US" altLang="zh-CN" sz="1400" b="1" kern="1200" baseline="0" dirty="0"/>
                        <a:t>3</a:t>
                      </a:r>
                      <a:endParaRPr lang="zh-CN" altLang="en-US" sz="1400" b="1" kern="1200" baseline="0" dirty="0">
                        <a:solidFill>
                          <a:schemeClr val="dk1"/>
                        </a:solidFill>
                        <a:latin typeface="FrutigerNext LT Regular" pitchFamily="34" charset="0"/>
                        <a:ea typeface="宋体"/>
                        <a:cs typeface="Arial" pitchFamily="34" charset="0"/>
                      </a:endParaRPr>
                    </a:p>
                  </a:txBody>
                  <a:tcPr marL="90000" marR="90000" marT="46800" marB="46800"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Port Link indicator</a:t>
                      </a:r>
                      <a:endParaRPr lang="zh-CN" altLang="en-US" sz="1400" kern="1200" baseline="0" dirty="0">
                        <a:solidFill>
                          <a:schemeClr val="dk1"/>
                        </a:solidFill>
                        <a:latin typeface="FrutigerNext LT Regular" pitchFamily="34" charset="0"/>
                        <a:ea typeface="宋体"/>
                        <a:cs typeface="Arial" pitchFamily="34" charset="0"/>
                      </a:endParaRPr>
                    </a:p>
                  </a:txBody>
                  <a:tcPr marL="90000" marR="90000" marT="46800" marB="4680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554462">
                <a:tc>
                  <a:txBody>
                    <a:bodyPr/>
                    <a:lstStyle/>
                    <a:p>
                      <a:pPr algn="ctr"/>
                      <a:r>
                        <a:rPr lang="en-US" altLang="zh-CN" sz="1400" b="1" kern="1200" baseline="0" dirty="0"/>
                        <a:t>4</a:t>
                      </a:r>
                      <a:endParaRPr lang="zh-CN" altLang="en-US" sz="1400" b="1" kern="1200" baseline="0" dirty="0">
                        <a:solidFill>
                          <a:schemeClr val="dk1"/>
                        </a:solidFill>
                        <a:latin typeface="FrutigerNext LT Regular" pitchFamily="34" charset="0"/>
                        <a:ea typeface="宋体"/>
                        <a:cs typeface="Arial" pitchFamily="34" charset="0"/>
                      </a:endParaRPr>
                    </a:p>
                  </a:txBody>
                  <a:tcPr marL="90000" marR="90000" marT="46800" marB="46800"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Port Active indicator</a:t>
                      </a:r>
                      <a:endParaRPr lang="zh-CN" altLang="en-US" sz="1400" kern="1200" baseline="0" dirty="0">
                        <a:solidFill>
                          <a:schemeClr val="dk1"/>
                        </a:solidFill>
                        <a:latin typeface="FrutigerNext LT Regular" pitchFamily="34" charset="0"/>
                        <a:ea typeface="宋体"/>
                        <a:cs typeface="Arial" pitchFamily="34" charset="0"/>
                      </a:endParaRPr>
                    </a:p>
                  </a:txBody>
                  <a:tcPr marL="90000" marR="90000" marT="46800" marB="4680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54462">
                <a:tc>
                  <a:txBody>
                    <a:bodyPr/>
                    <a:lstStyle/>
                    <a:p>
                      <a:pPr algn="ctr"/>
                      <a:r>
                        <a:rPr lang="en-US" altLang="zh-CN" sz="1400" b="1" kern="1200" baseline="0" dirty="0"/>
                        <a:t>5</a:t>
                      </a:r>
                      <a:endParaRPr lang="zh-CN" altLang="en-US" sz="1400" b="1" kern="1200" baseline="0" dirty="0">
                        <a:solidFill>
                          <a:schemeClr val="dk1"/>
                        </a:solidFill>
                        <a:latin typeface="FrutigerNext LT Regular" pitchFamily="34" charset="0"/>
                        <a:ea typeface="宋体"/>
                        <a:cs typeface="Arial" pitchFamily="34" charset="0"/>
                      </a:endParaRPr>
                    </a:p>
                  </a:txBody>
                  <a:tcPr marL="90000" marR="90000" marT="46800" marB="46800"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t>Module handle/Silkscreen</a:t>
                      </a:r>
                      <a:endParaRPr lang="zh-CN" altLang="en-US" sz="1400" kern="1200" baseline="0" dirty="0">
                        <a:solidFill>
                          <a:schemeClr val="dk1"/>
                        </a:solidFill>
                        <a:latin typeface="FrutigerNext LT Regular" pitchFamily="34" charset="0"/>
                        <a:ea typeface="宋体"/>
                        <a:cs typeface="Arial" pitchFamily="34" charset="0"/>
                      </a:endParaRPr>
                    </a:p>
                  </a:txBody>
                  <a:tcPr marL="90000" marR="90000" marT="46800" marB="4680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24" name="组合 23"/>
          <p:cNvGrpSpPr/>
          <p:nvPr/>
        </p:nvGrpSpPr>
        <p:grpSpPr>
          <a:xfrm>
            <a:off x="2279650" y="1952836"/>
            <a:ext cx="2355188" cy="3448794"/>
            <a:chOff x="848660" y="1376363"/>
            <a:chExt cx="2355188" cy="3448794"/>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1376363"/>
              <a:ext cx="1083471" cy="3448794"/>
            </a:xfrm>
            <a:prstGeom prst="rect">
              <a:avLst/>
            </a:prstGeom>
            <a:noFill/>
            <a:ln w="9525">
              <a:noFill/>
              <a:miter lim="800000"/>
              <a:headEnd/>
              <a:tailEnd/>
            </a:ln>
          </p:spPr>
        </p:pic>
        <p:cxnSp>
          <p:nvCxnSpPr>
            <p:cNvPr id="7" name="直接连接符 6"/>
            <p:cNvCxnSpPr>
              <a:endCxn id="8" idx="3"/>
            </p:cNvCxnSpPr>
            <p:nvPr/>
          </p:nvCxnSpPr>
          <p:spPr bwMode="auto">
            <a:xfrm flipH="1">
              <a:off x="1136692" y="1672394"/>
              <a:ext cx="576064" cy="15721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869736" y="1660332"/>
              <a:ext cx="266956" cy="338554"/>
            </a:xfrm>
            <a:prstGeom prst="rect">
              <a:avLst/>
            </a:prstGeom>
            <a:noFill/>
          </p:spPr>
          <p:txBody>
            <a:bodyPr wrap="square" rtlCol="0">
              <a:spAutoFit/>
            </a:bodyPr>
            <a:lstStyle/>
            <a:p>
              <a:r>
                <a:rPr lang="en-US" altLang="zh-CN" sz="1600" dirty="0">
                  <a:latin typeface="+mn-ea"/>
                  <a:ea typeface="+mn-ea"/>
                  <a:cs typeface="Arial" pitchFamily="34" charset="0"/>
                </a:rPr>
                <a:t>1</a:t>
              </a:r>
              <a:endParaRPr lang="zh-CN" altLang="en-US" sz="1600" dirty="0">
                <a:latin typeface="+mn-ea"/>
                <a:ea typeface="+mn-ea"/>
                <a:cs typeface="Arial" pitchFamily="34" charset="0"/>
              </a:endParaRPr>
            </a:p>
          </p:txBody>
        </p:sp>
        <p:cxnSp>
          <p:nvCxnSpPr>
            <p:cNvPr id="12" name="直接连接符 11"/>
            <p:cNvCxnSpPr/>
            <p:nvPr/>
          </p:nvCxnSpPr>
          <p:spPr bwMode="auto">
            <a:xfrm>
              <a:off x="2072796" y="2680506"/>
              <a:ext cx="864096" cy="14401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2936892" y="2680506"/>
              <a:ext cx="266956" cy="338554"/>
            </a:xfrm>
            <a:prstGeom prst="rect">
              <a:avLst/>
            </a:prstGeom>
            <a:noFill/>
          </p:spPr>
          <p:txBody>
            <a:bodyPr wrap="square" rtlCol="0">
              <a:spAutoFit/>
            </a:bodyPr>
            <a:lstStyle/>
            <a:p>
              <a:r>
                <a:rPr lang="en-US" altLang="zh-CN" sz="1600" dirty="0">
                  <a:latin typeface="+mn-ea"/>
                  <a:ea typeface="+mn-ea"/>
                  <a:cs typeface="Arial" pitchFamily="34" charset="0"/>
                </a:rPr>
                <a:t>2</a:t>
              </a:r>
              <a:endParaRPr lang="zh-CN" altLang="en-US" sz="1600" dirty="0">
                <a:latin typeface="+mn-ea"/>
                <a:ea typeface="+mn-ea"/>
                <a:cs typeface="Arial" pitchFamily="34" charset="0"/>
              </a:endParaRPr>
            </a:p>
          </p:txBody>
        </p:sp>
        <p:cxnSp>
          <p:nvCxnSpPr>
            <p:cNvPr id="16" name="直接连接符 15"/>
            <p:cNvCxnSpPr/>
            <p:nvPr/>
          </p:nvCxnSpPr>
          <p:spPr bwMode="auto">
            <a:xfrm flipH="1">
              <a:off x="1115616" y="3735365"/>
              <a:ext cx="597140" cy="169277"/>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848660" y="3760626"/>
              <a:ext cx="266956" cy="338554"/>
            </a:xfrm>
            <a:prstGeom prst="rect">
              <a:avLst/>
            </a:prstGeom>
            <a:noFill/>
          </p:spPr>
          <p:txBody>
            <a:bodyPr wrap="square" rtlCol="0">
              <a:spAutoFit/>
            </a:bodyPr>
            <a:lstStyle/>
            <a:p>
              <a:r>
                <a:rPr lang="en-US" altLang="zh-CN" sz="1600" dirty="0">
                  <a:latin typeface="+mn-ea"/>
                  <a:ea typeface="+mn-ea"/>
                  <a:cs typeface="Arial" pitchFamily="34" charset="0"/>
                </a:rPr>
                <a:t>3</a:t>
              </a:r>
              <a:endParaRPr lang="zh-CN" altLang="en-US" sz="1600" dirty="0">
                <a:latin typeface="+mn-ea"/>
                <a:ea typeface="+mn-ea"/>
                <a:cs typeface="Arial" pitchFamily="34" charset="0"/>
              </a:endParaRPr>
            </a:p>
          </p:txBody>
        </p:sp>
        <p:cxnSp>
          <p:nvCxnSpPr>
            <p:cNvPr id="20" name="直接连接符 19"/>
            <p:cNvCxnSpPr/>
            <p:nvPr/>
          </p:nvCxnSpPr>
          <p:spPr bwMode="auto">
            <a:xfrm>
              <a:off x="2339752" y="1744402"/>
              <a:ext cx="669148" cy="169277"/>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2936892" y="1744402"/>
              <a:ext cx="266956" cy="338554"/>
            </a:xfrm>
            <a:prstGeom prst="rect">
              <a:avLst/>
            </a:prstGeom>
            <a:noFill/>
          </p:spPr>
          <p:txBody>
            <a:bodyPr wrap="square" rtlCol="0">
              <a:spAutoFit/>
            </a:bodyPr>
            <a:lstStyle/>
            <a:p>
              <a:r>
                <a:rPr lang="en-US" altLang="zh-CN" sz="1600" dirty="0">
                  <a:latin typeface="+mn-ea"/>
                  <a:ea typeface="+mn-ea"/>
                  <a:cs typeface="Arial" pitchFamily="34" charset="0"/>
                </a:rPr>
                <a:t>5</a:t>
              </a:r>
              <a:endParaRPr lang="zh-CN" altLang="en-US" sz="1600" dirty="0">
                <a:latin typeface="+mn-ea"/>
                <a:ea typeface="+mn-ea"/>
                <a:cs typeface="Arial" pitchFamily="34" charset="0"/>
              </a:endParaRPr>
            </a:p>
          </p:txBody>
        </p:sp>
        <p:cxnSp>
          <p:nvCxnSpPr>
            <p:cNvPr id="18" name="直接连接符 17"/>
            <p:cNvCxnSpPr/>
            <p:nvPr/>
          </p:nvCxnSpPr>
          <p:spPr bwMode="auto">
            <a:xfrm flipH="1">
              <a:off x="1115616" y="4260907"/>
              <a:ext cx="597140" cy="169277"/>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9" name="TextBox 18"/>
            <p:cNvSpPr txBox="1"/>
            <p:nvPr/>
          </p:nvSpPr>
          <p:spPr>
            <a:xfrm>
              <a:off x="848660" y="4286168"/>
              <a:ext cx="266956" cy="338554"/>
            </a:xfrm>
            <a:prstGeom prst="rect">
              <a:avLst/>
            </a:prstGeom>
            <a:noFill/>
          </p:spPr>
          <p:txBody>
            <a:bodyPr wrap="square" rtlCol="0">
              <a:spAutoFit/>
            </a:bodyPr>
            <a:lstStyle/>
            <a:p>
              <a:r>
                <a:rPr lang="en-US" altLang="zh-CN" sz="1600" dirty="0">
                  <a:latin typeface="+mn-ea"/>
                  <a:ea typeface="+mn-ea"/>
                  <a:cs typeface="Arial" pitchFamily="34" charset="0"/>
                </a:rPr>
                <a:t>4</a:t>
              </a:r>
              <a:endParaRPr lang="zh-CN" altLang="en-US" sz="1600" dirty="0">
                <a:latin typeface="+mn-ea"/>
                <a:ea typeface="+mn-ea"/>
                <a:cs typeface="Arial" pitchFamily="34" charset="0"/>
              </a:endParaRPr>
            </a:p>
          </p:txBody>
        </p:sp>
      </p:grpSp>
    </p:spTree>
    <p:extLst>
      <p:ext uri="{BB962C8B-B14F-4D97-AF65-F5344CB8AC3E}">
        <p14:creationId xmlns:p14="http://schemas.microsoft.com/office/powerpoint/2010/main" val="884856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95500" y="410400"/>
            <a:ext cx="9831600" cy="1085835"/>
          </a:xfrm>
        </p:spPr>
        <p:txBody>
          <a:bodyPr/>
          <a:lstStyle/>
          <a:p>
            <a:r>
              <a:rPr lang="en-US" altLang="zh-CN" sz="3200" dirty="0" smtClean="0"/>
              <a:t>Deduplication and Compression Acceleration Interface Module (ACC)</a:t>
            </a:r>
            <a:endParaRPr lang="zh-CN" altLang="en-US" sz="3200" dirty="0"/>
          </a:p>
        </p:txBody>
      </p:sp>
      <p:graphicFrame>
        <p:nvGraphicFramePr>
          <p:cNvPr id="6" name="内容占位符 5"/>
          <p:cNvGraphicFramePr>
            <a:graphicFrameLocks/>
          </p:cNvGraphicFramePr>
          <p:nvPr>
            <p:extLst>
              <p:ext uri="{D42A27DB-BD31-4B8C-83A1-F6EECF244321}">
                <p14:modId xmlns:p14="http://schemas.microsoft.com/office/powerpoint/2010/main" val="47991915"/>
              </p:ext>
            </p:extLst>
          </p:nvPr>
        </p:nvGraphicFramePr>
        <p:xfrm>
          <a:off x="5519937" y="2348881"/>
          <a:ext cx="4536876" cy="1548171"/>
        </p:xfrm>
        <a:graphic>
          <a:graphicData uri="http://schemas.openxmlformats.org/drawingml/2006/table">
            <a:tbl>
              <a:tblPr firstRow="1" bandRow="1"/>
              <a:tblGrid>
                <a:gridCol w="623820">
                  <a:extLst>
                    <a:ext uri="{9D8B030D-6E8A-4147-A177-3AD203B41FA5}">
                      <a16:colId xmlns:a16="http://schemas.microsoft.com/office/drawing/2014/main" xmlns="" val="20000"/>
                    </a:ext>
                  </a:extLst>
                </a:gridCol>
                <a:gridCol w="3913056">
                  <a:extLst>
                    <a:ext uri="{9D8B030D-6E8A-4147-A177-3AD203B41FA5}">
                      <a16:colId xmlns:a16="http://schemas.microsoft.com/office/drawing/2014/main" xmlns="" val="20001"/>
                    </a:ext>
                  </a:extLst>
                </a:gridCol>
              </a:tblGrid>
              <a:tr h="516057">
                <a:tc>
                  <a:txBody>
                    <a:bodyPr/>
                    <a:lstStyle/>
                    <a:p>
                      <a:pPr algn="ctr"/>
                      <a:r>
                        <a:rPr lang="en-US" altLang="zh-CN" sz="1800" b="1" kern="1200" baseline="0" dirty="0">
                          <a:latin typeface="+mn-ea"/>
                          <a:ea typeface="+mn-ea"/>
                        </a:rPr>
                        <a:t>1</a:t>
                      </a:r>
                      <a:endParaRPr lang="zh-CN" altLang="en-US" sz="1800" b="1" kern="1200" baseline="0" dirty="0">
                        <a:solidFill>
                          <a:schemeClr val="dk1"/>
                        </a:solidFill>
                        <a:latin typeface="+mn-ea"/>
                        <a:ea typeface="+mn-ea"/>
                        <a:cs typeface="Arial" pitchFamily="34" charset="0"/>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latin typeface="+mn-ea"/>
                          <a:ea typeface="+mn-ea"/>
                        </a:rPr>
                        <a:t>Power indicator/Hot Swap button</a:t>
                      </a:r>
                      <a:endParaRPr lang="zh-CN" altLang="en-US" sz="1800" b="0" kern="1200" baseline="0" dirty="0">
                        <a:solidFill>
                          <a:schemeClr val="dk1"/>
                        </a:solidFill>
                        <a:latin typeface="+mn-ea"/>
                        <a:ea typeface="+mn-ea"/>
                        <a:cs typeface="Arial" pitchFamily="34" charset="0"/>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516057">
                <a:tc>
                  <a:txBody>
                    <a:bodyPr/>
                    <a:lstStyle/>
                    <a:p>
                      <a:pPr algn="ctr"/>
                      <a:r>
                        <a:rPr lang="en-US" altLang="zh-CN" sz="1800" b="1" kern="1200" baseline="0" dirty="0">
                          <a:latin typeface="+mn-ea"/>
                          <a:ea typeface="+mn-ea"/>
                        </a:rPr>
                        <a:t>2</a:t>
                      </a:r>
                      <a:endParaRPr lang="zh-CN" altLang="en-US" sz="1800" b="1" kern="1200" baseline="0" dirty="0">
                        <a:solidFill>
                          <a:schemeClr val="dk1"/>
                        </a:solidFill>
                        <a:latin typeface="+mn-ea"/>
                        <a:ea typeface="+mn-ea"/>
                        <a:cs typeface="Arial" pitchFamily="34" charset="0"/>
                      </a:endParaRPr>
                    </a:p>
                  </a:txBody>
                  <a:tcPr anchor="ctr" anchorCtr="1">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latin typeface="+mn-ea"/>
                          <a:ea typeface="+mn-ea"/>
                        </a:rPr>
                        <a:t>Port Active</a:t>
                      </a:r>
                      <a:r>
                        <a:rPr lang="zh-CN" altLang="en-US" sz="1800" kern="1200" baseline="0" dirty="0">
                          <a:latin typeface="+mn-ea"/>
                          <a:ea typeface="+mn-ea"/>
                        </a:rPr>
                        <a:t> </a:t>
                      </a:r>
                      <a:r>
                        <a:rPr lang="en-US" altLang="zh-CN" sz="1800" kern="1200" baseline="0" dirty="0">
                          <a:latin typeface="+mn-ea"/>
                          <a:ea typeface="+mn-ea"/>
                        </a:rPr>
                        <a:t>indicator</a:t>
                      </a:r>
                      <a:endParaRPr lang="zh-CN" altLang="en-US" sz="1800" kern="1200" baseline="0" dirty="0">
                        <a:solidFill>
                          <a:schemeClr val="dk1"/>
                        </a:solidFill>
                        <a:latin typeface="+mn-ea"/>
                        <a:ea typeface="+mn-ea"/>
                        <a:cs typeface="Arial" pitchFamily="34" charset="0"/>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516057">
                <a:tc>
                  <a:txBody>
                    <a:bodyPr/>
                    <a:lstStyle/>
                    <a:p>
                      <a:pPr algn="ctr"/>
                      <a:r>
                        <a:rPr lang="en-US" altLang="zh-CN" sz="1800" b="1" kern="1200" baseline="0" dirty="0">
                          <a:latin typeface="+mn-ea"/>
                          <a:ea typeface="+mn-ea"/>
                        </a:rPr>
                        <a:t>3</a:t>
                      </a:r>
                      <a:endParaRPr lang="zh-CN" altLang="en-US" sz="1800" b="1" kern="1200" baseline="0" dirty="0">
                        <a:solidFill>
                          <a:schemeClr val="dk1"/>
                        </a:solidFill>
                        <a:latin typeface="+mn-ea"/>
                        <a:ea typeface="+mn-ea"/>
                        <a:cs typeface="Arial" pitchFamily="34" charset="0"/>
                      </a:endParaRP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a:latin typeface="+mn-ea"/>
                          <a:ea typeface="+mn-ea"/>
                        </a:rPr>
                        <a:t>Module handle/Silkscreen</a:t>
                      </a:r>
                      <a:endParaRPr lang="zh-CN" altLang="en-US" sz="1800" kern="1200" baseline="0" dirty="0">
                        <a:solidFill>
                          <a:schemeClr val="dk1"/>
                        </a:solidFill>
                        <a:latin typeface="+mn-ea"/>
                        <a:ea typeface="+mn-ea"/>
                        <a:cs typeface="Arial" pitchFamily="34" charset="0"/>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16" name="组合 15"/>
          <p:cNvGrpSpPr/>
          <p:nvPr/>
        </p:nvGrpSpPr>
        <p:grpSpPr>
          <a:xfrm>
            <a:off x="2408664" y="1808818"/>
            <a:ext cx="2571212" cy="3816426"/>
            <a:chOff x="884664" y="1808818"/>
            <a:chExt cx="2571212" cy="3816426"/>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80607" y="3176971"/>
              <a:ext cx="3672410" cy="1224136"/>
            </a:xfrm>
            <a:prstGeom prst="rect">
              <a:avLst/>
            </a:prstGeom>
            <a:noFill/>
            <a:ln w="9525">
              <a:noFill/>
              <a:miter lim="800000"/>
              <a:headEnd/>
              <a:tailEnd/>
            </a:ln>
            <a:effectLst/>
          </p:spPr>
        </p:pic>
        <p:cxnSp>
          <p:nvCxnSpPr>
            <p:cNvPr id="8" name="直接连接符 7"/>
            <p:cNvCxnSpPr/>
            <p:nvPr/>
          </p:nvCxnSpPr>
          <p:spPr bwMode="auto">
            <a:xfrm flipH="1">
              <a:off x="1172696" y="2168858"/>
              <a:ext cx="648072" cy="14401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bwMode="auto">
            <a:xfrm flipH="1">
              <a:off x="1100688" y="3897050"/>
              <a:ext cx="648072" cy="14401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0" name="直接连接符 9"/>
            <p:cNvCxnSpPr/>
            <p:nvPr/>
          </p:nvCxnSpPr>
          <p:spPr bwMode="auto">
            <a:xfrm flipH="1">
              <a:off x="2540848" y="2024842"/>
              <a:ext cx="648072" cy="144016"/>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956672" y="2168858"/>
              <a:ext cx="266956" cy="338554"/>
            </a:xfrm>
            <a:prstGeom prst="rect">
              <a:avLst/>
            </a:prstGeom>
            <a:noFill/>
          </p:spPr>
          <p:txBody>
            <a:bodyPr wrap="square" rtlCol="0">
              <a:spAutoFit/>
            </a:bodyPr>
            <a:lstStyle/>
            <a:p>
              <a:r>
                <a:rPr lang="en-US" altLang="zh-CN" sz="1600" dirty="0">
                  <a:latin typeface="+mn-ea"/>
                  <a:ea typeface="+mn-ea"/>
                  <a:cs typeface="Arial" pitchFamily="34" charset="0"/>
                </a:rPr>
                <a:t>1</a:t>
              </a:r>
              <a:endParaRPr lang="zh-CN" altLang="en-US" sz="1600" dirty="0">
                <a:latin typeface="+mn-ea"/>
                <a:ea typeface="+mn-ea"/>
                <a:cs typeface="Arial" pitchFamily="34" charset="0"/>
              </a:endParaRPr>
            </a:p>
          </p:txBody>
        </p:sp>
        <p:sp>
          <p:nvSpPr>
            <p:cNvPr id="12" name="TextBox 11"/>
            <p:cNvSpPr txBox="1"/>
            <p:nvPr/>
          </p:nvSpPr>
          <p:spPr>
            <a:xfrm>
              <a:off x="884664" y="3897050"/>
              <a:ext cx="266956" cy="338554"/>
            </a:xfrm>
            <a:prstGeom prst="rect">
              <a:avLst/>
            </a:prstGeom>
            <a:noFill/>
          </p:spPr>
          <p:txBody>
            <a:bodyPr wrap="square" rtlCol="0">
              <a:spAutoFit/>
            </a:bodyPr>
            <a:lstStyle/>
            <a:p>
              <a:r>
                <a:rPr lang="en-US" altLang="zh-CN" sz="1600" dirty="0">
                  <a:latin typeface="+mn-ea"/>
                  <a:ea typeface="+mn-ea"/>
                  <a:cs typeface="Arial" pitchFamily="34" charset="0"/>
                </a:rPr>
                <a:t>2</a:t>
              </a:r>
              <a:endParaRPr lang="zh-CN" altLang="en-US" sz="1600" dirty="0">
                <a:latin typeface="+mn-ea"/>
                <a:ea typeface="+mn-ea"/>
                <a:cs typeface="Arial" pitchFamily="34" charset="0"/>
              </a:endParaRPr>
            </a:p>
          </p:txBody>
        </p:sp>
        <p:sp>
          <p:nvSpPr>
            <p:cNvPr id="13" name="TextBox 12"/>
            <p:cNvSpPr txBox="1"/>
            <p:nvPr/>
          </p:nvSpPr>
          <p:spPr>
            <a:xfrm>
              <a:off x="3188920" y="1808818"/>
              <a:ext cx="266956" cy="338554"/>
            </a:xfrm>
            <a:prstGeom prst="rect">
              <a:avLst/>
            </a:prstGeom>
            <a:noFill/>
          </p:spPr>
          <p:txBody>
            <a:bodyPr wrap="square" rtlCol="0">
              <a:spAutoFit/>
            </a:bodyPr>
            <a:lstStyle/>
            <a:p>
              <a:r>
                <a:rPr lang="en-US" altLang="zh-CN" sz="1600" dirty="0">
                  <a:latin typeface="+mn-ea"/>
                  <a:ea typeface="+mn-ea"/>
                  <a:cs typeface="Arial" pitchFamily="34" charset="0"/>
                </a:rPr>
                <a:t>3</a:t>
              </a:r>
              <a:endParaRPr lang="zh-CN" altLang="en-US" sz="1600" dirty="0">
                <a:latin typeface="+mn-ea"/>
                <a:ea typeface="+mn-ea"/>
                <a:cs typeface="Arial" pitchFamily="34" charset="0"/>
              </a:endParaRPr>
            </a:p>
          </p:txBody>
        </p:sp>
      </p:grpSp>
    </p:spTree>
    <p:extLst>
      <p:ext uri="{BB962C8B-B14F-4D97-AF65-F5344CB8AC3E}">
        <p14:creationId xmlns:p14="http://schemas.microsoft.com/office/powerpoint/2010/main" val="422949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6"/>
          <p:cNvSpPr>
            <a:spLocks noGrp="1" noChangeArrowheads="1"/>
          </p:cNvSpPr>
          <p:nvPr>
            <p:ph idx="1"/>
          </p:nvPr>
        </p:nvSpPr>
        <p:spPr/>
        <p:txBody>
          <a:bodyPr/>
          <a:lstStyle/>
          <a:p>
            <a:r>
              <a:rPr lang="en-US" altLang="zh-CN" smtClean="0"/>
              <a:t>After completing this course, you will be able to know:</a:t>
            </a:r>
          </a:p>
          <a:p>
            <a:pPr lvl="1"/>
            <a:r>
              <a:rPr lang="en-US" altLang="zh-CN" smtClean="0"/>
              <a:t>Positioning of OceanStor V5 converged storage systems.</a:t>
            </a:r>
            <a:endParaRPr lang="zh-CN" altLang="en-US" smtClean="0"/>
          </a:p>
          <a:p>
            <a:pPr lvl="1"/>
            <a:r>
              <a:rPr lang="en-US" altLang="zh-CN" smtClean="0"/>
              <a:t>Hardware architecture of OceanStor V5 converged storage systems.</a:t>
            </a:r>
            <a:endParaRPr lang="zh-CN" altLang="en-US" smtClean="0"/>
          </a:p>
          <a:p>
            <a:pPr lvl="1"/>
            <a:r>
              <a:rPr lang="en-US" altLang="zh-CN" smtClean="0"/>
              <a:t>Features of OceanStor V5 converged storage systems.</a:t>
            </a:r>
          </a:p>
          <a:p>
            <a:pPr lvl="1"/>
            <a:r>
              <a:rPr lang="en-US" altLang="zh-CN" smtClean="0"/>
              <a:t>The basic daily operation and maintenance operations.</a:t>
            </a:r>
            <a:endParaRPr lang="zh-CN" altLang="en-US" dirty="0"/>
          </a:p>
        </p:txBody>
      </p:sp>
    </p:spTree>
    <p:extLst>
      <p:ext uri="{BB962C8B-B14F-4D97-AF65-F5344CB8AC3E}">
        <p14:creationId xmlns:p14="http://schemas.microsoft.com/office/powerpoint/2010/main" val="143563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quarter" idx="10"/>
          </p:nvPr>
        </p:nvSpPr>
        <p:spPr/>
        <p:txBody>
          <a:bodyPr/>
          <a:lstStyle/>
          <a:p>
            <a:pPr lvl="0"/>
            <a:r>
              <a:rPr lang="en-US" altLang="zh-CN" dirty="0">
                <a:solidFill>
                  <a:schemeClr val="bg1">
                    <a:lumMod val="50000"/>
                  </a:schemeClr>
                </a:solidFill>
              </a:rPr>
              <a:t>Product introduction</a:t>
            </a:r>
          </a:p>
          <a:p>
            <a:pPr lvl="0"/>
            <a:r>
              <a:rPr lang="en-US" altLang="zh-CN" dirty="0">
                <a:solidFill>
                  <a:schemeClr val="bg1">
                    <a:lumMod val="50000"/>
                  </a:schemeClr>
                </a:solidFill>
              </a:rPr>
              <a:t>Hardware introduction</a:t>
            </a:r>
          </a:p>
          <a:p>
            <a:pPr lvl="0"/>
            <a:r>
              <a:rPr lang="en-US" altLang="zh-CN" b="1" dirty="0"/>
              <a:t>Daily operation and maintenance</a:t>
            </a:r>
          </a:p>
          <a:p>
            <a:pPr lvl="1">
              <a:buSzPct val="60000"/>
              <a:buFont typeface="Wingdings" panose="05000000000000000000" pitchFamily="2" charset="2"/>
              <a:buChar char="n"/>
            </a:pPr>
            <a:r>
              <a:rPr lang="en-US" altLang="zh-CN" dirty="0"/>
              <a:t>Information collection tool</a:t>
            </a:r>
          </a:p>
          <a:p>
            <a:pPr lvl="1"/>
            <a:r>
              <a:rPr lang="en-US" altLang="zh-CN" dirty="0">
                <a:solidFill>
                  <a:schemeClr val="bg1">
                    <a:lumMod val="50000"/>
                  </a:schemeClr>
                </a:solidFill>
              </a:rPr>
              <a:t>Inspection tool</a:t>
            </a:r>
          </a:p>
          <a:p>
            <a:pPr lvl="1"/>
            <a:r>
              <a:rPr lang="en-US" altLang="zh-CN" dirty="0">
                <a:solidFill>
                  <a:schemeClr val="bg1">
                    <a:lumMod val="50000"/>
                  </a:schemeClr>
                </a:solidFill>
              </a:rPr>
              <a:t>Upgrade tool</a:t>
            </a:r>
          </a:p>
          <a:p>
            <a:pPr lvl="1"/>
            <a:r>
              <a:rPr lang="en-US" altLang="zh-CN" dirty="0">
                <a:solidFill>
                  <a:schemeClr val="bg1">
                    <a:lumMod val="50000"/>
                  </a:schemeClr>
                </a:solidFill>
              </a:rPr>
              <a:t>FRU replacement tool</a:t>
            </a:r>
          </a:p>
          <a:p>
            <a:pPr lvl="1"/>
            <a:endParaRPr lang="en-US" altLang="zh-CN" dirty="0"/>
          </a:p>
          <a:p>
            <a:pPr lvl="1"/>
            <a:endParaRPr lang="en-US" altLang="zh-CN" dirty="0"/>
          </a:p>
        </p:txBody>
      </p:sp>
    </p:spTree>
    <p:extLst>
      <p:ext uri="{BB962C8B-B14F-4D97-AF65-F5344CB8AC3E}">
        <p14:creationId xmlns:p14="http://schemas.microsoft.com/office/powerpoint/2010/main" val="966566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type="body" sz="quarter" idx="10"/>
          </p:nvPr>
        </p:nvSpPr>
        <p:spPr>
          <a:xfrm>
            <a:off x="6096530" y="1449300"/>
            <a:ext cx="5376333" cy="4680000"/>
          </a:xfrm>
        </p:spPr>
        <p:txBody>
          <a:bodyPr/>
          <a:lstStyle/>
          <a:p>
            <a:pPr algn="l"/>
            <a:r>
              <a:rPr lang="en-US" altLang="zh-CN" sz="1600" dirty="0" smtClean="0"/>
              <a:t>Adding devices: Add devices whose information you want to collect.</a:t>
            </a:r>
          </a:p>
          <a:p>
            <a:pPr algn="l"/>
            <a:r>
              <a:rPr lang="en-US" altLang="zh-CN" sz="1600" dirty="0" smtClean="0"/>
              <a:t>Setting collection items: Select desired collection items.</a:t>
            </a:r>
          </a:p>
          <a:p>
            <a:pPr algn="l"/>
            <a:r>
              <a:rPr lang="en-US" altLang="zh-CN" sz="1600" dirty="0" smtClean="0"/>
              <a:t>Selecting devices: Select devices whose information you want to collect.</a:t>
            </a:r>
          </a:p>
          <a:p>
            <a:pPr algn="l"/>
            <a:r>
              <a:rPr lang="en-US" altLang="zh-CN" sz="1600" dirty="0" smtClean="0"/>
              <a:t>Collecting information: Run the commands to collect information and package collected information.</a:t>
            </a:r>
          </a:p>
          <a:p>
            <a:pPr algn="l"/>
            <a:r>
              <a:rPr lang="en-US" altLang="zh-CN" sz="1600" dirty="0" smtClean="0"/>
              <a:t>Information collection completed: After the information collection is complete, you can click Open Directory to view collected information.</a:t>
            </a:r>
            <a:endParaRPr lang="zh-CN" altLang="en-US" sz="1600" dirty="0"/>
          </a:p>
        </p:txBody>
      </p:sp>
      <p:sp>
        <p:nvSpPr>
          <p:cNvPr id="4" name="文本占位符 3"/>
          <p:cNvSpPr>
            <a:spLocks noGrp="1"/>
          </p:cNvSpPr>
          <p:nvPr>
            <p:ph type="body" sz="quarter" idx="12"/>
          </p:nvPr>
        </p:nvSpPr>
        <p:spPr/>
        <p:txBody>
          <a:bodyPr/>
          <a:lstStyle/>
          <a:p>
            <a:r>
              <a:rPr lang="en-US" altLang="zh-CN" dirty="0"/>
              <a:t>Working Process</a:t>
            </a:r>
            <a:endParaRPr lang="zh-CN" altLang="en-US" dirty="0"/>
          </a:p>
        </p:txBody>
      </p:sp>
      <p:sp>
        <p:nvSpPr>
          <p:cNvPr id="7" name="圆角矩形 6"/>
          <p:cNvSpPr/>
          <p:nvPr/>
        </p:nvSpPr>
        <p:spPr bwMode="auto">
          <a:xfrm>
            <a:off x="2424114" y="1485900"/>
            <a:ext cx="3240087" cy="431800"/>
          </a:xfrm>
          <a:prstGeom prst="roundRect">
            <a:avLst/>
          </a:prstGeom>
          <a:solidFill>
            <a:schemeClr val="bg2">
              <a:lumMod val="60000"/>
              <a:lumOff val="40000"/>
            </a:schemeClr>
          </a:solidFill>
          <a:ln>
            <a:noFill/>
          </a:ln>
          <a:effectLst/>
          <a:extLst/>
        </p:spPr>
        <p:txBody>
          <a:bodyPr anchor="ctr"/>
          <a:lstStyle/>
          <a:p>
            <a:pPr marL="177800" indent="-177800">
              <a:buClr>
                <a:srgbClr val="CC9900"/>
              </a:buClr>
              <a:buFont typeface="Wingdings" pitchFamily="2" charset="2"/>
              <a:buChar char="n"/>
              <a:defRPr/>
            </a:pPr>
            <a:r>
              <a:rPr lang="en-US" altLang="zh-CN" sz="1400" dirty="0">
                <a:solidFill>
                  <a:srgbClr val="C00000"/>
                </a:solidFill>
                <a:latin typeface="+mn-ea"/>
                <a:ea typeface="+mn-ea"/>
              </a:rPr>
              <a:t>Adding devices</a:t>
            </a:r>
            <a:endParaRPr lang="zh-CN" altLang="en-US" sz="1400" dirty="0">
              <a:solidFill>
                <a:srgbClr val="C00000"/>
              </a:solidFill>
              <a:latin typeface="+mn-ea"/>
              <a:ea typeface="+mn-ea"/>
            </a:endParaRPr>
          </a:p>
        </p:txBody>
      </p:sp>
      <p:sp>
        <p:nvSpPr>
          <p:cNvPr id="8" name="圆角矩形 7"/>
          <p:cNvSpPr/>
          <p:nvPr/>
        </p:nvSpPr>
        <p:spPr bwMode="auto">
          <a:xfrm>
            <a:off x="2424114" y="2349501"/>
            <a:ext cx="3240087" cy="574675"/>
          </a:xfrm>
          <a:prstGeom prst="roundRect">
            <a:avLst/>
          </a:prstGeom>
          <a:solidFill>
            <a:schemeClr val="bg2">
              <a:lumMod val="60000"/>
              <a:lumOff val="40000"/>
            </a:schemeClr>
          </a:solidFill>
          <a:ln>
            <a:noFill/>
          </a:ln>
          <a:effectLst/>
          <a:extLst/>
        </p:spPr>
        <p:txBody>
          <a:bodyPr anchor="ctr"/>
          <a:lstStyle/>
          <a:p>
            <a:pPr marL="177800" indent="-177800">
              <a:buClr>
                <a:srgbClr val="CC9900"/>
              </a:buClr>
              <a:buFont typeface="Wingdings" pitchFamily="2" charset="2"/>
              <a:buChar char="n"/>
              <a:defRPr/>
            </a:pPr>
            <a:r>
              <a:rPr lang="en-US" altLang="zh-CN" sz="1400" dirty="0">
                <a:solidFill>
                  <a:srgbClr val="C00000"/>
                </a:solidFill>
                <a:latin typeface="+mn-ea"/>
                <a:ea typeface="+mn-ea"/>
              </a:rPr>
              <a:t>Setting collection items</a:t>
            </a:r>
            <a:endParaRPr lang="zh-CN" altLang="en-US" sz="1400" dirty="0">
              <a:solidFill>
                <a:srgbClr val="C00000"/>
              </a:solidFill>
              <a:latin typeface="+mn-ea"/>
              <a:ea typeface="+mn-ea"/>
            </a:endParaRPr>
          </a:p>
        </p:txBody>
      </p:sp>
      <p:sp>
        <p:nvSpPr>
          <p:cNvPr id="10" name="下箭头 9"/>
          <p:cNvSpPr/>
          <p:nvPr/>
        </p:nvSpPr>
        <p:spPr bwMode="auto">
          <a:xfrm>
            <a:off x="3827463" y="1989138"/>
            <a:ext cx="431800" cy="360362"/>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1" name="圆角矩形 10"/>
          <p:cNvSpPr/>
          <p:nvPr/>
        </p:nvSpPr>
        <p:spPr bwMode="auto">
          <a:xfrm>
            <a:off x="2424114" y="3355975"/>
            <a:ext cx="3240087" cy="431800"/>
          </a:xfrm>
          <a:prstGeom prst="roundRect">
            <a:avLst/>
          </a:prstGeom>
          <a:solidFill>
            <a:schemeClr val="bg2">
              <a:lumMod val="60000"/>
              <a:lumOff val="40000"/>
            </a:schemeClr>
          </a:solidFill>
          <a:ln>
            <a:noFill/>
          </a:ln>
          <a:effectLst/>
          <a:extLst/>
        </p:spPr>
        <p:txBody>
          <a:bodyPr anchor="ctr"/>
          <a:lstStyle/>
          <a:p>
            <a:pPr marL="165100" indent="-165100">
              <a:buClr>
                <a:srgbClr val="CC9900"/>
              </a:buClr>
              <a:buFont typeface="Wingdings" pitchFamily="2" charset="2"/>
              <a:buChar char="n"/>
              <a:defRPr/>
            </a:pPr>
            <a:r>
              <a:rPr lang="en-US" altLang="zh-CN" sz="1400" dirty="0">
                <a:solidFill>
                  <a:srgbClr val="C00000"/>
                </a:solidFill>
                <a:latin typeface="+mn-ea"/>
                <a:ea typeface="+mn-ea"/>
              </a:rPr>
              <a:t>Selecting devices</a:t>
            </a:r>
            <a:endParaRPr lang="zh-CN" altLang="en-US" sz="1400" dirty="0">
              <a:solidFill>
                <a:srgbClr val="C00000"/>
              </a:solidFill>
              <a:latin typeface="+mn-ea"/>
              <a:ea typeface="+mn-ea"/>
            </a:endParaRPr>
          </a:p>
        </p:txBody>
      </p:sp>
      <p:sp>
        <p:nvSpPr>
          <p:cNvPr id="12" name="下箭头 11"/>
          <p:cNvSpPr/>
          <p:nvPr/>
        </p:nvSpPr>
        <p:spPr bwMode="auto">
          <a:xfrm>
            <a:off x="3827463" y="2995613"/>
            <a:ext cx="431800" cy="360362"/>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3" name="圆角矩形 12"/>
          <p:cNvSpPr/>
          <p:nvPr/>
        </p:nvSpPr>
        <p:spPr bwMode="auto">
          <a:xfrm>
            <a:off x="2424114" y="4221164"/>
            <a:ext cx="3240087" cy="612775"/>
          </a:xfrm>
          <a:prstGeom prst="roundRect">
            <a:avLst/>
          </a:prstGeom>
          <a:solidFill>
            <a:schemeClr val="bg2">
              <a:lumMod val="60000"/>
              <a:lumOff val="40000"/>
            </a:schemeClr>
          </a:solidFill>
          <a:ln>
            <a:noFill/>
          </a:ln>
          <a:effectLst/>
          <a:extLst/>
        </p:spPr>
        <p:txBody>
          <a:bodyPr anchor="ctr"/>
          <a:lstStyle/>
          <a:p>
            <a:pPr marL="177800" indent="-177800">
              <a:buClr>
                <a:srgbClr val="CC9900"/>
              </a:buClr>
              <a:buFont typeface="Wingdings" pitchFamily="2" charset="2"/>
              <a:buChar char="n"/>
              <a:defRPr/>
            </a:pPr>
            <a:r>
              <a:rPr lang="en-US" altLang="zh-CN" sz="1400" dirty="0">
                <a:solidFill>
                  <a:srgbClr val="C00000"/>
                </a:solidFill>
                <a:latin typeface="+mn-ea"/>
                <a:ea typeface="+mn-ea"/>
              </a:rPr>
              <a:t>Collecting information</a:t>
            </a:r>
            <a:endParaRPr lang="zh-CN" altLang="en-US" sz="1400" dirty="0">
              <a:solidFill>
                <a:srgbClr val="C00000"/>
              </a:solidFill>
              <a:latin typeface="+mn-ea"/>
              <a:ea typeface="+mn-ea"/>
            </a:endParaRPr>
          </a:p>
        </p:txBody>
      </p:sp>
      <p:sp>
        <p:nvSpPr>
          <p:cNvPr id="14" name="下箭头 13"/>
          <p:cNvSpPr/>
          <p:nvPr/>
        </p:nvSpPr>
        <p:spPr bwMode="auto">
          <a:xfrm>
            <a:off x="3827463" y="3860801"/>
            <a:ext cx="431800" cy="36036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5" name="圆角矩形 14"/>
          <p:cNvSpPr/>
          <p:nvPr/>
        </p:nvSpPr>
        <p:spPr bwMode="auto">
          <a:xfrm>
            <a:off x="2424114" y="5265738"/>
            <a:ext cx="3240087" cy="755650"/>
          </a:xfrm>
          <a:prstGeom prst="roundRect">
            <a:avLst/>
          </a:prstGeom>
          <a:solidFill>
            <a:schemeClr val="bg2">
              <a:lumMod val="60000"/>
              <a:lumOff val="40000"/>
            </a:schemeClr>
          </a:solidFill>
          <a:ln>
            <a:noFill/>
          </a:ln>
          <a:effectLst/>
          <a:extLst/>
        </p:spPr>
        <p:txBody>
          <a:bodyPr anchor="ctr"/>
          <a:lstStyle/>
          <a:p>
            <a:pPr marL="177800" indent="-177800">
              <a:buClr>
                <a:srgbClr val="CC9900"/>
              </a:buClr>
              <a:buFont typeface="Wingdings" pitchFamily="2" charset="2"/>
              <a:buChar char="n"/>
              <a:defRPr/>
            </a:pPr>
            <a:r>
              <a:rPr lang="en-US" altLang="zh-CN" sz="1400" dirty="0">
                <a:solidFill>
                  <a:srgbClr val="C00000"/>
                </a:solidFill>
                <a:latin typeface="+mn-ea"/>
                <a:ea typeface="+mn-ea"/>
              </a:rPr>
              <a:t>Completing information collection</a:t>
            </a:r>
            <a:endParaRPr lang="zh-CN" altLang="en-US" sz="1400" dirty="0">
              <a:solidFill>
                <a:srgbClr val="C00000"/>
              </a:solidFill>
              <a:latin typeface="+mn-ea"/>
              <a:ea typeface="+mn-ea"/>
            </a:endParaRPr>
          </a:p>
        </p:txBody>
      </p:sp>
      <p:sp>
        <p:nvSpPr>
          <p:cNvPr id="16" name="下箭头 15"/>
          <p:cNvSpPr/>
          <p:nvPr/>
        </p:nvSpPr>
        <p:spPr bwMode="auto">
          <a:xfrm>
            <a:off x="3827463" y="4905376"/>
            <a:ext cx="431800" cy="36036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Tree>
    <p:extLst>
      <p:ext uri="{BB962C8B-B14F-4D97-AF65-F5344CB8AC3E}">
        <p14:creationId xmlns:p14="http://schemas.microsoft.com/office/powerpoint/2010/main" val="159252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Adding Devices</a:t>
            </a:r>
            <a:endParaRPr lang="zh-CN" altLang="en-US" dirty="0"/>
          </a:p>
        </p:txBody>
      </p:sp>
      <p:pic>
        <p:nvPicPr>
          <p:cNvPr id="9219" name="图片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4576" y="1449388"/>
            <a:ext cx="7705725" cy="4608512"/>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val="1695282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Collecting Information</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1412082"/>
            <a:ext cx="7336237" cy="4608512"/>
          </a:xfrm>
          <a:prstGeom prst="rect">
            <a:avLst/>
          </a:prstGeom>
          <a:ln>
            <a:solidFill>
              <a:schemeClr val="bg1">
                <a:lumMod val="85000"/>
              </a:schemeClr>
            </a:solidFill>
          </a:ln>
        </p:spPr>
      </p:pic>
    </p:spTree>
    <p:extLst>
      <p:ext uri="{BB962C8B-B14F-4D97-AF65-F5344CB8AC3E}">
        <p14:creationId xmlns:p14="http://schemas.microsoft.com/office/powerpoint/2010/main" val="3056770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lvl="0"/>
            <a:r>
              <a:rPr lang="en-US" altLang="zh-CN" dirty="0">
                <a:solidFill>
                  <a:schemeClr val="bg1">
                    <a:lumMod val="50000"/>
                  </a:schemeClr>
                </a:solidFill>
              </a:rPr>
              <a:t>Product introduction</a:t>
            </a:r>
          </a:p>
          <a:p>
            <a:pPr lvl="0"/>
            <a:r>
              <a:rPr lang="en-US" altLang="zh-CN" dirty="0">
                <a:solidFill>
                  <a:schemeClr val="bg1">
                    <a:lumMod val="50000"/>
                  </a:schemeClr>
                </a:solidFill>
              </a:rPr>
              <a:t>Hardware introduction</a:t>
            </a:r>
          </a:p>
          <a:p>
            <a:pPr lvl="0"/>
            <a:r>
              <a:rPr lang="en-US" altLang="zh-CN" b="1" dirty="0"/>
              <a:t>Daily operation and maintenance</a:t>
            </a:r>
          </a:p>
          <a:p>
            <a:pPr lvl="1"/>
            <a:r>
              <a:rPr lang="en-US" altLang="zh-CN" dirty="0">
                <a:solidFill>
                  <a:schemeClr val="bg1">
                    <a:lumMod val="50000"/>
                  </a:schemeClr>
                </a:solidFill>
              </a:rPr>
              <a:t>Information collection tool</a:t>
            </a:r>
          </a:p>
          <a:p>
            <a:pPr lvl="1">
              <a:buSzPct val="60000"/>
              <a:buFont typeface="Wingdings" panose="05000000000000000000" pitchFamily="2" charset="2"/>
              <a:buChar char="n"/>
            </a:pPr>
            <a:r>
              <a:rPr lang="en-US" altLang="zh-CN" dirty="0"/>
              <a:t>Inspection tool</a:t>
            </a:r>
          </a:p>
          <a:p>
            <a:pPr lvl="1"/>
            <a:r>
              <a:rPr lang="en-US" altLang="zh-CN" dirty="0">
                <a:solidFill>
                  <a:schemeClr val="bg1">
                    <a:lumMod val="50000"/>
                  </a:schemeClr>
                </a:solidFill>
              </a:rPr>
              <a:t>Upgrade tool</a:t>
            </a:r>
          </a:p>
          <a:p>
            <a:pPr lvl="1"/>
            <a:r>
              <a:rPr lang="en-US" altLang="zh-CN" dirty="0">
                <a:solidFill>
                  <a:schemeClr val="bg1">
                    <a:lumMod val="50000"/>
                  </a:schemeClr>
                </a:solidFill>
              </a:rPr>
              <a:t>FRU replacement tool</a:t>
            </a:r>
          </a:p>
        </p:txBody>
      </p:sp>
    </p:spTree>
    <p:extLst>
      <p:ext uri="{BB962C8B-B14F-4D97-AF65-F5344CB8AC3E}">
        <p14:creationId xmlns:p14="http://schemas.microsoft.com/office/powerpoint/2010/main" val="271989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type="body" sz="quarter" idx="10"/>
          </p:nvPr>
        </p:nvSpPr>
        <p:spPr>
          <a:xfrm>
            <a:off x="6087737" y="1556792"/>
            <a:ext cx="5376333" cy="4680000"/>
          </a:xfrm>
        </p:spPr>
        <p:txBody>
          <a:bodyPr/>
          <a:lstStyle/>
          <a:p>
            <a:r>
              <a:rPr lang="en-US" altLang="zh-CN" sz="1800" dirty="0" smtClean="0"/>
              <a:t>Selecting the inspection type: Select the inspection type for specific scenarios.</a:t>
            </a:r>
          </a:p>
          <a:p>
            <a:r>
              <a:rPr lang="en-US" altLang="zh-CN" sz="1800" dirty="0" smtClean="0"/>
              <a:t>Selecting devices: Select devices that you want to inspect.</a:t>
            </a:r>
          </a:p>
          <a:p>
            <a:r>
              <a:rPr lang="en-US" altLang="zh-CN" sz="1800" dirty="0" smtClean="0"/>
              <a:t>Selecting check items: Select desired check items.</a:t>
            </a:r>
          </a:p>
          <a:p>
            <a:r>
              <a:rPr lang="en-US" altLang="zh-CN" sz="1800" dirty="0" smtClean="0"/>
              <a:t>Setting a check policy: Set a location for saving inspection reports.</a:t>
            </a:r>
          </a:p>
          <a:p>
            <a:r>
              <a:rPr lang="en-US" altLang="zh-CN" sz="1800" dirty="0" smtClean="0"/>
              <a:t>Starting the inspection: Run the commands to start the inspection.</a:t>
            </a:r>
            <a:endParaRPr lang="zh-CN" altLang="en-US" sz="1800" dirty="0"/>
          </a:p>
        </p:txBody>
      </p:sp>
      <p:sp>
        <p:nvSpPr>
          <p:cNvPr id="4" name="文本占位符 3"/>
          <p:cNvSpPr>
            <a:spLocks noGrp="1"/>
          </p:cNvSpPr>
          <p:nvPr>
            <p:ph type="body" sz="quarter" idx="12"/>
          </p:nvPr>
        </p:nvSpPr>
        <p:spPr/>
        <p:txBody>
          <a:bodyPr/>
          <a:lstStyle/>
          <a:p>
            <a:r>
              <a:rPr lang="en-US" altLang="zh-CN" smtClean="0"/>
              <a:t>Working Process</a:t>
            </a:r>
            <a:endParaRPr lang="zh-CN" altLang="en-US" dirty="0"/>
          </a:p>
        </p:txBody>
      </p:sp>
      <p:grpSp>
        <p:nvGrpSpPr>
          <p:cNvPr id="9" name="组合 8"/>
          <p:cNvGrpSpPr/>
          <p:nvPr/>
        </p:nvGrpSpPr>
        <p:grpSpPr>
          <a:xfrm>
            <a:off x="1919536" y="1593850"/>
            <a:ext cx="3708153" cy="4103402"/>
            <a:chOff x="2424114" y="1593850"/>
            <a:chExt cx="3203575" cy="3887788"/>
          </a:xfrm>
        </p:grpSpPr>
        <p:sp>
          <p:nvSpPr>
            <p:cNvPr id="7" name="圆角矩形 6"/>
            <p:cNvSpPr/>
            <p:nvPr/>
          </p:nvSpPr>
          <p:spPr bwMode="auto">
            <a:xfrm>
              <a:off x="2424114" y="1593850"/>
              <a:ext cx="3203575" cy="431800"/>
            </a:xfrm>
            <a:prstGeom prst="roundRect">
              <a:avLst/>
            </a:prstGeom>
            <a:solidFill>
              <a:schemeClr val="bg2">
                <a:lumMod val="60000"/>
                <a:lumOff val="40000"/>
              </a:schemeClr>
            </a:solidFill>
            <a:ln>
              <a:noFill/>
            </a:ln>
            <a:effectLst/>
            <a:extLst/>
          </p:spPr>
          <p:txBody>
            <a:bodyPr anchor="ctr"/>
            <a:lstStyle/>
            <a:p>
              <a:pPr marL="171450" indent="-171450" fontAlgn="base">
                <a:buClr>
                  <a:srgbClr val="CC9900"/>
                </a:buClr>
                <a:buFont typeface="Wingdings" pitchFamily="2" charset="2"/>
                <a:buChar char="n"/>
                <a:defRPr/>
              </a:pPr>
              <a:r>
                <a:rPr lang="en-US" altLang="zh-CN" sz="1600" dirty="0">
                  <a:solidFill>
                    <a:srgbClr val="C00000"/>
                  </a:solidFill>
                  <a:latin typeface="+mn-ea"/>
                  <a:ea typeface="+mn-ea"/>
                </a:rPr>
                <a:t>Selecting the inspection type</a:t>
              </a:r>
              <a:endParaRPr lang="zh-CN" altLang="en-US" sz="1600" dirty="0">
                <a:solidFill>
                  <a:srgbClr val="C00000"/>
                </a:solidFill>
                <a:latin typeface="+mn-ea"/>
                <a:ea typeface="+mn-ea"/>
              </a:endParaRPr>
            </a:p>
          </p:txBody>
        </p:sp>
        <p:sp>
          <p:nvSpPr>
            <p:cNvPr id="8" name="圆角矩形 7"/>
            <p:cNvSpPr/>
            <p:nvPr/>
          </p:nvSpPr>
          <p:spPr bwMode="auto">
            <a:xfrm>
              <a:off x="2424114" y="2457450"/>
              <a:ext cx="3203575" cy="431800"/>
            </a:xfrm>
            <a:prstGeom prst="roundRect">
              <a:avLst/>
            </a:prstGeom>
            <a:solidFill>
              <a:schemeClr val="bg2">
                <a:lumMod val="60000"/>
                <a:lumOff val="40000"/>
              </a:schemeClr>
            </a:solidFill>
            <a:ln>
              <a:noFill/>
            </a:ln>
            <a:effectLst/>
            <a:extLst/>
          </p:spPr>
          <p:txBody>
            <a:bodyPr anchor="ctr"/>
            <a:lstStyle/>
            <a:p>
              <a:pPr marL="171450" indent="-171450" fontAlgn="base">
                <a:buClr>
                  <a:srgbClr val="CC9900"/>
                </a:buClr>
                <a:buFont typeface="Wingdings" pitchFamily="2" charset="2"/>
                <a:buChar char="n"/>
                <a:defRPr/>
              </a:pPr>
              <a:r>
                <a:rPr lang="en-US" altLang="zh-CN" sz="1600" dirty="0">
                  <a:solidFill>
                    <a:srgbClr val="C00000"/>
                  </a:solidFill>
                  <a:latin typeface="+mn-ea"/>
                  <a:ea typeface="+mn-ea"/>
                </a:rPr>
                <a:t>Selecting devices</a:t>
              </a:r>
              <a:endParaRPr lang="zh-CN" altLang="en-US" sz="1600" dirty="0">
                <a:solidFill>
                  <a:srgbClr val="C00000"/>
                </a:solidFill>
                <a:latin typeface="+mn-ea"/>
                <a:ea typeface="+mn-ea"/>
              </a:endParaRPr>
            </a:p>
          </p:txBody>
        </p:sp>
        <p:sp>
          <p:nvSpPr>
            <p:cNvPr id="10" name="下箭头 9"/>
            <p:cNvSpPr/>
            <p:nvPr/>
          </p:nvSpPr>
          <p:spPr bwMode="auto">
            <a:xfrm>
              <a:off x="3756025" y="2097088"/>
              <a:ext cx="431800" cy="360362"/>
            </a:xfrm>
            <a:prstGeom prst="downArrow">
              <a:avLst/>
            </a:prstGeom>
            <a:solidFill>
              <a:schemeClr val="bg2">
                <a:lumMod val="75000"/>
              </a:schemeClr>
            </a:solidFill>
            <a:ln>
              <a:noFill/>
            </a:ln>
            <a:effectLst/>
            <a:extLst/>
          </p:spPr>
          <p:txBody>
            <a:bodyPr/>
            <a:lstStyle/>
            <a:p>
              <a:pPr fontAlgn="base">
                <a:buClr>
                  <a:srgbClr val="CC9900"/>
                </a:buClr>
                <a:buFont typeface="Wingdings" pitchFamily="2" charset="2"/>
                <a:buChar char="n"/>
                <a:defRPr/>
              </a:pPr>
              <a:endParaRPr lang="zh-CN" altLang="en-US" sz="1600">
                <a:solidFill>
                  <a:srgbClr val="000000"/>
                </a:solidFill>
                <a:latin typeface="+mn-ea"/>
                <a:ea typeface="+mn-ea"/>
              </a:endParaRPr>
            </a:p>
          </p:txBody>
        </p:sp>
        <p:sp>
          <p:nvSpPr>
            <p:cNvPr id="11" name="圆角矩形 10"/>
            <p:cNvSpPr/>
            <p:nvPr/>
          </p:nvSpPr>
          <p:spPr bwMode="auto">
            <a:xfrm>
              <a:off x="2424114" y="3321050"/>
              <a:ext cx="3203575" cy="431800"/>
            </a:xfrm>
            <a:prstGeom prst="roundRect">
              <a:avLst/>
            </a:prstGeom>
            <a:solidFill>
              <a:schemeClr val="bg2">
                <a:lumMod val="60000"/>
                <a:lumOff val="40000"/>
              </a:schemeClr>
            </a:solidFill>
            <a:ln>
              <a:noFill/>
            </a:ln>
            <a:effectLst/>
            <a:extLst/>
          </p:spPr>
          <p:txBody>
            <a:bodyPr anchor="ctr"/>
            <a:lstStyle/>
            <a:p>
              <a:pPr marL="180975" indent="-180975" fontAlgn="base">
                <a:buClr>
                  <a:srgbClr val="CC9900"/>
                </a:buClr>
                <a:buFont typeface="Wingdings" pitchFamily="2" charset="2"/>
                <a:buChar char="n"/>
                <a:defRPr/>
              </a:pPr>
              <a:r>
                <a:rPr lang="en-US" altLang="zh-CN" sz="1600" dirty="0">
                  <a:solidFill>
                    <a:srgbClr val="C00000"/>
                  </a:solidFill>
                  <a:latin typeface="+mn-ea"/>
                  <a:ea typeface="+mn-ea"/>
                </a:rPr>
                <a:t>Selecting check items</a:t>
              </a:r>
              <a:endParaRPr lang="zh-CN" altLang="en-US" sz="1600" dirty="0">
                <a:solidFill>
                  <a:srgbClr val="C00000"/>
                </a:solidFill>
                <a:latin typeface="+mn-ea"/>
                <a:ea typeface="+mn-ea"/>
              </a:endParaRPr>
            </a:p>
          </p:txBody>
        </p:sp>
        <p:sp>
          <p:nvSpPr>
            <p:cNvPr id="12" name="下箭头 11"/>
            <p:cNvSpPr/>
            <p:nvPr/>
          </p:nvSpPr>
          <p:spPr bwMode="auto">
            <a:xfrm>
              <a:off x="3756025" y="2960688"/>
              <a:ext cx="431800" cy="360362"/>
            </a:xfrm>
            <a:prstGeom prst="downArrow">
              <a:avLst/>
            </a:prstGeom>
            <a:solidFill>
              <a:schemeClr val="bg2">
                <a:lumMod val="75000"/>
              </a:schemeClr>
            </a:solidFill>
            <a:ln>
              <a:noFill/>
            </a:ln>
            <a:effectLst/>
            <a:extLst/>
          </p:spPr>
          <p:txBody>
            <a:bodyPr/>
            <a:lstStyle/>
            <a:p>
              <a:pPr fontAlgn="base">
                <a:buClr>
                  <a:srgbClr val="CC9900"/>
                </a:buClr>
                <a:buFont typeface="Wingdings" pitchFamily="2" charset="2"/>
                <a:buChar char="n"/>
                <a:defRPr/>
              </a:pPr>
              <a:endParaRPr lang="zh-CN" altLang="en-US" sz="1600">
                <a:solidFill>
                  <a:srgbClr val="000000"/>
                </a:solidFill>
                <a:latin typeface="+mn-ea"/>
                <a:ea typeface="+mn-ea"/>
              </a:endParaRPr>
            </a:p>
          </p:txBody>
        </p:sp>
        <p:sp>
          <p:nvSpPr>
            <p:cNvPr id="13" name="圆角矩形 12"/>
            <p:cNvSpPr/>
            <p:nvPr/>
          </p:nvSpPr>
          <p:spPr bwMode="auto">
            <a:xfrm>
              <a:off x="2424114" y="4186238"/>
              <a:ext cx="3203575" cy="431800"/>
            </a:xfrm>
            <a:prstGeom prst="roundRect">
              <a:avLst/>
            </a:prstGeom>
            <a:solidFill>
              <a:schemeClr val="bg2">
                <a:lumMod val="60000"/>
                <a:lumOff val="40000"/>
              </a:schemeClr>
            </a:solidFill>
            <a:ln>
              <a:noFill/>
            </a:ln>
            <a:effectLst/>
            <a:extLst/>
          </p:spPr>
          <p:txBody>
            <a:bodyPr anchor="ctr"/>
            <a:lstStyle/>
            <a:p>
              <a:pPr marL="180975" indent="-180975" fontAlgn="base">
                <a:buClr>
                  <a:srgbClr val="CC9900"/>
                </a:buClr>
                <a:buFont typeface="Wingdings" pitchFamily="2" charset="2"/>
                <a:buChar char="n"/>
                <a:defRPr/>
              </a:pPr>
              <a:r>
                <a:rPr lang="en-US" altLang="zh-CN" sz="1600" dirty="0">
                  <a:solidFill>
                    <a:srgbClr val="C00000"/>
                  </a:solidFill>
                  <a:latin typeface="+mn-ea"/>
                  <a:ea typeface="+mn-ea"/>
                </a:rPr>
                <a:t>Setting a check policy</a:t>
              </a:r>
              <a:endParaRPr lang="zh-CN" altLang="en-US" sz="1600" dirty="0">
                <a:solidFill>
                  <a:srgbClr val="C00000"/>
                </a:solidFill>
                <a:latin typeface="+mn-ea"/>
                <a:ea typeface="+mn-ea"/>
              </a:endParaRPr>
            </a:p>
          </p:txBody>
        </p:sp>
        <p:sp>
          <p:nvSpPr>
            <p:cNvPr id="14" name="下箭头 13"/>
            <p:cNvSpPr/>
            <p:nvPr/>
          </p:nvSpPr>
          <p:spPr bwMode="auto">
            <a:xfrm>
              <a:off x="3756025" y="3825876"/>
              <a:ext cx="431800" cy="360363"/>
            </a:xfrm>
            <a:prstGeom prst="downArrow">
              <a:avLst/>
            </a:prstGeom>
            <a:solidFill>
              <a:schemeClr val="bg2">
                <a:lumMod val="75000"/>
              </a:schemeClr>
            </a:solidFill>
            <a:ln>
              <a:noFill/>
            </a:ln>
            <a:effectLst/>
            <a:extLst/>
          </p:spPr>
          <p:txBody>
            <a:bodyPr/>
            <a:lstStyle/>
            <a:p>
              <a:pPr fontAlgn="base">
                <a:buClr>
                  <a:srgbClr val="CC9900"/>
                </a:buClr>
                <a:buFont typeface="Wingdings" pitchFamily="2" charset="2"/>
                <a:buChar char="n"/>
                <a:defRPr/>
              </a:pPr>
              <a:endParaRPr lang="zh-CN" altLang="en-US" sz="1600">
                <a:solidFill>
                  <a:srgbClr val="000000"/>
                </a:solidFill>
                <a:latin typeface="+mn-ea"/>
                <a:ea typeface="+mn-ea"/>
              </a:endParaRPr>
            </a:p>
          </p:txBody>
        </p:sp>
        <p:sp>
          <p:nvSpPr>
            <p:cNvPr id="15" name="圆角矩形 14"/>
            <p:cNvSpPr/>
            <p:nvPr/>
          </p:nvSpPr>
          <p:spPr bwMode="auto">
            <a:xfrm>
              <a:off x="2424114" y="5049838"/>
              <a:ext cx="3203575" cy="431800"/>
            </a:xfrm>
            <a:prstGeom prst="roundRect">
              <a:avLst/>
            </a:prstGeom>
            <a:solidFill>
              <a:schemeClr val="bg2">
                <a:lumMod val="60000"/>
                <a:lumOff val="40000"/>
              </a:schemeClr>
            </a:solidFill>
            <a:ln>
              <a:noFill/>
            </a:ln>
            <a:effectLst/>
            <a:extLst/>
          </p:spPr>
          <p:txBody>
            <a:bodyPr anchor="ctr"/>
            <a:lstStyle/>
            <a:p>
              <a:pPr marL="180975" indent="-180975" fontAlgn="base">
                <a:buClr>
                  <a:srgbClr val="CC9900"/>
                </a:buClr>
                <a:buFont typeface="Wingdings" pitchFamily="2" charset="2"/>
                <a:buChar char="n"/>
                <a:defRPr/>
              </a:pPr>
              <a:r>
                <a:rPr lang="en-US" altLang="zh-CN" sz="1600" dirty="0">
                  <a:solidFill>
                    <a:srgbClr val="C00000"/>
                  </a:solidFill>
                  <a:latin typeface="+mn-ea"/>
                  <a:ea typeface="+mn-ea"/>
                </a:rPr>
                <a:t>Starting the inspection</a:t>
              </a:r>
              <a:endParaRPr lang="zh-CN" altLang="en-US" sz="1600" dirty="0">
                <a:solidFill>
                  <a:srgbClr val="C00000"/>
                </a:solidFill>
                <a:latin typeface="+mn-ea"/>
                <a:ea typeface="+mn-ea"/>
              </a:endParaRPr>
            </a:p>
          </p:txBody>
        </p:sp>
        <p:sp>
          <p:nvSpPr>
            <p:cNvPr id="16" name="下箭头 15"/>
            <p:cNvSpPr/>
            <p:nvPr/>
          </p:nvSpPr>
          <p:spPr bwMode="auto">
            <a:xfrm>
              <a:off x="3756025" y="4689476"/>
              <a:ext cx="431800" cy="360363"/>
            </a:xfrm>
            <a:prstGeom prst="downArrow">
              <a:avLst/>
            </a:prstGeom>
            <a:solidFill>
              <a:schemeClr val="bg2">
                <a:lumMod val="75000"/>
              </a:schemeClr>
            </a:solidFill>
            <a:ln>
              <a:noFill/>
            </a:ln>
            <a:effectLst/>
            <a:extLst/>
          </p:spPr>
          <p:txBody>
            <a:bodyPr/>
            <a:lstStyle/>
            <a:p>
              <a:pPr fontAlgn="base">
                <a:buClr>
                  <a:srgbClr val="CC9900"/>
                </a:buClr>
                <a:buFont typeface="Wingdings" pitchFamily="2" charset="2"/>
                <a:buChar char="n"/>
                <a:defRPr/>
              </a:pPr>
              <a:endParaRPr lang="zh-CN" altLang="en-US" sz="1600">
                <a:solidFill>
                  <a:srgbClr val="000000"/>
                </a:solidFill>
                <a:latin typeface="+mn-ea"/>
                <a:ea typeface="+mn-ea"/>
              </a:endParaRPr>
            </a:p>
          </p:txBody>
        </p:sp>
      </p:grpSp>
    </p:spTree>
    <p:extLst>
      <p:ext uri="{BB962C8B-B14F-4D97-AF65-F5344CB8AC3E}">
        <p14:creationId xmlns:p14="http://schemas.microsoft.com/office/powerpoint/2010/main" val="1504603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Selecting the Inspection Type</a:t>
            </a:r>
            <a:endParaRPr lang="zh-CN" altLang="en-US" dirty="0"/>
          </a:p>
        </p:txBody>
      </p:sp>
      <p:pic>
        <p:nvPicPr>
          <p:cNvPr id="13315" name="图片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1893" y="1322388"/>
            <a:ext cx="7432675" cy="4787900"/>
          </a:xfrm>
          <a:prstGeom prst="rect">
            <a:avLst/>
          </a:prstGeom>
          <a:noFill/>
          <a:ln w="9525">
            <a:noFill/>
            <a:miter lim="800000"/>
            <a:headEnd/>
            <a:tailEnd/>
          </a:ln>
        </p:spPr>
      </p:pic>
    </p:spTree>
    <p:extLst>
      <p:ext uri="{BB962C8B-B14F-4D97-AF65-F5344CB8AC3E}">
        <p14:creationId xmlns:p14="http://schemas.microsoft.com/office/powerpoint/2010/main" val="505114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1243057"/>
            <a:ext cx="6477161" cy="4677162"/>
          </a:xfrm>
          <a:prstGeom prst="rect">
            <a:avLst/>
          </a:prstGeom>
          <a:ln>
            <a:solidFill>
              <a:schemeClr val="bg1">
                <a:lumMod val="85000"/>
              </a:schemeClr>
            </a:solidFill>
          </a:ln>
        </p:spPr>
      </p:pic>
      <p:sp>
        <p:nvSpPr>
          <p:cNvPr id="3" name="文本占位符 2"/>
          <p:cNvSpPr>
            <a:spLocks noGrp="1"/>
          </p:cNvSpPr>
          <p:nvPr>
            <p:ph type="body" sz="quarter" idx="12"/>
          </p:nvPr>
        </p:nvSpPr>
        <p:spPr/>
        <p:txBody>
          <a:bodyPr/>
          <a:lstStyle/>
          <a:p>
            <a:r>
              <a:rPr lang="en-US" altLang="zh-CN" smtClean="0"/>
              <a:t>Selecting Devices</a:t>
            </a:r>
            <a:endParaRPr lang="zh-CN" altLang="en-US" dirty="0"/>
          </a:p>
        </p:txBody>
      </p:sp>
      <p:grpSp>
        <p:nvGrpSpPr>
          <p:cNvPr id="14340" name="组合 3"/>
          <p:cNvGrpSpPr>
            <a:grpSpLocks/>
          </p:cNvGrpSpPr>
          <p:nvPr/>
        </p:nvGrpSpPr>
        <p:grpSpPr bwMode="auto">
          <a:xfrm>
            <a:off x="8255001" y="5641976"/>
            <a:ext cx="720725" cy="471263"/>
            <a:chOff x="2627901" y="3465004"/>
            <a:chExt cx="719963" cy="470960"/>
          </a:xfrm>
        </p:grpSpPr>
        <p:sp>
          <p:nvSpPr>
            <p:cNvPr id="12" name="矩形 11"/>
            <p:cNvSpPr/>
            <p:nvPr/>
          </p:nvSpPr>
          <p:spPr bwMode="auto">
            <a:xfrm>
              <a:off x="2627901" y="3465004"/>
              <a:ext cx="719963" cy="252251"/>
            </a:xfrm>
            <a:prstGeom prst="rect">
              <a:avLst/>
            </a:prstGeom>
            <a:noFill/>
            <a:ln w="9525" cap="flat" cmpd="sng" algn="ctr">
              <a:solidFill>
                <a:schemeClr val="tx2">
                  <a:lumMod val="40000"/>
                  <a:lumOff val="60000"/>
                </a:schemeClr>
              </a:solidFill>
              <a:prstDash val="solid"/>
              <a:round/>
              <a:headEnd type="none" w="med" len="med"/>
              <a:tailEnd type="none" w="med" len="med"/>
            </a:ln>
            <a:effectLst/>
          </p:spPr>
          <p:txBody>
            <a:bodyPr/>
            <a:lstStyle/>
            <a:p>
              <a:pPr>
                <a:defRPr/>
              </a:pPr>
              <a:endParaRPr lang="zh-CN" altLang="en-US">
                <a:solidFill>
                  <a:srgbClr val="000000"/>
                </a:solidFill>
                <a:latin typeface="FrutigerNext LT Medium"/>
                <a:ea typeface="宋体" pitchFamily="2" charset="-122"/>
              </a:endParaRPr>
            </a:p>
          </p:txBody>
        </p:sp>
        <p:sp>
          <p:nvSpPr>
            <p:cNvPr id="14342" name="TextBox 5"/>
            <p:cNvSpPr txBox="1">
              <a:spLocks noChangeArrowheads="1"/>
            </p:cNvSpPr>
            <p:nvPr/>
          </p:nvSpPr>
          <p:spPr bwMode="auto">
            <a:xfrm>
              <a:off x="2629139" y="3628187"/>
              <a:ext cx="288619" cy="307777"/>
            </a:xfrm>
            <a:prstGeom prst="rect">
              <a:avLst/>
            </a:prstGeom>
            <a:noFill/>
            <a:ln w="9525">
              <a:noFill/>
              <a:miter lim="800000"/>
              <a:headEnd/>
              <a:tailEnd/>
            </a:ln>
          </p:spPr>
          <p:txBody>
            <a:bodyPr>
              <a:spAutoFit/>
            </a:bodyPr>
            <a:lstStyle/>
            <a:p>
              <a:pPr fontAlgn="base">
                <a:defRPr/>
              </a:pPr>
              <a:r>
                <a:rPr lang="en-US" altLang="zh-CN" sz="1400" dirty="0">
                  <a:solidFill>
                    <a:srgbClr val="C00000"/>
                  </a:solidFill>
                  <a:latin typeface="FrutigerNext LT Medium"/>
                  <a:ea typeface="宋体" pitchFamily="2" charset="-122"/>
                </a:rPr>
                <a:t>4</a:t>
              </a:r>
              <a:endParaRPr lang="zh-CN" altLang="en-US" sz="1400" dirty="0">
                <a:solidFill>
                  <a:srgbClr val="C00000"/>
                </a:solidFill>
                <a:latin typeface="FrutigerNext LT Medium"/>
                <a:ea typeface="宋体" pitchFamily="2" charset="-122"/>
              </a:endParaRPr>
            </a:p>
          </p:txBody>
        </p:sp>
      </p:grpSp>
    </p:spTree>
    <p:extLst>
      <p:ext uri="{BB962C8B-B14F-4D97-AF65-F5344CB8AC3E}">
        <p14:creationId xmlns:p14="http://schemas.microsoft.com/office/powerpoint/2010/main" val="2010960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146" y="1272191"/>
            <a:ext cx="6756238" cy="4888293"/>
          </a:xfrm>
          <a:prstGeom prst="rect">
            <a:avLst/>
          </a:prstGeom>
          <a:ln>
            <a:solidFill>
              <a:schemeClr val="bg1">
                <a:lumMod val="85000"/>
              </a:schemeClr>
            </a:solidFill>
          </a:ln>
        </p:spPr>
      </p:pic>
      <p:sp>
        <p:nvSpPr>
          <p:cNvPr id="3" name="文本占位符 2"/>
          <p:cNvSpPr>
            <a:spLocks noGrp="1"/>
          </p:cNvSpPr>
          <p:nvPr>
            <p:ph type="body" sz="quarter" idx="12"/>
          </p:nvPr>
        </p:nvSpPr>
        <p:spPr/>
        <p:txBody>
          <a:bodyPr/>
          <a:lstStyle/>
          <a:p>
            <a:r>
              <a:rPr lang="en-US" altLang="zh-CN" smtClean="0"/>
              <a:t>Selecting Check Items</a:t>
            </a:r>
            <a:endParaRPr lang="zh-CN" altLang="en-US" dirty="0"/>
          </a:p>
        </p:txBody>
      </p:sp>
      <p:grpSp>
        <p:nvGrpSpPr>
          <p:cNvPr id="15364" name="组合 3"/>
          <p:cNvGrpSpPr>
            <a:grpSpLocks/>
          </p:cNvGrpSpPr>
          <p:nvPr/>
        </p:nvGrpSpPr>
        <p:grpSpPr bwMode="auto">
          <a:xfrm>
            <a:off x="7392142" y="5913439"/>
            <a:ext cx="719981" cy="503891"/>
            <a:chOff x="2376608" y="3485629"/>
            <a:chExt cx="719212" cy="503567"/>
          </a:xfrm>
        </p:grpSpPr>
        <p:sp>
          <p:nvSpPr>
            <p:cNvPr id="5" name="矩形 4"/>
            <p:cNvSpPr/>
            <p:nvPr/>
          </p:nvSpPr>
          <p:spPr bwMode="auto">
            <a:xfrm>
              <a:off x="2520174" y="3485629"/>
              <a:ext cx="575646" cy="252250"/>
            </a:xfrm>
            <a:prstGeom prst="rect">
              <a:avLst/>
            </a:prstGeom>
            <a:noFill/>
            <a:ln w="9525" cap="flat" cmpd="sng" algn="ctr">
              <a:solidFill>
                <a:schemeClr val="tx2">
                  <a:lumMod val="40000"/>
                  <a:lumOff val="60000"/>
                </a:schemeClr>
              </a:solidFill>
              <a:prstDash val="solid"/>
              <a:round/>
              <a:headEnd type="none" w="med" len="med"/>
              <a:tailEnd type="none" w="med" len="med"/>
            </a:ln>
            <a:effectLst/>
          </p:spPr>
          <p:txBody>
            <a:bodyPr/>
            <a:lstStyle/>
            <a:p>
              <a:pPr>
                <a:defRPr/>
              </a:pPr>
              <a:endParaRPr lang="zh-CN" altLang="en-US">
                <a:solidFill>
                  <a:srgbClr val="000000"/>
                </a:solidFill>
                <a:latin typeface="FrutigerNext LT Regular"/>
                <a:ea typeface="宋体" pitchFamily="2" charset="-122"/>
              </a:endParaRPr>
            </a:p>
          </p:txBody>
        </p:sp>
        <p:sp>
          <p:nvSpPr>
            <p:cNvPr id="15366" name="TextBox 5"/>
            <p:cNvSpPr txBox="1">
              <a:spLocks noChangeArrowheads="1"/>
            </p:cNvSpPr>
            <p:nvPr/>
          </p:nvSpPr>
          <p:spPr bwMode="auto">
            <a:xfrm>
              <a:off x="2376608" y="3681617"/>
              <a:ext cx="288032" cy="307579"/>
            </a:xfrm>
            <a:prstGeom prst="rect">
              <a:avLst/>
            </a:prstGeom>
            <a:noFill/>
            <a:ln w="9525">
              <a:noFill/>
              <a:miter lim="800000"/>
              <a:headEnd/>
              <a:tailEnd/>
            </a:ln>
          </p:spPr>
          <p:txBody>
            <a:bodyPr>
              <a:spAutoFit/>
            </a:bodyPr>
            <a:lstStyle/>
            <a:p>
              <a:pPr fontAlgn="base"/>
              <a:r>
                <a:rPr lang="en-US" altLang="zh-CN" sz="1400" dirty="0">
                  <a:solidFill>
                    <a:srgbClr val="C00000"/>
                  </a:solidFill>
                  <a:latin typeface="+mn-ea"/>
                  <a:ea typeface="+mn-ea"/>
                </a:rPr>
                <a:t>5</a:t>
              </a:r>
              <a:endParaRPr lang="zh-CN" altLang="en-US" sz="1400" dirty="0">
                <a:solidFill>
                  <a:srgbClr val="C00000"/>
                </a:solidFill>
                <a:latin typeface="+mn-ea"/>
                <a:ea typeface="+mn-ea"/>
              </a:endParaRPr>
            </a:p>
          </p:txBody>
        </p:sp>
      </p:grpSp>
    </p:spTree>
    <p:extLst>
      <p:ext uri="{BB962C8B-B14F-4D97-AF65-F5344CB8AC3E}">
        <p14:creationId xmlns:p14="http://schemas.microsoft.com/office/powerpoint/2010/main" val="814101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580" y="1233488"/>
            <a:ext cx="7100533" cy="5174571"/>
          </a:xfrm>
          <a:prstGeom prst="rect">
            <a:avLst/>
          </a:prstGeom>
          <a:ln>
            <a:solidFill>
              <a:schemeClr val="bg1">
                <a:lumMod val="85000"/>
              </a:schemeClr>
            </a:solidFill>
          </a:ln>
        </p:spPr>
      </p:pic>
      <p:sp>
        <p:nvSpPr>
          <p:cNvPr id="3" name="文本占位符 2"/>
          <p:cNvSpPr>
            <a:spLocks noGrp="1"/>
          </p:cNvSpPr>
          <p:nvPr>
            <p:ph type="body" sz="quarter" idx="12"/>
          </p:nvPr>
        </p:nvSpPr>
        <p:spPr/>
        <p:txBody>
          <a:bodyPr/>
          <a:lstStyle/>
          <a:p>
            <a:r>
              <a:rPr lang="en-US" altLang="zh-CN" smtClean="0"/>
              <a:t>Setting a Check Policy</a:t>
            </a:r>
            <a:endParaRPr lang="zh-CN" altLang="en-US" dirty="0"/>
          </a:p>
        </p:txBody>
      </p:sp>
      <p:grpSp>
        <p:nvGrpSpPr>
          <p:cNvPr id="16388" name="组合 6"/>
          <p:cNvGrpSpPr>
            <a:grpSpLocks/>
          </p:cNvGrpSpPr>
          <p:nvPr/>
        </p:nvGrpSpPr>
        <p:grpSpPr bwMode="auto">
          <a:xfrm>
            <a:off x="7824576" y="5697251"/>
            <a:ext cx="719138" cy="614597"/>
            <a:chOff x="2628313" y="3103052"/>
            <a:chExt cx="719551" cy="614202"/>
          </a:xfrm>
        </p:grpSpPr>
        <p:sp>
          <p:nvSpPr>
            <p:cNvPr id="8" name="矩形 7"/>
            <p:cNvSpPr/>
            <p:nvPr/>
          </p:nvSpPr>
          <p:spPr bwMode="auto">
            <a:xfrm>
              <a:off x="2628313" y="3465004"/>
              <a:ext cx="719551" cy="252250"/>
            </a:xfrm>
            <a:prstGeom prst="rect">
              <a:avLst/>
            </a:prstGeom>
            <a:noFill/>
            <a:ln w="9525" cap="flat" cmpd="sng" algn="ctr">
              <a:solidFill>
                <a:schemeClr val="tx2">
                  <a:lumMod val="40000"/>
                  <a:lumOff val="60000"/>
                </a:schemeClr>
              </a:solidFill>
              <a:prstDash val="solid"/>
              <a:round/>
              <a:headEnd type="none" w="med" len="med"/>
              <a:tailEnd type="none" w="med" len="med"/>
            </a:ln>
            <a:effectLst/>
          </p:spPr>
          <p:txBody>
            <a:bodyPr/>
            <a:lstStyle/>
            <a:p>
              <a:pPr>
                <a:defRPr/>
              </a:pPr>
              <a:endParaRPr lang="zh-CN" altLang="en-US">
                <a:solidFill>
                  <a:srgbClr val="000000"/>
                </a:solidFill>
                <a:latin typeface="FrutigerNext LT Regular"/>
                <a:ea typeface="宋体" pitchFamily="2" charset="-122"/>
              </a:endParaRPr>
            </a:p>
          </p:txBody>
        </p:sp>
        <p:sp>
          <p:nvSpPr>
            <p:cNvPr id="16390" name="TextBox 8"/>
            <p:cNvSpPr txBox="1">
              <a:spLocks noChangeArrowheads="1"/>
            </p:cNvSpPr>
            <p:nvPr/>
          </p:nvSpPr>
          <p:spPr bwMode="auto">
            <a:xfrm>
              <a:off x="2844077" y="3103052"/>
              <a:ext cx="288032" cy="307777"/>
            </a:xfrm>
            <a:prstGeom prst="rect">
              <a:avLst/>
            </a:prstGeom>
            <a:noFill/>
            <a:ln w="9525">
              <a:noFill/>
              <a:miter lim="800000"/>
              <a:headEnd/>
              <a:tailEnd/>
            </a:ln>
          </p:spPr>
          <p:txBody>
            <a:bodyPr>
              <a:spAutoFit/>
            </a:bodyPr>
            <a:lstStyle/>
            <a:p>
              <a:pPr fontAlgn="base"/>
              <a:r>
                <a:rPr lang="en-US" altLang="zh-CN" sz="1400" dirty="0">
                  <a:solidFill>
                    <a:srgbClr val="C00000"/>
                  </a:solidFill>
                  <a:latin typeface="+mn-ea"/>
                  <a:ea typeface="+mn-ea"/>
                </a:rPr>
                <a:t>7</a:t>
              </a:r>
              <a:endParaRPr lang="zh-CN" altLang="en-US" sz="1400" dirty="0">
                <a:solidFill>
                  <a:srgbClr val="C00000"/>
                </a:solidFill>
                <a:latin typeface="+mn-ea"/>
                <a:ea typeface="+mn-ea"/>
              </a:endParaRPr>
            </a:p>
          </p:txBody>
        </p:sp>
      </p:grpSp>
    </p:spTree>
    <p:extLst>
      <p:ext uri="{BB962C8B-B14F-4D97-AF65-F5344CB8AC3E}">
        <p14:creationId xmlns:p14="http://schemas.microsoft.com/office/powerpoint/2010/main" val="174961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lvl="0"/>
            <a:r>
              <a:rPr lang="en-US" altLang="zh-CN" b="1" dirty="0"/>
              <a:t>Product introduction</a:t>
            </a:r>
          </a:p>
          <a:p>
            <a:r>
              <a:rPr lang="en-US" altLang="zh-CN" dirty="0">
                <a:solidFill>
                  <a:schemeClr val="bg1">
                    <a:lumMod val="50000"/>
                  </a:schemeClr>
                </a:solidFill>
              </a:rPr>
              <a:t>Hardware</a:t>
            </a:r>
            <a:r>
              <a:rPr lang="en-US" altLang="zh-CN" b="1" dirty="0"/>
              <a:t> </a:t>
            </a:r>
            <a:r>
              <a:rPr lang="en-US" altLang="zh-CN" dirty="0">
                <a:solidFill>
                  <a:schemeClr val="bg1">
                    <a:lumMod val="50000"/>
                  </a:schemeClr>
                </a:solidFill>
              </a:rPr>
              <a:t>introduction</a:t>
            </a:r>
          </a:p>
          <a:p>
            <a:pPr lvl="0"/>
            <a:r>
              <a:rPr lang="en-US" altLang="zh-CN" dirty="0">
                <a:solidFill>
                  <a:schemeClr val="bg1">
                    <a:lumMod val="50000"/>
                  </a:schemeClr>
                </a:solidFill>
              </a:rPr>
              <a:t>Daily operation and maintenance</a:t>
            </a:r>
            <a:endParaRPr lang="zh-CN" altLang="en-US" dirty="0">
              <a:solidFill>
                <a:schemeClr val="bg1">
                  <a:lumMod val="50000"/>
                </a:schemeClr>
              </a:solidFill>
            </a:endParaRPr>
          </a:p>
        </p:txBody>
      </p:sp>
    </p:spTree>
    <p:extLst>
      <p:ext uri="{BB962C8B-B14F-4D97-AF65-F5344CB8AC3E}">
        <p14:creationId xmlns:p14="http://schemas.microsoft.com/office/powerpoint/2010/main" val="4226626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Starting Inspection</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1412776"/>
            <a:ext cx="6696583" cy="4834753"/>
          </a:xfrm>
          <a:prstGeom prst="rect">
            <a:avLst/>
          </a:prstGeom>
          <a:ln>
            <a:solidFill>
              <a:schemeClr val="bg1">
                <a:lumMod val="85000"/>
              </a:schemeClr>
            </a:solidFill>
          </a:ln>
        </p:spPr>
      </p:pic>
    </p:spTree>
    <p:extLst>
      <p:ext uri="{BB962C8B-B14F-4D97-AF65-F5344CB8AC3E}">
        <p14:creationId xmlns:p14="http://schemas.microsoft.com/office/powerpoint/2010/main" val="3466289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lvl="0"/>
            <a:r>
              <a:rPr lang="en-US" altLang="zh-CN" dirty="0">
                <a:solidFill>
                  <a:schemeClr val="bg1">
                    <a:lumMod val="50000"/>
                  </a:schemeClr>
                </a:solidFill>
              </a:rPr>
              <a:t>Product introduction</a:t>
            </a:r>
          </a:p>
          <a:p>
            <a:pPr lvl="0"/>
            <a:r>
              <a:rPr lang="en-US" altLang="zh-CN" dirty="0">
                <a:solidFill>
                  <a:schemeClr val="bg1">
                    <a:lumMod val="50000"/>
                  </a:schemeClr>
                </a:solidFill>
              </a:rPr>
              <a:t>Hardware introduction</a:t>
            </a:r>
          </a:p>
          <a:p>
            <a:pPr lvl="0"/>
            <a:r>
              <a:rPr lang="en-US" altLang="zh-CN" b="1" dirty="0"/>
              <a:t>Daily operation and maintenance</a:t>
            </a:r>
          </a:p>
          <a:p>
            <a:pPr lvl="1"/>
            <a:r>
              <a:rPr lang="en-US" altLang="zh-CN" dirty="0">
                <a:solidFill>
                  <a:schemeClr val="bg1">
                    <a:lumMod val="50000"/>
                  </a:schemeClr>
                </a:solidFill>
              </a:rPr>
              <a:t>Information collection tool</a:t>
            </a:r>
          </a:p>
          <a:p>
            <a:pPr lvl="1"/>
            <a:r>
              <a:rPr lang="en-US" altLang="zh-CN" dirty="0">
                <a:solidFill>
                  <a:schemeClr val="bg1">
                    <a:lumMod val="50000"/>
                  </a:schemeClr>
                </a:solidFill>
              </a:rPr>
              <a:t>Inspection tool</a:t>
            </a:r>
          </a:p>
          <a:p>
            <a:pPr lvl="1">
              <a:buSzPct val="60000"/>
              <a:buFont typeface="Wingdings" panose="05000000000000000000" pitchFamily="2" charset="2"/>
              <a:buChar char="n"/>
            </a:pPr>
            <a:r>
              <a:rPr lang="en-US" altLang="zh-CN" b="1" dirty="0"/>
              <a:t>Upgrade tool</a:t>
            </a:r>
          </a:p>
          <a:p>
            <a:pPr lvl="1"/>
            <a:r>
              <a:rPr lang="en-US" altLang="zh-CN" dirty="0">
                <a:solidFill>
                  <a:schemeClr val="bg1">
                    <a:lumMod val="50000"/>
                  </a:schemeClr>
                </a:solidFill>
              </a:rPr>
              <a:t>FRU replacement tool</a:t>
            </a:r>
          </a:p>
        </p:txBody>
      </p:sp>
    </p:spTree>
    <p:extLst>
      <p:ext uri="{BB962C8B-B14F-4D97-AF65-F5344CB8AC3E}">
        <p14:creationId xmlns:p14="http://schemas.microsoft.com/office/powerpoint/2010/main" val="3300633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内容占位符 2"/>
          <p:cNvSpPr>
            <a:spLocks noGrp="1"/>
          </p:cNvSpPr>
          <p:nvPr>
            <p:ph type="body" sz="quarter" idx="10"/>
          </p:nvPr>
        </p:nvSpPr>
        <p:spPr>
          <a:xfrm>
            <a:off x="4800387" y="1253031"/>
            <a:ext cx="6672476" cy="4680000"/>
          </a:xfrm>
        </p:spPr>
        <p:txBody>
          <a:bodyPr/>
          <a:lstStyle/>
          <a:p>
            <a:r>
              <a:rPr lang="en-US" altLang="zh-CN" sz="1200" dirty="0" smtClean="0"/>
              <a:t>Selecting devices: Select devices that you want to upgrade.</a:t>
            </a:r>
            <a:endParaRPr lang="en-US" altLang="zh-CN" sz="1200" dirty="0"/>
          </a:p>
          <a:p>
            <a:endParaRPr lang="en-US" altLang="zh-CN" sz="1200" dirty="0" smtClean="0"/>
          </a:p>
          <a:p>
            <a:r>
              <a:rPr lang="en-US" altLang="zh-CN" sz="1200" dirty="0" smtClean="0"/>
              <a:t>Setting upgrade information: Set a path for saving the upgrade package, a path for saving backup data, and an upgrade mode (online or offline).</a:t>
            </a:r>
          </a:p>
          <a:p>
            <a:endParaRPr lang="en-US" altLang="zh-CN" sz="1200" dirty="0" smtClean="0"/>
          </a:p>
          <a:p>
            <a:r>
              <a:rPr lang="en-US" altLang="zh-CN" sz="1200" dirty="0" smtClean="0"/>
              <a:t>Importing the upgrade package: Import the upgrade package into the storage array.</a:t>
            </a:r>
          </a:p>
          <a:p>
            <a:endParaRPr lang="en-US" altLang="zh-CN" sz="1200" dirty="0" smtClean="0"/>
          </a:p>
          <a:p>
            <a:r>
              <a:rPr lang="en-US" altLang="zh-CN" sz="1200" dirty="0" smtClean="0"/>
              <a:t>Performing pre-upgrade check: Check whether issues that may affect the upgrade exist.</a:t>
            </a:r>
          </a:p>
          <a:p>
            <a:endParaRPr lang="en-US" altLang="zh-CN" sz="1200" dirty="0" smtClean="0"/>
          </a:p>
          <a:p>
            <a:r>
              <a:rPr lang="en-US" altLang="zh-CN" sz="1200" dirty="0" smtClean="0"/>
              <a:t>Backing up data: Back up the database data.</a:t>
            </a:r>
          </a:p>
          <a:p>
            <a:endParaRPr lang="en-US" altLang="zh-CN" sz="1200" dirty="0" smtClean="0"/>
          </a:p>
          <a:p>
            <a:r>
              <a:rPr lang="en-US" altLang="zh-CN" sz="1200" dirty="0" smtClean="0"/>
              <a:t>Performing the upgrade: Notify the storage array to perform the upgrade.</a:t>
            </a:r>
          </a:p>
          <a:p>
            <a:endParaRPr lang="en-US" altLang="zh-CN" sz="1200" dirty="0" smtClean="0"/>
          </a:p>
          <a:p>
            <a:r>
              <a:rPr lang="en-US" altLang="zh-CN" sz="1200" dirty="0" smtClean="0"/>
              <a:t>Verifying the upgrade: Check whether issues exist.</a:t>
            </a:r>
            <a:endParaRPr lang="zh-CN" altLang="en-US" sz="1200" dirty="0"/>
          </a:p>
        </p:txBody>
      </p:sp>
      <p:sp>
        <p:nvSpPr>
          <p:cNvPr id="2" name="文本占位符 1"/>
          <p:cNvSpPr>
            <a:spLocks noGrp="1"/>
          </p:cNvSpPr>
          <p:nvPr>
            <p:ph type="body" sz="quarter" idx="12"/>
          </p:nvPr>
        </p:nvSpPr>
        <p:spPr/>
        <p:txBody>
          <a:bodyPr/>
          <a:lstStyle/>
          <a:p>
            <a:r>
              <a:rPr lang="en-US" altLang="zh-CN" smtClean="0"/>
              <a:t>Working Process</a:t>
            </a:r>
            <a:endParaRPr lang="zh-CN" altLang="en-US" dirty="0"/>
          </a:p>
        </p:txBody>
      </p:sp>
      <p:grpSp>
        <p:nvGrpSpPr>
          <p:cNvPr id="5" name="组合 4"/>
          <p:cNvGrpSpPr/>
          <p:nvPr/>
        </p:nvGrpSpPr>
        <p:grpSpPr>
          <a:xfrm>
            <a:off x="1559496" y="1249732"/>
            <a:ext cx="3203141" cy="4716946"/>
            <a:chOff x="2316163" y="1485900"/>
            <a:chExt cx="3130550" cy="4498975"/>
          </a:xfrm>
        </p:grpSpPr>
        <p:sp>
          <p:nvSpPr>
            <p:cNvPr id="7" name="圆角矩形 6"/>
            <p:cNvSpPr/>
            <p:nvPr/>
          </p:nvSpPr>
          <p:spPr bwMode="auto">
            <a:xfrm>
              <a:off x="2316163" y="1485900"/>
              <a:ext cx="3130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tabLst>
                  <a:tab pos="180975" algn="l"/>
                </a:tabLst>
                <a:defRPr/>
              </a:pPr>
              <a:r>
                <a:rPr lang="en-US" altLang="zh-CN" sz="1400" dirty="0">
                  <a:solidFill>
                    <a:srgbClr val="C00000"/>
                  </a:solidFill>
                  <a:latin typeface="+mn-ea"/>
                  <a:ea typeface="+mn-ea"/>
                </a:rPr>
                <a:t>Selecting devices</a:t>
              </a:r>
              <a:endParaRPr lang="zh-CN" altLang="en-US" sz="1400" dirty="0">
                <a:solidFill>
                  <a:srgbClr val="C00000"/>
                </a:solidFill>
                <a:latin typeface="+mn-ea"/>
                <a:ea typeface="+mn-ea"/>
              </a:endParaRPr>
            </a:p>
          </p:txBody>
        </p:sp>
        <p:sp>
          <p:nvSpPr>
            <p:cNvPr id="8" name="圆角矩形 7"/>
            <p:cNvSpPr/>
            <p:nvPr/>
          </p:nvSpPr>
          <p:spPr bwMode="auto">
            <a:xfrm>
              <a:off x="2316163" y="2817813"/>
              <a:ext cx="3130550" cy="431800"/>
            </a:xfrm>
            <a:prstGeom prst="roundRect">
              <a:avLst/>
            </a:prstGeom>
            <a:solidFill>
              <a:schemeClr val="bg2">
                <a:lumMod val="60000"/>
                <a:lumOff val="40000"/>
              </a:schemeClr>
            </a:solidFill>
            <a:ln>
              <a:noFill/>
            </a:ln>
            <a:effectLst/>
            <a:extLst/>
          </p:spPr>
          <p:txBody>
            <a:bodyPr anchor="ctr"/>
            <a:lstStyle/>
            <a:p>
              <a:pPr marL="180975" indent="-180975">
                <a:buClr>
                  <a:srgbClr val="CC9900"/>
                </a:buClr>
                <a:buFont typeface="Wingdings" pitchFamily="2" charset="2"/>
                <a:buChar char="n"/>
                <a:defRPr/>
              </a:pPr>
              <a:r>
                <a:rPr lang="en-US" altLang="zh-CN" sz="1400" dirty="0">
                  <a:solidFill>
                    <a:srgbClr val="C00000"/>
                  </a:solidFill>
                  <a:latin typeface="+mn-ea"/>
                  <a:ea typeface="+mn-ea"/>
                </a:rPr>
                <a:t>Importing the upgrade package</a:t>
              </a:r>
              <a:endParaRPr lang="zh-CN" altLang="en-US" sz="1400" dirty="0">
                <a:solidFill>
                  <a:srgbClr val="C00000"/>
                </a:solidFill>
                <a:latin typeface="+mn-ea"/>
                <a:ea typeface="+mn-ea"/>
              </a:endParaRPr>
            </a:p>
          </p:txBody>
        </p:sp>
        <p:sp>
          <p:nvSpPr>
            <p:cNvPr id="10" name="下箭头 9"/>
            <p:cNvSpPr/>
            <p:nvPr/>
          </p:nvSpPr>
          <p:spPr bwMode="auto">
            <a:xfrm>
              <a:off x="3827464" y="1917701"/>
              <a:ext cx="250825" cy="250825"/>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1" name="圆角矩形 10"/>
            <p:cNvSpPr/>
            <p:nvPr/>
          </p:nvSpPr>
          <p:spPr bwMode="auto">
            <a:xfrm>
              <a:off x="2316163" y="3502025"/>
              <a:ext cx="3130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defRPr/>
              </a:pPr>
              <a:r>
                <a:rPr lang="en-US" altLang="zh-CN" sz="1400" dirty="0">
                  <a:solidFill>
                    <a:srgbClr val="C00000"/>
                  </a:solidFill>
                  <a:latin typeface="+mn-ea"/>
                  <a:ea typeface="+mn-ea"/>
                </a:rPr>
                <a:t>Performing pre-upgrade check</a:t>
              </a:r>
              <a:endParaRPr lang="zh-CN" altLang="en-US" sz="1400" dirty="0">
                <a:solidFill>
                  <a:srgbClr val="C00000"/>
                </a:solidFill>
                <a:latin typeface="+mn-ea"/>
                <a:ea typeface="+mn-ea"/>
              </a:endParaRPr>
            </a:p>
          </p:txBody>
        </p:sp>
        <p:sp>
          <p:nvSpPr>
            <p:cNvPr id="13" name="圆角矩形 12"/>
            <p:cNvSpPr/>
            <p:nvPr/>
          </p:nvSpPr>
          <p:spPr bwMode="auto">
            <a:xfrm>
              <a:off x="2316163" y="4186238"/>
              <a:ext cx="3130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defRPr/>
              </a:pPr>
              <a:r>
                <a:rPr lang="en-US" altLang="zh-CN" sz="1400" dirty="0">
                  <a:solidFill>
                    <a:srgbClr val="C00000"/>
                  </a:solidFill>
                  <a:latin typeface="+mn-ea"/>
                  <a:ea typeface="+mn-ea"/>
                </a:rPr>
                <a:t>Backing up data</a:t>
              </a:r>
              <a:endParaRPr lang="zh-CN" altLang="en-US" sz="1400" dirty="0">
                <a:solidFill>
                  <a:srgbClr val="C00000"/>
                </a:solidFill>
                <a:latin typeface="+mn-ea"/>
                <a:ea typeface="+mn-ea"/>
              </a:endParaRPr>
            </a:p>
          </p:txBody>
        </p:sp>
        <p:sp>
          <p:nvSpPr>
            <p:cNvPr id="15" name="圆角矩形 14"/>
            <p:cNvSpPr/>
            <p:nvPr/>
          </p:nvSpPr>
          <p:spPr bwMode="auto">
            <a:xfrm>
              <a:off x="2316163" y="4868863"/>
              <a:ext cx="3130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defRPr/>
              </a:pPr>
              <a:r>
                <a:rPr lang="en-US" altLang="zh-CN" sz="1400" dirty="0">
                  <a:solidFill>
                    <a:srgbClr val="C00000"/>
                  </a:solidFill>
                  <a:latin typeface="+mn-ea"/>
                  <a:ea typeface="+mn-ea"/>
                </a:rPr>
                <a:t>Performing the upgrade</a:t>
              </a:r>
              <a:endParaRPr lang="zh-CN" altLang="en-US" sz="1400" dirty="0">
                <a:solidFill>
                  <a:srgbClr val="C00000"/>
                </a:solidFill>
                <a:latin typeface="+mn-ea"/>
                <a:ea typeface="+mn-ea"/>
              </a:endParaRPr>
            </a:p>
          </p:txBody>
        </p:sp>
        <p:sp>
          <p:nvSpPr>
            <p:cNvPr id="17" name="圆角矩形 16"/>
            <p:cNvSpPr/>
            <p:nvPr/>
          </p:nvSpPr>
          <p:spPr bwMode="auto">
            <a:xfrm>
              <a:off x="2316163" y="5553075"/>
              <a:ext cx="3130550" cy="431800"/>
            </a:xfrm>
            <a:prstGeom prst="roundRect">
              <a:avLst/>
            </a:prstGeom>
            <a:solidFill>
              <a:schemeClr val="bg2">
                <a:lumMod val="60000"/>
                <a:lumOff val="40000"/>
              </a:schemeClr>
            </a:solidFill>
            <a:ln>
              <a:noFill/>
            </a:ln>
            <a:effectLst/>
            <a:extLst/>
          </p:spPr>
          <p:txBody>
            <a:bodyPr anchor="ctr"/>
            <a:lstStyle/>
            <a:p>
              <a:pPr marL="180975" indent="-180975">
                <a:buClr>
                  <a:srgbClr val="CC9900"/>
                </a:buClr>
                <a:buFont typeface="Wingdings" pitchFamily="2" charset="2"/>
                <a:buChar char="n"/>
                <a:defRPr/>
              </a:pPr>
              <a:r>
                <a:rPr lang="en-US" altLang="zh-CN" sz="1400" dirty="0">
                  <a:solidFill>
                    <a:srgbClr val="C00000"/>
                  </a:solidFill>
                  <a:latin typeface="+mn-ea"/>
                  <a:ea typeface="+mn-ea"/>
                </a:rPr>
                <a:t>Verifying the upgrade</a:t>
              </a:r>
              <a:endParaRPr lang="zh-CN" altLang="en-US" sz="1400" dirty="0">
                <a:solidFill>
                  <a:srgbClr val="C00000"/>
                </a:solidFill>
                <a:latin typeface="+mn-ea"/>
                <a:ea typeface="+mn-ea"/>
              </a:endParaRPr>
            </a:p>
          </p:txBody>
        </p:sp>
        <p:sp>
          <p:nvSpPr>
            <p:cNvPr id="19" name="圆角矩形 18"/>
            <p:cNvSpPr/>
            <p:nvPr/>
          </p:nvSpPr>
          <p:spPr bwMode="auto">
            <a:xfrm>
              <a:off x="2316163" y="2168525"/>
              <a:ext cx="3130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defRPr/>
              </a:pPr>
              <a:r>
                <a:rPr lang="en-US" altLang="zh-CN" sz="1400" dirty="0">
                  <a:solidFill>
                    <a:srgbClr val="C00000"/>
                  </a:solidFill>
                  <a:latin typeface="+mn-ea"/>
                  <a:ea typeface="+mn-ea"/>
                </a:rPr>
                <a:t>Setting upgrade information</a:t>
              </a:r>
              <a:endParaRPr lang="zh-CN" altLang="en-US" sz="1400" dirty="0">
                <a:solidFill>
                  <a:srgbClr val="C00000"/>
                </a:solidFill>
                <a:latin typeface="+mn-ea"/>
                <a:ea typeface="+mn-ea"/>
              </a:endParaRPr>
            </a:p>
          </p:txBody>
        </p:sp>
        <p:sp>
          <p:nvSpPr>
            <p:cNvPr id="21" name="下箭头 20"/>
            <p:cNvSpPr/>
            <p:nvPr/>
          </p:nvSpPr>
          <p:spPr bwMode="auto">
            <a:xfrm>
              <a:off x="3827464" y="2565401"/>
              <a:ext cx="250825" cy="25241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22" name="下箭头 21"/>
            <p:cNvSpPr/>
            <p:nvPr/>
          </p:nvSpPr>
          <p:spPr bwMode="auto">
            <a:xfrm>
              <a:off x="3827464" y="3249613"/>
              <a:ext cx="250825" cy="252412"/>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23" name="下箭头 22"/>
            <p:cNvSpPr/>
            <p:nvPr/>
          </p:nvSpPr>
          <p:spPr bwMode="auto">
            <a:xfrm>
              <a:off x="3827464" y="3933826"/>
              <a:ext cx="250825" cy="25241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24" name="下箭头 23"/>
            <p:cNvSpPr/>
            <p:nvPr/>
          </p:nvSpPr>
          <p:spPr bwMode="auto">
            <a:xfrm>
              <a:off x="3827464" y="4618039"/>
              <a:ext cx="250825" cy="250825"/>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25" name="下箭头 24"/>
            <p:cNvSpPr/>
            <p:nvPr/>
          </p:nvSpPr>
          <p:spPr bwMode="auto">
            <a:xfrm>
              <a:off x="3827464" y="5302251"/>
              <a:ext cx="250825" cy="250825"/>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grpSp>
    </p:spTree>
    <p:extLst>
      <p:ext uri="{BB962C8B-B14F-4D97-AF65-F5344CB8AC3E}">
        <p14:creationId xmlns:p14="http://schemas.microsoft.com/office/powerpoint/2010/main" val="2287199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Selecting Devices (1)</a:t>
            </a:r>
            <a:endParaRPr lang="zh-CN" altLang="en-US" dirty="0"/>
          </a:p>
        </p:txBody>
      </p:sp>
      <p:pic>
        <p:nvPicPr>
          <p:cNvPr id="33795" name="图片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5605" y="1484313"/>
            <a:ext cx="6445250" cy="4464050"/>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val="4294751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Selecting Devices (2)</a:t>
            </a:r>
            <a:endParaRPr lang="zh-CN" altLang="en-US" dirty="0"/>
          </a:p>
        </p:txBody>
      </p:sp>
      <p:grpSp>
        <p:nvGrpSpPr>
          <p:cNvPr id="6" name="组合 5"/>
          <p:cNvGrpSpPr/>
          <p:nvPr/>
        </p:nvGrpSpPr>
        <p:grpSpPr>
          <a:xfrm>
            <a:off x="2513805" y="1387065"/>
            <a:ext cx="7308850" cy="4787900"/>
            <a:chOff x="755650" y="1376363"/>
            <a:chExt cx="7308850" cy="4787900"/>
          </a:xfrm>
        </p:grpSpPr>
        <p:pic>
          <p:nvPicPr>
            <p:cNvPr id="34819" name="图片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1376363"/>
              <a:ext cx="7308850" cy="4787900"/>
            </a:xfrm>
            <a:prstGeom prst="rect">
              <a:avLst/>
            </a:prstGeom>
            <a:noFill/>
            <a:ln w="9525">
              <a:solidFill>
                <a:schemeClr val="bg1">
                  <a:lumMod val="85000"/>
                </a:schemeClr>
              </a:solidFill>
              <a:miter lim="800000"/>
              <a:headEnd/>
              <a:tailEnd/>
            </a:ln>
          </p:spPr>
        </p:pic>
        <p:sp>
          <p:nvSpPr>
            <p:cNvPr id="4" name="TextBox 3"/>
            <p:cNvSpPr txBox="1"/>
            <p:nvPr/>
          </p:nvSpPr>
          <p:spPr>
            <a:xfrm>
              <a:off x="3599892" y="3635474"/>
              <a:ext cx="216024" cy="307777"/>
            </a:xfrm>
            <a:prstGeom prst="rect">
              <a:avLst/>
            </a:prstGeom>
            <a:solidFill>
              <a:schemeClr val="bg1">
                <a:lumMod val="85000"/>
              </a:schemeClr>
            </a:solidFill>
            <a:ln>
              <a:solidFill>
                <a:schemeClr val="bg1">
                  <a:lumMod val="85000"/>
                </a:schemeClr>
              </a:solidFill>
            </a:ln>
          </p:spPr>
          <p:txBody>
            <a:bodyPr wrap="square" rtlCol="0">
              <a:spAutoFit/>
            </a:bodyPr>
            <a:lstStyle/>
            <a:p>
              <a:r>
                <a:rPr lang="en-US" altLang="zh-CN" sz="1400" b="1" dirty="0">
                  <a:solidFill>
                    <a:srgbClr val="FF0000"/>
                  </a:solidFill>
                </a:rPr>
                <a:t>4</a:t>
              </a:r>
              <a:endParaRPr lang="zh-CN" altLang="en-US" sz="1400" b="1" dirty="0">
                <a:solidFill>
                  <a:srgbClr val="FF0000"/>
                </a:solidFill>
              </a:endParaRPr>
            </a:p>
          </p:txBody>
        </p:sp>
        <p:sp>
          <p:nvSpPr>
            <p:cNvPr id="5" name="TextBox 4"/>
            <p:cNvSpPr txBox="1"/>
            <p:nvPr/>
          </p:nvSpPr>
          <p:spPr>
            <a:xfrm>
              <a:off x="3599892" y="3897052"/>
              <a:ext cx="216024" cy="307777"/>
            </a:xfrm>
            <a:prstGeom prst="rect">
              <a:avLst/>
            </a:prstGeom>
            <a:solidFill>
              <a:schemeClr val="bg1">
                <a:lumMod val="85000"/>
              </a:schemeClr>
            </a:solidFill>
            <a:ln>
              <a:solidFill>
                <a:schemeClr val="bg1">
                  <a:lumMod val="85000"/>
                </a:schemeClr>
              </a:solidFill>
            </a:ln>
          </p:spPr>
          <p:txBody>
            <a:bodyPr wrap="square" rtlCol="0">
              <a:spAutoFit/>
            </a:bodyPr>
            <a:lstStyle/>
            <a:p>
              <a:r>
                <a:rPr lang="en-US" altLang="zh-CN" sz="1400" b="1" dirty="0">
                  <a:solidFill>
                    <a:srgbClr val="FF0000"/>
                  </a:solidFill>
                </a:rPr>
                <a:t>5</a:t>
              </a:r>
              <a:endParaRPr lang="zh-CN" altLang="en-US" sz="1400" b="1" dirty="0">
                <a:solidFill>
                  <a:srgbClr val="FF0000"/>
                </a:solidFill>
              </a:endParaRPr>
            </a:p>
          </p:txBody>
        </p:sp>
      </p:grpSp>
    </p:spTree>
    <p:extLst>
      <p:ext uri="{BB962C8B-B14F-4D97-AF65-F5344CB8AC3E}">
        <p14:creationId xmlns:p14="http://schemas.microsoft.com/office/powerpoint/2010/main" val="4106540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Selecting Devices (3)</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073" y="1352008"/>
            <a:ext cx="6763853" cy="5029742"/>
          </a:xfrm>
          <a:prstGeom prst="rect">
            <a:avLst/>
          </a:prstGeom>
          <a:ln>
            <a:solidFill>
              <a:schemeClr val="bg1">
                <a:lumMod val="85000"/>
              </a:schemeClr>
            </a:solidFill>
          </a:ln>
        </p:spPr>
      </p:pic>
    </p:spTree>
    <p:extLst>
      <p:ext uri="{BB962C8B-B14F-4D97-AF65-F5344CB8AC3E}">
        <p14:creationId xmlns:p14="http://schemas.microsoft.com/office/powerpoint/2010/main" val="3097460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Setting Upgrade Information</a:t>
            </a:r>
            <a:endParaRPr lang="zh-CN" altLang="en-US" dirty="0"/>
          </a:p>
        </p:txBody>
      </p:sp>
      <p:grpSp>
        <p:nvGrpSpPr>
          <p:cNvPr id="9" name="组合 8"/>
          <p:cNvGrpSpPr/>
          <p:nvPr/>
        </p:nvGrpSpPr>
        <p:grpSpPr>
          <a:xfrm>
            <a:off x="2657474" y="1574801"/>
            <a:ext cx="7021513" cy="4283075"/>
            <a:chOff x="790575" y="1522413"/>
            <a:chExt cx="7021513" cy="4283075"/>
          </a:xfrm>
        </p:grpSpPr>
        <p:pic>
          <p:nvPicPr>
            <p:cNvPr id="36867" name="图片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575" y="1522413"/>
              <a:ext cx="7021513" cy="4283075"/>
            </a:xfrm>
            <a:prstGeom prst="rect">
              <a:avLst/>
            </a:prstGeom>
            <a:noFill/>
            <a:ln w="9525">
              <a:noFill/>
              <a:miter lim="800000"/>
              <a:headEnd/>
              <a:tailEnd/>
            </a:ln>
          </p:spPr>
        </p:pic>
        <p:sp>
          <p:nvSpPr>
            <p:cNvPr id="5" name="矩形 4"/>
            <p:cNvSpPr/>
            <p:nvPr/>
          </p:nvSpPr>
          <p:spPr bwMode="auto">
            <a:xfrm>
              <a:off x="2735796" y="4473116"/>
              <a:ext cx="1836204"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6" name="TextBox 5"/>
            <p:cNvSpPr txBox="1"/>
            <p:nvPr/>
          </p:nvSpPr>
          <p:spPr>
            <a:xfrm>
              <a:off x="4572000" y="4401108"/>
              <a:ext cx="304892" cy="338554"/>
            </a:xfrm>
            <a:prstGeom prst="rect">
              <a:avLst/>
            </a:prstGeom>
            <a:noFill/>
          </p:spPr>
          <p:txBody>
            <a:bodyPr wrap="none" rtlCol="0">
              <a:spAutoFit/>
            </a:bodyPr>
            <a:lstStyle/>
            <a:p>
              <a:r>
                <a:rPr lang="en-US" altLang="zh-CN" sz="1600" b="1" dirty="0">
                  <a:solidFill>
                    <a:srgbClr val="FF0000"/>
                  </a:solidFill>
                </a:rPr>
                <a:t>8</a:t>
              </a:r>
              <a:endParaRPr lang="zh-CN" altLang="en-US" sz="1600" b="1" dirty="0">
                <a:solidFill>
                  <a:srgbClr val="FF0000"/>
                </a:solidFill>
              </a:endParaRPr>
            </a:p>
          </p:txBody>
        </p:sp>
        <p:sp>
          <p:nvSpPr>
            <p:cNvPr id="7" name="矩形 6"/>
            <p:cNvSpPr/>
            <p:nvPr/>
          </p:nvSpPr>
          <p:spPr bwMode="auto">
            <a:xfrm>
              <a:off x="3491880" y="3392996"/>
              <a:ext cx="972108" cy="2880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ea typeface="宋体" pitchFamily="2" charset="-122"/>
              </a:endParaRPr>
            </a:p>
          </p:txBody>
        </p:sp>
        <p:sp>
          <p:nvSpPr>
            <p:cNvPr id="8" name="TextBox 7"/>
            <p:cNvSpPr txBox="1"/>
            <p:nvPr/>
          </p:nvSpPr>
          <p:spPr>
            <a:xfrm>
              <a:off x="4572000" y="3320988"/>
              <a:ext cx="304892" cy="338554"/>
            </a:xfrm>
            <a:prstGeom prst="rect">
              <a:avLst/>
            </a:prstGeom>
            <a:noFill/>
          </p:spPr>
          <p:txBody>
            <a:bodyPr wrap="none" rtlCol="0">
              <a:spAutoFit/>
            </a:bodyPr>
            <a:lstStyle/>
            <a:p>
              <a:r>
                <a:rPr lang="en-US" altLang="zh-CN" sz="1600" b="1" dirty="0">
                  <a:solidFill>
                    <a:srgbClr val="FF0000"/>
                  </a:solidFill>
                </a:rPr>
                <a:t>7</a:t>
              </a:r>
              <a:endParaRPr lang="zh-CN" altLang="en-US" sz="1600" b="1" dirty="0">
                <a:solidFill>
                  <a:srgbClr val="FF0000"/>
                </a:solidFill>
              </a:endParaRPr>
            </a:p>
          </p:txBody>
        </p:sp>
      </p:grpSp>
    </p:spTree>
    <p:extLst>
      <p:ext uri="{BB962C8B-B14F-4D97-AF65-F5344CB8AC3E}">
        <p14:creationId xmlns:p14="http://schemas.microsoft.com/office/powerpoint/2010/main" val="3022602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Clicking Perform Upgrade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347" y="1478837"/>
            <a:ext cx="8211306" cy="4475001"/>
          </a:xfrm>
          <a:prstGeom prst="rect">
            <a:avLst/>
          </a:prstGeom>
          <a:ln>
            <a:solidFill>
              <a:schemeClr val="bg1">
                <a:lumMod val="85000"/>
              </a:schemeClr>
            </a:solidFill>
          </a:ln>
        </p:spPr>
      </p:pic>
    </p:spTree>
    <p:extLst>
      <p:ext uri="{BB962C8B-B14F-4D97-AF65-F5344CB8AC3E}">
        <p14:creationId xmlns:p14="http://schemas.microsoft.com/office/powerpoint/2010/main" val="2473806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Importing the Upgrade Package</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302673"/>
            <a:ext cx="10058400" cy="5006647"/>
          </a:xfrm>
          <a:prstGeom prst="rect">
            <a:avLst/>
          </a:prstGeom>
          <a:ln>
            <a:solidFill>
              <a:schemeClr val="bg1">
                <a:lumMod val="85000"/>
              </a:schemeClr>
            </a:solidFill>
          </a:ln>
        </p:spPr>
      </p:pic>
    </p:spTree>
    <p:extLst>
      <p:ext uri="{BB962C8B-B14F-4D97-AF65-F5344CB8AC3E}">
        <p14:creationId xmlns:p14="http://schemas.microsoft.com/office/powerpoint/2010/main" val="795848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Performing Pre-upgrade Check</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482" y="1520788"/>
            <a:ext cx="9579036" cy="4056383"/>
          </a:xfrm>
          <a:prstGeom prst="rect">
            <a:avLst/>
          </a:prstGeom>
          <a:ln>
            <a:solidFill>
              <a:schemeClr val="bg1">
                <a:lumMod val="85000"/>
              </a:schemeClr>
            </a:solidFill>
          </a:ln>
        </p:spPr>
      </p:pic>
    </p:spTree>
    <p:extLst>
      <p:ext uri="{BB962C8B-B14F-4D97-AF65-F5344CB8AC3E}">
        <p14:creationId xmlns:p14="http://schemas.microsoft.com/office/powerpoint/2010/main" val="290163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en-US" altLang="zh-CN" smtClean="0"/>
              <a:t>Storage solution</a:t>
            </a:r>
          </a:p>
          <a:p>
            <a:pPr lvl="1"/>
            <a:r>
              <a:rPr lang="sv-SE" altLang="zh-CN" smtClean="0"/>
              <a:t>OceanStor 18000 V5</a:t>
            </a:r>
            <a:endParaRPr lang="zh-CN" altLang="sv-SE" smtClean="0"/>
          </a:p>
          <a:p>
            <a:pPr lvl="1"/>
            <a:r>
              <a:rPr lang="sv-SE" altLang="zh-CN" smtClean="0"/>
              <a:t>OceanStor 6800 V5</a:t>
            </a:r>
          </a:p>
          <a:p>
            <a:pPr lvl="1"/>
            <a:r>
              <a:rPr lang="sv-SE" altLang="zh-CN" smtClean="0"/>
              <a:t>OceanStor 5300/5500/5600/5800 V5</a:t>
            </a:r>
          </a:p>
          <a:p>
            <a:pPr lvl="1"/>
            <a:r>
              <a:rPr lang="sv-SE" altLang="zh-CN" smtClean="0"/>
              <a:t>OceanStor Dorado 2100 G2/5100</a:t>
            </a:r>
          </a:p>
          <a:p>
            <a:pPr lvl="1"/>
            <a:endParaRPr lang="zh-CN" altLang="en-US" dirty="0"/>
          </a:p>
        </p:txBody>
      </p:sp>
      <p:sp>
        <p:nvSpPr>
          <p:cNvPr id="4" name="文本占位符 3"/>
          <p:cNvSpPr>
            <a:spLocks noGrp="1"/>
          </p:cNvSpPr>
          <p:nvPr>
            <p:ph type="body" sz="quarter" idx="12"/>
          </p:nvPr>
        </p:nvSpPr>
        <p:spPr/>
        <p:txBody>
          <a:bodyPr/>
          <a:lstStyle/>
          <a:p>
            <a:r>
              <a:rPr lang="en-US" altLang="zh-CN" smtClean="0"/>
              <a:t>Huawei Storage Products</a:t>
            </a:r>
            <a:endParaRPr lang="zh-CN"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028" y="3068960"/>
            <a:ext cx="4414940" cy="2520280"/>
          </a:xfrm>
          <a:prstGeom prst="rect">
            <a:avLst/>
          </a:prstGeom>
        </p:spPr>
      </p:pic>
    </p:spTree>
    <p:extLst>
      <p:ext uri="{BB962C8B-B14F-4D97-AF65-F5344CB8AC3E}">
        <p14:creationId xmlns:p14="http://schemas.microsoft.com/office/powerpoint/2010/main" val="1263376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Backing Up Data</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60" y="1230739"/>
            <a:ext cx="10058400" cy="5020056"/>
          </a:xfrm>
          <a:prstGeom prst="rect">
            <a:avLst/>
          </a:prstGeom>
          <a:ln>
            <a:solidFill>
              <a:schemeClr val="bg1">
                <a:lumMod val="85000"/>
              </a:schemeClr>
            </a:solidFill>
          </a:ln>
        </p:spPr>
      </p:pic>
    </p:spTree>
    <p:extLst>
      <p:ext uri="{BB962C8B-B14F-4D97-AF65-F5344CB8AC3E}">
        <p14:creationId xmlns:p14="http://schemas.microsoft.com/office/powerpoint/2010/main" val="2985183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Upgrading the Devices</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60" y="1664804"/>
            <a:ext cx="10058400" cy="4367701"/>
          </a:xfrm>
          <a:prstGeom prst="rect">
            <a:avLst/>
          </a:prstGeom>
          <a:ln>
            <a:solidFill>
              <a:schemeClr val="bg1">
                <a:lumMod val="85000"/>
              </a:schemeClr>
            </a:solidFill>
          </a:ln>
        </p:spPr>
      </p:pic>
    </p:spTree>
    <p:extLst>
      <p:ext uri="{BB962C8B-B14F-4D97-AF65-F5344CB8AC3E}">
        <p14:creationId xmlns:p14="http://schemas.microsoft.com/office/powerpoint/2010/main" val="1514556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Verifying the Upgrade</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736812"/>
            <a:ext cx="10058400" cy="4171436"/>
          </a:xfrm>
          <a:prstGeom prst="rect">
            <a:avLst/>
          </a:prstGeom>
          <a:ln>
            <a:solidFill>
              <a:schemeClr val="bg1">
                <a:lumMod val="85000"/>
              </a:schemeClr>
            </a:solidFill>
          </a:ln>
        </p:spPr>
      </p:pic>
    </p:spTree>
    <p:extLst>
      <p:ext uri="{BB962C8B-B14F-4D97-AF65-F5344CB8AC3E}">
        <p14:creationId xmlns:p14="http://schemas.microsoft.com/office/powerpoint/2010/main" val="2058982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lvl="0"/>
            <a:r>
              <a:rPr lang="en-US" altLang="zh-CN" dirty="0">
                <a:solidFill>
                  <a:schemeClr val="bg1">
                    <a:lumMod val="50000"/>
                  </a:schemeClr>
                </a:solidFill>
              </a:rPr>
              <a:t>Product introduction</a:t>
            </a:r>
          </a:p>
          <a:p>
            <a:pPr lvl="0"/>
            <a:r>
              <a:rPr lang="en-US" altLang="zh-CN" dirty="0">
                <a:solidFill>
                  <a:schemeClr val="bg1">
                    <a:lumMod val="50000"/>
                  </a:schemeClr>
                </a:solidFill>
              </a:rPr>
              <a:t>Hardware introduction</a:t>
            </a:r>
          </a:p>
          <a:p>
            <a:pPr lvl="0"/>
            <a:r>
              <a:rPr lang="en-US" altLang="zh-CN" b="1" dirty="0"/>
              <a:t>Daily operation and maintenance</a:t>
            </a:r>
          </a:p>
          <a:p>
            <a:pPr lvl="1"/>
            <a:r>
              <a:rPr lang="en-US" altLang="zh-CN" dirty="0">
                <a:solidFill>
                  <a:schemeClr val="bg1">
                    <a:lumMod val="50000"/>
                  </a:schemeClr>
                </a:solidFill>
              </a:rPr>
              <a:t>Information collection tool</a:t>
            </a:r>
          </a:p>
          <a:p>
            <a:pPr lvl="1"/>
            <a:r>
              <a:rPr lang="en-US" altLang="zh-CN" dirty="0">
                <a:solidFill>
                  <a:schemeClr val="bg1">
                    <a:lumMod val="50000"/>
                  </a:schemeClr>
                </a:solidFill>
              </a:rPr>
              <a:t>Inspection tool</a:t>
            </a:r>
          </a:p>
          <a:p>
            <a:pPr lvl="1"/>
            <a:r>
              <a:rPr lang="en-US" altLang="zh-CN" dirty="0">
                <a:solidFill>
                  <a:schemeClr val="bg1">
                    <a:lumMod val="50000"/>
                  </a:schemeClr>
                </a:solidFill>
              </a:rPr>
              <a:t>Upgrade tool</a:t>
            </a:r>
          </a:p>
          <a:p>
            <a:pPr lvl="1">
              <a:buSzPct val="60000"/>
              <a:buFont typeface="Wingdings" panose="05000000000000000000" pitchFamily="2" charset="2"/>
              <a:buChar char="n"/>
            </a:pPr>
            <a:r>
              <a:rPr lang="en-US" altLang="zh-CN" dirty="0"/>
              <a:t>FRU replacement tool</a:t>
            </a:r>
          </a:p>
        </p:txBody>
      </p:sp>
    </p:spTree>
    <p:extLst>
      <p:ext uri="{BB962C8B-B14F-4D97-AF65-F5344CB8AC3E}">
        <p14:creationId xmlns:p14="http://schemas.microsoft.com/office/powerpoint/2010/main" val="3490749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type="body" sz="quarter" idx="10"/>
          </p:nvPr>
        </p:nvSpPr>
        <p:spPr>
          <a:xfrm>
            <a:off x="5888230" y="1556792"/>
            <a:ext cx="5592356" cy="4680000"/>
          </a:xfrm>
        </p:spPr>
        <p:txBody>
          <a:bodyPr/>
          <a:lstStyle/>
          <a:p>
            <a:r>
              <a:rPr lang="en-US" altLang="zh-CN" sz="1400" dirty="0" smtClean="0"/>
              <a:t>Selecting an FRU: Select an FRU that you want to replace. Replace faulty FRUs first.</a:t>
            </a:r>
          </a:p>
          <a:p>
            <a:r>
              <a:rPr lang="en-US" altLang="zh-CN" sz="1400" dirty="0" smtClean="0"/>
              <a:t>Checking status before replacement: Check whether the FRU needs to be replaced. If the FRU does not need to be replaced, an error will be reported.</a:t>
            </a:r>
          </a:p>
          <a:p>
            <a:r>
              <a:rPr lang="en-US" altLang="zh-CN" sz="1400" dirty="0" smtClean="0"/>
              <a:t>Replacing the FRU: Replace the FRU following the procedure described in the replacement guide.</a:t>
            </a:r>
          </a:p>
          <a:p>
            <a:r>
              <a:rPr lang="en-US" altLang="zh-CN" sz="1400" dirty="0" smtClean="0"/>
              <a:t>Checking status after replacement: Check whether the new FRU is working correctly. If the new FRU is working incorrectly, an error will be reported.</a:t>
            </a:r>
          </a:p>
          <a:p>
            <a:r>
              <a:rPr lang="en-US" altLang="zh-CN" sz="1400" dirty="0" smtClean="0"/>
              <a:t>Replacement completed: A message is displayed indicating that the replacement is completed.</a:t>
            </a:r>
            <a:endParaRPr lang="zh-CN" altLang="en-US" sz="1400" dirty="0"/>
          </a:p>
        </p:txBody>
      </p:sp>
      <p:sp>
        <p:nvSpPr>
          <p:cNvPr id="2" name="文本占位符 1"/>
          <p:cNvSpPr>
            <a:spLocks noGrp="1"/>
          </p:cNvSpPr>
          <p:nvPr>
            <p:ph type="body" sz="quarter" idx="12"/>
          </p:nvPr>
        </p:nvSpPr>
        <p:spPr/>
        <p:txBody>
          <a:bodyPr/>
          <a:lstStyle/>
          <a:p>
            <a:r>
              <a:rPr lang="en-US" altLang="zh-CN" smtClean="0"/>
              <a:t>Working Process</a:t>
            </a:r>
            <a:endParaRPr lang="zh-CN" altLang="en-US" dirty="0"/>
          </a:p>
        </p:txBody>
      </p:sp>
      <p:grpSp>
        <p:nvGrpSpPr>
          <p:cNvPr id="5" name="组合 4"/>
          <p:cNvGrpSpPr/>
          <p:nvPr/>
        </p:nvGrpSpPr>
        <p:grpSpPr>
          <a:xfrm>
            <a:off x="1559496" y="1448780"/>
            <a:ext cx="4141217" cy="3887788"/>
            <a:chOff x="2316163" y="1628775"/>
            <a:chExt cx="3384550" cy="3887788"/>
          </a:xfrm>
        </p:grpSpPr>
        <p:sp>
          <p:nvSpPr>
            <p:cNvPr id="7" name="圆角矩形 6"/>
            <p:cNvSpPr/>
            <p:nvPr/>
          </p:nvSpPr>
          <p:spPr bwMode="auto">
            <a:xfrm>
              <a:off x="2316163" y="1628775"/>
              <a:ext cx="3384550" cy="431800"/>
            </a:xfrm>
            <a:prstGeom prst="roundRect">
              <a:avLst/>
            </a:prstGeom>
            <a:solidFill>
              <a:schemeClr val="bg2">
                <a:lumMod val="60000"/>
                <a:lumOff val="40000"/>
              </a:schemeClr>
            </a:solidFill>
            <a:ln>
              <a:noFill/>
            </a:ln>
            <a:effectLst/>
            <a:extLst/>
          </p:spPr>
          <p:txBody>
            <a:bodyPr anchor="ctr"/>
            <a:lstStyle/>
            <a:p>
              <a:pPr marL="161925" indent="-161925">
                <a:buClr>
                  <a:srgbClr val="CC9900"/>
                </a:buClr>
                <a:buFont typeface="Wingdings" pitchFamily="2" charset="2"/>
                <a:buChar char="n"/>
                <a:defRPr/>
              </a:pPr>
              <a:r>
                <a:rPr lang="en-US" altLang="zh-CN" sz="1400" dirty="0">
                  <a:solidFill>
                    <a:srgbClr val="C00000"/>
                  </a:solidFill>
                  <a:latin typeface="+mn-ea"/>
                  <a:ea typeface="+mn-ea"/>
                </a:rPr>
                <a:t>Selecting an </a:t>
              </a:r>
              <a:r>
                <a:rPr lang="en-US" altLang="zh-CN" sz="1400" dirty="0" err="1">
                  <a:solidFill>
                    <a:srgbClr val="C00000"/>
                  </a:solidFill>
                  <a:latin typeface="+mn-ea"/>
                  <a:ea typeface="+mn-ea"/>
                </a:rPr>
                <a:t>FRU</a:t>
              </a:r>
              <a:endParaRPr lang="zh-CN" altLang="en-US" sz="1400" dirty="0">
                <a:solidFill>
                  <a:srgbClr val="C00000"/>
                </a:solidFill>
                <a:latin typeface="+mn-ea"/>
                <a:ea typeface="+mn-ea"/>
              </a:endParaRPr>
            </a:p>
          </p:txBody>
        </p:sp>
        <p:sp>
          <p:nvSpPr>
            <p:cNvPr id="8" name="圆角矩形 7"/>
            <p:cNvSpPr/>
            <p:nvPr/>
          </p:nvSpPr>
          <p:spPr bwMode="auto">
            <a:xfrm>
              <a:off x="2316163" y="2492375"/>
              <a:ext cx="3384550" cy="431800"/>
            </a:xfrm>
            <a:prstGeom prst="roundRect">
              <a:avLst/>
            </a:prstGeom>
            <a:solidFill>
              <a:schemeClr val="bg2">
                <a:lumMod val="60000"/>
                <a:lumOff val="40000"/>
              </a:schemeClr>
            </a:solidFill>
            <a:ln>
              <a:noFill/>
            </a:ln>
            <a:effectLst/>
            <a:extLst/>
          </p:spPr>
          <p:txBody>
            <a:bodyPr anchor="ctr"/>
            <a:lstStyle/>
            <a:p>
              <a:pPr marL="161925" indent="-161925">
                <a:buClr>
                  <a:srgbClr val="CC9900"/>
                </a:buClr>
                <a:buFont typeface="Wingdings" pitchFamily="2" charset="2"/>
                <a:buChar char="n"/>
                <a:defRPr/>
              </a:pPr>
              <a:r>
                <a:rPr lang="en-US" altLang="zh-CN" sz="1400" dirty="0">
                  <a:solidFill>
                    <a:srgbClr val="C00000"/>
                  </a:solidFill>
                  <a:latin typeface="+mn-ea"/>
                  <a:ea typeface="+mn-ea"/>
                </a:rPr>
                <a:t>Checking status before replacement</a:t>
              </a:r>
              <a:endParaRPr lang="zh-CN" altLang="en-US" sz="1400" dirty="0">
                <a:solidFill>
                  <a:srgbClr val="C00000"/>
                </a:solidFill>
                <a:latin typeface="+mn-ea"/>
                <a:ea typeface="+mn-ea"/>
              </a:endParaRPr>
            </a:p>
          </p:txBody>
        </p:sp>
        <p:sp>
          <p:nvSpPr>
            <p:cNvPr id="10" name="下箭头 9"/>
            <p:cNvSpPr/>
            <p:nvPr/>
          </p:nvSpPr>
          <p:spPr bwMode="auto">
            <a:xfrm>
              <a:off x="3792538" y="2132013"/>
              <a:ext cx="431800" cy="360362"/>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1" name="圆角矩形 10"/>
            <p:cNvSpPr/>
            <p:nvPr/>
          </p:nvSpPr>
          <p:spPr bwMode="auto">
            <a:xfrm>
              <a:off x="2316163" y="3355975"/>
              <a:ext cx="3384550" cy="431800"/>
            </a:xfrm>
            <a:prstGeom prst="roundRect">
              <a:avLst/>
            </a:prstGeom>
            <a:solidFill>
              <a:schemeClr val="bg2">
                <a:lumMod val="60000"/>
                <a:lumOff val="40000"/>
              </a:schemeClr>
            </a:solidFill>
            <a:ln>
              <a:noFill/>
            </a:ln>
            <a:effectLst/>
            <a:extLst/>
          </p:spPr>
          <p:txBody>
            <a:bodyPr anchor="ctr"/>
            <a:lstStyle/>
            <a:p>
              <a:pPr marL="161925" indent="-161925">
                <a:buClr>
                  <a:srgbClr val="CC9900"/>
                </a:buClr>
                <a:buFont typeface="Wingdings" pitchFamily="2" charset="2"/>
                <a:buChar char="n"/>
                <a:defRPr/>
              </a:pPr>
              <a:r>
                <a:rPr lang="en-US" altLang="zh-CN" sz="1400" dirty="0">
                  <a:solidFill>
                    <a:srgbClr val="C00000"/>
                  </a:solidFill>
                  <a:latin typeface="+mn-ea"/>
                  <a:ea typeface="+mn-ea"/>
                </a:rPr>
                <a:t>Replacing the </a:t>
              </a:r>
              <a:r>
                <a:rPr lang="en-US" altLang="zh-CN" sz="1400" dirty="0" err="1">
                  <a:solidFill>
                    <a:srgbClr val="C00000"/>
                  </a:solidFill>
                  <a:latin typeface="+mn-ea"/>
                  <a:ea typeface="+mn-ea"/>
                </a:rPr>
                <a:t>FRU</a:t>
              </a:r>
              <a:endParaRPr lang="zh-CN" altLang="en-US" sz="1400" dirty="0">
                <a:solidFill>
                  <a:srgbClr val="C00000"/>
                </a:solidFill>
                <a:latin typeface="+mn-ea"/>
                <a:ea typeface="+mn-ea"/>
              </a:endParaRPr>
            </a:p>
          </p:txBody>
        </p:sp>
        <p:sp>
          <p:nvSpPr>
            <p:cNvPr id="12" name="下箭头 11"/>
            <p:cNvSpPr/>
            <p:nvPr/>
          </p:nvSpPr>
          <p:spPr bwMode="auto">
            <a:xfrm>
              <a:off x="3792538" y="2995613"/>
              <a:ext cx="431800" cy="360362"/>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3" name="圆角矩形 12"/>
            <p:cNvSpPr/>
            <p:nvPr/>
          </p:nvSpPr>
          <p:spPr bwMode="auto">
            <a:xfrm>
              <a:off x="2316163" y="4221163"/>
              <a:ext cx="3384550" cy="431800"/>
            </a:xfrm>
            <a:prstGeom prst="roundRect">
              <a:avLst/>
            </a:prstGeom>
            <a:solidFill>
              <a:schemeClr val="bg2">
                <a:lumMod val="60000"/>
                <a:lumOff val="40000"/>
              </a:schemeClr>
            </a:solidFill>
            <a:ln>
              <a:noFill/>
            </a:ln>
            <a:effectLst/>
            <a:extLst/>
          </p:spPr>
          <p:txBody>
            <a:bodyPr anchor="ctr"/>
            <a:lstStyle/>
            <a:p>
              <a:pPr marL="161925" indent="-161925">
                <a:buClr>
                  <a:srgbClr val="CC9900"/>
                </a:buClr>
                <a:buFont typeface="Wingdings" pitchFamily="2" charset="2"/>
                <a:buChar char="n"/>
                <a:defRPr/>
              </a:pPr>
              <a:r>
                <a:rPr lang="en-US" altLang="zh-CN" sz="1400" dirty="0">
                  <a:solidFill>
                    <a:srgbClr val="C00000"/>
                  </a:solidFill>
                  <a:latin typeface="+mn-ea"/>
                  <a:ea typeface="+mn-ea"/>
                </a:rPr>
                <a:t>Checking status after replacement</a:t>
              </a:r>
              <a:endParaRPr lang="zh-CN" altLang="en-US" sz="1400" dirty="0">
                <a:solidFill>
                  <a:srgbClr val="C00000"/>
                </a:solidFill>
                <a:latin typeface="+mn-ea"/>
                <a:ea typeface="+mn-ea"/>
              </a:endParaRPr>
            </a:p>
          </p:txBody>
        </p:sp>
        <p:sp>
          <p:nvSpPr>
            <p:cNvPr id="14" name="下箭头 13"/>
            <p:cNvSpPr/>
            <p:nvPr/>
          </p:nvSpPr>
          <p:spPr bwMode="auto">
            <a:xfrm>
              <a:off x="3792538" y="3860801"/>
              <a:ext cx="431800" cy="36036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sp>
          <p:nvSpPr>
            <p:cNvPr id="15" name="圆角矩形 14"/>
            <p:cNvSpPr/>
            <p:nvPr/>
          </p:nvSpPr>
          <p:spPr bwMode="auto">
            <a:xfrm>
              <a:off x="2316163" y="5084763"/>
              <a:ext cx="3384550" cy="431800"/>
            </a:xfrm>
            <a:prstGeom prst="roundRect">
              <a:avLst/>
            </a:prstGeom>
            <a:solidFill>
              <a:schemeClr val="bg2">
                <a:lumMod val="60000"/>
                <a:lumOff val="40000"/>
              </a:schemeClr>
            </a:solidFill>
            <a:ln>
              <a:noFill/>
            </a:ln>
            <a:effectLst/>
            <a:extLst/>
          </p:spPr>
          <p:txBody>
            <a:bodyPr anchor="ctr"/>
            <a:lstStyle/>
            <a:p>
              <a:pPr marL="171450" indent="-171450">
                <a:buClr>
                  <a:srgbClr val="CC9900"/>
                </a:buClr>
                <a:buFont typeface="Wingdings" pitchFamily="2" charset="2"/>
                <a:buChar char="n"/>
                <a:defRPr/>
              </a:pPr>
              <a:r>
                <a:rPr lang="en-US" altLang="zh-CN" sz="1400" dirty="0">
                  <a:solidFill>
                    <a:srgbClr val="C00000"/>
                  </a:solidFill>
                  <a:latin typeface="+mn-ea"/>
                  <a:ea typeface="+mn-ea"/>
                </a:rPr>
                <a:t>Completing the replacement</a:t>
              </a:r>
              <a:endParaRPr lang="zh-CN" altLang="en-US" sz="1400" dirty="0">
                <a:solidFill>
                  <a:srgbClr val="C00000"/>
                </a:solidFill>
                <a:latin typeface="+mn-ea"/>
                <a:ea typeface="+mn-ea"/>
              </a:endParaRPr>
            </a:p>
          </p:txBody>
        </p:sp>
        <p:sp>
          <p:nvSpPr>
            <p:cNvPr id="16" name="下箭头 15"/>
            <p:cNvSpPr/>
            <p:nvPr/>
          </p:nvSpPr>
          <p:spPr bwMode="auto">
            <a:xfrm>
              <a:off x="3792538" y="4724401"/>
              <a:ext cx="431800" cy="360363"/>
            </a:xfrm>
            <a:prstGeom prst="downArrow">
              <a:avLst/>
            </a:prstGeom>
            <a:solidFill>
              <a:schemeClr val="bg2">
                <a:lumMod val="75000"/>
              </a:schemeClr>
            </a:solidFill>
            <a:ln>
              <a:noFill/>
            </a:ln>
            <a:effectLst/>
            <a:extLst/>
          </p:spPr>
          <p:txBody>
            <a:bodyPr/>
            <a:lstStyle/>
            <a:p>
              <a:pPr>
                <a:buClr>
                  <a:srgbClr val="CC9900"/>
                </a:buClr>
                <a:buFont typeface="Wingdings" pitchFamily="2" charset="2"/>
                <a:buChar char="n"/>
                <a:defRPr/>
              </a:pPr>
              <a:endParaRPr lang="zh-CN" altLang="en-US" sz="1400">
                <a:latin typeface="+mn-ea"/>
                <a:ea typeface="+mn-ea"/>
              </a:endParaRPr>
            </a:p>
          </p:txBody>
        </p:sp>
      </p:grpSp>
    </p:spTree>
    <p:extLst>
      <p:ext uri="{BB962C8B-B14F-4D97-AF65-F5344CB8AC3E}">
        <p14:creationId xmlns:p14="http://schemas.microsoft.com/office/powerpoint/2010/main" val="1653857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内容占位符 2"/>
          <p:cNvSpPr>
            <a:spLocks noGrp="1"/>
          </p:cNvSpPr>
          <p:nvPr>
            <p:ph type="body" sz="quarter" idx="10"/>
          </p:nvPr>
        </p:nvSpPr>
        <p:spPr/>
        <p:txBody>
          <a:bodyPr/>
          <a:lstStyle/>
          <a:p>
            <a:r>
              <a:rPr lang="en-US" altLang="zh-CN" dirty="0" smtClean="0"/>
              <a:t>Power modules are used as an example.</a:t>
            </a:r>
            <a:endParaRPr lang="zh-CN" altLang="en-US" dirty="0"/>
          </a:p>
        </p:txBody>
      </p:sp>
      <p:sp>
        <p:nvSpPr>
          <p:cNvPr id="4" name="文本占位符 3"/>
          <p:cNvSpPr>
            <a:spLocks noGrp="1"/>
          </p:cNvSpPr>
          <p:nvPr>
            <p:ph type="body" sz="quarter" idx="12"/>
          </p:nvPr>
        </p:nvSpPr>
        <p:spPr/>
        <p:txBody>
          <a:bodyPr/>
          <a:lstStyle/>
          <a:p>
            <a:r>
              <a:rPr lang="en-US" altLang="zh-CN" smtClean="0"/>
              <a:t>Selecting an FRU</a:t>
            </a:r>
            <a:endParaRPr lang="zh-CN" altLang="en-US" dirty="0"/>
          </a:p>
        </p:txBody>
      </p:sp>
      <p:sp>
        <p:nvSpPr>
          <p:cNvPr id="6" name="内容占位符 2"/>
          <p:cNvSpPr txBox="1">
            <a:spLocks/>
          </p:cNvSpPr>
          <p:nvPr/>
        </p:nvSpPr>
        <p:spPr bwMode="auto">
          <a:xfrm>
            <a:off x="6240464" y="2168526"/>
            <a:ext cx="3959225" cy="4392613"/>
          </a:xfrm>
          <a:prstGeom prst="rect">
            <a:avLst/>
          </a:prstGeom>
          <a:noFill/>
          <a:ln w="9525">
            <a:noFill/>
            <a:miter lim="800000"/>
            <a:headEnd/>
            <a:tailEnd/>
          </a:ln>
        </p:spPr>
        <p:txBody>
          <a:bodyPr lIns="80142" tIns="40070" rIns="80142" bIns="40070"/>
          <a:lstStyle/>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rPr>
              <a:t>By default, only faulty components are displayed. If you want to select other components, deselect </a:t>
            </a:r>
            <a:r>
              <a:rPr lang="en-US" altLang="zh-CN" sz="1600" b="1" kern="0" dirty="0">
                <a:latin typeface="+mn-ea"/>
                <a:ea typeface="+mn-ea"/>
              </a:rPr>
              <a:t>Show faulty components only</a:t>
            </a:r>
            <a:r>
              <a:rPr lang="en-US" altLang="zh-CN" sz="1600" kern="0" dirty="0">
                <a:latin typeface="+mn-ea"/>
                <a:ea typeface="+mn-ea"/>
              </a:rPr>
              <a:t>.</a:t>
            </a:r>
          </a:p>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rPr>
              <a:t>Component </a:t>
            </a:r>
            <a:r>
              <a:rPr lang="en-US" altLang="zh-CN" sz="1600" kern="0" dirty="0" err="1">
                <a:latin typeface="+mn-ea"/>
                <a:ea typeface="+mn-ea"/>
              </a:rPr>
              <a:t>silkscreens</a:t>
            </a:r>
            <a:r>
              <a:rPr lang="en-US" altLang="zh-CN" sz="1600" kern="0" dirty="0">
                <a:latin typeface="+mn-ea"/>
                <a:ea typeface="+mn-ea"/>
              </a:rPr>
              <a:t> such as </a:t>
            </a:r>
            <a:r>
              <a:rPr lang="en-US" altLang="zh-CN" sz="1600" b="1" kern="0" dirty="0" err="1">
                <a:latin typeface="+mn-ea"/>
                <a:ea typeface="+mn-ea"/>
              </a:rPr>
              <a:t>CTE0.PSU0</a:t>
            </a:r>
            <a:r>
              <a:rPr lang="en-US" altLang="zh-CN" sz="1600" kern="0" dirty="0">
                <a:latin typeface="+mn-ea"/>
                <a:ea typeface="+mn-ea"/>
              </a:rPr>
              <a:t> are used to distinguish </a:t>
            </a:r>
            <a:r>
              <a:rPr lang="en-US" altLang="zh-CN" sz="1600" kern="0" dirty="0" err="1">
                <a:latin typeface="+mn-ea"/>
                <a:ea typeface="+mn-ea"/>
              </a:rPr>
              <a:t>FRUs</a:t>
            </a:r>
            <a:r>
              <a:rPr lang="en-US" altLang="zh-CN" sz="1600" kern="0" dirty="0">
                <a:latin typeface="+mn-ea"/>
                <a:ea typeface="+mn-ea"/>
              </a:rPr>
              <a:t>.</a:t>
            </a:r>
          </a:p>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cs typeface="Arial" pitchFamily="34" charset="0"/>
              </a:rPr>
              <a:t>You can click </a:t>
            </a:r>
            <a:r>
              <a:rPr lang="en-US" altLang="zh-CN" sz="1600" b="1" kern="0" dirty="0">
                <a:latin typeface="+mn-ea"/>
                <a:ea typeface="+mn-ea"/>
                <a:cs typeface="Arial" pitchFamily="34" charset="0"/>
              </a:rPr>
              <a:t>Next</a:t>
            </a:r>
            <a:r>
              <a:rPr lang="en-US" altLang="zh-CN" sz="1600" kern="0" dirty="0">
                <a:latin typeface="+mn-ea"/>
                <a:ea typeface="+mn-ea"/>
                <a:cs typeface="Arial" pitchFamily="34" charset="0"/>
              </a:rPr>
              <a:t> to start the pre-replacement check only after selecting the </a:t>
            </a:r>
            <a:r>
              <a:rPr lang="en-US" altLang="zh-CN" sz="1600" kern="0" dirty="0" err="1">
                <a:latin typeface="+mn-ea"/>
                <a:ea typeface="+mn-ea"/>
                <a:cs typeface="Arial" pitchFamily="34" charset="0"/>
              </a:rPr>
              <a:t>FRUs</a:t>
            </a:r>
            <a:r>
              <a:rPr lang="en-US" altLang="zh-CN" sz="1600" kern="0" dirty="0">
                <a:latin typeface="+mn-ea"/>
                <a:ea typeface="+mn-ea"/>
                <a:cs typeface="Arial" pitchFamily="34" charset="0"/>
              </a:rPr>
              <a:t> that you want to replace.</a:t>
            </a:r>
            <a:endParaRPr lang="zh-CN" altLang="en-US" sz="1600" kern="0" dirty="0">
              <a:latin typeface="+mn-ea"/>
              <a:ea typeface="+mn-ea"/>
              <a:cs typeface="Arial" pitchFamily="34" charset="0"/>
            </a:endParaRPr>
          </a:p>
        </p:txBody>
      </p:sp>
      <p:pic>
        <p:nvPicPr>
          <p:cNvPr id="20485" name="B7B8D0A1-3C98-48B1-BB33-95273CE708FA.png&quot;" descr="C:\Users\tWX285742\AppData\Roaming\eSpace_Desktop\UserData\twx285742\imagefiles\B7B8D0A1-3C98-48B1-BB33-95273CE708F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1504" y="1656606"/>
            <a:ext cx="3857338" cy="4725144"/>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val="655182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type="body" sz="quarter" idx="10"/>
          </p:nvPr>
        </p:nvSpPr>
        <p:spPr>
          <a:xfrm>
            <a:off x="6204012" y="1233488"/>
            <a:ext cx="5268851" cy="4680000"/>
          </a:xfrm>
        </p:spPr>
        <p:txBody>
          <a:bodyPr/>
          <a:lstStyle/>
          <a:p>
            <a:r>
              <a:rPr lang="en-US" altLang="zh-CN" sz="1800" dirty="0" smtClean="0"/>
              <a:t>The number of check items varies with the impact scope of FRUs.</a:t>
            </a:r>
          </a:p>
          <a:p>
            <a:r>
              <a:rPr lang="en-US" altLang="zh-CN" sz="1800" dirty="0" smtClean="0"/>
              <a:t>If the check result of one item is negative, causes and recommended actions are displayed. After troubleshooting, you can click Recheck to start the check from the item.</a:t>
            </a:r>
          </a:p>
          <a:p>
            <a:r>
              <a:rPr lang="en-US" altLang="zh-CN" sz="1800" dirty="0" smtClean="0"/>
              <a:t>You can click Next to replace FRUs only after the results of all check items are positive.</a:t>
            </a:r>
            <a:endParaRPr lang="zh-CN" altLang="en-US" sz="1800" dirty="0"/>
          </a:p>
        </p:txBody>
      </p:sp>
      <p:sp>
        <p:nvSpPr>
          <p:cNvPr id="4" name="文本占位符 3"/>
          <p:cNvSpPr>
            <a:spLocks noGrp="1"/>
          </p:cNvSpPr>
          <p:nvPr>
            <p:ph type="body" sz="quarter" idx="12"/>
          </p:nvPr>
        </p:nvSpPr>
        <p:spPr/>
        <p:txBody>
          <a:bodyPr/>
          <a:lstStyle/>
          <a:p>
            <a:r>
              <a:rPr lang="en-US" altLang="zh-CN" smtClean="0"/>
              <a:t>Checking Status Before Replacement</a:t>
            </a:r>
            <a:endParaRPr lang="zh-CN" altLang="en-US"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492" y="1304764"/>
            <a:ext cx="4275559" cy="5052933"/>
          </a:xfrm>
          <a:prstGeom prst="rect">
            <a:avLst/>
          </a:prstGeom>
          <a:ln>
            <a:solidFill>
              <a:schemeClr val="bg1">
                <a:lumMod val="85000"/>
              </a:schemeClr>
            </a:solidFill>
          </a:ln>
        </p:spPr>
      </p:pic>
    </p:spTree>
    <p:extLst>
      <p:ext uri="{BB962C8B-B14F-4D97-AF65-F5344CB8AC3E}">
        <p14:creationId xmlns:p14="http://schemas.microsoft.com/office/powerpoint/2010/main" val="1146399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smtClean="0"/>
              <a:t>Replacing the FRU</a:t>
            </a:r>
            <a:endParaRPr lang="zh-CN" altLang="en-US" dirty="0"/>
          </a:p>
        </p:txBody>
      </p:sp>
      <p:sp>
        <p:nvSpPr>
          <p:cNvPr id="5" name="内容占位符 2"/>
          <p:cNvSpPr txBox="1">
            <a:spLocks/>
          </p:cNvSpPr>
          <p:nvPr/>
        </p:nvSpPr>
        <p:spPr bwMode="auto">
          <a:xfrm>
            <a:off x="6275388" y="1664804"/>
            <a:ext cx="4357116" cy="3708885"/>
          </a:xfrm>
          <a:prstGeom prst="rect">
            <a:avLst/>
          </a:prstGeom>
          <a:noFill/>
          <a:ln w="9525">
            <a:noFill/>
            <a:miter lim="800000"/>
            <a:headEnd/>
            <a:tailEnd/>
          </a:ln>
        </p:spPr>
        <p:txBody>
          <a:bodyPr lIns="80142" tIns="40070" rIns="80142" bIns="40070"/>
          <a:lstStyle/>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cs typeface="Arial" pitchFamily="34" charset="0"/>
              </a:rPr>
              <a:t>You can click </a:t>
            </a:r>
            <a:r>
              <a:rPr lang="en-US" altLang="zh-CN" sz="1600" b="1" kern="0" dirty="0">
                <a:latin typeface="+mn-ea"/>
                <a:ea typeface="+mn-ea"/>
                <a:cs typeface="Arial" pitchFamily="34" charset="0"/>
              </a:rPr>
              <a:t>Replacement Guide</a:t>
            </a:r>
            <a:r>
              <a:rPr lang="en-US" altLang="zh-CN" sz="1600" kern="0" dirty="0">
                <a:latin typeface="+mn-ea"/>
                <a:ea typeface="+mn-ea"/>
                <a:cs typeface="Arial" pitchFamily="34" charset="0"/>
              </a:rPr>
              <a:t> to read the replacement guide of the </a:t>
            </a:r>
            <a:r>
              <a:rPr lang="en-US" altLang="zh-CN" sz="1600" kern="0" dirty="0" err="1">
                <a:latin typeface="+mn-ea"/>
                <a:ea typeface="+mn-ea"/>
                <a:cs typeface="Arial" pitchFamily="34" charset="0"/>
              </a:rPr>
              <a:t>FRU</a:t>
            </a:r>
            <a:r>
              <a:rPr lang="en-US" altLang="zh-CN" sz="1600" kern="0" dirty="0">
                <a:latin typeface="+mn-ea"/>
                <a:ea typeface="+mn-ea"/>
                <a:cs typeface="Arial" pitchFamily="34" charset="0"/>
              </a:rPr>
              <a:t> to be replaced.</a:t>
            </a:r>
          </a:p>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cs typeface="Arial" pitchFamily="34" charset="0"/>
              </a:rPr>
              <a:t>Strictly follow instructions in the </a:t>
            </a:r>
            <a:r>
              <a:rPr lang="en-US" altLang="zh-CN" sz="1600" i="1" kern="0" dirty="0">
                <a:latin typeface="+mn-ea"/>
                <a:ea typeface="+mn-ea"/>
                <a:cs typeface="Arial" pitchFamily="34" charset="0"/>
              </a:rPr>
              <a:t>Replacement Guide </a:t>
            </a:r>
            <a:r>
              <a:rPr lang="en-US" altLang="zh-CN" sz="1600" kern="0" dirty="0">
                <a:latin typeface="+mn-ea"/>
                <a:ea typeface="+mn-ea"/>
                <a:cs typeface="Arial" pitchFamily="34" charset="0"/>
              </a:rPr>
              <a:t>to replace the </a:t>
            </a:r>
            <a:r>
              <a:rPr lang="en-US" altLang="zh-CN" sz="1600" kern="0" dirty="0" err="1">
                <a:latin typeface="+mn-ea"/>
                <a:ea typeface="+mn-ea"/>
                <a:cs typeface="Arial" pitchFamily="34" charset="0"/>
              </a:rPr>
              <a:t>FRU</a:t>
            </a:r>
            <a:r>
              <a:rPr lang="en-US" altLang="zh-CN" sz="1600" kern="0" dirty="0">
                <a:latin typeface="+mn-ea"/>
                <a:ea typeface="+mn-ea"/>
                <a:cs typeface="Arial" pitchFamily="34" charset="0"/>
              </a:rPr>
              <a:t>.</a:t>
            </a:r>
          </a:p>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cs typeface="Arial" pitchFamily="34" charset="0"/>
              </a:rPr>
              <a:t>After the replacement is complete, you can click </a:t>
            </a:r>
            <a:r>
              <a:rPr lang="en-US" altLang="zh-CN" sz="1600" b="1" kern="0" dirty="0">
                <a:latin typeface="+mn-ea"/>
                <a:ea typeface="+mn-ea"/>
                <a:cs typeface="Arial" pitchFamily="34" charset="0"/>
              </a:rPr>
              <a:t>Replaced</a:t>
            </a:r>
            <a:r>
              <a:rPr lang="en-US" altLang="zh-CN" sz="1600" kern="0" dirty="0">
                <a:latin typeface="+mn-ea"/>
                <a:ea typeface="+mn-ea"/>
                <a:cs typeface="Arial" pitchFamily="34" charset="0"/>
              </a:rPr>
              <a:t> to start the post-replacement check.</a:t>
            </a:r>
            <a:endParaRPr lang="zh-CN" altLang="en-US" sz="1600" kern="0" dirty="0">
              <a:latin typeface="+mn-ea"/>
              <a:ea typeface="+mn-ea"/>
              <a:cs typeface="Arial" pitchFamily="34" charset="0"/>
            </a:endParaRPr>
          </a:p>
        </p:txBody>
      </p:sp>
      <p:pic>
        <p:nvPicPr>
          <p:cNvPr id="22532" name="08B7CCCE-7EF1-4FAC-8DDE-B91A53AA117C.png&quot;" descr="C:\Users\tWX285742\AppData\Roaming\eSpace_Desktop\UserData\twx285742\imagefiles\08B7CCCE-7EF1-4FAC-8DDE-B91A53AA117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1524" y="1653381"/>
            <a:ext cx="3838575" cy="4125913"/>
          </a:xfrm>
          <a:prstGeom prst="rect">
            <a:avLst/>
          </a:prstGeom>
          <a:noFill/>
          <a:ln w="9525">
            <a:noFill/>
            <a:miter lim="800000"/>
            <a:headEnd/>
            <a:tailEnd/>
          </a:ln>
        </p:spPr>
      </p:pic>
    </p:spTree>
    <p:extLst>
      <p:ext uri="{BB962C8B-B14F-4D97-AF65-F5344CB8AC3E}">
        <p14:creationId xmlns:p14="http://schemas.microsoft.com/office/powerpoint/2010/main" val="42840223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smtClean="0"/>
              <a:t>Checking Status After Replacement</a:t>
            </a:r>
            <a:endParaRPr lang="zh-CN" altLang="en-US" dirty="0"/>
          </a:p>
        </p:txBody>
      </p:sp>
      <p:sp>
        <p:nvSpPr>
          <p:cNvPr id="5" name="内容占位符 2"/>
          <p:cNvSpPr txBox="1">
            <a:spLocks/>
          </p:cNvSpPr>
          <p:nvPr/>
        </p:nvSpPr>
        <p:spPr bwMode="auto">
          <a:xfrm>
            <a:off x="6132514" y="1743074"/>
            <a:ext cx="5004046" cy="4026185"/>
          </a:xfrm>
          <a:prstGeom prst="rect">
            <a:avLst/>
          </a:prstGeom>
          <a:noFill/>
          <a:ln w="9525">
            <a:noFill/>
            <a:miter lim="800000"/>
            <a:headEnd/>
            <a:tailEnd/>
          </a:ln>
        </p:spPr>
        <p:txBody>
          <a:bodyPr lIns="80142" tIns="40070" rIns="80142" bIns="40070"/>
          <a:lstStyle/>
          <a:p>
            <a:pPr marL="342900" indent="-342900" eaLnBrk="0" hangingPunct="0">
              <a:lnSpc>
                <a:spcPct val="140000"/>
              </a:lnSpc>
              <a:buClr>
                <a:srgbClr val="808080"/>
              </a:buClr>
              <a:buSzPct val="60000"/>
              <a:buFont typeface="Wingdings" pitchFamily="2" charset="2"/>
              <a:buChar char="l"/>
              <a:defRPr/>
            </a:pPr>
            <a:r>
              <a:rPr lang="en-US" altLang="zh-CN" sz="1600" kern="0" dirty="0">
                <a:latin typeface="+mn-ea"/>
                <a:ea typeface="+mn-ea"/>
              </a:rPr>
              <a:t>The number of check items varies with the impact scope of </a:t>
            </a:r>
            <a:r>
              <a:rPr lang="en-US" altLang="zh-CN" sz="1600" kern="0" dirty="0" err="1">
                <a:latin typeface="+mn-ea"/>
                <a:ea typeface="+mn-ea"/>
              </a:rPr>
              <a:t>FRUs</a:t>
            </a:r>
            <a:r>
              <a:rPr lang="en-US" altLang="zh-CN" sz="1600" kern="0" dirty="0">
                <a:latin typeface="+mn-ea"/>
                <a:ea typeface="+mn-ea"/>
              </a:rPr>
              <a:t>.</a:t>
            </a:r>
          </a:p>
          <a:p>
            <a:pPr marL="342900" indent="-342900" eaLnBrk="0" hangingPunct="0">
              <a:lnSpc>
                <a:spcPct val="120000"/>
              </a:lnSpc>
              <a:buClr>
                <a:srgbClr val="808080"/>
              </a:buClr>
              <a:buSzPct val="60000"/>
              <a:buFont typeface="Wingdings" pitchFamily="2" charset="2"/>
              <a:buChar char="l"/>
              <a:defRPr/>
            </a:pPr>
            <a:r>
              <a:rPr lang="en-US" altLang="zh-CN" sz="1600" dirty="0">
                <a:latin typeface="+mn-ea"/>
                <a:ea typeface="+mn-ea"/>
                <a:cs typeface="Arial" pitchFamily="34" charset="0"/>
              </a:rPr>
              <a:t>If the check result of one item is negative, causes and recommended actions are displayed. After troubleshooting, you can click </a:t>
            </a:r>
            <a:r>
              <a:rPr lang="en-US" altLang="zh-CN" sz="1600" b="1" dirty="0">
                <a:latin typeface="+mn-ea"/>
                <a:ea typeface="+mn-ea"/>
                <a:cs typeface="Arial" pitchFamily="34" charset="0"/>
              </a:rPr>
              <a:t>Recheck</a:t>
            </a:r>
            <a:r>
              <a:rPr lang="en-US" altLang="zh-CN" sz="1600" dirty="0">
                <a:latin typeface="+mn-ea"/>
                <a:ea typeface="+mn-ea"/>
                <a:cs typeface="Arial" pitchFamily="34" charset="0"/>
              </a:rPr>
              <a:t> to start the check from the item.</a:t>
            </a:r>
          </a:p>
          <a:p>
            <a:pPr marL="342900" indent="-342900" eaLnBrk="0" hangingPunct="0">
              <a:lnSpc>
                <a:spcPct val="120000"/>
              </a:lnSpc>
              <a:buClr>
                <a:srgbClr val="808080"/>
              </a:buClr>
              <a:buSzPct val="60000"/>
              <a:buFont typeface="Wingdings" pitchFamily="2" charset="2"/>
              <a:buChar char="l"/>
              <a:defRPr/>
            </a:pPr>
            <a:r>
              <a:rPr lang="en-US" altLang="zh-CN" sz="1600" dirty="0">
                <a:latin typeface="+mn-ea"/>
                <a:ea typeface="+mn-ea"/>
                <a:cs typeface="Arial" pitchFamily="34" charset="0"/>
              </a:rPr>
              <a:t>You can click </a:t>
            </a:r>
            <a:r>
              <a:rPr lang="en-US" altLang="zh-CN" sz="1600" b="1" dirty="0">
                <a:latin typeface="+mn-ea"/>
                <a:ea typeface="+mn-ea"/>
                <a:cs typeface="Arial" pitchFamily="34" charset="0"/>
              </a:rPr>
              <a:t>Next</a:t>
            </a:r>
            <a:r>
              <a:rPr lang="en-US" altLang="zh-CN" sz="1600" dirty="0">
                <a:latin typeface="+mn-ea"/>
                <a:ea typeface="+mn-ea"/>
                <a:cs typeface="Arial" pitchFamily="34" charset="0"/>
              </a:rPr>
              <a:t> to complete the </a:t>
            </a:r>
            <a:r>
              <a:rPr lang="en-US" altLang="zh-CN" sz="1600" dirty="0" err="1">
                <a:latin typeface="+mn-ea"/>
                <a:ea typeface="+mn-ea"/>
                <a:cs typeface="Arial" pitchFamily="34" charset="0"/>
              </a:rPr>
              <a:t>FRU</a:t>
            </a:r>
            <a:r>
              <a:rPr lang="en-US" altLang="zh-CN" sz="1600" dirty="0">
                <a:latin typeface="+mn-ea"/>
                <a:ea typeface="+mn-ea"/>
                <a:cs typeface="Arial" pitchFamily="34" charset="0"/>
              </a:rPr>
              <a:t> replacement only after the results of all check items are positive.</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492" y="1289169"/>
            <a:ext cx="4212468" cy="4995113"/>
          </a:xfrm>
          <a:prstGeom prst="rect">
            <a:avLst/>
          </a:prstGeom>
          <a:ln>
            <a:solidFill>
              <a:schemeClr val="bg1">
                <a:lumMod val="85000"/>
              </a:schemeClr>
            </a:solidFill>
          </a:ln>
        </p:spPr>
      </p:pic>
    </p:spTree>
    <p:extLst>
      <p:ext uri="{BB962C8B-B14F-4D97-AF65-F5344CB8AC3E}">
        <p14:creationId xmlns:p14="http://schemas.microsoft.com/office/powerpoint/2010/main" val="6696044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2"/>
          </p:nvPr>
        </p:nvSpPr>
        <p:spPr/>
        <p:txBody>
          <a:bodyPr/>
          <a:lstStyle/>
          <a:p>
            <a:r>
              <a:rPr lang="en-US" altLang="zh-CN" smtClean="0"/>
              <a:t>Completing the Replacement</a:t>
            </a:r>
            <a:endParaRPr lang="zh-CN" altLang="en-US" dirty="0"/>
          </a:p>
        </p:txBody>
      </p:sp>
      <p:sp>
        <p:nvSpPr>
          <p:cNvPr id="4" name="内容占位符 2"/>
          <p:cNvSpPr txBox="1">
            <a:spLocks/>
          </p:cNvSpPr>
          <p:nvPr/>
        </p:nvSpPr>
        <p:spPr bwMode="auto">
          <a:xfrm>
            <a:off x="6240463" y="2457451"/>
            <a:ext cx="5232400" cy="2555875"/>
          </a:xfrm>
          <a:prstGeom prst="rect">
            <a:avLst/>
          </a:prstGeom>
          <a:noFill/>
          <a:ln w="9525">
            <a:noFill/>
            <a:miter lim="800000"/>
            <a:headEnd/>
            <a:tailEnd/>
          </a:ln>
        </p:spPr>
        <p:txBody>
          <a:bodyPr lIns="80142" tIns="40070" rIns="80142" bIns="40070"/>
          <a:lstStyle/>
          <a:p>
            <a:pPr marL="342900" indent="-342900" eaLnBrk="0" hangingPunct="0">
              <a:lnSpc>
                <a:spcPct val="140000"/>
              </a:lnSpc>
              <a:buClr>
                <a:srgbClr val="808080"/>
              </a:buClr>
              <a:buSzPct val="60000"/>
              <a:buFont typeface="Wingdings" pitchFamily="2" charset="2"/>
              <a:buChar char="l"/>
              <a:defRPr/>
            </a:pPr>
            <a:r>
              <a:rPr lang="en-US" altLang="zh-CN" sz="2000" kern="0" dirty="0">
                <a:latin typeface="+mn-ea"/>
                <a:ea typeface="+mn-ea"/>
                <a:cs typeface="Arial" pitchFamily="34" charset="0"/>
              </a:rPr>
              <a:t>A message is displayed indicating that the </a:t>
            </a:r>
            <a:r>
              <a:rPr lang="en-US" altLang="zh-CN" sz="2000" kern="0" dirty="0" err="1">
                <a:latin typeface="+mn-ea"/>
                <a:ea typeface="+mn-ea"/>
                <a:cs typeface="Arial" pitchFamily="34" charset="0"/>
              </a:rPr>
              <a:t>FRU</a:t>
            </a:r>
            <a:r>
              <a:rPr lang="en-US" altLang="zh-CN" sz="2000" kern="0" dirty="0">
                <a:latin typeface="+mn-ea"/>
                <a:ea typeface="+mn-ea"/>
                <a:cs typeface="Arial" pitchFamily="34" charset="0"/>
              </a:rPr>
              <a:t> replacement is complete.</a:t>
            </a:r>
          </a:p>
          <a:p>
            <a:pPr marL="342900" indent="-342900" eaLnBrk="0" hangingPunct="0">
              <a:lnSpc>
                <a:spcPct val="140000"/>
              </a:lnSpc>
              <a:buClr>
                <a:srgbClr val="808080"/>
              </a:buClr>
              <a:buSzPct val="60000"/>
              <a:buFont typeface="Wingdings" pitchFamily="2" charset="2"/>
              <a:buChar char="l"/>
              <a:defRPr/>
            </a:pPr>
            <a:r>
              <a:rPr lang="en-US" altLang="zh-CN" sz="2000" kern="0" dirty="0">
                <a:latin typeface="+mn-ea"/>
                <a:ea typeface="+mn-ea"/>
                <a:cs typeface="Arial" pitchFamily="34" charset="0"/>
              </a:rPr>
              <a:t>Click </a:t>
            </a:r>
            <a:r>
              <a:rPr lang="en-US" altLang="zh-CN" sz="2000" b="1" kern="0" dirty="0">
                <a:latin typeface="+mn-ea"/>
                <a:ea typeface="+mn-ea"/>
                <a:cs typeface="Arial" pitchFamily="34" charset="0"/>
              </a:rPr>
              <a:t>Finish</a:t>
            </a:r>
            <a:r>
              <a:rPr lang="en-US" altLang="zh-CN" sz="2000" kern="0" dirty="0">
                <a:latin typeface="+mn-ea"/>
                <a:ea typeface="+mn-ea"/>
                <a:cs typeface="Arial" pitchFamily="34" charset="0"/>
              </a:rPr>
              <a:t> to exit.</a:t>
            </a:r>
            <a:endParaRPr lang="zh-CN" altLang="en-US" sz="2000" kern="0" dirty="0">
              <a:latin typeface="+mn-ea"/>
              <a:ea typeface="+mn-ea"/>
              <a:cs typeface="Arial" pitchFamily="34" charset="0"/>
            </a:endParaRPr>
          </a:p>
        </p:txBody>
      </p:sp>
      <p:pic>
        <p:nvPicPr>
          <p:cNvPr id="24580" name="C45A44BB-9F64-45FB-80CD-526478F37688.png&quot;" descr="C:\Users\tWX285742\AppData\Roaming\eSpace_Desktop\UserData\twx285742\imagefiles\C45A44BB-9F64-45FB-80CD-526478F3768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3939" y="1449388"/>
            <a:ext cx="3730625" cy="4716462"/>
          </a:xfrm>
          <a:prstGeom prst="rect">
            <a:avLst/>
          </a:prstGeom>
          <a:noFill/>
          <a:ln w="9525">
            <a:noFill/>
            <a:miter lim="800000"/>
            <a:headEnd/>
            <a:tailEnd/>
          </a:ln>
        </p:spPr>
      </p:pic>
    </p:spTree>
    <p:extLst>
      <p:ext uri="{BB962C8B-B14F-4D97-AF65-F5344CB8AC3E}">
        <p14:creationId xmlns:p14="http://schemas.microsoft.com/office/powerpoint/2010/main" val="166203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08063" y="1376771"/>
            <a:ext cx="10464800" cy="4788533"/>
            <a:chOff x="660401" y="1124744"/>
            <a:chExt cx="7898698" cy="4983874"/>
          </a:xfrm>
        </p:grpSpPr>
        <p:sp>
          <p:nvSpPr>
            <p:cNvPr id="13" name="同侧圆角矩形 12"/>
            <p:cNvSpPr/>
            <p:nvPr/>
          </p:nvSpPr>
          <p:spPr bwMode="auto">
            <a:xfrm>
              <a:off x="6948264" y="4760303"/>
              <a:ext cx="1610835" cy="1344082"/>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lIns="68552" tIns="34276" rIns="68552" bIns="34276" anchor="ctr"/>
            <a:lstStyle/>
            <a:p>
              <a:pPr eaLnBrk="0" hangingPunct="0">
                <a:lnSpc>
                  <a:spcPct val="150000"/>
                </a:lnSpc>
                <a:buClr>
                  <a:srgbClr val="990000"/>
                </a:buClr>
                <a:buSzPct val="60000"/>
                <a:defRPr/>
              </a:pPr>
              <a:endParaRPr lang="zh-CN" altLang="en-US" sz="1200" b="1" dirty="0">
                <a:latin typeface="+mn-ea"/>
                <a:ea typeface="+mn-ea"/>
                <a:cs typeface="Arial" pitchFamily="34" charset="0"/>
                <a:sym typeface="Arial"/>
              </a:endParaRPr>
            </a:p>
          </p:txBody>
        </p:sp>
        <p:sp>
          <p:nvSpPr>
            <p:cNvPr id="18" name="TextBox 17"/>
            <p:cNvSpPr txBox="1"/>
            <p:nvPr/>
          </p:nvSpPr>
          <p:spPr>
            <a:xfrm>
              <a:off x="7056276" y="4725144"/>
              <a:ext cx="1476537" cy="1368152"/>
            </a:xfrm>
            <a:prstGeom prst="rect">
              <a:avLst/>
            </a:prstGeom>
            <a:noFill/>
          </p:spPr>
          <p:txBody>
            <a:bodyPr wrap="square" rtlCol="0" anchor="ctr" anchorCtr="0">
              <a:noAutofit/>
            </a:bodyPr>
            <a:lstStyle/>
            <a:p>
              <a:pPr eaLnBrk="0" hangingPunct="0">
                <a:buClr>
                  <a:srgbClr val="990000"/>
                </a:buClr>
                <a:buSzPct val="60000"/>
                <a:defRPr/>
              </a:pPr>
              <a:r>
                <a:rPr lang="en-US" altLang="zh-CN" sz="1200" b="1" dirty="0">
                  <a:latin typeface="+mn-ea"/>
                  <a:ea typeface="+mn-ea"/>
                  <a:cs typeface="Arial" pitchFamily="34" charset="0"/>
                  <a:sym typeface="Arial"/>
                </a:rPr>
                <a:t>High specifications</a:t>
              </a:r>
            </a:p>
            <a:p>
              <a:pPr eaLnBrk="0" hangingPunct="0">
                <a:buClr>
                  <a:srgbClr val="990000"/>
                </a:buClr>
                <a:buSzPct val="60000"/>
                <a:defRPr/>
              </a:pPr>
              <a:r>
                <a:rPr lang="en-US" altLang="zh-CN" sz="1200" dirty="0">
                  <a:solidFill>
                    <a:srgbClr val="000000"/>
                  </a:solidFill>
                  <a:latin typeface="+mn-ea"/>
                  <a:ea typeface="+mn-ea"/>
                  <a:cs typeface="Arial" pitchFamily="34" charset="0"/>
                  <a:sym typeface="Arial"/>
                </a:rPr>
                <a:t>Large capacity, high cache speed, and large number of ports</a:t>
              </a:r>
              <a:endParaRPr lang="zh-CN" altLang="en-US" sz="1200" dirty="0">
                <a:solidFill>
                  <a:srgbClr val="000000"/>
                </a:solidFill>
                <a:latin typeface="+mn-ea"/>
                <a:ea typeface="+mn-ea"/>
                <a:cs typeface="Arial" pitchFamily="34" charset="0"/>
                <a:sym typeface="Arial"/>
              </a:endParaRPr>
            </a:p>
          </p:txBody>
        </p:sp>
        <p:sp>
          <p:nvSpPr>
            <p:cNvPr id="12" name="同侧圆角矩形 11"/>
            <p:cNvSpPr/>
            <p:nvPr/>
          </p:nvSpPr>
          <p:spPr bwMode="auto">
            <a:xfrm>
              <a:off x="755649" y="1153501"/>
              <a:ext cx="7777163" cy="3454400"/>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wrap="none" lIns="68552" tIns="34276" rIns="68552" bIns="34276" anchor="ctr"/>
            <a:lstStyle/>
            <a:p>
              <a:pPr eaLnBrk="0" hangingPunct="0">
                <a:buClr>
                  <a:srgbClr val="990000"/>
                </a:buClr>
                <a:buSzPct val="60000"/>
                <a:buFont typeface="Wingdings" pitchFamily="2" charset="2"/>
                <a:buNone/>
                <a:defRPr/>
              </a:pPr>
              <a:endParaRPr lang="zh-CN" altLang="zh-CN" sz="1600" dirty="0">
                <a:solidFill>
                  <a:srgbClr val="000000"/>
                </a:solidFill>
                <a:latin typeface="+mn-ea"/>
                <a:ea typeface="+mn-ea"/>
                <a:cs typeface="Arial" pitchFamily="34" charset="0"/>
                <a:sym typeface="Arial"/>
              </a:endParaRPr>
            </a:p>
          </p:txBody>
        </p:sp>
        <p:sp>
          <p:nvSpPr>
            <p:cNvPr id="141317" name="TextBox 14"/>
            <p:cNvSpPr txBox="1">
              <a:spLocks noChangeArrowheads="1"/>
            </p:cNvSpPr>
            <p:nvPr/>
          </p:nvSpPr>
          <p:spPr bwMode="auto">
            <a:xfrm>
              <a:off x="755650" y="1124744"/>
              <a:ext cx="3888358" cy="756330"/>
            </a:xfrm>
            <a:prstGeom prst="rect">
              <a:avLst/>
            </a:prstGeom>
            <a:noFill/>
            <a:ln w="9525">
              <a:noFill/>
              <a:miter lim="800000"/>
              <a:headEnd/>
              <a:tailEnd/>
            </a:ln>
          </p:spPr>
          <p:txBody>
            <a:bodyPr wrap="square" lIns="0" tIns="0" rIns="0" bIns="0">
              <a:spAutoFit/>
            </a:bodyPr>
            <a:lstStyle/>
            <a:p>
              <a:pPr algn="ctr">
                <a:lnSpc>
                  <a:spcPts val="2800"/>
                </a:lnSpc>
              </a:pPr>
              <a:r>
                <a:rPr lang="en-US" altLang="zh-CN" sz="1600" b="1" dirty="0" err="1">
                  <a:solidFill>
                    <a:srgbClr val="000000"/>
                  </a:solidFill>
                  <a:latin typeface="+mn-ea"/>
                  <a:ea typeface="+mn-ea"/>
                  <a:cs typeface="Arial" pitchFamily="34" charset="0"/>
                  <a:sym typeface="Arial"/>
                </a:rPr>
                <a:t>OceanStor</a:t>
              </a:r>
              <a:r>
                <a:rPr lang="en-US" altLang="zh-CN" sz="1600" b="1" dirty="0">
                  <a:solidFill>
                    <a:srgbClr val="000000"/>
                  </a:solidFill>
                  <a:latin typeface="+mn-ea"/>
                  <a:ea typeface="+mn-ea"/>
                  <a:cs typeface="Arial" pitchFamily="34" charset="0"/>
                  <a:sym typeface="Arial"/>
                </a:rPr>
                <a:t> </a:t>
              </a:r>
              <a:r>
                <a:rPr lang="en-US" altLang="zh-CN" sz="1600" b="1" dirty="0" smtClean="0">
                  <a:solidFill>
                    <a:srgbClr val="000000"/>
                  </a:solidFill>
                  <a:latin typeface="+mn-ea"/>
                  <a:ea typeface="+mn-ea"/>
                  <a:cs typeface="Arial" pitchFamily="34" charset="0"/>
                  <a:sym typeface="Arial"/>
                </a:rPr>
                <a:t>V5 </a:t>
              </a:r>
              <a:r>
                <a:rPr lang="en-US" altLang="zh-CN" sz="1600" b="1" dirty="0">
                  <a:solidFill>
                    <a:srgbClr val="000000"/>
                  </a:solidFill>
                  <a:latin typeface="+mn-ea"/>
                  <a:ea typeface="+mn-ea"/>
                  <a:cs typeface="Arial" pitchFamily="34" charset="0"/>
                  <a:sym typeface="Arial"/>
                </a:rPr>
                <a:t>converged storage systems</a:t>
              </a:r>
              <a:endParaRPr lang="zh-CN" altLang="en-US" sz="1600" b="1" dirty="0">
                <a:solidFill>
                  <a:srgbClr val="000000"/>
                </a:solidFill>
                <a:latin typeface="+mn-ea"/>
                <a:ea typeface="+mn-ea"/>
                <a:cs typeface="Arial" pitchFamily="34" charset="0"/>
                <a:sym typeface="Arial"/>
              </a:endParaRPr>
            </a:p>
          </p:txBody>
        </p:sp>
        <p:sp>
          <p:nvSpPr>
            <p:cNvPr id="16" name="同侧圆角矩形 15"/>
            <p:cNvSpPr/>
            <p:nvPr/>
          </p:nvSpPr>
          <p:spPr bwMode="auto">
            <a:xfrm>
              <a:off x="4086578" y="4760303"/>
              <a:ext cx="1205502" cy="1344082"/>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lIns="68552" tIns="34276" rIns="68552" bIns="34276" anchor="ctr"/>
            <a:lstStyle/>
            <a:p>
              <a:pPr eaLnBrk="0" hangingPunct="0">
                <a:lnSpc>
                  <a:spcPct val="150000"/>
                </a:lnSpc>
                <a:buClr>
                  <a:srgbClr val="990000"/>
                </a:buClr>
                <a:buSzPct val="60000"/>
                <a:defRPr/>
              </a:pPr>
              <a:r>
                <a:rPr lang="en-US" altLang="zh-CN" sz="1200" b="1" dirty="0">
                  <a:latin typeface="+mn-ea"/>
                  <a:ea typeface="+mn-ea"/>
                  <a:cs typeface="Arial" pitchFamily="34" charset="0"/>
                  <a:sym typeface="Arial"/>
                </a:rPr>
                <a:t>Wide channel</a:t>
              </a:r>
            </a:p>
            <a:p>
              <a:pPr eaLnBrk="0" hangingPunct="0">
                <a:buClr>
                  <a:srgbClr val="990000"/>
                </a:buClr>
                <a:buSzPct val="60000"/>
                <a:defRPr/>
              </a:pPr>
              <a:r>
                <a:rPr lang="en-US" altLang="zh-CN" sz="1200" dirty="0">
                  <a:latin typeface="+mn-ea"/>
                  <a:ea typeface="+mn-ea"/>
                  <a:cs typeface="Arial" pitchFamily="34" charset="0"/>
                </a:rPr>
                <a:t>Latest 16 Gbit/s Fibre Channel, 12 Gbit/s SAS, and PCIe 3.0</a:t>
              </a:r>
              <a:endParaRPr lang="en-US" altLang="zh-CN" sz="1200" dirty="0">
                <a:latin typeface="+mn-ea"/>
                <a:ea typeface="+mn-ea"/>
                <a:cs typeface="Arial" pitchFamily="34" charset="0"/>
                <a:sym typeface="Arial"/>
              </a:endParaRPr>
            </a:p>
          </p:txBody>
        </p:sp>
        <p:sp>
          <p:nvSpPr>
            <p:cNvPr id="17" name="同侧圆角矩形 16"/>
            <p:cNvSpPr/>
            <p:nvPr/>
          </p:nvSpPr>
          <p:spPr bwMode="auto">
            <a:xfrm>
              <a:off x="5400092" y="4760303"/>
              <a:ext cx="1318917" cy="1344082"/>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lIns="68552" tIns="34276" rIns="68552" bIns="34276" anchor="ctr"/>
            <a:lstStyle/>
            <a:p>
              <a:pPr eaLnBrk="0" hangingPunct="0">
                <a:lnSpc>
                  <a:spcPct val="150000"/>
                </a:lnSpc>
                <a:buClr>
                  <a:srgbClr val="990000"/>
                </a:buClr>
                <a:buSzPct val="60000"/>
                <a:defRPr/>
              </a:pPr>
              <a:r>
                <a:rPr lang="en-US" altLang="zh-CN" sz="1200" b="1" dirty="0">
                  <a:latin typeface="+mn-ea"/>
                  <a:ea typeface="+mn-ea"/>
                  <a:cs typeface="Arial" pitchFamily="34" charset="0"/>
                  <a:sym typeface="Arial"/>
                </a:rPr>
                <a:t>Virtualization</a:t>
              </a:r>
            </a:p>
            <a:p>
              <a:pPr eaLnBrk="0" hangingPunct="0">
                <a:buClr>
                  <a:srgbClr val="990000"/>
                </a:buClr>
                <a:buSzPct val="60000"/>
                <a:defRPr/>
              </a:pPr>
              <a:r>
                <a:rPr lang="en-US" altLang="zh-CN" sz="1200" dirty="0">
                  <a:latin typeface="+mn-ea"/>
                  <a:ea typeface="+mn-ea"/>
                  <a:cs typeface="Arial" pitchFamily="34" charset="0"/>
                </a:rPr>
                <a:t>Block-level virtualization, heterogeneous virtualization, and computing virtualization</a:t>
              </a:r>
              <a:endParaRPr lang="en-US" altLang="zh-CN" sz="1200" dirty="0">
                <a:latin typeface="+mn-ea"/>
                <a:ea typeface="+mn-ea"/>
                <a:cs typeface="Arial" pitchFamily="34" charset="0"/>
                <a:sym typeface="Arial"/>
              </a:endParaRPr>
            </a:p>
          </p:txBody>
        </p:sp>
        <p:sp>
          <p:nvSpPr>
            <p:cNvPr id="141320" name="矩形 8"/>
            <p:cNvSpPr>
              <a:spLocks noChangeArrowheads="1"/>
            </p:cNvSpPr>
            <p:nvPr/>
          </p:nvSpPr>
          <p:spPr bwMode="auto">
            <a:xfrm>
              <a:off x="3789363" y="1693252"/>
              <a:ext cx="4743450" cy="2868084"/>
            </a:xfrm>
            <a:prstGeom prst="rect">
              <a:avLst/>
            </a:prstGeom>
            <a:noFill/>
            <a:ln w="9525" algn="ctr">
              <a:noFill/>
              <a:round/>
              <a:headEnd/>
              <a:tailEnd/>
            </a:ln>
          </p:spPr>
          <p:txBody>
            <a:bodyPr lIns="91386" tIns="45696" rIns="91386" bIns="45696"/>
            <a:lstStyle/>
            <a:p>
              <a:pPr marL="255588" indent="-255588">
                <a:buClr>
                  <a:srgbClr val="0070C0"/>
                </a:buClr>
                <a:buSzPct val="131000"/>
                <a:buFont typeface="Arial" pitchFamily="34" charset="0"/>
                <a:buChar char="•"/>
                <a:tabLst>
                  <a:tab pos="341313" algn="l"/>
                </a:tabLst>
              </a:pPr>
              <a:r>
                <a:rPr lang="en-US" altLang="zh-CN" sz="1400" b="1" dirty="0">
                  <a:latin typeface="+mn-ea"/>
                  <a:ea typeface="+mn-ea"/>
                  <a:cs typeface="Arial" pitchFamily="34" charset="0"/>
                  <a:sym typeface="Arial"/>
                </a:rPr>
                <a:t>Brand-new hardware architecture delivering industry-leading performance and specifications: </a:t>
              </a:r>
              <a:r>
                <a:rPr lang="en-US" altLang="zh-CN" sz="1200" dirty="0">
                  <a:latin typeface="+mn-ea"/>
                  <a:ea typeface="+mn-ea"/>
                  <a:cs typeface="Arial" pitchFamily="34" charset="0"/>
                </a:rPr>
                <a:t>The </a:t>
              </a:r>
              <a:r>
                <a:rPr lang="en-US" altLang="zh-CN" sz="1200" dirty="0" smtClean="0">
                  <a:latin typeface="+mn-ea"/>
                  <a:ea typeface="+mn-ea"/>
                  <a:cs typeface="Arial" pitchFamily="34" charset="0"/>
                </a:rPr>
                <a:t>V5 </a:t>
              </a:r>
              <a:r>
                <a:rPr lang="en-US" altLang="zh-CN" sz="1200" dirty="0">
                  <a:latin typeface="+mn-ea"/>
                  <a:ea typeface="+mn-ea"/>
                  <a:cs typeface="Arial" pitchFamily="34" charset="0"/>
                </a:rPr>
                <a:t>converged storage systems employ 16 </a:t>
              </a:r>
              <a:r>
                <a:rPr lang="en-US" altLang="zh-CN" sz="1200" dirty="0">
                  <a:latin typeface="+mn-ea"/>
                  <a:ea typeface="+mn-ea"/>
                  <a:cs typeface="Arial" pitchFamily="34" charset="0"/>
                </a:rPr>
                <a:t>Gbit/s Fibre Channel and 10 Gbit/s FCoE</a:t>
              </a:r>
              <a:r>
                <a:rPr lang="en-US" altLang="zh-CN" sz="1200" dirty="0">
                  <a:latin typeface="+mn-ea"/>
                  <a:ea typeface="+mn-ea"/>
                  <a:cs typeface="Arial" pitchFamily="34" charset="0"/>
                </a:rPr>
                <a:t> host ports and provide up to </a:t>
              </a:r>
              <a:r>
                <a:rPr lang="en-US" altLang="zh-CN" sz="1200" dirty="0" smtClean="0">
                  <a:latin typeface="+mn-ea"/>
                  <a:ea typeface="+mn-ea"/>
                  <a:cs typeface="Arial" pitchFamily="34" charset="0"/>
                </a:rPr>
                <a:t>768 </a:t>
              </a:r>
              <a:r>
                <a:rPr lang="en-US" altLang="zh-CN" sz="1200" dirty="0">
                  <a:latin typeface="+mn-ea"/>
                  <a:ea typeface="+mn-ea"/>
                  <a:cs typeface="Arial" pitchFamily="34" charset="0"/>
                </a:rPr>
                <a:t>GB/s system bandwidth, </a:t>
              </a:r>
              <a:r>
                <a:rPr lang="en-US" altLang="zh-CN" sz="1200" dirty="0" smtClean="0">
                  <a:latin typeface="+mn-ea"/>
                  <a:ea typeface="+mn-ea"/>
                  <a:cs typeface="Arial" pitchFamily="34" charset="0"/>
                </a:rPr>
                <a:t>16 </a:t>
              </a:r>
              <a:r>
                <a:rPr lang="en-US" altLang="zh-CN" sz="1200" dirty="0">
                  <a:latin typeface="+mn-ea"/>
                  <a:ea typeface="+mn-ea"/>
                  <a:cs typeface="Arial" pitchFamily="34" charset="0"/>
                </a:rPr>
                <a:t>TB cache capacity, and </a:t>
              </a:r>
              <a:r>
                <a:rPr lang="en-US" altLang="zh-CN" sz="1200" dirty="0" smtClean="0">
                  <a:latin typeface="+mn-ea"/>
                  <a:ea typeface="+mn-ea"/>
                  <a:cs typeface="Arial" pitchFamily="34" charset="0"/>
                </a:rPr>
                <a:t>27 </a:t>
              </a:r>
              <a:r>
                <a:rPr lang="en-US" altLang="zh-CN" sz="1200" dirty="0">
                  <a:latin typeface="+mn-ea"/>
                  <a:ea typeface="+mn-ea"/>
                  <a:cs typeface="Arial" pitchFamily="34" charset="0"/>
                </a:rPr>
                <a:t>PB storage capacity. </a:t>
              </a:r>
              <a:endParaRPr lang="en-US" altLang="zh-CN" sz="1200" dirty="0">
                <a:latin typeface="+mn-ea"/>
                <a:ea typeface="+mn-ea"/>
                <a:cs typeface="Arial" pitchFamily="34" charset="0"/>
                <a:sym typeface="Arial"/>
              </a:endParaRPr>
            </a:p>
            <a:p>
              <a:pPr marL="255588" indent="-255588">
                <a:buClr>
                  <a:srgbClr val="0070C0"/>
                </a:buClr>
                <a:buSzPct val="131000"/>
                <a:buFont typeface="Arial" pitchFamily="34" charset="0"/>
                <a:buChar char="•"/>
                <a:tabLst>
                  <a:tab pos="341313" algn="l"/>
                </a:tabLst>
              </a:pPr>
              <a:r>
                <a:rPr lang="en-US" altLang="zh-CN" sz="1400" b="1" dirty="0">
                  <a:latin typeface="+mn-ea"/>
                  <a:ea typeface="+mn-ea"/>
                  <a:cs typeface="Arial" pitchFamily="34" charset="0"/>
                  <a:sym typeface="Arial"/>
                </a:rPr>
                <a:t>Convergence of SAN and NAS: </a:t>
              </a:r>
              <a:r>
                <a:rPr lang="en-US" altLang="zh-CN" sz="1200" dirty="0">
                  <a:latin typeface="+mn-ea"/>
                  <a:ea typeface="+mn-ea"/>
                  <a:cs typeface="Arial" pitchFamily="34" charset="0"/>
                </a:rPr>
                <a:t>SAN and NAS are converged to provide elastic storage, simplify service deployment, improve storage resource utilization, and reduce total cost of ownership (TCO).</a:t>
              </a:r>
              <a:endParaRPr lang="en-US" altLang="zh-CN" sz="1200" dirty="0">
                <a:latin typeface="+mn-ea"/>
                <a:ea typeface="+mn-ea"/>
                <a:cs typeface="Arial" pitchFamily="34" charset="0"/>
                <a:sym typeface="Arial"/>
              </a:endParaRPr>
            </a:p>
            <a:p>
              <a:pPr marL="255588" indent="-255588">
                <a:buClr>
                  <a:srgbClr val="0070C0"/>
                </a:buClr>
                <a:buSzPct val="131000"/>
                <a:buFont typeface="Arial" pitchFamily="34" charset="0"/>
                <a:buChar char="•"/>
                <a:tabLst>
                  <a:tab pos="341313" algn="l"/>
                </a:tabLst>
              </a:pPr>
              <a:r>
                <a:rPr lang="en-US" altLang="zh-CN" sz="1400" b="1" dirty="0">
                  <a:latin typeface="+mn-ea"/>
                  <a:ea typeface="+mn-ea"/>
                  <a:cs typeface="Arial" pitchFamily="34" charset="0"/>
                  <a:sym typeface="Arial"/>
                </a:rPr>
                <a:t>Outstanding scalability and reliability: </a:t>
              </a:r>
              <a:r>
                <a:rPr lang="en-US" altLang="zh-CN" sz="1200" dirty="0">
                  <a:latin typeface="+mn-ea"/>
                  <a:ea typeface="+mn-ea"/>
                  <a:cs typeface="Arial" pitchFamily="34" charset="0"/>
                </a:rPr>
                <a:t>Up to eight controllers and linear growth of performance and capacity are supported. Loads are balanced among controllers that serve as hot backup for each other, achieving higher reliability. Resources are centrally stored, simplifying resource management. </a:t>
              </a:r>
              <a:endParaRPr lang="zh-CN" altLang="en-US" sz="1200" dirty="0">
                <a:latin typeface="+mn-ea"/>
                <a:ea typeface="+mn-ea"/>
                <a:cs typeface="Arial" pitchFamily="34" charset="0"/>
                <a:sym typeface="Arial"/>
              </a:endParaRPr>
            </a:p>
          </p:txBody>
        </p:sp>
        <p:sp>
          <p:nvSpPr>
            <p:cNvPr id="141321" name="Rectangle 6"/>
            <p:cNvSpPr>
              <a:spLocks noChangeArrowheads="1"/>
            </p:cNvSpPr>
            <p:nvPr/>
          </p:nvSpPr>
          <p:spPr bwMode="auto">
            <a:xfrm>
              <a:off x="4810420" y="1173163"/>
              <a:ext cx="877888" cy="406400"/>
            </a:xfrm>
            <a:prstGeom prst="rect">
              <a:avLst/>
            </a:prstGeom>
            <a:solidFill>
              <a:schemeClr val="bg1"/>
            </a:solidFill>
            <a:ln w="19050">
              <a:solidFill>
                <a:schemeClr val="bg2"/>
              </a:solidFill>
              <a:miter lim="800000"/>
              <a:headEnd/>
              <a:tailEnd/>
            </a:ln>
          </p:spPr>
          <p:txBody>
            <a:bodyPr wrap="none" anchor="ctr"/>
            <a:lstStyle/>
            <a:p>
              <a:pPr algn="ctr"/>
              <a:r>
                <a:rPr lang="en-US" altLang="zh-CN" sz="1200" b="1" dirty="0">
                  <a:latin typeface="+mn-ea"/>
                  <a:ea typeface="+mn-ea"/>
                  <a:cs typeface="Arial" pitchFamily="34" charset="0"/>
                  <a:sym typeface="Arial"/>
                </a:rPr>
                <a:t>Centralized </a:t>
              </a:r>
            </a:p>
            <a:p>
              <a:pPr algn="ctr"/>
              <a:r>
                <a:rPr lang="en-US" altLang="zh-CN" sz="1200" b="1" dirty="0">
                  <a:latin typeface="+mn-ea"/>
                  <a:ea typeface="+mn-ea"/>
                  <a:cs typeface="Arial" pitchFamily="34" charset="0"/>
                  <a:sym typeface="Arial"/>
                </a:rPr>
                <a:t>storage</a:t>
              </a:r>
              <a:endParaRPr lang="zh-CN" altLang="en-US" sz="1200" b="1" dirty="0">
                <a:latin typeface="+mn-ea"/>
                <a:ea typeface="+mn-ea"/>
                <a:cs typeface="Arial" pitchFamily="34" charset="0"/>
                <a:sym typeface="Arial"/>
              </a:endParaRPr>
            </a:p>
          </p:txBody>
        </p:sp>
        <p:sp>
          <p:nvSpPr>
            <p:cNvPr id="141322" name="Rectangle 6"/>
            <p:cNvSpPr>
              <a:spLocks noChangeArrowheads="1"/>
            </p:cNvSpPr>
            <p:nvPr/>
          </p:nvSpPr>
          <p:spPr bwMode="auto">
            <a:xfrm>
              <a:off x="6761162" y="1173163"/>
              <a:ext cx="879475" cy="406400"/>
            </a:xfrm>
            <a:prstGeom prst="rect">
              <a:avLst/>
            </a:prstGeom>
            <a:solidFill>
              <a:schemeClr val="bg1"/>
            </a:solidFill>
            <a:ln w="19050">
              <a:solidFill>
                <a:schemeClr val="bg2"/>
              </a:solidFill>
              <a:miter lim="800000"/>
              <a:headEnd/>
              <a:tailEnd/>
            </a:ln>
          </p:spPr>
          <p:txBody>
            <a:bodyPr wrap="none" anchor="ctr"/>
            <a:lstStyle/>
            <a:p>
              <a:pPr algn="ctr"/>
              <a:r>
                <a:rPr lang="en-US" altLang="zh-CN" sz="1200" b="1" dirty="0">
                  <a:latin typeface="+mn-ea"/>
                  <a:ea typeface="+mn-ea"/>
                  <a:cs typeface="Arial" pitchFamily="34" charset="0"/>
                  <a:sym typeface="Arial"/>
                </a:rPr>
                <a:t>Tiered </a:t>
              </a:r>
            </a:p>
            <a:p>
              <a:pPr algn="ctr"/>
              <a:r>
                <a:rPr lang="en-US" altLang="zh-CN" sz="1200" b="1" dirty="0">
                  <a:latin typeface="+mn-ea"/>
                  <a:ea typeface="+mn-ea"/>
                  <a:cs typeface="Arial" pitchFamily="34" charset="0"/>
                  <a:sym typeface="Arial"/>
                </a:rPr>
                <a:t>storage</a:t>
              </a:r>
              <a:endParaRPr lang="zh-CN" altLang="en-US" sz="1200" b="1" dirty="0">
                <a:latin typeface="+mn-ea"/>
                <a:ea typeface="+mn-ea"/>
                <a:cs typeface="Arial" pitchFamily="34" charset="0"/>
                <a:sym typeface="Arial"/>
              </a:endParaRPr>
            </a:p>
          </p:txBody>
        </p:sp>
        <p:sp>
          <p:nvSpPr>
            <p:cNvPr id="141323" name="Rectangle 6"/>
            <p:cNvSpPr>
              <a:spLocks noChangeArrowheads="1"/>
            </p:cNvSpPr>
            <p:nvPr/>
          </p:nvSpPr>
          <p:spPr bwMode="auto">
            <a:xfrm>
              <a:off x="5688308" y="1173163"/>
              <a:ext cx="1066800" cy="406400"/>
            </a:xfrm>
            <a:prstGeom prst="rect">
              <a:avLst/>
            </a:prstGeom>
            <a:solidFill>
              <a:schemeClr val="bg1"/>
            </a:solidFill>
            <a:ln w="19050">
              <a:solidFill>
                <a:schemeClr val="bg2"/>
              </a:solidFill>
              <a:miter lim="800000"/>
              <a:headEnd/>
              <a:tailEnd/>
            </a:ln>
          </p:spPr>
          <p:txBody>
            <a:bodyPr wrap="none" anchor="ctr"/>
            <a:lstStyle/>
            <a:p>
              <a:pPr algn="ctr"/>
              <a:r>
                <a:rPr lang="en-US" altLang="zh-CN" sz="1200" b="1" dirty="0">
                  <a:latin typeface="+mn-ea"/>
                  <a:ea typeface="+mn-ea"/>
                  <a:cs typeface="Arial" pitchFamily="34" charset="0"/>
                  <a:sym typeface="Arial"/>
                </a:rPr>
                <a:t>High-density </a:t>
              </a:r>
            </a:p>
            <a:p>
              <a:pPr algn="ctr"/>
              <a:r>
                <a:rPr lang="en-US" altLang="zh-CN" sz="1200" b="1" dirty="0">
                  <a:latin typeface="+mn-ea"/>
                  <a:ea typeface="+mn-ea"/>
                  <a:cs typeface="Arial" pitchFamily="34" charset="0"/>
                  <a:sym typeface="Arial"/>
                </a:rPr>
                <a:t>virtualization</a:t>
              </a:r>
              <a:endParaRPr lang="zh-CN" altLang="en-US" sz="1200" b="1" dirty="0">
                <a:latin typeface="+mn-ea"/>
                <a:ea typeface="+mn-ea"/>
                <a:cs typeface="Arial" pitchFamily="34" charset="0"/>
                <a:sym typeface="Arial"/>
              </a:endParaRPr>
            </a:p>
          </p:txBody>
        </p:sp>
        <p:sp>
          <p:nvSpPr>
            <p:cNvPr id="141324" name="Rectangle 6"/>
            <p:cNvSpPr>
              <a:spLocks noChangeArrowheads="1"/>
            </p:cNvSpPr>
            <p:nvPr/>
          </p:nvSpPr>
          <p:spPr bwMode="auto">
            <a:xfrm>
              <a:off x="7651750" y="1173163"/>
              <a:ext cx="881063" cy="406400"/>
            </a:xfrm>
            <a:prstGeom prst="rect">
              <a:avLst/>
            </a:prstGeom>
            <a:solidFill>
              <a:schemeClr val="bg1"/>
            </a:solidFill>
            <a:ln w="19050">
              <a:solidFill>
                <a:schemeClr val="bg2"/>
              </a:solidFill>
              <a:miter lim="800000"/>
              <a:headEnd/>
              <a:tailEnd/>
            </a:ln>
          </p:spPr>
          <p:txBody>
            <a:bodyPr wrap="none" anchor="ctr"/>
            <a:lstStyle/>
            <a:p>
              <a:pPr algn="ctr"/>
              <a:r>
                <a:rPr lang="en-US" altLang="zh-CN" sz="1200" b="1" dirty="0">
                  <a:latin typeface="+mn-ea"/>
                  <a:ea typeface="+mn-ea"/>
                  <a:cs typeface="Arial" pitchFamily="34" charset="0"/>
                  <a:sym typeface="Arial"/>
                </a:rPr>
                <a:t>Data disaster </a:t>
              </a:r>
            </a:p>
            <a:p>
              <a:pPr algn="ctr"/>
              <a:r>
                <a:rPr lang="en-US" altLang="zh-CN" sz="1200" b="1" dirty="0">
                  <a:latin typeface="+mn-ea"/>
                  <a:ea typeface="+mn-ea"/>
                  <a:cs typeface="Arial" pitchFamily="34" charset="0"/>
                  <a:sym typeface="Arial"/>
                </a:rPr>
                <a:t>recovery (DR)</a:t>
              </a:r>
              <a:endParaRPr lang="zh-CN" altLang="en-US" sz="1200" b="1" dirty="0">
                <a:latin typeface="+mn-ea"/>
                <a:ea typeface="+mn-ea"/>
                <a:cs typeface="Arial" pitchFamily="34" charset="0"/>
                <a:sym typeface="Arial"/>
              </a:endParaRPr>
            </a:p>
          </p:txBody>
        </p:sp>
        <p:sp>
          <p:nvSpPr>
            <p:cNvPr id="28" name="同侧圆角矩形 27"/>
            <p:cNvSpPr/>
            <p:nvPr/>
          </p:nvSpPr>
          <p:spPr bwMode="auto">
            <a:xfrm>
              <a:off x="2422526" y="4768769"/>
              <a:ext cx="1393390" cy="1339849"/>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lIns="68552" tIns="34276" rIns="68552" bIns="34276" anchor="ctr" anchorCtr="0"/>
            <a:lstStyle/>
            <a:p>
              <a:pPr eaLnBrk="0" hangingPunct="0">
                <a:buClr>
                  <a:srgbClr val="990000"/>
                </a:buClr>
                <a:buSzPct val="60000"/>
                <a:defRPr/>
              </a:pPr>
              <a:r>
                <a:rPr lang="en-US" altLang="zh-CN" sz="1200" b="1" dirty="0">
                  <a:latin typeface="+mn-ea"/>
                  <a:ea typeface="+mn-ea"/>
                  <a:cs typeface="Arial" pitchFamily="34" charset="0"/>
                  <a:sym typeface="Arial"/>
                </a:rPr>
                <a:t>Online deduplication and compression</a:t>
              </a:r>
            </a:p>
            <a:p>
              <a:pPr eaLnBrk="0" hangingPunct="0">
                <a:lnSpc>
                  <a:spcPct val="150000"/>
                </a:lnSpc>
                <a:buClr>
                  <a:srgbClr val="990000"/>
                </a:buClr>
                <a:buSzPct val="60000"/>
                <a:defRPr/>
              </a:pPr>
              <a:r>
                <a:rPr lang="en-US" altLang="zh-CN" sz="1200" dirty="0">
                  <a:latin typeface="+mn-ea"/>
                  <a:ea typeface="+mn-ea"/>
                  <a:cs typeface="Arial" pitchFamily="34" charset="0"/>
                </a:rPr>
                <a:t>Higher storage resource utilization</a:t>
              </a:r>
              <a:endParaRPr lang="zh-CN" altLang="en-US" sz="1200" b="1" dirty="0">
                <a:solidFill>
                  <a:srgbClr val="000000"/>
                </a:solidFill>
                <a:latin typeface="+mn-ea"/>
                <a:ea typeface="+mn-ea"/>
                <a:cs typeface="Arial" pitchFamily="34" charset="0"/>
                <a:sym typeface="Arial"/>
              </a:endParaRPr>
            </a:p>
          </p:txBody>
        </p:sp>
        <p:pic>
          <p:nvPicPr>
            <p:cNvPr id="1413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789040"/>
              <a:ext cx="655638" cy="679449"/>
            </a:xfrm>
            <a:prstGeom prst="rect">
              <a:avLst/>
            </a:prstGeom>
            <a:noFill/>
            <a:ln w="9525">
              <a:noFill/>
              <a:miter lim="800000"/>
              <a:headEnd/>
              <a:tailEnd/>
            </a:ln>
          </p:spPr>
        </p:pic>
        <p:sp>
          <p:nvSpPr>
            <p:cNvPr id="19" name="同侧圆角矩形 18"/>
            <p:cNvSpPr/>
            <p:nvPr/>
          </p:nvSpPr>
          <p:spPr bwMode="auto">
            <a:xfrm>
              <a:off x="755650" y="4758184"/>
              <a:ext cx="1404081" cy="1341967"/>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lIns="68552" tIns="34276" rIns="68552" bIns="34276" anchor="ctr"/>
            <a:lstStyle/>
            <a:p>
              <a:pPr eaLnBrk="0" hangingPunct="0">
                <a:buClr>
                  <a:srgbClr val="990000"/>
                </a:buClr>
                <a:buSzPct val="60000"/>
                <a:buFont typeface="Wingdings" pitchFamily="2" charset="2"/>
                <a:buNone/>
                <a:defRPr/>
              </a:pPr>
              <a:r>
                <a:rPr lang="en-US" altLang="zh-CN" sz="1200" b="1" dirty="0">
                  <a:latin typeface="+mn-ea"/>
                  <a:ea typeface="+mn-ea"/>
                  <a:cs typeface="Arial" pitchFamily="34" charset="0"/>
                  <a:sym typeface="Arial"/>
                </a:rPr>
                <a:t>Up to </a:t>
              </a:r>
              <a:r>
                <a:rPr lang="en-US" altLang="zh-CN" sz="1200" b="1" dirty="0" smtClean="0">
                  <a:latin typeface="+mn-ea"/>
                  <a:ea typeface="+mn-ea"/>
                  <a:cs typeface="Arial" pitchFamily="34" charset="0"/>
                  <a:sym typeface="Arial"/>
                </a:rPr>
                <a:t>sixteen </a:t>
              </a:r>
              <a:r>
                <a:rPr lang="en-US" altLang="zh-CN" sz="1200" b="1" dirty="0">
                  <a:latin typeface="+mn-ea"/>
                  <a:ea typeface="+mn-ea"/>
                  <a:cs typeface="Arial" pitchFamily="34" charset="0"/>
                  <a:sym typeface="Arial"/>
                </a:rPr>
                <a:t>controllers</a:t>
              </a:r>
              <a:endParaRPr lang="en-US" altLang="zh-CN" sz="1200" dirty="0">
                <a:latin typeface="+mn-ea"/>
                <a:ea typeface="+mn-ea"/>
                <a:cs typeface="Arial" pitchFamily="34" charset="0"/>
                <a:sym typeface="Arial"/>
              </a:endParaRPr>
            </a:p>
            <a:p>
              <a:pPr eaLnBrk="0" hangingPunct="0">
                <a:buClr>
                  <a:srgbClr val="990000"/>
                </a:buClr>
                <a:buSzPct val="60000"/>
                <a:defRPr/>
              </a:pPr>
              <a:endParaRPr lang="en-US" altLang="zh-CN" sz="1200" dirty="0">
                <a:latin typeface="+mn-ea"/>
                <a:ea typeface="+mn-ea"/>
                <a:cs typeface="Arial" pitchFamily="34" charset="0"/>
              </a:endParaRPr>
            </a:p>
            <a:p>
              <a:pPr eaLnBrk="0" hangingPunct="0">
                <a:buClr>
                  <a:srgbClr val="990000"/>
                </a:buClr>
                <a:buSzPct val="60000"/>
                <a:defRPr/>
              </a:pPr>
              <a:r>
                <a:rPr lang="en-US" altLang="zh-CN" sz="1200" dirty="0">
                  <a:latin typeface="+mn-ea"/>
                  <a:ea typeface="+mn-ea"/>
                  <a:cs typeface="Arial" pitchFamily="34" charset="0"/>
                </a:rPr>
                <a:t>IP Scale-out and load balancing</a:t>
              </a:r>
              <a:endParaRPr lang="zh-CN" altLang="en-US" sz="1200" b="1" dirty="0">
                <a:solidFill>
                  <a:srgbClr val="000000"/>
                </a:solidFill>
                <a:latin typeface="+mn-ea"/>
                <a:ea typeface="+mn-ea"/>
                <a:cs typeface="Arial" pitchFamily="34" charset="0"/>
                <a:sym typeface="Arial"/>
              </a:endParaRPr>
            </a:p>
          </p:txBody>
        </p:sp>
        <p:pic>
          <p:nvPicPr>
            <p:cNvPr id="141328" name="图片 65" descr="C:\Users\c90006276.CHINA\Desktop\V3产品 组图面板更换 小文件.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401" y="1636102"/>
              <a:ext cx="3116263" cy="2527300"/>
            </a:xfrm>
            <a:prstGeom prst="rect">
              <a:avLst/>
            </a:prstGeom>
            <a:noFill/>
            <a:ln w="9525">
              <a:noFill/>
              <a:miter lim="800000"/>
              <a:headEnd/>
              <a:tailEnd/>
            </a:ln>
          </p:spPr>
        </p:pic>
      </p:grpSp>
      <p:sp>
        <p:nvSpPr>
          <p:cNvPr id="7" name="文本占位符 6"/>
          <p:cNvSpPr>
            <a:spLocks noGrp="1"/>
          </p:cNvSpPr>
          <p:nvPr>
            <p:ph type="body" sz="quarter" idx="12"/>
          </p:nvPr>
        </p:nvSpPr>
        <p:spPr>
          <a:xfrm>
            <a:off x="1595500" y="410400"/>
            <a:ext cx="9831600" cy="639559"/>
          </a:xfrm>
        </p:spPr>
        <p:txBody>
          <a:bodyPr/>
          <a:lstStyle/>
          <a:p>
            <a:r>
              <a:rPr lang="en-US" altLang="zh-CN" dirty="0"/>
              <a:t>Product </a:t>
            </a:r>
            <a:r>
              <a:rPr lang="en-US" altLang="zh-CN" dirty="0" smtClean="0"/>
              <a:t>Positioning</a:t>
            </a:r>
            <a:endParaRPr lang="en-US" altLang="zh-CN" dirty="0"/>
          </a:p>
        </p:txBody>
      </p:sp>
    </p:spTree>
    <p:extLst>
      <p:ext uri="{BB962C8B-B14F-4D97-AF65-F5344CB8AC3E}">
        <p14:creationId xmlns:p14="http://schemas.microsoft.com/office/powerpoint/2010/main" val="2304743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What are the common storage technologies used in Huawei's storage solutions</a:t>
            </a:r>
            <a:r>
              <a:rPr lang="en-US" altLang="zh-CN" dirty="0" smtClean="0"/>
              <a:t>?</a:t>
            </a:r>
          </a:p>
          <a:p>
            <a:r>
              <a:rPr lang="en-US" altLang="zh-CN" dirty="0"/>
              <a:t>What is the product positioning of </a:t>
            </a:r>
            <a:r>
              <a:rPr lang="en-US" altLang="zh-CN" dirty="0" err="1"/>
              <a:t>OceanStor</a:t>
            </a:r>
            <a:r>
              <a:rPr lang="en-US" altLang="zh-CN" dirty="0"/>
              <a:t> V5 storage?</a:t>
            </a:r>
            <a:endParaRPr lang="zh-CN" altLang="en-US" dirty="0"/>
          </a:p>
        </p:txBody>
      </p:sp>
    </p:spTree>
    <p:extLst>
      <p:ext uri="{BB962C8B-B14F-4D97-AF65-F5344CB8AC3E}">
        <p14:creationId xmlns:p14="http://schemas.microsoft.com/office/powerpoint/2010/main" val="37464212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quarter" idx="11"/>
          </p:nvPr>
        </p:nvSpPr>
        <p:spPr/>
        <p:txBody>
          <a:bodyPr/>
          <a:lstStyle/>
          <a:p>
            <a:r>
              <a:rPr lang="en-US" altLang="zh-CN" smtClean="0"/>
              <a:t>Product positioning</a:t>
            </a:r>
          </a:p>
          <a:p>
            <a:r>
              <a:rPr lang="en-US" altLang="zh-CN" smtClean="0"/>
              <a:t>Hardware introduction</a:t>
            </a:r>
          </a:p>
          <a:p>
            <a:r>
              <a:rPr lang="en-US" altLang="zh-CN" smtClean="0"/>
              <a:t>Routine Operation and Maintenance of the Information Collection Tool.</a:t>
            </a:r>
          </a:p>
          <a:p>
            <a:r>
              <a:rPr lang="en-US" altLang="zh-CN" smtClean="0"/>
              <a:t>Routine Operation and Maintenance of the Inspection Tool.</a:t>
            </a:r>
          </a:p>
          <a:p>
            <a:r>
              <a:rPr lang="en-US" altLang="zh-CN" smtClean="0"/>
              <a:t>Routine Operation and Maintenance of the FRU Replacement Tool.</a:t>
            </a:r>
          </a:p>
          <a:p>
            <a:r>
              <a:rPr lang="en-US" altLang="zh-CN" smtClean="0"/>
              <a:t>Routine Operation and Maintenance of the Upgrade Tool.</a:t>
            </a:r>
            <a:endParaRPr lang="en-US" altLang="zh-CN" dirty="0"/>
          </a:p>
        </p:txBody>
      </p:sp>
    </p:spTree>
    <p:extLst>
      <p:ext uri="{BB962C8B-B14F-4D97-AF65-F5344CB8AC3E}">
        <p14:creationId xmlns:p14="http://schemas.microsoft.com/office/powerpoint/2010/main" val="31266419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Huawei Learning Website</a:t>
            </a:r>
          </a:p>
          <a:p>
            <a:pPr lvl="1"/>
            <a:r>
              <a:rPr lang="en-US" altLang="zh-CN" dirty="0" smtClean="0">
                <a:latin typeface="微软雅黑" panose="020B0503020204020204" pitchFamily="34" charset="-122"/>
                <a:ea typeface="微软雅黑" panose="020B0503020204020204" pitchFamily="34" charset="-122"/>
              </a:rPr>
              <a:t>http://support.huawei.com/learning/Index!toTrainIndex</a:t>
            </a:r>
          </a:p>
          <a:p>
            <a:r>
              <a:rPr lang="en-US" altLang="zh-CN" dirty="0" smtClean="0">
                <a:latin typeface="微软雅黑" panose="020B0503020204020204" pitchFamily="34" charset="-122"/>
                <a:ea typeface="微软雅黑" panose="020B0503020204020204" pitchFamily="34" charset="-122"/>
              </a:rPr>
              <a:t>Huawei Support Case Library</a:t>
            </a:r>
          </a:p>
          <a:p>
            <a:pPr lvl="1"/>
            <a:r>
              <a:rPr lang="en-US" altLang="zh-CN" dirty="0" smtClean="0">
                <a:latin typeface="微软雅黑" panose="020B0503020204020204" pitchFamily="34" charset="-122"/>
                <a:ea typeface="微软雅黑" panose="020B0503020204020204" pitchFamily="34" charset="-122"/>
              </a:rPr>
              <a:t>http://support.huawei.com/enterprise/servicecenter?lang=zh</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65171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a:extLst>
              <a:ext uri="{FF2B5EF4-FFF2-40B4-BE49-F238E27FC236}">
                <a16:creationId xmlns:a16="http://schemas.microsoft.com/office/drawing/2014/main" xmlns="" id="{AE58B7BA-7E16-437F-B7AB-84C001B5A48B}"/>
              </a:ext>
            </a:extLst>
          </p:cNvPr>
          <p:cNvSpPr>
            <a:spLocks noGrp="1"/>
          </p:cNvSpPr>
          <p:nvPr>
            <p:ph type="body" sz="quarter" idx="10"/>
          </p:nvPr>
        </p:nvSpPr>
        <p:spPr/>
        <p:txBody>
          <a:bodyPr/>
          <a:lstStyle/>
          <a:p>
            <a:r>
              <a:rPr lang="en-US" altLang="zh-CN" dirty="0" smtClean="0">
                <a:latin typeface="微软雅黑" panose="020B0503020204020204" pitchFamily="34" charset="-122"/>
                <a:ea typeface="微软雅黑" panose="020B0503020204020204" pitchFamily="34" charset="-122"/>
              </a:rPr>
              <a:t>Cloud DC solution</a:t>
            </a:r>
          </a:p>
          <a:p>
            <a:pPr lvl="1"/>
            <a:r>
              <a:rPr lang="en-US" altLang="zh-CN" dirty="0" smtClean="0">
                <a:latin typeface="微软雅黑" panose="020B0503020204020204" pitchFamily="34" charset="-122"/>
                <a:ea typeface="微软雅黑" panose="020B0503020204020204" pitchFamily="34" charset="-122"/>
              </a:rPr>
              <a:t>http://e.huawei.com/cn/solutions/business-needs/data-center</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95789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0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08063" y="1261255"/>
            <a:ext cx="10291671" cy="5120494"/>
            <a:chOff x="2268598" y="1373015"/>
            <a:chExt cx="7859653" cy="4671491"/>
          </a:xfrm>
        </p:grpSpPr>
        <p:sp>
          <p:nvSpPr>
            <p:cNvPr id="58" name="矩形 57"/>
            <p:cNvSpPr/>
            <p:nvPr/>
          </p:nvSpPr>
          <p:spPr bwMode="auto">
            <a:xfrm>
              <a:off x="5159896" y="1893304"/>
              <a:ext cx="893662" cy="1359512"/>
            </a:xfrm>
            <a:prstGeom prst="rect">
              <a:avLst/>
            </a:prstGeom>
            <a:solidFill>
              <a:schemeClr val="tx1">
                <a:lumMod val="40000"/>
                <a:lumOff val="60000"/>
                <a:alpha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latin typeface="+mn-ea"/>
                <a:ea typeface="+mn-ea"/>
                <a:cs typeface="Arial" pitchFamily="34" charset="0"/>
                <a:sym typeface="Arial"/>
              </a:endParaRPr>
            </a:p>
          </p:txBody>
        </p:sp>
        <p:sp>
          <p:nvSpPr>
            <p:cNvPr id="59" name="矩形 58"/>
            <p:cNvSpPr/>
            <p:nvPr/>
          </p:nvSpPr>
          <p:spPr bwMode="auto">
            <a:xfrm>
              <a:off x="6071309" y="1925186"/>
              <a:ext cx="993600" cy="1327630"/>
            </a:xfrm>
            <a:prstGeom prst="rect">
              <a:avLst/>
            </a:prstGeom>
            <a:solidFill>
              <a:schemeClr val="tx1">
                <a:lumMod val="40000"/>
                <a:lumOff val="60000"/>
                <a:alpha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latin typeface="+mn-ea"/>
                <a:ea typeface="+mn-ea"/>
                <a:cs typeface="Arial" pitchFamily="34" charset="0"/>
                <a:sym typeface="Arial"/>
              </a:endParaRPr>
            </a:p>
          </p:txBody>
        </p:sp>
        <p:sp>
          <p:nvSpPr>
            <p:cNvPr id="8" name="TextBox 7"/>
            <p:cNvSpPr txBox="1"/>
            <p:nvPr/>
          </p:nvSpPr>
          <p:spPr>
            <a:xfrm>
              <a:off x="6232860" y="2296183"/>
              <a:ext cx="630849" cy="400065"/>
            </a:xfrm>
            <a:prstGeom prst="rect">
              <a:avLst/>
            </a:prstGeom>
            <a:noFill/>
          </p:spPr>
          <p:txBody>
            <a:bodyPr wrap="none" lIns="68513" tIns="34258" rIns="68513" bIns="34258" rtlCol="0">
              <a:spAutoFit/>
            </a:bodyPr>
            <a:lstStyle/>
            <a:p>
              <a:pPr algn="just">
                <a:spcAft>
                  <a:spcPts val="0"/>
                </a:spcAft>
              </a:pPr>
              <a:r>
                <a:rPr lang="en-US" altLang="zh-CN" sz="1200" dirty="0">
                  <a:latin typeface="+mn-ea"/>
                  <a:ea typeface="+mn-ea"/>
                  <a:cs typeface="Times New Roman"/>
                  <a:sym typeface="Arial"/>
                </a:rPr>
                <a:t>18800 </a:t>
              </a:r>
              <a:r>
                <a:rPr lang="en-US" altLang="zh-CN" sz="1200" dirty="0" smtClean="0">
                  <a:latin typeface="+mn-ea"/>
                  <a:ea typeface="+mn-ea"/>
                  <a:cs typeface="Times New Roman"/>
                  <a:sym typeface="Arial"/>
                </a:rPr>
                <a:t>V5</a:t>
              </a:r>
              <a:endParaRPr lang="en-US" altLang="zh-CN" sz="1200" dirty="0" smtClean="0">
                <a:latin typeface="+mn-ea"/>
                <a:ea typeface="+mn-ea"/>
                <a:cs typeface="Arial" pitchFamily="34" charset="0"/>
                <a:sym typeface="Arial"/>
              </a:endParaRPr>
            </a:p>
            <a:p>
              <a:pPr algn="just">
                <a:spcAft>
                  <a:spcPts val="0"/>
                </a:spcAft>
              </a:pPr>
              <a:r>
                <a:rPr lang="en-US" altLang="zh-CN" sz="1200" dirty="0" smtClean="0">
                  <a:latin typeface="+mn-ea"/>
                  <a:ea typeface="+mn-ea"/>
                  <a:cs typeface="Arial" pitchFamily="34" charset="0"/>
                  <a:sym typeface="Arial"/>
                </a:rPr>
                <a:t>6800 V5</a:t>
              </a:r>
              <a:endParaRPr lang="zh-CN" altLang="zh-CN" sz="1200" dirty="0">
                <a:latin typeface="+mn-ea"/>
                <a:ea typeface="+mn-ea"/>
                <a:cs typeface="Arial" pitchFamily="34" charset="0"/>
                <a:sym typeface="Arial"/>
              </a:endParaRPr>
            </a:p>
          </p:txBody>
        </p:sp>
        <p:sp>
          <p:nvSpPr>
            <p:cNvPr id="7" name="矩形 6"/>
            <p:cNvSpPr/>
            <p:nvPr/>
          </p:nvSpPr>
          <p:spPr>
            <a:xfrm>
              <a:off x="5268050" y="2350365"/>
              <a:ext cx="673696" cy="400065"/>
            </a:xfrm>
            <a:prstGeom prst="rect">
              <a:avLst/>
            </a:prstGeom>
            <a:noFill/>
          </p:spPr>
          <p:txBody>
            <a:bodyPr wrap="none" lIns="68513" tIns="34258" rIns="68513" bIns="34258">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High-end </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storage</a:t>
              </a:r>
              <a:endParaRPr kumimoji="1" lang="zh-CN" altLang="en-US" sz="1200" dirty="0">
                <a:solidFill>
                  <a:srgbClr val="2D2015"/>
                </a:solidFill>
                <a:latin typeface="+mn-ea"/>
                <a:ea typeface="+mn-ea"/>
                <a:cs typeface="Arial" pitchFamily="34" charset="0"/>
                <a:sym typeface="Arial"/>
              </a:endParaRPr>
            </a:p>
          </p:txBody>
        </p:sp>
        <p:sp>
          <p:nvSpPr>
            <p:cNvPr id="80" name="矩形 79"/>
            <p:cNvSpPr/>
            <p:nvPr/>
          </p:nvSpPr>
          <p:spPr bwMode="auto">
            <a:xfrm flipH="1">
              <a:off x="5171949" y="1373015"/>
              <a:ext cx="4956301" cy="516939"/>
            </a:xfrm>
            <a:prstGeom prst="rect">
              <a:avLst/>
            </a:prstGeom>
            <a:solidFill>
              <a:srgbClr val="0070C0"/>
            </a:solidFill>
            <a:ln w="63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p>
              <a:endParaRPr lang="zh-CN" altLang="en-US" sz="1200" dirty="0">
                <a:solidFill>
                  <a:srgbClr val="FFFFFF"/>
                </a:solidFill>
                <a:latin typeface="+mn-ea"/>
                <a:ea typeface="+mn-ea"/>
                <a:cs typeface="Arial" pitchFamily="34" charset="0"/>
                <a:sym typeface="Arial"/>
              </a:endParaRPr>
            </a:p>
          </p:txBody>
        </p:sp>
        <p:sp>
          <p:nvSpPr>
            <p:cNvPr id="9" name="矩形 8"/>
            <p:cNvSpPr/>
            <p:nvPr/>
          </p:nvSpPr>
          <p:spPr bwMode="auto">
            <a:xfrm>
              <a:off x="6306501" y="1498733"/>
              <a:ext cx="485169" cy="231591"/>
            </a:xfrm>
            <a:prstGeom prst="rect">
              <a:avLst/>
            </a:prstGeom>
            <a:noFill/>
            <a:ln w="9525" cap="flat" cmpd="sng" algn="ctr">
              <a:noFill/>
              <a:prstDash val="solid"/>
              <a:round/>
              <a:headEnd type="none" w="med" len="med"/>
              <a:tailEnd type="none" w="med" len="med"/>
            </a:ln>
            <a:effectLst/>
          </p:spPr>
          <p:txBody>
            <a:bodyPr vert="horz" wrap="none" lIns="68513" tIns="34258" rIns="68513" bIns="34258" numCol="1" rtlCol="0" anchor="t" anchorCtr="0" compatLnSpc="1">
              <a:prstTxWarp prst="textNoShape">
                <a:avLst/>
              </a:prstTxWarp>
              <a:spAutoFit/>
            </a:bodyPr>
            <a:lstStyle/>
            <a:p>
              <a:pPr algn="ctr" defTabSz="685132" fontAlgn="auto">
                <a:spcBef>
                  <a:spcPts val="0"/>
                </a:spcBef>
                <a:spcAft>
                  <a:spcPts val="0"/>
                </a:spcAft>
                <a:buClr>
                  <a:srgbClr val="CC9900"/>
                </a:buClr>
                <a:defRPr/>
              </a:pPr>
              <a:r>
                <a:rPr kumimoji="1" lang="en-US" altLang="zh-CN"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rPr>
                <a:t>Model</a:t>
              </a:r>
              <a:endParaRPr kumimoji="1" lang="zh-CN" altLang="en-US"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endParaRPr>
            </a:p>
          </p:txBody>
        </p:sp>
        <p:sp>
          <p:nvSpPr>
            <p:cNvPr id="61" name="矩形 60"/>
            <p:cNvSpPr/>
            <p:nvPr/>
          </p:nvSpPr>
          <p:spPr bwMode="auto">
            <a:xfrm>
              <a:off x="7077879" y="1909081"/>
              <a:ext cx="1692286" cy="1343734"/>
            </a:xfrm>
            <a:prstGeom prst="rect">
              <a:avLst/>
            </a:prstGeom>
            <a:solidFill>
              <a:schemeClr val="tx1">
                <a:lumMod val="40000"/>
                <a:lumOff val="60000"/>
                <a:alpha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effectLst>
                  <a:outerShdw blurRad="38100" dist="38100" dir="2700000" algn="tl">
                    <a:srgbClr val="000000">
                      <a:alpha val="43137"/>
                    </a:srgbClr>
                  </a:outerShdw>
                </a:effectLst>
                <a:latin typeface="+mn-ea"/>
                <a:ea typeface="+mn-ea"/>
                <a:cs typeface="Arial" pitchFamily="34" charset="0"/>
                <a:sym typeface="Arial"/>
              </a:endParaRPr>
            </a:p>
          </p:txBody>
        </p:sp>
        <p:sp>
          <p:nvSpPr>
            <p:cNvPr id="48" name="矩形 47"/>
            <p:cNvSpPr/>
            <p:nvPr/>
          </p:nvSpPr>
          <p:spPr bwMode="auto">
            <a:xfrm>
              <a:off x="8788053" y="1933396"/>
              <a:ext cx="1340198" cy="1319420"/>
            </a:xfrm>
            <a:prstGeom prst="rect">
              <a:avLst/>
            </a:prstGeom>
            <a:solidFill>
              <a:schemeClr val="tx1">
                <a:lumMod val="40000"/>
                <a:lumOff val="60000"/>
                <a:alpha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marL="91440" indent="-91440" algn="just" defTabSz="914013">
                <a:tabLst>
                  <a:tab pos="91440" algn="l"/>
                </a:tabLst>
              </a:pPr>
              <a:endParaRPr lang="en-US" altLang="zh-CN" sz="1100" dirty="0">
                <a:latin typeface="+mn-ea"/>
                <a:ea typeface="+mn-ea"/>
                <a:cs typeface="Arial" pitchFamily="34" charset="0"/>
                <a:sym typeface="Arial"/>
              </a:endParaRPr>
            </a:p>
            <a:p>
              <a:pPr marL="91440" indent="-91440" algn="just" defTabSz="914013">
                <a:tabLst>
                  <a:tab pos="91440" algn="l"/>
                </a:tabLst>
              </a:pPr>
              <a:r>
                <a:rPr lang="en-US" altLang="zh-CN" sz="1100" dirty="0">
                  <a:latin typeface="+mn-ea"/>
                  <a:ea typeface="+mn-ea"/>
                  <a:cs typeface="Arial" pitchFamily="34" charset="0"/>
                  <a:sym typeface="Arial"/>
                </a:rPr>
                <a:t>Large-scale consolidation</a:t>
              </a:r>
              <a:endParaRPr lang="zh-CN" altLang="en-US" sz="1100" dirty="0">
                <a:latin typeface="+mn-ea"/>
                <a:ea typeface="+mn-ea"/>
                <a:cs typeface="Arial" pitchFamily="34" charset="0"/>
                <a:sym typeface="Arial"/>
              </a:endParaRPr>
            </a:p>
            <a:p>
              <a:pPr marL="91440" indent="-91440" defTabSz="914013">
                <a:tabLst>
                  <a:tab pos="91440" algn="l"/>
                </a:tabLst>
              </a:pPr>
              <a:r>
                <a:rPr lang="en-US" altLang="zh-CN" sz="1100" dirty="0">
                  <a:latin typeface="+mn-ea"/>
                  <a:ea typeface="+mn-ea"/>
                  <a:cs typeface="Arial" pitchFamily="34" charset="0"/>
                  <a:sym typeface="Arial"/>
                </a:rPr>
                <a:t>Layer 1 application </a:t>
              </a:r>
            </a:p>
            <a:p>
              <a:pPr marL="91440" indent="-91440" defTabSz="914013">
                <a:tabLst>
                  <a:tab pos="91440" algn="l"/>
                </a:tabLst>
              </a:pPr>
              <a:r>
                <a:rPr lang="en-US" altLang="zh-CN" sz="1100" dirty="0">
                  <a:latin typeface="+mn-ea"/>
                  <a:ea typeface="+mn-ea"/>
                  <a:cs typeface="Arial" pitchFamily="34" charset="0"/>
                  <a:sym typeface="Arial"/>
                </a:rPr>
                <a:t>virtualization</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Mixed workloads </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Multiple application </a:t>
              </a:r>
            </a:p>
            <a:p>
              <a:pPr marL="91440" indent="-91440" algn="just" defTabSz="914013">
                <a:tabLst>
                  <a:tab pos="91440" algn="l"/>
                </a:tabLst>
              </a:pPr>
              <a:r>
                <a:rPr lang="en-US" altLang="en-US" sz="1100" dirty="0">
                  <a:latin typeface="+mn-ea"/>
                  <a:ea typeface="+mn-ea"/>
                  <a:cs typeface="Arial" pitchFamily="34" charset="0"/>
                  <a:sym typeface="Arial"/>
                </a:rPr>
                <a:t>programs</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zh-CN" sz="1100" dirty="0">
                  <a:latin typeface="+mn-ea"/>
                  <a:ea typeface="+mn-ea"/>
                  <a:cs typeface="Arial" pitchFamily="34" charset="0"/>
                  <a:sym typeface="Arial"/>
                </a:rPr>
                <a:t>High-performance </a:t>
              </a:r>
            </a:p>
            <a:p>
              <a:pPr marL="91440" indent="-91440" algn="just" defTabSz="914013">
                <a:tabLst>
                  <a:tab pos="91440" algn="l"/>
                </a:tabLst>
              </a:pPr>
              <a:r>
                <a:rPr lang="en-US" altLang="zh-CN" sz="1100" dirty="0">
                  <a:latin typeface="+mn-ea"/>
                  <a:ea typeface="+mn-ea"/>
                  <a:cs typeface="Arial" pitchFamily="34" charset="0"/>
                  <a:sym typeface="Arial"/>
                </a:rPr>
                <a:t>application programs</a:t>
              </a:r>
              <a:endParaRPr lang="zh-CN" altLang="en-US" sz="1100" dirty="0">
                <a:latin typeface="+mn-ea"/>
                <a:ea typeface="+mn-ea"/>
                <a:cs typeface="Arial" pitchFamily="34" charset="0"/>
                <a:sym typeface="Arial"/>
              </a:endParaRPr>
            </a:p>
            <a:p>
              <a:pPr algn="ctr" defTabSz="685132" fontAlgn="auto">
                <a:spcBef>
                  <a:spcPts val="0"/>
                </a:spcBef>
                <a:spcAft>
                  <a:spcPts val="0"/>
                </a:spcAft>
              </a:pPr>
              <a:endParaRPr kumimoji="1" lang="zh-CN" altLang="en-US" sz="1100" dirty="0">
                <a:solidFill>
                  <a:srgbClr val="0070C0"/>
                </a:solidFill>
                <a:effectLst>
                  <a:outerShdw blurRad="38100" dist="38100" dir="2700000" algn="tl">
                    <a:srgbClr val="000000">
                      <a:alpha val="43137"/>
                    </a:srgbClr>
                  </a:outerShdw>
                </a:effectLst>
                <a:latin typeface="+mn-ea"/>
                <a:ea typeface="+mn-ea"/>
                <a:cs typeface="Arial" pitchFamily="34" charset="0"/>
                <a:sym typeface="Arial"/>
              </a:endParaRPr>
            </a:p>
          </p:txBody>
        </p:sp>
        <p:sp>
          <p:nvSpPr>
            <p:cNvPr id="64" name="矩形 63"/>
            <p:cNvSpPr/>
            <p:nvPr/>
          </p:nvSpPr>
          <p:spPr bwMode="auto">
            <a:xfrm>
              <a:off x="5159896" y="3281493"/>
              <a:ext cx="893662" cy="1439556"/>
            </a:xfrm>
            <a:prstGeom prst="rect">
              <a:avLst/>
            </a:prstGeom>
            <a:solidFill>
              <a:srgbClr val="C5D0FF"/>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latin typeface="+mn-ea"/>
                <a:ea typeface="+mn-ea"/>
                <a:cs typeface="Arial" pitchFamily="34" charset="0"/>
                <a:sym typeface="Arial"/>
              </a:endParaRPr>
            </a:p>
          </p:txBody>
        </p:sp>
        <p:sp>
          <p:nvSpPr>
            <p:cNvPr id="65" name="矩形 64"/>
            <p:cNvSpPr/>
            <p:nvPr/>
          </p:nvSpPr>
          <p:spPr bwMode="auto">
            <a:xfrm>
              <a:off x="6069767" y="3281493"/>
              <a:ext cx="993600" cy="1439556"/>
            </a:xfrm>
            <a:prstGeom prst="rect">
              <a:avLst/>
            </a:prstGeom>
            <a:solidFill>
              <a:srgbClr val="C5D0FF"/>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just">
                <a:spcAft>
                  <a:spcPts val="0"/>
                </a:spcAft>
              </a:pPr>
              <a:r>
                <a:rPr lang="en-US" altLang="zh-CN" sz="1200" dirty="0">
                  <a:latin typeface="+mn-ea"/>
                  <a:ea typeface="+mn-ea"/>
                  <a:cs typeface="Arial" pitchFamily="34" charset="0"/>
                  <a:sym typeface="Arial"/>
                </a:rPr>
                <a:t>   5800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a:p>
              <a:pPr algn="just">
                <a:spcAft>
                  <a:spcPts val="0"/>
                </a:spcAft>
              </a:pPr>
              <a:r>
                <a:rPr lang="en-US" altLang="zh-CN" sz="1200" dirty="0">
                  <a:latin typeface="+mn-ea"/>
                  <a:ea typeface="+mn-ea"/>
                  <a:cs typeface="Arial" pitchFamily="34" charset="0"/>
                  <a:sym typeface="Arial"/>
                </a:rPr>
                <a:t>   5600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a:p>
              <a:pPr algn="just">
                <a:spcAft>
                  <a:spcPts val="0"/>
                </a:spcAft>
              </a:pPr>
              <a:r>
                <a:rPr lang="en-US" altLang="zh-CN" sz="1200" dirty="0">
                  <a:latin typeface="+mn-ea"/>
                  <a:ea typeface="+mn-ea"/>
                  <a:cs typeface="Arial" pitchFamily="34" charset="0"/>
                  <a:sym typeface="Arial"/>
                </a:rPr>
                <a:t>   5500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a:p>
              <a:pPr algn="just">
                <a:spcAft>
                  <a:spcPts val="0"/>
                </a:spcAft>
              </a:pPr>
              <a:r>
                <a:rPr lang="en-US" altLang="zh-CN" sz="1200" dirty="0">
                  <a:latin typeface="+mn-ea"/>
                  <a:ea typeface="+mn-ea"/>
                  <a:cs typeface="Arial" pitchFamily="34" charset="0"/>
                  <a:sym typeface="Arial"/>
                </a:rPr>
                <a:t>   5300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p:txBody>
        </p:sp>
        <p:sp>
          <p:nvSpPr>
            <p:cNvPr id="69" name="矩形 68"/>
            <p:cNvSpPr/>
            <p:nvPr/>
          </p:nvSpPr>
          <p:spPr bwMode="auto">
            <a:xfrm>
              <a:off x="5159896" y="4745494"/>
              <a:ext cx="893662" cy="1223622"/>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latin typeface="+mn-ea"/>
                <a:ea typeface="+mn-ea"/>
                <a:cs typeface="Arial" pitchFamily="34" charset="0"/>
                <a:sym typeface="Arial"/>
              </a:endParaRPr>
            </a:p>
          </p:txBody>
        </p:sp>
        <p:sp>
          <p:nvSpPr>
            <p:cNvPr id="70" name="矩形 69"/>
            <p:cNvSpPr/>
            <p:nvPr/>
          </p:nvSpPr>
          <p:spPr bwMode="auto">
            <a:xfrm>
              <a:off x="6062683" y="4745494"/>
              <a:ext cx="993600" cy="1223622"/>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2D2015"/>
                </a:solidFill>
                <a:latin typeface="+mn-ea"/>
                <a:ea typeface="+mn-ea"/>
                <a:cs typeface="Arial" pitchFamily="34" charset="0"/>
                <a:sym typeface="Arial"/>
              </a:endParaRPr>
            </a:p>
          </p:txBody>
        </p:sp>
        <p:sp>
          <p:nvSpPr>
            <p:cNvPr id="18" name="矩形 17"/>
            <p:cNvSpPr/>
            <p:nvPr/>
          </p:nvSpPr>
          <p:spPr>
            <a:xfrm>
              <a:off x="5217146" y="3872690"/>
              <a:ext cx="736145" cy="400074"/>
            </a:xfrm>
            <a:prstGeom prst="rect">
              <a:avLst/>
            </a:prstGeom>
            <a:solidFill>
              <a:srgbClr val="C5D0FF"/>
            </a:solidFill>
          </p:spPr>
          <p:txBody>
            <a:bodyPr wrap="none" lIns="68523" tIns="34263" rIns="68523" bIns="34263">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Mid-range </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storage</a:t>
              </a:r>
              <a:endParaRPr kumimoji="1" lang="zh-CN" altLang="en-US" sz="1200" dirty="0">
                <a:solidFill>
                  <a:srgbClr val="2D2015"/>
                </a:solidFill>
                <a:latin typeface="+mn-ea"/>
                <a:ea typeface="+mn-ea"/>
                <a:cs typeface="Arial" pitchFamily="34" charset="0"/>
                <a:sym typeface="Arial"/>
              </a:endParaRPr>
            </a:p>
          </p:txBody>
        </p:sp>
        <p:sp>
          <p:nvSpPr>
            <p:cNvPr id="14" name="矩形 13"/>
            <p:cNvSpPr/>
            <p:nvPr/>
          </p:nvSpPr>
          <p:spPr>
            <a:xfrm>
              <a:off x="5257385" y="5238497"/>
              <a:ext cx="741727" cy="400074"/>
            </a:xfrm>
            <a:prstGeom prst="rect">
              <a:avLst/>
            </a:prstGeom>
            <a:solidFill>
              <a:schemeClr val="bg1">
                <a:lumMod val="85000"/>
              </a:schemeClr>
            </a:solidFill>
          </p:spPr>
          <p:txBody>
            <a:bodyPr wrap="none" lIns="68523" tIns="34263" rIns="68523" bIns="34263">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Entry-level </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storage</a:t>
              </a:r>
              <a:endParaRPr kumimoji="1" lang="zh-CN" altLang="en-US" sz="1200" dirty="0">
                <a:solidFill>
                  <a:srgbClr val="2D2015"/>
                </a:solidFill>
                <a:latin typeface="+mn-ea"/>
                <a:ea typeface="+mn-ea"/>
                <a:cs typeface="Arial" pitchFamily="34" charset="0"/>
                <a:sym typeface="Arial"/>
              </a:endParaRPr>
            </a:p>
          </p:txBody>
        </p:sp>
        <p:sp>
          <p:nvSpPr>
            <p:cNvPr id="67" name="矩形 66"/>
            <p:cNvSpPr/>
            <p:nvPr/>
          </p:nvSpPr>
          <p:spPr bwMode="auto">
            <a:xfrm>
              <a:off x="7077879" y="3281495"/>
              <a:ext cx="1692286" cy="1439556"/>
            </a:xfrm>
            <a:prstGeom prst="rect">
              <a:avLst/>
            </a:prstGeom>
            <a:solidFill>
              <a:srgbClr val="C5D0FF"/>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marL="91440" indent="-91440" algn="just">
                <a:spcAft>
                  <a:spcPts val="0"/>
                </a:spcAft>
                <a:tabLst>
                  <a:tab pos="91440" algn="l"/>
                </a:tabLst>
              </a:pPr>
              <a:r>
                <a:rPr lang="en-US" altLang="zh-CN" sz="1200" dirty="0">
                  <a:latin typeface="+mn-ea"/>
                  <a:ea typeface="+mn-ea"/>
                  <a:cs typeface="Arial" pitchFamily="34" charset="0"/>
                  <a:sym typeface="Arial"/>
                </a:rPr>
                <a:t>Unified storage</a:t>
              </a:r>
              <a:endParaRPr lang="en-US" altLang="en-US" sz="1200" dirty="0">
                <a:latin typeface="+mn-ea"/>
                <a:ea typeface="+mn-ea"/>
                <a:cs typeface="Arial" pitchFamily="34" charset="0"/>
                <a:sym typeface="Arial"/>
              </a:endParaRPr>
            </a:p>
            <a:p>
              <a:pPr marL="91440" indent="-91440" algn="just">
                <a:spcAft>
                  <a:spcPts val="0"/>
                </a:spcAft>
                <a:tabLst>
                  <a:tab pos="91440" algn="l"/>
                </a:tabLst>
              </a:pPr>
              <a:r>
                <a:rPr lang="en-US" altLang="en-US" sz="1200" dirty="0">
                  <a:latin typeface="+mn-ea"/>
                  <a:ea typeface="+mn-ea"/>
                  <a:cs typeface="Arial" pitchFamily="34" charset="0"/>
                  <a:sym typeface="Arial"/>
                </a:rPr>
                <a:t>Stable performance</a:t>
              </a:r>
              <a:endParaRPr lang="zh-CN" altLang="en-US" sz="1200" dirty="0">
                <a:latin typeface="+mn-ea"/>
                <a:ea typeface="+mn-ea"/>
                <a:cs typeface="Arial" pitchFamily="34" charset="0"/>
                <a:sym typeface="Arial"/>
              </a:endParaRPr>
            </a:p>
            <a:p>
              <a:pPr marL="91440" indent="-91440">
                <a:spcAft>
                  <a:spcPts val="0"/>
                </a:spcAft>
                <a:tabLst>
                  <a:tab pos="91440" algn="l"/>
                </a:tabLst>
              </a:pPr>
              <a:r>
                <a:rPr lang="en-US" altLang="zh-CN" sz="1200" dirty="0">
                  <a:latin typeface="+mn-ea"/>
                  <a:ea typeface="+mn-ea"/>
                  <a:cs typeface="Arial" pitchFamily="34" charset="0"/>
                  <a:sym typeface="Arial"/>
                </a:rPr>
                <a:t>Large capacity and</a:t>
              </a:r>
            </a:p>
            <a:p>
              <a:pPr marL="91440" indent="-91440">
                <a:spcAft>
                  <a:spcPts val="0"/>
                </a:spcAft>
                <a:tabLst>
                  <a:tab pos="91440" algn="l"/>
                </a:tabLst>
              </a:pPr>
              <a:r>
                <a:rPr lang="en-US" altLang="zh-CN" sz="1200" dirty="0">
                  <a:latin typeface="+mn-ea"/>
                  <a:ea typeface="+mn-ea"/>
                  <a:cs typeface="Arial" pitchFamily="34" charset="0"/>
                  <a:sym typeface="Arial"/>
                </a:rPr>
                <a:t>flexible scalability </a:t>
              </a:r>
            </a:p>
            <a:p>
              <a:pPr marL="91440" indent="-91440">
                <a:spcAft>
                  <a:spcPts val="0"/>
                </a:spcAft>
                <a:tabLst>
                  <a:tab pos="91440" algn="l"/>
                </a:tabLst>
              </a:pPr>
              <a:r>
                <a:rPr lang="en-US" altLang="zh-CN" sz="1200" dirty="0">
                  <a:latin typeface="+mn-ea"/>
                  <a:ea typeface="+mn-ea"/>
                  <a:cs typeface="Arial" pitchFamily="34" charset="0"/>
                  <a:sym typeface="Arial"/>
                </a:rPr>
                <a:t>Maximum capacity </a:t>
              </a:r>
            </a:p>
            <a:p>
              <a:pPr marL="91440" indent="-91440">
                <a:spcAft>
                  <a:spcPts val="0"/>
                </a:spcAft>
                <a:tabLst>
                  <a:tab pos="91440" algn="l"/>
                </a:tabLst>
              </a:pPr>
              <a:r>
                <a:rPr lang="en-US" altLang="zh-CN" sz="1200" dirty="0">
                  <a:latin typeface="+mn-ea"/>
                  <a:ea typeface="+mn-ea"/>
                  <a:cs typeface="Arial" pitchFamily="34" charset="0"/>
                  <a:sym typeface="Arial"/>
                </a:rPr>
                <a:t>optimization</a:t>
              </a:r>
              <a:endParaRPr lang="zh-CN" altLang="en-US" sz="1200" dirty="0">
                <a:latin typeface="+mn-ea"/>
                <a:ea typeface="+mn-ea"/>
                <a:cs typeface="Arial" pitchFamily="34" charset="0"/>
                <a:sym typeface="Arial"/>
              </a:endParaRPr>
            </a:p>
            <a:p>
              <a:pPr marL="91440" indent="-91440" algn="just">
                <a:spcAft>
                  <a:spcPts val="0"/>
                </a:spcAft>
                <a:tabLst>
                  <a:tab pos="91440" algn="l"/>
                </a:tabLst>
              </a:pPr>
              <a:r>
                <a:rPr lang="en-US" altLang="zh-CN" sz="1200" dirty="0">
                  <a:latin typeface="+mn-ea"/>
                  <a:ea typeface="+mn-ea"/>
                  <a:cs typeface="Arial" pitchFamily="34" charset="0"/>
                  <a:sym typeface="Arial"/>
                </a:rPr>
                <a:t>High efficiency</a:t>
              </a:r>
              <a:endParaRPr lang="zh-CN" altLang="en-US" sz="1200" dirty="0">
                <a:latin typeface="+mn-ea"/>
                <a:ea typeface="+mn-ea"/>
                <a:cs typeface="Arial" pitchFamily="34" charset="0"/>
                <a:sym typeface="Arial"/>
              </a:endParaRPr>
            </a:p>
            <a:p>
              <a:pPr marL="91440" indent="-91440">
                <a:spcAft>
                  <a:spcPts val="0"/>
                </a:spcAft>
                <a:tabLst>
                  <a:tab pos="91440" algn="l"/>
                </a:tabLst>
              </a:pPr>
              <a:r>
                <a:rPr lang="en-US" altLang="en-US" sz="1200" dirty="0">
                  <a:latin typeface="+mn-ea"/>
                  <a:ea typeface="+mn-ea"/>
                  <a:cs typeface="Arial" pitchFamily="34" charset="0"/>
                  <a:sym typeface="Arial"/>
                </a:rPr>
                <a:t>Flash memory optimization</a:t>
              </a:r>
              <a:endParaRPr kumimoji="1" lang="zh-CN" altLang="en-US" sz="1200" dirty="0">
                <a:solidFill>
                  <a:srgbClr val="2D2015"/>
                </a:solidFill>
                <a:latin typeface="+mn-ea"/>
                <a:ea typeface="+mn-ea"/>
                <a:cs typeface="Arial" pitchFamily="34" charset="0"/>
                <a:sym typeface="Arial"/>
              </a:endParaRPr>
            </a:p>
          </p:txBody>
        </p:sp>
        <p:sp>
          <p:nvSpPr>
            <p:cNvPr id="72" name="矩形 71"/>
            <p:cNvSpPr/>
            <p:nvPr/>
          </p:nvSpPr>
          <p:spPr bwMode="auto">
            <a:xfrm>
              <a:off x="7078332" y="4745494"/>
              <a:ext cx="1692000" cy="1223622"/>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marL="91440" indent="-91440">
                <a:spcAft>
                  <a:spcPts val="0"/>
                </a:spcAft>
                <a:tabLst>
                  <a:tab pos="91440" algn="l"/>
                </a:tabLst>
              </a:pPr>
              <a:r>
                <a:rPr lang="en-US" altLang="zh-CN" sz="1200" dirty="0">
                  <a:latin typeface="+mn-ea"/>
                  <a:ea typeface="+mn-ea"/>
                  <a:cs typeface="Arial" pitchFamily="34" charset="0"/>
                  <a:sym typeface="Arial"/>
                </a:rPr>
                <a:t>Good performance and </a:t>
              </a:r>
            </a:p>
            <a:p>
              <a:pPr marL="91440" indent="-91440">
                <a:spcAft>
                  <a:spcPts val="0"/>
                </a:spcAft>
                <a:tabLst>
                  <a:tab pos="91440" algn="l"/>
                </a:tabLst>
              </a:pPr>
              <a:r>
                <a:rPr lang="en-US" altLang="zh-CN" sz="1200" dirty="0">
                  <a:latin typeface="+mn-ea"/>
                  <a:ea typeface="+mn-ea"/>
                  <a:cs typeface="Arial" pitchFamily="34" charset="0"/>
                  <a:sym typeface="Arial"/>
                </a:rPr>
                <a:t>sufficient capacity</a:t>
              </a:r>
            </a:p>
            <a:p>
              <a:pPr marL="91440" indent="-91440" algn="just">
                <a:spcAft>
                  <a:spcPts val="0"/>
                </a:spcAft>
                <a:tabLst>
                  <a:tab pos="91440" algn="l"/>
                </a:tabLst>
              </a:pPr>
              <a:r>
                <a:rPr lang="en-US" altLang="zh-CN" sz="1200" dirty="0">
                  <a:latin typeface="+mn-ea"/>
                  <a:ea typeface="+mn-ea"/>
                  <a:cs typeface="Arial" pitchFamily="34" charset="0"/>
                  <a:sym typeface="Arial"/>
                </a:rPr>
                <a:t>Ease-of-use</a:t>
              </a:r>
            </a:p>
            <a:p>
              <a:pPr marL="91440" indent="-91440" algn="just">
                <a:spcAft>
                  <a:spcPts val="0"/>
                </a:spcAft>
                <a:tabLst>
                  <a:tab pos="91440" algn="l"/>
                </a:tabLst>
              </a:pPr>
              <a:r>
                <a:rPr lang="en-US" altLang="zh-CN" sz="1200" dirty="0">
                  <a:latin typeface="+mn-ea"/>
                  <a:ea typeface="+mn-ea"/>
                  <a:cs typeface="Arial" pitchFamily="34" charset="0"/>
                  <a:sym typeface="Arial"/>
                </a:rPr>
                <a:t>Cost-effective</a:t>
              </a:r>
              <a:endParaRPr lang="zh-CN" altLang="en-US" sz="1200" dirty="0">
                <a:latin typeface="+mn-ea"/>
                <a:ea typeface="+mn-ea"/>
                <a:cs typeface="Arial" pitchFamily="34" charset="0"/>
                <a:sym typeface="Arial"/>
              </a:endParaRPr>
            </a:p>
          </p:txBody>
        </p:sp>
        <p:sp>
          <p:nvSpPr>
            <p:cNvPr id="50" name="矩形 49"/>
            <p:cNvSpPr/>
            <p:nvPr/>
          </p:nvSpPr>
          <p:spPr bwMode="auto">
            <a:xfrm>
              <a:off x="8788053" y="3295425"/>
              <a:ext cx="1340197" cy="1425626"/>
            </a:xfrm>
            <a:prstGeom prst="rect">
              <a:avLst/>
            </a:prstGeom>
            <a:solidFill>
              <a:srgbClr val="C5D0FF"/>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marL="91440" indent="-91440" defTabSz="914013">
                <a:tabLst>
                  <a:tab pos="91440" algn="l"/>
                </a:tabLst>
              </a:pPr>
              <a:r>
                <a:rPr lang="en-US" altLang="zh-CN" sz="1100" dirty="0">
                  <a:latin typeface="+mn-ea"/>
                  <a:ea typeface="+mn-ea"/>
                  <a:cs typeface="Arial" pitchFamily="34" charset="0"/>
                  <a:sym typeface="Arial"/>
                </a:rPr>
                <a:t>Enterprise application </a:t>
              </a:r>
            </a:p>
            <a:p>
              <a:pPr marL="91440" indent="-91440" defTabSz="914013">
                <a:tabLst>
                  <a:tab pos="91440" algn="l"/>
                </a:tabLst>
              </a:pPr>
              <a:r>
                <a:rPr lang="en-US" altLang="zh-CN" sz="1100" dirty="0">
                  <a:latin typeface="+mn-ea"/>
                  <a:ea typeface="+mn-ea"/>
                  <a:cs typeface="Arial" pitchFamily="34" charset="0"/>
                  <a:sym typeface="Arial"/>
                </a:rPr>
                <a:t>programs (Oracle </a:t>
              </a:r>
            </a:p>
            <a:p>
              <a:pPr marL="91440" indent="-91440" defTabSz="914013">
                <a:tabLst>
                  <a:tab pos="91440" algn="l"/>
                </a:tabLst>
              </a:pPr>
              <a:r>
                <a:rPr lang="en-US" altLang="zh-CN" sz="1100" dirty="0">
                  <a:latin typeface="+mn-ea"/>
                  <a:ea typeface="+mn-ea"/>
                  <a:cs typeface="Arial" pitchFamily="34" charset="0"/>
                  <a:sym typeface="Arial"/>
                </a:rPr>
                <a:t>databases/emails/SAP)</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Storage consolidation</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Server virtualization</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Advanced storage tiering </a:t>
              </a:r>
              <a:endParaRPr lang="zh-CN" altLang="en-US" sz="1100" dirty="0">
                <a:latin typeface="+mn-ea"/>
                <a:ea typeface="+mn-ea"/>
                <a:cs typeface="Arial" pitchFamily="34" charset="0"/>
                <a:sym typeface="Arial"/>
              </a:endParaRPr>
            </a:p>
            <a:p>
              <a:pPr marL="91440" indent="-91440" algn="just" defTabSz="914013">
                <a:tabLst>
                  <a:tab pos="91440" algn="l"/>
                </a:tabLst>
              </a:pPr>
              <a:r>
                <a:rPr lang="en-US" altLang="en-US" sz="1100" dirty="0">
                  <a:latin typeface="+mn-ea"/>
                  <a:ea typeface="+mn-ea"/>
                  <a:cs typeface="Arial" pitchFamily="34" charset="0"/>
                  <a:sym typeface="Arial"/>
                </a:rPr>
                <a:t>Data protection</a:t>
              </a:r>
            </a:p>
            <a:p>
              <a:pPr marL="91440" indent="-91440" algn="just" defTabSz="914013">
                <a:tabLst>
                  <a:tab pos="91440" algn="l"/>
                </a:tabLst>
              </a:pPr>
              <a:r>
                <a:rPr lang="en-US" altLang="zh-CN" sz="1100" dirty="0">
                  <a:latin typeface="+mn-ea"/>
                  <a:ea typeface="+mn-ea"/>
                  <a:cs typeface="Arial" pitchFamily="34" charset="0"/>
                  <a:sym typeface="Arial"/>
                </a:rPr>
                <a:t>File sharing</a:t>
              </a:r>
              <a:endParaRPr lang="zh-CN" altLang="zh-CN" sz="1100" dirty="0">
                <a:latin typeface="+mn-ea"/>
                <a:ea typeface="+mn-ea"/>
                <a:cs typeface="Arial" pitchFamily="34" charset="0"/>
                <a:sym typeface="Arial"/>
              </a:endParaRPr>
            </a:p>
          </p:txBody>
        </p:sp>
        <p:sp>
          <p:nvSpPr>
            <p:cNvPr id="52" name="矩形 51"/>
            <p:cNvSpPr/>
            <p:nvPr/>
          </p:nvSpPr>
          <p:spPr bwMode="auto">
            <a:xfrm>
              <a:off x="8784755" y="4745494"/>
              <a:ext cx="1343494" cy="1223622"/>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defTabSz="685132" fontAlgn="auto">
                <a:spcBef>
                  <a:spcPts val="0"/>
                </a:spcBef>
                <a:spcAft>
                  <a:spcPts val="0"/>
                </a:spcAft>
              </a:pPr>
              <a:endParaRPr kumimoji="1" lang="zh-CN" altLang="en-US" sz="1200" dirty="0">
                <a:solidFill>
                  <a:srgbClr val="0070C0"/>
                </a:solidFill>
                <a:latin typeface="+mn-ea"/>
                <a:ea typeface="+mn-ea"/>
                <a:cs typeface="Arial" pitchFamily="34" charset="0"/>
                <a:sym typeface="Arial"/>
              </a:endParaRPr>
            </a:p>
          </p:txBody>
        </p:sp>
        <p:sp>
          <p:nvSpPr>
            <p:cNvPr id="95" name="矩形 94"/>
            <p:cNvSpPr/>
            <p:nvPr/>
          </p:nvSpPr>
          <p:spPr bwMode="auto">
            <a:xfrm>
              <a:off x="7665058" y="1480464"/>
              <a:ext cx="550688" cy="231591"/>
            </a:xfrm>
            <a:prstGeom prst="rect">
              <a:avLst/>
            </a:prstGeom>
            <a:noFill/>
            <a:ln w="9525" cap="flat" cmpd="sng" algn="ctr">
              <a:noFill/>
              <a:prstDash val="solid"/>
              <a:round/>
              <a:headEnd type="none" w="med" len="med"/>
              <a:tailEnd type="none" w="med" len="med"/>
            </a:ln>
            <a:effectLst/>
          </p:spPr>
          <p:txBody>
            <a:bodyPr vert="horz" wrap="none" lIns="68513" tIns="34258" rIns="68513" bIns="34258" numCol="1" rtlCol="0" anchor="t" anchorCtr="0" compatLnSpc="1">
              <a:prstTxWarp prst="textNoShape">
                <a:avLst/>
              </a:prstTxWarp>
              <a:spAutoFit/>
            </a:bodyPr>
            <a:lstStyle/>
            <a:p>
              <a:pPr algn="ctr" defTabSz="685132" fontAlgn="auto">
                <a:spcBef>
                  <a:spcPts val="0"/>
                </a:spcBef>
                <a:spcAft>
                  <a:spcPts val="0"/>
                </a:spcAft>
                <a:buClr>
                  <a:srgbClr val="CC9900"/>
                </a:buClr>
                <a:defRPr/>
              </a:pPr>
              <a:r>
                <a:rPr kumimoji="1" lang="en-US" altLang="zh-CN"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rPr>
                <a:t>Feature</a:t>
              </a:r>
              <a:endParaRPr kumimoji="1" lang="zh-CN" altLang="en-US"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endParaRPr>
            </a:p>
          </p:txBody>
        </p:sp>
        <p:sp>
          <p:nvSpPr>
            <p:cNvPr id="99" name="TextBox 98"/>
            <p:cNvSpPr txBox="1"/>
            <p:nvPr/>
          </p:nvSpPr>
          <p:spPr>
            <a:xfrm>
              <a:off x="7077880" y="1937762"/>
              <a:ext cx="1754424" cy="1298587"/>
            </a:xfrm>
            <a:prstGeom prst="rect">
              <a:avLst/>
            </a:prstGeom>
            <a:noFill/>
          </p:spPr>
          <p:txBody>
            <a:bodyPr wrap="square" lIns="68513" tIns="34258" rIns="68513" bIns="34258" rtlCol="0">
              <a:spAutoFit/>
            </a:bodyPr>
            <a:lstStyle/>
            <a:p>
              <a:pPr marL="91440" indent="-91440" algn="just">
                <a:tabLst>
                  <a:tab pos="91440" algn="l"/>
                </a:tabLst>
                <a:defRPr/>
              </a:pPr>
              <a:r>
                <a:rPr lang="en-US" altLang="zh-CN" sz="1100" dirty="0">
                  <a:latin typeface="+mn-ea"/>
                  <a:ea typeface="+mn-ea"/>
                  <a:cs typeface="Arial" pitchFamily="34" charset="0"/>
                  <a:sym typeface="Arial"/>
                </a:rPr>
                <a:t>Unified storage</a:t>
              </a:r>
              <a:endParaRPr lang="en-US" altLang="en-US" sz="1100" dirty="0">
                <a:latin typeface="+mn-ea"/>
                <a:ea typeface="+mn-ea"/>
                <a:cs typeface="Arial" pitchFamily="34" charset="0"/>
                <a:sym typeface="Arial"/>
              </a:endParaRPr>
            </a:p>
            <a:p>
              <a:pPr marL="91440" indent="-91440" algn="just">
                <a:spcAft>
                  <a:spcPts val="0"/>
                </a:spcAft>
                <a:tabLst>
                  <a:tab pos="91440" algn="l"/>
                </a:tabLst>
              </a:pPr>
              <a:r>
                <a:rPr lang="en-US" altLang="en-US" sz="1100" dirty="0">
                  <a:latin typeface="+mn-ea"/>
                  <a:ea typeface="+mn-ea"/>
                  <a:cs typeface="Arial" pitchFamily="34" charset="0"/>
                  <a:sym typeface="Arial"/>
                </a:rPr>
                <a:t>High performance</a:t>
              </a:r>
              <a:endParaRPr lang="zh-CN" altLang="en-US" sz="1100" dirty="0">
                <a:latin typeface="+mn-ea"/>
                <a:ea typeface="+mn-ea"/>
                <a:cs typeface="Arial" pitchFamily="34" charset="0"/>
                <a:sym typeface="Arial"/>
              </a:endParaRPr>
            </a:p>
            <a:p>
              <a:pPr marL="91440" indent="-91440">
                <a:spcAft>
                  <a:spcPts val="0"/>
                </a:spcAft>
                <a:tabLst>
                  <a:tab pos="91440" algn="l"/>
                </a:tabLst>
              </a:pPr>
              <a:r>
                <a:rPr lang="en-US" altLang="zh-CN" sz="1100" dirty="0">
                  <a:latin typeface="+mn-ea"/>
                  <a:ea typeface="+mn-ea"/>
                  <a:cs typeface="Arial" pitchFamily="34" charset="0"/>
                  <a:sym typeface="Arial"/>
                </a:rPr>
                <a:t>Large capacity and</a:t>
              </a:r>
            </a:p>
            <a:p>
              <a:pPr marL="91440" indent="-91440">
                <a:spcAft>
                  <a:spcPts val="0"/>
                </a:spcAft>
                <a:tabLst>
                  <a:tab pos="91440" algn="l"/>
                </a:tabLst>
              </a:pPr>
              <a:r>
                <a:rPr lang="en-US" altLang="zh-CN" sz="1100" dirty="0">
                  <a:latin typeface="+mn-ea"/>
                  <a:ea typeface="+mn-ea"/>
                  <a:cs typeface="Arial" pitchFamily="34" charset="0"/>
                  <a:sym typeface="Arial"/>
                </a:rPr>
                <a:t>flexible scalability</a:t>
              </a:r>
              <a:endParaRPr lang="zh-CN" altLang="en-US" sz="1100" dirty="0">
                <a:latin typeface="+mn-ea"/>
                <a:ea typeface="+mn-ea"/>
                <a:cs typeface="Arial" pitchFamily="34" charset="0"/>
                <a:sym typeface="Arial"/>
              </a:endParaRPr>
            </a:p>
            <a:p>
              <a:pPr marL="91440" indent="-91440">
                <a:spcAft>
                  <a:spcPts val="0"/>
                </a:spcAft>
                <a:tabLst>
                  <a:tab pos="91440" algn="l"/>
                </a:tabLst>
              </a:pPr>
              <a:r>
                <a:rPr lang="en-US" altLang="zh-CN" sz="1100" dirty="0">
                  <a:latin typeface="+mn-ea"/>
                  <a:ea typeface="+mn-ea"/>
                  <a:cs typeface="Arial" pitchFamily="34" charset="0"/>
                  <a:sym typeface="Arial"/>
                </a:rPr>
                <a:t>Maximum capacity </a:t>
              </a:r>
            </a:p>
            <a:p>
              <a:pPr marL="91440" indent="-91440">
                <a:spcAft>
                  <a:spcPts val="0"/>
                </a:spcAft>
                <a:tabLst>
                  <a:tab pos="91440" algn="l"/>
                </a:tabLst>
              </a:pPr>
              <a:r>
                <a:rPr lang="en-US" altLang="zh-CN" sz="1100" dirty="0">
                  <a:latin typeface="+mn-ea"/>
                  <a:ea typeface="+mn-ea"/>
                  <a:cs typeface="Arial" pitchFamily="34" charset="0"/>
                  <a:sym typeface="Arial"/>
                </a:rPr>
                <a:t>optimization</a:t>
              </a:r>
              <a:endParaRPr lang="zh-CN" altLang="en-US" sz="1100" dirty="0">
                <a:latin typeface="+mn-ea"/>
                <a:ea typeface="+mn-ea"/>
                <a:cs typeface="Arial" pitchFamily="34" charset="0"/>
                <a:sym typeface="Arial"/>
              </a:endParaRPr>
            </a:p>
            <a:p>
              <a:pPr marL="91440" indent="-91440" algn="just">
                <a:spcAft>
                  <a:spcPts val="0"/>
                </a:spcAft>
                <a:tabLst>
                  <a:tab pos="91440" algn="l"/>
                </a:tabLst>
              </a:pPr>
              <a:r>
                <a:rPr lang="en-US" altLang="zh-CN" sz="1100" dirty="0">
                  <a:latin typeface="+mn-ea"/>
                  <a:ea typeface="+mn-ea"/>
                  <a:cs typeface="Arial" pitchFamily="34" charset="0"/>
                  <a:sym typeface="Arial"/>
                </a:rPr>
                <a:t>High efficiency</a:t>
              </a:r>
              <a:endParaRPr lang="zh-CN" altLang="en-US" sz="1100" dirty="0">
                <a:latin typeface="+mn-ea"/>
                <a:ea typeface="+mn-ea"/>
                <a:cs typeface="Arial" pitchFamily="34" charset="0"/>
                <a:sym typeface="Arial"/>
              </a:endParaRPr>
            </a:p>
            <a:p>
              <a:pPr marL="91440" indent="-91440">
                <a:spcAft>
                  <a:spcPts val="0"/>
                </a:spcAft>
                <a:tabLst>
                  <a:tab pos="91440" algn="l"/>
                </a:tabLst>
              </a:pPr>
              <a:r>
                <a:rPr lang="en-US" altLang="en-US" sz="1100" dirty="0">
                  <a:latin typeface="+mn-ea"/>
                  <a:ea typeface="+mn-ea"/>
                  <a:cs typeface="Arial" pitchFamily="34" charset="0"/>
                  <a:sym typeface="Arial"/>
                </a:rPr>
                <a:t>Flash memory optimization</a:t>
              </a:r>
            </a:p>
          </p:txBody>
        </p:sp>
        <p:sp>
          <p:nvSpPr>
            <p:cNvPr id="100" name="矩形 99"/>
            <p:cNvSpPr/>
            <p:nvPr/>
          </p:nvSpPr>
          <p:spPr bwMode="auto">
            <a:xfrm>
              <a:off x="9041279" y="1439654"/>
              <a:ext cx="819374" cy="400065"/>
            </a:xfrm>
            <a:prstGeom prst="rect">
              <a:avLst/>
            </a:prstGeom>
            <a:noFill/>
            <a:ln w="9525" cap="flat" cmpd="sng" algn="ctr">
              <a:noFill/>
              <a:prstDash val="solid"/>
              <a:round/>
              <a:headEnd type="none" w="med" len="med"/>
              <a:tailEnd type="none" w="med" len="med"/>
            </a:ln>
            <a:effectLst/>
          </p:spPr>
          <p:txBody>
            <a:bodyPr vert="horz" wrap="none" lIns="68513" tIns="34258" rIns="68513" bIns="34258" numCol="1" rtlCol="0" anchor="t" anchorCtr="0" compatLnSpc="1">
              <a:prstTxWarp prst="textNoShape">
                <a:avLst/>
              </a:prstTxWarp>
              <a:spAutoFit/>
            </a:bodyPr>
            <a:lstStyle/>
            <a:p>
              <a:pPr algn="ctr" defTabSz="685132" fontAlgn="auto">
                <a:spcBef>
                  <a:spcPts val="0"/>
                </a:spcBef>
                <a:spcAft>
                  <a:spcPts val="0"/>
                </a:spcAft>
                <a:buClr>
                  <a:srgbClr val="CC9900"/>
                </a:buClr>
                <a:defRPr/>
              </a:pPr>
              <a:r>
                <a:rPr kumimoji="1" lang="en-US" altLang="zh-CN"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rPr>
                <a:t>Application </a:t>
              </a:r>
            </a:p>
            <a:p>
              <a:pPr algn="ctr" defTabSz="685132" fontAlgn="auto">
                <a:spcBef>
                  <a:spcPts val="0"/>
                </a:spcBef>
                <a:spcAft>
                  <a:spcPts val="0"/>
                </a:spcAft>
                <a:buClr>
                  <a:srgbClr val="CC9900"/>
                </a:buClr>
                <a:defRPr/>
              </a:pPr>
              <a:r>
                <a:rPr kumimoji="1" lang="en-US" altLang="zh-CN"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rPr>
                <a:t>Scenario</a:t>
              </a:r>
              <a:endParaRPr kumimoji="1" lang="zh-CN" altLang="en-US"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endParaRPr>
            </a:p>
          </p:txBody>
        </p:sp>
        <p:sp>
          <p:nvSpPr>
            <p:cNvPr id="102" name="TextBox 101"/>
            <p:cNvSpPr txBox="1"/>
            <p:nvPr/>
          </p:nvSpPr>
          <p:spPr>
            <a:xfrm>
              <a:off x="6086956" y="5076457"/>
              <a:ext cx="909144" cy="407749"/>
            </a:xfrm>
            <a:prstGeom prst="rect">
              <a:avLst/>
            </a:prstGeom>
            <a:solidFill>
              <a:schemeClr val="bg1">
                <a:lumMod val="85000"/>
              </a:schemeClr>
            </a:solidFill>
          </p:spPr>
          <p:txBody>
            <a:bodyPr wrap="square" lIns="68523" tIns="34263" rIns="68523" bIns="34263" rtlCol="0">
              <a:spAutoFit/>
            </a:bodyPr>
            <a:lstStyle/>
            <a:p>
              <a:pPr algn="ctr">
                <a:spcAft>
                  <a:spcPts val="0"/>
                </a:spcAft>
              </a:pPr>
              <a:r>
                <a:rPr lang="en-US" altLang="zh-CN" sz="1200" dirty="0">
                  <a:latin typeface="+mn-ea"/>
                  <a:ea typeface="+mn-ea"/>
                  <a:cs typeface="Arial" pitchFamily="34" charset="0"/>
                  <a:sym typeface="Arial"/>
                </a:rPr>
                <a:t>2600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a:p>
              <a:pPr algn="ctr">
                <a:spcAft>
                  <a:spcPts val="0"/>
                </a:spcAft>
              </a:pPr>
              <a:r>
                <a:rPr lang="en-US" altLang="zh-CN" sz="1200" dirty="0">
                  <a:latin typeface="+mn-ea"/>
                  <a:ea typeface="+mn-ea"/>
                  <a:cs typeface="Arial" pitchFamily="34" charset="0"/>
                  <a:sym typeface="Arial"/>
                </a:rPr>
                <a:t>2200 </a:t>
              </a:r>
              <a:r>
                <a:rPr lang="en-US" altLang="zh-CN" sz="1200" dirty="0" smtClean="0">
                  <a:latin typeface="+mn-ea"/>
                  <a:ea typeface="+mn-ea"/>
                  <a:cs typeface="Arial" pitchFamily="34" charset="0"/>
                  <a:sym typeface="Arial"/>
                </a:rPr>
                <a:t>V5</a:t>
              </a:r>
              <a:endParaRPr lang="en-US" altLang="zh-CN" sz="1200" dirty="0">
                <a:latin typeface="+mn-ea"/>
                <a:ea typeface="+mn-ea"/>
                <a:cs typeface="Arial" pitchFamily="34" charset="0"/>
                <a:sym typeface="Arial"/>
              </a:endParaRPr>
            </a:p>
          </p:txBody>
        </p:sp>
        <p:cxnSp>
          <p:nvCxnSpPr>
            <p:cNvPr id="3" name="直接连接符 2"/>
            <p:cNvCxnSpPr/>
            <p:nvPr/>
          </p:nvCxnSpPr>
          <p:spPr bwMode="auto">
            <a:xfrm flipV="1">
              <a:off x="6068977" y="1376363"/>
              <a:ext cx="791" cy="513592"/>
            </a:xfrm>
            <a:prstGeom prst="line">
              <a:avLst/>
            </a:prstGeom>
            <a:noFill/>
            <a:ln w="9525" cap="flat" cmpd="sng" algn="ctr">
              <a:solidFill>
                <a:srgbClr val="8EB4E3"/>
              </a:solidFill>
              <a:prstDash val="solid"/>
              <a:round/>
              <a:headEnd type="none" w="med" len="med"/>
              <a:tailEnd type="none" w="med" len="med"/>
            </a:ln>
            <a:effectLst/>
          </p:spPr>
        </p:cxnSp>
        <p:cxnSp>
          <p:nvCxnSpPr>
            <p:cNvPr id="84" name="直接连接符 83"/>
            <p:cNvCxnSpPr/>
            <p:nvPr/>
          </p:nvCxnSpPr>
          <p:spPr bwMode="auto">
            <a:xfrm flipH="1" flipV="1">
              <a:off x="7077879" y="1376363"/>
              <a:ext cx="1" cy="529370"/>
            </a:xfrm>
            <a:prstGeom prst="line">
              <a:avLst/>
            </a:prstGeom>
            <a:noFill/>
            <a:ln w="9525" cap="flat" cmpd="sng" algn="ctr">
              <a:solidFill>
                <a:srgbClr val="8EB4E3"/>
              </a:solidFill>
              <a:prstDash val="solid"/>
              <a:round/>
              <a:headEnd type="none" w="med" len="med"/>
              <a:tailEnd type="none" w="med" len="med"/>
            </a:ln>
            <a:effectLst/>
          </p:spPr>
        </p:cxnSp>
        <p:cxnSp>
          <p:nvCxnSpPr>
            <p:cNvPr id="86" name="直接连接符 85"/>
            <p:cNvCxnSpPr/>
            <p:nvPr/>
          </p:nvCxnSpPr>
          <p:spPr bwMode="auto">
            <a:xfrm flipH="1" flipV="1">
              <a:off x="8760297" y="1376363"/>
              <a:ext cx="4165" cy="513592"/>
            </a:xfrm>
            <a:prstGeom prst="line">
              <a:avLst/>
            </a:prstGeom>
            <a:noFill/>
            <a:ln w="9525" cap="flat" cmpd="sng" algn="ctr">
              <a:solidFill>
                <a:srgbClr val="8EB4E3"/>
              </a:solidFill>
              <a:prstDash val="solid"/>
              <a:round/>
              <a:headEnd type="none" w="med" len="med"/>
              <a:tailEnd type="none" w="med" len="med"/>
            </a:ln>
            <a:effectLst/>
          </p:spPr>
        </p:cxnSp>
        <p:sp>
          <p:nvSpPr>
            <p:cNvPr id="82" name="矩形 81"/>
            <p:cNvSpPr/>
            <p:nvPr/>
          </p:nvSpPr>
          <p:spPr bwMode="auto">
            <a:xfrm>
              <a:off x="5426675" y="1511250"/>
              <a:ext cx="387576" cy="231591"/>
            </a:xfrm>
            <a:prstGeom prst="rect">
              <a:avLst/>
            </a:prstGeom>
            <a:noFill/>
            <a:ln w="9525" cap="flat" cmpd="sng" algn="ctr">
              <a:noFill/>
              <a:prstDash val="solid"/>
              <a:round/>
              <a:headEnd type="none" w="med" len="med"/>
              <a:tailEnd type="none" w="med" len="med"/>
            </a:ln>
            <a:effectLst/>
          </p:spPr>
          <p:txBody>
            <a:bodyPr vert="horz" wrap="none" lIns="68513" tIns="34258" rIns="68513" bIns="34258" numCol="1" rtlCol="0" anchor="t" anchorCtr="0" compatLnSpc="1">
              <a:prstTxWarp prst="textNoShape">
                <a:avLst/>
              </a:prstTxWarp>
              <a:spAutoFit/>
            </a:bodyPr>
            <a:lstStyle/>
            <a:p>
              <a:pPr algn="ctr" defTabSz="685132" fontAlgn="auto">
                <a:spcBef>
                  <a:spcPts val="0"/>
                </a:spcBef>
                <a:spcAft>
                  <a:spcPts val="0"/>
                </a:spcAft>
                <a:buClr>
                  <a:srgbClr val="CC9900"/>
                </a:buClr>
                <a:defRPr/>
              </a:pPr>
              <a:r>
                <a:rPr kumimoji="1" lang="en-US" altLang="zh-CN" sz="1200" b="1" dirty="0">
                  <a:solidFill>
                    <a:srgbClr val="FFFFFF"/>
                  </a:solidFill>
                  <a:effectLst>
                    <a:outerShdw blurRad="38100" dist="38100" dir="2700000" algn="tl">
                      <a:srgbClr val="000000">
                        <a:alpha val="43137"/>
                      </a:srgbClr>
                    </a:outerShdw>
                  </a:effectLst>
                  <a:latin typeface="+mn-ea"/>
                  <a:ea typeface="+mn-ea"/>
                  <a:cs typeface="Arial" pitchFamily="34" charset="0"/>
                  <a:sym typeface="Arial"/>
                </a:rPr>
                <a:t>Type</a:t>
              </a:r>
            </a:p>
          </p:txBody>
        </p:sp>
        <p:sp>
          <p:nvSpPr>
            <p:cNvPr id="107" name="TextBox 106"/>
            <p:cNvSpPr txBox="1"/>
            <p:nvPr/>
          </p:nvSpPr>
          <p:spPr>
            <a:xfrm>
              <a:off x="8806073" y="4745495"/>
              <a:ext cx="1322177" cy="1242439"/>
            </a:xfrm>
            <a:prstGeom prst="rect">
              <a:avLst/>
            </a:prstGeom>
            <a:solidFill>
              <a:schemeClr val="bg1">
                <a:lumMod val="85000"/>
              </a:schemeClr>
            </a:solidFill>
          </p:spPr>
          <p:txBody>
            <a:bodyPr wrap="square" lIns="68523" tIns="34263" rIns="68523" bIns="34263" rtlCol="0">
              <a:spAutoFit/>
            </a:bodyPr>
            <a:lstStyle/>
            <a:p>
              <a:pPr marL="91440" indent="-91440" algn="just">
                <a:spcAft>
                  <a:spcPts val="0"/>
                </a:spcAft>
                <a:tabLst>
                  <a:tab pos="91440" algn="l"/>
                </a:tabLst>
              </a:pPr>
              <a:r>
                <a:rPr lang="en-US" altLang="zh-CN" sz="1200" dirty="0">
                  <a:latin typeface="+mn-ea"/>
                  <a:ea typeface="+mn-ea"/>
                  <a:cs typeface="Arial" pitchFamily="34" charset="0"/>
                  <a:sym typeface="Arial"/>
                </a:rPr>
                <a:t>Basic consolidation</a:t>
              </a:r>
              <a:endParaRPr lang="zh-CN" altLang="zh-CN" sz="1200" dirty="0">
                <a:latin typeface="+mn-ea"/>
                <a:ea typeface="+mn-ea"/>
                <a:cs typeface="Arial" pitchFamily="34" charset="0"/>
                <a:sym typeface="Arial"/>
              </a:endParaRPr>
            </a:p>
            <a:p>
              <a:pPr marL="91440" indent="-91440" algn="just">
                <a:spcAft>
                  <a:spcPts val="0"/>
                </a:spcAft>
                <a:tabLst>
                  <a:tab pos="91440" algn="l"/>
                </a:tabLst>
              </a:pPr>
              <a:r>
                <a:rPr lang="en-US" altLang="zh-CN" sz="1200" dirty="0">
                  <a:latin typeface="+mn-ea"/>
                  <a:ea typeface="+mn-ea"/>
                  <a:cs typeface="Arial" pitchFamily="34" charset="0"/>
                  <a:sym typeface="Arial"/>
                </a:rPr>
                <a:t>Microsoft application </a:t>
              </a:r>
            </a:p>
            <a:p>
              <a:pPr marL="91440" indent="-91440" algn="just">
                <a:spcAft>
                  <a:spcPts val="0"/>
                </a:spcAft>
                <a:tabLst>
                  <a:tab pos="91440" algn="l"/>
                </a:tabLst>
              </a:pPr>
              <a:r>
                <a:rPr lang="en-US" altLang="zh-CN" sz="1200" dirty="0">
                  <a:latin typeface="+mn-ea"/>
                  <a:ea typeface="+mn-ea"/>
                  <a:cs typeface="Arial" pitchFamily="34" charset="0"/>
                  <a:sym typeface="Arial"/>
                </a:rPr>
                <a:t>Programs</a:t>
              </a:r>
              <a:endParaRPr lang="zh-CN" altLang="zh-CN" sz="1200" dirty="0">
                <a:latin typeface="+mn-ea"/>
                <a:ea typeface="+mn-ea"/>
                <a:cs typeface="Arial" pitchFamily="34" charset="0"/>
                <a:sym typeface="Arial"/>
              </a:endParaRPr>
            </a:p>
            <a:p>
              <a:pPr marL="91440" indent="-91440" algn="just">
                <a:spcAft>
                  <a:spcPts val="0"/>
                </a:spcAft>
                <a:tabLst>
                  <a:tab pos="91440" algn="l"/>
                </a:tabLst>
              </a:pPr>
              <a:r>
                <a:rPr lang="en-US" altLang="zh-CN" sz="1200" dirty="0">
                  <a:latin typeface="+mn-ea"/>
                  <a:ea typeface="+mn-ea"/>
                  <a:cs typeface="Arial" pitchFamily="34" charset="0"/>
                  <a:sym typeface="Arial"/>
                </a:rPr>
                <a:t>Entry-level server </a:t>
              </a:r>
            </a:p>
            <a:p>
              <a:pPr marL="91440" indent="-91440" algn="just">
                <a:spcAft>
                  <a:spcPts val="0"/>
                </a:spcAft>
                <a:tabLst>
                  <a:tab pos="91440" algn="l"/>
                </a:tabLst>
              </a:pPr>
              <a:r>
                <a:rPr lang="en-US" altLang="zh-CN" sz="1200" dirty="0">
                  <a:latin typeface="+mn-ea"/>
                  <a:ea typeface="+mn-ea"/>
                  <a:cs typeface="Arial" pitchFamily="34" charset="0"/>
                  <a:sym typeface="Arial"/>
                </a:rPr>
                <a:t>virtualization</a:t>
              </a:r>
              <a:endParaRPr lang="zh-CN" altLang="zh-CN" sz="1200" dirty="0">
                <a:latin typeface="+mn-ea"/>
                <a:ea typeface="+mn-ea"/>
                <a:cs typeface="Arial" pitchFamily="34" charset="0"/>
                <a:sym typeface="Arial"/>
              </a:endParaRPr>
            </a:p>
            <a:p>
              <a:pPr marL="91440" indent="-91440" algn="just">
                <a:spcAft>
                  <a:spcPts val="0"/>
                </a:spcAft>
                <a:tabLst>
                  <a:tab pos="91440" algn="l"/>
                </a:tabLst>
              </a:pPr>
              <a:r>
                <a:rPr lang="en-US" altLang="zh-CN" sz="1200" dirty="0" err="1">
                  <a:latin typeface="+mn-ea"/>
                  <a:ea typeface="+mn-ea"/>
                  <a:cs typeface="Arial" pitchFamily="34" charset="0"/>
                  <a:sym typeface="Arial"/>
                </a:rPr>
                <a:t>iSCSI</a:t>
              </a:r>
              <a:r>
                <a:rPr lang="en-US" altLang="zh-CN" sz="1200" dirty="0">
                  <a:latin typeface="+mn-ea"/>
                  <a:ea typeface="+mn-ea"/>
                  <a:cs typeface="Arial" pitchFamily="34" charset="0"/>
                  <a:sym typeface="Arial"/>
                </a:rPr>
                <a:t> SAN</a:t>
              </a:r>
            </a:p>
            <a:p>
              <a:pPr marL="91440" indent="-91440" algn="just">
                <a:spcAft>
                  <a:spcPts val="0"/>
                </a:spcAft>
                <a:tabLst>
                  <a:tab pos="91440" algn="l"/>
                </a:tabLst>
              </a:pPr>
              <a:r>
                <a:rPr lang="en-US" altLang="zh-CN" sz="1200" dirty="0">
                  <a:latin typeface="+mn-ea"/>
                  <a:ea typeface="+mn-ea"/>
                  <a:cs typeface="Arial" pitchFamily="34" charset="0"/>
                  <a:sym typeface="Arial"/>
                </a:rPr>
                <a:t>Video surveillance</a:t>
              </a:r>
              <a:endParaRPr lang="zh-CN" altLang="zh-CN" sz="1200" dirty="0">
                <a:latin typeface="+mn-ea"/>
                <a:ea typeface="+mn-ea"/>
                <a:cs typeface="Arial" pitchFamily="34" charset="0"/>
                <a:sym typeface="Arial"/>
              </a:endParaRPr>
            </a:p>
          </p:txBody>
        </p:sp>
        <p:sp>
          <p:nvSpPr>
            <p:cNvPr id="111" name="等腰三角形 110"/>
            <p:cNvSpPr/>
            <p:nvPr/>
          </p:nvSpPr>
          <p:spPr>
            <a:xfrm>
              <a:off x="2268598" y="1923145"/>
              <a:ext cx="2372757" cy="4121361"/>
            </a:xfrm>
            <a:prstGeom prst="triangle">
              <a:avLst>
                <a:gd name="adj" fmla="val 50000"/>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zh-CN" altLang="en-US" sz="1200" dirty="0">
                <a:latin typeface="+mn-ea"/>
                <a:cs typeface="Arial" pitchFamily="34" charset="0"/>
                <a:sym typeface="Arial"/>
              </a:endParaRPr>
            </a:p>
          </p:txBody>
        </p:sp>
        <p:cxnSp>
          <p:nvCxnSpPr>
            <p:cNvPr id="113" name="直接连接符 112"/>
            <p:cNvCxnSpPr/>
            <p:nvPr/>
          </p:nvCxnSpPr>
          <p:spPr>
            <a:xfrm>
              <a:off x="2821546" y="3525547"/>
              <a:ext cx="111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003060" y="3036480"/>
              <a:ext cx="903830" cy="421183"/>
            </a:xfrm>
            <a:prstGeom prst="rect">
              <a:avLst/>
            </a:prstGeom>
            <a:noFill/>
          </p:spPr>
          <p:txBody>
            <a:bodyPr wrap="square" rtlCol="0">
              <a:spAutoFit/>
            </a:bodyPr>
            <a:lstStyle/>
            <a:p>
              <a:pPr algn="ctr"/>
              <a:r>
                <a:rPr lang="en-US" altLang="zh-CN" sz="1200" b="1" dirty="0">
                  <a:solidFill>
                    <a:schemeClr val="bg1"/>
                  </a:solidFill>
                  <a:latin typeface="+mn-ea"/>
                  <a:ea typeface="+mn-ea"/>
                  <a:cs typeface="Arial" pitchFamily="34" charset="0"/>
                  <a:sym typeface="Arial"/>
                </a:rPr>
                <a:t>Large enterprises</a:t>
              </a:r>
              <a:endParaRPr lang="zh-CN" altLang="en-US" sz="1200" b="1" dirty="0">
                <a:solidFill>
                  <a:schemeClr val="bg1"/>
                </a:solidFill>
                <a:latin typeface="+mn-ea"/>
                <a:ea typeface="+mn-ea"/>
                <a:cs typeface="Arial" pitchFamily="34" charset="0"/>
                <a:sym typeface="Arial"/>
              </a:endParaRPr>
            </a:p>
          </p:txBody>
        </p:sp>
        <p:sp>
          <p:nvSpPr>
            <p:cNvPr id="116" name="TextBox 115"/>
            <p:cNvSpPr txBox="1"/>
            <p:nvPr/>
          </p:nvSpPr>
          <p:spPr>
            <a:xfrm>
              <a:off x="3010420" y="4110746"/>
              <a:ext cx="903830" cy="421183"/>
            </a:xfrm>
            <a:prstGeom prst="rect">
              <a:avLst/>
            </a:prstGeom>
            <a:noFill/>
          </p:spPr>
          <p:txBody>
            <a:bodyPr wrap="square" rtlCol="0">
              <a:spAutoFit/>
            </a:bodyPr>
            <a:lstStyle/>
            <a:p>
              <a:pPr algn="ctr"/>
              <a:r>
                <a:rPr lang="en-US" altLang="zh-CN" sz="1200" b="1" dirty="0">
                  <a:solidFill>
                    <a:schemeClr val="bg1"/>
                  </a:solidFill>
                  <a:latin typeface="+mn-ea"/>
                  <a:ea typeface="+mn-ea"/>
                  <a:cs typeface="Arial" pitchFamily="34" charset="0"/>
                  <a:sym typeface="Arial"/>
                </a:rPr>
                <a:t>Medium enterprises</a:t>
              </a:r>
              <a:endParaRPr lang="zh-CN" altLang="en-US" sz="1200" b="1" dirty="0">
                <a:solidFill>
                  <a:schemeClr val="bg1"/>
                </a:solidFill>
                <a:latin typeface="+mn-ea"/>
                <a:ea typeface="+mn-ea"/>
                <a:cs typeface="Arial" pitchFamily="34" charset="0"/>
                <a:sym typeface="Arial"/>
              </a:endParaRPr>
            </a:p>
          </p:txBody>
        </p:sp>
        <p:cxnSp>
          <p:nvCxnSpPr>
            <p:cNvPr id="117" name="直接连接符 116"/>
            <p:cNvCxnSpPr/>
            <p:nvPr/>
          </p:nvCxnSpPr>
          <p:spPr>
            <a:xfrm>
              <a:off x="2371434" y="4778177"/>
              <a:ext cx="20162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003060" y="5157250"/>
              <a:ext cx="903830" cy="421183"/>
            </a:xfrm>
            <a:prstGeom prst="rect">
              <a:avLst/>
            </a:prstGeom>
            <a:noFill/>
          </p:spPr>
          <p:txBody>
            <a:bodyPr wrap="square" rtlCol="0">
              <a:spAutoFit/>
            </a:bodyPr>
            <a:lstStyle/>
            <a:p>
              <a:pPr algn="ctr"/>
              <a:r>
                <a:rPr lang="en-US" altLang="zh-CN" sz="1200" b="1" dirty="0">
                  <a:solidFill>
                    <a:schemeClr val="bg1"/>
                  </a:solidFill>
                  <a:latin typeface="+mn-ea"/>
                  <a:ea typeface="+mn-ea"/>
                  <a:cs typeface="Arial" pitchFamily="34" charset="0"/>
                  <a:sym typeface="Arial"/>
                </a:rPr>
                <a:t>Small enterprises</a:t>
              </a:r>
              <a:endParaRPr lang="zh-CN" altLang="en-US" sz="1200" b="1" dirty="0">
                <a:solidFill>
                  <a:schemeClr val="bg1"/>
                </a:solidFill>
                <a:latin typeface="+mn-ea"/>
                <a:ea typeface="+mn-ea"/>
                <a:cs typeface="Arial" pitchFamily="34" charset="0"/>
                <a:sym typeface="Arial"/>
              </a:endParaRPr>
            </a:p>
          </p:txBody>
        </p:sp>
        <p:sp>
          <p:nvSpPr>
            <p:cNvPr id="121" name="左右箭头 120"/>
            <p:cNvSpPr/>
            <p:nvPr/>
          </p:nvSpPr>
          <p:spPr>
            <a:xfrm>
              <a:off x="3740938" y="2795468"/>
              <a:ext cx="1199555" cy="207531"/>
            </a:xfrm>
            <a:prstGeom prst="leftRigh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rtlCol="0" anchor="ctr"/>
            <a:lstStyle/>
            <a:p>
              <a:pPr algn="ctr"/>
              <a:endParaRPr lang="zh-CN" altLang="en-US" sz="1200" dirty="0">
                <a:latin typeface="+mn-ea"/>
                <a:cs typeface="Arial" pitchFamily="34" charset="0"/>
                <a:sym typeface="Arial"/>
              </a:endParaRPr>
            </a:p>
          </p:txBody>
        </p:sp>
        <p:sp>
          <p:nvSpPr>
            <p:cNvPr id="122" name="左右箭头 121"/>
            <p:cNvSpPr/>
            <p:nvPr/>
          </p:nvSpPr>
          <p:spPr>
            <a:xfrm>
              <a:off x="4112591" y="4110747"/>
              <a:ext cx="789023" cy="191963"/>
            </a:xfrm>
            <a:prstGeom prst="leftRigh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rtlCol="0" anchor="ctr"/>
            <a:lstStyle/>
            <a:p>
              <a:pPr algn="ctr"/>
              <a:endParaRPr lang="zh-CN" altLang="en-US" sz="1200" dirty="0">
                <a:latin typeface="+mn-ea"/>
                <a:cs typeface="Arial" pitchFamily="34" charset="0"/>
                <a:sym typeface="Arial"/>
              </a:endParaRPr>
            </a:p>
          </p:txBody>
        </p:sp>
        <p:sp>
          <p:nvSpPr>
            <p:cNvPr id="123" name="左右箭头 122"/>
            <p:cNvSpPr/>
            <p:nvPr/>
          </p:nvSpPr>
          <p:spPr>
            <a:xfrm>
              <a:off x="4511510" y="5415879"/>
              <a:ext cx="428983" cy="207740"/>
            </a:xfrm>
            <a:prstGeom prst="leftRigh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rtlCol="0" anchor="ctr"/>
            <a:lstStyle/>
            <a:p>
              <a:pPr algn="ctr"/>
              <a:endParaRPr lang="zh-CN" altLang="en-US" sz="1200" dirty="0">
                <a:latin typeface="+mn-ea"/>
                <a:cs typeface="Arial" pitchFamily="34" charset="0"/>
                <a:sym typeface="Arial"/>
              </a:endParaRPr>
            </a:p>
          </p:txBody>
        </p:sp>
        <p:sp>
          <p:nvSpPr>
            <p:cNvPr id="124" name="矩形 123"/>
            <p:cNvSpPr/>
            <p:nvPr/>
          </p:nvSpPr>
          <p:spPr>
            <a:xfrm>
              <a:off x="3874472" y="2434089"/>
              <a:ext cx="1130566" cy="400065"/>
            </a:xfrm>
            <a:prstGeom prst="rect">
              <a:avLst/>
            </a:prstGeom>
            <a:noFill/>
          </p:spPr>
          <p:txBody>
            <a:bodyPr wrap="none" lIns="68513" tIns="34258" rIns="68513" bIns="34258">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High-end storage </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Functions first</a:t>
              </a:r>
              <a:endParaRPr kumimoji="1" lang="zh-CN" altLang="en-US" sz="1200" dirty="0">
                <a:solidFill>
                  <a:srgbClr val="2D2015"/>
                </a:solidFill>
                <a:latin typeface="+mn-ea"/>
                <a:ea typeface="+mn-ea"/>
                <a:cs typeface="Arial" pitchFamily="34" charset="0"/>
                <a:sym typeface="Arial"/>
              </a:endParaRPr>
            </a:p>
          </p:txBody>
        </p:sp>
        <p:sp>
          <p:nvSpPr>
            <p:cNvPr id="126" name="矩形 125"/>
            <p:cNvSpPr/>
            <p:nvPr/>
          </p:nvSpPr>
          <p:spPr>
            <a:xfrm>
              <a:off x="4067469" y="3409022"/>
              <a:ext cx="997018" cy="737011"/>
            </a:xfrm>
            <a:prstGeom prst="rect">
              <a:avLst/>
            </a:prstGeom>
            <a:noFill/>
          </p:spPr>
          <p:txBody>
            <a:bodyPr wrap="square" lIns="68513" tIns="34258" rIns="68513" bIns="34258">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Mid-range storage</a:t>
              </a:r>
              <a:endParaRPr lang="en-US" altLang="zh-CN" sz="1200" dirty="0">
                <a:solidFill>
                  <a:srgbClr val="000000"/>
                </a:solidFill>
                <a:latin typeface="+mn-ea"/>
                <a:ea typeface="+mn-ea"/>
                <a:cs typeface="Arial" pitchFamily="34" charset="0"/>
                <a:sym typeface="Arial"/>
              </a:endParaRPr>
            </a:p>
            <a:p>
              <a:pPr algn="ctr"/>
              <a:r>
                <a:rPr kumimoji="1" lang="en-US" altLang="zh-CN" sz="1200" dirty="0">
                  <a:solidFill>
                    <a:srgbClr val="000000"/>
                  </a:solidFill>
                  <a:latin typeface="+mn-ea"/>
                  <a:ea typeface="+mn-ea"/>
                  <a:cs typeface="Arial" pitchFamily="34" charset="0"/>
                  <a:sym typeface="Arial"/>
                </a:rPr>
                <a:t>Functions and </a:t>
              </a:r>
            </a:p>
            <a:p>
              <a:pPr algn="ctr"/>
              <a:r>
                <a:rPr kumimoji="1" lang="en-US" altLang="zh-CN" sz="1200" dirty="0">
                  <a:solidFill>
                    <a:srgbClr val="000000"/>
                  </a:solidFill>
                  <a:latin typeface="+mn-ea"/>
                  <a:ea typeface="+mn-ea"/>
                  <a:cs typeface="Arial" pitchFamily="34" charset="0"/>
                  <a:sym typeface="Arial"/>
                </a:rPr>
                <a:t>prices balanced</a:t>
              </a:r>
              <a:endParaRPr kumimoji="1" lang="zh-CN" altLang="en-US" sz="1200" dirty="0">
                <a:solidFill>
                  <a:srgbClr val="2D2015"/>
                </a:solidFill>
                <a:latin typeface="+mn-ea"/>
                <a:ea typeface="+mn-ea"/>
                <a:cs typeface="Arial" pitchFamily="34" charset="0"/>
                <a:sym typeface="Arial"/>
              </a:endParaRPr>
            </a:p>
          </p:txBody>
        </p:sp>
        <p:sp>
          <p:nvSpPr>
            <p:cNvPr id="127" name="矩形 126"/>
            <p:cNvSpPr/>
            <p:nvPr/>
          </p:nvSpPr>
          <p:spPr>
            <a:xfrm>
              <a:off x="4401903" y="4809872"/>
              <a:ext cx="748168" cy="568538"/>
            </a:xfrm>
            <a:prstGeom prst="rect">
              <a:avLst/>
            </a:prstGeom>
            <a:noFill/>
          </p:spPr>
          <p:txBody>
            <a:bodyPr wrap="square" lIns="68513" tIns="34258" rIns="68513" bIns="34258">
              <a:spAutoFit/>
            </a:bodyPr>
            <a:lstStyle/>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Entry-level </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storage</a:t>
              </a:r>
            </a:p>
            <a:p>
              <a:pPr algn="ctr" defTabSz="685132" fontAlgn="auto">
                <a:spcBef>
                  <a:spcPts val="0"/>
                </a:spcBef>
                <a:spcAft>
                  <a:spcPts val="0"/>
                </a:spcAft>
                <a:defRPr/>
              </a:pPr>
              <a:r>
                <a:rPr kumimoji="1" lang="en-US" altLang="zh-CN" sz="1200" dirty="0">
                  <a:solidFill>
                    <a:srgbClr val="2D2015"/>
                  </a:solidFill>
                  <a:latin typeface="+mn-ea"/>
                  <a:ea typeface="+mn-ea"/>
                  <a:cs typeface="Arial" pitchFamily="34" charset="0"/>
                  <a:sym typeface="Arial"/>
                </a:rPr>
                <a:t>Price first</a:t>
              </a:r>
              <a:endParaRPr kumimoji="1" lang="zh-CN" altLang="en-US" sz="1200" dirty="0">
                <a:solidFill>
                  <a:srgbClr val="2D2015"/>
                </a:solidFill>
                <a:latin typeface="+mn-ea"/>
                <a:ea typeface="+mn-ea"/>
                <a:cs typeface="Arial" pitchFamily="34" charset="0"/>
                <a:sym typeface="Arial"/>
              </a:endParaRPr>
            </a:p>
          </p:txBody>
        </p:sp>
      </p:grpSp>
      <p:sp>
        <p:nvSpPr>
          <p:cNvPr id="2" name="文本占位符 1"/>
          <p:cNvSpPr>
            <a:spLocks noGrp="1"/>
          </p:cNvSpPr>
          <p:nvPr>
            <p:ph type="body" sz="quarter" idx="12"/>
          </p:nvPr>
        </p:nvSpPr>
        <p:spPr/>
        <p:txBody>
          <a:bodyPr/>
          <a:lstStyle/>
          <a:p>
            <a:r>
              <a:rPr lang="en-US" altLang="zh-CN" dirty="0" smtClean="0"/>
              <a:t>Product Positioning</a:t>
            </a:r>
            <a:br>
              <a:rPr lang="en-US" altLang="zh-CN" dirty="0" smtClean="0"/>
            </a:br>
            <a:endParaRPr lang="zh-CN" altLang="en-US" dirty="0"/>
          </a:p>
        </p:txBody>
      </p:sp>
    </p:spTree>
    <p:extLst>
      <p:ext uri="{BB962C8B-B14F-4D97-AF65-F5344CB8AC3E}">
        <p14:creationId xmlns:p14="http://schemas.microsoft.com/office/powerpoint/2010/main" val="197415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t>High-Performance Applications</a:t>
            </a:r>
          </a:p>
          <a:p>
            <a:pPr lvl="1"/>
            <a:r>
              <a:rPr lang="en-US" altLang="zh-CN" sz="1800" dirty="0" smtClean="0"/>
              <a:t>On-Demand System Performance Boost</a:t>
            </a:r>
          </a:p>
          <a:p>
            <a:pPr lvl="1"/>
            <a:r>
              <a:rPr lang="en-US" altLang="zh-CN" sz="1800" dirty="0" smtClean="0"/>
              <a:t>Dynamic Storage </a:t>
            </a:r>
            <a:r>
              <a:rPr lang="en-US" altLang="zh-CN" sz="1800" dirty="0" err="1" smtClean="0"/>
              <a:t>Tiering</a:t>
            </a:r>
            <a:r>
              <a:rPr lang="en-US" altLang="zh-CN" sz="1800" dirty="0" smtClean="0"/>
              <a:t> for Hotspot Data</a:t>
            </a:r>
          </a:p>
          <a:p>
            <a:r>
              <a:rPr lang="en-US" altLang="zh-CN" sz="2000" dirty="0" smtClean="0"/>
              <a:t>High-Availability Applications</a:t>
            </a:r>
          </a:p>
          <a:p>
            <a:pPr lvl="1"/>
            <a:r>
              <a:rPr lang="en-US" altLang="zh-CN" sz="1800" dirty="0" smtClean="0"/>
              <a:t>In-Service Routine Maintenance</a:t>
            </a:r>
          </a:p>
          <a:p>
            <a:pPr lvl="1"/>
            <a:r>
              <a:rPr lang="en-US" altLang="zh-CN" sz="1800" dirty="0" smtClean="0"/>
              <a:t>Tolerance of Single Points of Failures</a:t>
            </a:r>
          </a:p>
          <a:p>
            <a:pPr lvl="1"/>
            <a:r>
              <a:rPr lang="en-US" altLang="zh-CN" sz="1800" dirty="0" smtClean="0"/>
              <a:t>Resilience Against Disasters</a:t>
            </a:r>
          </a:p>
          <a:p>
            <a:r>
              <a:rPr lang="en-US" altLang="zh-CN" sz="2000" dirty="0" smtClean="0"/>
              <a:t>High-Density and Multi-Service Applications</a:t>
            </a:r>
          </a:p>
          <a:p>
            <a:pPr lvl="1"/>
            <a:r>
              <a:rPr lang="en-US" altLang="zh-CN" sz="1800" dirty="0" smtClean="0"/>
              <a:t>High-Density Virtual Machine Applications</a:t>
            </a:r>
          </a:p>
          <a:p>
            <a:pPr lvl="1"/>
            <a:r>
              <a:rPr lang="en-US" altLang="zh-CN" sz="1800" dirty="0" smtClean="0"/>
              <a:t>Multi-Service Applications</a:t>
            </a:r>
            <a:endParaRPr lang="zh-CN" altLang="en-US" sz="1800" dirty="0"/>
          </a:p>
        </p:txBody>
      </p:sp>
      <p:sp>
        <p:nvSpPr>
          <p:cNvPr id="4" name="文本占位符 3"/>
          <p:cNvSpPr>
            <a:spLocks noGrp="1"/>
          </p:cNvSpPr>
          <p:nvPr>
            <p:ph type="body" sz="quarter" idx="12"/>
          </p:nvPr>
        </p:nvSpPr>
        <p:spPr/>
        <p:txBody>
          <a:bodyPr/>
          <a:lstStyle/>
          <a:p>
            <a:r>
              <a:rPr lang="en-US" altLang="zh-CN" smtClean="0"/>
              <a:t>Application scenario</a:t>
            </a:r>
            <a:endParaRPr lang="zh-CN" altLang="en-US" dirty="0"/>
          </a:p>
        </p:txBody>
      </p:sp>
    </p:spTree>
    <p:extLst>
      <p:ext uri="{BB962C8B-B14F-4D97-AF65-F5344CB8AC3E}">
        <p14:creationId xmlns:p14="http://schemas.microsoft.com/office/powerpoint/2010/main" val="3516449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3.xml><?xml version="1.0" encoding="utf-8"?>
<ds:datastoreItem xmlns:ds="http://schemas.openxmlformats.org/officeDocument/2006/customXml" ds:itemID="{EAE3093B-232B-4C15-AB25-7F1FBE13487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69594</TotalTime>
  <Words>4087</Words>
  <Application>Microsoft Office PowerPoint</Application>
  <PresentationFormat>宽屏</PresentationFormat>
  <Paragraphs>712</Paragraphs>
  <Slides>74</Slides>
  <Notes>71</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74</vt:i4>
      </vt:variant>
    </vt:vector>
  </HeadingPairs>
  <TitlesOfParts>
    <vt:vector size="86" baseType="lpstr">
      <vt:lpstr>Arial Unicode MS</vt:lpstr>
      <vt:lpstr>MS PGothic</vt:lpstr>
      <vt:lpstr>黑体</vt:lpstr>
      <vt:lpstr>宋体</vt:lpstr>
      <vt:lpstr>微软雅黑</vt:lpstr>
      <vt:lpstr>Arial</vt:lpstr>
      <vt:lpstr>FrutigerNext LT Light</vt:lpstr>
      <vt:lpstr>FrutigerNext LT Medium</vt:lpstr>
      <vt:lpstr>FrutigerNext LT Regular</vt:lpstr>
      <vt:lpstr>Times New Roman</vt:lpstr>
      <vt:lpstr>Wingdings</vt:lpstr>
      <vt:lpstr>培训与认证部-母版</vt:lpstr>
      <vt:lpstr>PowerPoint 演示文稿</vt:lpstr>
      <vt:lpstr> Huawei Data Center Storage System Product Introduction and Maintenance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2451</cp:revision>
  <dcterms:created xsi:type="dcterms:W3CDTF">2003-08-21T06:48:56Z</dcterms:created>
  <dcterms:modified xsi:type="dcterms:W3CDTF">2019-06-12T09:07:12Z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(3)AINvkOler9U8Vj++jY2FMn6+OU4+RkYYqSPX/tY6aBuhJyF27gE7P+N9g2K+K6a6Wzof4GbF
1eEMdjD6dq6Ty1fDRDlarEYeBXbMwXGneFUhdWeuXRhrAgqqhB63ytG+eeRdNFqsNdm/1Og9
3bXmqRM5M2gzuG+ZBRSV6awym4vjdhRMKkXcl+nZAx6wEnsb7nfAPNUl1DP/wkaN35qQa5rF
CIE5CHVg21cadamfkd</vt:lpwstr>
  </property>
  <property fmtid="{D5CDD505-2E9C-101B-9397-08002B2CF9AE}" pid="18" name="_2015_ms_pID_7253431">
    <vt:lpwstr>4k3/E1lCrK57Jq+UlBsKLpS5/phV1nPRh95m9kVzzidghxe8b4QmXk
Lnp/P0zEee2SN2lY79/udzP5Bq4ZKtCnIOUbLeYwlXQ4rqc7rOrAMugXCg3hWpES877+Q1FD
JCA9sWa9bifVqhyiNc2Isslk7eObaz5J4irMlsHcmlk+v/NRMk28mkGzerM54lMbi2KlRs+D
QQR5WvCoQEx6+pI6QwLFsCBVQg/EBHFJDRLu</vt:lpwstr>
  </property>
  <property fmtid="{D5CDD505-2E9C-101B-9397-08002B2CF9AE}" pid="19" name="_2015_ms_pID_7253432">
    <vt:lpwstr>AtKnFm8mYULy7v6LpHHwENfbh9Poh5+qNBFv
pjH40/5Qdsm8mje7Posy7wyJ+DdDQw==</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1560173631</vt:lpwstr>
  </property>
</Properties>
</file>